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4"/>
  </p:handoutMasterIdLst>
  <p:sldIdLst>
    <p:sldId id="256" r:id="rId3"/>
    <p:sldId id="455" r:id="rId4"/>
    <p:sldId id="404" r:id="rId6"/>
    <p:sldId id="322" r:id="rId7"/>
    <p:sldId id="452" r:id="rId8"/>
    <p:sldId id="386" r:id="rId9"/>
    <p:sldId id="324" r:id="rId10"/>
    <p:sldId id="397" r:id="rId11"/>
    <p:sldId id="325" r:id="rId12"/>
    <p:sldId id="326" r:id="rId13"/>
    <p:sldId id="327" r:id="rId14"/>
    <p:sldId id="405" r:id="rId15"/>
    <p:sldId id="328" r:id="rId16"/>
    <p:sldId id="387" r:id="rId17"/>
    <p:sldId id="456" r:id="rId18"/>
    <p:sldId id="329" r:id="rId19"/>
    <p:sldId id="398" r:id="rId20"/>
    <p:sldId id="330" r:id="rId21"/>
    <p:sldId id="331" r:id="rId22"/>
    <p:sldId id="334" r:id="rId23"/>
    <p:sldId id="333" r:id="rId24"/>
    <p:sldId id="406" r:id="rId25"/>
    <p:sldId id="335" r:id="rId26"/>
    <p:sldId id="363" r:id="rId27"/>
    <p:sldId id="336" r:id="rId28"/>
    <p:sldId id="337" r:id="rId29"/>
    <p:sldId id="338" r:id="rId30"/>
    <p:sldId id="339" r:id="rId31"/>
    <p:sldId id="340" r:id="rId32"/>
    <p:sldId id="407" r:id="rId33"/>
    <p:sldId id="343" r:id="rId34"/>
    <p:sldId id="401" r:id="rId35"/>
    <p:sldId id="344" r:id="rId36"/>
    <p:sldId id="346" r:id="rId37"/>
    <p:sldId id="345" r:id="rId38"/>
    <p:sldId id="408" r:id="rId39"/>
    <p:sldId id="342" r:id="rId40"/>
    <p:sldId id="402" r:id="rId41"/>
    <p:sldId id="347" r:id="rId42"/>
    <p:sldId id="403" r:id="rId43"/>
    <p:sldId id="348" r:id="rId44"/>
    <p:sldId id="445" r:id="rId45"/>
    <p:sldId id="444" r:id="rId46"/>
    <p:sldId id="443" r:id="rId47"/>
    <p:sldId id="349" r:id="rId48"/>
    <p:sldId id="350" r:id="rId49"/>
    <p:sldId id="351" r:id="rId50"/>
    <p:sldId id="457" r:id="rId51"/>
    <p:sldId id="458" r:id="rId52"/>
    <p:sldId id="459" r:id="rId53"/>
    <p:sldId id="460" r:id="rId54"/>
    <p:sldId id="461" r:id="rId55"/>
    <p:sldId id="409" r:id="rId56"/>
    <p:sldId id="34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410" r:id="rId68"/>
    <p:sldId id="411" r:id="rId69"/>
    <p:sldId id="412" r:id="rId70"/>
    <p:sldId id="413" r:id="rId71"/>
    <p:sldId id="446" r:id="rId72"/>
    <p:sldId id="447" r:id="rId73"/>
    <p:sldId id="448" r:id="rId74"/>
    <p:sldId id="450" r:id="rId75"/>
    <p:sldId id="451" r:id="rId76"/>
    <p:sldId id="414" r:id="rId77"/>
    <p:sldId id="417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565" r:id="rId86"/>
    <p:sldId id="426" r:id="rId87"/>
    <p:sldId id="427" r:id="rId88"/>
    <p:sldId id="462" r:id="rId89"/>
    <p:sldId id="463" r:id="rId90"/>
    <p:sldId id="465" r:id="rId91"/>
    <p:sldId id="466" r:id="rId92"/>
    <p:sldId id="467" r:id="rId93"/>
    <p:sldId id="468" r:id="rId94"/>
    <p:sldId id="469" r:id="rId95"/>
    <p:sldId id="470" r:id="rId96"/>
    <p:sldId id="471" r:id="rId97"/>
    <p:sldId id="555" r:id="rId98"/>
    <p:sldId id="559" r:id="rId99"/>
    <p:sldId id="563" r:id="rId100"/>
    <p:sldId id="556" r:id="rId101"/>
    <p:sldId id="557" r:id="rId102"/>
    <p:sldId id="558" r:id="rId103"/>
    <p:sldId id="561" r:id="rId104"/>
    <p:sldId id="560" r:id="rId105"/>
    <p:sldId id="472" r:id="rId106"/>
    <p:sldId id="473" r:id="rId107"/>
    <p:sldId id="474" r:id="rId108"/>
    <p:sldId id="478" r:id="rId109"/>
    <p:sldId id="562" r:id="rId110"/>
    <p:sldId id="305" r:id="rId111"/>
    <p:sldId id="306" r:id="rId112"/>
    <p:sldId id="273" r:id="rId113"/>
  </p:sldIdLst>
  <p:sldSz cx="9144000" cy="6858000" type="screen4x3"/>
  <p:notesSz cx="7099300" cy="102342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FFFF"/>
    <a:srgbClr val="FF00FF"/>
    <a:srgbClr val="66FFFF"/>
    <a:srgbClr val="0099FF"/>
    <a:srgbClr val="FFFFCC"/>
    <a:srgbClr val="CCECFF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528" autoAdjust="0"/>
  </p:normalViewPr>
  <p:slideViewPr>
    <p:cSldViewPr>
      <p:cViewPr varScale="1">
        <p:scale>
          <a:sx n="98" d="100"/>
          <a:sy n="98" d="100"/>
        </p:scale>
        <p:origin x="768" y="78"/>
      </p:cViewPr>
      <p:guideLst>
        <p:guide orient="horz" pos="22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9786"/>
    </p:cViewPr>
  </p:sorterViewPr>
  <p:notesViewPr>
    <p:cSldViewPr>
      <p:cViewPr varScale="1">
        <p:scale>
          <a:sx n="58" d="100"/>
          <a:sy n="58" d="100"/>
        </p:scale>
        <p:origin x="-2934" y="-84"/>
      </p:cViewPr>
      <p:guideLst>
        <p:guide orient="horz" pos="33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7" Type="http://schemas.openxmlformats.org/officeDocument/2006/relationships/tableStyles" Target="tableStyles.xml"/><Relationship Id="rId116" Type="http://schemas.openxmlformats.org/officeDocument/2006/relationships/viewProps" Target="viewProps.xml"/><Relationship Id="rId115" Type="http://schemas.openxmlformats.org/officeDocument/2006/relationships/presProps" Target="presProps.xml"/><Relationship Id="rId114" Type="http://schemas.openxmlformats.org/officeDocument/2006/relationships/handoutMaster" Target="handoutMasters/handoutMaster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29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65.wmf"/><Relationship Id="rId1" Type="http://schemas.openxmlformats.org/officeDocument/2006/relationships/image" Target="../media/image8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2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4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4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t" anchorCtr="0" compatLnSpc="1"/>
          <a:lstStyle>
            <a:lvl1pPr algn="l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t" anchorCtr="0" compatLnSpc="1"/>
          <a:lstStyle>
            <a:lvl1pPr algn="r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b" anchorCtr="0" compatLnSpc="1"/>
          <a:lstStyle>
            <a:lvl1pPr algn="l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b" anchorCtr="0" compatLnSpc="1"/>
          <a:lstStyle>
            <a:lvl1pPr algn="r" defTabSz="989330">
              <a:defRPr sz="1300">
                <a:latin typeface="Tahoma" panose="020B0604030504040204" pitchFamily="34" charset="0"/>
              </a:defRPr>
            </a:lvl1pPr>
          </a:lstStyle>
          <a:p>
            <a:fld id="{9A7F3BC3-75B6-43AA-BA1A-296C00BB6F9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t" anchorCtr="0" compatLnSpc="1"/>
          <a:lstStyle>
            <a:lvl1pPr algn="l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t" anchorCtr="0" compatLnSpc="1"/>
          <a:lstStyle>
            <a:lvl1pPr algn="r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b" anchorCtr="0" compatLnSpc="1"/>
          <a:lstStyle>
            <a:lvl1pPr algn="l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b" anchorCtr="0" compatLnSpc="1"/>
          <a:lstStyle>
            <a:lvl1pPr algn="r" defTabSz="989330">
              <a:defRPr sz="1300">
                <a:latin typeface="Tahoma" panose="020B0604030504040204" pitchFamily="34" charset="0"/>
              </a:defRPr>
            </a:lvl1pPr>
          </a:lstStyle>
          <a:p>
            <a:fld id="{A439A0E6-A901-43E1-8BA5-7A3767ECC5F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i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9" y="5734050"/>
            <a:ext cx="79241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9"/>
          <p:cNvSpPr>
            <a:spLocks noChangeShapeType="1"/>
          </p:cNvSpPr>
          <p:nvPr userDrawn="1"/>
        </p:nvSpPr>
        <p:spPr bwMode="auto">
          <a:xfrm>
            <a:off x="304800" y="5715000"/>
            <a:ext cx="8610600" cy="0"/>
          </a:xfrm>
          <a:prstGeom prst="line">
            <a:avLst/>
          </a:prstGeom>
          <a:noFill/>
          <a:ln w="9525">
            <a:solidFill>
              <a:srgbClr val="000099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 Box 21"/>
          <p:cNvSpPr txBox="1">
            <a:spLocks noChangeArrowheads="1"/>
          </p:cNvSpPr>
          <p:nvPr userDrawn="1"/>
        </p:nvSpPr>
        <p:spPr bwMode="auto">
          <a:xfrm>
            <a:off x="468313" y="5876925"/>
            <a:ext cx="3779837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000" b="1" dirty="0">
                <a:solidFill>
                  <a:srgbClr val="969696"/>
                </a:solidFill>
                <a:ea typeface="楷体_GB2312" pitchFamily="49" charset="-122"/>
              </a:rPr>
              <a:t>北京市海淀区中关村东路</a:t>
            </a:r>
            <a:r>
              <a:rPr lang="en-US" altLang="zh-CN" sz="2000" dirty="0">
                <a:solidFill>
                  <a:srgbClr val="969696"/>
                </a:solidFill>
                <a:ea typeface="楷体_GB2312" pitchFamily="49" charset="-122"/>
              </a:rPr>
              <a:t>95</a:t>
            </a:r>
            <a:r>
              <a:rPr lang="zh-CN" altLang="en-US" sz="2000" b="1" dirty="0">
                <a:solidFill>
                  <a:srgbClr val="969696"/>
                </a:solidFill>
                <a:ea typeface="楷体_GB2312" pitchFamily="49" charset="-122"/>
              </a:rPr>
              <a:t>号</a:t>
            </a:r>
            <a:endParaRPr lang="zh-CN" altLang="en-US" sz="2000" b="1" dirty="0">
              <a:solidFill>
                <a:srgbClr val="969696"/>
              </a:solidFill>
              <a:ea typeface="楷体_GB2312" pitchFamily="49" charset="-122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2000" b="1" dirty="0">
                <a:solidFill>
                  <a:srgbClr val="969696"/>
                </a:solidFill>
                <a:ea typeface="楷体_GB2312" pitchFamily="49" charset="-122"/>
              </a:rPr>
              <a:t>邮编：</a:t>
            </a:r>
            <a:r>
              <a:rPr lang="en-US" altLang="zh-CN" sz="2000" dirty="0">
                <a:solidFill>
                  <a:srgbClr val="969696"/>
                </a:solidFill>
                <a:ea typeface="楷体_GB2312" pitchFamily="49" charset="-122"/>
              </a:rPr>
              <a:t>100190</a:t>
            </a:r>
            <a:endParaRPr lang="en-US" altLang="zh-CN" sz="2000" dirty="0">
              <a:solidFill>
                <a:srgbClr val="969696"/>
              </a:solidFill>
              <a:ea typeface="楷体_GB2312" pitchFamily="49" charset="-122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 userDrawn="1"/>
        </p:nvSpPr>
        <p:spPr bwMode="auto">
          <a:xfrm>
            <a:off x="5508625" y="5867400"/>
            <a:ext cx="3240088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969696"/>
                </a:solidFill>
                <a:ea typeface="楷体_GB2312" pitchFamily="49" charset="-122"/>
              </a:rPr>
              <a:t>电话</a:t>
            </a:r>
            <a:r>
              <a:rPr lang="zh-CN" altLang="en-US" sz="2000" dirty="0">
                <a:solidFill>
                  <a:srgbClr val="969696"/>
                </a:solidFill>
              </a:rPr>
              <a:t>：</a:t>
            </a:r>
            <a:r>
              <a:rPr lang="en-US" altLang="zh-CN" sz="2000" dirty="0">
                <a:solidFill>
                  <a:srgbClr val="969696"/>
                </a:solidFill>
              </a:rPr>
              <a:t>+86-10-8254 4688</a:t>
            </a:r>
            <a:endParaRPr lang="en-US" altLang="zh-CN" sz="2000" dirty="0">
              <a:solidFill>
                <a:srgbClr val="969696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969696"/>
                </a:solidFill>
                <a:ea typeface="楷体_GB2312" pitchFamily="49" charset="-122"/>
              </a:rPr>
              <a:t>邮件</a:t>
            </a:r>
            <a:r>
              <a:rPr lang="zh-CN" altLang="en-US" sz="2000" dirty="0">
                <a:solidFill>
                  <a:srgbClr val="969696"/>
                </a:solidFill>
              </a:rPr>
              <a:t>：</a:t>
            </a:r>
            <a:r>
              <a:rPr lang="en-US" altLang="zh-CN" sz="2000" dirty="0">
                <a:solidFill>
                  <a:srgbClr val="969696"/>
                </a:solidFill>
              </a:rPr>
              <a:t>cqzong@nlpr.ia.ac.cn</a:t>
            </a:r>
            <a:endParaRPr lang="en-US" altLang="zh-CN" sz="2000" dirty="0">
              <a:solidFill>
                <a:srgbClr val="969696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0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524000"/>
            <a:ext cx="7086600" cy="3810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1025" y="457200"/>
            <a:ext cx="2005013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5864225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7" descr="i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45916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4096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algn="r">
              <a:defRPr/>
            </a:pPr>
            <a:endParaRPr kumimoji="0" lang="en-US" altLang="zh-CN" sz="1800" b="1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152400" y="6324600"/>
            <a:ext cx="8839200" cy="0"/>
          </a:xfrm>
          <a:prstGeom prst="line">
            <a:avLst/>
          </a:prstGeom>
          <a:noFill/>
          <a:ln w="9525">
            <a:solidFill>
              <a:srgbClr val="33CCCC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0967" name="Group 16"/>
          <p:cNvGrpSpPr/>
          <p:nvPr/>
        </p:nvGrpSpPr>
        <p:grpSpPr bwMode="auto">
          <a:xfrm>
            <a:off x="134938" y="381000"/>
            <a:ext cx="9009062" cy="1219200"/>
            <a:chOff x="0" y="1536"/>
            <a:chExt cx="5675" cy="663"/>
          </a:xfrm>
        </p:grpSpPr>
        <p:grpSp>
          <p:nvGrpSpPr>
            <p:cNvPr id="40970" name="Group 17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4530" name="Rectangle 1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531" name="Rectangle 1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0971" name="Group 20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4533" name="Rectangle 2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534" name="Rectangle 22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64535" name="Rectangle 2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4536" name="Rectangle 2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4537" name="Rectangle 2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40968" name="Picture 39" descr="nlp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4" y="44624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611560" y="6396038"/>
            <a:ext cx="838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宗成庆：</a:t>
            </a:r>
            <a:r>
              <a:rPr lang="en-US" altLang="zh-CN" sz="1800" b="1" dirty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800" b="1" dirty="0" smtClean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自然语言处理</a:t>
            </a:r>
            <a:r>
              <a:rPr lang="en-US" altLang="zh-CN" sz="1800" b="1" dirty="0" smtClean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1800" b="1" dirty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讲义，第 </a:t>
            </a:r>
            <a:r>
              <a:rPr lang="en-US" altLang="zh-CN" sz="1800" b="1" dirty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1800" b="1" dirty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章                        </a:t>
            </a:r>
            <a:r>
              <a:rPr lang="zh-CN" altLang="en-US" sz="1800" b="1" dirty="0" smtClean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</a:t>
            </a:r>
            <a:fld id="{C76C3749-7A7E-4E32-8DCA-0168CF2225AC}" type="slidenum">
              <a:rPr lang="zh-CN" altLang="en-US" sz="1800" b="1" dirty="0" smtClean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fld>
            <a:r>
              <a:rPr lang="en-US" altLang="zh-CN" sz="1800" b="1" dirty="0" smtClean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/100</a:t>
            </a:r>
            <a:endParaRPr lang="en-US" altLang="zh-CN" sz="1800" b="1" dirty="0">
              <a:solidFill>
                <a:srgbClr val="8D8D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10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9.xml"/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37.bin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1.xml"/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38.bin"/></Relationships>
</file>

<file path=ppt/slides/_rels/slide10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2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://nltk.org/" TargetMode="External"/><Relationship Id="rId3" Type="http://schemas.openxmlformats.org/officeDocument/2006/relationships/hyperlink" Target="http://mallet.cs.umass.edu/" TargetMode="External"/><Relationship Id="rId2" Type="http://schemas.openxmlformats.org/officeDocument/2006/relationships/hyperlink" Target="http://www.chokkan.org/software/crfsuite/" TargetMode="External"/><Relationship Id="rId1" Type="http://schemas.openxmlformats.org/officeDocument/2006/relationships/hyperlink" Target="http://crfpp.googlecode.com/svn/trunk/doc/index.html" TargetMode="Externa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ighan.org/" TargetMode="Externa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htk.eng.cam.ac.uk/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4.wmf"/><Relationship Id="rId13" Type="http://schemas.openxmlformats.org/officeDocument/2006/relationships/notesSlide" Target="../notesSlides/notesSlide18.xml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9.wmf"/><Relationship Id="rId15" Type="http://schemas.openxmlformats.org/officeDocument/2006/relationships/notesSlide" Target="../notesSlides/notesSlide19.xml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5.wmf"/><Relationship Id="rId11" Type="http://schemas.openxmlformats.org/officeDocument/2006/relationships/notesSlide" Target="../notesSlides/notesSlide22.xml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0.wmf"/><Relationship Id="rId13" Type="http://schemas.openxmlformats.org/officeDocument/2006/relationships/notesSlide" Target="../notesSlides/notesSlide25.xml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GI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6.wmf"/><Relationship Id="rId11" Type="http://schemas.openxmlformats.org/officeDocument/2006/relationships/notesSlide" Target="../notesSlides/notesSlide27.xml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3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2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50.wmf"/><Relationship Id="rId11" Type="http://schemas.openxmlformats.org/officeDocument/2006/relationships/notesSlide" Target="../notesSlides/notesSlide30.xml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wmf"/><Relationship Id="rId1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4.wmf"/><Relationship Id="rId11" Type="http://schemas.openxmlformats.org/officeDocument/2006/relationships/notesSlide" Target="../notesSlides/notesSlide32.xml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1.wmf"/><Relationship Id="rId13" Type="http://schemas.openxmlformats.org/officeDocument/2006/relationships/notesSlide" Target="../notesSlides/notesSlide34.xml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wmf"/><Relationship Id="rId1" Type="http://schemas.openxmlformats.org/officeDocument/2006/relationships/oleObject" Target="../embeddings/oleObject58.bin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wmf"/><Relationship Id="rId1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61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6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4.xml"/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67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8.wmf"/><Relationship Id="rId13" Type="http://schemas.openxmlformats.org/officeDocument/2006/relationships/notesSlide" Target="../notesSlides/notesSlide45.xml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70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5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83.wmf"/><Relationship Id="rId11" Type="http://schemas.openxmlformats.org/officeDocument/2006/relationships/notesSlide" Target="../notesSlides/notesSlide46.xml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7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4.xml"/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6.wmf"/><Relationship Id="rId1" Type="http://schemas.openxmlformats.org/officeDocument/2006/relationships/oleObject" Target="../embeddings/oleObject79.bin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8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4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91.wmf"/><Relationship Id="rId11" Type="http://schemas.openxmlformats.org/officeDocument/2006/relationships/notesSlide" Target="../notesSlides/notesSlide57.xml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84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8.xml"/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88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9.xml"/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8.wmf"/><Relationship Id="rId1" Type="http://schemas.openxmlformats.org/officeDocument/2006/relationships/oleObject" Target="../embeddings/oleObject91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01.wmf"/><Relationship Id="rId11" Type="http://schemas.openxmlformats.org/officeDocument/2006/relationships/notesSlide" Target="../notesSlides/notesSlide60.xml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94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26.wmf"/><Relationship Id="rId12" Type="http://schemas.openxmlformats.org/officeDocument/2006/relationships/notesSlide" Target="../notesSlides/notesSlide61.xml"/><Relationship Id="rId11" Type="http://schemas.openxmlformats.org/officeDocument/2006/relationships/vmlDrawing" Target="../drawings/vmlDrawing3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98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2.xml"/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10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htk.eng.cam.ac.uk/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06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6.xml"/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08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3.xml"/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11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8.xml"/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11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0.xml"/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13.bin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1.xml"/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8.wmf"/><Relationship Id="rId1" Type="http://schemas.openxmlformats.org/officeDocument/2006/relationships/oleObject" Target="../embeddings/oleObject114.bin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21.wmf"/><Relationship Id="rId15" Type="http://schemas.openxmlformats.org/officeDocument/2006/relationships/notesSlide" Target="../notesSlides/notesSlide92.xml"/><Relationship Id="rId14" Type="http://schemas.openxmlformats.org/officeDocument/2006/relationships/vmlDrawing" Target="../drawings/vmlDrawing4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17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4.xml"/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23.bin"/></Relationships>
</file>

<file path=ppt/slides/_rels/slide9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5.xml"/><Relationship Id="rId8" Type="http://schemas.openxmlformats.org/officeDocument/2006/relationships/vmlDrawing" Target="../drawings/vmlDrawing45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24.bin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6.xml"/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27.bin"/></Relationships>
</file>

<file path=ppt/slides/_rels/slide9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3.wmf"/><Relationship Id="rId11" Type="http://schemas.openxmlformats.org/officeDocument/2006/relationships/notesSlide" Target="../notesSlides/notesSlide97.xml"/><Relationship Id="rId10" Type="http://schemas.openxmlformats.org/officeDocument/2006/relationships/vmlDrawing" Target="../drawings/vmlDrawing47.vml"/><Relationship Id="rId1" Type="http://schemas.openxmlformats.org/officeDocument/2006/relationships/oleObject" Target="../embeddings/oleObject130.bin"/></Relationships>
</file>

<file path=ppt/slides/_rels/slide9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8.xml"/><Relationship Id="rId8" Type="http://schemas.openxmlformats.org/officeDocument/2006/relationships/vmlDrawing" Target="../drawings/vmlDrawing48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35.wmf"/><Relationship Id="rId1" Type="http://schemas.openxmlformats.org/officeDocument/2006/relationships/oleObject" Target="../embeddings/oleObject1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2060848"/>
            <a:ext cx="8280400" cy="187220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第</a:t>
            </a:r>
            <a:r>
              <a:rPr lang="en-US" altLang="zh-CN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6</a:t>
            </a: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章  隐马尔可夫模型</a:t>
            </a:r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与</a:t>
            </a:r>
            <a:endParaRPr lang="en-US" altLang="zh-CN" sz="5400" b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条件随机场</a:t>
            </a:r>
            <a:endParaRPr lang="zh-CN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0847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6.1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29" name="Text Box 61"/>
          <p:cNvSpPr txBox="1">
            <a:spLocks noChangeArrowheads="1"/>
          </p:cNvSpPr>
          <p:nvPr/>
        </p:nvSpPr>
        <p:spPr bwMode="auto">
          <a:xfrm>
            <a:off x="428625" y="1643063"/>
            <a:ext cx="6551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状态序列 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, …, </a:t>
            </a:r>
            <a:r>
              <a:rPr lang="en-US" altLang="zh-CN" i="1"/>
              <a:t>S</a:t>
            </a:r>
            <a:r>
              <a:rPr lang="en-US" altLang="zh-CN" i="1" baseline="-25000"/>
              <a:t>T</a:t>
            </a:r>
            <a:r>
              <a:rPr lang="en-US" altLang="zh-CN"/>
              <a:t> </a:t>
            </a:r>
            <a:r>
              <a:rPr lang="zh-CN" altLang="en-US" b="1"/>
              <a:t>的概率：</a:t>
            </a:r>
            <a:endParaRPr lang="zh-CN" altLang="en-US" b="1"/>
          </a:p>
        </p:txBody>
      </p: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571500" y="4926013"/>
            <a:ext cx="727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ym typeface="Symbol" panose="05050102010706020507" pitchFamily="18" charset="2"/>
              </a:rPr>
              <a:t>其中，</a:t>
            </a:r>
            <a:r>
              <a:rPr lang="zh-CN" altLang="en-US" i="1">
                <a:sym typeface="Symbol" panose="05050102010706020507" pitchFamily="18" charset="2"/>
              </a:rPr>
              <a:t></a:t>
            </a:r>
            <a:r>
              <a:rPr lang="en-US" altLang="zh-CN" i="1" baseline="-25000">
                <a:sym typeface="Symbol" panose="05050102010706020507" pitchFamily="18" charset="2"/>
              </a:rPr>
              <a:t>i </a:t>
            </a:r>
            <a:r>
              <a:rPr lang="zh-CN" altLang="en-US">
                <a:sym typeface="Symbol" panose="05050102010706020507" pitchFamily="18" charset="2"/>
              </a:rPr>
              <a:t>＝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q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＝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n-US" b="1">
                <a:sym typeface="Symbol" panose="05050102010706020507" pitchFamily="18" charset="2"/>
              </a:rPr>
              <a:t>为初始状态的概率。</a:t>
            </a:r>
            <a:endParaRPr lang="zh-CN" altLang="en-US" b="1">
              <a:sym typeface="Symbol" panose="05050102010706020507" pitchFamily="18" charset="2"/>
            </a:endParaRPr>
          </a:p>
        </p:txBody>
      </p:sp>
      <p:sp>
        <p:nvSpPr>
          <p:cNvPr id="5131" name="Rectangle 7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122" name="Object 66"/>
          <p:cNvGraphicFramePr>
            <a:graphicFrameLocks noChangeAspect="1"/>
          </p:cNvGraphicFramePr>
          <p:nvPr/>
        </p:nvGraphicFramePr>
        <p:xfrm>
          <a:off x="2052638" y="3598863"/>
          <a:ext cx="23749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1" imgW="901065" imgH="431800" progId="Equation.DSMT4">
                  <p:embed/>
                </p:oleObj>
              </mc:Choice>
              <mc:Fallback>
                <p:oleObj name="Equation" r:id="rId1" imgW="901065" imgH="4318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598863"/>
                        <a:ext cx="237490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78"/>
          <p:cNvSpPr txBox="1">
            <a:spLocks noChangeArrowheads="1"/>
          </p:cNvSpPr>
          <p:nvPr/>
        </p:nvSpPr>
        <p:spPr bwMode="auto">
          <a:xfrm>
            <a:off x="7058025" y="3789363"/>
            <a:ext cx="1617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(6.5)</a:t>
            </a:r>
            <a:endParaRPr lang="en-US" altLang="zh-CN"/>
          </a:p>
        </p:txBody>
      </p:sp>
      <p:graphicFrame>
        <p:nvGraphicFramePr>
          <p:cNvPr id="5123" name="Object 62"/>
          <p:cNvGraphicFramePr>
            <a:graphicFrameLocks noChangeAspect="1"/>
          </p:cNvGraphicFramePr>
          <p:nvPr/>
        </p:nvGraphicFramePr>
        <p:xfrm>
          <a:off x="539750" y="2349500"/>
          <a:ext cx="82089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3" imgW="4279900" imgH="228600" progId="Equation.DSMT4">
                  <p:embed/>
                </p:oleObj>
              </mc:Choice>
              <mc:Fallback>
                <p:oleObj name="Equation" r:id="rId3" imgW="4279900" imgH="2286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82089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4"/>
          <p:cNvGraphicFramePr>
            <a:graphicFrameLocks noChangeAspect="1"/>
          </p:cNvGraphicFramePr>
          <p:nvPr/>
        </p:nvGraphicFramePr>
        <p:xfrm>
          <a:off x="2011363" y="3003550"/>
          <a:ext cx="61610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5" imgW="2933700" imgH="228600" progId="Equation.DSMT4">
                  <p:embed/>
                </p:oleObj>
              </mc:Choice>
              <mc:Fallback>
                <p:oleObj name="Equation" r:id="rId5" imgW="2933700" imgH="2286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3003550"/>
                        <a:ext cx="6161087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51556" name="TextBox 6"/>
          <p:cNvSpPr txBox="1">
            <a:spLocks noChangeArrowheads="1"/>
          </p:cNvSpPr>
          <p:nvPr/>
        </p:nvSpPr>
        <p:spPr bwMode="auto">
          <a:xfrm>
            <a:off x="395288" y="1609725"/>
            <a:ext cx="33845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800" i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u="sng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修正方法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5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1854200" y="1916113"/>
          <a:ext cx="36718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6" name="Equation" r:id="rId1" imgW="1727200" imgH="520700" progId="Equation.DSMT4">
                  <p:embed/>
                </p:oleObj>
              </mc:Choice>
              <mc:Fallback>
                <p:oleObj name="Equation" r:id="rId1" imgW="1727200" imgH="520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916113"/>
                        <a:ext cx="367188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/>
          <p:cNvGrpSpPr/>
          <p:nvPr/>
        </p:nvGrpSpPr>
        <p:grpSpPr bwMode="auto">
          <a:xfrm>
            <a:off x="323850" y="3068638"/>
            <a:ext cx="8569325" cy="3168650"/>
            <a:chOff x="323528" y="3068960"/>
            <a:chExt cx="8568952" cy="3168352"/>
          </a:xfrm>
        </p:grpSpPr>
        <p:sp>
          <p:nvSpPr>
            <p:cNvPr id="17" name="TextBox 16"/>
            <p:cNvSpPr txBox="1"/>
            <p:nvPr/>
          </p:nvSpPr>
          <p:spPr>
            <a:xfrm>
              <a:off x="323528" y="3068960"/>
              <a:ext cx="8568952" cy="10397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lnSpc>
                  <a:spcPct val="110000"/>
                </a:lnSpc>
                <a:defRPr/>
              </a:pPr>
              <a:r>
                <a:rPr lang="zh-CN" altLang="en-US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由于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λ </a:t>
              </a:r>
              <a:r>
                <a:rPr lang="zh-CN" altLang="en-US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的收敛速度受 </a:t>
              </a:r>
              <a:r>
                <a:rPr lang="en-US" altLang="zh-CN" sz="28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的取值的影响，因此，人们对</a:t>
              </a: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GIS</a:t>
              </a:r>
              <a:r>
                <a:rPr lang="zh-CN" altLang="en-US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算法做出了改进： </a:t>
              </a:r>
              <a:endPara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561" name="TextBox 17"/>
            <p:cNvSpPr txBox="1">
              <a:spLocks noChangeArrowheads="1"/>
            </p:cNvSpPr>
            <p:nvPr/>
          </p:nvSpPr>
          <p:spPr bwMode="auto">
            <a:xfrm>
              <a:off x="323528" y="4144431"/>
              <a:ext cx="8568952" cy="2092881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A. L. Berger. The improved iterative scaling algorithm: A gentle introduction, </a:t>
              </a:r>
              <a:r>
                <a:rPr lang="en-US" altLang="zh-CN" sz="2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 report</a:t>
              </a:r>
              <a:r>
                <a:rPr lang="en-US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Carnegie Mellon University, 1997</a:t>
              </a:r>
              <a:endPara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D. Pietra et al. Inducing Features of Random Fields, </a:t>
              </a:r>
              <a:r>
                <a:rPr lang="en-US" altLang="zh-CN" sz="2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IEEE Trans. on PAMI</a:t>
              </a:r>
              <a:r>
                <a:rPr lang="en-US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1997, 19(4): 380-393</a:t>
              </a:r>
              <a:endPara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1187624" y="50676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矩形 14"/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5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 bwMode="auto">
          <a:xfrm>
            <a:off x="250825" y="1500188"/>
            <a:ext cx="5643563" cy="60769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63855" indent="-363855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解码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541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542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1187624" y="50676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205" y="2800350"/>
            <a:ext cx="4142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vertibi算法</a:t>
            </a:r>
            <a:endParaRPr lang="zh-CN" altLang="en-US" b="1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51556" name="TextBox 6"/>
          <p:cNvSpPr txBox="1">
            <a:spLocks noChangeArrowheads="1"/>
          </p:cNvSpPr>
          <p:nvPr/>
        </p:nvSpPr>
        <p:spPr bwMode="auto">
          <a:xfrm>
            <a:off x="395288" y="1609725"/>
            <a:ext cx="33845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800" i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u="sng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修正方法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5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1854200" y="1916113"/>
          <a:ext cx="36718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6" name="Equation" r:id="rId1" imgW="1727200" imgH="520700" progId="Equation.DSMT4">
                  <p:embed/>
                </p:oleObj>
              </mc:Choice>
              <mc:Fallback>
                <p:oleObj name="Equation" r:id="rId1" imgW="1727200" imgH="520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916113"/>
                        <a:ext cx="367188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/>
          <p:cNvGrpSpPr/>
          <p:nvPr/>
        </p:nvGrpSpPr>
        <p:grpSpPr bwMode="auto">
          <a:xfrm>
            <a:off x="323850" y="3068638"/>
            <a:ext cx="8569325" cy="3168650"/>
            <a:chOff x="323528" y="3068960"/>
            <a:chExt cx="8568952" cy="3168352"/>
          </a:xfrm>
        </p:grpSpPr>
        <p:sp>
          <p:nvSpPr>
            <p:cNvPr id="17" name="TextBox 16"/>
            <p:cNvSpPr txBox="1"/>
            <p:nvPr/>
          </p:nvSpPr>
          <p:spPr>
            <a:xfrm>
              <a:off x="323528" y="3068960"/>
              <a:ext cx="8568952" cy="10397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lnSpc>
                  <a:spcPct val="110000"/>
                </a:lnSpc>
                <a:defRPr/>
              </a:pPr>
              <a:r>
                <a:rPr lang="zh-CN" altLang="en-US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由于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λ </a:t>
              </a:r>
              <a:r>
                <a:rPr lang="zh-CN" altLang="en-US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的收敛速度受 </a:t>
              </a:r>
              <a:r>
                <a:rPr lang="en-US" altLang="zh-CN" sz="28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的取值的影响，因此，人们对</a:t>
              </a: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GIS</a:t>
              </a:r>
              <a:r>
                <a:rPr lang="zh-CN" altLang="en-US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算法做出了改进： </a:t>
              </a:r>
              <a:endPara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561" name="TextBox 17"/>
            <p:cNvSpPr txBox="1">
              <a:spLocks noChangeArrowheads="1"/>
            </p:cNvSpPr>
            <p:nvPr/>
          </p:nvSpPr>
          <p:spPr bwMode="auto">
            <a:xfrm>
              <a:off x="323528" y="4144431"/>
              <a:ext cx="8568952" cy="2092881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A. L. Berger. The improved iterative scaling algorithm: A gentle introduction, </a:t>
              </a:r>
              <a:r>
                <a:rPr lang="en-US" altLang="zh-CN" sz="2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 report</a:t>
              </a:r>
              <a:r>
                <a:rPr lang="en-US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Carnegie Mellon University, 1997</a:t>
              </a:r>
              <a:endPara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D. Pietra et al. Inducing Features of Random Fields, </a:t>
              </a:r>
              <a:r>
                <a:rPr lang="en-US" altLang="zh-CN" sz="2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IEEE Trans. on PAMI</a:t>
              </a:r>
              <a:r>
                <a:rPr lang="en-US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1997, 19(4): 380-393</a:t>
              </a:r>
              <a:endPara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1187624" y="50676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应用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537628"/>
            <a:ext cx="828092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b="1" dirty="0" smtClean="0"/>
              <a:t>关于条件随机场模型的实现工具</a:t>
            </a:r>
            <a:r>
              <a:rPr lang="zh-CN" altLang="en-US" b="1" kern="100" dirty="0" smtClean="0">
                <a:cs typeface="Times New Roman" panose="02020603050405020304" pitchFamily="18" charset="0"/>
              </a:rPr>
              <a:t>：</a:t>
            </a:r>
            <a:endParaRPr lang="zh-CN" altLang="en-US" b="1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532" y="2051689"/>
            <a:ext cx="84249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lvl="0" indent="-271780" algn="just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CRF++ 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C++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版）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：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marL="271780" lvl="0" indent="-271780" algn="just"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smtClean="0">
                <a:cs typeface="Times New Roman" panose="02020603050405020304" pitchFamily="18" charset="0"/>
                <a:hlinkClick r:id="rId1"/>
              </a:rPr>
              <a:t>http://crfpp.googlecode.com/svn/trunk/doc/index.html</a:t>
            </a:r>
            <a:r>
              <a:rPr lang="en-US" altLang="zh-CN" sz="2400" kern="100" dirty="0" smtClean="0"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71780" lvl="0" indent="-27178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CN" sz="2400" b="1" kern="100" dirty="0" err="1">
                <a:cs typeface="Times New Roman" panose="02020603050405020304" pitchFamily="18" charset="0"/>
              </a:rPr>
              <a:t>CRFSuite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C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语言版）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：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marL="271780" lvl="0" indent="-271780"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smtClean="0"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smtClean="0"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altLang="zh-CN" sz="2400" kern="100" dirty="0">
                <a:cs typeface="Times New Roman" panose="02020603050405020304" pitchFamily="18" charset="0"/>
                <a:hlinkClick r:id="rId2"/>
              </a:rPr>
              <a:t>://www.chokkan.org/software/crfsuite</a:t>
            </a:r>
            <a:r>
              <a:rPr lang="en-US" altLang="zh-CN" sz="2400" kern="100" dirty="0" smtClean="0"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CN" sz="2400" kern="100" dirty="0" smtClean="0"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71780" lvl="0" indent="-27178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MALLET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Java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版，通用的自然语言处理工具包，包括分类、序列标注等机器学习算法）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：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smtClean="0"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sz="2400" kern="100" dirty="0">
                <a:cs typeface="Times New Roman" panose="02020603050405020304" pitchFamily="18" charset="0"/>
                <a:hlinkClick r:id="rId3"/>
              </a:rPr>
              <a:t>://mallet.cs.umass.edu</a:t>
            </a:r>
            <a:r>
              <a:rPr lang="en-US" altLang="zh-CN" sz="2400" kern="100" dirty="0" smtClean="0"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CN" sz="2400" kern="100" dirty="0" smtClean="0"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71780" lvl="0" indent="-27178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NLTK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Python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版，通用的自然语言处理工具包，很多工具是从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MALLET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中包装转成的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Python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接口）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：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smtClean="0">
                <a:cs typeface="Times New Roman" panose="02020603050405020304" pitchFamily="18" charset="0"/>
                <a:hlinkClick r:id="rId4"/>
              </a:rPr>
              <a:t>http</a:t>
            </a:r>
            <a:r>
              <a:rPr lang="en-US" altLang="zh-CN" sz="2400" kern="100" dirty="0">
                <a:cs typeface="Times New Roman" panose="02020603050405020304" pitchFamily="18" charset="0"/>
                <a:hlinkClick r:id="rId4"/>
              </a:rPr>
              <a:t>://nltk.org</a:t>
            </a:r>
            <a:r>
              <a:rPr lang="en-US" altLang="zh-CN" sz="2400" kern="100" dirty="0" smtClean="0">
                <a:cs typeface="Times New Roman" panose="02020603050405020304" pitchFamily="18" charset="0"/>
                <a:hlinkClick r:id="rId4"/>
              </a:rPr>
              <a:t>/</a:t>
            </a:r>
            <a:r>
              <a:rPr lang="en-US" altLang="zh-CN" sz="2400" kern="100" dirty="0" smtClean="0"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应用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04" y="1476073"/>
            <a:ext cx="85689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en-US" altLang="zh-CN" sz="32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206955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由字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构词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基于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字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标注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分词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方法</a:t>
            </a:r>
            <a:r>
              <a:rPr lang="en-US" altLang="zh-CN" sz="2000" dirty="0" smtClean="0"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cs typeface="Times New Roman" panose="02020603050405020304" pitchFamily="18" charset="0"/>
              </a:rPr>
              <a:t>Character-based tagging </a:t>
            </a:r>
            <a:r>
              <a:rPr lang="en-US" altLang="zh-CN" sz="2000" dirty="0">
                <a:ea typeface="黑体" panose="02010609060101010101" pitchFamily="2" charset="-122"/>
              </a:rPr>
              <a:t>)</a:t>
            </a:r>
            <a:endParaRPr lang="en-US" altLang="zh-CN" sz="2000" dirty="0">
              <a:ea typeface="黑体" panose="0201060906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2690" y="2601490"/>
            <a:ext cx="8699108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该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薛念文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Converse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首篇论文发表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年第一届国际计算语言学学会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汉语特别兴趣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小组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SIGHAN </a:t>
            </a:r>
            <a:r>
              <a:rPr lang="en-US" altLang="zh-CN" sz="2800" dirty="0" smtClean="0">
                <a:latin typeface="Arial Narrow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solidFill>
                  <a:srgbClr val="0000FF"/>
                </a:solidFill>
                <a:latin typeface="Arial Narrow" pitchFamily="34" charset="0"/>
                <a:cs typeface="Times New Roman" panose="02020603050405020304" pitchFamily="18" charset="0"/>
                <a:hlinkClick r:id="rId1"/>
              </a:rPr>
              <a:t>http</a:t>
            </a:r>
            <a:r>
              <a:rPr lang="en-US" altLang="zh-CN" sz="2800" dirty="0">
                <a:solidFill>
                  <a:srgbClr val="0000FF"/>
                </a:solidFill>
                <a:latin typeface="Arial Narrow" pitchFamily="34" charset="0"/>
                <a:cs typeface="Times New Roman" panose="02020603050405020304" pitchFamily="18" charset="0"/>
                <a:hlinkClick r:id="rId1"/>
              </a:rPr>
              <a:t>://www.sighan.org/</a:t>
            </a:r>
            <a:r>
              <a:rPr lang="en-US" altLang="zh-CN" sz="2800" dirty="0">
                <a:latin typeface="Arial Narrow" pitchFamily="34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组织的汉语分词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评测研讨会上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Converse,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2002]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2690" y="4426083"/>
            <a:ext cx="8831798" cy="181588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基本思想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将分词过程看作是字的分类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字在构造一个特定的词语时都占据着一个确定的构词位置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即词位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。一般情况下，每个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字只有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个词位：词首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、词中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(M)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、词尾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(E)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和单独成词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应用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7842" y="1557021"/>
            <a:ext cx="8822871" cy="237603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624205" indent="-624205">
              <a:spcBef>
                <a:spcPts val="12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上海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计划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本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世纪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末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实现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人均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国内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生产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总值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五千美元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624205" indent="-624205">
              <a:spcBef>
                <a:spcPct val="3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海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计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划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本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世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纪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末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实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人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均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国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内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生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产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总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值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五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千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美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元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8228" y="3947572"/>
            <a:ext cx="8839201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在字标注过程中，对所有的字根据预定义的特征进行词位特征学习，获得一个概率模型，然后在待切分字串上，根据字与字之间的结合紧密程度，得到一个词位的分类结果，最后根据词位定义直接获得最终的分词结果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应用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8625" y="1593850"/>
            <a:ext cx="8215313" cy="682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上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海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计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划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本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世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纪 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12" name="直接箭头连接符 5"/>
          <p:cNvCxnSpPr>
            <a:cxnSpLocks noChangeShapeType="1"/>
          </p:cNvCxnSpPr>
          <p:nvPr/>
        </p:nvCxnSpPr>
        <p:spPr bwMode="auto">
          <a:xfrm flipV="1">
            <a:off x="4211638" y="2205038"/>
            <a:ext cx="0" cy="5762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tailEnd type="triangle" w="lg" len="lg"/>
          </a:ln>
        </p:spPr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284663" y="2420938"/>
            <a:ext cx="32400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B, E, M, S ?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68313" y="3141663"/>
            <a:ext cx="6191250" cy="2046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71780" indent="-271780">
              <a:buSzPct val="12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当前字的前后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spcBef>
                <a:spcPts val="600"/>
              </a:spcBef>
              <a:buSzPct val="12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当前字左边字的标记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spcBef>
                <a:spcPts val="600"/>
              </a:spcBef>
              <a:buSzPct val="12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当前字在词中的位置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应用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2002155"/>
            <a:ext cx="1825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代码展示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3445" y="2878455"/>
            <a:ext cx="3888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bilstm+crf </a:t>
            </a:r>
            <a:r>
              <a:rPr lang="zh-CN" altLang="en-US"/>
              <a:t>实现分词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本章小结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179512" y="1466693"/>
            <a:ext cx="8712968" cy="13388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HMM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的构成：</a:t>
            </a:r>
            <a:endParaRPr lang="zh-CN" altLang="en-US" b="1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  </a:t>
            </a:r>
            <a:r>
              <a:rPr lang="zh-CN" altLang="en-US" sz="2400" b="1" dirty="0" smtClean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sz="2400" b="1" dirty="0" smtClean="0">
                <a:latin typeface="+mn-ea"/>
                <a:ea typeface="+mn-ea"/>
                <a:sym typeface="Wingdings" panose="05000000000000000000" pitchFamily="2" charset="2"/>
              </a:rPr>
              <a:t>状态数 </a:t>
            </a:r>
            <a:r>
              <a:rPr lang="zh-CN" altLang="en-US" sz="2400" b="1" dirty="0" smtClean="0">
                <a:latin typeface="+mn-ea"/>
                <a:sym typeface="Wingdings" panose="05000000000000000000" pitchFamily="2" charset="2"/>
              </a:rPr>
              <a:t></a:t>
            </a:r>
            <a:r>
              <a:rPr lang="zh-CN" altLang="en-US" sz="2400" b="1" dirty="0" smtClean="0">
                <a:latin typeface="+mn-ea"/>
                <a:ea typeface="+mn-ea"/>
                <a:sym typeface="Wingdings" panose="05000000000000000000" pitchFamily="2" charset="2"/>
              </a:rPr>
              <a:t>输出</a:t>
            </a:r>
            <a:r>
              <a:rPr lang="zh-CN" altLang="en-US" sz="2400" b="1" dirty="0">
                <a:latin typeface="+mn-ea"/>
                <a:ea typeface="+mn-ea"/>
                <a:sym typeface="Wingdings" panose="05000000000000000000" pitchFamily="2" charset="2"/>
              </a:rPr>
              <a:t>符号</a:t>
            </a:r>
            <a:r>
              <a:rPr lang="zh-CN" altLang="en-US" sz="2400" b="1" dirty="0" smtClean="0">
                <a:latin typeface="+mn-ea"/>
                <a:ea typeface="+mn-ea"/>
                <a:sym typeface="Wingdings" panose="05000000000000000000" pitchFamily="2" charset="2"/>
              </a:rPr>
              <a:t>数 </a:t>
            </a:r>
            <a:r>
              <a:rPr lang="zh-CN" altLang="en-US" sz="2400" b="1" dirty="0" smtClean="0">
                <a:latin typeface="+mn-ea"/>
                <a:sym typeface="Wingdings" panose="05000000000000000000" pitchFamily="2" charset="2"/>
              </a:rPr>
              <a:t></a:t>
            </a:r>
            <a:r>
              <a:rPr lang="zh-CN" altLang="en-US" sz="2400" b="1" dirty="0" smtClean="0">
                <a:latin typeface="+mn-ea"/>
                <a:ea typeface="+mn-ea"/>
                <a:sym typeface="Wingdings" panose="05000000000000000000" pitchFamily="2" charset="2"/>
              </a:rPr>
              <a:t>初始状态</a:t>
            </a:r>
            <a:r>
              <a:rPr lang="zh-CN" altLang="en-US" sz="2400" b="1" dirty="0">
                <a:latin typeface="+mn-ea"/>
                <a:ea typeface="+mn-ea"/>
                <a:sym typeface="Wingdings" panose="05000000000000000000" pitchFamily="2" charset="2"/>
              </a:rPr>
              <a:t>的</a:t>
            </a:r>
            <a:r>
              <a:rPr lang="zh-CN" altLang="en-US" sz="2400" b="1" dirty="0" smtClean="0">
                <a:latin typeface="+mn-ea"/>
                <a:ea typeface="+mn-ea"/>
                <a:sym typeface="Wingdings" panose="05000000000000000000" pitchFamily="2" charset="2"/>
              </a:rPr>
              <a:t>概率分布 </a:t>
            </a:r>
            <a:r>
              <a:rPr lang="zh-CN" altLang="en-US" sz="2400" b="1" dirty="0" smtClean="0">
                <a:latin typeface="+mn-ea"/>
                <a:sym typeface="Wingdings" panose="05000000000000000000" pitchFamily="2" charset="2"/>
              </a:rPr>
              <a:t></a:t>
            </a:r>
            <a:r>
              <a:rPr lang="zh-CN" altLang="en-US" sz="2400" b="1" dirty="0" smtClean="0">
                <a:latin typeface="+mn-ea"/>
                <a:ea typeface="+mn-ea"/>
                <a:sym typeface="Wingdings" panose="05000000000000000000" pitchFamily="2" charset="2"/>
              </a:rPr>
              <a:t>状态</a:t>
            </a:r>
            <a:r>
              <a:rPr lang="zh-CN" altLang="en-US" sz="2400" b="1" dirty="0">
                <a:latin typeface="+mn-ea"/>
                <a:ea typeface="+mn-ea"/>
                <a:sym typeface="Wingdings" panose="05000000000000000000" pitchFamily="2" charset="2"/>
              </a:rPr>
              <a:t>转移的</a:t>
            </a:r>
            <a:r>
              <a:rPr lang="zh-CN" altLang="en-US" sz="2400" b="1" dirty="0" smtClean="0">
                <a:latin typeface="+mn-ea"/>
                <a:ea typeface="+mn-ea"/>
                <a:sym typeface="Wingdings" panose="05000000000000000000" pitchFamily="2" charset="2"/>
              </a:rPr>
              <a:t>概率 </a:t>
            </a:r>
            <a:r>
              <a:rPr lang="zh-CN" altLang="en-US" sz="2400" b="1" dirty="0" smtClean="0">
                <a:latin typeface="+mn-ea"/>
                <a:sym typeface="Wingdings" panose="05000000000000000000" pitchFamily="2" charset="2"/>
              </a:rPr>
              <a:t></a:t>
            </a:r>
            <a:r>
              <a:rPr lang="zh-CN" altLang="en-US" sz="2400" b="1" dirty="0" smtClean="0">
                <a:latin typeface="+mn-ea"/>
                <a:ea typeface="+mn-ea"/>
                <a:sym typeface="Wingdings" panose="05000000000000000000" pitchFamily="2" charset="2"/>
              </a:rPr>
              <a:t>输出</a:t>
            </a:r>
            <a:r>
              <a:rPr lang="zh-CN" altLang="en-US" sz="2400" b="1" dirty="0">
                <a:latin typeface="+mn-ea"/>
                <a:ea typeface="+mn-ea"/>
                <a:sym typeface="Wingdings" panose="05000000000000000000" pitchFamily="2" charset="2"/>
              </a:rPr>
              <a:t>概率</a:t>
            </a:r>
            <a:endParaRPr lang="zh-CN" altLang="en-US" sz="2400" b="1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2885167"/>
            <a:ext cx="8784976" cy="30315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HMM </a:t>
            </a:r>
            <a:r>
              <a:rPr lang="zh-CN" altLang="en-US" b="1" dirty="0">
                <a:latin typeface="Arial Narrow" pitchFamily="34" charset="0"/>
                <a:sym typeface="Symbol" panose="05050102010706020507" pitchFamily="18" charset="2"/>
              </a:rPr>
              <a:t>的</a:t>
            </a:r>
            <a:r>
              <a:rPr lang="zh-CN" altLang="en-US" b="1" dirty="0">
                <a:latin typeface="Arial Narrow" pitchFamily="34" charset="0"/>
                <a:sym typeface="Wingdings" panose="05000000000000000000" pitchFamily="2" charset="2"/>
              </a:rPr>
              <a:t>三个基本问题： </a:t>
            </a:r>
            <a:endParaRPr lang="zh-CN" altLang="en-US" b="1" dirty="0">
              <a:latin typeface="Arial Narrow" pitchFamily="34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快速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计算给定模型的观察</a:t>
            </a:r>
            <a:r>
              <a:rPr lang="zh-CN" altLang="en-US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序列概率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zh-CN" altLang="en-US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前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zh-CN" altLang="en-US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后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向算法</a:t>
            </a:r>
            <a:endParaRPr lang="zh-CN" altLang="en-US" sz="2400" b="1" dirty="0"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求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最优状态</a:t>
            </a:r>
            <a:r>
              <a:rPr lang="zh-CN" altLang="en-US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序列：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Viterbi 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算法</a:t>
            </a:r>
            <a:endParaRPr lang="zh-CN" altLang="en-US" sz="2400" b="1" dirty="0"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3) </a:t>
            </a:r>
            <a:r>
              <a:rPr lang="zh-CN" altLang="en-US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参数估计：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Baum-Welch </a:t>
            </a:r>
            <a:r>
              <a:rPr lang="zh-CN" altLang="en-US" sz="2400" b="1" dirty="0" smtClean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算法</a:t>
            </a:r>
            <a:endParaRPr lang="zh-CN" altLang="en-US" sz="2400" b="1" dirty="0"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Arial Narrow" pitchFamily="34" charset="0"/>
                <a:sym typeface="Wingdings" panose="05000000000000000000" pitchFamily="2" charset="2"/>
              </a:rPr>
              <a:t>模型实现中需要注意的问题：小数</a:t>
            </a:r>
            <a:r>
              <a:rPr lang="zh-CN" altLang="en-US" b="1" dirty="0" smtClean="0">
                <a:latin typeface="Arial Narrow" pitchFamily="34" charset="0"/>
                <a:sym typeface="Wingdings" panose="05000000000000000000" pitchFamily="2" charset="2"/>
              </a:rPr>
              <a:t>溢出</a:t>
            </a:r>
            <a:endParaRPr lang="en-US" altLang="zh-CN" b="1" dirty="0" smtClean="0">
              <a:latin typeface="Arial Narrow" pitchFamily="34" charset="0"/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Arial Narrow" pitchFamily="34" charset="0"/>
                <a:sym typeface="Wingdings" panose="05000000000000000000" pitchFamily="2" charset="2"/>
              </a:rPr>
              <a:t>条件随机场</a:t>
            </a:r>
            <a:r>
              <a:rPr lang="en-US" altLang="zh-CN" b="1" dirty="0" smtClean="0">
                <a:latin typeface="Arial Narrow" pitchFamily="34" charset="0"/>
                <a:sym typeface="Wingdings" panose="05000000000000000000" pitchFamily="2" charset="2"/>
              </a:rPr>
              <a:t>(CRFs)</a:t>
            </a:r>
            <a:endParaRPr lang="zh-CN" altLang="en-US" b="1" dirty="0">
              <a:latin typeface="Arial Narrow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331311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习题</a:t>
            </a:r>
            <a:endParaRPr lang="zh-CN" altLang="en-US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87043" name="Text Box 14"/>
          <p:cNvSpPr txBox="1">
            <a:spLocks noChangeArrowheads="1"/>
          </p:cNvSpPr>
          <p:nvPr/>
        </p:nvSpPr>
        <p:spPr bwMode="auto">
          <a:xfrm>
            <a:off x="251520" y="1546914"/>
            <a:ext cx="8640960" cy="397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楷体_GB2312" pitchFamily="49" charset="-122"/>
              </a:rPr>
              <a:t>6-1. </a:t>
            </a:r>
            <a:r>
              <a:rPr lang="zh-CN" altLang="en-US" b="1" dirty="0" smtClean="0">
                <a:ea typeface="楷体_GB2312" pitchFamily="49" charset="-122"/>
              </a:rPr>
              <a:t>请下载 </a:t>
            </a:r>
            <a:r>
              <a:rPr lang="en-US" altLang="zh-CN" b="1" dirty="0">
                <a:ea typeface="楷体_GB2312" pitchFamily="49" charset="-122"/>
              </a:rPr>
              <a:t>HTK (</a:t>
            </a:r>
            <a:r>
              <a:rPr lang="en-US" altLang="zh-CN" b="1" dirty="0">
                <a:ea typeface="楷体_GB2312" pitchFamily="49" charset="-122"/>
                <a:hlinkClick r:id="rId1"/>
              </a:rPr>
              <a:t>http://htk.eng.cam.ac.uk/</a:t>
            </a:r>
            <a:r>
              <a:rPr lang="en-US" altLang="zh-CN" b="1" dirty="0">
                <a:ea typeface="楷体_GB2312" pitchFamily="49" charset="-122"/>
              </a:rPr>
              <a:t>)</a:t>
            </a:r>
            <a:r>
              <a:rPr lang="zh-CN" altLang="en-US" b="1" dirty="0">
                <a:ea typeface="楷体_GB2312" pitchFamily="49" charset="-122"/>
              </a:rPr>
              <a:t>，了解相应工具的使用方法。</a:t>
            </a: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b="1" dirty="0">
                <a:ea typeface="楷体_GB2312" pitchFamily="49" charset="-122"/>
              </a:rPr>
              <a:t>6-2. </a:t>
            </a:r>
            <a:r>
              <a:rPr lang="zh-CN" altLang="en-US" b="1" dirty="0">
                <a:ea typeface="楷体_GB2312" pitchFamily="49" charset="-122"/>
              </a:rPr>
              <a:t>利用</a:t>
            </a:r>
            <a:r>
              <a:rPr lang="en-US" altLang="zh-CN" b="1" dirty="0">
                <a:ea typeface="楷体_GB2312" pitchFamily="49" charset="-122"/>
              </a:rPr>
              <a:t>HTK</a:t>
            </a:r>
            <a:r>
              <a:rPr lang="zh-CN" altLang="en-US" b="1" dirty="0">
                <a:ea typeface="楷体_GB2312" pitchFamily="49" charset="-122"/>
              </a:rPr>
              <a:t>工具，实现一个简单的汉语音字转换程序或汉语分词与词性标注程序</a:t>
            </a:r>
            <a:r>
              <a:rPr lang="zh-CN" altLang="en-US" b="1" dirty="0" smtClean="0">
                <a:ea typeface="楷体_GB2312" pitchFamily="49" charset="-122"/>
              </a:rPr>
              <a:t>。</a:t>
            </a:r>
            <a:endParaRPr lang="en-US" altLang="zh-CN" b="1" dirty="0" smtClean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b="1" dirty="0" smtClean="0">
                <a:ea typeface="楷体_GB2312" pitchFamily="49" charset="-122"/>
              </a:rPr>
              <a:t>6-3. </a:t>
            </a:r>
            <a:r>
              <a:rPr lang="zh-CN" altLang="en-US" b="1" dirty="0" smtClean="0">
                <a:ea typeface="楷体_GB2312" pitchFamily="49" charset="-122"/>
              </a:rPr>
              <a:t>借助北京大学计算语言学研究所标注的</a:t>
            </a:r>
            <a:r>
              <a:rPr lang="en-US" altLang="zh-CN" b="1" dirty="0" smtClean="0">
                <a:ea typeface="楷体_GB2312" pitchFamily="49" charset="-122"/>
              </a:rPr>
              <a:t>1998</a:t>
            </a:r>
            <a:r>
              <a:rPr lang="zh-CN" altLang="en-US" b="1" dirty="0" smtClean="0">
                <a:ea typeface="楷体_GB2312" pitchFamily="49" charset="-122"/>
              </a:rPr>
              <a:t>年</a:t>
            </a:r>
            <a:r>
              <a:rPr lang="en-US" altLang="zh-CN" b="1" dirty="0" smtClean="0">
                <a:ea typeface="楷体_GB2312" pitchFamily="49" charset="-122"/>
              </a:rPr>
              <a:t>1</a:t>
            </a:r>
            <a:r>
              <a:rPr lang="zh-CN" altLang="en-US" b="1" dirty="0" smtClean="0">
                <a:ea typeface="楷体_GB2312" pitchFamily="49" charset="-122"/>
              </a:rPr>
              <a:t>月份</a:t>
            </a:r>
            <a:r>
              <a:rPr lang="en-US" altLang="zh-CN" b="1" dirty="0" smtClean="0">
                <a:ea typeface="楷体_GB2312" pitchFamily="49" charset="-122"/>
              </a:rPr>
              <a:t>《</a:t>
            </a:r>
            <a:r>
              <a:rPr lang="zh-CN" altLang="en-US" b="1" dirty="0" smtClean="0">
                <a:ea typeface="楷体_GB2312" pitchFamily="49" charset="-122"/>
              </a:rPr>
              <a:t>人民日报</a:t>
            </a:r>
            <a:r>
              <a:rPr lang="en-US" altLang="zh-CN" b="1" dirty="0" smtClean="0">
                <a:ea typeface="楷体_GB2312" pitchFamily="49" charset="-122"/>
              </a:rPr>
              <a:t>》</a:t>
            </a:r>
            <a:r>
              <a:rPr lang="zh-CN" altLang="en-US" b="1" dirty="0" smtClean="0">
                <a:ea typeface="楷体_GB2312" pitchFamily="49" charset="-122"/>
              </a:rPr>
              <a:t>分词语料和相关工具，实现基于</a:t>
            </a:r>
            <a:r>
              <a:rPr lang="en-US" altLang="zh-CN" b="1" dirty="0" smtClean="0">
                <a:ea typeface="楷体_GB2312" pitchFamily="49" charset="-122"/>
              </a:rPr>
              <a:t>CRF</a:t>
            </a:r>
            <a:r>
              <a:rPr lang="zh-CN" altLang="en-US" b="1" dirty="0" smtClean="0">
                <a:ea typeface="楷体_GB2312" pitchFamily="49" charset="-122"/>
              </a:rPr>
              <a:t>或</a:t>
            </a:r>
            <a:r>
              <a:rPr lang="en-US" altLang="zh-CN" b="1" dirty="0" smtClean="0">
                <a:ea typeface="楷体_GB2312" pitchFamily="49" charset="-122"/>
              </a:rPr>
              <a:t>SVM</a:t>
            </a:r>
            <a:r>
              <a:rPr lang="zh-CN" altLang="en-US" b="1" dirty="0" smtClean="0">
                <a:ea typeface="楷体_GB2312" pitchFamily="49" charset="-122"/>
              </a:rPr>
              <a:t>模型的由字构词的汉语词语切分方法。</a:t>
            </a:r>
            <a:endParaRPr lang="zh-CN" altLang="en-US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37368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6.1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6151" name="Group 6"/>
          <p:cNvGrpSpPr/>
          <p:nvPr/>
        </p:nvGrpSpPr>
        <p:grpSpPr bwMode="auto">
          <a:xfrm>
            <a:off x="1908175" y="1484313"/>
            <a:ext cx="4122738" cy="3168650"/>
            <a:chOff x="295" y="1990"/>
            <a:chExt cx="2530" cy="1894"/>
          </a:xfrm>
        </p:grpSpPr>
        <p:grpSp>
          <p:nvGrpSpPr>
            <p:cNvPr id="6154" name="Group 7"/>
            <p:cNvGrpSpPr/>
            <p:nvPr/>
          </p:nvGrpSpPr>
          <p:grpSpPr bwMode="auto">
            <a:xfrm>
              <a:off x="295" y="1990"/>
              <a:ext cx="2530" cy="1737"/>
              <a:chOff x="295" y="1990"/>
              <a:chExt cx="2530" cy="1737"/>
            </a:xfrm>
          </p:grpSpPr>
          <p:grpSp>
            <p:nvGrpSpPr>
              <p:cNvPr id="6158" name="Group 8"/>
              <p:cNvGrpSpPr/>
              <p:nvPr/>
            </p:nvGrpSpPr>
            <p:grpSpPr bwMode="auto">
              <a:xfrm>
                <a:off x="2274" y="2659"/>
                <a:ext cx="363" cy="544"/>
                <a:chOff x="2274" y="2795"/>
                <a:chExt cx="363" cy="544"/>
              </a:xfrm>
            </p:grpSpPr>
            <p:sp>
              <p:nvSpPr>
                <p:cNvPr id="6205" name="Freeform 9"/>
                <p:cNvSpPr/>
                <p:nvPr/>
              </p:nvSpPr>
              <p:spPr bwMode="auto">
                <a:xfrm>
                  <a:off x="2517" y="2795"/>
                  <a:ext cx="91" cy="544"/>
                </a:xfrm>
                <a:custGeom>
                  <a:avLst/>
                  <a:gdLst>
                    <a:gd name="T0" fmla="*/ 0 w 99"/>
                    <a:gd name="T1" fmla="*/ 544 h 544"/>
                    <a:gd name="T2" fmla="*/ 13 w 99"/>
                    <a:gd name="T3" fmla="*/ 227 h 544"/>
                    <a:gd name="T4" fmla="*/ 6 w 99"/>
                    <a:gd name="T5" fmla="*/ 0 h 544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544"/>
                    <a:gd name="T11" fmla="*/ 99 w 99"/>
                    <a:gd name="T12" fmla="*/ 544 h 5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544">
                      <a:moveTo>
                        <a:pt x="0" y="544"/>
                      </a:moveTo>
                      <a:cubicBezTo>
                        <a:pt x="41" y="431"/>
                        <a:pt x="83" y="318"/>
                        <a:pt x="91" y="227"/>
                      </a:cubicBezTo>
                      <a:cubicBezTo>
                        <a:pt x="99" y="136"/>
                        <a:pt x="53" y="38"/>
                        <a:pt x="45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0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74" y="2931"/>
                  <a:ext cx="363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0.6</a:t>
                  </a:r>
                  <a:endParaRPr lang="en-US" altLang="zh-CN" sz="2400"/>
                </a:p>
              </p:txBody>
            </p:sp>
          </p:grpSp>
          <p:grpSp>
            <p:nvGrpSpPr>
              <p:cNvPr id="6159" name="Group 11"/>
              <p:cNvGrpSpPr/>
              <p:nvPr/>
            </p:nvGrpSpPr>
            <p:grpSpPr bwMode="auto">
              <a:xfrm>
                <a:off x="295" y="1990"/>
                <a:ext cx="2530" cy="1737"/>
                <a:chOff x="249" y="2118"/>
                <a:chExt cx="2530" cy="1737"/>
              </a:xfrm>
            </p:grpSpPr>
            <p:grpSp>
              <p:nvGrpSpPr>
                <p:cNvPr id="6160" name="Group 12"/>
                <p:cNvGrpSpPr/>
                <p:nvPr/>
              </p:nvGrpSpPr>
              <p:grpSpPr bwMode="auto">
                <a:xfrm>
                  <a:off x="658" y="2478"/>
                  <a:ext cx="227" cy="274"/>
                  <a:chOff x="658" y="2478"/>
                  <a:chExt cx="227" cy="274"/>
                </a:xfrm>
              </p:grpSpPr>
              <p:sp>
                <p:nvSpPr>
                  <p:cNvPr id="620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658" y="2523"/>
                    <a:ext cx="227" cy="22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620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3" y="2478"/>
                    <a:ext cx="136" cy="2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h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61" name="Group 15"/>
                <p:cNvGrpSpPr/>
                <p:nvPr/>
              </p:nvGrpSpPr>
              <p:grpSpPr bwMode="auto">
                <a:xfrm>
                  <a:off x="612" y="3249"/>
                  <a:ext cx="227" cy="276"/>
                  <a:chOff x="1429" y="3249"/>
                  <a:chExt cx="227" cy="276"/>
                </a:xfrm>
              </p:grpSpPr>
              <p:sp>
                <p:nvSpPr>
                  <p:cNvPr id="6201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3294"/>
                    <a:ext cx="227" cy="22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6202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49"/>
                    <a:ext cx="136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e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62" name="Group 18"/>
                <p:cNvGrpSpPr/>
                <p:nvPr/>
              </p:nvGrpSpPr>
              <p:grpSpPr bwMode="auto">
                <a:xfrm>
                  <a:off x="2381" y="3294"/>
                  <a:ext cx="227" cy="274"/>
                  <a:chOff x="1429" y="3249"/>
                  <a:chExt cx="227" cy="274"/>
                </a:xfrm>
              </p:grpSpPr>
              <p:sp>
                <p:nvSpPr>
                  <p:cNvPr id="619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3294"/>
                    <a:ext cx="227" cy="22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620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49"/>
                    <a:ext cx="136" cy="2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i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63" name="Group 21"/>
                <p:cNvGrpSpPr/>
                <p:nvPr/>
              </p:nvGrpSpPr>
              <p:grpSpPr bwMode="auto">
                <a:xfrm>
                  <a:off x="1474" y="3294"/>
                  <a:ext cx="227" cy="274"/>
                  <a:chOff x="1429" y="3249"/>
                  <a:chExt cx="227" cy="274"/>
                </a:xfrm>
              </p:grpSpPr>
              <p:sp>
                <p:nvSpPr>
                  <p:cNvPr id="619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3294"/>
                    <a:ext cx="227" cy="22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6198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49"/>
                    <a:ext cx="136" cy="2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t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64" name="Group 24"/>
                <p:cNvGrpSpPr/>
                <p:nvPr/>
              </p:nvGrpSpPr>
              <p:grpSpPr bwMode="auto">
                <a:xfrm>
                  <a:off x="1474" y="2523"/>
                  <a:ext cx="227" cy="276"/>
                  <a:chOff x="1429" y="3249"/>
                  <a:chExt cx="227" cy="276"/>
                </a:xfrm>
              </p:grpSpPr>
              <p:sp>
                <p:nvSpPr>
                  <p:cNvPr id="619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3294"/>
                    <a:ext cx="227" cy="22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6196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49"/>
                    <a:ext cx="136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a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65" name="Group 27"/>
                <p:cNvGrpSpPr/>
                <p:nvPr/>
              </p:nvGrpSpPr>
              <p:grpSpPr bwMode="auto">
                <a:xfrm>
                  <a:off x="2381" y="2523"/>
                  <a:ext cx="227" cy="276"/>
                  <a:chOff x="1429" y="3249"/>
                  <a:chExt cx="227" cy="276"/>
                </a:xfrm>
              </p:grpSpPr>
              <p:sp>
                <p:nvSpPr>
                  <p:cNvPr id="6193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3294"/>
                    <a:ext cx="227" cy="22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6194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49"/>
                    <a:ext cx="136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p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66" name="Group 30"/>
                <p:cNvGrpSpPr/>
                <p:nvPr/>
              </p:nvGrpSpPr>
              <p:grpSpPr bwMode="auto">
                <a:xfrm>
                  <a:off x="249" y="2731"/>
                  <a:ext cx="454" cy="635"/>
                  <a:chOff x="249" y="2731"/>
                  <a:chExt cx="454" cy="635"/>
                </a:xfrm>
              </p:grpSpPr>
              <p:sp>
                <p:nvSpPr>
                  <p:cNvPr id="6191" name="Freeform 31"/>
                  <p:cNvSpPr/>
                  <p:nvPr/>
                </p:nvSpPr>
                <p:spPr bwMode="auto">
                  <a:xfrm>
                    <a:off x="597" y="2731"/>
                    <a:ext cx="106" cy="635"/>
                  </a:xfrm>
                  <a:custGeom>
                    <a:avLst/>
                    <a:gdLst>
                      <a:gd name="T0" fmla="*/ 106 w 106"/>
                      <a:gd name="T1" fmla="*/ 0 h 635"/>
                      <a:gd name="T2" fmla="*/ 15 w 106"/>
                      <a:gd name="T3" fmla="*/ 272 h 635"/>
                      <a:gd name="T4" fmla="*/ 15 w 106"/>
                      <a:gd name="T5" fmla="*/ 635 h 635"/>
                      <a:gd name="T6" fmla="*/ 0 60000 65536"/>
                      <a:gd name="T7" fmla="*/ 0 60000 65536"/>
                      <a:gd name="T8" fmla="*/ 0 60000 65536"/>
                      <a:gd name="T9" fmla="*/ 0 w 106"/>
                      <a:gd name="T10" fmla="*/ 0 h 635"/>
                      <a:gd name="T11" fmla="*/ 106 w 106"/>
                      <a:gd name="T12" fmla="*/ 635 h 6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6" h="635">
                        <a:moveTo>
                          <a:pt x="106" y="0"/>
                        </a:moveTo>
                        <a:cubicBezTo>
                          <a:pt x="68" y="83"/>
                          <a:pt x="30" y="166"/>
                          <a:pt x="15" y="272"/>
                        </a:cubicBezTo>
                        <a:cubicBezTo>
                          <a:pt x="0" y="378"/>
                          <a:pt x="7" y="506"/>
                          <a:pt x="15" y="63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" y="2840"/>
                    <a:ext cx="408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1.0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67" name="Group 33"/>
                <p:cNvGrpSpPr/>
                <p:nvPr/>
              </p:nvGrpSpPr>
              <p:grpSpPr bwMode="auto">
                <a:xfrm>
                  <a:off x="851" y="3339"/>
                  <a:ext cx="635" cy="273"/>
                  <a:chOff x="851" y="3339"/>
                  <a:chExt cx="635" cy="273"/>
                </a:xfrm>
              </p:grpSpPr>
              <p:sp>
                <p:nvSpPr>
                  <p:cNvPr id="6189" name="Freeform 34"/>
                  <p:cNvSpPr/>
                  <p:nvPr/>
                </p:nvSpPr>
                <p:spPr bwMode="auto">
                  <a:xfrm>
                    <a:off x="851" y="3363"/>
                    <a:ext cx="635" cy="46"/>
                  </a:xfrm>
                  <a:custGeom>
                    <a:avLst/>
                    <a:gdLst>
                      <a:gd name="T0" fmla="*/ 0 w 635"/>
                      <a:gd name="T1" fmla="*/ 46 h 46"/>
                      <a:gd name="T2" fmla="*/ 317 w 635"/>
                      <a:gd name="T3" fmla="*/ 0 h 46"/>
                      <a:gd name="T4" fmla="*/ 635 w 635"/>
                      <a:gd name="T5" fmla="*/ 46 h 46"/>
                      <a:gd name="T6" fmla="*/ 0 60000 65536"/>
                      <a:gd name="T7" fmla="*/ 0 60000 65536"/>
                      <a:gd name="T8" fmla="*/ 0 60000 65536"/>
                      <a:gd name="T9" fmla="*/ 0 w 635"/>
                      <a:gd name="T10" fmla="*/ 0 h 46"/>
                      <a:gd name="T11" fmla="*/ 635 w 635"/>
                      <a:gd name="T12" fmla="*/ 46 h 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5" h="46">
                        <a:moveTo>
                          <a:pt x="0" y="46"/>
                        </a:moveTo>
                        <a:cubicBezTo>
                          <a:pt x="105" y="23"/>
                          <a:pt x="211" y="0"/>
                          <a:pt x="317" y="0"/>
                        </a:cubicBezTo>
                        <a:cubicBezTo>
                          <a:pt x="423" y="0"/>
                          <a:pt x="529" y="23"/>
                          <a:pt x="635" y="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339"/>
                    <a:ext cx="408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1.0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68" name="Group 36"/>
                <p:cNvGrpSpPr/>
                <p:nvPr/>
              </p:nvGrpSpPr>
              <p:grpSpPr bwMode="auto">
                <a:xfrm>
                  <a:off x="839" y="2731"/>
                  <a:ext cx="680" cy="635"/>
                  <a:chOff x="839" y="2731"/>
                  <a:chExt cx="680" cy="635"/>
                </a:xfrm>
              </p:grpSpPr>
              <p:sp>
                <p:nvSpPr>
                  <p:cNvPr id="6187" name="Freeform 37"/>
                  <p:cNvSpPr/>
                  <p:nvPr/>
                </p:nvSpPr>
                <p:spPr bwMode="auto">
                  <a:xfrm>
                    <a:off x="839" y="2731"/>
                    <a:ext cx="680" cy="635"/>
                  </a:xfrm>
                  <a:custGeom>
                    <a:avLst/>
                    <a:gdLst>
                      <a:gd name="T0" fmla="*/ 680 w 680"/>
                      <a:gd name="T1" fmla="*/ 635 h 635"/>
                      <a:gd name="T2" fmla="*/ 227 w 680"/>
                      <a:gd name="T3" fmla="*/ 363 h 635"/>
                      <a:gd name="T4" fmla="*/ 0 w 680"/>
                      <a:gd name="T5" fmla="*/ 0 h 635"/>
                      <a:gd name="T6" fmla="*/ 0 60000 65536"/>
                      <a:gd name="T7" fmla="*/ 0 60000 65536"/>
                      <a:gd name="T8" fmla="*/ 0 60000 65536"/>
                      <a:gd name="T9" fmla="*/ 0 w 680"/>
                      <a:gd name="T10" fmla="*/ 0 h 635"/>
                      <a:gd name="T11" fmla="*/ 680 w 680"/>
                      <a:gd name="T12" fmla="*/ 635 h 6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80" h="635">
                        <a:moveTo>
                          <a:pt x="680" y="635"/>
                        </a:moveTo>
                        <a:cubicBezTo>
                          <a:pt x="510" y="552"/>
                          <a:pt x="340" y="469"/>
                          <a:pt x="227" y="363"/>
                        </a:cubicBezTo>
                        <a:cubicBezTo>
                          <a:pt x="114" y="257"/>
                          <a:pt x="57" y="128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8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6" y="2878"/>
                    <a:ext cx="408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0.4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69" name="Group 39"/>
                <p:cNvGrpSpPr/>
                <p:nvPr/>
              </p:nvGrpSpPr>
              <p:grpSpPr bwMode="auto">
                <a:xfrm>
                  <a:off x="1383" y="2750"/>
                  <a:ext cx="362" cy="589"/>
                  <a:chOff x="1383" y="2750"/>
                  <a:chExt cx="362" cy="589"/>
                </a:xfrm>
              </p:grpSpPr>
              <p:sp>
                <p:nvSpPr>
                  <p:cNvPr id="6185" name="Freeform 40"/>
                  <p:cNvSpPr/>
                  <p:nvPr/>
                </p:nvSpPr>
                <p:spPr bwMode="auto">
                  <a:xfrm>
                    <a:off x="1655" y="2750"/>
                    <a:ext cx="46" cy="589"/>
                  </a:xfrm>
                  <a:custGeom>
                    <a:avLst/>
                    <a:gdLst>
                      <a:gd name="T0" fmla="*/ 0 w 46"/>
                      <a:gd name="T1" fmla="*/ 589 h 589"/>
                      <a:gd name="T2" fmla="*/ 46 w 46"/>
                      <a:gd name="T3" fmla="*/ 272 h 589"/>
                      <a:gd name="T4" fmla="*/ 0 w 46"/>
                      <a:gd name="T5" fmla="*/ 0 h 589"/>
                      <a:gd name="T6" fmla="*/ 0 60000 65536"/>
                      <a:gd name="T7" fmla="*/ 0 60000 65536"/>
                      <a:gd name="T8" fmla="*/ 0 60000 65536"/>
                      <a:gd name="T9" fmla="*/ 0 w 46"/>
                      <a:gd name="T10" fmla="*/ 0 h 589"/>
                      <a:gd name="T11" fmla="*/ 46 w 46"/>
                      <a:gd name="T12" fmla="*/ 589 h 58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6" h="589">
                        <a:moveTo>
                          <a:pt x="0" y="589"/>
                        </a:moveTo>
                        <a:cubicBezTo>
                          <a:pt x="23" y="479"/>
                          <a:pt x="46" y="370"/>
                          <a:pt x="46" y="272"/>
                        </a:cubicBezTo>
                        <a:cubicBezTo>
                          <a:pt x="46" y="174"/>
                          <a:pt x="23" y="87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3" y="2931"/>
                    <a:ext cx="362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0.3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70" name="Group 42"/>
                <p:cNvGrpSpPr/>
                <p:nvPr/>
              </p:nvGrpSpPr>
              <p:grpSpPr bwMode="auto">
                <a:xfrm>
                  <a:off x="1360" y="2160"/>
                  <a:ext cx="492" cy="499"/>
                  <a:chOff x="1360" y="2160"/>
                  <a:chExt cx="492" cy="499"/>
                </a:xfrm>
              </p:grpSpPr>
              <p:sp>
                <p:nvSpPr>
                  <p:cNvPr id="6183" name="Freeform 43"/>
                  <p:cNvSpPr/>
                  <p:nvPr/>
                </p:nvSpPr>
                <p:spPr bwMode="auto">
                  <a:xfrm>
                    <a:off x="1360" y="2380"/>
                    <a:ext cx="492" cy="279"/>
                  </a:xfrm>
                  <a:custGeom>
                    <a:avLst/>
                    <a:gdLst>
                      <a:gd name="T0" fmla="*/ 341 w 492"/>
                      <a:gd name="T1" fmla="*/ 279 h 279"/>
                      <a:gd name="T2" fmla="*/ 477 w 492"/>
                      <a:gd name="T3" fmla="*/ 143 h 279"/>
                      <a:gd name="T4" fmla="*/ 250 w 492"/>
                      <a:gd name="T5" fmla="*/ 7 h 279"/>
                      <a:gd name="T6" fmla="*/ 23 w 492"/>
                      <a:gd name="T7" fmla="*/ 98 h 279"/>
                      <a:gd name="T8" fmla="*/ 114 w 492"/>
                      <a:gd name="T9" fmla="*/ 279 h 27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2"/>
                      <a:gd name="T16" fmla="*/ 0 h 279"/>
                      <a:gd name="T17" fmla="*/ 492 w 492"/>
                      <a:gd name="T18" fmla="*/ 279 h 27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2" h="279">
                        <a:moveTo>
                          <a:pt x="341" y="279"/>
                        </a:moveTo>
                        <a:cubicBezTo>
                          <a:pt x="416" y="233"/>
                          <a:pt x="492" y="188"/>
                          <a:pt x="477" y="143"/>
                        </a:cubicBezTo>
                        <a:cubicBezTo>
                          <a:pt x="462" y="98"/>
                          <a:pt x="326" y="14"/>
                          <a:pt x="250" y="7"/>
                        </a:cubicBezTo>
                        <a:cubicBezTo>
                          <a:pt x="174" y="0"/>
                          <a:pt x="46" y="53"/>
                          <a:pt x="23" y="98"/>
                        </a:cubicBezTo>
                        <a:cubicBezTo>
                          <a:pt x="0" y="143"/>
                          <a:pt x="57" y="211"/>
                          <a:pt x="114" y="279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4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7" y="2160"/>
                    <a:ext cx="408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0.6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71" name="Group 45"/>
                <p:cNvGrpSpPr/>
                <p:nvPr/>
              </p:nvGrpSpPr>
              <p:grpSpPr bwMode="auto">
                <a:xfrm>
                  <a:off x="1701" y="2549"/>
                  <a:ext cx="680" cy="273"/>
                  <a:chOff x="1701" y="2549"/>
                  <a:chExt cx="680" cy="273"/>
                </a:xfrm>
              </p:grpSpPr>
              <p:sp>
                <p:nvSpPr>
                  <p:cNvPr id="6181" name="Freeform 46"/>
                  <p:cNvSpPr/>
                  <p:nvPr/>
                </p:nvSpPr>
                <p:spPr bwMode="auto">
                  <a:xfrm>
                    <a:off x="1701" y="2704"/>
                    <a:ext cx="680" cy="99"/>
                  </a:xfrm>
                  <a:custGeom>
                    <a:avLst/>
                    <a:gdLst>
                      <a:gd name="T0" fmla="*/ 0 w 680"/>
                      <a:gd name="T1" fmla="*/ 0 h 99"/>
                      <a:gd name="T2" fmla="*/ 317 w 680"/>
                      <a:gd name="T3" fmla="*/ 91 h 99"/>
                      <a:gd name="T4" fmla="*/ 680 w 680"/>
                      <a:gd name="T5" fmla="*/ 46 h 99"/>
                      <a:gd name="T6" fmla="*/ 0 60000 65536"/>
                      <a:gd name="T7" fmla="*/ 0 60000 65536"/>
                      <a:gd name="T8" fmla="*/ 0 60000 65536"/>
                      <a:gd name="T9" fmla="*/ 0 w 680"/>
                      <a:gd name="T10" fmla="*/ 0 h 99"/>
                      <a:gd name="T11" fmla="*/ 680 w 680"/>
                      <a:gd name="T12" fmla="*/ 99 h 9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80" h="99">
                        <a:moveTo>
                          <a:pt x="0" y="0"/>
                        </a:moveTo>
                        <a:cubicBezTo>
                          <a:pt x="102" y="41"/>
                          <a:pt x="204" y="83"/>
                          <a:pt x="317" y="91"/>
                        </a:cubicBezTo>
                        <a:cubicBezTo>
                          <a:pt x="430" y="99"/>
                          <a:pt x="555" y="72"/>
                          <a:pt x="680" y="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2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4" y="2549"/>
                    <a:ext cx="363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0.4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72" name="Group 48"/>
                <p:cNvGrpSpPr/>
                <p:nvPr/>
              </p:nvGrpSpPr>
              <p:grpSpPr bwMode="auto">
                <a:xfrm>
                  <a:off x="2282" y="2118"/>
                  <a:ext cx="497" cy="496"/>
                  <a:chOff x="2282" y="2118"/>
                  <a:chExt cx="497" cy="496"/>
                </a:xfrm>
              </p:grpSpPr>
              <p:sp>
                <p:nvSpPr>
                  <p:cNvPr id="6179" name="Freeform 49"/>
                  <p:cNvSpPr/>
                  <p:nvPr/>
                </p:nvSpPr>
                <p:spPr bwMode="auto">
                  <a:xfrm>
                    <a:off x="2282" y="2333"/>
                    <a:ext cx="485" cy="281"/>
                  </a:xfrm>
                  <a:custGeom>
                    <a:avLst/>
                    <a:gdLst>
                      <a:gd name="T0" fmla="*/ 326 w 485"/>
                      <a:gd name="T1" fmla="*/ 281 h 281"/>
                      <a:gd name="T2" fmla="*/ 462 w 485"/>
                      <a:gd name="T3" fmla="*/ 145 h 281"/>
                      <a:gd name="T4" fmla="*/ 190 w 485"/>
                      <a:gd name="T5" fmla="*/ 8 h 281"/>
                      <a:gd name="T6" fmla="*/ 8 w 485"/>
                      <a:gd name="T7" fmla="*/ 99 h 281"/>
                      <a:gd name="T8" fmla="*/ 144 w 485"/>
                      <a:gd name="T9" fmla="*/ 281 h 2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85"/>
                      <a:gd name="T16" fmla="*/ 0 h 281"/>
                      <a:gd name="T17" fmla="*/ 485 w 485"/>
                      <a:gd name="T18" fmla="*/ 281 h 2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85" h="281">
                        <a:moveTo>
                          <a:pt x="326" y="281"/>
                        </a:moveTo>
                        <a:cubicBezTo>
                          <a:pt x="405" y="236"/>
                          <a:pt x="485" y="191"/>
                          <a:pt x="462" y="145"/>
                        </a:cubicBezTo>
                        <a:cubicBezTo>
                          <a:pt x="439" y="99"/>
                          <a:pt x="266" y="16"/>
                          <a:pt x="190" y="8"/>
                        </a:cubicBezTo>
                        <a:cubicBezTo>
                          <a:pt x="114" y="0"/>
                          <a:pt x="16" y="54"/>
                          <a:pt x="8" y="99"/>
                        </a:cubicBezTo>
                        <a:cubicBezTo>
                          <a:pt x="0" y="144"/>
                          <a:pt x="72" y="212"/>
                          <a:pt x="144" y="281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5" y="2118"/>
                    <a:ext cx="454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1.0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73" name="Group 51"/>
                <p:cNvGrpSpPr/>
                <p:nvPr/>
              </p:nvGrpSpPr>
              <p:grpSpPr bwMode="auto">
                <a:xfrm>
                  <a:off x="1701" y="3108"/>
                  <a:ext cx="680" cy="329"/>
                  <a:chOff x="1701" y="3108"/>
                  <a:chExt cx="680" cy="329"/>
                </a:xfrm>
              </p:grpSpPr>
              <p:sp>
                <p:nvSpPr>
                  <p:cNvPr id="6177" name="Freeform 52"/>
                  <p:cNvSpPr/>
                  <p:nvPr/>
                </p:nvSpPr>
                <p:spPr bwMode="auto">
                  <a:xfrm>
                    <a:off x="1701" y="3339"/>
                    <a:ext cx="680" cy="98"/>
                  </a:xfrm>
                  <a:custGeom>
                    <a:avLst/>
                    <a:gdLst>
                      <a:gd name="T0" fmla="*/ 0 w 680"/>
                      <a:gd name="T1" fmla="*/ 53 h 98"/>
                      <a:gd name="T2" fmla="*/ 272 w 680"/>
                      <a:gd name="T3" fmla="*/ 7 h 98"/>
                      <a:gd name="T4" fmla="*/ 680 w 680"/>
                      <a:gd name="T5" fmla="*/ 98 h 98"/>
                      <a:gd name="T6" fmla="*/ 0 60000 65536"/>
                      <a:gd name="T7" fmla="*/ 0 60000 65536"/>
                      <a:gd name="T8" fmla="*/ 0 60000 65536"/>
                      <a:gd name="T9" fmla="*/ 0 w 680"/>
                      <a:gd name="T10" fmla="*/ 0 h 98"/>
                      <a:gd name="T11" fmla="*/ 680 w 680"/>
                      <a:gd name="T12" fmla="*/ 98 h 9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80" h="98">
                        <a:moveTo>
                          <a:pt x="0" y="53"/>
                        </a:moveTo>
                        <a:cubicBezTo>
                          <a:pt x="79" y="26"/>
                          <a:pt x="159" y="0"/>
                          <a:pt x="272" y="7"/>
                        </a:cubicBezTo>
                        <a:cubicBezTo>
                          <a:pt x="385" y="14"/>
                          <a:pt x="532" y="56"/>
                          <a:pt x="680" y="9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78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1" y="3108"/>
                    <a:ext cx="408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0.3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6174" name="Group 54"/>
                <p:cNvGrpSpPr/>
                <p:nvPr/>
              </p:nvGrpSpPr>
              <p:grpSpPr bwMode="auto">
                <a:xfrm>
                  <a:off x="1655" y="3534"/>
                  <a:ext cx="771" cy="321"/>
                  <a:chOff x="1655" y="3534"/>
                  <a:chExt cx="771" cy="321"/>
                </a:xfrm>
              </p:grpSpPr>
              <p:sp>
                <p:nvSpPr>
                  <p:cNvPr id="6175" name="Freeform 55"/>
                  <p:cNvSpPr/>
                  <p:nvPr/>
                </p:nvSpPr>
                <p:spPr bwMode="auto">
                  <a:xfrm>
                    <a:off x="1655" y="3534"/>
                    <a:ext cx="771" cy="91"/>
                  </a:xfrm>
                  <a:custGeom>
                    <a:avLst/>
                    <a:gdLst>
                      <a:gd name="T0" fmla="*/ 771 w 771"/>
                      <a:gd name="T1" fmla="*/ 0 h 91"/>
                      <a:gd name="T2" fmla="*/ 363 w 771"/>
                      <a:gd name="T3" fmla="*/ 91 h 91"/>
                      <a:gd name="T4" fmla="*/ 0 w 771"/>
                      <a:gd name="T5" fmla="*/ 0 h 91"/>
                      <a:gd name="T6" fmla="*/ 0 60000 65536"/>
                      <a:gd name="T7" fmla="*/ 0 60000 65536"/>
                      <a:gd name="T8" fmla="*/ 0 60000 65536"/>
                      <a:gd name="T9" fmla="*/ 0 w 771"/>
                      <a:gd name="T10" fmla="*/ 0 h 91"/>
                      <a:gd name="T11" fmla="*/ 771 w 771"/>
                      <a:gd name="T12" fmla="*/ 91 h 9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71" h="91">
                        <a:moveTo>
                          <a:pt x="771" y="0"/>
                        </a:moveTo>
                        <a:cubicBezTo>
                          <a:pt x="631" y="45"/>
                          <a:pt x="491" y="91"/>
                          <a:pt x="363" y="91"/>
                        </a:cubicBezTo>
                        <a:cubicBezTo>
                          <a:pt x="235" y="91"/>
                          <a:pt x="117" y="45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7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1" y="3582"/>
                    <a:ext cx="453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0.4</a:t>
                    </a:r>
                    <a:endParaRPr lang="en-US" altLang="zh-CN" sz="2400"/>
                  </a:p>
                </p:txBody>
              </p:sp>
            </p:grpSp>
          </p:grpSp>
        </p:grpSp>
        <p:grpSp>
          <p:nvGrpSpPr>
            <p:cNvPr id="6155" name="Group 57"/>
            <p:cNvGrpSpPr/>
            <p:nvPr/>
          </p:nvGrpSpPr>
          <p:grpSpPr bwMode="auto">
            <a:xfrm>
              <a:off x="1020" y="3430"/>
              <a:ext cx="605" cy="454"/>
              <a:chOff x="1020" y="3430"/>
              <a:chExt cx="605" cy="454"/>
            </a:xfrm>
          </p:grpSpPr>
          <p:sp>
            <p:nvSpPr>
              <p:cNvPr id="6156" name="Freeform 58"/>
              <p:cNvSpPr/>
              <p:nvPr/>
            </p:nvSpPr>
            <p:spPr bwMode="auto">
              <a:xfrm>
                <a:off x="1519" y="3430"/>
                <a:ext cx="106" cy="454"/>
              </a:xfrm>
              <a:custGeom>
                <a:avLst/>
                <a:gdLst>
                  <a:gd name="T0" fmla="*/ 15 w 106"/>
                  <a:gd name="T1" fmla="*/ 454 h 454"/>
                  <a:gd name="T2" fmla="*/ 15 w 106"/>
                  <a:gd name="T3" fmla="*/ 227 h 454"/>
                  <a:gd name="T4" fmla="*/ 106 w 106"/>
                  <a:gd name="T5" fmla="*/ 0 h 454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454"/>
                  <a:gd name="T11" fmla="*/ 106 w 106"/>
                  <a:gd name="T12" fmla="*/ 454 h 4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454">
                    <a:moveTo>
                      <a:pt x="15" y="454"/>
                    </a:moveTo>
                    <a:cubicBezTo>
                      <a:pt x="7" y="378"/>
                      <a:pt x="0" y="303"/>
                      <a:pt x="15" y="227"/>
                    </a:cubicBezTo>
                    <a:cubicBezTo>
                      <a:pt x="30" y="151"/>
                      <a:pt x="68" y="75"/>
                      <a:pt x="10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57" name="Text Box 59"/>
              <p:cNvSpPr txBox="1">
                <a:spLocks noChangeArrowheads="1"/>
              </p:cNvSpPr>
              <p:nvPr/>
            </p:nvSpPr>
            <p:spPr bwMode="auto">
              <a:xfrm>
                <a:off x="1020" y="3566"/>
                <a:ext cx="545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/>
                  <a:t>start</a:t>
                </a:r>
                <a:endParaRPr lang="en-US" altLang="zh-CN" sz="2400"/>
              </a:p>
            </p:txBody>
          </p:sp>
        </p:grpSp>
      </p:grpSp>
      <p:grpSp>
        <p:nvGrpSpPr>
          <p:cNvPr id="22" name="Group 70"/>
          <p:cNvGrpSpPr/>
          <p:nvPr/>
        </p:nvGrpSpPr>
        <p:grpSpPr bwMode="auto">
          <a:xfrm>
            <a:off x="1023938" y="4808538"/>
            <a:ext cx="7364412" cy="1489075"/>
            <a:chOff x="71" y="3022"/>
            <a:chExt cx="3382" cy="709"/>
          </a:xfrm>
        </p:grpSpPr>
        <p:graphicFrame>
          <p:nvGraphicFramePr>
            <p:cNvPr id="6146" name="Object 71"/>
            <p:cNvGraphicFramePr>
              <a:graphicFrameLocks noChangeAspect="1"/>
            </p:cNvGraphicFramePr>
            <p:nvPr/>
          </p:nvGraphicFramePr>
          <p:xfrm>
            <a:off x="71" y="3022"/>
            <a:ext cx="338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" name="Equation" r:id="rId1" imgW="3467100" imgH="228600" progId="Equation.DSMT4">
                    <p:embed/>
                  </p:oleObj>
                </mc:Choice>
                <mc:Fallback>
                  <p:oleObj name="Equation" r:id="rId1" imgW="3467100" imgH="2286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" y="3022"/>
                          <a:ext cx="338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72"/>
            <p:cNvSpPr txBox="1">
              <a:spLocks noChangeArrowheads="1"/>
            </p:cNvSpPr>
            <p:nvPr/>
          </p:nvSpPr>
          <p:spPr bwMode="auto">
            <a:xfrm>
              <a:off x="609" y="3256"/>
              <a:ext cx="1588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= 1.0×0.3×0.6</a:t>
              </a:r>
              <a:endParaRPr lang="en-US" altLang="zh-CN"/>
            </a:p>
            <a:p>
              <a:pPr eaLnBrk="1" hangingPunct="1">
                <a:spcBef>
                  <a:spcPct val="10000"/>
                </a:spcBef>
              </a:pPr>
              <a:r>
                <a:rPr lang="en-US" altLang="zh-CN"/>
                <a:t>= 0.18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60575"/>
            <a:ext cx="6934200" cy="31242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80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Thanks</a:t>
            </a:r>
            <a:endParaRPr lang="en-US" altLang="zh-CN" sz="80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80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Symbol" panose="05050102010706020507" pitchFamily="18" charset="2"/>
              </a:rPr>
              <a:t>谢谢!</a:t>
            </a:r>
            <a:endParaRPr lang="en-US" altLang="zh-CN" sz="8000" b="1" i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5029200" y="5868988"/>
            <a:ext cx="36576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781300"/>
            <a:ext cx="7345363" cy="12239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6.2</a:t>
            </a:r>
            <a:r>
              <a:rPr lang="en-US" altLang="zh-CN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隐</a:t>
            </a: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0133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6.2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隐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323850" y="1571625"/>
            <a:ext cx="8534400" cy="46074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隐马尔可夫模型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Hidden Markov Model, HMM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   创建</a:t>
            </a:r>
            <a:r>
              <a:rPr lang="zh-CN" altLang="en-US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于</a:t>
            </a:r>
            <a:r>
              <a:rPr lang="en-US" altLang="zh-CN" sz="3200" b="1" dirty="0">
                <a:cs typeface="Times New Roman" panose="02020603050405020304" pitchFamily="18" charset="0"/>
              </a:rPr>
              <a:t>20</a:t>
            </a:r>
            <a:r>
              <a:rPr lang="zh-CN" altLang="en-US" sz="3200" b="1" dirty="0">
                <a:cs typeface="Times New Roman" panose="02020603050405020304" pitchFamily="18" charset="0"/>
              </a:rPr>
              <a:t>世纪</a:t>
            </a:r>
            <a:r>
              <a:rPr lang="en-US" altLang="zh-CN" sz="3200" b="1" dirty="0">
                <a:cs typeface="Times New Roman" panose="02020603050405020304" pitchFamily="18" charset="0"/>
              </a:rPr>
              <a:t>70</a:t>
            </a:r>
            <a:r>
              <a:rPr lang="zh-CN" altLang="en-US" sz="3200" b="1" dirty="0">
                <a:cs typeface="Times New Roman" panose="02020603050405020304" pitchFamily="18" charset="0"/>
              </a:rPr>
              <a:t>年代，是美国数学家鲍姆</a:t>
            </a:r>
            <a:r>
              <a:rPr lang="en-US" altLang="zh-CN" sz="3200" b="1" dirty="0">
                <a:cs typeface="Times New Roman" panose="02020603050405020304" pitchFamily="18" charset="0"/>
              </a:rPr>
              <a:t>(Leonard E. Baum)</a:t>
            </a:r>
            <a:r>
              <a:rPr lang="zh-CN" altLang="en-US" sz="3200" b="1" dirty="0">
                <a:cs typeface="Times New Roman" panose="02020603050405020304" pitchFamily="18" charset="0"/>
              </a:rPr>
              <a:t>等人提出来的</a:t>
            </a: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3200" b="1" dirty="0"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u="sng" dirty="0">
                <a:solidFill>
                  <a:srgbClr val="0000FF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描写</a:t>
            </a:r>
            <a:r>
              <a:rPr lang="zh-CN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latin typeface="+mn-ea"/>
                <a:ea typeface="+mn-ea"/>
                <a:sym typeface="Symbol" panose="05050102010706020507" pitchFamily="18" charset="2"/>
              </a:rPr>
              <a:t>该模型是一个双重随机过程，我们不知道具体的状态序列，只知道状态转移的概率，即模型的状态转换过程是不可观察的（隐蔽的），而可观察事件的随机过程是隐蔽状态转换过程的随机函数。</a:t>
            </a:r>
            <a:r>
              <a:rPr lang="zh-CN" altLang="en-US" sz="3200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endParaRPr lang="zh-CN" altLang="en-US" sz="32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6" descr="E:\Black ba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348163"/>
            <a:ext cx="73977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26" descr="E:\Black ba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391025"/>
            <a:ext cx="73818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0133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6.2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隐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179388" y="1524000"/>
            <a:ext cx="8713787" cy="2697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600" b="1" u="sng" dirty="0">
                <a:latin typeface="+mn-ea"/>
                <a:ea typeface="+mn-ea"/>
                <a:sym typeface="Symbol" panose="05050102010706020507" pitchFamily="18" charset="2"/>
              </a:rPr>
              <a:t>例如</a:t>
            </a:r>
            <a:r>
              <a:rPr lang="zh-CN" altLang="en-US" sz="2600" b="1" dirty="0">
                <a:latin typeface="+mn-ea"/>
                <a:ea typeface="+mn-ea"/>
                <a:sym typeface="Symbol" panose="05050102010706020507" pitchFamily="18" charset="2"/>
              </a:rPr>
              <a:t>：</a:t>
            </a:r>
            <a:r>
              <a:rPr lang="en-US" altLang="zh-CN" sz="2600" i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6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+mn-ea"/>
                <a:ea typeface="+mn-ea"/>
                <a:sym typeface="Symbol" panose="05050102010706020507" pitchFamily="18" charset="2"/>
              </a:rPr>
              <a:t>个袋子，每个袋子中</a:t>
            </a:r>
            <a:r>
              <a:rPr lang="en-US" altLang="zh-CN" sz="2600" b="1" dirty="0">
                <a:latin typeface="+mn-ea"/>
                <a:ea typeface="+mn-ea"/>
                <a:sym typeface="Symbol" panose="05050102010706020507" pitchFamily="18" charset="2"/>
              </a:rPr>
              <a:t>有</a:t>
            </a:r>
            <a:r>
              <a:rPr lang="zh-CN" altLang="en-US" sz="26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600" i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6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+mn-ea"/>
                <a:ea typeface="+mn-ea"/>
                <a:sym typeface="Symbol" panose="05050102010706020507" pitchFamily="18" charset="2"/>
              </a:rPr>
              <a:t>种不同颜色的球。一实验员根据某一概率分布选择一个袋子，然后根据袋子中不同颜色球的概率分布随机取出一个球，并报告该球的颜色。对局外人：可观察的过程是不同颜色球的序列，而袋子的序列是不可观察的。每只袋子对应</a:t>
            </a:r>
            <a:r>
              <a:rPr lang="en-US" altLang="zh-CN" sz="26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HMM</a:t>
            </a:r>
            <a:r>
              <a:rPr lang="zh-CN" altLang="en-US" sz="2600" b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中的一个状态；球的颜色对应于 </a:t>
            </a:r>
            <a:r>
              <a:rPr lang="en-US" altLang="zh-CN" sz="26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HMM</a:t>
            </a:r>
            <a:r>
              <a:rPr lang="en-US" altLang="zh-CN" sz="2600" b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中状态的输出。</a:t>
            </a:r>
            <a:endParaRPr lang="zh-CN" altLang="en-US" sz="2600" b="1" dirty="0"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0184" name="组合 26"/>
          <p:cNvGrpSpPr/>
          <p:nvPr/>
        </p:nvGrpSpPr>
        <p:grpSpPr bwMode="auto">
          <a:xfrm>
            <a:off x="1835150" y="4346575"/>
            <a:ext cx="5761038" cy="1893888"/>
            <a:chOff x="1835151" y="4207442"/>
            <a:chExt cx="5761038" cy="1893322"/>
          </a:xfrm>
        </p:grpSpPr>
        <p:pic>
          <p:nvPicPr>
            <p:cNvPr id="50187" name="Picture 26" descr="E:\Black bag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9" y="4207442"/>
              <a:ext cx="739302" cy="1025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88" name="Group 27"/>
            <p:cNvGrpSpPr/>
            <p:nvPr/>
          </p:nvGrpSpPr>
          <p:grpSpPr bwMode="auto">
            <a:xfrm>
              <a:off x="1835151" y="4437064"/>
              <a:ext cx="5761038" cy="1663700"/>
              <a:chOff x="929" y="2750"/>
              <a:chExt cx="3629" cy="1048"/>
            </a:xfrm>
          </p:grpSpPr>
          <p:grpSp>
            <p:nvGrpSpPr>
              <p:cNvPr id="50189" name="Group 23"/>
              <p:cNvGrpSpPr/>
              <p:nvPr/>
            </p:nvGrpSpPr>
            <p:grpSpPr bwMode="auto">
              <a:xfrm>
                <a:off x="929" y="2750"/>
                <a:ext cx="3629" cy="1048"/>
                <a:chOff x="929" y="2750"/>
                <a:chExt cx="3629" cy="1048"/>
              </a:xfrm>
            </p:grpSpPr>
            <p:grpSp>
              <p:nvGrpSpPr>
                <p:cNvPr id="50193" name="Group 22"/>
                <p:cNvGrpSpPr/>
                <p:nvPr/>
              </p:nvGrpSpPr>
              <p:grpSpPr bwMode="auto">
                <a:xfrm>
                  <a:off x="1156" y="3433"/>
                  <a:ext cx="2042" cy="365"/>
                  <a:chOff x="1156" y="3433"/>
                  <a:chExt cx="2042" cy="365"/>
                </a:xfrm>
              </p:grpSpPr>
              <p:sp>
                <p:nvSpPr>
                  <p:cNvPr id="5019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3524"/>
                    <a:ext cx="227" cy="227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5020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3524"/>
                    <a:ext cx="227" cy="227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50201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608" y="3524"/>
                    <a:ext cx="227" cy="22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50202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3524"/>
                    <a:ext cx="227" cy="227"/>
                  </a:xfrm>
                  <a:prstGeom prst="ellipse">
                    <a:avLst/>
                  </a:prstGeom>
                  <a:solidFill>
                    <a:srgbClr val="FF00FF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5020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6" y="3433"/>
                    <a:ext cx="68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3200" b="1">
                        <a:latin typeface="宋体" panose="02010600030101010101" pitchFamily="2" charset="-122"/>
                      </a:rPr>
                      <a:t>……</a:t>
                    </a:r>
                    <a:endParaRPr lang="en-US" altLang="zh-CN" sz="3200" b="1"/>
                  </a:p>
                </p:txBody>
              </p:sp>
            </p:grpSp>
            <p:grpSp>
              <p:nvGrpSpPr>
                <p:cNvPr id="50194" name="Group 21"/>
                <p:cNvGrpSpPr/>
                <p:nvPr/>
              </p:nvGrpSpPr>
              <p:grpSpPr bwMode="auto">
                <a:xfrm>
                  <a:off x="929" y="2750"/>
                  <a:ext cx="3629" cy="726"/>
                  <a:chOff x="929" y="2750"/>
                  <a:chExt cx="3629" cy="726"/>
                </a:xfrm>
              </p:grpSpPr>
              <p:sp>
                <p:nvSpPr>
                  <p:cNvPr id="5019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929" y="3297"/>
                    <a:ext cx="1633" cy="45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5019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3297"/>
                    <a:ext cx="1678" cy="45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5019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2750"/>
                    <a:ext cx="68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3200" b="1">
                        <a:latin typeface="宋体" panose="02010600030101010101" pitchFamily="2" charset="-122"/>
                      </a:rPr>
                      <a:t>……</a:t>
                    </a:r>
                    <a:endParaRPr lang="en-US" altLang="zh-CN" sz="3200" b="1"/>
                  </a:p>
                </p:txBody>
              </p:sp>
              <p:sp>
                <p:nvSpPr>
                  <p:cNvPr id="48150" name="AutoShape 2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524" y="3113"/>
                    <a:ext cx="409" cy="31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3380 w 21600"/>
                      <a:gd name="T13" fmla="*/ 5400 h 21600"/>
                      <a:gd name="T14" fmla="*/ 18907 w 21600"/>
                      <a:gd name="T15" fmla="*/ 162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6200" y="0"/>
                        </a:moveTo>
                        <a:lnTo>
                          <a:pt x="16200" y="5400"/>
                        </a:lnTo>
                        <a:lnTo>
                          <a:pt x="3375" y="5400"/>
                        </a:lnTo>
                        <a:lnTo>
                          <a:pt x="3375" y="16200"/>
                        </a:lnTo>
                        <a:lnTo>
                          <a:pt x="16200" y="16200"/>
                        </a:lnTo>
                        <a:lnTo>
                          <a:pt x="16200" y="21600"/>
                        </a:lnTo>
                        <a:lnTo>
                          <a:pt x="21600" y="10800"/>
                        </a:lnTo>
                        <a:close/>
                      </a:path>
                      <a:path w="21600" h="21600">
                        <a:moveTo>
                          <a:pt x="1350" y="5400"/>
                        </a:moveTo>
                        <a:lnTo>
                          <a:pt x="1350" y="16200"/>
                        </a:lnTo>
                        <a:lnTo>
                          <a:pt x="2700" y="16200"/>
                        </a:lnTo>
                        <a:lnTo>
                          <a:pt x="2700" y="5400"/>
                        </a:lnTo>
                        <a:close/>
                      </a:path>
                      <a:path w="21600" h="21600">
                        <a:moveTo>
                          <a:pt x="0" y="5400"/>
                        </a:moveTo>
                        <a:lnTo>
                          <a:pt x="0" y="16200"/>
                        </a:lnTo>
                        <a:lnTo>
                          <a:pt x="675" y="16200"/>
                        </a:lnTo>
                        <a:lnTo>
                          <a:pt x="675" y="540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50190" name="Text Box 24"/>
              <p:cNvSpPr txBox="1">
                <a:spLocks noChangeArrowheads="1"/>
              </p:cNvSpPr>
              <p:nvPr/>
            </p:nvSpPr>
            <p:spPr bwMode="auto">
              <a:xfrm>
                <a:off x="1247" y="2798"/>
                <a:ext cx="22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1</a:t>
                </a:r>
                <a:endParaRPr lang="en-US" altLang="zh-CN" sz="32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50191" name="Text Box 25"/>
              <p:cNvSpPr txBox="1">
                <a:spLocks noChangeArrowheads="1"/>
              </p:cNvSpPr>
              <p:nvPr/>
            </p:nvSpPr>
            <p:spPr bwMode="auto">
              <a:xfrm>
                <a:off x="1882" y="2798"/>
                <a:ext cx="27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2</a:t>
                </a:r>
                <a:endParaRPr lang="en-US" altLang="zh-CN" sz="32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50192" name="Text Box 26"/>
              <p:cNvSpPr txBox="1">
                <a:spLocks noChangeArrowheads="1"/>
              </p:cNvSpPr>
              <p:nvPr/>
            </p:nvSpPr>
            <p:spPr bwMode="auto">
              <a:xfrm>
                <a:off x="3379" y="2831"/>
                <a:ext cx="22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n-US" altLang="zh-CN" i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0185" name="Picture 26" descr="E:\Library\图片与报告\人物-1'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5157788"/>
            <a:ext cx="10445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Oval 18"/>
          <p:cNvSpPr>
            <a:spLocks noChangeArrowheads="1"/>
          </p:cNvSpPr>
          <p:nvPr/>
        </p:nvSpPr>
        <p:spPr bwMode="auto">
          <a:xfrm>
            <a:off x="5651500" y="5805488"/>
            <a:ext cx="360363" cy="360362"/>
          </a:xfrm>
          <a:prstGeom prst="ellipse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5165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6.2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隐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214313" y="1700213"/>
          <a:ext cx="8821737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Visio" r:id="rId1" imgW="5636895" imgH="1597660" progId="Visio.Drawing.11">
                  <p:embed/>
                </p:oleObj>
              </mc:Choice>
              <mc:Fallback>
                <p:oleObj name="Visio" r:id="rId1" imgW="5636895" imgH="15976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700213"/>
                        <a:ext cx="8821737" cy="302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2555875" y="4868863"/>
            <a:ext cx="33845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/>
              <a:t>HMM </a:t>
            </a:r>
            <a:r>
              <a:rPr lang="zh-CN" altLang="zh-CN" sz="3200" b="1"/>
              <a:t>图解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5165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6.2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隐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23850" y="1571625"/>
            <a:ext cx="7848600" cy="2624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HMM</a:t>
            </a:r>
            <a:r>
              <a:rPr lang="en-US" altLang="zh-CN" sz="3200" b="1" dirty="0"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的组成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ym typeface="Symbol" panose="05050102010706020507" pitchFamily="18" charset="2"/>
              </a:rPr>
              <a:t>1. </a:t>
            </a:r>
            <a:r>
              <a:rPr lang="zh-CN" altLang="en-US" sz="3200" b="1" dirty="0">
                <a:sym typeface="Symbol" panose="05050102010706020507" pitchFamily="18" charset="2"/>
              </a:rPr>
              <a:t>模型中的状态数为 </a:t>
            </a:r>
            <a:r>
              <a:rPr lang="en-US" altLang="zh-CN" sz="3200" i="1" dirty="0"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ym typeface="Symbol" panose="05050102010706020507" pitchFamily="18" charset="2"/>
              </a:rPr>
              <a:t> (</a:t>
            </a:r>
            <a:r>
              <a:rPr lang="zh-CN" altLang="en-US" sz="3200" b="1" dirty="0">
                <a:sym typeface="Symbol" panose="05050102010706020507" pitchFamily="18" charset="2"/>
              </a:rPr>
              <a:t>袋子的数量</a:t>
            </a:r>
            <a:r>
              <a:rPr lang="en-US" altLang="zh-CN" sz="3200" b="1" dirty="0">
                <a:sym typeface="Symbol" panose="05050102010706020507" pitchFamily="18" charset="2"/>
              </a:rPr>
              <a:t>)</a:t>
            </a:r>
            <a:endParaRPr lang="en-US" altLang="zh-CN" sz="32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ym typeface="Symbol" panose="05050102010706020507" pitchFamily="18" charset="2"/>
              </a:rPr>
              <a:t>    2. </a:t>
            </a:r>
            <a:r>
              <a:rPr lang="zh-CN" altLang="en-US" sz="3200" b="1" dirty="0">
                <a:sym typeface="Symbol" panose="05050102010706020507" pitchFamily="18" charset="2"/>
              </a:rPr>
              <a:t>从每一个状态可能输出的不同的</a:t>
            </a:r>
            <a:endParaRPr lang="zh-CN" altLang="en-US" sz="32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ym typeface="Symbol" panose="05050102010706020507" pitchFamily="18" charset="2"/>
              </a:rPr>
              <a:t>        符号数 </a:t>
            </a:r>
            <a:r>
              <a:rPr lang="en-US" altLang="zh-CN" sz="3200" i="1" dirty="0">
                <a:sym typeface="Symbol" panose="05050102010706020507" pitchFamily="18" charset="2"/>
              </a:rPr>
              <a:t>M</a:t>
            </a:r>
            <a:r>
              <a:rPr lang="en-US" altLang="zh-CN" sz="3200" b="1" dirty="0">
                <a:sym typeface="Symbol" panose="05050102010706020507" pitchFamily="18" charset="2"/>
              </a:rPr>
              <a:t> (</a:t>
            </a:r>
            <a:r>
              <a:rPr lang="zh-CN" altLang="en-US" sz="3200" b="1" dirty="0">
                <a:sym typeface="Symbol" panose="05050102010706020507" pitchFamily="18" charset="2"/>
              </a:rPr>
              <a:t>不同颜色球的数目</a:t>
            </a:r>
            <a:r>
              <a:rPr lang="en-US" altLang="zh-CN" sz="3200" b="1" dirty="0">
                <a:sym typeface="Symbol" panose="05050102010706020507" pitchFamily="18" charset="2"/>
              </a:rPr>
              <a:t>)</a:t>
            </a:r>
            <a:endParaRPr lang="en-US" altLang="zh-CN" sz="32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5165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6.2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隐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323850" y="1571625"/>
            <a:ext cx="8424863" cy="1643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sym typeface="Symbol" panose="05050102010706020507" pitchFamily="18" charset="2"/>
              </a:rPr>
              <a:t>3. </a:t>
            </a:r>
            <a:r>
              <a:rPr lang="zh-CN" altLang="en-US" b="1">
                <a:sym typeface="Symbol" panose="05050102010706020507" pitchFamily="18" charset="2"/>
              </a:rPr>
              <a:t>状态转移概率矩阵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＝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ym typeface="Symbol" panose="05050102010706020507" pitchFamily="18" charset="2"/>
              </a:rPr>
              <a:t>ij</a:t>
            </a:r>
            <a:r>
              <a:rPr lang="zh-CN" altLang="en-US" b="1"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ym typeface="Symbol" panose="05050102010706020507" pitchFamily="18" charset="2"/>
              </a:rPr>
              <a:t>ij </a:t>
            </a:r>
            <a:r>
              <a:rPr lang="zh-CN" altLang="en-US" b="1">
                <a:sym typeface="Symbol" panose="05050102010706020507" pitchFamily="18" charset="2"/>
              </a:rPr>
              <a:t>为实验员从一只袋子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 b="1">
                <a:sym typeface="Symbol" panose="05050102010706020507" pitchFamily="18" charset="2"/>
              </a:rPr>
              <a:t>状态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转向另一只袋子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 b="1">
                <a:sym typeface="Symbol" panose="05050102010706020507" pitchFamily="18" charset="2"/>
              </a:rPr>
              <a:t>状态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ym typeface="Symbol" panose="05050102010706020507" pitchFamily="18" charset="2"/>
              </a:rPr>
              <a:t>j 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zh-CN" altLang="en-US" b="1">
                <a:sym typeface="Symbol" panose="05050102010706020507" pitchFamily="18" charset="2"/>
              </a:rPr>
              <a:t>取球的概率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zh-CN" altLang="en-US" b="1">
                <a:sym typeface="Symbol" panose="05050102010706020507" pitchFamily="18" charset="2"/>
              </a:rPr>
              <a:t>。其中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endParaRPr lang="zh-CN" altLang="en-US" b="1">
              <a:sym typeface="Symbol" panose="05050102010706020507" pitchFamily="18" charset="2"/>
            </a:endParaRPr>
          </a:p>
        </p:txBody>
      </p:sp>
      <p:grpSp>
        <p:nvGrpSpPr>
          <p:cNvPr id="8202" name="Group 11"/>
          <p:cNvGrpSpPr/>
          <p:nvPr/>
        </p:nvGrpSpPr>
        <p:grpSpPr bwMode="auto">
          <a:xfrm>
            <a:off x="1258888" y="3284538"/>
            <a:ext cx="5834062" cy="2305050"/>
            <a:chOff x="612" y="2704"/>
            <a:chExt cx="3136" cy="1225"/>
          </a:xfrm>
        </p:grpSpPr>
        <p:graphicFrame>
          <p:nvGraphicFramePr>
            <p:cNvPr id="8194" name="Object 12"/>
            <p:cNvGraphicFramePr>
              <a:graphicFrameLocks noChangeAspect="1"/>
            </p:cNvGraphicFramePr>
            <p:nvPr/>
          </p:nvGraphicFramePr>
          <p:xfrm>
            <a:off x="806" y="2704"/>
            <a:ext cx="294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4" name="Equation" r:id="rId1" imgW="2387600" imgH="241300" progId="Equation.DSMT4">
                    <p:embed/>
                  </p:oleObj>
                </mc:Choice>
                <mc:Fallback>
                  <p:oleObj name="Equation" r:id="rId1" imgW="2387600" imgH="241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2704"/>
                          <a:ext cx="294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13"/>
            <p:cNvGraphicFramePr>
              <a:graphicFrameLocks noChangeAspect="1"/>
            </p:cNvGraphicFramePr>
            <p:nvPr/>
          </p:nvGraphicFramePr>
          <p:xfrm>
            <a:off x="793" y="3067"/>
            <a:ext cx="54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5" name="Equation" r:id="rId3" imgW="431800" imgH="241300" progId="Equation.DSMT4">
                    <p:embed/>
                  </p:oleObj>
                </mc:Choice>
                <mc:Fallback>
                  <p:oleObj name="Equation" r:id="rId3" imgW="431800" imgH="2413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067"/>
                          <a:ext cx="54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14"/>
            <p:cNvGraphicFramePr>
              <a:graphicFrameLocks noChangeAspect="1"/>
            </p:cNvGraphicFramePr>
            <p:nvPr/>
          </p:nvGraphicFramePr>
          <p:xfrm>
            <a:off x="793" y="3430"/>
            <a:ext cx="63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6" name="Equation" r:id="rId5" imgW="596900" imgH="444500" progId="Equation.DSMT4">
                    <p:embed/>
                  </p:oleObj>
                </mc:Choice>
                <mc:Fallback>
                  <p:oleObj name="Equation" r:id="rId5" imgW="596900" imgH="4445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430"/>
                          <a:ext cx="636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AutoShape 15"/>
            <p:cNvSpPr/>
            <p:nvPr/>
          </p:nvSpPr>
          <p:spPr bwMode="auto">
            <a:xfrm>
              <a:off x="612" y="2840"/>
              <a:ext cx="181" cy="1044"/>
            </a:xfrm>
            <a:prstGeom prst="leftBrace">
              <a:avLst>
                <a:gd name="adj1" fmla="val 48066"/>
                <a:gd name="adj2" fmla="val 50861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8203" name="Text Box 16"/>
          <p:cNvSpPr txBox="1">
            <a:spLocks noChangeArrowheads="1"/>
          </p:cNvSpPr>
          <p:nvPr/>
        </p:nvSpPr>
        <p:spPr bwMode="auto">
          <a:xfrm>
            <a:off x="6858000" y="4076700"/>
            <a:ext cx="1779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(6.6)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494188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6.2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隐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323850" y="1546225"/>
            <a:ext cx="8640763" cy="2314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ym typeface="Symbol" panose="05050102010706020507" pitchFamily="18" charset="2"/>
              </a:rPr>
              <a:t>4. </a:t>
            </a:r>
            <a:r>
              <a:rPr lang="zh-CN" altLang="en-US" b="1">
                <a:sym typeface="Symbol" panose="05050102010706020507" pitchFamily="18" charset="2"/>
              </a:rPr>
              <a:t>从状态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观察到某一特定符号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en-US" altLang="zh-CN" b="1" i="1" baseline="-25000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的概率分布矩阵为：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=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 i="1" baseline="-25000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endParaRPr lang="zh-CN" altLang="en-US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b="1">
                <a:sym typeface="Symbol" panose="05050102010706020507" pitchFamily="18" charset="2"/>
              </a:rPr>
              <a:t>    其中，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 i="1" baseline="-25000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 b="1">
                <a:sym typeface="Symbol" panose="05050102010706020507" pitchFamily="18" charset="2"/>
              </a:rPr>
              <a:t>为 实验员从第 </a:t>
            </a:r>
            <a:r>
              <a:rPr lang="en-US" altLang="zh-CN" i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个袋子中取出第 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种颜色的球的概率。那么，</a:t>
            </a:r>
            <a:r>
              <a:rPr lang="en-US" altLang="zh-CN" sz="2400" b="1">
                <a:sym typeface="Symbol" panose="05050102010706020507" pitchFamily="18" charset="2"/>
              </a:rPr>
              <a:t>      </a:t>
            </a:r>
            <a:endParaRPr lang="zh-CN" altLang="en-US" sz="2400" b="1">
              <a:sym typeface="Symbol" panose="05050102010706020507" pitchFamily="18" charset="2"/>
            </a:endParaRPr>
          </a:p>
        </p:txBody>
      </p:sp>
      <p:grpSp>
        <p:nvGrpSpPr>
          <p:cNvPr id="9226" name="Group 26"/>
          <p:cNvGrpSpPr/>
          <p:nvPr/>
        </p:nvGrpSpPr>
        <p:grpSpPr bwMode="auto">
          <a:xfrm>
            <a:off x="1116013" y="4076700"/>
            <a:ext cx="6696075" cy="2016125"/>
            <a:chOff x="612" y="2205"/>
            <a:chExt cx="3580" cy="1225"/>
          </a:xfrm>
        </p:grpSpPr>
        <p:sp>
          <p:nvSpPr>
            <p:cNvPr id="9228" name="AutoShape 14"/>
            <p:cNvSpPr/>
            <p:nvPr/>
          </p:nvSpPr>
          <p:spPr bwMode="auto">
            <a:xfrm>
              <a:off x="612" y="2296"/>
              <a:ext cx="181" cy="1044"/>
            </a:xfrm>
            <a:prstGeom prst="leftBrace">
              <a:avLst>
                <a:gd name="adj1" fmla="val 48066"/>
                <a:gd name="adj2" fmla="val 50861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9218" name="Object 20"/>
            <p:cNvGraphicFramePr>
              <a:graphicFrameLocks noChangeAspect="1"/>
            </p:cNvGraphicFramePr>
            <p:nvPr/>
          </p:nvGraphicFramePr>
          <p:xfrm>
            <a:off x="843" y="2205"/>
            <a:ext cx="334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8" name="Equation" r:id="rId1" imgW="3200400" imgH="241300" progId="Equation.DSMT4">
                    <p:embed/>
                  </p:oleObj>
                </mc:Choice>
                <mc:Fallback>
                  <p:oleObj name="Equation" r:id="rId1" imgW="3200400" imgH="2413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2205"/>
                          <a:ext cx="334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22"/>
            <p:cNvGraphicFramePr>
              <a:graphicFrameLocks noChangeAspect="1"/>
            </p:cNvGraphicFramePr>
            <p:nvPr/>
          </p:nvGraphicFramePr>
          <p:xfrm>
            <a:off x="839" y="2568"/>
            <a:ext cx="63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9" name="Equation" r:id="rId3" imgW="609600" imgH="241300" progId="Equation.DSMT4">
                    <p:embed/>
                  </p:oleObj>
                </mc:Choice>
                <mc:Fallback>
                  <p:oleObj name="Equation" r:id="rId3" imgW="609600" imgH="2413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568"/>
                          <a:ext cx="635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24"/>
            <p:cNvGraphicFramePr>
              <a:graphicFrameLocks noChangeAspect="1"/>
            </p:cNvGraphicFramePr>
            <p:nvPr/>
          </p:nvGraphicFramePr>
          <p:xfrm>
            <a:off x="839" y="2931"/>
            <a:ext cx="86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0" name="Equation" r:id="rId5" imgW="761365" imgH="431800" progId="Equation.DSMT4">
                    <p:embed/>
                  </p:oleObj>
                </mc:Choice>
                <mc:Fallback>
                  <p:oleObj name="Equation" r:id="rId5" imgW="761365" imgH="431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931"/>
                          <a:ext cx="862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7" name="Text Box 27"/>
          <p:cNvSpPr txBox="1">
            <a:spLocks noChangeArrowheads="1"/>
          </p:cNvSpPr>
          <p:nvPr/>
        </p:nvSpPr>
        <p:spPr bwMode="auto">
          <a:xfrm>
            <a:off x="7308850" y="4652963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 </a:t>
            </a:r>
            <a:r>
              <a:rPr lang="en-US" altLang="zh-CN"/>
              <a:t>(6.7)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73405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6.2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隐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49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179388" y="1614488"/>
            <a:ext cx="7777162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5. </a:t>
            </a:r>
            <a:r>
              <a:rPr lang="zh-CN" altLang="en-US" b="1">
                <a:sym typeface="Symbol" panose="05050102010706020507" pitchFamily="18" charset="2"/>
              </a:rPr>
              <a:t>初始状态的概率分布为：</a:t>
            </a:r>
            <a:r>
              <a:rPr lang="en-US" altLang="zh-CN" i="1">
                <a:sym typeface="Symbol" panose="05050102010706020507" pitchFamily="18" charset="2"/>
              </a:rPr>
              <a:t>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= </a:t>
            </a:r>
            <a:r>
              <a:rPr lang="en-US" altLang="zh-CN" i="1">
                <a:sym typeface="Symbol" panose="05050102010706020507" pitchFamily="18" charset="2"/>
              </a:rPr>
              <a:t></a:t>
            </a:r>
            <a:r>
              <a:rPr lang="en-US" altLang="zh-CN" i="1" baseline="-25000">
                <a:sym typeface="Symbol" panose="05050102010706020507" pitchFamily="18" charset="2"/>
              </a:rPr>
              <a:t>i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n-US" b="1">
                <a:sym typeface="Symbol" panose="05050102010706020507" pitchFamily="18" charset="2"/>
              </a:rPr>
              <a:t>其中，</a:t>
            </a:r>
            <a:r>
              <a:rPr lang="en-US" altLang="zh-CN">
                <a:sym typeface="Symbol" panose="05050102010706020507" pitchFamily="18" charset="2"/>
              </a:rPr>
              <a:t>      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6643688" y="3000375"/>
            <a:ext cx="1514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(6.8)</a:t>
            </a:r>
            <a:endParaRPr lang="en-US" altLang="zh-CN"/>
          </a:p>
        </p:txBody>
      </p:sp>
      <p:grpSp>
        <p:nvGrpSpPr>
          <p:cNvPr id="10253" name="Group 27"/>
          <p:cNvGrpSpPr/>
          <p:nvPr/>
        </p:nvGrpSpPr>
        <p:grpSpPr bwMode="auto">
          <a:xfrm>
            <a:off x="1403350" y="2349500"/>
            <a:ext cx="3738563" cy="2087563"/>
            <a:chOff x="748" y="1933"/>
            <a:chExt cx="2006" cy="1225"/>
          </a:xfrm>
        </p:grpSpPr>
        <p:sp>
          <p:nvSpPr>
            <p:cNvPr id="10256" name="AutoShape 14"/>
            <p:cNvSpPr/>
            <p:nvPr/>
          </p:nvSpPr>
          <p:spPr bwMode="auto">
            <a:xfrm>
              <a:off x="748" y="1979"/>
              <a:ext cx="181" cy="1044"/>
            </a:xfrm>
            <a:prstGeom prst="leftBrace">
              <a:avLst>
                <a:gd name="adj1" fmla="val 48066"/>
                <a:gd name="adj2" fmla="val 50861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10244" name="Object 21"/>
            <p:cNvGraphicFramePr>
              <a:graphicFrameLocks noChangeAspect="1"/>
            </p:cNvGraphicFramePr>
            <p:nvPr/>
          </p:nvGraphicFramePr>
          <p:xfrm>
            <a:off x="1019" y="1933"/>
            <a:ext cx="17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2" name="Equation" r:id="rId1" imgW="1651000" imgH="228600" progId="Equation.DSMT4">
                    <p:embed/>
                  </p:oleObj>
                </mc:Choice>
                <mc:Fallback>
                  <p:oleObj name="Equation" r:id="rId1" imgW="165100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" y="1933"/>
                          <a:ext cx="173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23"/>
            <p:cNvGraphicFramePr>
              <a:graphicFrameLocks noChangeAspect="1"/>
            </p:cNvGraphicFramePr>
            <p:nvPr/>
          </p:nvGraphicFramePr>
          <p:xfrm>
            <a:off x="1020" y="2296"/>
            <a:ext cx="59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3" name="Equation" r:id="rId3" imgW="419100" imgH="228600" progId="Equation.DSMT4">
                    <p:embed/>
                  </p:oleObj>
                </mc:Choice>
                <mc:Fallback>
                  <p:oleObj name="Equation" r:id="rId3" imgW="41910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96"/>
                          <a:ext cx="59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25"/>
            <p:cNvGraphicFramePr>
              <a:graphicFrameLocks noChangeAspect="1"/>
            </p:cNvGraphicFramePr>
            <p:nvPr/>
          </p:nvGraphicFramePr>
          <p:xfrm>
            <a:off x="1020" y="2659"/>
            <a:ext cx="72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4" name="Equation" r:id="rId5" imgW="584200" imgH="431800" progId="Equation.DSMT4">
                    <p:embed/>
                  </p:oleObj>
                </mc:Choice>
                <mc:Fallback>
                  <p:oleObj name="Equation" r:id="rId5" imgW="584200" imgH="431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659"/>
                          <a:ext cx="726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4" name="Group 35"/>
          <p:cNvGrpSpPr/>
          <p:nvPr/>
        </p:nvGrpSpPr>
        <p:grpSpPr bwMode="auto">
          <a:xfrm>
            <a:off x="928688" y="4714875"/>
            <a:ext cx="7416800" cy="1244600"/>
            <a:chOff x="451" y="2970"/>
            <a:chExt cx="4581" cy="754"/>
          </a:xfrm>
        </p:grpSpPr>
        <p:sp>
          <p:nvSpPr>
            <p:cNvPr id="10255" name="Text Box 28"/>
            <p:cNvSpPr txBox="1">
              <a:spLocks noChangeArrowheads="1"/>
            </p:cNvSpPr>
            <p:nvPr/>
          </p:nvSpPr>
          <p:spPr bwMode="auto">
            <a:xfrm>
              <a:off x="451" y="2970"/>
              <a:ext cx="4581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zh-CN" altLang="en-US" b="1"/>
                <a:t>为了方便，一般将 </a:t>
              </a:r>
              <a:r>
                <a:rPr lang="en-US" altLang="zh-CN"/>
                <a:t>HMM</a:t>
              </a:r>
              <a:r>
                <a:rPr lang="en-US" altLang="zh-CN" b="1"/>
                <a:t> </a:t>
              </a:r>
              <a:r>
                <a:rPr lang="zh-CN" altLang="en-US" b="1"/>
                <a:t>记为：		   </a:t>
              </a:r>
              <a:endParaRPr lang="zh-CN" altLang="en-US" b="1"/>
            </a:p>
            <a:p>
              <a:pPr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zh-CN" altLang="en-US" b="1"/>
                <a:t>或者                       用以指出模型的参数集合。</a:t>
              </a:r>
              <a:endParaRPr lang="zh-CN" altLang="en-US" b="1"/>
            </a:p>
          </p:txBody>
        </p:sp>
        <p:graphicFrame>
          <p:nvGraphicFramePr>
            <p:cNvPr id="10242" name="Object 29"/>
            <p:cNvGraphicFramePr>
              <a:graphicFrameLocks noChangeAspect="1"/>
            </p:cNvGraphicFramePr>
            <p:nvPr/>
          </p:nvGraphicFramePr>
          <p:xfrm>
            <a:off x="3584" y="3013"/>
            <a:ext cx="10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5" name="Equation" r:id="rId7" imgW="825500" imgH="203200" progId="Equation.DSMT4">
                    <p:embed/>
                  </p:oleObj>
                </mc:Choice>
                <mc:Fallback>
                  <p:oleObj name="Equation" r:id="rId7" imgW="825500" imgH="2032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4" y="3013"/>
                          <a:ext cx="108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31"/>
            <p:cNvGraphicFramePr>
              <a:graphicFrameLocks noChangeAspect="1"/>
            </p:cNvGraphicFramePr>
            <p:nvPr/>
          </p:nvGraphicFramePr>
          <p:xfrm>
            <a:off x="981" y="3403"/>
            <a:ext cx="117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6" name="Equation" r:id="rId9" imgW="1129665" imgH="203200" progId="Equation.DSMT4">
                    <p:embed/>
                  </p:oleObj>
                </mc:Choice>
                <mc:Fallback>
                  <p:oleObj name="Equation" r:id="rId9" imgW="1129665" imgH="203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3403"/>
                          <a:ext cx="1179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7838"/>
            <a:ext cx="6553200" cy="7905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NLP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中概率图模型的演变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12776"/>
            <a:ext cx="892016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07951" y="2708920"/>
            <a:ext cx="11525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序列</a:t>
            </a:r>
            <a:endParaRPr lang="zh-CN" altLang="en-US" sz="2400" b="1" kern="500" spc="-5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607295"/>
            <a:ext cx="1979613" cy="46166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500" spc="-5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朴素贝叶斯</a:t>
            </a:r>
            <a:endParaRPr lang="zh-CN" altLang="en-US" sz="2400" b="1" kern="500" spc="-5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2607295"/>
            <a:ext cx="133168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kern="500" spc="-50" dirty="0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HMMs</a:t>
            </a:r>
            <a:endParaRPr lang="zh-CN" altLang="en-US" sz="2400" b="1" kern="500" spc="-50" dirty="0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7534" y="2924944"/>
            <a:ext cx="158273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一般图</a:t>
            </a:r>
            <a:endParaRPr lang="zh-CN" altLang="en-US" sz="2400" b="1" kern="500" spc="-5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2588" y="2617093"/>
            <a:ext cx="2411412" cy="46166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生成式有向图</a:t>
            </a:r>
            <a:endParaRPr lang="zh-CN" altLang="en-US" sz="2400" b="1" kern="500" spc="-5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5589240"/>
            <a:ext cx="144145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逻辑回归</a:t>
            </a:r>
            <a:endParaRPr lang="zh-CN" altLang="en-US" sz="2400" b="1" kern="500" spc="-5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113" y="5589240"/>
            <a:ext cx="2592387" cy="46166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0000FF"/>
                </a:solidFill>
                <a:latin typeface="Arial Narrow" pitchFamily="34" charset="0"/>
                <a:ea typeface="黑体" panose="02010609060101010101" pitchFamily="2" charset="-122"/>
              </a:rPr>
              <a:t>线性链式</a:t>
            </a:r>
            <a:r>
              <a:rPr lang="en-US" altLang="zh-CN" sz="2400" b="1" kern="500" spc="-50" dirty="0">
                <a:solidFill>
                  <a:srgbClr val="0000FF"/>
                </a:solidFill>
                <a:latin typeface="Arial Narrow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2400" b="1" kern="500" spc="-50" dirty="0">
              <a:solidFill>
                <a:srgbClr val="0000FF"/>
              </a:solidFill>
              <a:latin typeface="Arial Narrow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7534" y="5445224"/>
            <a:ext cx="158273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一般图</a:t>
            </a:r>
            <a:endParaRPr lang="zh-CN" altLang="en-US" sz="2400" b="1" kern="500" spc="-5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0939" y="5608290"/>
            <a:ext cx="201813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0000FF"/>
                </a:solidFill>
                <a:latin typeface="Arial Narrow" pitchFamily="34" charset="0"/>
                <a:ea typeface="黑体" panose="02010609060101010101" pitchFamily="2" charset="-122"/>
                <a:cs typeface="Arial" panose="020B0604020202020204" pitchFamily="34" charset="0"/>
              </a:rPr>
              <a:t>通用</a:t>
            </a:r>
            <a:r>
              <a:rPr lang="en-US" altLang="zh-CN" sz="2400" b="1" kern="500" spc="-50" dirty="0">
                <a:solidFill>
                  <a:srgbClr val="0000FF"/>
                </a:solidFill>
                <a:latin typeface="Arial Narrow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2400" b="1" kern="500" spc="-50" dirty="0">
              <a:solidFill>
                <a:srgbClr val="0000FF"/>
              </a:solidFill>
              <a:latin typeface="Arial Narrow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307" y="5199583"/>
            <a:ext cx="11525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序列</a:t>
            </a:r>
            <a:endParaRPr lang="zh-CN" altLang="en-US" sz="2400" b="1" kern="500" spc="-5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7763" y="3356992"/>
            <a:ext cx="2016125" cy="461665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在一定条件下</a:t>
            </a:r>
            <a:endParaRPr lang="zh-CN" altLang="en-US" sz="2400" b="1" kern="500" spc="-5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0072" y="3399383"/>
            <a:ext cx="2015901" cy="461665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在一定条件下</a:t>
            </a:r>
            <a:endParaRPr lang="zh-CN" altLang="en-US" sz="2400" b="1" kern="500" spc="-5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115616" y="1537628"/>
            <a:ext cx="648519" cy="629433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点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5076056" y="1537628"/>
            <a:ext cx="648072" cy="613632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6732240" y="1537628"/>
            <a:ext cx="648072" cy="628864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" name="圆角矩形 23"/>
          <p:cNvSpPr>
            <a:spLocks noChangeArrowheads="1"/>
          </p:cNvSpPr>
          <p:nvPr/>
        </p:nvSpPr>
        <p:spPr bwMode="auto">
          <a:xfrm>
            <a:off x="3419475" y="1557338"/>
            <a:ext cx="1728788" cy="1510605"/>
          </a:xfrm>
          <a:prstGeom prst="roundRect">
            <a:avLst>
              <a:gd name="adj" fmla="val 16667"/>
            </a:avLst>
          </a:prstGeom>
          <a:solidFill>
            <a:srgbClr val="FF0000">
              <a:alpha val="25098"/>
            </a:srgbClr>
          </a:solidFill>
          <a:ln w="19050" algn="ctr">
            <a:solidFill>
              <a:srgbClr val="FF0000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107950" y="1484784"/>
            <a:ext cx="88565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oval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98425" y="1484784"/>
            <a:ext cx="9129" cy="47525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6610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6.2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隐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7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12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1275" name="Text Box 6"/>
          <p:cNvSpPr txBox="1">
            <a:spLocks noChangeArrowheads="1"/>
          </p:cNvSpPr>
          <p:nvPr/>
        </p:nvSpPr>
        <p:spPr bwMode="auto">
          <a:xfrm>
            <a:off x="323850" y="1557338"/>
            <a:ext cx="8429625" cy="1274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给定</a:t>
            </a:r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HMM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求观察序列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ym typeface="Symbol" panose="05050102010706020507" pitchFamily="18" charset="2"/>
              </a:rPr>
              <a:t>给定模型                   ，产生观察序列 </a:t>
            </a:r>
            <a:r>
              <a:rPr lang="en-US" altLang="zh-CN" sz="2600" i="1" dirty="0">
                <a:sym typeface="Symbol" panose="05050102010706020507" pitchFamily="18" charset="2"/>
              </a:rPr>
              <a:t>O</a:t>
            </a:r>
            <a:r>
              <a:rPr lang="zh-CN" altLang="en-US" sz="2600" dirty="0">
                <a:sym typeface="Symbol" panose="05050102010706020507" pitchFamily="18" charset="2"/>
              </a:rPr>
              <a:t>＝</a:t>
            </a:r>
            <a:r>
              <a:rPr lang="en-US" altLang="zh-CN" sz="2600" i="1" dirty="0">
                <a:sym typeface="Symbol" panose="05050102010706020507" pitchFamily="18" charset="2"/>
              </a:rPr>
              <a:t>O</a:t>
            </a:r>
            <a:r>
              <a:rPr lang="en-US" altLang="zh-CN" sz="2600" baseline="-25000" dirty="0">
                <a:sym typeface="Symbol" panose="05050102010706020507" pitchFamily="18" charset="2"/>
              </a:rPr>
              <a:t>1</a:t>
            </a:r>
            <a:r>
              <a:rPr lang="en-US" altLang="zh-CN" sz="2600" i="1" dirty="0">
                <a:sym typeface="Symbol" panose="05050102010706020507" pitchFamily="18" charset="2"/>
              </a:rPr>
              <a:t>O</a:t>
            </a:r>
            <a:r>
              <a:rPr lang="en-US" altLang="zh-CN" sz="2600" baseline="-25000" dirty="0"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sym typeface="Symbol" panose="05050102010706020507" pitchFamily="18" charset="2"/>
              </a:rPr>
              <a:t> …</a:t>
            </a:r>
            <a:r>
              <a:rPr lang="en-US" altLang="zh-CN" sz="2600" i="1" dirty="0">
                <a:sym typeface="Symbol" panose="05050102010706020507" pitchFamily="18" charset="2"/>
              </a:rPr>
              <a:t>O</a:t>
            </a:r>
            <a:r>
              <a:rPr lang="en-US" altLang="zh-CN" sz="2600" i="1" baseline="-25000" dirty="0">
                <a:sym typeface="Symbol" panose="05050102010706020507" pitchFamily="18" charset="2"/>
              </a:rPr>
              <a:t>T </a:t>
            </a:r>
            <a:r>
              <a:rPr lang="en-US" altLang="zh-CN" b="1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11266" name="Object 9"/>
          <p:cNvGraphicFramePr>
            <a:graphicFrameLocks noChangeAspect="1"/>
          </p:cNvGraphicFramePr>
          <p:nvPr/>
        </p:nvGraphicFramePr>
        <p:xfrm>
          <a:off x="2000250" y="2349500"/>
          <a:ext cx="16335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8" name="Equation" r:id="rId1" imgW="825500" imgH="203200" progId="Equation.DSMT4">
                  <p:embed/>
                </p:oleObj>
              </mc:Choice>
              <mc:Fallback>
                <p:oleObj name="Equation" r:id="rId1" imgW="8255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349500"/>
                        <a:ext cx="16335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/>
          <p:nvPr/>
        </p:nvGrpSpPr>
        <p:grpSpPr bwMode="auto">
          <a:xfrm>
            <a:off x="611188" y="2997200"/>
            <a:ext cx="8135937" cy="2763838"/>
            <a:chOff x="431" y="2069"/>
            <a:chExt cx="5125" cy="1741"/>
          </a:xfrm>
        </p:grpSpPr>
        <p:grpSp>
          <p:nvGrpSpPr>
            <p:cNvPr id="11277" name="Group 29"/>
            <p:cNvGrpSpPr/>
            <p:nvPr/>
          </p:nvGrpSpPr>
          <p:grpSpPr bwMode="auto">
            <a:xfrm>
              <a:off x="431" y="2069"/>
              <a:ext cx="5125" cy="1741"/>
              <a:chOff x="295" y="2024"/>
              <a:chExt cx="5125" cy="1741"/>
            </a:xfrm>
          </p:grpSpPr>
          <p:sp>
            <p:nvSpPr>
              <p:cNvPr id="11278" name="Text Box 14"/>
              <p:cNvSpPr txBox="1">
                <a:spLocks noChangeArrowheads="1"/>
              </p:cNvSpPr>
              <p:nvPr/>
            </p:nvSpPr>
            <p:spPr bwMode="auto">
              <a:xfrm>
                <a:off x="295" y="2024"/>
                <a:ext cx="5125" cy="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FontTx/>
                  <a:buAutoNum type="arabicParenBoth"/>
                </a:pPr>
                <a:r>
                  <a:rPr lang="zh-CN" altLang="en-US" b="1">
                    <a:ea typeface="楷体_GB2312" pitchFamily="49" charset="-122"/>
                  </a:rPr>
                  <a:t>令 </a:t>
                </a:r>
                <a:r>
                  <a:rPr lang="en-US" altLang="zh-CN" i="1">
                    <a:ea typeface="楷体_GB2312" pitchFamily="49" charset="-122"/>
                  </a:rPr>
                  <a:t>t </a:t>
                </a:r>
                <a:r>
                  <a:rPr lang="en-US" altLang="zh-CN" b="1">
                    <a:ea typeface="楷体_GB2312" pitchFamily="49" charset="-122"/>
                  </a:rPr>
                  <a:t>=</a:t>
                </a:r>
                <a:r>
                  <a:rPr lang="en-US" altLang="zh-CN">
                    <a:ea typeface="楷体_GB2312" pitchFamily="49" charset="-122"/>
                  </a:rPr>
                  <a:t>1</a:t>
                </a:r>
                <a:r>
                  <a:rPr lang="en-US" altLang="zh-CN" b="1">
                    <a:ea typeface="楷体_GB2312" pitchFamily="49" charset="-122"/>
                  </a:rPr>
                  <a:t>;</a:t>
                </a:r>
                <a:endParaRPr lang="en-US" altLang="zh-CN" b="1">
                  <a:ea typeface="楷体_GB2312" pitchFamily="49" charset="-122"/>
                </a:endParaRPr>
              </a:p>
              <a:p>
                <a:pPr eaLnBrk="1" hangingPunct="1">
                  <a:spcBef>
                    <a:spcPct val="30000"/>
                  </a:spcBef>
                  <a:buFontTx/>
                  <a:buAutoNum type="arabicParenBoth"/>
                </a:pPr>
                <a:r>
                  <a:rPr lang="zh-CN" altLang="en-US" b="1">
                    <a:ea typeface="楷体_GB2312" pitchFamily="49" charset="-122"/>
                  </a:rPr>
                  <a:t>根据初始状态分布          选择初始状态           </a:t>
                </a:r>
                <a:r>
                  <a:rPr lang="en-US" altLang="zh-CN" b="1">
                    <a:ea typeface="楷体_GB2312" pitchFamily="49" charset="-122"/>
                  </a:rPr>
                  <a:t>;</a:t>
                </a:r>
                <a:endParaRPr lang="en-US" altLang="zh-CN" b="1">
                  <a:ea typeface="楷体_GB2312" pitchFamily="49" charset="-122"/>
                </a:endParaRPr>
              </a:p>
              <a:p>
                <a:pPr eaLnBrk="1" hangingPunct="1">
                  <a:spcBef>
                    <a:spcPct val="30000"/>
                  </a:spcBef>
                  <a:buFontTx/>
                  <a:buAutoNum type="arabicParenBoth"/>
                </a:pPr>
                <a:r>
                  <a:rPr lang="zh-CN" altLang="en-US" b="1">
                    <a:ea typeface="楷体_GB2312" pitchFamily="49" charset="-122"/>
                  </a:rPr>
                  <a:t>根据状态 </a:t>
                </a:r>
                <a:r>
                  <a:rPr lang="en-US" altLang="zh-CN" i="1">
                    <a:ea typeface="楷体_GB2312" pitchFamily="49" charset="-122"/>
                  </a:rPr>
                  <a:t>S</a:t>
                </a:r>
                <a:r>
                  <a:rPr lang="en-US" altLang="zh-CN" i="1" baseline="-25000">
                    <a:ea typeface="楷体_GB2312" pitchFamily="49" charset="-122"/>
                  </a:rPr>
                  <a:t>i</a:t>
                </a:r>
                <a:r>
                  <a:rPr lang="en-US" altLang="zh-CN">
                    <a:ea typeface="楷体_GB2312" pitchFamily="49" charset="-122"/>
                  </a:rPr>
                  <a:t> </a:t>
                </a:r>
                <a:r>
                  <a:rPr lang="zh-CN" altLang="en-US" b="1">
                    <a:ea typeface="楷体_GB2312" pitchFamily="49" charset="-122"/>
                  </a:rPr>
                  <a:t>的输出概率分布 </a:t>
                </a:r>
                <a:r>
                  <a:rPr lang="en-US" altLang="zh-CN" i="1">
                    <a:ea typeface="楷体_GB2312" pitchFamily="49" charset="-122"/>
                  </a:rPr>
                  <a:t>b</a:t>
                </a:r>
                <a:r>
                  <a:rPr lang="en-US" altLang="zh-CN" i="1" baseline="-25000">
                    <a:ea typeface="楷体_GB2312" pitchFamily="49" charset="-122"/>
                  </a:rPr>
                  <a:t>i</a:t>
                </a:r>
                <a:r>
                  <a:rPr lang="en-US" altLang="zh-CN">
                    <a:ea typeface="楷体_GB2312" pitchFamily="49" charset="-122"/>
                  </a:rPr>
                  <a:t>(</a:t>
                </a:r>
                <a:r>
                  <a:rPr lang="en-US" altLang="zh-CN" i="1">
                    <a:ea typeface="楷体_GB2312" pitchFamily="49" charset="-122"/>
                  </a:rPr>
                  <a:t>k</a:t>
                </a:r>
                <a:r>
                  <a:rPr lang="en-US" altLang="zh-CN">
                    <a:ea typeface="楷体_GB2312" pitchFamily="49" charset="-122"/>
                  </a:rPr>
                  <a:t>)</a:t>
                </a:r>
                <a:r>
                  <a:rPr lang="en-US" altLang="zh-CN" b="1">
                    <a:ea typeface="楷体_GB2312" pitchFamily="49" charset="-122"/>
                  </a:rPr>
                  <a:t>, </a:t>
                </a:r>
                <a:r>
                  <a:rPr lang="zh-CN" altLang="en-US" b="1">
                    <a:ea typeface="楷体_GB2312" pitchFamily="49" charset="-122"/>
                  </a:rPr>
                  <a:t>输出          </a:t>
                </a:r>
                <a:r>
                  <a:rPr lang="en-US" altLang="zh-CN" b="1">
                    <a:ea typeface="楷体_GB2312" pitchFamily="49" charset="-122"/>
                  </a:rPr>
                  <a:t>;</a:t>
                </a:r>
                <a:endParaRPr lang="en-US" altLang="zh-CN" b="1">
                  <a:ea typeface="楷体_GB2312" pitchFamily="49" charset="-122"/>
                </a:endParaRPr>
              </a:p>
              <a:p>
                <a:pPr eaLnBrk="1" hangingPunct="1">
                  <a:spcBef>
                    <a:spcPct val="30000"/>
                  </a:spcBef>
                  <a:buFontTx/>
                  <a:buAutoNum type="arabicParenBoth"/>
                </a:pPr>
                <a:r>
                  <a:rPr lang="zh-CN" altLang="en-US" b="1">
                    <a:ea typeface="楷体_GB2312" pitchFamily="49" charset="-122"/>
                  </a:rPr>
                  <a:t>根据状态转移概率    ，转移到新状态             </a:t>
                </a:r>
                <a:r>
                  <a:rPr lang="en-US" altLang="zh-CN" b="1">
                    <a:ea typeface="楷体_GB2312" pitchFamily="49" charset="-122"/>
                  </a:rPr>
                  <a:t>;</a:t>
                </a:r>
                <a:endParaRPr lang="en-US" altLang="zh-CN" b="1">
                  <a:ea typeface="楷体_GB2312" pitchFamily="49" charset="-122"/>
                </a:endParaRPr>
              </a:p>
              <a:p>
                <a:pPr eaLnBrk="1" hangingPunct="1">
                  <a:spcBef>
                    <a:spcPct val="30000"/>
                  </a:spcBef>
                  <a:buFontTx/>
                  <a:buAutoNum type="arabicParenBoth"/>
                </a:pPr>
                <a:r>
                  <a:rPr lang="en-US" altLang="zh-CN" b="1">
                    <a:ea typeface="楷体_GB2312" pitchFamily="49" charset="-122"/>
                  </a:rPr>
                  <a:t> </a:t>
                </a:r>
                <a:r>
                  <a:rPr lang="en-US" altLang="zh-CN" i="1">
                    <a:ea typeface="楷体_GB2312" pitchFamily="49" charset="-122"/>
                  </a:rPr>
                  <a:t>t</a:t>
                </a:r>
                <a:r>
                  <a:rPr lang="en-US" altLang="zh-CN">
                    <a:ea typeface="楷体_GB2312" pitchFamily="49" charset="-122"/>
                  </a:rPr>
                  <a:t> = </a:t>
                </a:r>
                <a:r>
                  <a:rPr lang="en-US" altLang="zh-CN" i="1">
                    <a:ea typeface="楷体_GB2312" pitchFamily="49" charset="-122"/>
                  </a:rPr>
                  <a:t>t</a:t>
                </a:r>
                <a:r>
                  <a:rPr lang="en-US" altLang="zh-CN">
                    <a:ea typeface="楷体_GB2312" pitchFamily="49" charset="-122"/>
                  </a:rPr>
                  <a:t>+1</a:t>
                </a:r>
                <a:r>
                  <a:rPr lang="en-US" altLang="zh-CN" b="1">
                    <a:ea typeface="楷体_GB2312" pitchFamily="49" charset="-122"/>
                  </a:rPr>
                  <a:t>, </a:t>
                </a:r>
                <a:r>
                  <a:rPr lang="zh-CN" altLang="en-US" b="1">
                    <a:ea typeface="楷体_GB2312" pitchFamily="49" charset="-122"/>
                  </a:rPr>
                  <a:t>如果 </a:t>
                </a:r>
                <a:r>
                  <a:rPr lang="en-US" altLang="zh-CN" i="1">
                    <a:ea typeface="楷体_GB2312" pitchFamily="49" charset="-122"/>
                  </a:rPr>
                  <a:t>t</a:t>
                </a:r>
                <a:r>
                  <a:rPr lang="en-US" altLang="zh-CN">
                    <a:ea typeface="楷体_GB2312" pitchFamily="49" charset="-122"/>
                  </a:rPr>
                  <a:t> &lt; </a:t>
                </a:r>
                <a:r>
                  <a:rPr lang="en-US" altLang="zh-CN" i="1">
                    <a:ea typeface="楷体_GB2312" pitchFamily="49" charset="-122"/>
                  </a:rPr>
                  <a:t>T</a:t>
                </a:r>
                <a:r>
                  <a:rPr lang="en-US" altLang="zh-CN" b="1">
                    <a:ea typeface="楷体_GB2312" pitchFamily="49" charset="-122"/>
                  </a:rPr>
                  <a:t>, </a:t>
                </a:r>
                <a:r>
                  <a:rPr lang="zh-CN" altLang="en-US" b="1">
                    <a:ea typeface="楷体_GB2312" pitchFamily="49" charset="-122"/>
                  </a:rPr>
                  <a:t>重复步骤 </a:t>
                </a:r>
                <a:r>
                  <a:rPr lang="en-US" altLang="zh-CN">
                    <a:ea typeface="楷体_GB2312" pitchFamily="49" charset="-122"/>
                  </a:rPr>
                  <a:t>(3) (4), </a:t>
                </a:r>
                <a:r>
                  <a:rPr lang="zh-CN" altLang="en-US" b="1">
                    <a:ea typeface="楷体_GB2312" pitchFamily="49" charset="-122"/>
                  </a:rPr>
                  <a:t>否则结束。</a:t>
                </a:r>
                <a:endParaRPr lang="zh-CN" altLang="en-US">
                  <a:ea typeface="楷体_GB2312" pitchFamily="49" charset="-122"/>
                </a:endParaRPr>
              </a:p>
            </p:txBody>
          </p:sp>
          <p:grpSp>
            <p:nvGrpSpPr>
              <p:cNvPr id="11279" name="Group 28"/>
              <p:cNvGrpSpPr/>
              <p:nvPr/>
            </p:nvGrpSpPr>
            <p:grpSpPr bwMode="auto">
              <a:xfrm>
                <a:off x="2472" y="2387"/>
                <a:ext cx="2495" cy="1043"/>
                <a:chOff x="2472" y="2387"/>
                <a:chExt cx="2495" cy="1043"/>
              </a:xfrm>
            </p:grpSpPr>
            <p:graphicFrame>
              <p:nvGraphicFramePr>
                <p:cNvPr id="11268" name="Object 19"/>
                <p:cNvGraphicFramePr>
                  <a:graphicFrameLocks noChangeAspect="1"/>
                </p:cNvGraphicFramePr>
                <p:nvPr/>
              </p:nvGraphicFramePr>
              <p:xfrm>
                <a:off x="2472" y="3067"/>
                <a:ext cx="254" cy="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59" name="Equation" r:id="rId3" imgW="190500" imgH="241300" progId="Equation.DSMT4">
                        <p:embed/>
                      </p:oleObj>
                    </mc:Choice>
                    <mc:Fallback>
                      <p:oleObj name="Equation" r:id="rId3" imgW="190500" imgH="241300" progId="Equation.DSMT4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2" y="3067"/>
                              <a:ext cx="254" cy="3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9" name="Object 17"/>
                <p:cNvGraphicFramePr>
                  <a:graphicFrameLocks noChangeAspect="1"/>
                </p:cNvGraphicFramePr>
                <p:nvPr/>
              </p:nvGraphicFramePr>
              <p:xfrm>
                <a:off x="4377" y="2387"/>
                <a:ext cx="545" cy="3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60" name="Equation" r:id="rId5" imgW="457200" imgH="228600" progId="Equation.DSMT4">
                        <p:embed/>
                      </p:oleObj>
                    </mc:Choice>
                    <mc:Fallback>
                      <p:oleObj name="Equation" r:id="rId5" imgW="457200" imgH="228600" progId="Equation.DSMT4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77" y="2387"/>
                              <a:ext cx="545" cy="3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70" name="Object 21"/>
                <p:cNvGraphicFramePr>
                  <a:graphicFrameLocks noChangeAspect="1"/>
                </p:cNvGraphicFramePr>
                <p:nvPr/>
              </p:nvGraphicFramePr>
              <p:xfrm>
                <a:off x="4422" y="2750"/>
                <a:ext cx="499" cy="3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61" name="Equation" r:id="rId7" imgW="482600" imgH="228600" progId="Equation.DSMT4">
                        <p:embed/>
                      </p:oleObj>
                    </mc:Choice>
                    <mc:Fallback>
                      <p:oleObj name="Equation" r:id="rId7" imgW="482600" imgH="228600" progId="Equation.DSMT4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22" y="2750"/>
                              <a:ext cx="499" cy="31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71" name="Object 23"/>
                <p:cNvGraphicFramePr>
                  <a:graphicFrameLocks noChangeAspect="1"/>
                </p:cNvGraphicFramePr>
                <p:nvPr/>
              </p:nvGraphicFramePr>
              <p:xfrm>
                <a:off x="4286" y="3067"/>
                <a:ext cx="681" cy="3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62" name="Equation" r:id="rId9" imgW="571500" imgH="241300" progId="Equation.DSMT4">
                        <p:embed/>
                      </p:oleObj>
                    </mc:Choice>
                    <mc:Fallback>
                      <p:oleObj name="Equation" r:id="rId9" imgW="571500" imgH="241300" progId="Equation.DSMT4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86" y="3067"/>
                              <a:ext cx="681" cy="31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1267" name="Object 15"/>
            <p:cNvGraphicFramePr>
              <a:graphicFrameLocks noChangeAspect="1"/>
            </p:cNvGraphicFramePr>
            <p:nvPr/>
          </p:nvGraphicFramePr>
          <p:xfrm>
            <a:off x="2611" y="2431"/>
            <a:ext cx="499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3" name="Equation" r:id="rId11" imgW="431800" imgH="228600" progId="Equation.DSMT4">
                    <p:embed/>
                  </p:oleObj>
                </mc:Choice>
                <mc:Fallback>
                  <p:oleObj name="Equation" r:id="rId11" imgW="4318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2431"/>
                          <a:ext cx="499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15778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6.2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隐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1275" name="Text Box 6"/>
          <p:cNvSpPr txBox="1">
            <a:spLocks noChangeArrowheads="1"/>
          </p:cNvSpPr>
          <p:nvPr/>
        </p:nvSpPr>
        <p:spPr bwMode="auto">
          <a:xfrm>
            <a:off x="319088" y="1465263"/>
            <a:ext cx="8645525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3855" indent="-363855"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三个问题：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536575" indent="-536575">
              <a:spcBef>
                <a:spcPts val="1200"/>
              </a:spcBef>
              <a:buFont typeface="Wingdings" panose="05000000000000000000" pitchFamily="2" charset="2"/>
              <a:buAutoNum type="arabicParenBoth"/>
              <a:defRPr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在给定模型</a:t>
            </a:r>
            <a:r>
              <a:rPr lang="zh-CN" altLang="en-US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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A, B, 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)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和观察序列 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baseline="-25000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baseline="-25000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…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i="1" baseline="-25000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的情况下，怎样快速计算概率 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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？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323850" y="3068638"/>
            <a:ext cx="86407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在给定模型 </a:t>
            </a:r>
            <a:r>
              <a:rPr lang="zh-CN" altLang="en-US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 B, </a:t>
            </a:r>
            <a:r>
              <a:rPr lang="en-US" altLang="zh-CN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和观察序列 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O</a:t>
            </a:r>
            <a:r>
              <a:rPr lang="zh-CN" altLang="en-US">
                <a:ea typeface="黑体" panose="02010609060101010101" pitchFamily="2" charset="-122"/>
                <a:sym typeface="Symbol" panose="05050102010706020507" pitchFamily="18" charset="2"/>
              </a:rPr>
              <a:t>＝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黑体" panose="02010609060101010101" pitchFamily="2" charset="-122"/>
                <a:sym typeface="Symbol" panose="05050102010706020507" pitchFamily="18" charset="2"/>
              </a:rPr>
              <a:t> …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i="1" baseline="-25000"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的情况下，如何选择在一定意义下“最优”的状态序列 </a:t>
            </a:r>
            <a:r>
              <a:rPr lang="en-US" altLang="zh-CN" i="1">
                <a:ea typeface="黑体" panose="02010609060101010101" pitchFamily="2" charset="-122"/>
              </a:rPr>
              <a:t>Q </a:t>
            </a:r>
            <a:r>
              <a:rPr lang="en-US" altLang="zh-CN">
                <a:ea typeface="黑体" panose="02010609060101010101" pitchFamily="2" charset="-122"/>
              </a:rPr>
              <a:t>= </a:t>
            </a:r>
            <a:r>
              <a:rPr lang="en-US" altLang="zh-CN" i="1">
                <a:ea typeface="黑体" panose="02010609060101010101" pitchFamily="2" charset="-122"/>
              </a:rPr>
              <a:t>q</a:t>
            </a:r>
            <a:r>
              <a:rPr lang="en-US" altLang="zh-CN" baseline="-25000">
                <a:ea typeface="黑体" panose="02010609060101010101" pitchFamily="2" charset="-122"/>
              </a:rPr>
              <a:t>1 </a:t>
            </a:r>
            <a:r>
              <a:rPr lang="en-US" altLang="zh-CN" i="1">
                <a:ea typeface="黑体" panose="02010609060101010101" pitchFamily="2" charset="-122"/>
              </a:rPr>
              <a:t>q</a:t>
            </a:r>
            <a:r>
              <a:rPr lang="en-US" altLang="zh-CN" baseline="-25000">
                <a:ea typeface="黑体" panose="02010609060101010101" pitchFamily="2" charset="-122"/>
              </a:rPr>
              <a:t>2 </a:t>
            </a:r>
            <a:r>
              <a:rPr lang="en-US" altLang="zh-CN">
                <a:ea typeface="黑体" panose="02010609060101010101" pitchFamily="2" charset="-122"/>
              </a:rPr>
              <a:t>… </a:t>
            </a:r>
            <a:r>
              <a:rPr lang="en-US" altLang="zh-CN" i="1">
                <a:ea typeface="黑体" panose="02010609060101010101" pitchFamily="2" charset="-122"/>
              </a:rPr>
              <a:t>q</a:t>
            </a:r>
            <a:r>
              <a:rPr lang="en-US" altLang="zh-CN" i="1" baseline="-25000">
                <a:ea typeface="黑体" panose="02010609060101010101" pitchFamily="2" charset="-122"/>
              </a:rPr>
              <a:t>T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，使得该状态序列“最好地解释”观察序列？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23850" y="4868863"/>
            <a:ext cx="85693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给定一个观察序列</a:t>
            </a:r>
            <a:r>
              <a:rPr lang="en-US" altLang="zh-CN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O</a:t>
            </a:r>
            <a:r>
              <a:rPr lang="zh-CN" altLang="en-US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…</a:t>
            </a:r>
            <a:r>
              <a:rPr lang="en-US" altLang="zh-CN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i="1" baseline="-2500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，如何根据最大似然估计来求模型的参数值？即如何调节模型的参数，使得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黑体" panose="0201060906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>
                <a:ea typeface="黑体" panose="02010609060101010101" pitchFamily="2" charset="-122"/>
                <a:sym typeface="Symbol" panose="05050102010706020507" pitchFamily="18" charset="2"/>
              </a:rPr>
              <a:t>|</a:t>
            </a:r>
            <a:r>
              <a:rPr lang="zh-CN" altLang="en-US" i="1">
                <a:ea typeface="黑体" panose="0201060906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>
                <a:ea typeface="黑体" panose="0201060906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最大？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2636838"/>
            <a:ext cx="4897438" cy="12239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6.3</a:t>
            </a:r>
            <a:r>
              <a:rPr lang="en-US" altLang="zh-CN" sz="6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6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前向算法</a:t>
            </a:r>
            <a:endParaRPr lang="zh-CN" altLang="en-US" sz="6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41497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6.3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前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向算法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6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22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323850" y="1465263"/>
            <a:ext cx="8535988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问题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：快速计算观察序列概率</a:t>
            </a:r>
            <a:r>
              <a:rPr lang="en-US" altLang="zh-CN" sz="3200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320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3200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34" name="Text Box 11"/>
          <p:cNvSpPr txBox="1">
            <a:spLocks noChangeArrowheads="1"/>
          </p:cNvSpPr>
          <p:nvPr/>
        </p:nvSpPr>
        <p:spPr bwMode="auto">
          <a:xfrm>
            <a:off x="611188" y="3341688"/>
            <a:ext cx="7993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对于给定的状态序列 </a:t>
            </a:r>
            <a:r>
              <a:rPr lang="en-US" altLang="zh-CN" i="1"/>
              <a:t>Q </a:t>
            </a:r>
            <a:r>
              <a:rPr lang="en-US" altLang="zh-CN"/>
              <a:t>= </a:t>
            </a:r>
            <a:r>
              <a:rPr lang="en-US" altLang="zh-CN" i="1"/>
              <a:t>q</a:t>
            </a:r>
            <a:r>
              <a:rPr lang="en-US" altLang="zh-CN" baseline="-25000"/>
              <a:t>1</a:t>
            </a:r>
            <a:r>
              <a:rPr lang="en-US" altLang="zh-CN" i="1"/>
              <a:t>q</a:t>
            </a:r>
            <a:r>
              <a:rPr lang="en-US" altLang="zh-CN" baseline="-25000"/>
              <a:t>2</a:t>
            </a:r>
            <a:r>
              <a:rPr lang="en-US" altLang="zh-CN"/>
              <a:t>…</a:t>
            </a:r>
            <a:r>
              <a:rPr lang="en-US" altLang="zh-CN" i="1"/>
              <a:t>q</a:t>
            </a:r>
            <a:r>
              <a:rPr lang="en-US" altLang="zh-CN" i="1" baseline="-25000"/>
              <a:t>T 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O</a:t>
            </a:r>
            <a:r>
              <a:rPr lang="en-US" altLang="zh-CN"/>
              <a:t>|</a:t>
            </a:r>
            <a:r>
              <a:rPr lang="zh-CN" altLang="en-US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</a:t>
            </a:r>
            <a:r>
              <a:rPr lang="en-US" altLang="zh-CN"/>
              <a:t>) = ?</a:t>
            </a:r>
            <a:endParaRPr lang="zh-CN" altLang="en-US"/>
          </a:p>
        </p:txBody>
      </p:sp>
      <p:graphicFrame>
        <p:nvGraphicFramePr>
          <p:cNvPr id="13316" name="Object 27"/>
          <p:cNvGraphicFramePr>
            <a:graphicFrameLocks noChangeAspect="1"/>
          </p:cNvGraphicFramePr>
          <p:nvPr/>
        </p:nvGraphicFramePr>
        <p:xfrm>
          <a:off x="137194" y="4786313"/>
          <a:ext cx="65230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6" name="Equation" r:id="rId1" imgW="54559200" imgH="5791200" progId="Equation.DSMT4">
                  <p:embed/>
                </p:oleObj>
              </mc:Choice>
              <mc:Fallback>
                <p:oleObj name="Equation" r:id="rId1" imgW="54559200" imgH="5791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94" y="4786313"/>
                        <a:ext cx="6523038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Text Box 29"/>
          <p:cNvSpPr txBox="1">
            <a:spLocks noChangeArrowheads="1"/>
          </p:cNvSpPr>
          <p:nvPr/>
        </p:nvSpPr>
        <p:spPr bwMode="auto">
          <a:xfrm>
            <a:off x="7000875" y="4797152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dirty="0"/>
              <a:t>…</a:t>
            </a:r>
            <a:r>
              <a:rPr lang="en-US" altLang="zh-CN" dirty="0"/>
              <a:t> (6.10)</a:t>
            </a:r>
            <a:endParaRPr lang="en-US" altLang="zh-CN" dirty="0"/>
          </a:p>
        </p:txBody>
      </p:sp>
      <p:graphicFrame>
        <p:nvGraphicFramePr>
          <p:cNvPr id="13317" name="Object 31"/>
          <p:cNvGraphicFramePr>
            <a:graphicFrameLocks noChangeAspect="1"/>
          </p:cNvGraphicFramePr>
          <p:nvPr/>
        </p:nvGraphicFramePr>
        <p:xfrm>
          <a:off x="127992" y="5517232"/>
          <a:ext cx="6172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7" name="Equation" r:id="rId3" imgW="63093600" imgH="5791200" progId="Equation.DSMT4">
                  <p:embed/>
                </p:oleObj>
              </mc:Choice>
              <mc:Fallback>
                <p:oleObj name="Equation" r:id="rId3" imgW="63093600" imgH="5791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92" y="5517232"/>
                        <a:ext cx="6172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33"/>
          <p:cNvSpPr txBox="1">
            <a:spLocks noChangeArrowheads="1"/>
          </p:cNvSpPr>
          <p:nvPr/>
        </p:nvSpPr>
        <p:spPr bwMode="auto">
          <a:xfrm>
            <a:off x="7000875" y="5517232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dirty="0"/>
              <a:t>…</a:t>
            </a:r>
            <a:r>
              <a:rPr lang="en-US" altLang="zh-CN" dirty="0"/>
              <a:t> (6.11)</a:t>
            </a:r>
            <a:endParaRPr lang="en-US" altLang="zh-CN" dirty="0"/>
          </a:p>
        </p:txBody>
      </p:sp>
      <p:sp>
        <p:nvSpPr>
          <p:cNvPr id="13332" name="Text Box 44"/>
          <p:cNvSpPr txBox="1">
            <a:spLocks noChangeArrowheads="1"/>
          </p:cNvSpPr>
          <p:nvPr/>
        </p:nvSpPr>
        <p:spPr bwMode="auto">
          <a:xfrm>
            <a:off x="7215188" y="4000500"/>
            <a:ext cx="1439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(6.9)</a:t>
            </a:r>
            <a:endParaRPr lang="en-US" altLang="zh-CN"/>
          </a:p>
        </p:txBody>
      </p:sp>
      <p:graphicFrame>
        <p:nvGraphicFramePr>
          <p:cNvPr id="13320" name="Object 46"/>
          <p:cNvGraphicFramePr>
            <a:graphicFrameLocks noChangeAspect="1"/>
          </p:cNvGraphicFramePr>
          <p:nvPr/>
        </p:nvGraphicFramePr>
        <p:xfrm>
          <a:off x="633413" y="4000500"/>
          <a:ext cx="29733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8" name="Equation" r:id="rId5" imgW="1524000" imgH="355600" progId="Equation.DSMT4">
                  <p:embed/>
                </p:oleObj>
              </mc:Choice>
              <mc:Fallback>
                <p:oleObj name="Equation" r:id="rId5" imgW="1524000" imgH="355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000500"/>
                        <a:ext cx="297338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50"/>
          <p:cNvGraphicFramePr>
            <a:graphicFrameLocks noChangeAspect="1"/>
          </p:cNvGraphicFramePr>
          <p:nvPr/>
        </p:nvGraphicFramePr>
        <p:xfrm>
          <a:off x="3605213" y="4000500"/>
          <a:ext cx="322421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9" name="Equation" r:id="rId7" imgW="38404800" imgH="8534400" progId="Equation.DSMT4">
                  <p:embed/>
                </p:oleObj>
              </mc:Choice>
              <mc:Fallback>
                <p:oleObj name="Equation" r:id="rId7" imgW="38404800" imgH="85344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4000500"/>
                        <a:ext cx="3224212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7"/>
          <p:cNvGrpSpPr/>
          <p:nvPr/>
        </p:nvGrpSpPr>
        <p:grpSpPr bwMode="auto">
          <a:xfrm>
            <a:off x="4283968" y="4044950"/>
            <a:ext cx="993365" cy="896938"/>
            <a:chOff x="4283272" y="4093737"/>
            <a:chExt cx="993414" cy="847432"/>
          </a:xfrm>
        </p:grpSpPr>
        <p:sp>
          <p:nvSpPr>
            <p:cNvPr id="12308" name="圆角矩形 15"/>
            <p:cNvSpPr>
              <a:spLocks noChangeArrowheads="1"/>
            </p:cNvSpPr>
            <p:nvPr/>
          </p:nvSpPr>
          <p:spPr bwMode="auto">
            <a:xfrm>
              <a:off x="4283272" y="4093737"/>
              <a:ext cx="993414" cy="448462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2309" name="下箭头 16"/>
            <p:cNvSpPr>
              <a:spLocks noChangeArrowheads="1"/>
            </p:cNvSpPr>
            <p:nvPr/>
          </p:nvSpPr>
          <p:spPr bwMode="auto">
            <a:xfrm>
              <a:off x="4716016" y="4542200"/>
              <a:ext cx="143348" cy="3989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5435599" y="4044948"/>
            <a:ext cx="1393825" cy="1616076"/>
            <a:chOff x="5436095" y="4044246"/>
            <a:chExt cx="1392918" cy="1617040"/>
          </a:xfrm>
        </p:grpSpPr>
        <p:sp>
          <p:nvSpPr>
            <p:cNvPr id="12306" name="圆角矩形 18"/>
            <p:cNvSpPr>
              <a:spLocks noChangeArrowheads="1"/>
            </p:cNvSpPr>
            <p:nvPr/>
          </p:nvSpPr>
          <p:spPr bwMode="auto">
            <a:xfrm>
              <a:off x="5436095" y="4044246"/>
              <a:ext cx="1392918" cy="47494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2307" name="任意多边形 20"/>
            <p:cNvSpPr/>
            <p:nvPr/>
          </p:nvSpPr>
          <p:spPr bwMode="auto">
            <a:xfrm>
              <a:off x="6228164" y="4519192"/>
              <a:ext cx="442685" cy="1142094"/>
            </a:xfrm>
            <a:custGeom>
              <a:avLst/>
              <a:gdLst>
                <a:gd name="T0" fmla="*/ 420914 w 442685"/>
                <a:gd name="T1" fmla="*/ 0 h 1001485"/>
                <a:gd name="T2" fmla="*/ 420914 w 442685"/>
                <a:gd name="T3" fmla="*/ 551542 h 1001485"/>
                <a:gd name="T4" fmla="*/ 290285 w 442685"/>
                <a:gd name="T5" fmla="*/ 798285 h 1001485"/>
                <a:gd name="T6" fmla="*/ 116114 w 442685"/>
                <a:gd name="T7" fmla="*/ 899885 h 1001485"/>
                <a:gd name="T8" fmla="*/ 0 w 442685"/>
                <a:gd name="T9" fmla="*/ 1001485 h 1001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685"/>
                <a:gd name="T16" fmla="*/ 0 h 1001485"/>
                <a:gd name="T17" fmla="*/ 442685 w 442685"/>
                <a:gd name="T18" fmla="*/ 1001485 h 1001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685" h="1001485">
                  <a:moveTo>
                    <a:pt x="420914" y="0"/>
                  </a:moveTo>
                  <a:cubicBezTo>
                    <a:pt x="431799" y="209247"/>
                    <a:pt x="442685" y="418495"/>
                    <a:pt x="420914" y="551542"/>
                  </a:cubicBezTo>
                  <a:cubicBezTo>
                    <a:pt x="399143" y="684589"/>
                    <a:pt x="341085" y="740228"/>
                    <a:pt x="290285" y="798285"/>
                  </a:cubicBezTo>
                  <a:cubicBezTo>
                    <a:pt x="239485" y="856342"/>
                    <a:pt x="164495" y="866018"/>
                    <a:pt x="116114" y="899885"/>
                  </a:cubicBezTo>
                  <a:cubicBezTo>
                    <a:pt x="67733" y="933752"/>
                    <a:pt x="33866" y="967618"/>
                    <a:pt x="0" y="1001485"/>
                  </a:cubicBezTo>
                </a:path>
              </a:pathLst>
            </a:custGeom>
            <a:noFill/>
            <a:ln w="25400" algn="ctr">
              <a:solidFill>
                <a:srgbClr val="0000FF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05" name="TextBox 22"/>
          <p:cNvSpPr txBox="1">
            <a:spLocks noChangeArrowheads="1"/>
          </p:cNvSpPr>
          <p:nvPr/>
        </p:nvSpPr>
        <p:spPr bwMode="auto">
          <a:xfrm>
            <a:off x="684213" y="2133600"/>
            <a:ext cx="7775575" cy="112553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2" charset="-122"/>
                <a:sym typeface="Symbol" panose="05050102010706020507" pitchFamily="18" charset="2"/>
              </a:rPr>
              <a:t>给定模型</a:t>
            </a:r>
            <a:r>
              <a:rPr lang="en-US" altLang="zh-CN"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i="1">
                <a:ea typeface="黑体" panose="0201060906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>
                <a:ea typeface="黑体" panose="0201060906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A, B, </a:t>
            </a:r>
            <a:r>
              <a:rPr lang="en-US" altLang="zh-CN">
                <a:ea typeface="黑体" panose="0201060906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>
                <a:ea typeface="黑体" panose="02010609060101010101" pitchFamily="2" charset="-122"/>
                <a:sym typeface="Symbol" panose="05050102010706020507" pitchFamily="18" charset="2"/>
              </a:rPr>
              <a:t>和观察序列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O</a:t>
            </a:r>
            <a:r>
              <a:rPr lang="zh-CN" altLang="en-US">
                <a:ea typeface="黑体" panose="02010609060101010101" pitchFamily="2" charset="-122"/>
                <a:sym typeface="Symbol" panose="05050102010706020507" pitchFamily="18" charset="2"/>
              </a:rPr>
              <a:t>＝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黑体" panose="02010609060101010101" pitchFamily="2" charset="-122"/>
                <a:sym typeface="Symbol" panose="05050102010706020507" pitchFamily="18" charset="2"/>
              </a:rPr>
              <a:t> …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i="1" baseline="-25000"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>
                <a:ea typeface="黑体" panose="02010609060101010101" pitchFamily="2" charset="-122"/>
                <a:sym typeface="Symbol" panose="05050102010706020507" pitchFamily="18" charset="2"/>
              </a:rPr>
              <a:t> ，</a:t>
            </a:r>
            <a:endParaRPr lang="zh-CN" altLang="en-US"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2" charset="-122"/>
                <a:sym typeface="Symbol" panose="05050102010706020507" pitchFamily="18" charset="2"/>
              </a:rPr>
              <a:t>快速计算 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黑体" panose="0201060906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黑体" panose="0201060906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>
                <a:ea typeface="黑体" panose="02010609060101010101" pitchFamily="2" charset="-122"/>
                <a:sym typeface="Symbol" panose="05050102010706020507" pitchFamily="18" charset="2"/>
              </a:rPr>
              <a:t>|</a:t>
            </a:r>
            <a:r>
              <a:rPr lang="zh-CN" altLang="en-US" i="1">
                <a:ea typeface="黑体" panose="0201060906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>
                <a:ea typeface="黑体" panose="02010609060101010101" pitchFamily="2" charset="-122"/>
                <a:sym typeface="Symbol" panose="05050102010706020507" pitchFamily="18" charset="2"/>
              </a:rPr>
              <a:t>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/>
      <p:bldP spid="13330" grpId="0"/>
      <p:bldP spid="13331" grpId="0"/>
      <p:bldP spid="133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2292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6.3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前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向算法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54278" name="Group 221"/>
          <p:cNvGrpSpPr/>
          <p:nvPr/>
        </p:nvGrpSpPr>
        <p:grpSpPr bwMode="auto">
          <a:xfrm>
            <a:off x="366713" y="1773238"/>
            <a:ext cx="6005512" cy="4391025"/>
            <a:chOff x="322" y="1071"/>
            <a:chExt cx="3783" cy="2766"/>
          </a:xfrm>
        </p:grpSpPr>
        <p:sp>
          <p:nvSpPr>
            <p:cNvPr id="54286" name="Text Box 220"/>
            <p:cNvSpPr txBox="1">
              <a:spLocks noChangeArrowheads="1"/>
            </p:cNvSpPr>
            <p:nvPr/>
          </p:nvSpPr>
          <p:spPr bwMode="auto">
            <a:xfrm>
              <a:off x="322" y="1616"/>
              <a:ext cx="427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 b="1"/>
                <a:t>状态</a:t>
              </a:r>
              <a:endParaRPr lang="zh-CN" altLang="en-US" sz="3200" b="1"/>
            </a:p>
          </p:txBody>
        </p:sp>
        <p:grpSp>
          <p:nvGrpSpPr>
            <p:cNvPr id="54287" name="Group 219"/>
            <p:cNvGrpSpPr/>
            <p:nvPr/>
          </p:nvGrpSpPr>
          <p:grpSpPr bwMode="auto">
            <a:xfrm>
              <a:off x="719" y="1071"/>
              <a:ext cx="3386" cy="2766"/>
              <a:chOff x="719" y="1071"/>
              <a:chExt cx="3386" cy="2766"/>
            </a:xfrm>
          </p:grpSpPr>
          <p:grpSp>
            <p:nvGrpSpPr>
              <p:cNvPr id="54288" name="Group 218"/>
              <p:cNvGrpSpPr/>
              <p:nvPr/>
            </p:nvGrpSpPr>
            <p:grpSpPr bwMode="auto">
              <a:xfrm>
                <a:off x="719" y="1071"/>
                <a:ext cx="3204" cy="2268"/>
                <a:chOff x="719" y="1071"/>
                <a:chExt cx="3204" cy="2268"/>
              </a:xfrm>
            </p:grpSpPr>
            <p:grpSp>
              <p:nvGrpSpPr>
                <p:cNvPr id="54297" name="Group 27"/>
                <p:cNvGrpSpPr/>
                <p:nvPr/>
              </p:nvGrpSpPr>
              <p:grpSpPr bwMode="auto">
                <a:xfrm>
                  <a:off x="1143" y="1117"/>
                  <a:ext cx="2780" cy="2131"/>
                  <a:chOff x="3920" y="2233"/>
                  <a:chExt cx="4070" cy="2857"/>
                </a:xfrm>
              </p:grpSpPr>
              <p:grpSp>
                <p:nvGrpSpPr>
                  <p:cNvPr id="54305" name="Group 28"/>
                  <p:cNvGrpSpPr/>
                  <p:nvPr/>
                </p:nvGrpSpPr>
                <p:grpSpPr bwMode="auto">
                  <a:xfrm>
                    <a:off x="3920" y="2233"/>
                    <a:ext cx="4070" cy="2857"/>
                    <a:chOff x="3920" y="2233"/>
                    <a:chExt cx="4070" cy="2857"/>
                  </a:xfrm>
                </p:grpSpPr>
                <p:grpSp>
                  <p:nvGrpSpPr>
                    <p:cNvPr id="54309" name="Group 29"/>
                    <p:cNvGrpSpPr/>
                    <p:nvPr/>
                  </p:nvGrpSpPr>
                  <p:grpSpPr bwMode="auto">
                    <a:xfrm>
                      <a:off x="3920" y="2233"/>
                      <a:ext cx="4070" cy="2857"/>
                      <a:chOff x="3920" y="2233"/>
                      <a:chExt cx="4070" cy="2857"/>
                    </a:xfrm>
                  </p:grpSpPr>
                  <p:grpSp>
                    <p:nvGrpSpPr>
                      <p:cNvPr id="54314" name="Group 30"/>
                      <p:cNvGrpSpPr/>
                      <p:nvPr/>
                    </p:nvGrpSpPr>
                    <p:grpSpPr bwMode="auto">
                      <a:xfrm>
                        <a:off x="3920" y="2233"/>
                        <a:ext cx="4070" cy="2857"/>
                        <a:chOff x="3868" y="2339"/>
                        <a:chExt cx="4070" cy="2856"/>
                      </a:xfrm>
                    </p:grpSpPr>
                    <p:sp>
                      <p:nvSpPr>
                        <p:cNvPr id="54317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977" cy="56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318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12" y="3128"/>
                          <a:ext cx="1594" cy="608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prstDash val="dash"/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319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68" y="2504"/>
                          <a:ext cx="1565" cy="5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prstDash val="dash"/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320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977" cy="123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321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1062" cy="261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54322" name="Group 36"/>
                        <p:cNvGrpSpPr/>
                        <p:nvPr/>
                      </p:nvGrpSpPr>
                      <p:grpSpPr bwMode="auto">
                        <a:xfrm>
                          <a:off x="3868" y="2339"/>
                          <a:ext cx="4070" cy="2856"/>
                          <a:chOff x="3868" y="2339"/>
                          <a:chExt cx="4070" cy="2856"/>
                        </a:xfrm>
                      </p:grpSpPr>
                      <p:sp>
                        <p:nvSpPr>
                          <p:cNvPr id="54323" name="Line 9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083" y="3128"/>
                            <a:ext cx="930" cy="669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4324" name="Line 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083" y="3797"/>
                            <a:ext cx="996" cy="133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54325" name="Group 38"/>
                          <p:cNvGrpSpPr/>
                          <p:nvPr/>
                        </p:nvGrpSpPr>
                        <p:grpSpPr bwMode="auto">
                          <a:xfrm>
                            <a:off x="3868" y="2339"/>
                            <a:ext cx="4070" cy="2856"/>
                            <a:chOff x="3868" y="2339"/>
                            <a:chExt cx="4070" cy="2856"/>
                          </a:xfrm>
                        </p:grpSpPr>
                        <p:sp>
                          <p:nvSpPr>
                            <p:cNvPr id="54330" name="Line 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5083" y="2459"/>
                              <a:ext cx="996" cy="60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grpSp>
                          <p:nvGrpSpPr>
                            <p:cNvPr id="54331" name="Group 39"/>
                            <p:cNvGrpSpPr/>
                            <p:nvPr/>
                          </p:nvGrpSpPr>
                          <p:grpSpPr bwMode="auto">
                            <a:xfrm>
                              <a:off x="3868" y="2339"/>
                              <a:ext cx="4070" cy="2856"/>
                              <a:chOff x="3868" y="2339"/>
                              <a:chExt cx="4070" cy="2856"/>
                            </a:xfrm>
                          </p:grpSpPr>
                          <p:grpSp>
                            <p:nvGrpSpPr>
                              <p:cNvPr id="54333" name="Group 40"/>
                              <p:cNvGrpSpPr/>
                              <p:nvPr/>
                            </p:nvGrpSpPr>
                            <p:grpSpPr bwMode="auto">
                              <a:xfrm>
                                <a:off x="3868" y="2339"/>
                                <a:ext cx="4070" cy="2856"/>
                                <a:chOff x="3868" y="2339"/>
                                <a:chExt cx="4070" cy="2856"/>
                              </a:xfrm>
                            </p:grpSpPr>
                            <p:sp>
                              <p:nvSpPr>
                                <p:cNvPr id="54337" name="Line 8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3955" y="2482"/>
                                  <a:ext cx="1009" cy="1254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54338" name="Line 4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021" y="3797"/>
                                  <a:ext cx="930" cy="1276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grpSp>
                              <p:nvGrpSpPr>
                                <p:cNvPr id="54339" name="Group 42"/>
                                <p:cNvGrpSpPr/>
                                <p:nvPr/>
                              </p:nvGrpSpPr>
                              <p:grpSpPr bwMode="auto">
                                <a:xfrm>
                                  <a:off x="3868" y="2339"/>
                                  <a:ext cx="4070" cy="2856"/>
                                  <a:chOff x="3868" y="2339"/>
                                  <a:chExt cx="4070" cy="2856"/>
                                </a:xfrm>
                              </p:grpSpPr>
                              <p:sp>
                                <p:nvSpPr>
                                  <p:cNvPr id="54341" name="Line 43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021" y="3067"/>
                                    <a:ext cx="930" cy="66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54342" name="Line 44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021" y="3128"/>
                                    <a:ext cx="943" cy="1934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grpSp>
                                <p:nvGrpSpPr>
                                  <p:cNvPr id="54343" name="Group 45"/>
                                  <p:cNvGrpSpPr/>
                                  <p:nvPr/>
                                </p:nvGrpSpPr>
                                <p:grpSpPr bwMode="auto">
                                  <a:xfrm>
                                    <a:off x="3868" y="2339"/>
                                    <a:ext cx="4070" cy="2856"/>
                                    <a:chOff x="3868" y="2339"/>
                                    <a:chExt cx="4070" cy="2856"/>
                                  </a:xfrm>
                                </p:grpSpPr>
                                <p:grpSp>
                                  <p:nvGrpSpPr>
                                    <p:cNvPr id="54345" name="Group 46"/>
                                    <p:cNvGrpSpPr/>
                                    <p:nvPr/>
                                  </p:nvGrpSpPr>
                                  <p:grpSpPr bwMode="auto">
                                    <a:xfrm>
                                      <a:off x="3868" y="2339"/>
                                      <a:ext cx="4070" cy="2856"/>
                                      <a:chOff x="3920" y="2368"/>
                                      <a:chExt cx="4070" cy="2854"/>
                                    </a:xfrm>
                                  </p:grpSpPr>
                                  <p:sp>
                                    <p:nvSpPr>
                                      <p:cNvPr id="54348" name="Line 80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135" y="3157"/>
                                        <a:ext cx="930" cy="607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54349" name="Group 47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2368"/>
                                        <a:ext cx="4070" cy="135"/>
                                        <a:chOff x="3920" y="2233"/>
                                        <a:chExt cx="4070" cy="135"/>
                                      </a:xfrm>
                                    </p:grpSpPr>
                                    <p:sp>
                                      <p:nvSpPr>
                                        <p:cNvPr id="54376" name="Oval 48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77" name="Oval 49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16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78" name="Oval 5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79" name="Oval 51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80" name="Line 52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2293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81" name="Line 53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2292"/>
                                          <a:ext cx="940" cy="1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82" name="Line 54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2293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4350" name="Group 55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3035"/>
                                        <a:ext cx="4070" cy="167"/>
                                        <a:chOff x="3920" y="3033"/>
                                        <a:chExt cx="4070" cy="167"/>
                                      </a:xfrm>
                                    </p:grpSpPr>
                                    <p:sp>
                                      <p:nvSpPr>
                                        <p:cNvPr id="54369" name="Oval 56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70" name="Oval 58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71" name="Oval 59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72" name="Line 60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3094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73" name="Line 61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3094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74" name="Line 62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3094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75" name="Oval 57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03" y="3033"/>
                                          <a:ext cx="169" cy="167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4351" name="Group 63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3703"/>
                                        <a:ext cx="4070" cy="160"/>
                                        <a:chOff x="3920" y="3703"/>
                                        <a:chExt cx="4070" cy="160"/>
                                      </a:xfrm>
                                    </p:grpSpPr>
                                    <p:sp>
                                      <p:nvSpPr>
                                        <p:cNvPr id="54362" name="Oval 64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3727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63" name="Oval 66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3727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64" name="Oval 67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3727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65" name="Line 68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3825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66" name="Line 69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3825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67" name="Line 70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3825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68" name="Oval 65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03" y="3703"/>
                                          <a:ext cx="169" cy="16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4352" name="Group 71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5086"/>
                                        <a:ext cx="4070" cy="136"/>
                                        <a:chOff x="3920" y="5086"/>
                                        <a:chExt cx="4070" cy="136"/>
                                      </a:xfrm>
                                    </p:grpSpPr>
                                    <p:sp>
                                      <p:nvSpPr>
                                        <p:cNvPr id="54355" name="Oval 72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5086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56" name="Oval 73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16" y="5086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57" name="Oval 74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5086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58" name="Oval 75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5086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59" name="Line 76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5161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60" name="Line 77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5161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361" name="Line 78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5161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4353" name="Line 79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073" y="2428"/>
                                        <a:ext cx="943" cy="622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54354" name="Line 81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268" y="3866"/>
                                        <a:ext cx="1590" cy="1295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prstDash val="dash"/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4346" name="Line 82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955" y="2459"/>
                                      <a:ext cx="1062" cy="2614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000000"/>
                                      </a:solidFill>
                                      <a:round/>
                                      <a:tailEnd type="stealth" w="med" len="med"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4347" name="Line 83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4021" y="2459"/>
                                      <a:ext cx="996" cy="1216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000000"/>
                                      </a:solidFill>
                                      <a:round/>
                                      <a:tailEnd type="stealth" w="med" len="med"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54344" name="Line 84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021" y="2459"/>
                                    <a:ext cx="930" cy="608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4340" name="Line 8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4021" y="3160"/>
                                  <a:ext cx="943" cy="576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54334" name="Line 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955" y="2520"/>
                                <a:ext cx="1062" cy="255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54335" name="Line 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021" y="3189"/>
                                <a:ext cx="996" cy="1884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54336" name="Line 8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021" y="3834"/>
                                <a:ext cx="943" cy="130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sp>
                          <p:nvSpPr>
                            <p:cNvPr id="54332" name="Line 9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083" y="3189"/>
                              <a:ext cx="996" cy="1885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54326" name="Line 9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2504"/>
                            <a:ext cx="940" cy="1223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4327" name="Line 9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2504"/>
                            <a:ext cx="940" cy="258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4328" name="Line 9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3184"/>
                            <a:ext cx="940" cy="190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4329" name="Line 9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3863"/>
                            <a:ext cx="992" cy="1223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5431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68" y="2368"/>
                        <a:ext cx="1565" cy="122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dash"/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316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68" y="2368"/>
                        <a:ext cx="1656" cy="260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dash"/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4310" name="Line 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8" y="2353"/>
                      <a:ext cx="1590" cy="5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11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68" y="3048"/>
                      <a:ext cx="1590" cy="19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12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8" y="2353"/>
                      <a:ext cx="1590" cy="123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13" name="Line 1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4" y="3022"/>
                      <a:ext cx="1527" cy="60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4306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2353"/>
                    <a:ext cx="1656" cy="259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07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3048"/>
                    <a:ext cx="1565" cy="190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08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3727"/>
                    <a:ext cx="1565" cy="122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298" name="Group 217"/>
                <p:cNvGrpSpPr/>
                <p:nvPr/>
              </p:nvGrpSpPr>
              <p:grpSpPr bwMode="auto">
                <a:xfrm>
                  <a:off x="719" y="1071"/>
                  <a:ext cx="426" cy="2268"/>
                  <a:chOff x="719" y="1071"/>
                  <a:chExt cx="426" cy="2268"/>
                </a:xfrm>
              </p:grpSpPr>
              <p:grpSp>
                <p:nvGrpSpPr>
                  <p:cNvPr id="54299" name="Group 202"/>
                  <p:cNvGrpSpPr/>
                  <p:nvPr/>
                </p:nvGrpSpPr>
                <p:grpSpPr bwMode="auto">
                  <a:xfrm>
                    <a:off x="748" y="1071"/>
                    <a:ext cx="397" cy="725"/>
                    <a:chOff x="3451" y="1961"/>
                    <a:chExt cx="469" cy="1087"/>
                  </a:xfrm>
                </p:grpSpPr>
                <p:sp>
                  <p:nvSpPr>
                    <p:cNvPr id="54303" name="Text Box 2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51" y="1961"/>
                      <a:ext cx="469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000" b="1" baseline="-25000"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304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51" y="2640"/>
                      <a:ext cx="469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baseline="-25000"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4300" name="Group 205"/>
                  <p:cNvGrpSpPr/>
                  <p:nvPr/>
                </p:nvGrpSpPr>
                <p:grpSpPr bwMode="auto">
                  <a:xfrm flipH="1">
                    <a:off x="719" y="2069"/>
                    <a:ext cx="347" cy="1270"/>
                    <a:chOff x="3340" y="3319"/>
                    <a:chExt cx="626" cy="1767"/>
                  </a:xfrm>
                </p:grpSpPr>
                <p:sp>
                  <p:nvSpPr>
                    <p:cNvPr id="54301" name="Text Box 2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40" y="3319"/>
                      <a:ext cx="581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baseline="-25000"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302" name="Text Box 2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40" y="4678"/>
                      <a:ext cx="626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altLang="zh-CN" sz="2400" b="1" i="1" baseline="-25000">
                          <a:cs typeface="Times New Roman" panose="02020603050405020304" pitchFamily="18" charset="0"/>
                        </a:rPr>
                        <a:t>N</a:t>
                      </a:r>
                      <a:endParaRPr lang="en-US" altLang="zh-CN" sz="2400" b="1" i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4289" name="Group 212"/>
              <p:cNvGrpSpPr/>
              <p:nvPr/>
            </p:nvGrpSpPr>
            <p:grpSpPr bwMode="auto">
              <a:xfrm>
                <a:off x="1111" y="3292"/>
                <a:ext cx="2994" cy="545"/>
                <a:chOff x="1474" y="3292"/>
                <a:chExt cx="2994" cy="545"/>
              </a:xfrm>
            </p:grpSpPr>
            <p:grpSp>
              <p:nvGrpSpPr>
                <p:cNvPr id="54290" name="Group 210"/>
                <p:cNvGrpSpPr/>
                <p:nvPr/>
              </p:nvGrpSpPr>
              <p:grpSpPr bwMode="auto">
                <a:xfrm>
                  <a:off x="1474" y="3292"/>
                  <a:ext cx="2994" cy="319"/>
                  <a:chOff x="1474" y="3292"/>
                  <a:chExt cx="2994" cy="319"/>
                </a:xfrm>
              </p:grpSpPr>
              <p:grpSp>
                <p:nvGrpSpPr>
                  <p:cNvPr id="54292" name="Group 197"/>
                  <p:cNvGrpSpPr/>
                  <p:nvPr/>
                </p:nvGrpSpPr>
                <p:grpSpPr bwMode="auto">
                  <a:xfrm>
                    <a:off x="2971" y="3292"/>
                    <a:ext cx="1497" cy="319"/>
                    <a:chOff x="6112" y="4945"/>
                    <a:chExt cx="2347" cy="719"/>
                  </a:xfrm>
                </p:grpSpPr>
                <p:sp>
                  <p:nvSpPr>
                    <p:cNvPr id="54295" name="Text Box 1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12" y="4950"/>
                      <a:ext cx="569" cy="7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296" name="Text Box 1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33" y="4945"/>
                      <a:ext cx="626" cy="6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4293" name="Text 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3294"/>
                    <a:ext cx="272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2400" b="1">
                        <a:cs typeface="Times New Roman" panose="02020603050405020304" pitchFamily="18" charset="0"/>
                      </a:rPr>
                      <a:t>2</a:t>
                    </a:r>
                    <a:endParaRPr lang="en-US" altLang="zh-CN" sz="2400" b="1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294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94"/>
                    <a:ext cx="318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2400" b="1">
                        <a:cs typeface="Times New Roman" panose="02020603050405020304" pitchFamily="18" charset="0"/>
                      </a:rPr>
                      <a:t>1</a:t>
                    </a:r>
                    <a:endParaRPr lang="en-US" altLang="zh-CN" sz="2400" b="1"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4291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2381" y="3520"/>
                  <a:ext cx="8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3200" b="1"/>
                    <a:t>时间</a:t>
                  </a:r>
                  <a:endParaRPr lang="en-US" altLang="zh-CN" sz="3200" b="1"/>
                </a:p>
              </p:txBody>
            </p:sp>
          </p:grpSp>
        </p:grpSp>
      </p:grpSp>
      <p:sp>
        <p:nvSpPr>
          <p:cNvPr id="54280" name="Text Box 216"/>
          <p:cNvSpPr txBox="1">
            <a:spLocks noChangeArrowheads="1"/>
          </p:cNvSpPr>
          <p:nvPr/>
        </p:nvSpPr>
        <p:spPr bwMode="auto">
          <a:xfrm>
            <a:off x="6299200" y="1557338"/>
            <a:ext cx="2665413" cy="39798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 sz="3200" b="1" u="sng" dirty="0">
                <a:solidFill>
                  <a:srgbClr val="000066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困难</a:t>
            </a:r>
            <a:r>
              <a:rPr lang="zh-CN" altLang="en-US" sz="3200" b="1" dirty="0">
                <a:solidFill>
                  <a:srgbClr val="000066"/>
                </a:solidFill>
                <a:sym typeface="Symbol" panose="05050102010706020507" pitchFamily="18" charset="2"/>
              </a:rPr>
              <a:t>：</a:t>
            </a:r>
            <a:endParaRPr lang="zh-CN" altLang="en-US" sz="32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如果模型</a:t>
            </a:r>
            <a:r>
              <a:rPr lang="zh-CN" altLang="en-US" i="1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 </a:t>
            </a:r>
            <a:r>
              <a:rPr lang="zh-CN" altLang="en-US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有 </a:t>
            </a:r>
            <a:r>
              <a:rPr lang="en-US" altLang="zh-CN" i="1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个不同的状态，时间长度为 </a:t>
            </a:r>
            <a:r>
              <a:rPr lang="en-US" altLang="zh-CN" i="1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，那么有  </a:t>
            </a:r>
            <a:r>
              <a:rPr lang="en-US" altLang="zh-CN" i="1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baseline="30000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个可能的状态序列，搜索路径成指数级组合爆炸。</a:t>
            </a:r>
            <a:endParaRPr lang="zh-CN" altLang="en-US" dirty="0">
              <a:solidFill>
                <a:srgbClr val="000066"/>
              </a:solidFill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54281" name="Text Box 112"/>
          <p:cNvSpPr txBox="1">
            <a:spLocks noChangeArrowheads="1"/>
          </p:cNvSpPr>
          <p:nvPr/>
        </p:nvSpPr>
        <p:spPr bwMode="auto">
          <a:xfrm>
            <a:off x="900113" y="4005263"/>
            <a:ext cx="730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54282" name="Text Box 112"/>
          <p:cNvSpPr txBox="1">
            <a:spLocks noChangeArrowheads="1"/>
          </p:cNvSpPr>
          <p:nvPr/>
        </p:nvSpPr>
        <p:spPr bwMode="auto">
          <a:xfrm>
            <a:off x="1476375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54283" name="Text Box 112"/>
          <p:cNvSpPr txBox="1">
            <a:spLocks noChangeArrowheads="1"/>
          </p:cNvSpPr>
          <p:nvPr/>
        </p:nvSpPr>
        <p:spPr bwMode="auto">
          <a:xfrm>
            <a:off x="2617788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54284" name="Text Box 112"/>
          <p:cNvSpPr txBox="1">
            <a:spLocks noChangeArrowheads="1"/>
          </p:cNvSpPr>
          <p:nvPr/>
        </p:nvSpPr>
        <p:spPr bwMode="auto">
          <a:xfrm>
            <a:off x="3851275" y="4030663"/>
            <a:ext cx="73183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54285" name="Text Box 112"/>
          <p:cNvSpPr txBox="1">
            <a:spLocks noChangeArrowheads="1"/>
          </p:cNvSpPr>
          <p:nvPr/>
        </p:nvSpPr>
        <p:spPr bwMode="auto">
          <a:xfrm>
            <a:off x="5568950" y="4030663"/>
            <a:ext cx="73183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36449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6.3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前向算法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276306" y="1552237"/>
            <a:ext cx="7531100" cy="155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71780" indent="-271780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b="1" u="sng" dirty="0">
                <a:ea typeface="黑体" panose="02010609060101010101" pitchFamily="2" charset="-122"/>
                <a:sym typeface="Symbol" panose="05050102010706020507" pitchFamily="18" charset="2"/>
              </a:rPr>
              <a:t>解决办法</a:t>
            </a: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：动态规划</a:t>
            </a:r>
            <a:endParaRPr lang="zh-CN" altLang="en-US" b="1" dirty="0"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                        </a:t>
            </a:r>
            <a:r>
              <a:rPr lang="zh-CN" altLang="en-US" b="1" dirty="0" smtClean="0">
                <a:ea typeface="黑体" panose="02010609060101010101" pitchFamily="2" charset="-122"/>
                <a:sym typeface="Symbol" panose="05050102010706020507" pitchFamily="18" charset="2"/>
              </a:rPr>
              <a:t>前</a:t>
            </a: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向算法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The forward procedure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marL="271780" indent="-271780" eaLnBrk="1" hangingPunct="1">
              <a:spcBef>
                <a:spcPct val="40000"/>
              </a:spcBef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1" u="sng" dirty="0">
                <a:ea typeface="黑体" panose="02010609060101010101" pitchFamily="2" charset="-122"/>
                <a:sym typeface="Symbol" panose="05050102010706020507" pitchFamily="18" charset="2"/>
              </a:rPr>
              <a:t>基本思想</a:t>
            </a:r>
            <a:r>
              <a:rPr lang="zh-CN" altLang="en-US" b="1" dirty="0">
                <a:sym typeface="Symbol" panose="05050102010706020507" pitchFamily="18" charset="2"/>
              </a:rPr>
              <a:t>：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定义前向变量 </a:t>
            </a:r>
            <a:r>
              <a:rPr lang="zh-CN" altLang="en-US" b="1" i="1" dirty="0">
                <a:sym typeface="Symbol" panose="05050102010706020507" pitchFamily="18" charset="2"/>
              </a:rPr>
              <a:t>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zh-CN" altLang="en-US" b="1" dirty="0">
                <a:sym typeface="Symbol" panose="05050102010706020507" pitchFamily="18" charset="2"/>
              </a:rPr>
              <a:t>：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  <p:grpSp>
        <p:nvGrpSpPr>
          <p:cNvPr id="13320" name="Group 51"/>
          <p:cNvGrpSpPr/>
          <p:nvPr/>
        </p:nvGrpSpPr>
        <p:grpSpPr bwMode="auto">
          <a:xfrm>
            <a:off x="1238250" y="3644900"/>
            <a:ext cx="7507288" cy="547688"/>
            <a:chOff x="780" y="2296"/>
            <a:chExt cx="4729" cy="345"/>
          </a:xfrm>
        </p:grpSpPr>
        <p:graphicFrame>
          <p:nvGraphicFramePr>
            <p:cNvPr id="13314" name="Object 35"/>
            <p:cNvGraphicFramePr>
              <a:graphicFrameLocks noChangeAspect="1"/>
            </p:cNvGraphicFramePr>
            <p:nvPr/>
          </p:nvGraphicFramePr>
          <p:xfrm>
            <a:off x="780" y="2296"/>
            <a:ext cx="259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9" name="Equation" r:id="rId1" imgW="1930400" imgH="228600" progId="Equation.DSMT4">
                    <p:embed/>
                  </p:oleObj>
                </mc:Choice>
                <mc:Fallback>
                  <p:oleObj name="Equation" r:id="rId1" imgW="1930400" imgH="2286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2296"/>
                          <a:ext cx="2598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Text Box 39"/>
            <p:cNvSpPr txBox="1">
              <a:spLocks noChangeArrowheads="1"/>
            </p:cNvSpPr>
            <p:nvPr/>
          </p:nvSpPr>
          <p:spPr bwMode="auto">
            <a:xfrm>
              <a:off x="4320" y="2296"/>
              <a:ext cx="11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  <a:r>
                <a:rPr lang="en-US" altLang="zh-CN"/>
                <a:t>(6.12)</a:t>
              </a:r>
              <a:endParaRPr lang="en-US" altLang="zh-CN"/>
            </a:p>
          </p:txBody>
        </p:sp>
      </p:grpSp>
      <p:sp>
        <p:nvSpPr>
          <p:cNvPr id="13321" name="Text Box 42"/>
          <p:cNvSpPr txBox="1">
            <a:spLocks noChangeArrowheads="1"/>
          </p:cNvSpPr>
          <p:nvPr/>
        </p:nvSpPr>
        <p:spPr bwMode="auto">
          <a:xfrm>
            <a:off x="395288" y="4508500"/>
            <a:ext cx="8569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/>
              <a:t>如果可以高效地计算</a:t>
            </a:r>
            <a:r>
              <a:rPr lang="zh-CN" altLang="en-US" i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 b="1"/>
              <a:t>，就可以高效地求得 </a:t>
            </a:r>
            <a:r>
              <a:rPr lang="en-US" altLang="zh-CN" i="1">
                <a:cs typeface="Times New Roman" panose="02020603050405020304" pitchFamily="18" charset="0"/>
              </a:rPr>
              <a:t>p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O</a:t>
            </a:r>
            <a:r>
              <a:rPr lang="en-US" altLang="zh-CN">
                <a:cs typeface="Times New Roman" panose="02020603050405020304" pitchFamily="18" charset="0"/>
              </a:rPr>
              <a:t>|</a:t>
            </a:r>
            <a:r>
              <a:rPr lang="zh-CN" altLang="en-US" i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r>
              <a:rPr lang="zh-CN" altLang="en-US" b="1"/>
              <a:t>。</a:t>
            </a:r>
            <a:endParaRPr lang="zh-CN" altLang="en-US" b="1"/>
          </a:p>
        </p:txBody>
      </p:sp>
      <p:grpSp>
        <p:nvGrpSpPr>
          <p:cNvPr id="3" name="Group 50"/>
          <p:cNvGrpSpPr/>
          <p:nvPr/>
        </p:nvGrpSpPr>
        <p:grpSpPr bwMode="auto">
          <a:xfrm>
            <a:off x="1392238" y="3860800"/>
            <a:ext cx="2819400" cy="360363"/>
            <a:chOff x="920" y="2478"/>
            <a:chExt cx="1688" cy="226"/>
          </a:xfrm>
        </p:grpSpPr>
        <p:sp>
          <p:nvSpPr>
            <p:cNvPr id="13323" name="Oval 48"/>
            <p:cNvSpPr>
              <a:spLocks noChangeArrowheads="1"/>
            </p:cNvSpPr>
            <p:nvPr/>
          </p:nvSpPr>
          <p:spPr bwMode="auto">
            <a:xfrm>
              <a:off x="920" y="2478"/>
              <a:ext cx="136" cy="22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3324" name="Line 49"/>
            <p:cNvSpPr>
              <a:spLocks noChangeShapeType="1"/>
            </p:cNvSpPr>
            <p:nvPr/>
          </p:nvSpPr>
          <p:spPr bwMode="auto">
            <a:xfrm>
              <a:off x="2290" y="2659"/>
              <a:ext cx="31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15778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6.3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前向算法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4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5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43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250825" y="1476375"/>
            <a:ext cx="8569325" cy="1039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ym typeface="Symbol" panose="05050102010706020507" pitchFamily="18" charset="2"/>
              </a:rPr>
              <a:t>       因为 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O</a:t>
            </a:r>
            <a:r>
              <a:rPr lang="en-US" altLang="zh-CN">
                <a:sym typeface="Symbol" panose="05050102010706020507" pitchFamily="18" charset="2"/>
              </a:rPr>
              <a:t>|</a:t>
            </a:r>
            <a:r>
              <a:rPr lang="en-US" altLang="zh-CN" i="1">
                <a:sym typeface="Symbol" panose="05050102010706020507" pitchFamily="18" charset="2"/>
              </a:rPr>
              <a:t>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zh-CN" altLang="en-US" b="1">
                <a:sym typeface="Symbol" panose="05050102010706020507" pitchFamily="18" charset="2"/>
              </a:rPr>
              <a:t>是在到达状态 </a:t>
            </a:r>
            <a:r>
              <a:rPr lang="en-US" altLang="zh-CN" i="1">
                <a:sym typeface="Symbol" panose="05050102010706020507" pitchFamily="18" charset="2"/>
              </a:rPr>
              <a:t>q</a:t>
            </a:r>
            <a:r>
              <a:rPr lang="en-US" altLang="zh-CN" i="1" baseline="-25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时观察到序列 </a:t>
            </a:r>
            <a:endParaRPr lang="zh-CN" altLang="en-US" b="1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O</a:t>
            </a:r>
            <a:r>
              <a:rPr lang="en-US" altLang="zh-CN">
                <a:sym typeface="Symbol" panose="05050102010706020507" pitchFamily="18" charset="2"/>
              </a:rPr>
              <a:t> = </a:t>
            </a:r>
            <a:r>
              <a:rPr lang="en-US" altLang="zh-CN" i="1">
                <a:sym typeface="Symbol" panose="05050102010706020507" pitchFamily="18" charset="2"/>
              </a:rPr>
              <a:t>O</a:t>
            </a:r>
            <a:r>
              <a:rPr lang="en-US" altLang="zh-CN" i="1" baseline="-25000">
                <a:sym typeface="Symbol" panose="05050102010706020507" pitchFamily="18" charset="2"/>
              </a:rPr>
              <a:t>1</a:t>
            </a:r>
            <a:r>
              <a:rPr lang="en-US" altLang="zh-CN" i="1">
                <a:sym typeface="Symbol" panose="05050102010706020507" pitchFamily="18" charset="2"/>
              </a:rPr>
              <a:t> O</a:t>
            </a:r>
            <a:r>
              <a:rPr lang="en-US" altLang="zh-CN" i="1" baseline="-25000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 …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O</a:t>
            </a:r>
            <a:r>
              <a:rPr lang="en-US" altLang="zh-CN" i="1" baseline="-25000">
                <a:sym typeface="Symbol" panose="05050102010706020507" pitchFamily="18" charset="2"/>
              </a:rPr>
              <a:t>T  </a:t>
            </a:r>
            <a:r>
              <a:rPr lang="zh-CN" altLang="en-US" b="1">
                <a:sym typeface="Symbol" panose="05050102010706020507" pitchFamily="18" charset="2"/>
              </a:rPr>
              <a:t>的概率</a:t>
            </a:r>
            <a:r>
              <a:rPr lang="en-US" altLang="zh-CN" b="1">
                <a:sym typeface="Symbol" panose="05050102010706020507" pitchFamily="18" charset="2"/>
              </a:rPr>
              <a:t>(</a:t>
            </a:r>
            <a:r>
              <a:rPr lang="zh-CN" altLang="en-US" b="1">
                <a:sym typeface="Symbol" panose="05050102010706020507" pitchFamily="18" charset="2"/>
              </a:rPr>
              <a:t>所有可能的概率之和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zh-CN" altLang="en-US" b="1">
                <a:sym typeface="Symbol" panose="05050102010706020507" pitchFamily="18" charset="2"/>
              </a:rPr>
              <a:t>：</a:t>
            </a:r>
            <a:endParaRPr lang="zh-CN" altLang="en-US" b="1">
              <a:sym typeface="Symbol" panose="05050102010706020507" pitchFamily="18" charset="2"/>
            </a:endParaRPr>
          </a:p>
        </p:txBody>
      </p:sp>
      <p:grpSp>
        <p:nvGrpSpPr>
          <p:cNvPr id="14348" name="Group 35"/>
          <p:cNvGrpSpPr/>
          <p:nvPr/>
        </p:nvGrpSpPr>
        <p:grpSpPr bwMode="auto">
          <a:xfrm>
            <a:off x="539750" y="2565400"/>
            <a:ext cx="6545263" cy="1020763"/>
            <a:chOff x="1051" y="1495"/>
            <a:chExt cx="3387" cy="529"/>
          </a:xfrm>
        </p:grpSpPr>
        <p:graphicFrame>
          <p:nvGraphicFramePr>
            <p:cNvPr id="14341" name="Object 30"/>
            <p:cNvGraphicFramePr>
              <a:graphicFrameLocks noChangeAspect="1"/>
            </p:cNvGraphicFramePr>
            <p:nvPr/>
          </p:nvGraphicFramePr>
          <p:xfrm>
            <a:off x="1051" y="1570"/>
            <a:ext cx="256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7" name="Equation" r:id="rId1" imgW="2362200" imgH="368300" progId="Equation.DSMT4">
                    <p:embed/>
                  </p:oleObj>
                </mc:Choice>
                <mc:Fallback>
                  <p:oleObj name="Equation" r:id="rId1" imgW="2362200" imgH="3683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1570"/>
                          <a:ext cx="2569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32"/>
            <p:cNvGraphicFramePr>
              <a:graphicFrameLocks noChangeAspect="1"/>
            </p:cNvGraphicFramePr>
            <p:nvPr/>
          </p:nvGraphicFramePr>
          <p:xfrm>
            <a:off x="3622" y="1495"/>
            <a:ext cx="81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8" name="Equation" r:id="rId3" imgW="685800" imgH="431800" progId="Equation.DSMT4">
                    <p:embed/>
                  </p:oleObj>
                </mc:Choice>
                <mc:Fallback>
                  <p:oleObj name="Equation" r:id="rId3" imgW="685800" imgH="4318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" y="1495"/>
                          <a:ext cx="816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9" name="Text Box 34"/>
          <p:cNvSpPr txBox="1">
            <a:spLocks noChangeArrowheads="1"/>
          </p:cNvSpPr>
          <p:nvPr/>
        </p:nvSpPr>
        <p:spPr bwMode="auto">
          <a:xfrm>
            <a:off x="7380288" y="2781300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(6.13)</a:t>
            </a:r>
            <a:endParaRPr lang="en-US" altLang="zh-CN"/>
          </a:p>
        </p:txBody>
      </p:sp>
      <p:grpSp>
        <p:nvGrpSpPr>
          <p:cNvPr id="3" name="Group 49"/>
          <p:cNvGrpSpPr/>
          <p:nvPr/>
        </p:nvGrpSpPr>
        <p:grpSpPr bwMode="auto">
          <a:xfrm>
            <a:off x="3849688" y="2492375"/>
            <a:ext cx="1152525" cy="1163638"/>
            <a:chOff x="2781" y="1389"/>
            <a:chExt cx="598" cy="733"/>
          </a:xfrm>
        </p:grpSpPr>
        <p:sp>
          <p:nvSpPr>
            <p:cNvPr id="14355" name="Oval 47"/>
            <p:cNvSpPr>
              <a:spLocks noChangeArrowheads="1"/>
            </p:cNvSpPr>
            <p:nvPr/>
          </p:nvSpPr>
          <p:spPr bwMode="auto">
            <a:xfrm>
              <a:off x="2880" y="1389"/>
              <a:ext cx="499" cy="6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56" name="Freeform 48"/>
            <p:cNvSpPr/>
            <p:nvPr/>
          </p:nvSpPr>
          <p:spPr bwMode="auto">
            <a:xfrm>
              <a:off x="2781" y="1842"/>
              <a:ext cx="235" cy="280"/>
            </a:xfrm>
            <a:custGeom>
              <a:avLst/>
              <a:gdLst>
                <a:gd name="T0" fmla="*/ 1 w 317"/>
                <a:gd name="T1" fmla="*/ 182 h 280"/>
                <a:gd name="T2" fmla="*/ 1 w 317"/>
                <a:gd name="T3" fmla="*/ 273 h 280"/>
                <a:gd name="T4" fmla="*/ 1 w 317"/>
                <a:gd name="T5" fmla="*/ 227 h 280"/>
                <a:gd name="T6" fmla="*/ 0 w 317"/>
                <a:gd name="T7" fmla="*/ 0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280"/>
                <a:gd name="T14" fmla="*/ 317 w 317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280">
                  <a:moveTo>
                    <a:pt x="317" y="182"/>
                  </a:moveTo>
                  <a:cubicBezTo>
                    <a:pt x="268" y="224"/>
                    <a:pt x="219" y="266"/>
                    <a:pt x="181" y="273"/>
                  </a:cubicBezTo>
                  <a:cubicBezTo>
                    <a:pt x="143" y="280"/>
                    <a:pt x="121" y="272"/>
                    <a:pt x="91" y="227"/>
                  </a:cubicBezTo>
                  <a:cubicBezTo>
                    <a:pt x="61" y="182"/>
                    <a:pt x="30" y="91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351" name="Group 22"/>
          <p:cNvGrpSpPr/>
          <p:nvPr/>
        </p:nvGrpSpPr>
        <p:grpSpPr bwMode="auto">
          <a:xfrm>
            <a:off x="323850" y="3860800"/>
            <a:ext cx="8358188" cy="1146175"/>
            <a:chOff x="315" y="1035"/>
            <a:chExt cx="5130" cy="722"/>
          </a:xfrm>
        </p:grpSpPr>
        <p:sp>
          <p:nvSpPr>
            <p:cNvPr id="14354" name="Text Box 13"/>
            <p:cNvSpPr txBox="1">
              <a:spLocks noChangeArrowheads="1"/>
            </p:cNvSpPr>
            <p:nvPr/>
          </p:nvSpPr>
          <p:spPr bwMode="auto">
            <a:xfrm>
              <a:off x="315" y="1035"/>
              <a:ext cx="5130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/>
                <a:t>动态规划计算        ：在时间 </a:t>
              </a:r>
              <a:r>
                <a:rPr lang="en-US" altLang="zh-CN" b="1" i="1"/>
                <a:t>t</a:t>
              </a:r>
              <a:r>
                <a:rPr lang="en-US" altLang="zh-CN" b="1"/>
                <a:t>+1 </a:t>
              </a:r>
              <a:r>
                <a:rPr lang="zh-CN" altLang="en-US" b="1"/>
                <a:t>的前向变量可以根据时间 </a:t>
              </a:r>
              <a:r>
                <a:rPr lang="en-US" altLang="zh-CN" b="1" i="1"/>
                <a:t>t</a:t>
              </a:r>
              <a:r>
                <a:rPr lang="en-US" altLang="zh-CN" b="1"/>
                <a:t> </a:t>
              </a:r>
              <a:r>
                <a:rPr lang="zh-CN" altLang="en-US" b="1"/>
                <a:t>的前向变量		      的值递推计算：</a:t>
              </a:r>
              <a:endParaRPr lang="zh-CN" altLang="en-US" b="1"/>
            </a:p>
          </p:txBody>
        </p:sp>
        <p:graphicFrame>
          <p:nvGraphicFramePr>
            <p:cNvPr id="14339" name="Object 14"/>
            <p:cNvGraphicFramePr>
              <a:graphicFrameLocks noChangeAspect="1"/>
            </p:cNvGraphicFramePr>
            <p:nvPr/>
          </p:nvGraphicFramePr>
          <p:xfrm>
            <a:off x="1718" y="1080"/>
            <a:ext cx="4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9" name="Equation" r:id="rId5" imgW="342900" imgH="228600" progId="Equation.DSMT4">
                    <p:embed/>
                  </p:oleObj>
                </mc:Choice>
                <mc:Fallback>
                  <p:oleObj name="Equation" r:id="rId5" imgW="34290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080"/>
                          <a:ext cx="40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15"/>
            <p:cNvGraphicFramePr>
              <a:graphicFrameLocks noChangeAspect="1"/>
            </p:cNvGraphicFramePr>
            <p:nvPr/>
          </p:nvGraphicFramePr>
          <p:xfrm>
            <a:off x="2127" y="1395"/>
            <a:ext cx="132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0" name="Equation" r:id="rId7" imgW="977900" imgH="228600" progId="Equation.DSMT4">
                    <p:embed/>
                  </p:oleObj>
                </mc:Choice>
                <mc:Fallback>
                  <p:oleObj name="Equation" r:id="rId7" imgW="9779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1395"/>
                          <a:ext cx="1328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2" name="Group 16"/>
          <p:cNvGrpSpPr/>
          <p:nvPr/>
        </p:nvGrpSpPr>
        <p:grpSpPr bwMode="auto">
          <a:xfrm>
            <a:off x="912003" y="5013325"/>
            <a:ext cx="7981173" cy="1152525"/>
            <a:chOff x="1169" y="3328"/>
            <a:chExt cx="4423" cy="544"/>
          </a:xfrm>
        </p:grpSpPr>
        <p:graphicFrame>
          <p:nvGraphicFramePr>
            <p:cNvPr id="14338" name="Object 17"/>
            <p:cNvGraphicFramePr>
              <a:graphicFrameLocks noChangeAspect="1"/>
            </p:cNvGraphicFramePr>
            <p:nvPr/>
          </p:nvGraphicFramePr>
          <p:xfrm>
            <a:off x="1169" y="3328"/>
            <a:ext cx="247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1" name="Equation" r:id="rId9" imgW="45720000" imgH="10363200" progId="Equation.DSMT4">
                    <p:embed/>
                  </p:oleObj>
                </mc:Choice>
                <mc:Fallback>
                  <p:oleObj name="Equation" r:id="rId9" imgW="45720000" imgH="10363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3328"/>
                          <a:ext cx="2470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Text Box 18"/>
            <p:cNvSpPr txBox="1">
              <a:spLocks noChangeArrowheads="1"/>
            </p:cNvSpPr>
            <p:nvPr/>
          </p:nvSpPr>
          <p:spPr bwMode="auto">
            <a:xfrm>
              <a:off x="4594" y="3457"/>
              <a:ext cx="99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  <a:r>
                <a:rPr lang="en-US" altLang="zh-CN"/>
                <a:t> (6.14)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4368" y="4869160"/>
            <a:ext cx="1108394" cy="1402160"/>
          </a:xfrm>
          <a:prstGeom prst="rect">
            <a:avLst/>
          </a:prstGeom>
        </p:spPr>
      </p:pic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0847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6.3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前向算法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55303" name="Group 127"/>
          <p:cNvGrpSpPr/>
          <p:nvPr/>
        </p:nvGrpSpPr>
        <p:grpSpPr bwMode="auto">
          <a:xfrm>
            <a:off x="1474788" y="1773238"/>
            <a:ext cx="4752975" cy="4176712"/>
            <a:chOff x="929" y="1117"/>
            <a:chExt cx="2994" cy="2631"/>
          </a:xfrm>
        </p:grpSpPr>
        <p:grpSp>
          <p:nvGrpSpPr>
            <p:cNvPr id="55329" name="Group 98"/>
            <p:cNvGrpSpPr/>
            <p:nvPr/>
          </p:nvGrpSpPr>
          <p:grpSpPr bwMode="auto">
            <a:xfrm>
              <a:off x="929" y="1117"/>
              <a:ext cx="2994" cy="2631"/>
              <a:chOff x="3606" y="2682"/>
              <a:chExt cx="4071" cy="5157"/>
            </a:xfrm>
          </p:grpSpPr>
          <p:sp>
            <p:nvSpPr>
              <p:cNvPr id="55333" name="Line 99"/>
              <p:cNvSpPr>
                <a:spLocks noChangeShapeType="1"/>
              </p:cNvSpPr>
              <p:nvPr/>
            </p:nvSpPr>
            <p:spPr bwMode="auto">
              <a:xfrm>
                <a:off x="4233" y="3091"/>
                <a:ext cx="2035" cy="14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5334" name="Group 100"/>
              <p:cNvGrpSpPr/>
              <p:nvPr/>
            </p:nvGrpSpPr>
            <p:grpSpPr bwMode="auto">
              <a:xfrm>
                <a:off x="3606" y="2682"/>
                <a:ext cx="679" cy="711"/>
                <a:chOff x="2880" y="2376"/>
                <a:chExt cx="781" cy="816"/>
              </a:xfrm>
            </p:grpSpPr>
            <p:sp>
              <p:nvSpPr>
                <p:cNvPr id="55353" name="Oval 101"/>
                <p:cNvSpPr>
                  <a:spLocks noChangeArrowheads="1"/>
                </p:cNvSpPr>
                <p:nvPr/>
              </p:nvSpPr>
              <p:spPr bwMode="auto">
                <a:xfrm>
                  <a:off x="2880" y="2376"/>
                  <a:ext cx="720" cy="78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5535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121" y="2394"/>
                  <a:ext cx="540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/>
                    <a:t>S</a:t>
                  </a:r>
                  <a:r>
                    <a:rPr lang="en-US" altLang="zh-CN" sz="2000" baseline="-25000"/>
                    <a:t>1</a:t>
                  </a:r>
                  <a:endParaRPr lang="en-US" altLang="zh-CN" sz="2000"/>
                </a:p>
              </p:txBody>
            </p:sp>
            <p:sp>
              <p:nvSpPr>
                <p:cNvPr id="55355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941" y="2724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1400">
                      <a:sym typeface="Symbol" panose="05050102010706020507" pitchFamily="18" charset="2"/>
                    </a:rPr>
                    <a:t></a:t>
                  </a:r>
                  <a:r>
                    <a:rPr lang="en-US" altLang="zh-CN" sz="1400" baseline="-25000"/>
                    <a:t>t</a:t>
                  </a:r>
                  <a:r>
                    <a:rPr lang="en-US" altLang="zh-CN" sz="1400"/>
                    <a:t>(1)</a:t>
                  </a:r>
                  <a:endParaRPr lang="en-US" altLang="zh-CN" sz="1400"/>
                </a:p>
              </p:txBody>
            </p:sp>
          </p:grpSp>
          <p:grpSp>
            <p:nvGrpSpPr>
              <p:cNvPr id="55335" name="Group 104"/>
              <p:cNvGrpSpPr/>
              <p:nvPr/>
            </p:nvGrpSpPr>
            <p:grpSpPr bwMode="auto">
              <a:xfrm>
                <a:off x="3607" y="3635"/>
                <a:ext cx="688" cy="736"/>
                <a:chOff x="2880" y="2376"/>
                <a:chExt cx="791" cy="848"/>
              </a:xfrm>
            </p:grpSpPr>
            <p:sp>
              <p:nvSpPr>
                <p:cNvPr id="55350" name="Oval 105"/>
                <p:cNvSpPr>
                  <a:spLocks noChangeArrowheads="1"/>
                </p:cNvSpPr>
                <p:nvPr/>
              </p:nvSpPr>
              <p:spPr bwMode="auto">
                <a:xfrm>
                  <a:off x="2880" y="2376"/>
                  <a:ext cx="720" cy="78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55351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120" y="2376"/>
                  <a:ext cx="540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/>
                    <a:t>S</a:t>
                  </a:r>
                  <a:r>
                    <a:rPr lang="en-US" altLang="zh-CN" sz="2000" baseline="-25000"/>
                    <a:t>2</a:t>
                  </a:r>
                  <a:endParaRPr lang="en-US" altLang="zh-CN" sz="2000"/>
                </a:p>
              </p:txBody>
            </p:sp>
            <p:sp>
              <p:nvSpPr>
                <p:cNvPr id="55352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951" y="2756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1400">
                      <a:sym typeface="Symbol" panose="05050102010706020507" pitchFamily="18" charset="2"/>
                    </a:rPr>
                    <a:t></a:t>
                  </a:r>
                  <a:r>
                    <a:rPr lang="en-US" altLang="zh-CN" sz="1400" baseline="-25000"/>
                    <a:t>t</a:t>
                  </a:r>
                  <a:r>
                    <a:rPr lang="en-US" altLang="zh-CN" sz="1400"/>
                    <a:t>(2)</a:t>
                  </a:r>
                  <a:endParaRPr lang="en-US" altLang="zh-CN" sz="1400"/>
                </a:p>
              </p:txBody>
            </p:sp>
          </p:grpSp>
          <p:grpSp>
            <p:nvGrpSpPr>
              <p:cNvPr id="55336" name="Group 108"/>
              <p:cNvGrpSpPr/>
              <p:nvPr/>
            </p:nvGrpSpPr>
            <p:grpSpPr bwMode="auto">
              <a:xfrm>
                <a:off x="3607" y="4461"/>
                <a:ext cx="688" cy="761"/>
                <a:chOff x="2880" y="2309"/>
                <a:chExt cx="791" cy="874"/>
              </a:xfrm>
            </p:grpSpPr>
            <p:sp>
              <p:nvSpPr>
                <p:cNvPr id="55347" name="Oval 109"/>
                <p:cNvSpPr>
                  <a:spLocks noChangeArrowheads="1"/>
                </p:cNvSpPr>
                <p:nvPr/>
              </p:nvSpPr>
              <p:spPr bwMode="auto">
                <a:xfrm>
                  <a:off x="2880" y="2376"/>
                  <a:ext cx="720" cy="78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55348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120" y="2309"/>
                  <a:ext cx="540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/>
                    <a:t>S</a:t>
                  </a:r>
                  <a:r>
                    <a:rPr lang="en-US" altLang="zh-CN" sz="2000" baseline="-25000"/>
                    <a:t>3</a:t>
                  </a:r>
                  <a:endParaRPr lang="en-US" altLang="zh-CN" sz="2000"/>
                </a:p>
              </p:txBody>
            </p:sp>
            <p:sp>
              <p:nvSpPr>
                <p:cNvPr id="5534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951" y="2715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1400">
                      <a:sym typeface="Symbol" panose="05050102010706020507" pitchFamily="18" charset="2"/>
                    </a:rPr>
                    <a:t></a:t>
                  </a:r>
                  <a:r>
                    <a:rPr lang="en-US" altLang="zh-CN" sz="1400" baseline="-25000"/>
                    <a:t>t</a:t>
                  </a:r>
                  <a:r>
                    <a:rPr lang="en-US" altLang="zh-CN" sz="1400"/>
                    <a:t>(3)</a:t>
                  </a:r>
                  <a:endParaRPr lang="en-US" altLang="zh-CN" sz="1400"/>
                </a:p>
              </p:txBody>
            </p:sp>
          </p:grpSp>
          <p:sp>
            <p:nvSpPr>
              <p:cNvPr id="55337" name="Text Box 112"/>
              <p:cNvSpPr txBox="1">
                <a:spLocks noChangeArrowheads="1"/>
              </p:cNvSpPr>
              <p:nvPr/>
            </p:nvSpPr>
            <p:spPr bwMode="auto">
              <a:xfrm>
                <a:off x="3607" y="5333"/>
                <a:ext cx="626" cy="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/>
                  <a:t>…</a:t>
                </a:r>
                <a:endParaRPr lang="en-US" altLang="zh-CN" b="1"/>
              </a:p>
            </p:txBody>
          </p:sp>
          <p:sp>
            <p:nvSpPr>
              <p:cNvPr id="55338" name="Oval 113"/>
              <p:cNvSpPr>
                <a:spLocks noChangeArrowheads="1"/>
              </p:cNvSpPr>
              <p:nvPr/>
            </p:nvSpPr>
            <p:spPr bwMode="auto">
              <a:xfrm>
                <a:off x="3607" y="6013"/>
                <a:ext cx="626" cy="67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grpSp>
            <p:nvGrpSpPr>
              <p:cNvPr id="55339" name="Group 114"/>
              <p:cNvGrpSpPr/>
              <p:nvPr/>
            </p:nvGrpSpPr>
            <p:grpSpPr bwMode="auto">
              <a:xfrm>
                <a:off x="6268" y="4314"/>
                <a:ext cx="939" cy="815"/>
                <a:chOff x="2880" y="2376"/>
                <a:chExt cx="720" cy="780"/>
              </a:xfrm>
            </p:grpSpPr>
            <p:sp>
              <p:nvSpPr>
                <p:cNvPr id="55344" name="Oval 115"/>
                <p:cNvSpPr>
                  <a:spLocks noChangeArrowheads="1"/>
                </p:cNvSpPr>
                <p:nvPr/>
              </p:nvSpPr>
              <p:spPr bwMode="auto">
                <a:xfrm>
                  <a:off x="2880" y="2376"/>
                  <a:ext cx="720" cy="7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5534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060" y="2376"/>
                  <a:ext cx="540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/>
                    <a:t>S</a:t>
                  </a:r>
                  <a:r>
                    <a:rPr lang="en-US" altLang="zh-CN" sz="2000" i="1" baseline="-25000"/>
                    <a:t>j</a:t>
                  </a:r>
                  <a:endParaRPr lang="en-US" altLang="zh-CN" sz="2000"/>
                </a:p>
              </p:txBody>
            </p:sp>
            <p:sp>
              <p:nvSpPr>
                <p:cNvPr id="5534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880" y="2688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1400">
                      <a:sym typeface="Symbol" panose="05050102010706020507" pitchFamily="18" charset="2"/>
                    </a:rPr>
                    <a:t>    </a:t>
                  </a:r>
                  <a:r>
                    <a:rPr lang="en-US" altLang="zh-CN" sz="1400" i="1" baseline="-25000"/>
                    <a:t>j</a:t>
                  </a:r>
                  <a:r>
                    <a:rPr lang="en-US" altLang="zh-CN" sz="1400" baseline="-25000"/>
                    <a:t> </a:t>
                  </a:r>
                  <a:r>
                    <a:rPr lang="en-US" altLang="zh-CN" sz="1400"/>
                    <a:t>(</a:t>
                  </a:r>
                  <a:r>
                    <a:rPr lang="en-US" altLang="zh-CN" sz="1400" i="1"/>
                    <a:t>t</a:t>
                  </a:r>
                  <a:r>
                    <a:rPr lang="en-US" altLang="zh-CN" sz="1400"/>
                    <a:t>+1)</a:t>
                  </a:r>
                  <a:endParaRPr lang="en-US" altLang="zh-CN" sz="1400"/>
                </a:p>
              </p:txBody>
            </p:sp>
          </p:grpSp>
          <p:sp>
            <p:nvSpPr>
              <p:cNvPr id="55340" name="Line 118"/>
              <p:cNvSpPr>
                <a:spLocks noChangeShapeType="1"/>
              </p:cNvSpPr>
              <p:nvPr/>
            </p:nvSpPr>
            <p:spPr bwMode="auto">
              <a:xfrm flipV="1">
                <a:off x="4233" y="4857"/>
                <a:ext cx="20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1" name="Line 119"/>
              <p:cNvSpPr>
                <a:spLocks noChangeShapeType="1"/>
              </p:cNvSpPr>
              <p:nvPr/>
            </p:nvSpPr>
            <p:spPr bwMode="auto">
              <a:xfrm>
                <a:off x="4233" y="4043"/>
                <a:ext cx="2035" cy="67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2" name="Line 120"/>
              <p:cNvSpPr>
                <a:spLocks noChangeShapeType="1"/>
              </p:cNvSpPr>
              <p:nvPr/>
            </p:nvSpPr>
            <p:spPr bwMode="auto">
              <a:xfrm flipV="1">
                <a:off x="4233" y="4993"/>
                <a:ext cx="2087" cy="13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3" name="Text Box 121"/>
              <p:cNvSpPr txBox="1">
                <a:spLocks noChangeArrowheads="1"/>
              </p:cNvSpPr>
              <p:nvPr/>
            </p:nvSpPr>
            <p:spPr bwMode="auto">
              <a:xfrm>
                <a:off x="3607" y="6893"/>
                <a:ext cx="4070" cy="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 i="1">
                    <a:solidFill>
                      <a:schemeClr val="hlink"/>
                    </a:solidFill>
                  </a:rPr>
                  <a:t>t</a:t>
                </a:r>
                <a:r>
                  <a:rPr lang="en-US" altLang="zh-CN" sz="2000" b="1">
                    <a:solidFill>
                      <a:schemeClr val="hlink"/>
                    </a:solidFill>
                  </a:rPr>
                  <a:t>                                                   </a:t>
                </a:r>
                <a:r>
                  <a:rPr lang="en-US" altLang="zh-CN" sz="2000" b="1" i="1">
                    <a:solidFill>
                      <a:schemeClr val="hlink"/>
                    </a:solidFill>
                  </a:rPr>
                  <a:t>t</a:t>
                </a:r>
                <a:r>
                  <a:rPr lang="en-US" altLang="zh-CN" sz="2000" b="1">
                    <a:solidFill>
                      <a:schemeClr val="hlink"/>
                    </a:solidFill>
                  </a:rPr>
                  <a:t>+1</a:t>
                </a:r>
                <a:endParaRPr lang="en-US" altLang="zh-CN" sz="2000" b="1">
                  <a:solidFill>
                    <a:schemeClr val="hlink"/>
                  </a:solidFill>
                </a:endParaRPr>
              </a:p>
              <a:p>
                <a:pPr algn="just" eaLnBrk="1" hangingPunct="1"/>
                <a:r>
                  <a:rPr lang="en-US" altLang="zh-CN" sz="2000" b="1">
                    <a:solidFill>
                      <a:schemeClr val="hlink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en-US" altLang="zh-CN" sz="2000" b="1" i="1" baseline="-25000">
                    <a:solidFill>
                      <a:schemeClr val="hlink"/>
                    </a:solidFill>
                  </a:rPr>
                  <a:t>t</a:t>
                </a:r>
                <a:r>
                  <a:rPr lang="en-US" altLang="zh-CN" sz="2000" b="1" i="1">
                    <a:solidFill>
                      <a:schemeClr val="hlink"/>
                    </a:solidFill>
                  </a:rPr>
                  <a:t>(i</a:t>
                </a:r>
                <a:r>
                  <a:rPr lang="en-US" altLang="zh-CN" sz="2000" b="1">
                    <a:solidFill>
                      <a:schemeClr val="hlink"/>
                    </a:solidFill>
                  </a:rPr>
                  <a:t>)                                            </a:t>
                </a:r>
                <a:r>
                  <a:rPr lang="en-US" altLang="zh-CN" sz="2000" b="1">
                    <a:solidFill>
                      <a:schemeClr val="hlink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en-US" altLang="zh-CN" sz="2000" b="1" i="1" baseline="-25000">
                    <a:solidFill>
                      <a:schemeClr val="hlink"/>
                    </a:solidFill>
                  </a:rPr>
                  <a:t>t</a:t>
                </a:r>
                <a:r>
                  <a:rPr lang="en-US" altLang="zh-CN" sz="2000" b="1" baseline="-25000">
                    <a:solidFill>
                      <a:schemeClr val="hlink"/>
                    </a:solidFill>
                  </a:rPr>
                  <a:t>+1</a:t>
                </a:r>
                <a:r>
                  <a:rPr lang="en-US" altLang="zh-CN" sz="2000" b="1">
                    <a:solidFill>
                      <a:schemeClr val="hlink"/>
                    </a:solidFill>
                  </a:rPr>
                  <a:t> (</a:t>
                </a:r>
                <a:r>
                  <a:rPr lang="en-US" altLang="zh-CN" sz="2000" b="1" i="1">
                    <a:solidFill>
                      <a:schemeClr val="hlink"/>
                    </a:solidFill>
                  </a:rPr>
                  <a:t>j</a:t>
                </a:r>
                <a:r>
                  <a:rPr lang="en-US" altLang="zh-CN" sz="2000" b="1">
                    <a:solidFill>
                      <a:schemeClr val="hlink"/>
                    </a:solidFill>
                  </a:rPr>
                  <a:t>)</a:t>
                </a:r>
                <a:endParaRPr lang="en-US" altLang="zh-CN" sz="2000" b="1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55330" name="Group 126"/>
            <p:cNvGrpSpPr/>
            <p:nvPr/>
          </p:nvGrpSpPr>
          <p:grpSpPr bwMode="auto">
            <a:xfrm>
              <a:off x="975" y="2795"/>
              <a:ext cx="453" cy="363"/>
              <a:chOff x="975" y="2795"/>
              <a:chExt cx="453" cy="363"/>
            </a:xfrm>
          </p:grpSpPr>
          <p:sp>
            <p:nvSpPr>
              <p:cNvPr id="55331" name="Text Box 123"/>
              <p:cNvSpPr txBox="1">
                <a:spLocks noChangeArrowheads="1"/>
              </p:cNvSpPr>
              <p:nvPr/>
            </p:nvSpPr>
            <p:spPr bwMode="auto">
              <a:xfrm>
                <a:off x="975" y="2976"/>
                <a:ext cx="45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1400">
                    <a:sym typeface="Symbol" panose="05050102010706020507" pitchFamily="18" charset="2"/>
                  </a:rPr>
                  <a:t></a:t>
                </a:r>
                <a:r>
                  <a:rPr lang="en-US" altLang="zh-CN" sz="1400" baseline="-25000"/>
                  <a:t>t</a:t>
                </a:r>
                <a:r>
                  <a:rPr lang="en-US" altLang="zh-CN" sz="1400"/>
                  <a:t>(</a:t>
                </a:r>
                <a:r>
                  <a:rPr lang="en-US" altLang="zh-CN" sz="1400" i="1"/>
                  <a:t>N</a:t>
                </a:r>
                <a:r>
                  <a:rPr lang="en-US" altLang="zh-CN" sz="1400"/>
                  <a:t>)</a:t>
                </a:r>
                <a:endParaRPr lang="en-US" altLang="zh-CN" sz="1400"/>
              </a:p>
            </p:txBody>
          </p:sp>
          <p:sp>
            <p:nvSpPr>
              <p:cNvPr id="55332" name="Text Box 124"/>
              <p:cNvSpPr txBox="1">
                <a:spLocks noChangeArrowheads="1"/>
              </p:cNvSpPr>
              <p:nvPr/>
            </p:nvSpPr>
            <p:spPr bwMode="auto">
              <a:xfrm>
                <a:off x="1066" y="2795"/>
                <a:ext cx="3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S</a:t>
                </a:r>
                <a:r>
                  <a:rPr lang="en-US" altLang="zh-CN" sz="2000" baseline="-25000"/>
                  <a:t>N</a:t>
                </a:r>
                <a:endParaRPr lang="en-US" altLang="zh-CN" sz="2000"/>
              </a:p>
            </p:txBody>
          </p:sp>
        </p:grpSp>
      </p:grpSp>
      <p:grpSp>
        <p:nvGrpSpPr>
          <p:cNvPr id="55304" name="Group 141"/>
          <p:cNvGrpSpPr/>
          <p:nvPr/>
        </p:nvGrpSpPr>
        <p:grpSpPr bwMode="auto">
          <a:xfrm>
            <a:off x="2195513" y="1773238"/>
            <a:ext cx="1728787" cy="2808287"/>
            <a:chOff x="1383" y="1117"/>
            <a:chExt cx="1089" cy="1769"/>
          </a:xfrm>
        </p:grpSpPr>
        <p:grpSp>
          <p:nvGrpSpPr>
            <p:cNvPr id="55322" name="Group 136"/>
            <p:cNvGrpSpPr/>
            <p:nvPr/>
          </p:nvGrpSpPr>
          <p:grpSpPr bwMode="auto">
            <a:xfrm>
              <a:off x="1383" y="1117"/>
              <a:ext cx="726" cy="1769"/>
              <a:chOff x="1383" y="1117"/>
              <a:chExt cx="726" cy="1769"/>
            </a:xfrm>
          </p:grpSpPr>
          <p:sp>
            <p:nvSpPr>
              <p:cNvPr id="55324" name="Oval 128"/>
              <p:cNvSpPr>
                <a:spLocks noChangeArrowheads="1"/>
              </p:cNvSpPr>
              <p:nvPr/>
            </p:nvSpPr>
            <p:spPr bwMode="auto">
              <a:xfrm>
                <a:off x="1882" y="1117"/>
                <a:ext cx="227" cy="22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55325" name="Line 130"/>
              <p:cNvSpPr>
                <a:spLocks noChangeShapeType="1"/>
              </p:cNvSpPr>
              <p:nvPr/>
            </p:nvSpPr>
            <p:spPr bwMode="auto">
              <a:xfrm>
                <a:off x="1383" y="1253"/>
                <a:ext cx="49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miter lim="800000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26" name="Line 131"/>
              <p:cNvSpPr>
                <a:spLocks noChangeShapeType="1"/>
              </p:cNvSpPr>
              <p:nvPr/>
            </p:nvSpPr>
            <p:spPr bwMode="auto">
              <a:xfrm flipV="1">
                <a:off x="1383" y="1298"/>
                <a:ext cx="544" cy="45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miter lim="800000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27" name="Line 132"/>
              <p:cNvSpPr>
                <a:spLocks noChangeShapeType="1"/>
              </p:cNvSpPr>
              <p:nvPr/>
            </p:nvSpPr>
            <p:spPr bwMode="auto">
              <a:xfrm flipV="1">
                <a:off x="1383" y="1344"/>
                <a:ext cx="590" cy="8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miter lim="800000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28" name="Line 133"/>
              <p:cNvSpPr>
                <a:spLocks noChangeShapeType="1"/>
              </p:cNvSpPr>
              <p:nvPr/>
            </p:nvSpPr>
            <p:spPr bwMode="auto">
              <a:xfrm flipV="1">
                <a:off x="1383" y="1344"/>
                <a:ext cx="635" cy="154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miter lim="800000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323" name="Text Box 138"/>
            <p:cNvSpPr txBox="1">
              <a:spLocks noChangeArrowheads="1"/>
            </p:cNvSpPr>
            <p:nvPr/>
          </p:nvSpPr>
          <p:spPr bwMode="auto">
            <a:xfrm>
              <a:off x="2019" y="1117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  <a:r>
                <a:rPr lang="en-US" altLang="zh-CN" i="1" baseline="-25000"/>
                <a:t>t</a:t>
              </a:r>
              <a:endParaRPr lang="en-US" altLang="zh-CN" i="1" baseline="-25000"/>
            </a:p>
          </p:txBody>
        </p:sp>
      </p:grpSp>
      <p:grpSp>
        <p:nvGrpSpPr>
          <p:cNvPr id="55305" name="Group 140"/>
          <p:cNvGrpSpPr/>
          <p:nvPr/>
        </p:nvGrpSpPr>
        <p:grpSpPr bwMode="auto">
          <a:xfrm>
            <a:off x="5508625" y="1773238"/>
            <a:ext cx="1800225" cy="1368425"/>
            <a:chOff x="3470" y="1117"/>
            <a:chExt cx="1134" cy="862"/>
          </a:xfrm>
        </p:grpSpPr>
        <p:grpSp>
          <p:nvGrpSpPr>
            <p:cNvPr id="55318" name="Group 137"/>
            <p:cNvGrpSpPr/>
            <p:nvPr/>
          </p:nvGrpSpPr>
          <p:grpSpPr bwMode="auto">
            <a:xfrm>
              <a:off x="3470" y="1162"/>
              <a:ext cx="589" cy="817"/>
              <a:chOff x="3470" y="1162"/>
              <a:chExt cx="589" cy="817"/>
            </a:xfrm>
          </p:grpSpPr>
          <p:sp>
            <p:nvSpPr>
              <p:cNvPr id="55320" name="Oval 134"/>
              <p:cNvSpPr>
                <a:spLocks noChangeArrowheads="1"/>
              </p:cNvSpPr>
              <p:nvPr/>
            </p:nvSpPr>
            <p:spPr bwMode="auto">
              <a:xfrm>
                <a:off x="3833" y="1162"/>
                <a:ext cx="226" cy="2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55321" name="Line 135"/>
              <p:cNvSpPr>
                <a:spLocks noChangeShapeType="1"/>
              </p:cNvSpPr>
              <p:nvPr/>
            </p:nvSpPr>
            <p:spPr bwMode="auto">
              <a:xfrm flipV="1">
                <a:off x="3470" y="1389"/>
                <a:ext cx="408" cy="59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319" name="Text Box 139"/>
            <p:cNvSpPr txBox="1">
              <a:spLocks noChangeArrowheads="1"/>
            </p:cNvSpPr>
            <p:nvPr/>
          </p:nvSpPr>
          <p:spPr bwMode="auto">
            <a:xfrm>
              <a:off x="3969" y="1117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  <a:r>
                <a:rPr lang="en-US" altLang="zh-CN" i="1" baseline="-25000"/>
                <a:t>t+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</p:grpSp>
      <p:sp>
        <p:nvSpPr>
          <p:cNvPr id="55306" name="Line 142"/>
          <p:cNvSpPr>
            <a:spLocks noChangeShapeType="1"/>
          </p:cNvSpPr>
          <p:nvPr/>
        </p:nvSpPr>
        <p:spPr bwMode="auto">
          <a:xfrm>
            <a:off x="2268538" y="5516563"/>
            <a:ext cx="2303462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7" name="Line 144"/>
          <p:cNvSpPr>
            <a:spLocks noChangeShapeType="1"/>
          </p:cNvSpPr>
          <p:nvPr/>
        </p:nvSpPr>
        <p:spPr bwMode="auto">
          <a:xfrm>
            <a:off x="1835150" y="5084763"/>
            <a:ext cx="0" cy="431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8" name="Line 145"/>
          <p:cNvSpPr>
            <a:spLocks noChangeShapeType="1"/>
          </p:cNvSpPr>
          <p:nvPr/>
        </p:nvSpPr>
        <p:spPr bwMode="auto">
          <a:xfrm>
            <a:off x="5076825" y="3789363"/>
            <a:ext cx="0" cy="1439862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9" name="Text Box 146"/>
          <p:cNvSpPr txBox="1">
            <a:spLocks noChangeArrowheads="1"/>
          </p:cNvSpPr>
          <p:nvPr/>
        </p:nvSpPr>
        <p:spPr bwMode="auto">
          <a:xfrm rot="1511571">
            <a:off x="2843213" y="220503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</a:rPr>
              <a:t>1</a:t>
            </a:r>
            <a:r>
              <a:rPr lang="en-US" altLang="zh-CN" b="1" i="1" baseline="-25000">
                <a:solidFill>
                  <a:srgbClr val="0000FF"/>
                </a:solidFill>
              </a:rPr>
              <a:t>j</a:t>
            </a:r>
            <a:endParaRPr lang="en-US" altLang="zh-CN" b="1" i="1" baseline="-25000">
              <a:solidFill>
                <a:srgbClr val="0000FF"/>
              </a:solidFill>
            </a:endParaRPr>
          </a:p>
        </p:txBody>
      </p:sp>
      <p:sp>
        <p:nvSpPr>
          <p:cNvPr id="55310" name="Text Box 147"/>
          <p:cNvSpPr txBox="1">
            <a:spLocks noChangeArrowheads="1"/>
          </p:cNvSpPr>
          <p:nvPr/>
        </p:nvSpPr>
        <p:spPr bwMode="auto">
          <a:xfrm>
            <a:off x="2771775" y="2565400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</a:rPr>
              <a:t>2</a:t>
            </a:r>
            <a:r>
              <a:rPr lang="en-US" altLang="zh-CN" b="1" i="1" baseline="-25000">
                <a:solidFill>
                  <a:srgbClr val="0000FF"/>
                </a:solidFill>
              </a:rPr>
              <a:t>j</a:t>
            </a:r>
            <a:endParaRPr lang="en-US" altLang="zh-CN" b="1" i="1" baseline="-25000">
              <a:solidFill>
                <a:srgbClr val="0000FF"/>
              </a:solidFill>
            </a:endParaRPr>
          </a:p>
        </p:txBody>
      </p:sp>
      <p:sp>
        <p:nvSpPr>
          <p:cNvPr id="55311" name="Text Box 148"/>
          <p:cNvSpPr txBox="1">
            <a:spLocks noChangeArrowheads="1"/>
          </p:cNvSpPr>
          <p:nvPr/>
        </p:nvSpPr>
        <p:spPr bwMode="auto">
          <a:xfrm>
            <a:off x="2700338" y="2997200"/>
            <a:ext cx="792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</a:rPr>
              <a:t>3</a:t>
            </a:r>
            <a:r>
              <a:rPr lang="en-US" altLang="zh-CN" b="1" i="1" baseline="-25000">
                <a:solidFill>
                  <a:srgbClr val="0000FF"/>
                </a:solidFill>
              </a:rPr>
              <a:t>j</a:t>
            </a:r>
            <a:endParaRPr lang="en-US" altLang="zh-CN" b="1" i="1" baseline="-25000">
              <a:solidFill>
                <a:srgbClr val="0000FF"/>
              </a:solidFill>
            </a:endParaRPr>
          </a:p>
        </p:txBody>
      </p:sp>
      <p:sp>
        <p:nvSpPr>
          <p:cNvPr id="55312" name="Text Box 149"/>
          <p:cNvSpPr txBox="1">
            <a:spLocks noChangeArrowheads="1"/>
          </p:cNvSpPr>
          <p:nvPr/>
        </p:nvSpPr>
        <p:spPr bwMode="auto">
          <a:xfrm rot="-1718527">
            <a:off x="2555875" y="3789363"/>
            <a:ext cx="93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</a:rPr>
              <a:t>Nj</a:t>
            </a:r>
            <a:endParaRPr lang="en-US" altLang="zh-CN" b="1" i="1" baseline="-25000">
              <a:solidFill>
                <a:srgbClr val="0000FF"/>
              </a:solidFill>
            </a:endParaRPr>
          </a:p>
        </p:txBody>
      </p:sp>
      <p:sp>
        <p:nvSpPr>
          <p:cNvPr id="465046" name="Line 150"/>
          <p:cNvSpPr>
            <a:spLocks noChangeShapeType="1"/>
          </p:cNvSpPr>
          <p:nvPr/>
        </p:nvSpPr>
        <p:spPr bwMode="auto">
          <a:xfrm>
            <a:off x="5795963" y="5516563"/>
            <a:ext cx="504825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5047" name="Line 151"/>
          <p:cNvSpPr>
            <a:spLocks noChangeShapeType="1"/>
          </p:cNvSpPr>
          <p:nvPr/>
        </p:nvSpPr>
        <p:spPr bwMode="auto">
          <a:xfrm>
            <a:off x="6443663" y="5516563"/>
            <a:ext cx="504825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5048" name="Line 152"/>
          <p:cNvSpPr>
            <a:spLocks noChangeShapeType="1"/>
          </p:cNvSpPr>
          <p:nvPr/>
        </p:nvSpPr>
        <p:spPr bwMode="auto">
          <a:xfrm>
            <a:off x="7092950" y="5516563"/>
            <a:ext cx="504825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5049" name="Text Box 153"/>
          <p:cNvSpPr txBox="1">
            <a:spLocks noChangeArrowheads="1"/>
          </p:cNvSpPr>
          <p:nvPr/>
        </p:nvSpPr>
        <p:spPr bwMode="auto">
          <a:xfrm>
            <a:off x="7451725" y="5084763"/>
            <a:ext cx="75196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ea typeface="黑体" panose="02010609060101010101" pitchFamily="2" charset="-122"/>
              </a:rPr>
              <a:t>…</a:t>
            </a:r>
            <a:endParaRPr lang="en-US" altLang="zh-CN" sz="3200" b="1" dirty="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465050" name="Line 154"/>
          <p:cNvSpPr>
            <a:spLocks noChangeShapeType="1"/>
          </p:cNvSpPr>
          <p:nvPr/>
        </p:nvSpPr>
        <p:spPr bwMode="auto">
          <a:xfrm flipV="1">
            <a:off x="2268537" y="6072017"/>
            <a:ext cx="5935148" cy="20807"/>
          </a:xfrm>
          <a:prstGeom prst="line">
            <a:avLst/>
          </a:prstGeom>
          <a:noFill/>
          <a:ln w="38100">
            <a:solidFill>
              <a:srgbClr val="800080"/>
            </a:solidFill>
            <a:prstDash val="dash"/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6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7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046" grpId="0" animBg="1"/>
      <p:bldP spid="465047" grpId="0" animBg="1"/>
      <p:bldP spid="465048" grpId="0" animBg="1"/>
      <p:bldP spid="465048" grpId="1" animBg="1"/>
      <p:bldP spid="465049" grpId="0"/>
      <p:bldP spid="4650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48688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6.3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前向算法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68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53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70" name="Text Box 29"/>
          <p:cNvSpPr txBox="1">
            <a:spLocks noChangeArrowheads="1"/>
          </p:cNvSpPr>
          <p:nvPr/>
        </p:nvSpPr>
        <p:spPr bwMode="auto">
          <a:xfrm>
            <a:off x="684213" y="1557338"/>
            <a:ext cx="6697662" cy="198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Font typeface="Wingdings" panose="05000000000000000000" pitchFamily="2" charset="2"/>
              <a:buChar char="l"/>
              <a:tabLst>
                <a:tab pos="361950" algn="l"/>
              </a:tabLst>
            </a:pPr>
            <a:r>
              <a:rPr lang="zh-CN" altLang="en-US" sz="32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算法</a:t>
            </a:r>
            <a:r>
              <a:rPr lang="en-US" altLang="zh-CN" sz="3200" b="1" dirty="0">
                <a:latin typeface="Arial Narrow" pitchFamily="34" charset="0"/>
                <a:ea typeface="黑体" panose="02010609060101010101" pitchFamily="2" charset="-122"/>
              </a:rPr>
              <a:t>6.1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前向</a:t>
            </a:r>
            <a:r>
              <a:rPr lang="zh-CN" altLang="en-US" sz="32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算法描述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ct val="80000"/>
              </a:spcBef>
            </a:pPr>
            <a:r>
              <a:rPr lang="zh-CN" altLang="en-US" dirty="0"/>
              <a:t>	</a:t>
            </a:r>
            <a:r>
              <a:rPr lang="en-US" altLang="zh-CN" b="1" dirty="0"/>
              <a:t>(1) </a:t>
            </a:r>
            <a:r>
              <a:rPr lang="zh-CN" altLang="en-US" b="1" dirty="0">
                <a:ea typeface="楷体_GB2312" pitchFamily="49" charset="-122"/>
              </a:rPr>
              <a:t>初始化</a:t>
            </a:r>
            <a:r>
              <a:rPr lang="zh-CN" altLang="en-US" b="1" dirty="0"/>
              <a:t>：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 	</a:t>
            </a:r>
            <a:r>
              <a:rPr lang="en-US" altLang="zh-CN" b="1" dirty="0"/>
              <a:t>(2) </a:t>
            </a:r>
            <a:r>
              <a:rPr lang="zh-CN" altLang="en-US" b="1" dirty="0">
                <a:ea typeface="楷体_GB2312" pitchFamily="49" charset="-122"/>
              </a:rPr>
              <a:t>循环计算</a:t>
            </a:r>
            <a:r>
              <a:rPr lang="zh-CN" altLang="en-US" b="1" dirty="0"/>
              <a:t>：</a:t>
            </a:r>
            <a:endParaRPr lang="en-US" altLang="zh-CN" b="1" dirty="0"/>
          </a:p>
        </p:txBody>
      </p:sp>
      <p:graphicFrame>
        <p:nvGraphicFramePr>
          <p:cNvPr id="15362" name="Object 36"/>
          <p:cNvGraphicFramePr>
            <a:graphicFrameLocks noChangeAspect="1"/>
          </p:cNvGraphicFramePr>
          <p:nvPr/>
        </p:nvGraphicFramePr>
        <p:xfrm>
          <a:off x="3635375" y="2420938"/>
          <a:ext cx="39608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9" name="Equation" r:id="rId1" imgW="1752600" imgH="228600" progId="Equation.DSMT4">
                  <p:embed/>
                </p:oleObj>
              </mc:Choice>
              <mc:Fallback>
                <p:oleObj name="Equation" r:id="rId1" imgW="175260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420938"/>
                        <a:ext cx="3960813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1" name="Group 46"/>
          <p:cNvGrpSpPr/>
          <p:nvPr/>
        </p:nvGrpSpPr>
        <p:grpSpPr bwMode="auto">
          <a:xfrm>
            <a:off x="2129706" y="3500438"/>
            <a:ext cx="5971307" cy="1009650"/>
            <a:chOff x="1332" y="2115"/>
            <a:chExt cx="3635" cy="590"/>
          </a:xfrm>
        </p:grpSpPr>
        <p:graphicFrame>
          <p:nvGraphicFramePr>
            <p:cNvPr id="15364" name="Object 38"/>
            <p:cNvGraphicFramePr>
              <a:graphicFrameLocks noChangeAspect="1"/>
            </p:cNvGraphicFramePr>
            <p:nvPr/>
          </p:nvGraphicFramePr>
          <p:xfrm>
            <a:off x="1332" y="2115"/>
            <a:ext cx="2596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0" name="Equation" r:id="rId3" imgW="46329600" imgH="10363200" progId="Equation.DSMT4">
                    <p:embed/>
                  </p:oleObj>
                </mc:Choice>
                <mc:Fallback>
                  <p:oleObj name="Equation" r:id="rId3" imgW="46329600" imgH="103632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2115"/>
                          <a:ext cx="2596" cy="5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40"/>
            <p:cNvGraphicFramePr>
              <a:graphicFrameLocks noChangeAspect="1"/>
            </p:cNvGraphicFramePr>
            <p:nvPr/>
          </p:nvGraphicFramePr>
          <p:xfrm>
            <a:off x="4014" y="2296"/>
            <a:ext cx="95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1" name="Equation" r:id="rId5" imgW="748665" imgH="177800" progId="Equation.DSMT4">
                    <p:embed/>
                  </p:oleObj>
                </mc:Choice>
                <mc:Fallback>
                  <p:oleObj name="Equation" r:id="rId5" imgW="748665" imgH="1778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296"/>
                          <a:ext cx="953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2" name="Text Box 43"/>
          <p:cNvSpPr txBox="1">
            <a:spLocks noChangeArrowheads="1"/>
          </p:cNvSpPr>
          <p:nvPr/>
        </p:nvSpPr>
        <p:spPr bwMode="auto">
          <a:xfrm>
            <a:off x="1619250" y="4581525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(3)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结束，输出</a:t>
            </a:r>
            <a:r>
              <a:rPr lang="zh-CN" altLang="en-US" b="1"/>
              <a:t>：</a:t>
            </a:r>
            <a:endParaRPr lang="zh-CN" altLang="en-US" b="1"/>
          </a:p>
        </p:txBody>
      </p:sp>
      <p:graphicFrame>
        <p:nvGraphicFramePr>
          <p:cNvPr id="15363" name="Object 44"/>
          <p:cNvGraphicFramePr>
            <a:graphicFrameLocks noChangeAspect="1"/>
          </p:cNvGraphicFramePr>
          <p:nvPr/>
        </p:nvGraphicFramePr>
        <p:xfrm>
          <a:off x="2368550" y="5157788"/>
          <a:ext cx="296703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Equation" r:id="rId7" imgW="1320165" imgH="292100" progId="Equation.DSMT4">
                  <p:embed/>
                </p:oleObj>
              </mc:Choice>
              <mc:Fallback>
                <p:oleObj name="Equation" r:id="rId7" imgW="1320165" imgH="2921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5157788"/>
                        <a:ext cx="2967038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39338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6.3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前向算法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250825" y="1571625"/>
            <a:ext cx="8713788" cy="3298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1950" indent="-361950"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算法的时间复杂性：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    每计算一个 </a:t>
            </a:r>
            <a:r>
              <a:rPr lang="zh-CN" altLang="en-US" i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必须考虑从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-1 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时的所有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个状态转移到状态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的可能性，时间复杂性为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，对应每个时刻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，要计算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个前向变量：</a:t>
            </a:r>
            <a:r>
              <a:rPr lang="zh-CN" altLang="en-US" i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(1), </a:t>
            </a:r>
            <a:r>
              <a:rPr lang="zh-CN" altLang="en-US" i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(2), …, </a:t>
            </a:r>
            <a:r>
              <a:rPr lang="zh-CN" altLang="en-US" i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，所以，时间复杂性为：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)×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。 又因 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= 1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2, …,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，所以前向算法总的复杂性为：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b="1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781300"/>
            <a:ext cx="7056438" cy="10795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6.1</a:t>
            </a:r>
            <a:r>
              <a:rPr lang="en-US" altLang="zh-CN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2565400"/>
            <a:ext cx="5659438" cy="12969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6.4</a:t>
            </a:r>
            <a:r>
              <a:rPr lang="en-US" altLang="zh-CN" sz="6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6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后向算法</a:t>
            </a:r>
            <a:endParaRPr lang="zh-CN" altLang="en-US" sz="6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3006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6.4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后向算法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63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94" name="Text Box 6"/>
          <p:cNvSpPr txBox="1">
            <a:spLocks noChangeArrowheads="1"/>
          </p:cNvSpPr>
          <p:nvPr/>
        </p:nvSpPr>
        <p:spPr bwMode="auto">
          <a:xfrm>
            <a:off x="323850" y="1571625"/>
            <a:ext cx="7199313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3200" b="1" dirty="0">
                <a:ea typeface="黑体" panose="02010609060101010101" pitchFamily="2" charset="-122"/>
              </a:rPr>
              <a:t>后向算法</a:t>
            </a:r>
            <a:r>
              <a:rPr lang="zh-CN" altLang="en-US" sz="3200" b="1" dirty="0"/>
              <a:t> </a:t>
            </a:r>
            <a:r>
              <a:rPr lang="en-US" altLang="zh-CN" sz="3200" dirty="0">
                <a:cs typeface="Times New Roman" panose="02020603050405020304" pitchFamily="18" charset="0"/>
              </a:rPr>
              <a:t>(The backward procedure)</a:t>
            </a:r>
            <a:endParaRPr lang="en-US" altLang="zh-CN" sz="3200" dirty="0">
              <a:cs typeface="Times New Roman" panose="02020603050405020304" pitchFamily="18" charset="0"/>
            </a:endParaRPr>
          </a:p>
        </p:txBody>
      </p:sp>
      <p:grpSp>
        <p:nvGrpSpPr>
          <p:cNvPr id="16395" name="Group 21"/>
          <p:cNvGrpSpPr/>
          <p:nvPr/>
        </p:nvGrpSpPr>
        <p:grpSpPr bwMode="auto">
          <a:xfrm>
            <a:off x="755650" y="2349500"/>
            <a:ext cx="7561263" cy="1654175"/>
            <a:chOff x="521" y="1480"/>
            <a:chExt cx="4763" cy="1042"/>
          </a:xfrm>
        </p:grpSpPr>
        <p:sp>
          <p:nvSpPr>
            <p:cNvPr id="16397" name="Text Box 8"/>
            <p:cNvSpPr txBox="1">
              <a:spLocks noChangeArrowheads="1"/>
            </p:cNvSpPr>
            <p:nvPr/>
          </p:nvSpPr>
          <p:spPr bwMode="auto">
            <a:xfrm>
              <a:off x="521" y="1480"/>
              <a:ext cx="4763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/>
                <a:t>定义后向变量         是在给定了模型                     和假定在时间 </a:t>
              </a:r>
              <a:r>
                <a:rPr lang="en-US" altLang="zh-CN" i="1"/>
                <a:t>t</a:t>
              </a:r>
              <a:r>
                <a:rPr lang="en-US" altLang="zh-CN"/>
                <a:t> </a:t>
              </a:r>
              <a:r>
                <a:rPr lang="zh-CN" altLang="en-US" b="1"/>
                <a:t>状态为 </a:t>
              </a:r>
              <a:r>
                <a:rPr lang="en-US" altLang="zh-CN" i="1"/>
                <a:t>S</a:t>
              </a:r>
              <a:r>
                <a:rPr lang="en-US" altLang="zh-CN" i="1" baseline="-25000"/>
                <a:t>i</a:t>
              </a:r>
              <a:r>
                <a:rPr lang="en-US" altLang="zh-CN" b="1"/>
                <a:t> </a:t>
              </a:r>
              <a:r>
                <a:rPr lang="zh-CN" altLang="en-US" b="1"/>
                <a:t>的条件下，模型输出观察序列                    的概率：</a:t>
              </a:r>
              <a:endParaRPr lang="zh-CN" altLang="en-US" b="1"/>
            </a:p>
          </p:txBody>
        </p:sp>
        <p:graphicFrame>
          <p:nvGraphicFramePr>
            <p:cNvPr id="16387" name="Object 9"/>
            <p:cNvGraphicFramePr>
              <a:graphicFrameLocks noChangeAspect="1"/>
            </p:cNvGraphicFramePr>
            <p:nvPr/>
          </p:nvGraphicFramePr>
          <p:xfrm>
            <a:off x="1973" y="1541"/>
            <a:ext cx="45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50" name="Equation" r:id="rId1" imgW="342900" imgH="228600" progId="Equation.DSMT4">
                    <p:embed/>
                  </p:oleObj>
                </mc:Choice>
                <mc:Fallback>
                  <p:oleObj name="Equation" r:id="rId1" imgW="3429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541"/>
                          <a:ext cx="453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8" name="Object 10"/>
            <p:cNvGraphicFramePr>
              <a:graphicFrameLocks noChangeAspect="1"/>
            </p:cNvGraphicFramePr>
            <p:nvPr/>
          </p:nvGraphicFramePr>
          <p:xfrm>
            <a:off x="4014" y="1525"/>
            <a:ext cx="113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51" name="Equation" r:id="rId3" imgW="825500" imgH="203200" progId="Equation.DSMT4">
                    <p:embed/>
                  </p:oleObj>
                </mc:Choice>
                <mc:Fallback>
                  <p:oleObj name="Equation" r:id="rId3" imgW="825500" imgH="203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525"/>
                          <a:ext cx="1135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11"/>
            <p:cNvGraphicFramePr>
              <a:graphicFrameLocks noChangeAspect="1"/>
            </p:cNvGraphicFramePr>
            <p:nvPr/>
          </p:nvGraphicFramePr>
          <p:xfrm>
            <a:off x="1519" y="2205"/>
            <a:ext cx="104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52" name="Equation" r:id="rId5" imgW="876300" imgH="228600" progId="Equation.DSMT4">
                    <p:embed/>
                  </p:oleObj>
                </mc:Choice>
                <mc:Fallback>
                  <p:oleObj name="Equation" r:id="rId5" imgW="8763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205"/>
                          <a:ext cx="104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6" name="Object 13"/>
          <p:cNvGraphicFramePr>
            <a:graphicFrameLocks noChangeAspect="1"/>
          </p:cNvGraphicFramePr>
          <p:nvPr/>
        </p:nvGraphicFramePr>
        <p:xfrm>
          <a:off x="1212850" y="4437063"/>
          <a:ext cx="51339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Equation" r:id="rId7" imgW="2108200" imgH="228600" progId="Equation.DSMT4">
                  <p:embed/>
                </p:oleObj>
              </mc:Choice>
              <mc:Fallback>
                <p:oleObj name="Equation" r:id="rId7" imgW="21082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437063"/>
                        <a:ext cx="5133975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7000875" y="442912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(6.15)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3006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6.4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后向算法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500063" y="1571625"/>
            <a:ext cx="8215312" cy="2913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/>
              <a:t>与前向变量一样，运用动态规划计算后向量：</a:t>
            </a:r>
            <a:endParaRPr lang="zh-CN" altLang="en-US" b="1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AutoNum type="arabicParenBoth"/>
            </a:pPr>
            <a:r>
              <a:rPr lang="zh-CN" altLang="en-US" b="1"/>
              <a:t>从时刻 </a:t>
            </a:r>
            <a:r>
              <a:rPr lang="en-US" altLang="zh-CN" i="1"/>
              <a:t>t</a:t>
            </a:r>
            <a:r>
              <a:rPr lang="en-US" altLang="zh-CN" b="1"/>
              <a:t> </a:t>
            </a:r>
            <a:r>
              <a:rPr lang="zh-CN" altLang="en-US" b="1"/>
              <a:t>到 </a:t>
            </a:r>
            <a:r>
              <a:rPr lang="en-US" altLang="zh-CN" i="1"/>
              <a:t>t</a:t>
            </a:r>
            <a:r>
              <a:rPr lang="en-US" altLang="zh-CN"/>
              <a:t>+1</a:t>
            </a:r>
            <a:r>
              <a:rPr lang="zh-CN" altLang="en-US" b="1"/>
              <a:t>，模型由状态 </a:t>
            </a:r>
            <a:r>
              <a:rPr lang="en-US" altLang="zh-CN" i="1"/>
              <a:t>S</a:t>
            </a:r>
            <a:r>
              <a:rPr lang="en-US" altLang="zh-CN" i="1" baseline="-25000"/>
              <a:t>i</a:t>
            </a:r>
            <a:r>
              <a:rPr lang="en-US" altLang="zh-CN"/>
              <a:t> </a:t>
            </a:r>
            <a:r>
              <a:rPr lang="zh-CN" altLang="en-US" b="1"/>
              <a:t>转移到状态 </a:t>
            </a:r>
            <a:r>
              <a:rPr lang="en-US" altLang="zh-CN" i="1"/>
              <a:t>S</a:t>
            </a:r>
            <a:r>
              <a:rPr lang="en-US" altLang="zh-CN" i="1" baseline="-25000"/>
              <a:t>j</a:t>
            </a:r>
            <a:r>
              <a:rPr lang="zh-CN" altLang="en-US" b="1"/>
              <a:t>，并从 </a:t>
            </a:r>
            <a:r>
              <a:rPr lang="en-US" altLang="zh-CN" i="1"/>
              <a:t>S</a:t>
            </a:r>
            <a:r>
              <a:rPr lang="en-US" altLang="zh-CN" i="1" baseline="-25000"/>
              <a:t>j</a:t>
            </a:r>
            <a:r>
              <a:rPr lang="en-US" altLang="zh-CN"/>
              <a:t> </a:t>
            </a:r>
            <a:r>
              <a:rPr lang="zh-CN" altLang="en-US" b="1"/>
              <a:t>输出 </a:t>
            </a:r>
            <a:r>
              <a:rPr lang="en-US" altLang="zh-CN" i="1"/>
              <a:t>O</a:t>
            </a:r>
            <a:r>
              <a:rPr lang="en-US" altLang="zh-CN" i="1" baseline="-25000"/>
              <a:t>t</a:t>
            </a:r>
            <a:r>
              <a:rPr lang="en-US" altLang="zh-CN" baseline="-25000"/>
              <a:t>+1</a:t>
            </a:r>
            <a:r>
              <a:rPr lang="zh-CN" altLang="en-US" b="1"/>
              <a:t>；</a:t>
            </a:r>
            <a:endParaRPr lang="zh-CN" altLang="en-US" b="1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AutoNum type="arabicParenBoth"/>
            </a:pPr>
            <a:r>
              <a:rPr lang="zh-CN" altLang="en-US" b="1"/>
              <a:t>在时间 </a:t>
            </a:r>
            <a:r>
              <a:rPr lang="en-US" altLang="zh-CN" i="1"/>
              <a:t>t</a:t>
            </a:r>
            <a:r>
              <a:rPr lang="en-US" altLang="zh-CN"/>
              <a:t>+1</a:t>
            </a:r>
            <a:r>
              <a:rPr lang="zh-CN" altLang="en-US" b="1"/>
              <a:t>，状态为 </a:t>
            </a:r>
            <a:r>
              <a:rPr lang="en-US" altLang="zh-CN" i="1"/>
              <a:t>S</a:t>
            </a:r>
            <a:r>
              <a:rPr lang="en-US" altLang="zh-CN" i="1" baseline="-25000"/>
              <a:t>j</a:t>
            </a:r>
            <a:r>
              <a:rPr lang="en-US" altLang="zh-CN" b="1"/>
              <a:t> </a:t>
            </a:r>
            <a:r>
              <a:rPr lang="zh-CN" altLang="en-US" b="1"/>
              <a:t>的条件下，模型输出观察序列                        。</a:t>
            </a:r>
            <a:endParaRPr lang="zh-CN" altLang="en-US" b="1"/>
          </a:p>
        </p:txBody>
      </p:sp>
      <p:graphicFrame>
        <p:nvGraphicFramePr>
          <p:cNvPr id="17410" name="Object 17"/>
          <p:cNvGraphicFramePr>
            <a:graphicFrameLocks noChangeAspect="1"/>
          </p:cNvGraphicFramePr>
          <p:nvPr/>
        </p:nvGraphicFramePr>
        <p:xfrm>
          <a:off x="1885950" y="3929063"/>
          <a:ext cx="19573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1" imgW="850900" imgH="228600" progId="Equation.DSMT4">
                  <p:embed/>
                </p:oleObj>
              </mc:Choice>
              <mc:Fallback>
                <p:oleObj name="Equation" r:id="rId1" imgW="8509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929063"/>
                        <a:ext cx="1957388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49275"/>
            <a:ext cx="4292600" cy="669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6.4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后向算法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84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17" name="Group 48"/>
          <p:cNvGrpSpPr/>
          <p:nvPr/>
        </p:nvGrpSpPr>
        <p:grpSpPr bwMode="auto">
          <a:xfrm>
            <a:off x="642938" y="1643063"/>
            <a:ext cx="6911975" cy="1190625"/>
            <a:chOff x="405" y="1035"/>
            <a:chExt cx="4354" cy="750"/>
          </a:xfrm>
          <a:solidFill>
            <a:schemeClr val="bg1"/>
          </a:solidFill>
        </p:grpSpPr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405" y="1035"/>
              <a:ext cx="4354" cy="7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defRPr/>
              </a:pPr>
              <a:r>
                <a:rPr lang="zh-CN" altLang="en-US" b="1" dirty="0"/>
                <a:t>第一步的概率：</a:t>
              </a:r>
              <a:endParaRPr lang="zh-CN" altLang="en-US" b="1" dirty="0"/>
            </a:p>
            <a:p>
              <a:pPr marL="457200" indent="-457200">
                <a:spcBef>
                  <a:spcPct val="50000"/>
                </a:spcBef>
                <a:defRPr/>
              </a:pPr>
              <a:r>
                <a:rPr lang="zh-CN" altLang="en-US" b="1" dirty="0"/>
                <a:t>第二步的概率按后向变量的定义为：</a:t>
              </a:r>
              <a:endParaRPr lang="zh-CN" altLang="en-US" b="1" dirty="0"/>
            </a:p>
          </p:txBody>
        </p:sp>
        <p:graphicFrame>
          <p:nvGraphicFramePr>
            <p:cNvPr id="18436" name="Object 18"/>
            <p:cNvGraphicFramePr>
              <a:graphicFrameLocks noChangeAspect="1"/>
            </p:cNvGraphicFramePr>
            <p:nvPr/>
          </p:nvGraphicFramePr>
          <p:xfrm>
            <a:off x="4005" y="1440"/>
            <a:ext cx="72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5" name="Equation" r:id="rId1" imgW="469900" imgH="228600" progId="Equation.DSMT4">
                    <p:embed/>
                  </p:oleObj>
                </mc:Choice>
                <mc:Fallback>
                  <p:oleObj name="Equation" r:id="rId1" imgW="4699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1440"/>
                          <a:ext cx="726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Object 20"/>
            <p:cNvGraphicFramePr>
              <a:graphicFrameLocks noChangeAspect="1"/>
            </p:cNvGraphicFramePr>
            <p:nvPr/>
          </p:nvGraphicFramePr>
          <p:xfrm>
            <a:off x="2070" y="1035"/>
            <a:ext cx="113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6" name="Equation" r:id="rId3" imgW="825500" imgH="241300" progId="Equation.DSMT4">
                    <p:embed/>
                  </p:oleObj>
                </mc:Choice>
                <mc:Fallback>
                  <p:oleObj name="Equation" r:id="rId3" imgW="825500" imgH="2413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1035"/>
                          <a:ext cx="1134" cy="3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3" name="Text Box 22"/>
          <p:cNvSpPr txBox="1">
            <a:spLocks noChangeArrowheads="1"/>
          </p:cNvSpPr>
          <p:nvPr/>
        </p:nvSpPr>
        <p:spPr bwMode="auto">
          <a:xfrm>
            <a:off x="642938" y="2928938"/>
            <a:ext cx="3671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于是，有归纳关系：</a:t>
            </a:r>
            <a:endParaRPr lang="zh-CN" altLang="en-US" b="1"/>
          </a:p>
        </p:txBody>
      </p:sp>
      <p:graphicFrame>
        <p:nvGraphicFramePr>
          <p:cNvPr id="18434" name="Object 23"/>
          <p:cNvGraphicFramePr>
            <a:graphicFrameLocks noChangeAspect="1"/>
          </p:cNvGraphicFramePr>
          <p:nvPr/>
        </p:nvGraphicFramePr>
        <p:xfrm>
          <a:off x="1858963" y="3565525"/>
          <a:ext cx="34813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7" name="Equation" r:id="rId5" imgW="43281600" imgH="10668000" progId="Equation.DSMT4">
                  <p:embed/>
                </p:oleObj>
              </mc:Choice>
              <mc:Fallback>
                <p:oleObj name="Equation" r:id="rId5" imgW="43281600" imgH="10668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3565525"/>
                        <a:ext cx="348138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25"/>
          <p:cNvSpPr txBox="1">
            <a:spLocks noChangeArrowheads="1"/>
          </p:cNvSpPr>
          <p:nvPr/>
        </p:nvSpPr>
        <p:spPr bwMode="auto">
          <a:xfrm>
            <a:off x="6929438" y="3714750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(6.16)</a:t>
            </a:r>
            <a:endParaRPr lang="en-US" altLang="zh-CN"/>
          </a:p>
        </p:txBody>
      </p:sp>
      <p:sp>
        <p:nvSpPr>
          <p:cNvPr id="18445" name="Text Box 37"/>
          <p:cNvSpPr txBox="1">
            <a:spLocks noChangeArrowheads="1"/>
          </p:cNvSpPr>
          <p:nvPr/>
        </p:nvSpPr>
        <p:spPr bwMode="auto">
          <a:xfrm>
            <a:off x="714375" y="4786313"/>
            <a:ext cx="216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归纳顺序：</a:t>
            </a:r>
            <a:endParaRPr lang="zh-CN" altLang="en-US" b="1"/>
          </a:p>
        </p:txBody>
      </p:sp>
      <p:graphicFrame>
        <p:nvGraphicFramePr>
          <p:cNvPr id="18435" name="Object 38"/>
          <p:cNvGraphicFramePr>
            <a:graphicFrameLocks noChangeAspect="1"/>
          </p:cNvGraphicFramePr>
          <p:nvPr/>
        </p:nvGraphicFramePr>
        <p:xfrm>
          <a:off x="2714625" y="4786313"/>
          <a:ext cx="39608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8" name="Equation" r:id="rId7" imgW="1473200" imgH="215900" progId="Equation.DSMT4">
                  <p:embed/>
                </p:oleObj>
              </mc:Choice>
              <mc:Fallback>
                <p:oleObj name="Equation" r:id="rId7" imgW="1473200" imgH="2159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786313"/>
                        <a:ext cx="396081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( 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为模型的状态</a:t>
            </a:r>
            <a:r>
              <a:rPr lang="en-US" altLang="zh-CN" b="1">
                <a:ea typeface="楷体_GB2312" pitchFamily="49" charset="-122"/>
              </a:rPr>
              <a:t>)</a:t>
            </a:r>
            <a:endParaRPr lang="en-US" altLang="zh-CN" b="1">
              <a:ea typeface="楷体_GB2312" pitchFamily="49" charset="-122"/>
            </a:endParaRPr>
          </a:p>
        </p:txBody>
      </p:sp>
      <p:sp>
        <p:nvSpPr>
          <p:cNvPr id="18447" name="Line 46"/>
          <p:cNvSpPr>
            <a:spLocks noChangeShapeType="1"/>
          </p:cNvSpPr>
          <p:nvPr/>
        </p:nvSpPr>
        <p:spPr bwMode="auto">
          <a:xfrm>
            <a:off x="2786063" y="5373688"/>
            <a:ext cx="3744912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37893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6.4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后向算法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323850" y="1625600"/>
            <a:ext cx="259238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/>
              <a:t>算法图解：</a:t>
            </a:r>
            <a:endParaRPr lang="zh-CN" altLang="en-US" sz="3200" b="1"/>
          </a:p>
        </p:txBody>
      </p:sp>
      <p:sp>
        <p:nvSpPr>
          <p:cNvPr id="481368" name="Line 88"/>
          <p:cNvSpPr>
            <a:spLocks noChangeShapeType="1"/>
          </p:cNvSpPr>
          <p:nvPr/>
        </p:nvSpPr>
        <p:spPr bwMode="auto">
          <a:xfrm>
            <a:off x="3706813" y="5084763"/>
            <a:ext cx="504825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69" name="Line 89"/>
          <p:cNvSpPr>
            <a:spLocks noChangeShapeType="1"/>
          </p:cNvSpPr>
          <p:nvPr/>
        </p:nvSpPr>
        <p:spPr bwMode="auto">
          <a:xfrm>
            <a:off x="2987675" y="5084763"/>
            <a:ext cx="503238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70" name="Line 90"/>
          <p:cNvSpPr>
            <a:spLocks noChangeShapeType="1"/>
          </p:cNvSpPr>
          <p:nvPr/>
        </p:nvSpPr>
        <p:spPr bwMode="auto">
          <a:xfrm>
            <a:off x="2266950" y="5084763"/>
            <a:ext cx="504825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71" name="Text Box 91"/>
          <p:cNvSpPr txBox="1">
            <a:spLocks noChangeArrowheads="1"/>
          </p:cNvSpPr>
          <p:nvPr/>
        </p:nvSpPr>
        <p:spPr bwMode="auto">
          <a:xfrm>
            <a:off x="1187450" y="4652963"/>
            <a:ext cx="935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ea typeface="黑体" panose="02010609060101010101" pitchFamily="2" charset="-122"/>
              </a:rPr>
              <a:t>…</a:t>
            </a:r>
            <a:endParaRPr lang="en-US" altLang="zh-CN" sz="3200" b="1" dirty="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grpSp>
        <p:nvGrpSpPr>
          <p:cNvPr id="19469" name="Group 93"/>
          <p:cNvGrpSpPr/>
          <p:nvPr/>
        </p:nvGrpSpPr>
        <p:grpSpPr bwMode="auto">
          <a:xfrm>
            <a:off x="3132138" y="2206625"/>
            <a:ext cx="4754562" cy="3603625"/>
            <a:chOff x="1973" y="1390"/>
            <a:chExt cx="2995" cy="2270"/>
          </a:xfrm>
        </p:grpSpPr>
        <p:grpSp>
          <p:nvGrpSpPr>
            <p:cNvPr id="19472" name="Group 86"/>
            <p:cNvGrpSpPr/>
            <p:nvPr/>
          </p:nvGrpSpPr>
          <p:grpSpPr bwMode="auto">
            <a:xfrm>
              <a:off x="1973" y="1390"/>
              <a:ext cx="2995" cy="2270"/>
              <a:chOff x="1020" y="1390"/>
              <a:chExt cx="2995" cy="2270"/>
            </a:xfrm>
          </p:grpSpPr>
          <p:grpSp>
            <p:nvGrpSpPr>
              <p:cNvPr id="19474" name="Group 70"/>
              <p:cNvGrpSpPr/>
              <p:nvPr/>
            </p:nvGrpSpPr>
            <p:grpSpPr bwMode="auto">
              <a:xfrm>
                <a:off x="1384" y="1390"/>
                <a:ext cx="2631" cy="2270"/>
                <a:chOff x="1430" y="1484"/>
                <a:chExt cx="1770" cy="2085"/>
              </a:xfrm>
            </p:grpSpPr>
            <p:grpSp>
              <p:nvGrpSpPr>
                <p:cNvPr id="19488" name="Group 14"/>
                <p:cNvGrpSpPr>
                  <a:grpSpLocks noChangeAspect="1"/>
                </p:cNvGrpSpPr>
                <p:nvPr/>
              </p:nvGrpSpPr>
              <p:grpSpPr bwMode="auto">
                <a:xfrm>
                  <a:off x="1430" y="1484"/>
                  <a:ext cx="1770" cy="2085"/>
                  <a:chOff x="5485" y="3906"/>
                  <a:chExt cx="3288" cy="3607"/>
                </a:xfrm>
              </p:grpSpPr>
              <p:sp>
                <p:nvSpPr>
                  <p:cNvPr id="19489" name="AutoShape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85" y="3980"/>
                    <a:ext cx="3287" cy="3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grpSp>
                <p:nvGrpSpPr>
                  <p:cNvPr id="19490" name="Group 16"/>
                  <p:cNvGrpSpPr/>
                  <p:nvPr/>
                </p:nvGrpSpPr>
                <p:grpSpPr bwMode="auto">
                  <a:xfrm>
                    <a:off x="5797" y="3906"/>
                    <a:ext cx="2976" cy="3604"/>
                    <a:chOff x="5797" y="3906"/>
                    <a:chExt cx="2976" cy="3604"/>
                  </a:xfrm>
                </p:grpSpPr>
                <p:grpSp>
                  <p:nvGrpSpPr>
                    <p:cNvPr id="19491" name="Group 17"/>
                    <p:cNvGrpSpPr/>
                    <p:nvPr/>
                  </p:nvGrpSpPr>
                  <p:grpSpPr bwMode="auto">
                    <a:xfrm>
                      <a:off x="5797" y="3906"/>
                      <a:ext cx="2579" cy="2651"/>
                      <a:chOff x="5797" y="3906"/>
                      <a:chExt cx="2579" cy="2651"/>
                    </a:xfrm>
                  </p:grpSpPr>
                  <p:grpSp>
                    <p:nvGrpSpPr>
                      <p:cNvPr id="19494" name="Group 18"/>
                      <p:cNvGrpSpPr/>
                      <p:nvPr/>
                    </p:nvGrpSpPr>
                    <p:grpSpPr bwMode="auto">
                      <a:xfrm>
                        <a:off x="7751" y="4480"/>
                        <a:ext cx="623" cy="544"/>
                        <a:chOff x="7594" y="3846"/>
                        <a:chExt cx="623" cy="407"/>
                      </a:xfrm>
                    </p:grpSpPr>
                    <p:sp>
                      <p:nvSpPr>
                        <p:cNvPr id="19512" name="Oval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594" y="4008"/>
                          <a:ext cx="170" cy="16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9513" name="Text Box 2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48" y="3846"/>
                          <a:ext cx="46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/>
                          <a:r>
                            <a:rPr lang="en-US" altLang="zh-CN" sz="2400" b="1" i="1"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baseline="-25000"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2400" b="1"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95" name="Group 21"/>
                      <p:cNvGrpSpPr/>
                      <p:nvPr/>
                    </p:nvGrpSpPr>
                    <p:grpSpPr bwMode="auto">
                      <a:xfrm>
                        <a:off x="7751" y="3906"/>
                        <a:ext cx="623" cy="543"/>
                        <a:chOff x="7594" y="3822"/>
                        <a:chExt cx="623" cy="407"/>
                      </a:xfrm>
                    </p:grpSpPr>
                    <p:sp>
                      <p:nvSpPr>
                        <p:cNvPr id="19510" name="Oval 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594" y="3929"/>
                          <a:ext cx="170" cy="16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9511" name="Text Box 2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48" y="3822"/>
                          <a:ext cx="46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/>
                          <a:r>
                            <a:rPr lang="en-US" altLang="zh-CN" sz="2400" b="1" i="1"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baseline="-25000"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2400" b="1"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96" name="Group 24"/>
                      <p:cNvGrpSpPr/>
                      <p:nvPr/>
                    </p:nvGrpSpPr>
                    <p:grpSpPr bwMode="auto">
                      <a:xfrm>
                        <a:off x="7751" y="5090"/>
                        <a:ext cx="623" cy="544"/>
                        <a:chOff x="7594" y="3998"/>
                        <a:chExt cx="623" cy="407"/>
                      </a:xfrm>
                    </p:grpSpPr>
                    <p:sp>
                      <p:nvSpPr>
                        <p:cNvPr id="19508" name="Oval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594" y="4137"/>
                          <a:ext cx="170" cy="16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9509" name="Text Box 2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48" y="3998"/>
                          <a:ext cx="46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/>
                          <a:r>
                            <a:rPr lang="en-US" altLang="zh-CN" sz="2400" b="1" i="1"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baseline="-25000"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2400" b="1"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9497" name="Text 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907" y="5607"/>
                        <a:ext cx="469" cy="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eaVert"/>
                      <a:lstStyle>
                        <a:lvl1pPr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/>
                        <a:r>
                          <a:rPr lang="en-US" altLang="zh-CN" b="1"/>
                          <a:t>…</a:t>
                        </a:r>
                        <a:endParaRPr lang="en-US" altLang="zh-CN" b="1"/>
                      </a:p>
                    </p:txBody>
                  </p:sp>
                  <p:grpSp>
                    <p:nvGrpSpPr>
                      <p:cNvPr id="19498" name="Group 28"/>
                      <p:cNvGrpSpPr/>
                      <p:nvPr/>
                    </p:nvGrpSpPr>
                    <p:grpSpPr bwMode="auto">
                      <a:xfrm>
                        <a:off x="7751" y="6015"/>
                        <a:ext cx="625" cy="542"/>
                        <a:chOff x="7594" y="3978"/>
                        <a:chExt cx="625" cy="407"/>
                      </a:xfrm>
                    </p:grpSpPr>
                    <p:sp>
                      <p:nvSpPr>
                        <p:cNvPr id="19506" name="Oval 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594" y="4125"/>
                          <a:ext cx="170" cy="16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9507" name="Text Box 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50" y="3978"/>
                          <a:ext cx="46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/>
                          <a:r>
                            <a:rPr lang="en-US" altLang="zh-CN" sz="2400" b="1" i="1"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i="1" baseline="-25000"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altLang="zh-CN" sz="2400" b="1"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99" name="Group 31"/>
                      <p:cNvGrpSpPr/>
                      <p:nvPr/>
                    </p:nvGrpSpPr>
                    <p:grpSpPr bwMode="auto">
                      <a:xfrm>
                        <a:off x="5797" y="4931"/>
                        <a:ext cx="479" cy="543"/>
                        <a:chOff x="5642" y="5203"/>
                        <a:chExt cx="475" cy="407"/>
                      </a:xfrm>
                    </p:grpSpPr>
                    <p:sp>
                      <p:nvSpPr>
                        <p:cNvPr id="19504" name="Oval 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948" y="5352"/>
                          <a:ext cx="169" cy="16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9505" name="Text Box 3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42" y="5203"/>
                          <a:ext cx="46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/>
                          <a:r>
                            <a:rPr lang="en-US" altLang="zh-CN" sz="2400" b="1" i="1"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i="1" baseline="-25000"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altLang="zh-CN" sz="2400" b="1"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9500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267" y="4193"/>
                        <a:ext cx="1484" cy="100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501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268" y="4844"/>
                        <a:ext cx="1484" cy="35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502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68" y="5201"/>
                        <a:ext cx="1484" cy="14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503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68" y="5201"/>
                        <a:ext cx="1484" cy="108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9492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74" y="6558"/>
                      <a:ext cx="940" cy="9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b="1" i="1"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493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77" y="6558"/>
                      <a:ext cx="1096" cy="9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b="1" i="1"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="1">
                          <a:cs typeface="Times New Roman" panose="02020603050405020304" pitchFamily="18" charset="0"/>
                        </a:rPr>
                        <a:t>+1</a:t>
                      </a:r>
                      <a:endParaRPr lang="en-US" altLang="zh-CN" b="1">
                        <a:cs typeface="Times New Roman" panose="02020603050405020304" pitchFamily="18" charset="0"/>
                      </a:endParaRPr>
                    </a:p>
                    <a:p>
                      <a:pPr algn="just" eaLnBrk="1" hangingPunct="1">
                        <a:lnSpc>
                          <a:spcPct val="50000"/>
                        </a:lnSpc>
                      </a:pPr>
                      <a:endParaRPr lang="en-US" altLang="zh-CN" sz="2400"/>
                    </a:p>
                    <a:p>
                      <a:pPr algn="just" eaLnBrk="1" hangingPunct="1">
                        <a:lnSpc>
                          <a:spcPct val="50000"/>
                        </a:lnSpc>
                      </a:pPr>
                      <a:endParaRPr lang="en-US" altLang="zh-CN" sz="2400"/>
                    </a:p>
                  </p:txBody>
                </p:sp>
              </p:grpSp>
            </p:grpSp>
            <p:graphicFrame>
              <p:nvGraphicFramePr>
                <p:cNvPr id="19458" name="Object 66"/>
                <p:cNvGraphicFramePr>
                  <a:graphicFrameLocks noChangeAspect="1"/>
                </p:cNvGraphicFramePr>
                <p:nvPr/>
              </p:nvGraphicFramePr>
              <p:xfrm>
                <a:off x="2594" y="3293"/>
                <a:ext cx="544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642" name="Equation" r:id="rId1" imgW="457200" imgH="228600" progId="Equation.DSMT4">
                        <p:embed/>
                      </p:oleObj>
                    </mc:Choice>
                    <mc:Fallback>
                      <p:oleObj name="Equation" r:id="rId1" imgW="457200" imgH="228600" progId="Equation.DSMT4">
                        <p:embed/>
                        <p:pic>
                          <p:nvPicPr>
                            <p:cNvPr id="0" name="Object 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4" y="3293"/>
                              <a:ext cx="544" cy="27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59" name="Object 68"/>
                <p:cNvGraphicFramePr>
                  <a:graphicFrameLocks noChangeAspect="1"/>
                </p:cNvGraphicFramePr>
                <p:nvPr/>
              </p:nvGraphicFramePr>
              <p:xfrm>
                <a:off x="1731" y="3293"/>
                <a:ext cx="363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643" name="Equation" r:id="rId3" imgW="342900" imgH="228600" progId="Equation.DSMT4">
                        <p:embed/>
                      </p:oleObj>
                    </mc:Choice>
                    <mc:Fallback>
                      <p:oleObj name="Equation" r:id="rId3" imgW="342900" imgH="228600" progId="Equation.DSMT4">
                        <p:embed/>
                        <p:pic>
                          <p:nvPicPr>
                            <p:cNvPr id="0" name="Object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31" y="3293"/>
                              <a:ext cx="363" cy="27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475" name="Group 84"/>
              <p:cNvGrpSpPr/>
              <p:nvPr/>
            </p:nvGrpSpPr>
            <p:grpSpPr bwMode="auto">
              <a:xfrm>
                <a:off x="1020" y="1434"/>
                <a:ext cx="907" cy="726"/>
                <a:chOff x="1020" y="1434"/>
                <a:chExt cx="907" cy="726"/>
              </a:xfrm>
            </p:grpSpPr>
            <p:grpSp>
              <p:nvGrpSpPr>
                <p:cNvPr id="19484" name="Group 79"/>
                <p:cNvGrpSpPr/>
                <p:nvPr/>
              </p:nvGrpSpPr>
              <p:grpSpPr bwMode="auto">
                <a:xfrm>
                  <a:off x="1383" y="1434"/>
                  <a:ext cx="544" cy="726"/>
                  <a:chOff x="1383" y="1434"/>
                  <a:chExt cx="544" cy="726"/>
                </a:xfrm>
              </p:grpSpPr>
              <p:sp>
                <p:nvSpPr>
                  <p:cNvPr id="1948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1434"/>
                    <a:ext cx="182" cy="18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19487" name="Line 7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519" y="1570"/>
                    <a:ext cx="408" cy="59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dash"/>
                    <a:miter lim="800000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485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020" y="1434"/>
                  <a:ext cx="45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cs typeface="Times New Roman" panose="02020603050405020304" pitchFamily="18" charset="0"/>
                    </a:rPr>
                    <a:t>O</a:t>
                  </a:r>
                  <a:r>
                    <a:rPr lang="en-US" altLang="zh-CN" b="1" i="1" baseline="-25000">
                      <a:cs typeface="Times New Roman" panose="02020603050405020304" pitchFamily="18" charset="0"/>
                    </a:rPr>
                    <a:t>t</a:t>
                  </a:r>
                  <a:endParaRPr lang="en-US" altLang="zh-CN" b="1" i="1" baseline="-2500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476" name="Group 83"/>
              <p:cNvGrpSpPr/>
              <p:nvPr/>
            </p:nvGrpSpPr>
            <p:grpSpPr bwMode="auto">
              <a:xfrm>
                <a:off x="1972" y="1434"/>
                <a:ext cx="1270" cy="1407"/>
                <a:chOff x="1972" y="1434"/>
                <a:chExt cx="1270" cy="1407"/>
              </a:xfrm>
            </p:grpSpPr>
            <p:grpSp>
              <p:nvGrpSpPr>
                <p:cNvPr id="19477" name="Group 78"/>
                <p:cNvGrpSpPr/>
                <p:nvPr/>
              </p:nvGrpSpPr>
              <p:grpSpPr bwMode="auto">
                <a:xfrm>
                  <a:off x="2381" y="1434"/>
                  <a:ext cx="861" cy="1407"/>
                  <a:chOff x="2381" y="1434"/>
                  <a:chExt cx="861" cy="1407"/>
                </a:xfrm>
              </p:grpSpPr>
              <p:sp>
                <p:nvSpPr>
                  <p:cNvPr id="19479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2381" y="1434"/>
                    <a:ext cx="181" cy="181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19480" name="Line 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562" y="1525"/>
                    <a:ext cx="63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prstDash val="dash"/>
                    <a:miter lim="800000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1" name="Line 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562" y="1570"/>
                    <a:ext cx="635" cy="31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prstDash val="dash"/>
                    <a:miter lim="800000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2" name="Line 7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562" y="1616"/>
                    <a:ext cx="680" cy="63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prstDash val="dash"/>
                    <a:miter lim="800000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3" name="Line 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71" y="1616"/>
                    <a:ext cx="771" cy="1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prstDash val="dash"/>
                    <a:miter lim="800000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47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972" y="1434"/>
                  <a:ext cx="59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cs typeface="Times New Roman" panose="02020603050405020304" pitchFamily="18" charset="0"/>
                    </a:rPr>
                    <a:t>O</a:t>
                  </a:r>
                  <a:r>
                    <a:rPr lang="en-US" altLang="zh-CN" b="1" i="1" baseline="-25000">
                      <a:cs typeface="Times New Roman" panose="02020603050405020304" pitchFamily="18" charset="0"/>
                    </a:rPr>
                    <a:t>t </a:t>
                  </a:r>
                  <a:r>
                    <a:rPr lang="en-US" altLang="zh-CN" b="1" baseline="-25000">
                      <a:cs typeface="Times New Roman" panose="02020603050405020304" pitchFamily="18" charset="0"/>
                    </a:rPr>
                    <a:t>+1</a:t>
                  </a:r>
                  <a:endParaRPr lang="en-US" altLang="zh-CN" b="1" baseline="-25000"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9473" name="Line 92"/>
            <p:cNvSpPr>
              <a:spLocks noChangeShapeType="1"/>
            </p:cNvSpPr>
            <p:nvPr/>
          </p:nvSpPr>
          <p:spPr bwMode="auto">
            <a:xfrm>
              <a:off x="3016" y="3203"/>
              <a:ext cx="99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374" name="Line 94"/>
          <p:cNvSpPr>
            <a:spLocks noChangeShapeType="1"/>
          </p:cNvSpPr>
          <p:nvPr/>
        </p:nvSpPr>
        <p:spPr bwMode="auto">
          <a:xfrm>
            <a:off x="755576" y="6005183"/>
            <a:ext cx="5616649" cy="16205"/>
          </a:xfrm>
          <a:prstGeom prst="line">
            <a:avLst/>
          </a:prstGeom>
          <a:noFill/>
          <a:ln w="38100">
            <a:solidFill>
              <a:srgbClr val="800080"/>
            </a:solidFill>
            <a:prstDash val="dash"/>
            <a:miter lim="800000"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9471" name="直接连接符 57"/>
          <p:cNvCxnSpPr>
            <a:cxnSpLocks noChangeShapeType="1"/>
          </p:cNvCxnSpPr>
          <p:nvPr/>
        </p:nvCxnSpPr>
        <p:spPr bwMode="auto">
          <a:xfrm>
            <a:off x="4572000" y="3789363"/>
            <a:ext cx="0" cy="10795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3708" y="3877005"/>
            <a:ext cx="738503" cy="1134924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1590" y="3900626"/>
            <a:ext cx="738503" cy="113492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9565" y="3900626"/>
            <a:ext cx="738503" cy="1134924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2221" y="3877005"/>
            <a:ext cx="738503" cy="1134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8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8" grpId="0" animBg="1"/>
      <p:bldP spid="481369" grpId="0" animBg="1"/>
      <p:bldP spid="481370" grpId="0" animBg="1"/>
      <p:bldP spid="481370" grpId="1" animBg="1"/>
      <p:bldP spid="481371" grpId="0"/>
      <p:bldP spid="48137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40767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6.4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后向算法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9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049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1042988" y="1484313"/>
            <a:ext cx="52578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3200" b="1" u="sng" dirty="0">
                <a:ea typeface="黑体" panose="02010609060101010101" pitchFamily="2" charset="-122"/>
              </a:rPr>
              <a:t>算法</a:t>
            </a:r>
            <a:r>
              <a:rPr lang="en-US" altLang="zh-CN" sz="3200" b="1" u="sng" dirty="0">
                <a:latin typeface="Arial Narrow" pitchFamily="34" charset="0"/>
                <a:ea typeface="黑体" panose="02010609060101010101" pitchFamily="2" charset="-122"/>
              </a:rPr>
              <a:t>6.2</a:t>
            </a:r>
            <a:r>
              <a:rPr lang="zh-CN" altLang="en-US" sz="3200" b="1" dirty="0"/>
              <a:t>：</a:t>
            </a:r>
            <a:r>
              <a:rPr lang="zh-CN" altLang="en-US" sz="3200" b="1" dirty="0">
                <a:ea typeface="黑体" panose="02010609060101010101" pitchFamily="2" charset="-122"/>
              </a:rPr>
              <a:t>后向</a:t>
            </a:r>
            <a:r>
              <a:rPr lang="zh-CN" altLang="en-US" sz="3200" b="1" dirty="0" smtClean="0">
                <a:ea typeface="黑体" panose="02010609060101010101" pitchFamily="2" charset="-122"/>
              </a:rPr>
              <a:t>算法描述</a:t>
            </a:r>
            <a:endParaRPr lang="zh-CN" altLang="en-US" sz="3200" b="1" dirty="0">
              <a:ea typeface="黑体" panose="02010609060101010101" pitchFamily="2" charset="-122"/>
            </a:endParaRPr>
          </a:p>
          <a:p>
            <a:pPr eaLnBrk="1" hangingPunct="1">
              <a:spcBef>
                <a:spcPct val="80000"/>
              </a:spcBef>
              <a:buFontTx/>
              <a:buAutoNum type="arabicParenBoth"/>
            </a:pPr>
            <a:r>
              <a:rPr lang="zh-CN" altLang="en-US" b="1" dirty="0">
                <a:ea typeface="楷体_GB2312" pitchFamily="49" charset="-122"/>
              </a:rPr>
              <a:t>初始化：</a:t>
            </a: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lang="zh-CN" altLang="en-US" b="1" dirty="0">
                <a:ea typeface="楷体_GB2312" pitchFamily="49" charset="-122"/>
              </a:rPr>
              <a:t>循环计算：</a:t>
            </a: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dirty="0"/>
          </a:p>
          <a:p>
            <a:pPr eaLnBrk="1" hangingPunct="1">
              <a:spcBef>
                <a:spcPct val="30000"/>
              </a:spcBef>
            </a:pPr>
            <a:endParaRPr lang="zh-CN" altLang="en-US" dirty="0"/>
          </a:p>
          <a:p>
            <a:pPr eaLnBrk="1" hangingPunct="1">
              <a:spcBef>
                <a:spcPct val="30000"/>
              </a:spcBef>
            </a:pP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输出结果：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482" name="Object 16"/>
          <p:cNvGraphicFramePr>
            <a:graphicFrameLocks noChangeAspect="1"/>
          </p:cNvGraphicFramePr>
          <p:nvPr/>
        </p:nvGraphicFramePr>
        <p:xfrm>
          <a:off x="3059113" y="2349500"/>
          <a:ext cx="28082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" name="Equation" r:id="rId1" imgW="1320165" imgH="215900" progId="Equation.DSMT4">
                  <p:embed/>
                </p:oleObj>
              </mc:Choice>
              <mc:Fallback>
                <p:oleObj name="Equation" r:id="rId1" imgW="1320165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349500"/>
                        <a:ext cx="280828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7"/>
          <p:cNvGraphicFramePr>
            <a:graphicFrameLocks noChangeAspect="1"/>
          </p:cNvGraphicFramePr>
          <p:nvPr/>
        </p:nvGraphicFramePr>
        <p:xfrm>
          <a:off x="1335088" y="3443288"/>
          <a:ext cx="4100512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5" name="Equation" r:id="rId3" imgW="43891200" imgH="10668000" progId="Equation.DSMT4">
                  <p:embed/>
                </p:oleObj>
              </mc:Choice>
              <mc:Fallback>
                <p:oleObj name="Equation" r:id="rId3" imgW="43891200" imgH="10668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3443288"/>
                        <a:ext cx="4100512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8"/>
          <p:cNvGraphicFramePr>
            <a:graphicFrameLocks noChangeAspect="1"/>
          </p:cNvGraphicFramePr>
          <p:nvPr/>
        </p:nvGraphicFramePr>
        <p:xfrm>
          <a:off x="5572125" y="3714750"/>
          <a:ext cx="2736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" name="Equation" r:id="rId5" imgW="1473200" imgH="215900" progId="Equation.DSMT4">
                  <p:embed/>
                </p:oleObj>
              </mc:Choice>
              <mc:Fallback>
                <p:oleObj name="Equation" r:id="rId5" imgW="1473200" imgH="215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714750"/>
                        <a:ext cx="27368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9"/>
          <p:cNvGraphicFramePr>
            <a:graphicFrameLocks noChangeAspect="1"/>
          </p:cNvGraphicFramePr>
          <p:nvPr/>
        </p:nvGraphicFramePr>
        <p:xfrm>
          <a:off x="3209925" y="4365625"/>
          <a:ext cx="40941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7" name="Equation" r:id="rId7" imgW="44805600" imgH="10363200" progId="Equation.DSMT4">
                  <p:embed/>
                </p:oleObj>
              </mc:Choice>
              <mc:Fallback>
                <p:oleObj name="Equation" r:id="rId7" imgW="44805600" imgH="1036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4365625"/>
                        <a:ext cx="4094163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2" name="Group 24"/>
          <p:cNvGrpSpPr/>
          <p:nvPr/>
        </p:nvGrpSpPr>
        <p:grpSpPr bwMode="auto">
          <a:xfrm>
            <a:off x="1116013" y="5589588"/>
            <a:ext cx="4608512" cy="547687"/>
            <a:chOff x="657" y="3385"/>
            <a:chExt cx="2768" cy="345"/>
          </a:xfrm>
        </p:grpSpPr>
        <p:sp>
          <p:nvSpPr>
            <p:cNvPr id="20493" name="Text Box 20"/>
            <p:cNvSpPr txBox="1">
              <a:spLocks noChangeArrowheads="1"/>
            </p:cNvSpPr>
            <p:nvPr/>
          </p:nvSpPr>
          <p:spPr bwMode="auto">
            <a:xfrm>
              <a:off x="657" y="3385"/>
              <a:ext cx="25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黑体" panose="02010609060101010101" pitchFamily="2" charset="-122"/>
                </a:rPr>
                <a:t>算法的时间复杂性</a:t>
              </a:r>
              <a:r>
                <a:rPr lang="zh-CN" altLang="en-US" b="1"/>
                <a:t>：</a:t>
              </a:r>
              <a:endParaRPr lang="zh-CN" altLang="en-US" b="1"/>
            </a:p>
          </p:txBody>
        </p:sp>
        <p:graphicFrame>
          <p:nvGraphicFramePr>
            <p:cNvPr id="20486" name="Object 21"/>
            <p:cNvGraphicFramePr>
              <a:graphicFrameLocks noChangeAspect="1"/>
            </p:cNvGraphicFramePr>
            <p:nvPr/>
          </p:nvGraphicFramePr>
          <p:xfrm>
            <a:off x="2744" y="3430"/>
            <a:ext cx="68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8" name="Equation" r:id="rId9" imgW="558800" imgH="228600" progId="Equation.DSMT4">
                    <p:embed/>
                  </p:oleObj>
                </mc:Choice>
                <mc:Fallback>
                  <p:oleObj name="Equation" r:id="rId9" imgW="55880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430"/>
                          <a:ext cx="68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565400"/>
            <a:ext cx="7561262" cy="12969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6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Viterbi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35"/>
          <p:cNvGrpSpPr/>
          <p:nvPr/>
        </p:nvGrpSpPr>
        <p:grpSpPr bwMode="auto">
          <a:xfrm>
            <a:off x="250825" y="2852738"/>
            <a:ext cx="8642350" cy="2455862"/>
            <a:chOff x="340" y="1888"/>
            <a:chExt cx="5080" cy="1547"/>
          </a:xfrm>
        </p:grpSpPr>
        <p:sp>
          <p:nvSpPr>
            <p:cNvPr id="21513" name="Text Box 21"/>
            <p:cNvSpPr txBox="1">
              <a:spLocks noChangeArrowheads="1"/>
            </p:cNvSpPr>
            <p:nvPr/>
          </p:nvSpPr>
          <p:spPr bwMode="auto">
            <a:xfrm>
              <a:off x="340" y="1888"/>
              <a:ext cx="5080" cy="154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12700">
              <a:solidFill>
                <a:srgbClr val="FF0000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zh-CN" altLang="en-US" sz="3200">
                  <a:latin typeface="Arial Narrow" pitchFamily="34" charset="0"/>
                  <a:ea typeface="黑体" panose="02010609060101010101" pitchFamily="2" charset="-122"/>
                </a:rPr>
                <a:t>解释不是唯一的，关键在于如何理解“最优”的状态序列？</a:t>
              </a:r>
              <a:r>
                <a:rPr lang="zh-CN" altLang="en-US" sz="3200" u="sng">
                  <a:solidFill>
                    <a:srgbClr val="000066"/>
                  </a:solidFill>
                  <a:latin typeface="Arial Narrow" pitchFamily="34" charset="0"/>
                  <a:ea typeface="黑体" panose="02010609060101010101" pitchFamily="2" charset="-122"/>
                </a:rPr>
                <a:t>一种解释是</a:t>
              </a:r>
              <a:r>
                <a:rPr lang="zh-CN" altLang="en-US" sz="3200">
                  <a:latin typeface="Arial Narrow" pitchFamily="34" charset="0"/>
                  <a:ea typeface="黑体" panose="02010609060101010101" pitchFamily="2" charset="-122"/>
                </a:rPr>
                <a:t>：状态序列中的每个状态都单独地具有概率，对于每个</a:t>
              </a:r>
              <a:r>
                <a:rPr lang="zh-CN" altLang="en-US" sz="3200">
                  <a:ea typeface="黑体" panose="02010609060101010101" pitchFamily="2" charset="-122"/>
                  <a:cs typeface="Times New Roman" panose="02020603050405020304" pitchFamily="18" charset="0"/>
                </a:rPr>
                <a:t>时刻 </a:t>
              </a:r>
              <a:endParaRPr lang="en-US" altLang="zh-CN" sz="3200"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3200" i="1">
                  <a:ea typeface="黑体" panose="02010609060101010101" pitchFamily="2" charset="-122"/>
                  <a:cs typeface="Times New Roman" panose="02020603050405020304" pitchFamily="18" charset="0"/>
                </a:rPr>
                <a:t>t </a:t>
              </a:r>
              <a:r>
                <a:rPr lang="en-US" altLang="zh-CN" sz="3200">
                  <a:ea typeface="黑体" panose="02010609060101010101" pitchFamily="2" charset="-122"/>
                  <a:cs typeface="Times New Roman" panose="02020603050405020304" pitchFamily="18" charset="0"/>
                </a:rPr>
                <a:t>(1</a:t>
              </a:r>
              <a:r>
                <a:rPr lang="en-US" altLang="zh-CN" sz="3200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lang="en-US" altLang="zh-CN" sz="3200" i="1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lang="en-US" altLang="zh-CN" sz="3200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altLang="zh-CN" sz="3200" i="1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lang="en-US" altLang="zh-CN" sz="3200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), </a:t>
              </a:r>
              <a:r>
                <a:rPr lang="zh-CN" altLang="en-US" sz="3200">
                  <a:latin typeface="Arial Narrow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寻找 </a:t>
              </a:r>
              <a:r>
                <a:rPr lang="en-US" altLang="zh-CN" sz="3200" i="1">
                  <a:ea typeface="黑体" panose="02010609060101010101" pitchFamily="2" charset="-122"/>
                  <a:sym typeface="Symbol" panose="05050102010706020507" pitchFamily="18" charset="2"/>
                </a:rPr>
                <a:t>q</a:t>
              </a:r>
              <a:r>
                <a:rPr lang="en-US" altLang="zh-CN" sz="3200" i="1" baseline="-25000">
                  <a:ea typeface="黑体" panose="02010609060101010101" pitchFamily="2" charset="-122"/>
                  <a:sym typeface="Symbol" panose="05050102010706020507" pitchFamily="18" charset="2"/>
                </a:rPr>
                <a:t>t</a:t>
              </a:r>
              <a:r>
                <a:rPr lang="en-US" altLang="zh-CN" sz="3200"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3200">
                  <a:latin typeface="Arial Narrow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使得		</a:t>
              </a:r>
              <a:r>
                <a:rPr lang="en-US" altLang="zh-CN" sz="3200">
                  <a:latin typeface="Arial Narrow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                   </a:t>
              </a:r>
              <a:r>
                <a:rPr lang="zh-CN" altLang="en-US" sz="3200">
                  <a:latin typeface="Arial Narrow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最大。</a:t>
              </a:r>
              <a:endParaRPr lang="zh-CN" altLang="en-US" sz="3200"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1506" name="Object 22"/>
            <p:cNvGraphicFramePr>
              <a:graphicFrameLocks noChangeAspect="1"/>
            </p:cNvGraphicFramePr>
            <p:nvPr/>
          </p:nvGraphicFramePr>
          <p:xfrm>
            <a:off x="2753" y="3047"/>
            <a:ext cx="191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8" name="Equation" r:id="rId1" imgW="1409700" imgH="228600" progId="Equation.DSMT4">
                    <p:embed/>
                  </p:oleObj>
                </mc:Choice>
                <mc:Fallback>
                  <p:oleObj name="Equation" r:id="rId1" imgW="140970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" y="3047"/>
                          <a:ext cx="1917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73405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15913" y="1484313"/>
            <a:ext cx="8143875" cy="1176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－如何发现</a:t>
            </a:r>
            <a:r>
              <a:rPr lang="zh-CN" altLang="en-US" sz="3200" b="1" dirty="0">
                <a:ea typeface="黑体" panose="02010609060101010101" pitchFamily="2" charset="-122"/>
              </a:rPr>
              <a:t>“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最优</a:t>
            </a:r>
            <a:r>
              <a:rPr lang="zh-CN" altLang="en-US" sz="3200" b="1" dirty="0">
                <a:ea typeface="黑体" panose="02010609060101010101" pitchFamily="2" charset="-122"/>
              </a:rPr>
              <a:t>”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状态序列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能够</a:t>
            </a:r>
            <a:r>
              <a:rPr lang="zh-CN" altLang="en-US" sz="3200" b="1" dirty="0">
                <a:ea typeface="黑体" panose="02010609060101010101" pitchFamily="2" charset="-122"/>
              </a:rPr>
              <a:t>“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最好地解释</a:t>
            </a:r>
            <a:r>
              <a:rPr lang="zh-CN" altLang="en-US" sz="3200" b="1" dirty="0">
                <a:ea typeface="黑体" panose="02010609060101010101" pitchFamily="2" charset="-122"/>
              </a:rPr>
              <a:t>”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观察序列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73405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5" name="AutoShape 10"/>
          <p:cNvSpPr>
            <a:spLocks noChangeArrowheads="1"/>
          </p:cNvSpPr>
          <p:nvPr/>
        </p:nvSpPr>
        <p:spPr bwMode="auto">
          <a:xfrm>
            <a:off x="2051050" y="3860800"/>
            <a:ext cx="5976938" cy="1295400"/>
          </a:xfrm>
          <a:prstGeom prst="wedgeRoundRectCallout">
            <a:avLst>
              <a:gd name="adj1" fmla="val -5329"/>
              <a:gd name="adj2" fmla="val -122023"/>
              <a:gd name="adj3" fmla="val 16667"/>
            </a:avLst>
          </a:prstGeom>
          <a:noFill/>
          <a:ln w="2540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模型的输出序列 </a:t>
            </a:r>
            <a:r>
              <a:rPr lang="en-US" altLang="zh-CN" sz="3200" b="1" i="1">
                <a:ea typeface="楷体_GB2312" pitchFamily="49" charset="-122"/>
              </a:rPr>
              <a:t>O</a:t>
            </a:r>
            <a:r>
              <a:rPr lang="zh-CN" altLang="en-US" sz="3200" b="1">
                <a:ea typeface="楷体_GB2312" pitchFamily="49" charset="-122"/>
              </a:rPr>
              <a:t>，并且在时间 </a:t>
            </a:r>
            <a:r>
              <a:rPr lang="en-US" altLang="zh-CN" sz="3200" b="1" i="1">
                <a:ea typeface="楷体_GB2312" pitchFamily="49" charset="-122"/>
              </a:rPr>
              <a:t>t</a:t>
            </a:r>
            <a:r>
              <a:rPr lang="en-US" altLang="zh-CN" sz="3200" b="1">
                <a:ea typeface="楷体_GB2312" pitchFamily="49" charset="-122"/>
              </a:rPr>
              <a:t> </a:t>
            </a:r>
            <a:r>
              <a:rPr lang="zh-CN" altLang="en-US" sz="3200" b="1">
                <a:ea typeface="楷体_GB2312" pitchFamily="49" charset="-122"/>
              </a:rPr>
              <a:t>到达状态 </a:t>
            </a:r>
            <a:r>
              <a:rPr lang="en-US" altLang="zh-CN" sz="3200" b="1" i="1">
                <a:ea typeface="楷体_GB2312" pitchFamily="49" charset="-122"/>
              </a:rPr>
              <a:t>i</a:t>
            </a:r>
            <a:r>
              <a:rPr lang="en-US" altLang="zh-CN" sz="3200" b="1">
                <a:ea typeface="楷体_GB2312" pitchFamily="49" charset="-122"/>
              </a:rPr>
              <a:t> </a:t>
            </a:r>
            <a:r>
              <a:rPr lang="zh-CN" altLang="en-US" sz="3200" b="1">
                <a:ea typeface="楷体_GB2312" pitchFamily="49" charset="-122"/>
              </a:rPr>
              <a:t>的概率。</a:t>
            </a:r>
            <a:endParaRPr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22530" name="Object 12"/>
          <p:cNvGraphicFramePr>
            <a:graphicFrameLocks noChangeAspect="1"/>
          </p:cNvGraphicFramePr>
          <p:nvPr/>
        </p:nvGraphicFramePr>
        <p:xfrm>
          <a:off x="852488" y="2438400"/>
          <a:ext cx="602297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1" imgW="2527300" imgH="419100" progId="Equation.DSMT4">
                  <p:embed/>
                </p:oleObj>
              </mc:Choice>
              <mc:Fallback>
                <p:oleObj name="Equation" r:id="rId1" imgW="25273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2438400"/>
                        <a:ext cx="6022975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13"/>
          <p:cNvSpPr txBox="1">
            <a:spLocks noChangeArrowheads="1"/>
          </p:cNvSpPr>
          <p:nvPr/>
        </p:nvSpPr>
        <p:spPr bwMode="auto">
          <a:xfrm>
            <a:off x="7215188" y="2643188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(6.17)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250825" y="1484313"/>
            <a:ext cx="8893175" cy="3009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361950" algn="l"/>
              </a:tabLst>
              <a:defRPr/>
            </a:pPr>
            <a:r>
              <a:rPr lang="zh-CN" altLang="en-US" sz="3200" b="1" u="sng" dirty="0">
                <a:ea typeface="黑体" panose="02010609060101010101" pitchFamily="2" charset="-122"/>
              </a:rPr>
              <a:t>分解过程</a:t>
            </a:r>
            <a:r>
              <a:rPr lang="zh-CN" altLang="en-US" sz="3200" b="1" dirty="0"/>
              <a:t>：</a:t>
            </a:r>
            <a:endParaRPr lang="zh-CN" altLang="en-US" sz="3200" b="1" dirty="0"/>
          </a:p>
          <a:p>
            <a:pPr marL="514350" indent="-514350">
              <a:lnSpc>
                <a:spcPct val="130000"/>
              </a:lnSpc>
              <a:spcBef>
                <a:spcPct val="10000"/>
              </a:spcBef>
              <a:buFontTx/>
              <a:buAutoNum type="arabicParenBoth"/>
              <a:defRPr/>
            </a:pP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模型在时间 </a:t>
            </a:r>
            <a:r>
              <a:rPr lang="en-US" altLang="zh-CN" i="1" dirty="0"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到达状态 </a:t>
            </a:r>
            <a:r>
              <a:rPr lang="en-US" altLang="zh-CN" i="1" dirty="0" err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并且输出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baseline="-25000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baseline="-25000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…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i="1" baseline="-25000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。 根据前向变量的定义，实现这一步的概率为</a:t>
            </a:r>
            <a:r>
              <a:rPr lang="zh-CN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ym typeface="Symbol" panose="05050102010706020507" pitchFamily="18" charset="2"/>
              </a:rPr>
              <a:t>。</a:t>
            </a:r>
            <a:endParaRPr lang="zh-CN" altLang="en-US" b="1" dirty="0">
              <a:sym typeface="Symbol" panose="05050102010706020507" pitchFamily="18" charset="2"/>
            </a:endParaRPr>
          </a:p>
          <a:p>
            <a:pPr marL="514350" indent="-514350">
              <a:lnSpc>
                <a:spcPct val="130000"/>
              </a:lnSpc>
              <a:spcBef>
                <a:spcPct val="10000"/>
              </a:spcBef>
              <a:buFontTx/>
              <a:buAutoNum type="arabicParenBoth"/>
              <a:defRPr/>
            </a:pP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从时间 </a:t>
            </a:r>
            <a:r>
              <a:rPr lang="en-US" altLang="zh-CN" i="1" dirty="0"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，状态 </a:t>
            </a:r>
            <a:r>
              <a:rPr lang="en-US" altLang="zh-CN" i="1" dirty="0">
                <a:ea typeface="楷体_GB2312" pitchFamily="49" charset="-122"/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出发，模型输出 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baseline="-25000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baseline="-25000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…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i="1" baseline="-25000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，根据后向变量定义，实现这一步的概率为</a:t>
            </a:r>
            <a:r>
              <a:rPr lang="zh-CN" altLang="en-US" i="1" dirty="0">
                <a:ea typeface="楷体_GB2312" pitchFamily="49" charset="-122"/>
                <a:sym typeface="Symbol" panose="05050102010706020507"/>
              </a:rPr>
              <a:t></a:t>
            </a:r>
            <a:r>
              <a:rPr lang="en-US" altLang="zh-CN" i="1" baseline="-25000" dirty="0">
                <a:ea typeface="楷体_GB2312" pitchFamily="49" charset="-122"/>
                <a:sym typeface="Symbol" panose="05050102010706020507"/>
              </a:rPr>
              <a:t>t</a:t>
            </a:r>
            <a:r>
              <a:rPr lang="en-US" altLang="zh-CN" dirty="0">
                <a:ea typeface="楷体_GB2312" pitchFamily="49" charset="-122"/>
                <a:sym typeface="Symbol" panose="05050102010706020507"/>
              </a:rPr>
              <a:t>(</a:t>
            </a:r>
            <a:r>
              <a:rPr lang="en-US" altLang="zh-CN" i="1" dirty="0" err="1">
                <a:ea typeface="楷体_GB2312" pitchFamily="49" charset="-122"/>
                <a:sym typeface="Symbol" panose="05050102010706020507"/>
              </a:rPr>
              <a:t>i</a:t>
            </a:r>
            <a:r>
              <a:rPr lang="en-US" altLang="zh-CN" dirty="0">
                <a:ea typeface="楷体_GB2312" pitchFamily="49" charset="-122"/>
                <a:sym typeface="Symbol" panose="05050102010706020507"/>
              </a:rPr>
              <a:t>)</a:t>
            </a:r>
            <a:r>
              <a:rPr lang="zh-CN" altLang="en-US" b="1" dirty="0"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b="1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58958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59" name="Text Box 23"/>
          <p:cNvSpPr txBox="1">
            <a:spLocks noChangeArrowheads="1"/>
          </p:cNvSpPr>
          <p:nvPr/>
        </p:nvSpPr>
        <p:spPr bwMode="auto">
          <a:xfrm>
            <a:off x="757238" y="4437063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于是</a:t>
            </a:r>
            <a:r>
              <a:rPr lang="zh-CN" altLang="en-US" b="1"/>
              <a:t>：</a:t>
            </a:r>
            <a:endParaRPr lang="zh-CN" altLang="en-US" b="1"/>
          </a:p>
        </p:txBody>
      </p:sp>
      <p:graphicFrame>
        <p:nvGraphicFramePr>
          <p:cNvPr id="23554" name="Object 21"/>
          <p:cNvGraphicFramePr>
            <a:graphicFrameLocks noChangeAspect="1"/>
          </p:cNvGraphicFramePr>
          <p:nvPr/>
        </p:nvGraphicFramePr>
        <p:xfrm>
          <a:off x="1979613" y="4929188"/>
          <a:ext cx="4321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Equation" r:id="rId1" imgW="1828800" imgH="228600" progId="Equation.DSMT4">
                  <p:embed/>
                </p:oleObj>
              </mc:Choice>
              <mc:Fallback>
                <p:oleObj name="Equation" r:id="rId1" imgW="18288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29188"/>
                        <a:ext cx="43211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24"/>
          <p:cNvSpPr txBox="1">
            <a:spLocks noChangeArrowheads="1"/>
          </p:cNvSpPr>
          <p:nvPr/>
        </p:nvSpPr>
        <p:spPr bwMode="auto">
          <a:xfrm>
            <a:off x="7123113" y="4941888"/>
            <a:ext cx="1770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(6.18)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2292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6.1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6086" name="Text Box 13"/>
          <p:cNvSpPr txBox="1">
            <a:spLocks noChangeArrowheads="1"/>
          </p:cNvSpPr>
          <p:nvPr/>
        </p:nvSpPr>
        <p:spPr bwMode="auto">
          <a:xfrm>
            <a:off x="323850" y="1557338"/>
            <a:ext cx="8569325" cy="1077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马尔可夫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1">
                <a:latin typeface="Arial Narrow" pitchFamily="34" charset="0"/>
              </a:rPr>
              <a:t>Andrei Andreyevich Markov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(</a:t>
            </a:r>
            <a:r>
              <a:rPr lang="en-US" altLang="zh-CN" sz="3200" b="1"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1856.6.14 </a:t>
            </a:r>
            <a:r>
              <a:rPr lang="zh-CN" altLang="en-US" sz="3200" b="1"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～ </a:t>
            </a:r>
            <a:r>
              <a:rPr lang="en-US" altLang="zh-CN" sz="3200" b="1">
                <a:latin typeface="Arial Narrow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1922.7.20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46087" name="Picture 9" descr="http://www-history.mcs.st-and.ac.uk/BigPictures/Markov_3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276475"/>
            <a:ext cx="2619375" cy="3105150"/>
          </a:xfrm>
          <a:prstGeom prst="rect">
            <a:avLst/>
          </a:prstGeom>
          <a:noFill/>
          <a:ln w="12700"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8" name="TextBox 8"/>
          <p:cNvSpPr txBox="1">
            <a:spLocks noChangeArrowheads="1"/>
          </p:cNvSpPr>
          <p:nvPr/>
        </p:nvSpPr>
        <p:spPr bwMode="auto">
          <a:xfrm>
            <a:off x="468313" y="2636838"/>
            <a:ext cx="5688012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前苏联数学家。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切比雪夫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(1821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日～ 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1894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的学生。在概率论、数论、函数逼近论和微分方程等方面卓有成就。他提出了用数学分析方法研究自然过程的一般图式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马尔可夫链，并开创了随机过程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马尔可夫过程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的研究。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4451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4578" name="Object 2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01775" y="3933825"/>
          <a:ext cx="40513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8" name="Equation" r:id="rId1" imgW="1485900" imgH="482600" progId="Equation.DSMT4">
                  <p:embed/>
                </p:oleObj>
              </mc:Choice>
              <mc:Fallback>
                <p:oleObj name="Equation" r:id="rId1" imgW="1485900" imgH="482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933825"/>
                        <a:ext cx="4051300" cy="1316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323850" y="1571625"/>
            <a:ext cx="6592888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b="1"/>
              <a:t>而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O</a:t>
            </a:r>
            <a:r>
              <a:rPr lang="en-US" altLang="zh-CN"/>
              <a:t>|</a:t>
            </a:r>
            <a:r>
              <a:rPr lang="en-US" altLang="zh-CN" i="1">
                <a:sym typeface="Symbol" panose="05050102010706020507" pitchFamily="18" charset="2"/>
              </a:rPr>
              <a:t></a:t>
            </a:r>
            <a:r>
              <a:rPr lang="en-US" altLang="zh-CN"/>
              <a:t>)</a:t>
            </a:r>
            <a:r>
              <a:rPr lang="zh-CN" altLang="en-US" b="1"/>
              <a:t>与时间 </a:t>
            </a:r>
            <a:r>
              <a:rPr lang="en-US" altLang="zh-CN" i="1"/>
              <a:t>t </a:t>
            </a:r>
            <a:r>
              <a:rPr lang="zh-CN" altLang="en-US" b="1"/>
              <a:t>的状态无关，因此：</a:t>
            </a:r>
            <a:endParaRPr lang="zh-CN" altLang="en-US" b="1"/>
          </a:p>
        </p:txBody>
      </p:sp>
      <p:graphicFrame>
        <p:nvGraphicFramePr>
          <p:cNvPr id="24579" name="Object 15"/>
          <p:cNvGraphicFramePr>
            <a:graphicFrameLocks noChangeAspect="1"/>
          </p:cNvGraphicFramePr>
          <p:nvPr/>
        </p:nvGraphicFramePr>
        <p:xfrm>
          <a:off x="1560513" y="2133600"/>
          <a:ext cx="34321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9" name="Equation" r:id="rId3" imgW="1562100" imgH="431800" progId="Equation.DSMT4">
                  <p:embed/>
                </p:oleObj>
              </mc:Choice>
              <mc:Fallback>
                <p:oleObj name="Equation" r:id="rId3" imgW="15621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133600"/>
                        <a:ext cx="343217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7124700" y="2357438"/>
            <a:ext cx="1695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(6.19)</a:t>
            </a:r>
            <a:endParaRPr lang="en-US" altLang="zh-CN"/>
          </a:p>
        </p:txBody>
      </p:sp>
      <p:sp>
        <p:nvSpPr>
          <p:cNvPr id="24586" name="Text Box 25"/>
          <p:cNvSpPr txBox="1">
            <a:spLocks noChangeArrowheads="1"/>
          </p:cNvSpPr>
          <p:nvPr/>
        </p:nvSpPr>
        <p:spPr bwMode="auto">
          <a:xfrm>
            <a:off x="7019925" y="4286250"/>
            <a:ext cx="1871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(6.20)</a:t>
            </a:r>
            <a:endParaRPr lang="en-US" altLang="zh-CN"/>
          </a:p>
        </p:txBody>
      </p:sp>
      <p:sp>
        <p:nvSpPr>
          <p:cNvPr id="24587" name="Text Box 26"/>
          <p:cNvSpPr txBox="1">
            <a:spLocks noChangeArrowheads="1"/>
          </p:cNvSpPr>
          <p:nvPr/>
        </p:nvSpPr>
        <p:spPr bwMode="auto">
          <a:xfrm>
            <a:off x="468313" y="5445125"/>
            <a:ext cx="3671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/>
              <a:t> </a:t>
            </a:r>
            <a:r>
              <a:rPr lang="zh-CN" altLang="en-US" b="1"/>
              <a:t>时刻的最优状态为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24580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5402263"/>
          <a:ext cx="33115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0" name="Equation" r:id="rId5" imgW="1205865" imgH="304800" progId="Equation.DSMT4">
                  <p:embed/>
                </p:oleObj>
              </mc:Choice>
              <mc:Fallback>
                <p:oleObj name="Equation" r:id="rId5" imgW="1205865" imgH="304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402263"/>
                        <a:ext cx="331152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30"/>
          <p:cNvSpPr txBox="1">
            <a:spLocks noChangeArrowheads="1"/>
          </p:cNvSpPr>
          <p:nvPr/>
        </p:nvSpPr>
        <p:spPr bwMode="auto">
          <a:xfrm>
            <a:off x="323850" y="3286125"/>
            <a:ext cx="6481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将公式</a:t>
            </a:r>
            <a:r>
              <a:rPr lang="en-US" altLang="zh-CN"/>
              <a:t>(6.18)</a:t>
            </a:r>
            <a:r>
              <a:rPr lang="zh-CN" altLang="en-US" b="1"/>
              <a:t>和</a:t>
            </a:r>
            <a:r>
              <a:rPr lang="en-US" altLang="zh-CN"/>
              <a:t>(6.19)</a:t>
            </a:r>
            <a:r>
              <a:rPr lang="zh-CN" altLang="en-US" b="1"/>
              <a:t>带入</a:t>
            </a:r>
            <a:r>
              <a:rPr lang="en-US" altLang="zh-CN"/>
              <a:t>(6.17)</a:t>
            </a:r>
            <a:r>
              <a:rPr lang="zh-CN" altLang="en-US" b="1"/>
              <a:t>式得：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6610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 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09" name="Rectangle 3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10" name="Rectangle 3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11" name="Rectangle 4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12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13" name="Rectangle 4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14" name="Text Box 30"/>
          <p:cNvSpPr txBox="1">
            <a:spLocks noChangeArrowheads="1"/>
          </p:cNvSpPr>
          <p:nvPr/>
        </p:nvSpPr>
        <p:spPr bwMode="auto">
          <a:xfrm>
            <a:off x="357188" y="1643063"/>
            <a:ext cx="8429625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  <a:tabLst>
                <a:tab pos="361950" algn="l"/>
              </a:tabLst>
            </a:pPr>
            <a:r>
              <a:rPr lang="zh-CN" altLang="en-US" sz="3200" b="1" u="sng" dirty="0">
                <a:solidFill>
                  <a:schemeClr val="hlink"/>
                </a:solidFill>
                <a:ea typeface="黑体" panose="02010609060101010101" pitchFamily="2" charset="-122"/>
              </a:rPr>
              <a:t>问题</a:t>
            </a:r>
            <a:r>
              <a:rPr lang="zh-CN" altLang="en-US" sz="3200" b="1" dirty="0">
                <a:solidFill>
                  <a:schemeClr val="hlink"/>
                </a:solidFill>
              </a:rPr>
              <a:t>：</a:t>
            </a:r>
            <a:endParaRPr lang="zh-CN" altLang="en-US" sz="32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3200" b="1" dirty="0"/>
              <a:t>     每一个状态单独最优不一定使整体的状态序列最优，可能两个最优的状态      和        之间的转移概率为</a:t>
            </a:r>
            <a:r>
              <a:rPr lang="en-US" altLang="zh-CN" sz="3200" dirty="0"/>
              <a:t>0</a:t>
            </a:r>
            <a:r>
              <a:rPr lang="zh-CN" altLang="en-US" sz="3200" b="1" dirty="0"/>
              <a:t>，即	            。</a:t>
            </a:r>
            <a:endParaRPr lang="zh-CN" altLang="en-US" sz="3200" b="1" dirty="0"/>
          </a:p>
        </p:txBody>
      </p:sp>
      <p:graphicFrame>
        <p:nvGraphicFramePr>
          <p:cNvPr id="25602" name="Object 40"/>
          <p:cNvGraphicFramePr>
            <a:graphicFrameLocks noChangeAspect="1"/>
          </p:cNvGraphicFramePr>
          <p:nvPr/>
        </p:nvGraphicFramePr>
        <p:xfrm>
          <a:off x="6215063" y="3071813"/>
          <a:ext cx="6175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" name="Equation" r:id="rId1" imgW="152400" imgH="228600" progId="Equation.DSMT4">
                  <p:embed/>
                </p:oleObj>
              </mc:Choice>
              <mc:Fallback>
                <p:oleObj name="Equation" r:id="rId1" imgW="15240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3071813"/>
                        <a:ext cx="617537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2"/>
          <p:cNvGraphicFramePr>
            <a:graphicFrameLocks noChangeAspect="1"/>
          </p:cNvGraphicFramePr>
          <p:nvPr/>
        </p:nvGraphicFramePr>
        <p:xfrm>
          <a:off x="7215188" y="3071813"/>
          <a:ext cx="7921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" name="Equation" r:id="rId3" imgW="254000" imgH="228600" progId="Equation.DSMT4">
                  <p:embed/>
                </p:oleObj>
              </mc:Choice>
              <mc:Fallback>
                <p:oleObj name="Equation" r:id="rId3" imgW="2540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3071813"/>
                        <a:ext cx="792162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4"/>
          <p:cNvGraphicFramePr>
            <a:graphicFrameLocks noChangeAspect="1"/>
          </p:cNvGraphicFramePr>
          <p:nvPr/>
        </p:nvGraphicFramePr>
        <p:xfrm>
          <a:off x="4357688" y="3643313"/>
          <a:ext cx="18732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" name="Equation" r:id="rId5" imgW="609600" imgH="241300" progId="Equation.DSMT4">
                  <p:embed/>
                </p:oleObj>
              </mc:Choice>
              <mc:Fallback>
                <p:oleObj name="Equation" r:id="rId5" imgW="609600" imgH="241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643313"/>
                        <a:ext cx="18732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59397" name="Group 221"/>
          <p:cNvGrpSpPr/>
          <p:nvPr/>
        </p:nvGrpSpPr>
        <p:grpSpPr bwMode="auto">
          <a:xfrm>
            <a:off x="1330325" y="1700213"/>
            <a:ext cx="6121400" cy="4464050"/>
            <a:chOff x="249" y="1071"/>
            <a:chExt cx="3856" cy="2812"/>
          </a:xfrm>
        </p:grpSpPr>
        <p:sp>
          <p:nvSpPr>
            <p:cNvPr id="59405" name="Text Box 220"/>
            <p:cNvSpPr txBox="1">
              <a:spLocks noChangeArrowheads="1"/>
            </p:cNvSpPr>
            <p:nvPr/>
          </p:nvSpPr>
          <p:spPr bwMode="auto">
            <a:xfrm>
              <a:off x="249" y="1616"/>
              <a:ext cx="427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 b="1"/>
                <a:t>状态</a:t>
              </a:r>
              <a:endParaRPr lang="zh-CN" altLang="en-US" sz="3200" b="1"/>
            </a:p>
          </p:txBody>
        </p:sp>
        <p:grpSp>
          <p:nvGrpSpPr>
            <p:cNvPr id="59406" name="Group 219"/>
            <p:cNvGrpSpPr/>
            <p:nvPr/>
          </p:nvGrpSpPr>
          <p:grpSpPr bwMode="auto">
            <a:xfrm>
              <a:off x="719" y="1071"/>
              <a:ext cx="3386" cy="2812"/>
              <a:chOff x="719" y="1071"/>
              <a:chExt cx="3386" cy="2812"/>
            </a:xfrm>
          </p:grpSpPr>
          <p:grpSp>
            <p:nvGrpSpPr>
              <p:cNvPr id="59407" name="Group 218"/>
              <p:cNvGrpSpPr/>
              <p:nvPr/>
            </p:nvGrpSpPr>
            <p:grpSpPr bwMode="auto">
              <a:xfrm>
                <a:off x="719" y="1071"/>
                <a:ext cx="3204" cy="2268"/>
                <a:chOff x="719" y="1071"/>
                <a:chExt cx="3204" cy="2268"/>
              </a:xfrm>
            </p:grpSpPr>
            <p:grpSp>
              <p:nvGrpSpPr>
                <p:cNvPr id="59416" name="Group 27"/>
                <p:cNvGrpSpPr/>
                <p:nvPr/>
              </p:nvGrpSpPr>
              <p:grpSpPr bwMode="auto">
                <a:xfrm>
                  <a:off x="1143" y="1117"/>
                  <a:ext cx="2780" cy="2131"/>
                  <a:chOff x="3920" y="2233"/>
                  <a:chExt cx="4070" cy="2857"/>
                </a:xfrm>
              </p:grpSpPr>
              <p:grpSp>
                <p:nvGrpSpPr>
                  <p:cNvPr id="59424" name="Group 28"/>
                  <p:cNvGrpSpPr/>
                  <p:nvPr/>
                </p:nvGrpSpPr>
                <p:grpSpPr bwMode="auto">
                  <a:xfrm>
                    <a:off x="3920" y="2233"/>
                    <a:ext cx="4070" cy="2857"/>
                    <a:chOff x="3920" y="2233"/>
                    <a:chExt cx="4070" cy="2857"/>
                  </a:xfrm>
                </p:grpSpPr>
                <p:grpSp>
                  <p:nvGrpSpPr>
                    <p:cNvPr id="59428" name="Group 29"/>
                    <p:cNvGrpSpPr/>
                    <p:nvPr/>
                  </p:nvGrpSpPr>
                  <p:grpSpPr bwMode="auto">
                    <a:xfrm>
                      <a:off x="3920" y="2233"/>
                      <a:ext cx="4070" cy="2857"/>
                      <a:chOff x="3920" y="2233"/>
                      <a:chExt cx="4070" cy="2857"/>
                    </a:xfrm>
                  </p:grpSpPr>
                  <p:grpSp>
                    <p:nvGrpSpPr>
                      <p:cNvPr id="59433" name="Group 30"/>
                      <p:cNvGrpSpPr/>
                      <p:nvPr/>
                    </p:nvGrpSpPr>
                    <p:grpSpPr bwMode="auto">
                      <a:xfrm>
                        <a:off x="3920" y="2233"/>
                        <a:ext cx="4070" cy="2857"/>
                        <a:chOff x="3868" y="2339"/>
                        <a:chExt cx="4070" cy="2856"/>
                      </a:xfrm>
                    </p:grpSpPr>
                    <p:sp>
                      <p:nvSpPr>
                        <p:cNvPr id="59436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977" cy="56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9437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68" y="3184"/>
                          <a:ext cx="1565" cy="543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prstDash val="dash"/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9438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68" y="2504"/>
                          <a:ext cx="1565" cy="5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prstDash val="dash"/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9439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977" cy="123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9440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1062" cy="261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59441" name="Group 36"/>
                        <p:cNvGrpSpPr/>
                        <p:nvPr/>
                      </p:nvGrpSpPr>
                      <p:grpSpPr bwMode="auto">
                        <a:xfrm>
                          <a:off x="3868" y="2339"/>
                          <a:ext cx="4070" cy="2856"/>
                          <a:chOff x="3868" y="2339"/>
                          <a:chExt cx="4070" cy="2856"/>
                        </a:xfrm>
                      </p:grpSpPr>
                      <p:sp>
                        <p:nvSpPr>
                          <p:cNvPr id="59442" name="Line 9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083" y="3128"/>
                            <a:ext cx="997" cy="669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9443" name="Line 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083" y="3797"/>
                            <a:ext cx="996" cy="133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59444" name="Group 38"/>
                          <p:cNvGrpSpPr/>
                          <p:nvPr/>
                        </p:nvGrpSpPr>
                        <p:grpSpPr bwMode="auto">
                          <a:xfrm>
                            <a:off x="3868" y="2339"/>
                            <a:ext cx="4070" cy="2856"/>
                            <a:chOff x="3868" y="2339"/>
                            <a:chExt cx="4070" cy="2856"/>
                          </a:xfrm>
                        </p:grpSpPr>
                        <p:sp>
                          <p:nvSpPr>
                            <p:cNvPr id="59449" name="Line 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5083" y="2459"/>
                              <a:ext cx="996" cy="60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grpSp>
                          <p:nvGrpSpPr>
                            <p:cNvPr id="59450" name="Group 39"/>
                            <p:cNvGrpSpPr/>
                            <p:nvPr/>
                          </p:nvGrpSpPr>
                          <p:grpSpPr bwMode="auto">
                            <a:xfrm>
                              <a:off x="3868" y="2339"/>
                              <a:ext cx="4070" cy="2856"/>
                              <a:chOff x="3868" y="2339"/>
                              <a:chExt cx="4070" cy="2856"/>
                            </a:xfrm>
                          </p:grpSpPr>
                          <p:grpSp>
                            <p:nvGrpSpPr>
                              <p:cNvPr id="59452" name="Group 40"/>
                              <p:cNvGrpSpPr/>
                              <p:nvPr/>
                            </p:nvGrpSpPr>
                            <p:grpSpPr bwMode="auto">
                              <a:xfrm>
                                <a:off x="3868" y="2339"/>
                                <a:ext cx="4070" cy="2856"/>
                                <a:chOff x="3868" y="2339"/>
                                <a:chExt cx="4070" cy="2856"/>
                              </a:xfrm>
                            </p:grpSpPr>
                            <p:sp>
                              <p:nvSpPr>
                                <p:cNvPr id="59456" name="Line 8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3955" y="2482"/>
                                  <a:ext cx="1009" cy="1254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59457" name="Line 4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021" y="3797"/>
                                  <a:ext cx="930" cy="1276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grpSp>
                              <p:nvGrpSpPr>
                                <p:cNvPr id="59458" name="Group 42"/>
                                <p:cNvGrpSpPr/>
                                <p:nvPr/>
                              </p:nvGrpSpPr>
                              <p:grpSpPr bwMode="auto">
                                <a:xfrm>
                                  <a:off x="3868" y="2339"/>
                                  <a:ext cx="4070" cy="2856"/>
                                  <a:chOff x="3868" y="2339"/>
                                  <a:chExt cx="4070" cy="2856"/>
                                </a:xfrm>
                              </p:grpSpPr>
                              <p:sp>
                                <p:nvSpPr>
                                  <p:cNvPr id="59460" name="Line 43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021" y="3067"/>
                                    <a:ext cx="930" cy="66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59461" name="Line 44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021" y="3128"/>
                                    <a:ext cx="943" cy="1934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grpSp>
                                <p:nvGrpSpPr>
                                  <p:cNvPr id="59462" name="Group 45"/>
                                  <p:cNvGrpSpPr/>
                                  <p:nvPr/>
                                </p:nvGrpSpPr>
                                <p:grpSpPr bwMode="auto">
                                  <a:xfrm>
                                    <a:off x="3868" y="2339"/>
                                    <a:ext cx="4070" cy="2856"/>
                                    <a:chOff x="3868" y="2339"/>
                                    <a:chExt cx="4070" cy="2856"/>
                                  </a:xfrm>
                                </p:grpSpPr>
                                <p:grpSp>
                                  <p:nvGrpSpPr>
                                    <p:cNvPr id="59464" name="Group 46"/>
                                    <p:cNvGrpSpPr/>
                                    <p:nvPr/>
                                  </p:nvGrpSpPr>
                                  <p:grpSpPr bwMode="auto">
                                    <a:xfrm>
                                      <a:off x="3868" y="2339"/>
                                      <a:ext cx="4070" cy="2856"/>
                                      <a:chOff x="3920" y="2368"/>
                                      <a:chExt cx="4070" cy="2854"/>
                                    </a:xfrm>
                                  </p:grpSpPr>
                                  <p:sp>
                                    <p:nvSpPr>
                                      <p:cNvPr id="59467" name="Line 80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135" y="3157"/>
                                        <a:ext cx="930" cy="607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59468" name="Group 47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2368"/>
                                        <a:ext cx="4070" cy="135"/>
                                        <a:chOff x="3920" y="2233"/>
                                        <a:chExt cx="4070" cy="135"/>
                                      </a:xfrm>
                                    </p:grpSpPr>
                                    <p:sp>
                                      <p:nvSpPr>
                                        <p:cNvPr id="59495" name="Oval 48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96" name="Oval 49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16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97" name="Oval 5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98" name="Oval 51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99" name="Line 52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2293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500" name="Line 53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2292"/>
                                          <a:ext cx="940" cy="1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501" name="Line 54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2293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9469" name="Group 55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3035"/>
                                        <a:ext cx="4070" cy="167"/>
                                        <a:chOff x="3920" y="3033"/>
                                        <a:chExt cx="4070" cy="167"/>
                                      </a:xfrm>
                                    </p:grpSpPr>
                                    <p:sp>
                                      <p:nvSpPr>
                                        <p:cNvPr id="59488" name="Oval 56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89" name="Oval 59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90" name="Line 60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3094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91" name="Line 61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3094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92" name="Line 62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3094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93" name="Oval 57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03" y="3033"/>
                                          <a:ext cx="169" cy="167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94" name="Oval 58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9470" name="Group 63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3703"/>
                                        <a:ext cx="4070" cy="160"/>
                                        <a:chOff x="3920" y="3703"/>
                                        <a:chExt cx="4070" cy="160"/>
                                      </a:xfrm>
                                    </p:grpSpPr>
                                    <p:sp>
                                      <p:nvSpPr>
                                        <p:cNvPr id="59481" name="Oval 64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3727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82" name="Oval 66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3727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83" name="Oval 67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3727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84" name="Line 68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3825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85" name="Line 69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3825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86" name="Line 70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3825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87" name="Oval 65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03" y="3703"/>
                                          <a:ext cx="169" cy="16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9471" name="Group 71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5086"/>
                                        <a:ext cx="4070" cy="136"/>
                                        <a:chOff x="3920" y="5086"/>
                                        <a:chExt cx="4070" cy="136"/>
                                      </a:xfrm>
                                    </p:grpSpPr>
                                    <p:sp>
                                      <p:nvSpPr>
                                        <p:cNvPr id="59474" name="Oval 72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5086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75" name="Oval 73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16" y="5086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76" name="Oval 74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5086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77" name="Oval 75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5086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78" name="Line 76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5161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79" name="Line 77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5161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480" name="Line 78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5161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9472" name="Line 79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073" y="2428"/>
                                        <a:ext cx="943" cy="622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59473" name="Line 81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268" y="3866"/>
                                        <a:ext cx="1565" cy="1222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prstDash val="dash"/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9465" name="Line 82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955" y="2459"/>
                                      <a:ext cx="1062" cy="2614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000000"/>
                                      </a:solidFill>
                                      <a:round/>
                                      <a:tailEnd type="stealth" w="med" len="med"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9466" name="Line 83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4021" y="2459"/>
                                      <a:ext cx="996" cy="1216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000000"/>
                                      </a:solidFill>
                                      <a:round/>
                                      <a:tailEnd type="stealth" w="med" len="med"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59463" name="Line 84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021" y="2459"/>
                                    <a:ext cx="930" cy="608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9459" name="Line 8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4021" y="3160"/>
                                  <a:ext cx="943" cy="576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59453" name="Line 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955" y="2521"/>
                                <a:ext cx="1062" cy="2552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59454" name="Line 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021" y="3189"/>
                                <a:ext cx="996" cy="1884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59455" name="Line 8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021" y="3834"/>
                                <a:ext cx="943" cy="130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sp>
                          <p:nvSpPr>
                            <p:cNvPr id="59451" name="Line 9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083" y="3189"/>
                              <a:ext cx="996" cy="1885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59445" name="Line 9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2504"/>
                            <a:ext cx="940" cy="1223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9446" name="Line 9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2504"/>
                            <a:ext cx="940" cy="258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9447" name="Line 9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3128"/>
                            <a:ext cx="960" cy="1958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9448" name="Line 9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3863"/>
                            <a:ext cx="992" cy="1223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59434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68" y="2368"/>
                        <a:ext cx="1565" cy="122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dash"/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435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68" y="2368"/>
                        <a:ext cx="1565" cy="258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dash"/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9429" name="Line 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8" y="2353"/>
                      <a:ext cx="1590" cy="5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30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98" y="3023"/>
                      <a:ext cx="1635" cy="19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31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8" y="2353"/>
                      <a:ext cx="1590" cy="123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32" name="Line 1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4" y="3022"/>
                      <a:ext cx="1527" cy="60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9425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2353"/>
                    <a:ext cx="1656" cy="259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6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3048"/>
                    <a:ext cx="1565" cy="190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7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3727"/>
                    <a:ext cx="1565" cy="122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417" name="Group 217"/>
                <p:cNvGrpSpPr/>
                <p:nvPr/>
              </p:nvGrpSpPr>
              <p:grpSpPr bwMode="auto">
                <a:xfrm>
                  <a:off x="719" y="1071"/>
                  <a:ext cx="438" cy="2268"/>
                  <a:chOff x="719" y="1071"/>
                  <a:chExt cx="438" cy="2268"/>
                </a:xfrm>
              </p:grpSpPr>
              <p:grpSp>
                <p:nvGrpSpPr>
                  <p:cNvPr id="59418" name="Group 202"/>
                  <p:cNvGrpSpPr/>
                  <p:nvPr/>
                </p:nvGrpSpPr>
                <p:grpSpPr bwMode="auto">
                  <a:xfrm>
                    <a:off x="748" y="1071"/>
                    <a:ext cx="397" cy="725"/>
                    <a:chOff x="3451" y="1961"/>
                    <a:chExt cx="469" cy="1087"/>
                  </a:xfrm>
                </p:grpSpPr>
                <p:sp>
                  <p:nvSpPr>
                    <p:cNvPr id="59422" name="Text Box 2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51" y="1961"/>
                      <a:ext cx="469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baseline="-25000"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9423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51" y="2640"/>
                      <a:ext cx="469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baseline="-25000"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9419" name="Group 205"/>
                  <p:cNvGrpSpPr/>
                  <p:nvPr/>
                </p:nvGrpSpPr>
                <p:grpSpPr bwMode="auto">
                  <a:xfrm flipH="1">
                    <a:off x="719" y="2069"/>
                    <a:ext cx="438" cy="1270"/>
                    <a:chOff x="3176" y="3319"/>
                    <a:chExt cx="790" cy="1767"/>
                  </a:xfrm>
                </p:grpSpPr>
                <p:sp>
                  <p:nvSpPr>
                    <p:cNvPr id="59420" name="Text Box 2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40" y="3319"/>
                      <a:ext cx="581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baseline="-25000"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9421" name="Text Box 2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6" y="4678"/>
                      <a:ext cx="790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i="1" baseline="-25000">
                          <a:cs typeface="Times New Roman" panose="02020603050405020304" pitchFamily="18" charset="0"/>
                        </a:rPr>
                        <a:t>N</a:t>
                      </a:r>
                      <a:endParaRPr lang="en-US" altLang="zh-CN" sz="2400" b="1" i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9408" name="Group 212"/>
              <p:cNvGrpSpPr/>
              <p:nvPr/>
            </p:nvGrpSpPr>
            <p:grpSpPr bwMode="auto">
              <a:xfrm>
                <a:off x="1111" y="3294"/>
                <a:ext cx="2994" cy="589"/>
                <a:chOff x="1474" y="3294"/>
                <a:chExt cx="2994" cy="589"/>
              </a:xfrm>
            </p:grpSpPr>
            <p:grpSp>
              <p:nvGrpSpPr>
                <p:cNvPr id="59409" name="Group 210"/>
                <p:cNvGrpSpPr/>
                <p:nvPr/>
              </p:nvGrpSpPr>
              <p:grpSpPr bwMode="auto">
                <a:xfrm>
                  <a:off x="1474" y="3294"/>
                  <a:ext cx="2994" cy="272"/>
                  <a:chOff x="1474" y="3294"/>
                  <a:chExt cx="2994" cy="272"/>
                </a:xfrm>
              </p:grpSpPr>
              <p:grpSp>
                <p:nvGrpSpPr>
                  <p:cNvPr id="59411" name="Group 197"/>
                  <p:cNvGrpSpPr/>
                  <p:nvPr/>
                </p:nvGrpSpPr>
                <p:grpSpPr bwMode="auto">
                  <a:xfrm>
                    <a:off x="2971" y="3294"/>
                    <a:ext cx="1497" cy="272"/>
                    <a:chOff x="6112" y="4950"/>
                    <a:chExt cx="2347" cy="613"/>
                  </a:xfrm>
                </p:grpSpPr>
                <p:sp>
                  <p:nvSpPr>
                    <p:cNvPr id="59414" name="Text Box 1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12" y="4950"/>
                      <a:ext cx="470" cy="6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9415" name="Text Box 1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33" y="4950"/>
                      <a:ext cx="626" cy="6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9412" name="Text 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3294"/>
                    <a:ext cx="22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2400" b="1">
                        <a:cs typeface="Times New Roman" panose="02020603050405020304" pitchFamily="18" charset="0"/>
                      </a:rPr>
                      <a:t>2</a:t>
                    </a:r>
                    <a:endParaRPr lang="en-US" altLang="zh-CN" sz="2400" b="1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413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94"/>
                    <a:ext cx="272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2400" b="1">
                        <a:cs typeface="Times New Roman" panose="02020603050405020304" pitchFamily="18" charset="0"/>
                      </a:rPr>
                      <a:t>1</a:t>
                    </a:r>
                    <a:endParaRPr lang="en-US" altLang="zh-CN" sz="2400" b="1"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410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2336" y="3566"/>
                  <a:ext cx="8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3200" b="1"/>
                    <a:t>时间</a:t>
                  </a:r>
                  <a:endParaRPr lang="en-US" altLang="zh-CN" sz="3200" b="1"/>
                </a:p>
              </p:txBody>
            </p:sp>
          </p:grpSp>
        </p:grpSp>
      </p:grpSp>
      <p:sp>
        <p:nvSpPr>
          <p:cNvPr id="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4451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9400" name="Text Box 112"/>
          <p:cNvSpPr txBox="1">
            <a:spLocks noChangeArrowheads="1"/>
          </p:cNvSpPr>
          <p:nvPr/>
        </p:nvSpPr>
        <p:spPr bwMode="auto">
          <a:xfrm>
            <a:off x="1979613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59401" name="Text Box 112"/>
          <p:cNvSpPr txBox="1">
            <a:spLocks noChangeArrowheads="1"/>
          </p:cNvSpPr>
          <p:nvPr/>
        </p:nvSpPr>
        <p:spPr bwMode="auto">
          <a:xfrm>
            <a:off x="2555875" y="4030663"/>
            <a:ext cx="73183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59402" name="Text Box 112"/>
          <p:cNvSpPr txBox="1">
            <a:spLocks noChangeArrowheads="1"/>
          </p:cNvSpPr>
          <p:nvPr/>
        </p:nvSpPr>
        <p:spPr bwMode="auto">
          <a:xfrm>
            <a:off x="3697288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59403" name="Text Box 112"/>
          <p:cNvSpPr txBox="1">
            <a:spLocks noChangeArrowheads="1"/>
          </p:cNvSpPr>
          <p:nvPr/>
        </p:nvSpPr>
        <p:spPr bwMode="auto">
          <a:xfrm>
            <a:off x="4932363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59404" name="Text Box 112"/>
          <p:cNvSpPr txBox="1">
            <a:spLocks noChangeArrowheads="1"/>
          </p:cNvSpPr>
          <p:nvPr/>
        </p:nvSpPr>
        <p:spPr bwMode="auto">
          <a:xfrm>
            <a:off x="6721475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60421" name="Group 221"/>
          <p:cNvGrpSpPr/>
          <p:nvPr/>
        </p:nvGrpSpPr>
        <p:grpSpPr bwMode="auto">
          <a:xfrm>
            <a:off x="1330325" y="1700213"/>
            <a:ext cx="6121400" cy="4464050"/>
            <a:chOff x="249" y="1071"/>
            <a:chExt cx="3856" cy="2812"/>
          </a:xfrm>
        </p:grpSpPr>
        <p:sp>
          <p:nvSpPr>
            <p:cNvPr id="60435" name="Text Box 220"/>
            <p:cNvSpPr txBox="1">
              <a:spLocks noChangeArrowheads="1"/>
            </p:cNvSpPr>
            <p:nvPr/>
          </p:nvSpPr>
          <p:spPr bwMode="auto">
            <a:xfrm>
              <a:off x="249" y="1616"/>
              <a:ext cx="427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 b="1"/>
                <a:t>状态</a:t>
              </a:r>
              <a:endParaRPr lang="zh-CN" altLang="en-US" sz="3200" b="1"/>
            </a:p>
          </p:txBody>
        </p:sp>
        <p:grpSp>
          <p:nvGrpSpPr>
            <p:cNvPr id="60436" name="Group 219"/>
            <p:cNvGrpSpPr/>
            <p:nvPr/>
          </p:nvGrpSpPr>
          <p:grpSpPr bwMode="auto">
            <a:xfrm>
              <a:off x="719" y="1071"/>
              <a:ext cx="3386" cy="2812"/>
              <a:chOff x="719" y="1071"/>
              <a:chExt cx="3386" cy="2812"/>
            </a:xfrm>
          </p:grpSpPr>
          <p:grpSp>
            <p:nvGrpSpPr>
              <p:cNvPr id="60437" name="Group 218"/>
              <p:cNvGrpSpPr/>
              <p:nvPr/>
            </p:nvGrpSpPr>
            <p:grpSpPr bwMode="auto">
              <a:xfrm>
                <a:off x="719" y="1071"/>
                <a:ext cx="3204" cy="2268"/>
                <a:chOff x="719" y="1071"/>
                <a:chExt cx="3204" cy="2268"/>
              </a:xfrm>
            </p:grpSpPr>
            <p:grpSp>
              <p:nvGrpSpPr>
                <p:cNvPr id="60446" name="Group 27"/>
                <p:cNvGrpSpPr/>
                <p:nvPr/>
              </p:nvGrpSpPr>
              <p:grpSpPr bwMode="auto">
                <a:xfrm>
                  <a:off x="1143" y="1117"/>
                  <a:ext cx="2780" cy="2131"/>
                  <a:chOff x="3920" y="2233"/>
                  <a:chExt cx="4070" cy="2857"/>
                </a:xfrm>
              </p:grpSpPr>
              <p:grpSp>
                <p:nvGrpSpPr>
                  <p:cNvPr id="60454" name="Group 28"/>
                  <p:cNvGrpSpPr/>
                  <p:nvPr/>
                </p:nvGrpSpPr>
                <p:grpSpPr bwMode="auto">
                  <a:xfrm>
                    <a:off x="3920" y="2233"/>
                    <a:ext cx="4070" cy="2857"/>
                    <a:chOff x="3920" y="2233"/>
                    <a:chExt cx="4070" cy="2857"/>
                  </a:xfrm>
                </p:grpSpPr>
                <p:grpSp>
                  <p:nvGrpSpPr>
                    <p:cNvPr id="60458" name="Group 29"/>
                    <p:cNvGrpSpPr/>
                    <p:nvPr/>
                  </p:nvGrpSpPr>
                  <p:grpSpPr bwMode="auto">
                    <a:xfrm>
                      <a:off x="3920" y="2233"/>
                      <a:ext cx="4070" cy="2857"/>
                      <a:chOff x="3920" y="2233"/>
                      <a:chExt cx="4070" cy="2857"/>
                    </a:xfrm>
                  </p:grpSpPr>
                  <p:grpSp>
                    <p:nvGrpSpPr>
                      <p:cNvPr id="60463" name="Group 30"/>
                      <p:cNvGrpSpPr/>
                      <p:nvPr/>
                    </p:nvGrpSpPr>
                    <p:grpSpPr bwMode="auto">
                      <a:xfrm>
                        <a:off x="3920" y="2233"/>
                        <a:ext cx="4070" cy="2857"/>
                        <a:chOff x="3868" y="2339"/>
                        <a:chExt cx="4070" cy="2856"/>
                      </a:xfrm>
                    </p:grpSpPr>
                    <p:sp>
                      <p:nvSpPr>
                        <p:cNvPr id="60466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977" cy="56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467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68" y="3184"/>
                          <a:ext cx="1565" cy="543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prstDash val="dash"/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468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68" y="2504"/>
                          <a:ext cx="1565" cy="5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prstDash val="dash"/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469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977" cy="123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470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1062" cy="261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60471" name="Group 36"/>
                        <p:cNvGrpSpPr/>
                        <p:nvPr/>
                      </p:nvGrpSpPr>
                      <p:grpSpPr bwMode="auto">
                        <a:xfrm>
                          <a:off x="3868" y="2339"/>
                          <a:ext cx="4070" cy="2856"/>
                          <a:chOff x="3868" y="2339"/>
                          <a:chExt cx="4070" cy="2856"/>
                        </a:xfrm>
                      </p:grpSpPr>
                      <p:sp>
                        <p:nvSpPr>
                          <p:cNvPr id="60472" name="Line 9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083" y="3128"/>
                            <a:ext cx="997" cy="669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0473" name="Line 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083" y="3797"/>
                            <a:ext cx="996" cy="133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60474" name="Group 38"/>
                          <p:cNvGrpSpPr/>
                          <p:nvPr/>
                        </p:nvGrpSpPr>
                        <p:grpSpPr bwMode="auto">
                          <a:xfrm>
                            <a:off x="3868" y="2339"/>
                            <a:ext cx="4070" cy="2856"/>
                            <a:chOff x="3868" y="2339"/>
                            <a:chExt cx="4070" cy="2856"/>
                          </a:xfrm>
                        </p:grpSpPr>
                        <p:sp>
                          <p:nvSpPr>
                            <p:cNvPr id="60479" name="Line 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5083" y="2459"/>
                              <a:ext cx="996" cy="60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grpSp>
                          <p:nvGrpSpPr>
                            <p:cNvPr id="60480" name="Group 39"/>
                            <p:cNvGrpSpPr/>
                            <p:nvPr/>
                          </p:nvGrpSpPr>
                          <p:grpSpPr bwMode="auto">
                            <a:xfrm>
                              <a:off x="3868" y="2339"/>
                              <a:ext cx="4070" cy="2856"/>
                              <a:chOff x="3868" y="2339"/>
                              <a:chExt cx="4070" cy="2856"/>
                            </a:xfrm>
                          </p:grpSpPr>
                          <p:grpSp>
                            <p:nvGrpSpPr>
                              <p:cNvPr id="60482" name="Group 40"/>
                              <p:cNvGrpSpPr/>
                              <p:nvPr/>
                            </p:nvGrpSpPr>
                            <p:grpSpPr bwMode="auto">
                              <a:xfrm>
                                <a:off x="3868" y="2339"/>
                                <a:ext cx="4070" cy="2856"/>
                                <a:chOff x="3868" y="2339"/>
                                <a:chExt cx="4070" cy="2856"/>
                              </a:xfrm>
                            </p:grpSpPr>
                            <p:sp>
                              <p:nvSpPr>
                                <p:cNvPr id="60486" name="Line 8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3955" y="2482"/>
                                  <a:ext cx="1009" cy="1254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0487" name="Line 4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021" y="3797"/>
                                  <a:ext cx="930" cy="1276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grpSp>
                              <p:nvGrpSpPr>
                                <p:cNvPr id="60488" name="Group 42"/>
                                <p:cNvGrpSpPr/>
                                <p:nvPr/>
                              </p:nvGrpSpPr>
                              <p:grpSpPr bwMode="auto">
                                <a:xfrm>
                                  <a:off x="3868" y="2339"/>
                                  <a:ext cx="4070" cy="2856"/>
                                  <a:chOff x="3868" y="2339"/>
                                  <a:chExt cx="4070" cy="2856"/>
                                </a:xfrm>
                              </p:grpSpPr>
                              <p:sp>
                                <p:nvSpPr>
                                  <p:cNvPr id="60490" name="Line 43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021" y="3067"/>
                                    <a:ext cx="930" cy="66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60491" name="Line 44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021" y="3128"/>
                                    <a:ext cx="943" cy="1934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grpSp>
                                <p:nvGrpSpPr>
                                  <p:cNvPr id="60492" name="Group 45"/>
                                  <p:cNvGrpSpPr/>
                                  <p:nvPr/>
                                </p:nvGrpSpPr>
                                <p:grpSpPr bwMode="auto">
                                  <a:xfrm>
                                    <a:off x="3868" y="2339"/>
                                    <a:ext cx="4070" cy="2856"/>
                                    <a:chOff x="3868" y="2339"/>
                                    <a:chExt cx="4070" cy="2856"/>
                                  </a:xfrm>
                                </p:grpSpPr>
                                <p:grpSp>
                                  <p:nvGrpSpPr>
                                    <p:cNvPr id="60494" name="Group 46"/>
                                    <p:cNvGrpSpPr/>
                                    <p:nvPr/>
                                  </p:nvGrpSpPr>
                                  <p:grpSpPr bwMode="auto">
                                    <a:xfrm>
                                      <a:off x="3868" y="2339"/>
                                      <a:ext cx="4070" cy="2856"/>
                                      <a:chOff x="3920" y="2368"/>
                                      <a:chExt cx="4070" cy="2854"/>
                                    </a:xfrm>
                                  </p:grpSpPr>
                                  <p:sp>
                                    <p:nvSpPr>
                                      <p:cNvPr id="60497" name="Line 80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135" y="3157"/>
                                        <a:ext cx="930" cy="607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60498" name="Group 47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2368"/>
                                        <a:ext cx="4070" cy="135"/>
                                        <a:chOff x="3920" y="2233"/>
                                        <a:chExt cx="4070" cy="135"/>
                                      </a:xfrm>
                                    </p:grpSpPr>
                                    <p:sp>
                                      <p:nvSpPr>
                                        <p:cNvPr id="60525" name="Oval 48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26" name="Oval 49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16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27" name="Oval 5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28" name="Oval 51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29" name="Line 52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2293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30" name="Line 53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2292"/>
                                          <a:ext cx="940" cy="1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31" name="Line 54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2293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0499" name="Group 55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3035"/>
                                        <a:ext cx="4070" cy="167"/>
                                        <a:chOff x="3920" y="3033"/>
                                        <a:chExt cx="4070" cy="167"/>
                                      </a:xfrm>
                                    </p:grpSpPr>
                                    <p:sp>
                                      <p:nvSpPr>
                                        <p:cNvPr id="60518" name="Oval 56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19" name="Oval 59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20" name="Line 60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3094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21" name="Line 61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3094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22" name="Line 62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3094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23" name="Oval 57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03" y="3033"/>
                                          <a:ext cx="169" cy="167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24" name="Oval 58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0500" name="Group 63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3703"/>
                                        <a:ext cx="4070" cy="160"/>
                                        <a:chOff x="3920" y="3703"/>
                                        <a:chExt cx="4070" cy="160"/>
                                      </a:xfrm>
                                    </p:grpSpPr>
                                    <p:sp>
                                      <p:nvSpPr>
                                        <p:cNvPr id="60511" name="Oval 64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3727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12" name="Oval 66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3727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13" name="Oval 67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3727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14" name="Line 68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3825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15" name="Line 69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3825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16" name="Line 70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3825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17" name="Oval 65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03" y="3703"/>
                                          <a:ext cx="169" cy="16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0501" name="Group 71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5086"/>
                                        <a:ext cx="4070" cy="136"/>
                                        <a:chOff x="3920" y="5086"/>
                                        <a:chExt cx="4070" cy="136"/>
                                      </a:xfrm>
                                    </p:grpSpPr>
                                    <p:sp>
                                      <p:nvSpPr>
                                        <p:cNvPr id="60504" name="Oval 72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5086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05" name="Oval 73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16" y="5086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06" name="Oval 74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5086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07" name="Oval 75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5086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08" name="Line 76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5161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09" name="Line 77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5161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510" name="Line 78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5161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0502" name="Line 79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073" y="2428"/>
                                        <a:ext cx="943" cy="622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60503" name="Line 81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268" y="3866"/>
                                        <a:ext cx="1565" cy="1222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prstDash val="dash"/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0495" name="Line 82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955" y="2459"/>
                                      <a:ext cx="1062" cy="2614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000000"/>
                                      </a:solidFill>
                                      <a:round/>
                                      <a:tailEnd type="stealth" w="med" len="med"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0496" name="Line 83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4021" y="2459"/>
                                      <a:ext cx="996" cy="1216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000000"/>
                                      </a:solidFill>
                                      <a:round/>
                                      <a:tailEnd type="stealth" w="med" len="med"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0493" name="Line 84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021" y="2459"/>
                                    <a:ext cx="930" cy="608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0489" name="Line 8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4021" y="3160"/>
                                  <a:ext cx="943" cy="576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60483" name="Line 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955" y="2520"/>
                                <a:ext cx="1062" cy="255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60484" name="Line 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021" y="3189"/>
                                <a:ext cx="996" cy="1884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60485" name="Line 8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021" y="3834"/>
                                <a:ext cx="943" cy="130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sp>
                          <p:nvSpPr>
                            <p:cNvPr id="60481" name="Line 9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083" y="3189"/>
                              <a:ext cx="996" cy="1885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60475" name="Line 9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2504"/>
                            <a:ext cx="940" cy="1223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0476" name="Line 9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2504"/>
                            <a:ext cx="940" cy="258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0477" name="Line 9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3128"/>
                            <a:ext cx="960" cy="1958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0478" name="Line 9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3863"/>
                            <a:ext cx="992" cy="1223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60464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68" y="2368"/>
                        <a:ext cx="1565" cy="122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dash"/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65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68" y="2368"/>
                        <a:ext cx="1565" cy="258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dash"/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459" name="Line 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8" y="2353"/>
                      <a:ext cx="1590" cy="5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0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98" y="3023"/>
                      <a:ext cx="1635" cy="19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1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8" y="2353"/>
                      <a:ext cx="1590" cy="123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2" name="Line 1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4" y="3022"/>
                      <a:ext cx="1527" cy="60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55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2353"/>
                    <a:ext cx="1656" cy="259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6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3048"/>
                    <a:ext cx="1565" cy="190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7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3727"/>
                    <a:ext cx="1565" cy="122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7" name="Group 217"/>
                <p:cNvGrpSpPr/>
                <p:nvPr/>
              </p:nvGrpSpPr>
              <p:grpSpPr bwMode="auto">
                <a:xfrm>
                  <a:off x="719" y="1071"/>
                  <a:ext cx="438" cy="2268"/>
                  <a:chOff x="719" y="1071"/>
                  <a:chExt cx="438" cy="2268"/>
                </a:xfrm>
              </p:grpSpPr>
              <p:grpSp>
                <p:nvGrpSpPr>
                  <p:cNvPr id="60448" name="Group 202"/>
                  <p:cNvGrpSpPr/>
                  <p:nvPr/>
                </p:nvGrpSpPr>
                <p:grpSpPr bwMode="auto">
                  <a:xfrm>
                    <a:off x="748" y="1071"/>
                    <a:ext cx="397" cy="725"/>
                    <a:chOff x="3451" y="1961"/>
                    <a:chExt cx="469" cy="1087"/>
                  </a:xfrm>
                </p:grpSpPr>
                <p:sp>
                  <p:nvSpPr>
                    <p:cNvPr id="60452" name="Text Box 2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51" y="1961"/>
                      <a:ext cx="469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baseline="-25000"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53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51" y="2640"/>
                      <a:ext cx="469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baseline="-25000"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0449" name="Group 205"/>
                  <p:cNvGrpSpPr/>
                  <p:nvPr/>
                </p:nvGrpSpPr>
                <p:grpSpPr bwMode="auto">
                  <a:xfrm flipH="1">
                    <a:off x="719" y="2069"/>
                    <a:ext cx="438" cy="1270"/>
                    <a:chOff x="3176" y="3319"/>
                    <a:chExt cx="790" cy="1767"/>
                  </a:xfrm>
                </p:grpSpPr>
                <p:sp>
                  <p:nvSpPr>
                    <p:cNvPr id="60450" name="Text Box 2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40" y="3319"/>
                      <a:ext cx="581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baseline="-25000"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51" name="Text Box 2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6" y="4678"/>
                      <a:ext cx="790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i="1" baseline="-25000">
                          <a:cs typeface="Times New Roman" panose="02020603050405020304" pitchFamily="18" charset="0"/>
                        </a:rPr>
                        <a:t>N</a:t>
                      </a:r>
                      <a:endParaRPr lang="en-US" altLang="zh-CN" sz="2400" b="1" i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60438" name="Group 212"/>
              <p:cNvGrpSpPr/>
              <p:nvPr/>
            </p:nvGrpSpPr>
            <p:grpSpPr bwMode="auto">
              <a:xfrm>
                <a:off x="1111" y="3294"/>
                <a:ext cx="2994" cy="589"/>
                <a:chOff x="1474" y="3294"/>
                <a:chExt cx="2994" cy="589"/>
              </a:xfrm>
            </p:grpSpPr>
            <p:grpSp>
              <p:nvGrpSpPr>
                <p:cNvPr id="60439" name="Group 210"/>
                <p:cNvGrpSpPr/>
                <p:nvPr/>
              </p:nvGrpSpPr>
              <p:grpSpPr bwMode="auto">
                <a:xfrm>
                  <a:off x="1474" y="3294"/>
                  <a:ext cx="2994" cy="272"/>
                  <a:chOff x="1474" y="3294"/>
                  <a:chExt cx="2994" cy="272"/>
                </a:xfrm>
              </p:grpSpPr>
              <p:grpSp>
                <p:nvGrpSpPr>
                  <p:cNvPr id="60441" name="Group 197"/>
                  <p:cNvGrpSpPr/>
                  <p:nvPr/>
                </p:nvGrpSpPr>
                <p:grpSpPr bwMode="auto">
                  <a:xfrm>
                    <a:off x="2971" y="3294"/>
                    <a:ext cx="1497" cy="272"/>
                    <a:chOff x="6112" y="4950"/>
                    <a:chExt cx="2347" cy="613"/>
                  </a:xfrm>
                </p:grpSpPr>
                <p:sp>
                  <p:nvSpPr>
                    <p:cNvPr id="60444" name="Text Box 1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12" y="4950"/>
                      <a:ext cx="470" cy="6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45" name="Text Box 1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33" y="4950"/>
                      <a:ext cx="626" cy="6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0442" name="Text 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3294"/>
                    <a:ext cx="22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2400" b="1">
                        <a:cs typeface="Times New Roman" panose="02020603050405020304" pitchFamily="18" charset="0"/>
                      </a:rPr>
                      <a:t>2</a:t>
                    </a:r>
                    <a:endParaRPr lang="en-US" altLang="zh-CN" sz="2400" b="1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443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94"/>
                    <a:ext cx="272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2400" b="1">
                        <a:cs typeface="Times New Roman" panose="02020603050405020304" pitchFamily="18" charset="0"/>
                      </a:rPr>
                      <a:t>1</a:t>
                    </a:r>
                    <a:endParaRPr lang="en-US" altLang="zh-CN" sz="2400" b="1"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0440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2336" y="3566"/>
                  <a:ext cx="8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3200" b="1"/>
                    <a:t>时间</a:t>
                  </a:r>
                  <a:endParaRPr lang="en-US" altLang="zh-CN" sz="3200" b="1"/>
                </a:p>
              </p:txBody>
            </p:sp>
          </p:grpSp>
        </p:grpSp>
      </p:grpSp>
      <p:sp>
        <p:nvSpPr>
          <p:cNvPr id="60423" name="Line 123"/>
          <p:cNvSpPr>
            <a:spLocks noChangeShapeType="1"/>
          </p:cNvSpPr>
          <p:nvPr/>
        </p:nvSpPr>
        <p:spPr bwMode="auto">
          <a:xfrm flipV="1">
            <a:off x="2843213" y="1989138"/>
            <a:ext cx="1081087" cy="143986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4" name="Oval 119"/>
          <p:cNvSpPr>
            <a:spLocks noChangeArrowheads="1"/>
          </p:cNvSpPr>
          <p:nvPr/>
        </p:nvSpPr>
        <p:spPr bwMode="auto">
          <a:xfrm>
            <a:off x="3854450" y="1701800"/>
            <a:ext cx="357188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0425" name="Line 124"/>
          <p:cNvSpPr>
            <a:spLocks noChangeShapeType="1"/>
          </p:cNvSpPr>
          <p:nvPr/>
        </p:nvSpPr>
        <p:spPr bwMode="auto">
          <a:xfrm>
            <a:off x="5292725" y="2781300"/>
            <a:ext cx="1655763" cy="216058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6" name="Oval 120"/>
          <p:cNvSpPr>
            <a:spLocks noChangeArrowheads="1"/>
          </p:cNvSpPr>
          <p:nvPr/>
        </p:nvSpPr>
        <p:spPr bwMode="auto">
          <a:xfrm>
            <a:off x="5003800" y="2492375"/>
            <a:ext cx="357188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0427" name="Oval 121"/>
          <p:cNvSpPr>
            <a:spLocks noChangeArrowheads="1"/>
          </p:cNvSpPr>
          <p:nvPr/>
        </p:nvSpPr>
        <p:spPr bwMode="auto">
          <a:xfrm>
            <a:off x="6875463" y="4868863"/>
            <a:ext cx="357187" cy="357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0428" name="Oval 118"/>
          <p:cNvSpPr>
            <a:spLocks noChangeArrowheads="1"/>
          </p:cNvSpPr>
          <p:nvPr/>
        </p:nvSpPr>
        <p:spPr bwMode="auto">
          <a:xfrm>
            <a:off x="2627313" y="3359150"/>
            <a:ext cx="357187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4451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0430" name="Text Box 112"/>
          <p:cNvSpPr txBox="1">
            <a:spLocks noChangeArrowheads="1"/>
          </p:cNvSpPr>
          <p:nvPr/>
        </p:nvSpPr>
        <p:spPr bwMode="auto">
          <a:xfrm>
            <a:off x="1979613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60431" name="Text Box 112"/>
          <p:cNvSpPr txBox="1">
            <a:spLocks noChangeArrowheads="1"/>
          </p:cNvSpPr>
          <p:nvPr/>
        </p:nvSpPr>
        <p:spPr bwMode="auto">
          <a:xfrm>
            <a:off x="2555875" y="4030663"/>
            <a:ext cx="73183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60432" name="Text Box 112"/>
          <p:cNvSpPr txBox="1">
            <a:spLocks noChangeArrowheads="1"/>
          </p:cNvSpPr>
          <p:nvPr/>
        </p:nvSpPr>
        <p:spPr bwMode="auto">
          <a:xfrm>
            <a:off x="3697288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60433" name="Text Box 112"/>
          <p:cNvSpPr txBox="1">
            <a:spLocks noChangeArrowheads="1"/>
          </p:cNvSpPr>
          <p:nvPr/>
        </p:nvSpPr>
        <p:spPr bwMode="auto">
          <a:xfrm>
            <a:off x="4932363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60434" name="Text Box 112"/>
          <p:cNvSpPr txBox="1">
            <a:spLocks noChangeArrowheads="1"/>
          </p:cNvSpPr>
          <p:nvPr/>
        </p:nvSpPr>
        <p:spPr bwMode="auto">
          <a:xfrm>
            <a:off x="6721475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animBg="1"/>
      <p:bldP spid="60424" grpId="0" animBg="1"/>
      <p:bldP spid="60425" grpId="0" animBg="1"/>
      <p:bldP spid="60426" grpId="0" animBg="1"/>
      <p:bldP spid="60427" grpId="0" animBg="1"/>
      <p:bldP spid="604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61445" name="Group 221"/>
          <p:cNvGrpSpPr/>
          <p:nvPr/>
        </p:nvGrpSpPr>
        <p:grpSpPr bwMode="auto">
          <a:xfrm>
            <a:off x="1330325" y="1700213"/>
            <a:ext cx="6121400" cy="4464050"/>
            <a:chOff x="249" y="1071"/>
            <a:chExt cx="3856" cy="2812"/>
          </a:xfrm>
        </p:grpSpPr>
        <p:sp>
          <p:nvSpPr>
            <p:cNvPr id="61463" name="Text Box 220"/>
            <p:cNvSpPr txBox="1">
              <a:spLocks noChangeArrowheads="1"/>
            </p:cNvSpPr>
            <p:nvPr/>
          </p:nvSpPr>
          <p:spPr bwMode="auto">
            <a:xfrm>
              <a:off x="249" y="1616"/>
              <a:ext cx="427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 b="1"/>
                <a:t>状态</a:t>
              </a:r>
              <a:endParaRPr lang="zh-CN" altLang="en-US" sz="3200" b="1"/>
            </a:p>
          </p:txBody>
        </p:sp>
        <p:grpSp>
          <p:nvGrpSpPr>
            <p:cNvPr id="61464" name="Group 219"/>
            <p:cNvGrpSpPr/>
            <p:nvPr/>
          </p:nvGrpSpPr>
          <p:grpSpPr bwMode="auto">
            <a:xfrm>
              <a:off x="719" y="1071"/>
              <a:ext cx="3386" cy="2812"/>
              <a:chOff x="719" y="1071"/>
              <a:chExt cx="3386" cy="2812"/>
            </a:xfrm>
          </p:grpSpPr>
          <p:grpSp>
            <p:nvGrpSpPr>
              <p:cNvPr id="61465" name="Group 218"/>
              <p:cNvGrpSpPr/>
              <p:nvPr/>
            </p:nvGrpSpPr>
            <p:grpSpPr bwMode="auto">
              <a:xfrm>
                <a:off x="719" y="1071"/>
                <a:ext cx="3204" cy="2268"/>
                <a:chOff x="719" y="1071"/>
                <a:chExt cx="3204" cy="2268"/>
              </a:xfrm>
            </p:grpSpPr>
            <p:grpSp>
              <p:nvGrpSpPr>
                <p:cNvPr id="61474" name="Group 27"/>
                <p:cNvGrpSpPr/>
                <p:nvPr/>
              </p:nvGrpSpPr>
              <p:grpSpPr bwMode="auto">
                <a:xfrm>
                  <a:off x="1143" y="1117"/>
                  <a:ext cx="2780" cy="2131"/>
                  <a:chOff x="3920" y="2233"/>
                  <a:chExt cx="4070" cy="2857"/>
                </a:xfrm>
              </p:grpSpPr>
              <p:grpSp>
                <p:nvGrpSpPr>
                  <p:cNvPr id="61482" name="Group 28"/>
                  <p:cNvGrpSpPr/>
                  <p:nvPr/>
                </p:nvGrpSpPr>
                <p:grpSpPr bwMode="auto">
                  <a:xfrm>
                    <a:off x="3920" y="2233"/>
                    <a:ext cx="4070" cy="2857"/>
                    <a:chOff x="3920" y="2233"/>
                    <a:chExt cx="4070" cy="2857"/>
                  </a:xfrm>
                </p:grpSpPr>
                <p:grpSp>
                  <p:nvGrpSpPr>
                    <p:cNvPr id="61486" name="Group 29"/>
                    <p:cNvGrpSpPr/>
                    <p:nvPr/>
                  </p:nvGrpSpPr>
                  <p:grpSpPr bwMode="auto">
                    <a:xfrm>
                      <a:off x="3920" y="2233"/>
                      <a:ext cx="4070" cy="2857"/>
                      <a:chOff x="3920" y="2233"/>
                      <a:chExt cx="4070" cy="2857"/>
                    </a:xfrm>
                  </p:grpSpPr>
                  <p:grpSp>
                    <p:nvGrpSpPr>
                      <p:cNvPr id="61491" name="Group 30"/>
                      <p:cNvGrpSpPr/>
                      <p:nvPr/>
                    </p:nvGrpSpPr>
                    <p:grpSpPr bwMode="auto">
                      <a:xfrm>
                        <a:off x="3920" y="2233"/>
                        <a:ext cx="4070" cy="2857"/>
                        <a:chOff x="3868" y="2339"/>
                        <a:chExt cx="4070" cy="2856"/>
                      </a:xfrm>
                    </p:grpSpPr>
                    <p:sp>
                      <p:nvSpPr>
                        <p:cNvPr id="61494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977" cy="56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1495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68" y="3184"/>
                          <a:ext cx="1565" cy="543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prstDash val="dash"/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1496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68" y="2504"/>
                          <a:ext cx="1565" cy="5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prstDash val="dash"/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1497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977" cy="123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1498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2459"/>
                          <a:ext cx="1062" cy="261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61499" name="Group 36"/>
                        <p:cNvGrpSpPr/>
                        <p:nvPr/>
                      </p:nvGrpSpPr>
                      <p:grpSpPr bwMode="auto">
                        <a:xfrm>
                          <a:off x="3868" y="2339"/>
                          <a:ext cx="4070" cy="2856"/>
                          <a:chOff x="3868" y="2339"/>
                          <a:chExt cx="4070" cy="2856"/>
                        </a:xfrm>
                      </p:grpSpPr>
                      <p:sp>
                        <p:nvSpPr>
                          <p:cNvPr id="61500" name="Line 9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083" y="3128"/>
                            <a:ext cx="997" cy="669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1501" name="Line 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083" y="3797"/>
                            <a:ext cx="996" cy="133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61502" name="Group 38"/>
                          <p:cNvGrpSpPr/>
                          <p:nvPr/>
                        </p:nvGrpSpPr>
                        <p:grpSpPr bwMode="auto">
                          <a:xfrm>
                            <a:off x="3868" y="2339"/>
                            <a:ext cx="4070" cy="2856"/>
                            <a:chOff x="3868" y="2339"/>
                            <a:chExt cx="4070" cy="2856"/>
                          </a:xfrm>
                        </p:grpSpPr>
                        <p:sp>
                          <p:nvSpPr>
                            <p:cNvPr id="61507" name="Line 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5083" y="2459"/>
                              <a:ext cx="996" cy="60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grpSp>
                          <p:nvGrpSpPr>
                            <p:cNvPr id="61508" name="Group 39"/>
                            <p:cNvGrpSpPr/>
                            <p:nvPr/>
                          </p:nvGrpSpPr>
                          <p:grpSpPr bwMode="auto">
                            <a:xfrm>
                              <a:off x="3868" y="2339"/>
                              <a:ext cx="4070" cy="2856"/>
                              <a:chOff x="3868" y="2339"/>
                              <a:chExt cx="4070" cy="2856"/>
                            </a:xfrm>
                          </p:grpSpPr>
                          <p:grpSp>
                            <p:nvGrpSpPr>
                              <p:cNvPr id="61510" name="Group 40"/>
                              <p:cNvGrpSpPr/>
                              <p:nvPr/>
                            </p:nvGrpSpPr>
                            <p:grpSpPr bwMode="auto">
                              <a:xfrm>
                                <a:off x="3868" y="2339"/>
                                <a:ext cx="4070" cy="2856"/>
                                <a:chOff x="3868" y="2339"/>
                                <a:chExt cx="4070" cy="2856"/>
                              </a:xfrm>
                            </p:grpSpPr>
                            <p:sp>
                              <p:nvSpPr>
                                <p:cNvPr id="61514" name="Line 8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3955" y="2482"/>
                                  <a:ext cx="1009" cy="1254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1515" name="Line 4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021" y="3797"/>
                                  <a:ext cx="930" cy="1276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grpSp>
                              <p:nvGrpSpPr>
                                <p:cNvPr id="61516" name="Group 42"/>
                                <p:cNvGrpSpPr/>
                                <p:nvPr/>
                              </p:nvGrpSpPr>
                              <p:grpSpPr bwMode="auto">
                                <a:xfrm>
                                  <a:off x="3868" y="2339"/>
                                  <a:ext cx="4070" cy="2856"/>
                                  <a:chOff x="3868" y="2339"/>
                                  <a:chExt cx="4070" cy="2856"/>
                                </a:xfrm>
                              </p:grpSpPr>
                              <p:sp>
                                <p:nvSpPr>
                                  <p:cNvPr id="61518" name="Line 43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021" y="3067"/>
                                    <a:ext cx="930" cy="66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61519" name="Line 44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021" y="3128"/>
                                    <a:ext cx="943" cy="1934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grpSp>
                                <p:nvGrpSpPr>
                                  <p:cNvPr id="61520" name="Group 45"/>
                                  <p:cNvGrpSpPr/>
                                  <p:nvPr/>
                                </p:nvGrpSpPr>
                                <p:grpSpPr bwMode="auto">
                                  <a:xfrm>
                                    <a:off x="3868" y="2339"/>
                                    <a:ext cx="4070" cy="2856"/>
                                    <a:chOff x="3868" y="2339"/>
                                    <a:chExt cx="4070" cy="2856"/>
                                  </a:xfrm>
                                </p:grpSpPr>
                                <p:grpSp>
                                  <p:nvGrpSpPr>
                                    <p:cNvPr id="61522" name="Group 46"/>
                                    <p:cNvGrpSpPr/>
                                    <p:nvPr/>
                                  </p:nvGrpSpPr>
                                  <p:grpSpPr bwMode="auto">
                                    <a:xfrm>
                                      <a:off x="3868" y="2339"/>
                                      <a:ext cx="4070" cy="2856"/>
                                      <a:chOff x="3920" y="2368"/>
                                      <a:chExt cx="4070" cy="2854"/>
                                    </a:xfrm>
                                  </p:grpSpPr>
                                  <p:sp>
                                    <p:nvSpPr>
                                      <p:cNvPr id="61525" name="Line 80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135" y="3157"/>
                                        <a:ext cx="930" cy="607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61526" name="Group 47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2368"/>
                                        <a:ext cx="4070" cy="135"/>
                                        <a:chOff x="3920" y="2233"/>
                                        <a:chExt cx="4070" cy="135"/>
                                      </a:xfrm>
                                    </p:grpSpPr>
                                    <p:sp>
                                      <p:nvSpPr>
                                        <p:cNvPr id="61553" name="Oval 48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54" name="Oval 49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16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55" name="Oval 5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56" name="Oval 51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2233"/>
                                          <a:ext cx="157" cy="13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57" name="Line 52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2293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58" name="Line 53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2292"/>
                                          <a:ext cx="940" cy="1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59" name="Line 54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2293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1527" name="Group 55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3035"/>
                                        <a:ext cx="4070" cy="167"/>
                                        <a:chOff x="3920" y="3033"/>
                                        <a:chExt cx="4070" cy="167"/>
                                      </a:xfrm>
                                    </p:grpSpPr>
                                    <p:sp>
                                      <p:nvSpPr>
                                        <p:cNvPr id="61546" name="Oval 56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47" name="Oval 59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48" name="Line 60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3094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49" name="Line 61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3094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50" name="Line 62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3094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51" name="Oval 57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03" y="3033"/>
                                          <a:ext cx="169" cy="167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52" name="Oval 58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3048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1528" name="Group 63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3703"/>
                                        <a:ext cx="4070" cy="160"/>
                                        <a:chOff x="3920" y="3703"/>
                                        <a:chExt cx="4070" cy="160"/>
                                      </a:xfrm>
                                    </p:grpSpPr>
                                    <p:sp>
                                      <p:nvSpPr>
                                        <p:cNvPr id="61539" name="Oval 64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3727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40" name="Oval 66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3727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41" name="Oval 67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3727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42" name="Line 68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3825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43" name="Line 69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3825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44" name="Line 70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3825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45" name="Oval 65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03" y="3703"/>
                                          <a:ext cx="169" cy="16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1529" name="Group 71"/>
                                      <p:cNvGrpSpPr/>
                                      <p:nvPr/>
                                    </p:nvGrpSpPr>
                                    <p:grpSpPr bwMode="auto">
                                      <a:xfrm>
                                        <a:off x="3920" y="5086"/>
                                        <a:ext cx="4070" cy="136"/>
                                        <a:chOff x="3920" y="5086"/>
                                        <a:chExt cx="4070" cy="136"/>
                                      </a:xfrm>
                                    </p:grpSpPr>
                                    <p:sp>
                                      <p:nvSpPr>
                                        <p:cNvPr id="61532" name="Oval 72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920" y="5086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33" name="Oval 73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016" y="5086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34" name="Oval 74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12" y="5086"/>
                                          <a:ext cx="156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35" name="Oval 75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7833" y="5086"/>
                                          <a:ext cx="157" cy="136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round/>
                                        </a:ln>
                                      </p:spPr>
                                      <p:txBody>
                                        <a:bodyPr/>
                                        <a:lstStyle>
                                          <a:lvl1pPr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1pPr>
                                          <a:lvl2pPr marL="742950" indent="-28575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2pPr>
                                          <a:lvl3pPr marL="11430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3pPr>
                                          <a:lvl4pPr marL="16002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4pPr>
                                          <a:lvl5pPr marL="2057400" indent="-228600" eaLnBrk="0" hangingPunct="0"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5pPr>
                                          <a:lvl6pPr marL="25146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6pPr>
                                          <a:lvl7pPr marL="29718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7pPr>
                                          <a:lvl8pPr marL="34290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8pPr>
                                          <a:lvl9pPr marL="3886200" indent="-228600" eaLnBrk="0" fontAlgn="base" hangingPunct="0"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kumimoji="1" sz="280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</a:defRPr>
                                          </a:lvl9pPr>
                                        </a:lstStyle>
                                        <a:p>
                                          <a:pPr algn="ctr" eaLnBrk="1" hangingPunct="1"/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36" name="Line 76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4077" y="5161"/>
                                          <a:ext cx="939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37" name="Line 77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5172" y="5161"/>
                                          <a:ext cx="940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538" name="Line 78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268" y="5161"/>
                                          <a:ext cx="1565" cy="0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000000"/>
                                          </a:solidFill>
                                          <a:prstDash val="dash"/>
                                          <a:round/>
                                          <a:tailEnd type="stealth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1530" name="Line 79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073" y="2428"/>
                                        <a:ext cx="943" cy="622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61531" name="Line 81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268" y="3866"/>
                                        <a:ext cx="1565" cy="1222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000000"/>
                                        </a:solidFill>
                                        <a:prstDash val="dash"/>
                                        <a:round/>
                                        <a:tailEnd type="stealth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1523" name="Line 82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955" y="2459"/>
                                      <a:ext cx="1062" cy="2614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000000"/>
                                      </a:solidFill>
                                      <a:round/>
                                      <a:tailEnd type="stealth" w="med" len="med"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1524" name="Line 83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4021" y="2459"/>
                                      <a:ext cx="996" cy="1216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000000"/>
                                      </a:solidFill>
                                      <a:round/>
                                      <a:tailEnd type="stealth" w="med" len="med"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1521" name="Line 84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021" y="2459"/>
                                    <a:ext cx="930" cy="608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000000"/>
                                    </a:solidFill>
                                    <a:round/>
                                    <a:tailEnd type="stealth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1517" name="Line 8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4021" y="3160"/>
                                  <a:ext cx="943" cy="576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000000"/>
                                  </a:solidFill>
                                  <a:round/>
                                  <a:tailEnd type="stealth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61511" name="Line 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955" y="2520"/>
                                <a:ext cx="1062" cy="255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61512" name="Line 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021" y="3189"/>
                                <a:ext cx="996" cy="1884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61513" name="Line 8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021" y="3834"/>
                                <a:ext cx="943" cy="130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sp>
                          <p:nvSpPr>
                            <p:cNvPr id="61509" name="Line 9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083" y="3189"/>
                              <a:ext cx="996" cy="1885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61503" name="Line 9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2504"/>
                            <a:ext cx="940" cy="1223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1504" name="Line 9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2504"/>
                            <a:ext cx="940" cy="258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1505" name="Line 9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3128"/>
                            <a:ext cx="960" cy="1958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1506" name="Line 9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120" y="3863"/>
                            <a:ext cx="992" cy="1223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61492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68" y="2368"/>
                        <a:ext cx="1565" cy="122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dash"/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3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68" y="2368"/>
                        <a:ext cx="1565" cy="258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dash"/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1487" name="Line 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8" y="2353"/>
                      <a:ext cx="1590" cy="5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8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98" y="3023"/>
                      <a:ext cx="1635" cy="19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9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8" y="2353"/>
                      <a:ext cx="1590" cy="123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90" name="Line 1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64" y="3022"/>
                      <a:ext cx="1527" cy="60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"/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1483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2353"/>
                    <a:ext cx="1656" cy="259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84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3048"/>
                    <a:ext cx="1565" cy="190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85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68" y="3727"/>
                    <a:ext cx="1565" cy="122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475" name="Group 217"/>
                <p:cNvGrpSpPr/>
                <p:nvPr/>
              </p:nvGrpSpPr>
              <p:grpSpPr bwMode="auto">
                <a:xfrm>
                  <a:off x="719" y="1071"/>
                  <a:ext cx="438" cy="2268"/>
                  <a:chOff x="719" y="1071"/>
                  <a:chExt cx="438" cy="2268"/>
                </a:xfrm>
              </p:grpSpPr>
              <p:grpSp>
                <p:nvGrpSpPr>
                  <p:cNvPr id="61476" name="Group 202"/>
                  <p:cNvGrpSpPr/>
                  <p:nvPr/>
                </p:nvGrpSpPr>
                <p:grpSpPr bwMode="auto">
                  <a:xfrm>
                    <a:off x="748" y="1071"/>
                    <a:ext cx="397" cy="725"/>
                    <a:chOff x="3451" y="1961"/>
                    <a:chExt cx="469" cy="1087"/>
                  </a:xfrm>
                </p:grpSpPr>
                <p:sp>
                  <p:nvSpPr>
                    <p:cNvPr id="61480" name="Text Box 2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51" y="1961"/>
                      <a:ext cx="469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baseline="-25000"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481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51" y="2640"/>
                      <a:ext cx="469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baseline="-25000"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1477" name="Group 205"/>
                  <p:cNvGrpSpPr/>
                  <p:nvPr/>
                </p:nvGrpSpPr>
                <p:grpSpPr bwMode="auto">
                  <a:xfrm flipH="1">
                    <a:off x="719" y="2069"/>
                    <a:ext cx="438" cy="1270"/>
                    <a:chOff x="3176" y="3319"/>
                    <a:chExt cx="790" cy="1767"/>
                  </a:xfrm>
                </p:grpSpPr>
                <p:sp>
                  <p:nvSpPr>
                    <p:cNvPr id="61478" name="Text Box 2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40" y="3319"/>
                      <a:ext cx="581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baseline="-25000"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479" name="Text Box 2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6" y="4678"/>
                      <a:ext cx="790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1" i="1" baseline="-25000">
                          <a:cs typeface="Times New Roman" panose="02020603050405020304" pitchFamily="18" charset="0"/>
                        </a:rPr>
                        <a:t>N</a:t>
                      </a:r>
                      <a:endParaRPr lang="en-US" altLang="zh-CN" sz="2400" b="1" i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61466" name="Group 212"/>
              <p:cNvGrpSpPr/>
              <p:nvPr/>
            </p:nvGrpSpPr>
            <p:grpSpPr bwMode="auto">
              <a:xfrm>
                <a:off x="1111" y="3294"/>
                <a:ext cx="2994" cy="589"/>
                <a:chOff x="1474" y="3294"/>
                <a:chExt cx="2994" cy="589"/>
              </a:xfrm>
            </p:grpSpPr>
            <p:grpSp>
              <p:nvGrpSpPr>
                <p:cNvPr id="61467" name="Group 210"/>
                <p:cNvGrpSpPr/>
                <p:nvPr/>
              </p:nvGrpSpPr>
              <p:grpSpPr bwMode="auto">
                <a:xfrm>
                  <a:off x="1474" y="3294"/>
                  <a:ext cx="2994" cy="272"/>
                  <a:chOff x="1474" y="3294"/>
                  <a:chExt cx="2994" cy="272"/>
                </a:xfrm>
              </p:grpSpPr>
              <p:grpSp>
                <p:nvGrpSpPr>
                  <p:cNvPr id="61469" name="Group 197"/>
                  <p:cNvGrpSpPr/>
                  <p:nvPr/>
                </p:nvGrpSpPr>
                <p:grpSpPr bwMode="auto">
                  <a:xfrm>
                    <a:off x="2971" y="3294"/>
                    <a:ext cx="1497" cy="272"/>
                    <a:chOff x="6112" y="4950"/>
                    <a:chExt cx="2347" cy="613"/>
                  </a:xfrm>
                </p:grpSpPr>
                <p:sp>
                  <p:nvSpPr>
                    <p:cNvPr id="61472" name="Text Box 1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12" y="4950"/>
                      <a:ext cx="470" cy="6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473" name="Text Box 1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33" y="4950"/>
                      <a:ext cx="626" cy="6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400" b="1" i="1"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2400" b="1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1470" name="Text 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3294"/>
                    <a:ext cx="22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2400" b="1">
                        <a:cs typeface="Times New Roman" panose="02020603050405020304" pitchFamily="18" charset="0"/>
                      </a:rPr>
                      <a:t>2</a:t>
                    </a:r>
                    <a:endParaRPr lang="en-US" altLang="zh-CN" sz="2400" b="1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71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94"/>
                    <a:ext cx="272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2400" b="1">
                        <a:cs typeface="Times New Roman" panose="02020603050405020304" pitchFamily="18" charset="0"/>
                      </a:rPr>
                      <a:t>1</a:t>
                    </a:r>
                    <a:endParaRPr lang="en-US" altLang="zh-CN" sz="2400" b="1"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468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2336" y="3566"/>
                  <a:ext cx="8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3200" b="1"/>
                    <a:t>时间</a:t>
                  </a:r>
                  <a:endParaRPr lang="en-US" altLang="zh-CN" sz="3200" b="1"/>
                </a:p>
              </p:txBody>
            </p:sp>
          </p:grpSp>
        </p:grpSp>
      </p:grpSp>
      <p:sp>
        <p:nvSpPr>
          <p:cNvPr id="61447" name="Line 123"/>
          <p:cNvSpPr>
            <a:spLocks noChangeShapeType="1"/>
          </p:cNvSpPr>
          <p:nvPr/>
        </p:nvSpPr>
        <p:spPr bwMode="auto">
          <a:xfrm flipV="1">
            <a:off x="2843213" y="1989138"/>
            <a:ext cx="1081087" cy="143986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8" name="Oval 119"/>
          <p:cNvSpPr>
            <a:spLocks noChangeArrowheads="1"/>
          </p:cNvSpPr>
          <p:nvPr/>
        </p:nvSpPr>
        <p:spPr bwMode="auto">
          <a:xfrm>
            <a:off x="3854450" y="1701800"/>
            <a:ext cx="357188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449" name="Line 124"/>
          <p:cNvSpPr>
            <a:spLocks noChangeShapeType="1"/>
          </p:cNvSpPr>
          <p:nvPr/>
        </p:nvSpPr>
        <p:spPr bwMode="auto">
          <a:xfrm>
            <a:off x="5292725" y="2781300"/>
            <a:ext cx="1655763" cy="216058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0" name="Oval 120"/>
          <p:cNvSpPr>
            <a:spLocks noChangeArrowheads="1"/>
          </p:cNvSpPr>
          <p:nvPr/>
        </p:nvSpPr>
        <p:spPr bwMode="auto">
          <a:xfrm>
            <a:off x="5003800" y="2492375"/>
            <a:ext cx="357188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451" name="Oval 121"/>
          <p:cNvSpPr>
            <a:spLocks noChangeArrowheads="1"/>
          </p:cNvSpPr>
          <p:nvPr/>
        </p:nvSpPr>
        <p:spPr bwMode="auto">
          <a:xfrm>
            <a:off x="6875463" y="4868863"/>
            <a:ext cx="357187" cy="357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452" name="Oval 118"/>
          <p:cNvSpPr>
            <a:spLocks noChangeArrowheads="1"/>
          </p:cNvSpPr>
          <p:nvPr/>
        </p:nvSpPr>
        <p:spPr bwMode="auto">
          <a:xfrm>
            <a:off x="2627313" y="3359150"/>
            <a:ext cx="357187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453" name="Line 122"/>
          <p:cNvSpPr>
            <a:spLocks noChangeShapeType="1"/>
          </p:cNvSpPr>
          <p:nvPr/>
        </p:nvSpPr>
        <p:spPr bwMode="auto">
          <a:xfrm>
            <a:off x="4178706" y="1985731"/>
            <a:ext cx="898119" cy="579669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1454" name="Group 117"/>
          <p:cNvGrpSpPr/>
          <p:nvPr/>
        </p:nvGrpSpPr>
        <p:grpSpPr bwMode="auto">
          <a:xfrm>
            <a:off x="4284663" y="1844675"/>
            <a:ext cx="576262" cy="720725"/>
            <a:chOff x="385" y="2840"/>
            <a:chExt cx="363" cy="454"/>
          </a:xfrm>
        </p:grpSpPr>
        <p:sp>
          <p:nvSpPr>
            <p:cNvPr id="61461" name="Line 115"/>
            <p:cNvSpPr>
              <a:spLocks noChangeShapeType="1"/>
            </p:cNvSpPr>
            <p:nvPr/>
          </p:nvSpPr>
          <p:spPr bwMode="auto">
            <a:xfrm>
              <a:off x="476" y="2840"/>
              <a:ext cx="136" cy="45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2" name="Line 116"/>
            <p:cNvSpPr>
              <a:spLocks noChangeShapeType="1"/>
            </p:cNvSpPr>
            <p:nvPr/>
          </p:nvSpPr>
          <p:spPr bwMode="auto">
            <a:xfrm flipH="1">
              <a:off x="385" y="2886"/>
              <a:ext cx="363" cy="36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4451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56" name="Text Box 112"/>
          <p:cNvSpPr txBox="1">
            <a:spLocks noChangeArrowheads="1"/>
          </p:cNvSpPr>
          <p:nvPr/>
        </p:nvSpPr>
        <p:spPr bwMode="auto">
          <a:xfrm>
            <a:off x="1979613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61457" name="Text Box 112"/>
          <p:cNvSpPr txBox="1">
            <a:spLocks noChangeArrowheads="1"/>
          </p:cNvSpPr>
          <p:nvPr/>
        </p:nvSpPr>
        <p:spPr bwMode="auto">
          <a:xfrm>
            <a:off x="2555875" y="4030663"/>
            <a:ext cx="73183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61458" name="Text Box 112"/>
          <p:cNvSpPr txBox="1">
            <a:spLocks noChangeArrowheads="1"/>
          </p:cNvSpPr>
          <p:nvPr/>
        </p:nvSpPr>
        <p:spPr bwMode="auto">
          <a:xfrm>
            <a:off x="3697288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61459" name="Text Box 112"/>
          <p:cNvSpPr txBox="1">
            <a:spLocks noChangeArrowheads="1"/>
          </p:cNvSpPr>
          <p:nvPr/>
        </p:nvSpPr>
        <p:spPr bwMode="auto">
          <a:xfrm>
            <a:off x="4932363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61460" name="Text Box 112"/>
          <p:cNvSpPr txBox="1">
            <a:spLocks noChangeArrowheads="1"/>
          </p:cNvSpPr>
          <p:nvPr/>
        </p:nvSpPr>
        <p:spPr bwMode="auto">
          <a:xfrm>
            <a:off x="6721475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…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3006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 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6633" name="Group 39"/>
          <p:cNvGrpSpPr/>
          <p:nvPr/>
        </p:nvGrpSpPr>
        <p:grpSpPr bwMode="auto">
          <a:xfrm>
            <a:off x="357188" y="3357563"/>
            <a:ext cx="8320087" cy="2143125"/>
            <a:chOff x="431" y="2115"/>
            <a:chExt cx="5033" cy="1350"/>
          </a:xfrm>
        </p:grpSpPr>
        <p:sp>
          <p:nvSpPr>
            <p:cNvPr id="26639" name="Text Box 23"/>
            <p:cNvSpPr txBox="1">
              <a:spLocks noChangeArrowheads="1"/>
            </p:cNvSpPr>
            <p:nvPr/>
          </p:nvSpPr>
          <p:spPr bwMode="auto">
            <a:xfrm>
              <a:off x="431" y="2115"/>
              <a:ext cx="5033" cy="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b="1" u="sng"/>
                <a:t>Viterbi </a:t>
              </a:r>
              <a:r>
                <a:rPr lang="zh-CN" altLang="en-US" b="1" u="sng">
                  <a:latin typeface="黑体" panose="02010609060101010101" pitchFamily="2" charset="-122"/>
                  <a:ea typeface="黑体" panose="02010609060101010101" pitchFamily="2" charset="-122"/>
                </a:rPr>
                <a:t>算法</a:t>
              </a:r>
              <a:r>
                <a:rPr lang="en-US" altLang="zh-CN" b="1"/>
                <a:t>: </a:t>
              </a:r>
              <a:r>
                <a:rPr lang="zh-CN" altLang="en-US" b="1">
                  <a:ea typeface="黑体" panose="02010609060101010101" pitchFamily="2" charset="-122"/>
                </a:rPr>
                <a:t>动态搜索最优状态序列。</a:t>
              </a:r>
              <a:endParaRPr lang="zh-CN" altLang="en-US" b="1">
                <a:ea typeface="黑体" panose="02010609060101010101" pitchFamily="2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30000"/>
                </a:spcBef>
              </a:pPr>
              <a:r>
                <a:rPr lang="zh-CN" altLang="en-US" b="1" u="sng">
                  <a:ea typeface="黑体" panose="02010609060101010101" pitchFamily="2" charset="-122"/>
                </a:rPr>
                <a:t>定义</a:t>
              </a:r>
              <a:r>
                <a:rPr lang="zh-CN" altLang="en-US" b="1"/>
                <a:t>：</a:t>
              </a:r>
              <a:r>
                <a:rPr lang="en-US" altLang="zh-CN" b="1"/>
                <a:t>Viterbi </a:t>
              </a:r>
              <a:r>
                <a:rPr lang="zh-CN" altLang="en-US" b="1"/>
                <a:t>变量         是在时间 </a:t>
              </a:r>
              <a:r>
                <a:rPr lang="en-US" altLang="zh-CN" i="1"/>
                <a:t>t</a:t>
              </a:r>
              <a:r>
                <a:rPr lang="en-US" altLang="zh-CN"/>
                <a:t> </a:t>
              </a:r>
              <a:r>
                <a:rPr lang="zh-CN" altLang="en-US" b="1"/>
                <a:t>时，模型沿着某一条路径到达 </a:t>
              </a:r>
              <a:r>
                <a:rPr lang="en-US" altLang="zh-CN" i="1"/>
                <a:t>S</a:t>
              </a:r>
              <a:r>
                <a:rPr lang="en-US" altLang="zh-CN" i="1" baseline="-25000"/>
                <a:t>i</a:t>
              </a:r>
              <a:r>
                <a:rPr lang="zh-CN" altLang="en-US" b="1"/>
                <a:t>，并输出观察序列 </a:t>
              </a:r>
              <a:r>
                <a:rPr lang="en-US" altLang="zh-CN" i="1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zh-CN" altLang="en-US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i="1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zh-CN" baseline="-25000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zh-CN" baseline="-25000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…</a:t>
              </a:r>
              <a:r>
                <a:rPr lang="en-US" altLang="zh-CN" i="1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zh-CN" i="1" baseline="-25000"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lang="zh-CN" altLang="en-US" b="1"/>
                <a:t>的最大概率：</a:t>
              </a:r>
              <a:endParaRPr lang="zh-CN" altLang="en-US" b="1"/>
            </a:p>
          </p:txBody>
        </p:sp>
        <p:graphicFrame>
          <p:nvGraphicFramePr>
            <p:cNvPr id="26628" name="Object 24"/>
            <p:cNvGraphicFramePr>
              <a:graphicFrameLocks noChangeAspect="1"/>
            </p:cNvGraphicFramePr>
            <p:nvPr/>
          </p:nvGraphicFramePr>
          <p:xfrm>
            <a:off x="2289" y="2565"/>
            <a:ext cx="49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2" name="Equation" r:id="rId1" imgW="330200" imgH="228600" progId="Equation.DSMT4">
                    <p:embed/>
                  </p:oleObj>
                </mc:Choice>
                <mc:Fallback>
                  <p:oleObj name="Equation" r:id="rId1" imgW="33020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" y="2565"/>
                          <a:ext cx="499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6" name="Object 29"/>
          <p:cNvGraphicFramePr>
            <a:graphicFrameLocks noChangeAspect="1"/>
          </p:cNvGraphicFramePr>
          <p:nvPr/>
        </p:nvGraphicFramePr>
        <p:xfrm>
          <a:off x="539750" y="5500688"/>
          <a:ext cx="66246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" name="Equation" r:id="rId3" imgW="2946400" imgH="292100" progId="Equation.DSMT4">
                  <p:embed/>
                </p:oleObj>
              </mc:Choice>
              <mc:Fallback>
                <p:oleObj name="Equation" r:id="rId3" imgW="2946400" imgH="292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00688"/>
                        <a:ext cx="6624638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7286625" y="5500688"/>
            <a:ext cx="165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(6.22)</a:t>
            </a:r>
            <a:endParaRPr lang="en-US" altLang="zh-CN"/>
          </a:p>
        </p:txBody>
      </p:sp>
      <p:grpSp>
        <p:nvGrpSpPr>
          <p:cNvPr id="26635" name="Group 38"/>
          <p:cNvGrpSpPr/>
          <p:nvPr/>
        </p:nvGrpSpPr>
        <p:grpSpPr bwMode="auto">
          <a:xfrm>
            <a:off x="430213" y="1484313"/>
            <a:ext cx="8102600" cy="1871662"/>
            <a:chOff x="521" y="890"/>
            <a:chExt cx="5008" cy="1179"/>
          </a:xfrm>
        </p:grpSpPr>
        <p:sp>
          <p:nvSpPr>
            <p:cNvPr id="26636" name="Rectangle 37"/>
            <p:cNvSpPr>
              <a:spLocks noChangeArrowheads="1"/>
            </p:cNvSpPr>
            <p:nvPr/>
          </p:nvSpPr>
          <p:spPr bwMode="auto">
            <a:xfrm>
              <a:off x="521" y="890"/>
              <a:ext cx="5008" cy="117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612" y="890"/>
              <a:ext cx="4804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 u="sng" dirty="0">
                  <a:solidFill>
                    <a:srgbClr val="000066"/>
                  </a:solidFill>
                  <a:ea typeface="黑体" panose="02010609060101010101" pitchFamily="2" charset="-122"/>
                </a:rPr>
                <a:t>另一种解释</a:t>
              </a:r>
              <a:r>
                <a:rPr lang="zh-CN" altLang="en-US" b="1" dirty="0"/>
                <a:t>：</a:t>
              </a:r>
              <a:r>
                <a:rPr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在给定模型</a:t>
              </a:r>
              <a:r>
                <a:rPr lang="zh-CN" altLang="en-US" i="1" dirty="0"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</a:t>
              </a:r>
              <a:r>
                <a:rPr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 和观察序列</a:t>
              </a:r>
              <a:r>
                <a:rPr lang="en-US" altLang="zh-CN" i="1" dirty="0">
                  <a:ea typeface="黑体" panose="0201060906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的条件下求概率最大的状态序列：</a:t>
              </a:r>
              <a:endParaRPr lang="zh-CN" altLang="en-US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4558" y="1575"/>
              <a:ext cx="9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  <a:r>
                <a:rPr lang="en-US" altLang="zh-CN"/>
                <a:t> (6.21)</a:t>
              </a:r>
              <a:endParaRPr lang="en-US" altLang="zh-CN"/>
            </a:p>
          </p:txBody>
        </p:sp>
        <p:graphicFrame>
          <p:nvGraphicFramePr>
            <p:cNvPr id="26627" name="Object 33"/>
            <p:cNvGraphicFramePr>
              <a:graphicFrameLocks noChangeAspect="1"/>
            </p:cNvGraphicFramePr>
            <p:nvPr/>
          </p:nvGraphicFramePr>
          <p:xfrm>
            <a:off x="1544" y="1570"/>
            <a:ext cx="194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4" name="Equation" r:id="rId5" imgW="1459865" imgH="355600" progId="Equation.DSMT4">
                    <p:embed/>
                  </p:oleObj>
                </mc:Choice>
                <mc:Fallback>
                  <p:oleObj name="Equation" r:id="rId5" imgW="1459865" imgH="3556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1570"/>
                          <a:ext cx="1945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3006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 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7657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76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95288" y="1516063"/>
            <a:ext cx="2160587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u="sng"/>
              <a:t>递归计算</a:t>
            </a:r>
            <a:r>
              <a:rPr lang="zh-CN" altLang="en-US" b="1"/>
              <a:t>：</a:t>
            </a:r>
            <a:endParaRPr lang="zh-CN" altLang="en-US"/>
          </a:p>
        </p:txBody>
      </p:sp>
      <p:graphicFrame>
        <p:nvGraphicFramePr>
          <p:cNvPr id="27650" name="Object 17"/>
          <p:cNvGraphicFramePr>
            <a:graphicFrameLocks noChangeAspect="1"/>
          </p:cNvGraphicFramePr>
          <p:nvPr/>
        </p:nvGraphicFramePr>
        <p:xfrm>
          <a:off x="2252663" y="1587500"/>
          <a:ext cx="45354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5" name="Equation" r:id="rId1" imgW="1879600" imgH="279400" progId="Equation.DSMT4">
                  <p:embed/>
                </p:oleObj>
              </mc:Choice>
              <mc:Fallback>
                <p:oleObj name="Equation" r:id="rId1" imgW="18796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587500"/>
                        <a:ext cx="4535487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19"/>
          <p:cNvSpPr txBox="1">
            <a:spLocks noChangeArrowheads="1"/>
          </p:cNvSpPr>
          <p:nvPr/>
        </p:nvSpPr>
        <p:spPr bwMode="auto">
          <a:xfrm>
            <a:off x="7308850" y="1541463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(6.23)</a:t>
            </a:r>
            <a:endParaRPr lang="en-US" altLang="zh-CN"/>
          </a:p>
        </p:txBody>
      </p:sp>
      <p:sp>
        <p:nvSpPr>
          <p:cNvPr id="27661" name="Text Box 21"/>
          <p:cNvSpPr txBox="1">
            <a:spLocks noChangeArrowheads="1"/>
          </p:cNvSpPr>
          <p:nvPr/>
        </p:nvSpPr>
        <p:spPr bwMode="auto">
          <a:xfrm>
            <a:off x="395288" y="2205038"/>
            <a:ext cx="5112816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3200" b="1" u="sng" dirty="0">
                <a:latin typeface="Arial Narrow" pitchFamily="34" charset="0"/>
                <a:ea typeface="黑体" panose="02010609060101010101" pitchFamily="2" charset="-122"/>
              </a:rPr>
              <a:t>算法</a:t>
            </a:r>
            <a:r>
              <a:rPr lang="en-US" altLang="zh-CN" sz="3200" b="1" u="sng" dirty="0">
                <a:latin typeface="Arial Narrow" pitchFamily="34" charset="0"/>
                <a:ea typeface="黑体" panose="02010609060101010101" pitchFamily="2" charset="-122"/>
              </a:rPr>
              <a:t>6.3</a:t>
            </a:r>
            <a:r>
              <a:rPr lang="zh-CN" altLang="en-US" b="1" dirty="0"/>
              <a:t>：</a:t>
            </a:r>
            <a:r>
              <a:rPr lang="en-US" altLang="zh-CN" b="1" dirty="0"/>
              <a:t>Viterbi </a:t>
            </a:r>
            <a:r>
              <a:rPr lang="zh-CN" altLang="en-US" b="1" dirty="0" smtClean="0">
                <a:ea typeface="黑体" panose="02010609060101010101" pitchFamily="2" charset="-122"/>
              </a:rPr>
              <a:t>算法描述</a:t>
            </a:r>
            <a:endParaRPr lang="zh-CN" altLang="en-US" b="1" dirty="0">
              <a:ea typeface="黑体" panose="0201060906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 dirty="0"/>
              <a:t>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初始化：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1" name="Object 22"/>
          <p:cNvGraphicFramePr>
            <a:graphicFrameLocks noChangeAspect="1"/>
          </p:cNvGraphicFramePr>
          <p:nvPr/>
        </p:nvGraphicFramePr>
        <p:xfrm>
          <a:off x="2700338" y="2854325"/>
          <a:ext cx="41036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6" name="Equation" r:id="rId3" imgW="1739900" imgH="228600" progId="Equation.DSMT4">
                  <p:embed/>
                </p:oleObj>
              </mc:Choice>
              <mc:Fallback>
                <p:oleObj name="Equation" r:id="rId3" imgW="17399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854325"/>
                        <a:ext cx="4103687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Text Box 24"/>
          <p:cNvSpPr txBox="1">
            <a:spLocks noChangeArrowheads="1"/>
          </p:cNvSpPr>
          <p:nvPr/>
        </p:nvSpPr>
        <p:spPr bwMode="auto">
          <a:xfrm>
            <a:off x="1187450" y="342900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概率最大的路径变量：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27652" name="Object 25"/>
          <p:cNvGraphicFramePr>
            <a:graphicFrameLocks noChangeAspect="1"/>
          </p:cNvGraphicFramePr>
          <p:nvPr/>
        </p:nvGraphicFramePr>
        <p:xfrm>
          <a:off x="4857750" y="3429000"/>
          <a:ext cx="15128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7" name="Equation" r:id="rId5" imgW="596900" imgH="215900" progId="Equation.DSMT4">
                  <p:embed/>
                </p:oleObj>
              </mc:Choice>
              <mc:Fallback>
                <p:oleObj name="Equation" r:id="rId5" imgW="596900" imgH="215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429000"/>
                        <a:ext cx="151288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29"/>
          <p:cNvSpPr txBox="1">
            <a:spLocks noChangeArrowheads="1"/>
          </p:cNvSpPr>
          <p:nvPr/>
        </p:nvSpPr>
        <p:spPr bwMode="auto">
          <a:xfrm>
            <a:off x="611188" y="4005263"/>
            <a:ext cx="288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递推计算：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3" name="Object 39"/>
          <p:cNvGraphicFramePr>
            <a:graphicFrameLocks noChangeAspect="1"/>
          </p:cNvGraphicFramePr>
          <p:nvPr/>
        </p:nvGraphicFramePr>
        <p:xfrm>
          <a:off x="857250" y="4652963"/>
          <a:ext cx="76295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8" name="Equation" r:id="rId7" imgW="3111500" imgH="266700" progId="Equation.DSMT4">
                  <p:embed/>
                </p:oleObj>
              </mc:Choice>
              <mc:Fallback>
                <p:oleObj name="Equation" r:id="rId7" imgW="3111500" imgH="2667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652963"/>
                        <a:ext cx="76295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59"/>
          <p:cNvSpPr>
            <a:spLocks noChangeArrowheads="1"/>
          </p:cNvSpPr>
          <p:nvPr/>
        </p:nvSpPr>
        <p:spPr bwMode="auto">
          <a:xfrm>
            <a:off x="2647950" y="5791200"/>
            <a:ext cx="52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i="1">
                <a:solidFill>
                  <a:srgbClr val="000000"/>
                </a:solidFill>
              </a:rPr>
              <a:t>i</a:t>
            </a:r>
            <a:endParaRPr lang="en-US" altLang="zh-CN"/>
          </a:p>
        </p:txBody>
      </p:sp>
      <p:graphicFrame>
        <p:nvGraphicFramePr>
          <p:cNvPr id="27654" name="Object 94"/>
          <p:cNvGraphicFramePr>
            <a:graphicFrameLocks noChangeAspect="1"/>
          </p:cNvGraphicFramePr>
          <p:nvPr/>
        </p:nvGraphicFramePr>
        <p:xfrm>
          <a:off x="857250" y="5438775"/>
          <a:ext cx="76454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9" name="Equation" r:id="rId9" imgW="3136900" imgH="292100" progId="Equation.DSMT4">
                  <p:embed/>
                </p:oleObj>
              </mc:Choice>
              <mc:Fallback>
                <p:oleObj name="Equation" r:id="rId9" imgW="3136900" imgH="29210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438775"/>
                        <a:ext cx="76454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58958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 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86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82" name="Text Box 21"/>
          <p:cNvSpPr txBox="1">
            <a:spLocks noChangeArrowheads="1"/>
          </p:cNvSpPr>
          <p:nvPr/>
        </p:nvSpPr>
        <p:spPr bwMode="auto">
          <a:xfrm>
            <a:off x="785813" y="3286125"/>
            <a:ext cx="669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通过回溯得到路径（状态序列）：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83" name="Rectangle 2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8674" name="Object 22"/>
          <p:cNvGraphicFramePr>
            <a:graphicFrameLocks noChangeAspect="1"/>
          </p:cNvGraphicFramePr>
          <p:nvPr/>
        </p:nvGraphicFramePr>
        <p:xfrm>
          <a:off x="1492250" y="4071938"/>
          <a:ext cx="62801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9" name="Equation" r:id="rId1" imgW="2374900" imgH="228600" progId="Equation.DSMT4">
                  <p:embed/>
                </p:oleObj>
              </mc:Choice>
              <mc:Fallback>
                <p:oleObj name="Equation" r:id="rId1" imgW="23749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4071938"/>
                        <a:ext cx="628015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85" name="Text Box 24"/>
          <p:cNvSpPr txBox="1">
            <a:spLocks noChangeArrowheads="1"/>
          </p:cNvSpPr>
          <p:nvPr/>
        </p:nvSpPr>
        <p:spPr bwMode="auto">
          <a:xfrm>
            <a:off x="1187450" y="5229225"/>
            <a:ext cx="4679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黑体" panose="02010609060101010101" pitchFamily="2" charset="-122"/>
              </a:rPr>
              <a:t>算法的时间复杂度</a:t>
            </a:r>
            <a:r>
              <a:rPr lang="zh-CN" altLang="en-US" sz="3200">
                <a:ea typeface="黑体" panose="02010609060101010101" pitchFamily="2" charset="-122"/>
              </a:rPr>
              <a:t>：</a:t>
            </a:r>
            <a:endParaRPr lang="zh-CN" altLang="en-US" sz="3200">
              <a:ea typeface="黑体" panose="02010609060101010101" pitchFamily="2" charset="-122"/>
            </a:endParaRPr>
          </a:p>
        </p:txBody>
      </p:sp>
      <p:graphicFrame>
        <p:nvGraphicFramePr>
          <p:cNvPr id="28675" name="Object 25"/>
          <p:cNvGraphicFramePr>
            <a:graphicFrameLocks noChangeAspect="1"/>
          </p:cNvGraphicFramePr>
          <p:nvPr/>
        </p:nvGraphicFramePr>
        <p:xfrm>
          <a:off x="4932363" y="5300663"/>
          <a:ext cx="14398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0" name="Equation" r:id="rId3" imgW="558800" imgH="228600" progId="Equation.DSMT4">
                  <p:embed/>
                </p:oleObj>
              </mc:Choice>
              <mc:Fallback>
                <p:oleObj name="Equation" r:id="rId3" imgW="5588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300663"/>
                        <a:ext cx="143986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8"/>
          <p:cNvGraphicFramePr>
            <a:graphicFrameLocks noChangeAspect="1"/>
          </p:cNvGraphicFramePr>
          <p:nvPr/>
        </p:nvGraphicFramePr>
        <p:xfrm>
          <a:off x="1643063" y="2286000"/>
          <a:ext cx="31686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1" name="Equation" r:id="rId5" imgW="1193165" imgH="317500" progId="Equation.DSMT4">
                  <p:embed/>
                </p:oleObj>
              </mc:Choice>
              <mc:Fallback>
                <p:oleObj name="Equation" r:id="rId5" imgW="1193165" imgH="3175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286000"/>
                        <a:ext cx="316865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/>
          <p:cNvGraphicFramePr>
            <a:graphicFrameLocks noChangeAspect="1"/>
          </p:cNvGraphicFramePr>
          <p:nvPr/>
        </p:nvGraphicFramePr>
        <p:xfrm>
          <a:off x="5251450" y="2276475"/>
          <a:ext cx="29606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2" name="Equation" r:id="rId7" imgW="1167765" imgH="304800" progId="Equation.DSMT4">
                  <p:embed/>
                </p:oleObj>
              </mc:Choice>
              <mc:Fallback>
                <p:oleObj name="Equation" r:id="rId7" imgW="1167765" imgH="304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2276475"/>
                        <a:ext cx="2960688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30"/>
          <p:cNvSpPr txBox="1">
            <a:spLocks noChangeArrowheads="1"/>
          </p:cNvSpPr>
          <p:nvPr/>
        </p:nvSpPr>
        <p:spPr bwMode="auto">
          <a:xfrm>
            <a:off x="785813" y="1643063"/>
            <a:ext cx="288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结束：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03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4451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0358" name="文本框 1"/>
          <p:cNvSpPr txBox="1">
            <a:spLocks noChangeArrowheads="1"/>
          </p:cNvSpPr>
          <p:nvPr/>
        </p:nvSpPr>
        <p:spPr bwMode="auto">
          <a:xfrm>
            <a:off x="179388" y="1557338"/>
            <a:ext cx="1512887" cy="20621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图解 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Viterbi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搜索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过程</a:t>
            </a:r>
            <a:endParaRPr lang="zh-CN" altLang="en-US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8175" y="1700213"/>
            <a:ext cx="6911975" cy="4392612"/>
            <a:chOff x="1908175" y="1700213"/>
            <a:chExt cx="6911975" cy="4392612"/>
          </a:xfrm>
        </p:grpSpPr>
        <p:grpSp>
          <p:nvGrpSpPr>
            <p:cNvPr id="100357" name="组合 2"/>
            <p:cNvGrpSpPr/>
            <p:nvPr/>
          </p:nvGrpSpPr>
          <p:grpSpPr bwMode="auto">
            <a:xfrm>
              <a:off x="1908175" y="1700213"/>
              <a:ext cx="4259263" cy="4392612"/>
              <a:chOff x="1403352" y="1700213"/>
              <a:chExt cx="4259261" cy="4392613"/>
            </a:xfrm>
          </p:grpSpPr>
          <p:grpSp>
            <p:nvGrpSpPr>
              <p:cNvPr id="100412" name="Group 221"/>
              <p:cNvGrpSpPr/>
              <p:nvPr/>
            </p:nvGrpSpPr>
            <p:grpSpPr bwMode="auto">
              <a:xfrm>
                <a:off x="1403352" y="1700213"/>
                <a:ext cx="4152901" cy="4392613"/>
                <a:chOff x="295" y="1071"/>
                <a:chExt cx="2616" cy="2767"/>
              </a:xfrm>
            </p:grpSpPr>
            <p:sp>
              <p:nvSpPr>
                <p:cNvPr id="100417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295" y="1660"/>
                  <a:ext cx="427" cy="1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b="1">
                      <a:latin typeface="Times New Roman" panose="02020603050405020304" pitchFamily="18" charset="0"/>
                    </a:rPr>
                    <a:t>状态</a:t>
                  </a:r>
                  <a:endParaRPr lang="zh-CN" altLang="en-US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00418" name="Group 219"/>
                <p:cNvGrpSpPr/>
                <p:nvPr/>
              </p:nvGrpSpPr>
              <p:grpSpPr bwMode="auto">
                <a:xfrm>
                  <a:off x="719" y="1071"/>
                  <a:ext cx="2192" cy="2767"/>
                  <a:chOff x="719" y="1071"/>
                  <a:chExt cx="2192" cy="2767"/>
                </a:xfrm>
              </p:grpSpPr>
              <p:grpSp>
                <p:nvGrpSpPr>
                  <p:cNvPr id="100419" name="Group 218"/>
                  <p:cNvGrpSpPr/>
                  <p:nvPr/>
                </p:nvGrpSpPr>
                <p:grpSpPr bwMode="auto">
                  <a:xfrm>
                    <a:off x="719" y="1071"/>
                    <a:ext cx="2027" cy="2268"/>
                    <a:chOff x="719" y="1071"/>
                    <a:chExt cx="2027" cy="2268"/>
                  </a:xfrm>
                </p:grpSpPr>
                <p:grpSp>
                  <p:nvGrpSpPr>
                    <p:cNvPr id="100426" name="Group 46"/>
                    <p:cNvGrpSpPr/>
                    <p:nvPr/>
                  </p:nvGrpSpPr>
                  <p:grpSpPr bwMode="auto">
                    <a:xfrm>
                      <a:off x="1142" y="1107"/>
                      <a:ext cx="1604" cy="2140"/>
                      <a:chOff x="3920" y="2355"/>
                      <a:chExt cx="2349" cy="2867"/>
                    </a:xfrm>
                  </p:grpSpPr>
                  <p:grpSp>
                    <p:nvGrpSpPr>
                      <p:cNvPr id="100434" name="Group 47"/>
                      <p:cNvGrpSpPr/>
                      <p:nvPr/>
                    </p:nvGrpSpPr>
                    <p:grpSpPr bwMode="auto">
                      <a:xfrm>
                        <a:off x="3920" y="2355"/>
                        <a:ext cx="2349" cy="148"/>
                        <a:chOff x="3920" y="2220"/>
                        <a:chExt cx="2349" cy="148"/>
                      </a:xfrm>
                    </p:grpSpPr>
                    <p:sp>
                      <p:nvSpPr>
                        <p:cNvPr id="100446" name="Oval 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20" y="2220"/>
                          <a:ext cx="157" cy="13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47" name="Oval 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16" y="2233"/>
                          <a:ext cx="157" cy="13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48" name="Oval 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12" y="2233"/>
                          <a:ext cx="157" cy="13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0435" name="Group 55"/>
                      <p:cNvGrpSpPr/>
                      <p:nvPr/>
                    </p:nvGrpSpPr>
                    <p:grpSpPr bwMode="auto">
                      <a:xfrm>
                        <a:off x="3920" y="3035"/>
                        <a:ext cx="2349" cy="167"/>
                        <a:chOff x="3920" y="3033"/>
                        <a:chExt cx="2349" cy="167"/>
                      </a:xfrm>
                    </p:grpSpPr>
                    <p:sp>
                      <p:nvSpPr>
                        <p:cNvPr id="100443" name="Oval 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20" y="3048"/>
                          <a:ext cx="157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44" name="Oval 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03" y="3033"/>
                          <a:ext cx="169" cy="16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45" name="Oval 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12" y="3048"/>
                          <a:ext cx="157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0436" name="Group 63"/>
                      <p:cNvGrpSpPr/>
                      <p:nvPr/>
                    </p:nvGrpSpPr>
                    <p:grpSpPr bwMode="auto">
                      <a:xfrm>
                        <a:off x="3920" y="3703"/>
                        <a:ext cx="2348" cy="160"/>
                        <a:chOff x="3920" y="3703"/>
                        <a:chExt cx="2348" cy="160"/>
                      </a:xfrm>
                    </p:grpSpPr>
                    <p:sp>
                      <p:nvSpPr>
                        <p:cNvPr id="100440" name="Oval 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20" y="3727"/>
                          <a:ext cx="157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41" name="Oval 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12" y="3727"/>
                          <a:ext cx="156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42" name="Oval 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03" y="3703"/>
                          <a:ext cx="169" cy="16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0437" name="Group 71"/>
                      <p:cNvGrpSpPr/>
                      <p:nvPr/>
                    </p:nvGrpSpPr>
                    <p:grpSpPr bwMode="auto">
                      <a:xfrm>
                        <a:off x="3920" y="5086"/>
                        <a:ext cx="1252" cy="136"/>
                        <a:chOff x="3920" y="5086"/>
                        <a:chExt cx="1252" cy="136"/>
                      </a:xfrm>
                    </p:grpSpPr>
                    <p:sp>
                      <p:nvSpPr>
                        <p:cNvPr id="100438" name="Oval 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16" y="5086"/>
                          <a:ext cx="156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39" name="Oval 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20" y="5086"/>
                          <a:ext cx="157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0427" name="Group 217"/>
                    <p:cNvGrpSpPr/>
                    <p:nvPr/>
                  </p:nvGrpSpPr>
                  <p:grpSpPr bwMode="auto">
                    <a:xfrm>
                      <a:off x="719" y="1071"/>
                      <a:ext cx="438" cy="2268"/>
                      <a:chOff x="719" y="1071"/>
                      <a:chExt cx="438" cy="2268"/>
                    </a:xfrm>
                  </p:grpSpPr>
                  <p:grpSp>
                    <p:nvGrpSpPr>
                      <p:cNvPr id="100428" name="Group 202"/>
                      <p:cNvGrpSpPr/>
                      <p:nvPr/>
                    </p:nvGrpSpPr>
                    <p:grpSpPr bwMode="auto">
                      <a:xfrm>
                        <a:off x="748" y="1071"/>
                        <a:ext cx="397" cy="725"/>
                        <a:chOff x="3451" y="1961"/>
                        <a:chExt cx="469" cy="1087"/>
                      </a:xfrm>
                    </p:grpSpPr>
                    <p:sp>
                      <p:nvSpPr>
                        <p:cNvPr id="100432" name="Text Box 20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51" y="1961"/>
                          <a:ext cx="46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400" b="1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33" name="Text Box 20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51" y="2640"/>
                          <a:ext cx="46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400" b="1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0429" name="Group 205"/>
                      <p:cNvGrpSpPr/>
                      <p:nvPr/>
                    </p:nvGrpSpPr>
                    <p:grpSpPr bwMode="auto">
                      <a:xfrm flipH="1">
                        <a:off x="719" y="2069"/>
                        <a:ext cx="438" cy="1270"/>
                        <a:chOff x="3176" y="3319"/>
                        <a:chExt cx="790" cy="1767"/>
                      </a:xfrm>
                    </p:grpSpPr>
                    <p:sp>
                      <p:nvSpPr>
                        <p:cNvPr id="100430" name="Text Box 20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40" y="3319"/>
                          <a:ext cx="581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400" b="1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31" name="Text Box 20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76" y="4678"/>
                          <a:ext cx="79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b="1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i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0420" name="Group 212"/>
                  <p:cNvGrpSpPr/>
                  <p:nvPr/>
                </p:nvGrpSpPr>
                <p:grpSpPr bwMode="auto">
                  <a:xfrm>
                    <a:off x="1111" y="3294"/>
                    <a:ext cx="1800" cy="544"/>
                    <a:chOff x="1474" y="3294"/>
                    <a:chExt cx="1800" cy="544"/>
                  </a:xfrm>
                </p:grpSpPr>
                <p:grpSp>
                  <p:nvGrpSpPr>
                    <p:cNvPr id="100421" name="Group 210"/>
                    <p:cNvGrpSpPr/>
                    <p:nvPr/>
                  </p:nvGrpSpPr>
                  <p:grpSpPr bwMode="auto">
                    <a:xfrm>
                      <a:off x="1474" y="3294"/>
                      <a:ext cx="1800" cy="272"/>
                      <a:chOff x="1474" y="3294"/>
                      <a:chExt cx="1800" cy="272"/>
                    </a:xfrm>
                  </p:grpSpPr>
                  <p:sp>
                    <p:nvSpPr>
                      <p:cNvPr id="100423" name="Text Box 19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974" y="3294"/>
                        <a:ext cx="300" cy="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0424" name="Text Box 20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00" y="3294"/>
                        <a:ext cx="227" cy="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471" name="Text Box 20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74" y="3294"/>
                        <a:ext cx="272" cy="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defRPr/>
                        </a:pPr>
                        <a:r>
                          <a:rPr lang="en-US" altLang="zh-CN" sz="2400" b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00422" name="Text Box 2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6" y="3521"/>
                      <a:ext cx="817" cy="3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Times New Roman" panose="02020603050405020304" pitchFamily="18" charset="0"/>
                        </a:rPr>
                        <a:t>时间</a:t>
                      </a:r>
                      <a:endParaRPr lang="en-US" altLang="zh-CN" b="1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100413" name="Text Box 112"/>
              <p:cNvSpPr txBox="1">
                <a:spLocks noChangeArrowheads="1"/>
              </p:cNvSpPr>
              <p:nvPr/>
            </p:nvSpPr>
            <p:spPr bwMode="auto">
              <a:xfrm>
                <a:off x="1979613" y="4030663"/>
                <a:ext cx="730250" cy="550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…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14" name="Text Box 112"/>
              <p:cNvSpPr txBox="1">
                <a:spLocks noChangeArrowheads="1"/>
              </p:cNvSpPr>
              <p:nvPr/>
            </p:nvSpPr>
            <p:spPr bwMode="auto">
              <a:xfrm>
                <a:off x="2555875" y="4030663"/>
                <a:ext cx="731838" cy="550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…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15" name="Text Box 112"/>
              <p:cNvSpPr txBox="1">
                <a:spLocks noChangeArrowheads="1"/>
              </p:cNvSpPr>
              <p:nvPr/>
            </p:nvSpPr>
            <p:spPr bwMode="auto">
              <a:xfrm>
                <a:off x="3697288" y="4030663"/>
                <a:ext cx="730250" cy="550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…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16" name="Text Box 112"/>
              <p:cNvSpPr txBox="1">
                <a:spLocks noChangeArrowheads="1"/>
              </p:cNvSpPr>
              <p:nvPr/>
            </p:nvSpPr>
            <p:spPr bwMode="auto">
              <a:xfrm>
                <a:off x="4932363" y="4030663"/>
                <a:ext cx="730250" cy="550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…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0359" name="Oval 74"/>
            <p:cNvSpPr>
              <a:spLocks noChangeArrowheads="1"/>
            </p:cNvSpPr>
            <p:nvPr/>
          </p:nvSpPr>
          <p:spPr bwMode="auto">
            <a:xfrm>
              <a:off x="5630863" y="4994275"/>
              <a:ext cx="169862" cy="16033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cxnSp>
          <p:nvCxnSpPr>
            <p:cNvPr id="100360" name="直接箭头连接符 4"/>
            <p:cNvCxnSpPr>
              <a:cxnSpLocks noChangeShapeType="1"/>
            </p:cNvCxnSpPr>
            <p:nvPr/>
          </p:nvCxnSpPr>
          <p:spPr bwMode="auto">
            <a:xfrm flipH="1" flipV="1">
              <a:off x="3348038" y="5661025"/>
              <a:ext cx="4762" cy="43180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miter lim="800000"/>
              <a:tailEnd type="triangle" w="med" len="med"/>
            </a:ln>
          </p:spPr>
        </p:cxnSp>
        <p:grpSp>
          <p:nvGrpSpPr>
            <p:cNvPr id="100361" name="组合 124"/>
            <p:cNvGrpSpPr/>
            <p:nvPr/>
          </p:nvGrpSpPr>
          <p:grpSpPr bwMode="auto">
            <a:xfrm>
              <a:off x="1908175" y="1700213"/>
              <a:ext cx="6911975" cy="4392612"/>
              <a:chOff x="1403352" y="1700213"/>
              <a:chExt cx="6912471" cy="4392613"/>
            </a:xfrm>
          </p:grpSpPr>
          <p:grpSp>
            <p:nvGrpSpPr>
              <p:cNvPr id="100368" name="Group 221"/>
              <p:cNvGrpSpPr/>
              <p:nvPr/>
            </p:nvGrpSpPr>
            <p:grpSpPr bwMode="auto">
              <a:xfrm>
                <a:off x="1403352" y="1700213"/>
                <a:ext cx="6894517" cy="4392613"/>
                <a:chOff x="295" y="1071"/>
                <a:chExt cx="4343" cy="2767"/>
              </a:xfrm>
            </p:grpSpPr>
            <p:sp>
              <p:nvSpPr>
                <p:cNvPr id="100374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295" y="1660"/>
                  <a:ext cx="427" cy="1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b="1">
                      <a:latin typeface="Times New Roman" panose="02020603050405020304" pitchFamily="18" charset="0"/>
                    </a:rPr>
                    <a:t>状态</a:t>
                  </a:r>
                  <a:endParaRPr lang="zh-CN" altLang="en-US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00375" name="Group 219"/>
                <p:cNvGrpSpPr/>
                <p:nvPr/>
              </p:nvGrpSpPr>
              <p:grpSpPr bwMode="auto">
                <a:xfrm>
                  <a:off x="719" y="1071"/>
                  <a:ext cx="3919" cy="2767"/>
                  <a:chOff x="719" y="1071"/>
                  <a:chExt cx="3919" cy="2767"/>
                </a:xfrm>
              </p:grpSpPr>
              <p:grpSp>
                <p:nvGrpSpPr>
                  <p:cNvPr id="100376" name="Group 218"/>
                  <p:cNvGrpSpPr/>
                  <p:nvPr/>
                </p:nvGrpSpPr>
                <p:grpSpPr bwMode="auto">
                  <a:xfrm>
                    <a:off x="719" y="1071"/>
                    <a:ext cx="3744" cy="2268"/>
                    <a:chOff x="719" y="1071"/>
                    <a:chExt cx="3744" cy="2268"/>
                  </a:xfrm>
                </p:grpSpPr>
                <p:grpSp>
                  <p:nvGrpSpPr>
                    <p:cNvPr id="100385" name="Group 46"/>
                    <p:cNvGrpSpPr/>
                    <p:nvPr/>
                  </p:nvGrpSpPr>
                  <p:grpSpPr bwMode="auto">
                    <a:xfrm>
                      <a:off x="1143" y="1107"/>
                      <a:ext cx="3320" cy="2140"/>
                      <a:chOff x="3920" y="2355"/>
                      <a:chExt cx="4862" cy="2867"/>
                    </a:xfrm>
                  </p:grpSpPr>
                  <p:grpSp>
                    <p:nvGrpSpPr>
                      <p:cNvPr id="100393" name="Group 47"/>
                      <p:cNvGrpSpPr/>
                      <p:nvPr/>
                    </p:nvGrpSpPr>
                    <p:grpSpPr bwMode="auto">
                      <a:xfrm>
                        <a:off x="3920" y="2355"/>
                        <a:ext cx="4862" cy="148"/>
                        <a:chOff x="3920" y="2220"/>
                        <a:chExt cx="4862" cy="148"/>
                      </a:xfrm>
                    </p:grpSpPr>
                    <p:sp>
                      <p:nvSpPr>
                        <p:cNvPr id="100408" name="Oval 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20" y="2220"/>
                          <a:ext cx="157" cy="13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09" name="Oval 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16" y="2233"/>
                          <a:ext cx="157" cy="13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10" name="Oval 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12" y="2233"/>
                          <a:ext cx="157" cy="13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11" name="Oval 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625" y="2233"/>
                          <a:ext cx="157" cy="13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0394" name="Group 55"/>
                      <p:cNvGrpSpPr/>
                      <p:nvPr/>
                    </p:nvGrpSpPr>
                    <p:grpSpPr bwMode="auto">
                      <a:xfrm>
                        <a:off x="3920" y="3035"/>
                        <a:ext cx="4862" cy="167"/>
                        <a:chOff x="3920" y="3033"/>
                        <a:chExt cx="4862" cy="167"/>
                      </a:xfrm>
                    </p:grpSpPr>
                    <p:sp>
                      <p:nvSpPr>
                        <p:cNvPr id="100404" name="Oval 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20" y="3048"/>
                          <a:ext cx="157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05" name="Oval 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625" y="3048"/>
                          <a:ext cx="157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06" name="Oval 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03" y="3033"/>
                          <a:ext cx="169" cy="16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07" name="Oval 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12" y="3048"/>
                          <a:ext cx="157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0395" name="Group 63"/>
                      <p:cNvGrpSpPr/>
                      <p:nvPr/>
                    </p:nvGrpSpPr>
                    <p:grpSpPr bwMode="auto">
                      <a:xfrm>
                        <a:off x="3920" y="3703"/>
                        <a:ext cx="4862" cy="160"/>
                        <a:chOff x="3920" y="3703"/>
                        <a:chExt cx="4862" cy="160"/>
                      </a:xfrm>
                    </p:grpSpPr>
                    <p:sp>
                      <p:nvSpPr>
                        <p:cNvPr id="100400" name="Oval 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20" y="3727"/>
                          <a:ext cx="157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01" name="Oval 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12" y="3727"/>
                          <a:ext cx="156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02" name="Oval 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625" y="3727"/>
                          <a:ext cx="157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403" name="Oval 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03" y="3703"/>
                          <a:ext cx="169" cy="16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0396" name="Group 71"/>
                      <p:cNvGrpSpPr/>
                      <p:nvPr/>
                    </p:nvGrpSpPr>
                    <p:grpSpPr bwMode="auto">
                      <a:xfrm>
                        <a:off x="3920" y="5086"/>
                        <a:ext cx="4862" cy="136"/>
                        <a:chOff x="3920" y="5086"/>
                        <a:chExt cx="4862" cy="136"/>
                      </a:xfrm>
                    </p:grpSpPr>
                    <p:sp>
                      <p:nvSpPr>
                        <p:cNvPr id="100397" name="Oval 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16" y="5086"/>
                          <a:ext cx="156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398" name="Oval 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625" y="5086"/>
                          <a:ext cx="157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399" name="Oval 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20" y="5086"/>
                          <a:ext cx="157" cy="1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9050" algn="ctr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0386" name="Group 217"/>
                    <p:cNvGrpSpPr/>
                    <p:nvPr/>
                  </p:nvGrpSpPr>
                  <p:grpSpPr bwMode="auto">
                    <a:xfrm>
                      <a:off x="719" y="1071"/>
                      <a:ext cx="438" cy="2268"/>
                      <a:chOff x="719" y="1071"/>
                      <a:chExt cx="438" cy="2268"/>
                    </a:xfrm>
                  </p:grpSpPr>
                  <p:grpSp>
                    <p:nvGrpSpPr>
                      <p:cNvPr id="100387" name="Group 202"/>
                      <p:cNvGrpSpPr/>
                      <p:nvPr/>
                    </p:nvGrpSpPr>
                    <p:grpSpPr bwMode="auto">
                      <a:xfrm>
                        <a:off x="748" y="1071"/>
                        <a:ext cx="397" cy="725"/>
                        <a:chOff x="3451" y="1961"/>
                        <a:chExt cx="469" cy="1087"/>
                      </a:xfrm>
                    </p:grpSpPr>
                    <p:sp>
                      <p:nvSpPr>
                        <p:cNvPr id="100391" name="Text Box 20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51" y="1961"/>
                          <a:ext cx="46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400" b="1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392" name="Text Box 20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51" y="2640"/>
                          <a:ext cx="46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400" b="1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0388" name="Group 205"/>
                      <p:cNvGrpSpPr/>
                      <p:nvPr/>
                    </p:nvGrpSpPr>
                    <p:grpSpPr bwMode="auto">
                      <a:xfrm flipH="1">
                        <a:off x="719" y="2069"/>
                        <a:ext cx="438" cy="1270"/>
                        <a:chOff x="3176" y="3319"/>
                        <a:chExt cx="790" cy="1767"/>
                      </a:xfrm>
                    </p:grpSpPr>
                    <p:sp>
                      <p:nvSpPr>
                        <p:cNvPr id="100389" name="Text Box 20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40" y="3319"/>
                          <a:ext cx="581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400" b="1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390" name="Text Box 20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76" y="4678"/>
                          <a:ext cx="79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b="1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2400" b="1" i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0377" name="Group 212"/>
                  <p:cNvGrpSpPr/>
                  <p:nvPr/>
                </p:nvGrpSpPr>
                <p:grpSpPr bwMode="auto">
                  <a:xfrm>
                    <a:off x="1111" y="3294"/>
                    <a:ext cx="3527" cy="544"/>
                    <a:chOff x="1474" y="3294"/>
                    <a:chExt cx="3527" cy="544"/>
                  </a:xfrm>
                </p:grpSpPr>
                <p:grpSp>
                  <p:nvGrpSpPr>
                    <p:cNvPr id="100378" name="Group 210"/>
                    <p:cNvGrpSpPr/>
                    <p:nvPr/>
                  </p:nvGrpSpPr>
                  <p:grpSpPr bwMode="auto">
                    <a:xfrm>
                      <a:off x="1474" y="3294"/>
                      <a:ext cx="3527" cy="272"/>
                      <a:chOff x="1474" y="3294"/>
                      <a:chExt cx="3527" cy="272"/>
                    </a:xfrm>
                  </p:grpSpPr>
                  <p:grpSp>
                    <p:nvGrpSpPr>
                      <p:cNvPr id="100380" name="Group 197"/>
                      <p:cNvGrpSpPr/>
                      <p:nvPr/>
                    </p:nvGrpSpPr>
                    <p:grpSpPr bwMode="auto">
                      <a:xfrm>
                        <a:off x="2964" y="3294"/>
                        <a:ext cx="2037" cy="272"/>
                        <a:chOff x="6112" y="4950"/>
                        <a:chExt cx="3199" cy="613"/>
                      </a:xfrm>
                    </p:grpSpPr>
                    <p:sp>
                      <p:nvSpPr>
                        <p:cNvPr id="100383" name="Text Box 19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12" y="4950"/>
                          <a:ext cx="470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0384" name="Text Box 19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685" y="4950"/>
                          <a:ext cx="626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400" b="1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00381" name="Text Box 20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00" y="3294"/>
                        <a:ext cx="227" cy="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0382" name="Text Box 20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74" y="3294"/>
                        <a:ext cx="272" cy="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00379" name="Text Box 2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6" y="3521"/>
                      <a:ext cx="817" cy="3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Times New Roman" panose="02020603050405020304" pitchFamily="18" charset="0"/>
                        </a:rPr>
                        <a:t>时间</a:t>
                      </a:r>
                      <a:endParaRPr lang="en-US" altLang="zh-CN" b="1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100369" name="Text Box 112"/>
              <p:cNvSpPr txBox="1">
                <a:spLocks noChangeArrowheads="1"/>
              </p:cNvSpPr>
              <p:nvPr/>
            </p:nvSpPr>
            <p:spPr bwMode="auto">
              <a:xfrm>
                <a:off x="1979613" y="4030663"/>
                <a:ext cx="730250" cy="550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…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70" name="Text Box 112"/>
              <p:cNvSpPr txBox="1">
                <a:spLocks noChangeArrowheads="1"/>
              </p:cNvSpPr>
              <p:nvPr/>
            </p:nvSpPr>
            <p:spPr bwMode="auto">
              <a:xfrm>
                <a:off x="2555875" y="4030663"/>
                <a:ext cx="731838" cy="550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…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71" name="Text Box 112"/>
              <p:cNvSpPr txBox="1">
                <a:spLocks noChangeArrowheads="1"/>
              </p:cNvSpPr>
              <p:nvPr/>
            </p:nvSpPr>
            <p:spPr bwMode="auto">
              <a:xfrm>
                <a:off x="3697288" y="4030663"/>
                <a:ext cx="730250" cy="550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…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72" name="Text Box 112"/>
              <p:cNvSpPr txBox="1">
                <a:spLocks noChangeArrowheads="1"/>
              </p:cNvSpPr>
              <p:nvPr/>
            </p:nvSpPr>
            <p:spPr bwMode="auto">
              <a:xfrm>
                <a:off x="4932363" y="4030663"/>
                <a:ext cx="730250" cy="550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…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73" name="Text Box 112"/>
              <p:cNvSpPr txBox="1">
                <a:spLocks noChangeArrowheads="1"/>
              </p:cNvSpPr>
              <p:nvPr/>
            </p:nvSpPr>
            <p:spPr bwMode="auto">
              <a:xfrm>
                <a:off x="7585573" y="4030663"/>
                <a:ext cx="730250" cy="550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…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0362" name="Oval 51"/>
            <p:cNvSpPr>
              <a:spLocks noChangeArrowheads="1"/>
            </p:cNvSpPr>
            <p:nvPr/>
          </p:nvSpPr>
          <p:spPr bwMode="auto">
            <a:xfrm>
              <a:off x="6777038" y="1773238"/>
              <a:ext cx="169862" cy="160337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0363" name="Oval 59"/>
            <p:cNvSpPr>
              <a:spLocks noChangeArrowheads="1"/>
            </p:cNvSpPr>
            <p:nvPr/>
          </p:nvSpPr>
          <p:spPr bwMode="auto">
            <a:xfrm>
              <a:off x="6777038" y="2581275"/>
              <a:ext cx="169862" cy="16033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0364" name="Oval 67"/>
            <p:cNvSpPr>
              <a:spLocks noChangeArrowheads="1"/>
            </p:cNvSpPr>
            <p:nvPr/>
          </p:nvSpPr>
          <p:spPr bwMode="auto">
            <a:xfrm>
              <a:off x="6777038" y="3382963"/>
              <a:ext cx="169862" cy="16192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0365" name="Oval 75"/>
            <p:cNvSpPr>
              <a:spLocks noChangeArrowheads="1"/>
            </p:cNvSpPr>
            <p:nvPr/>
          </p:nvSpPr>
          <p:spPr bwMode="auto">
            <a:xfrm>
              <a:off x="6777038" y="4994275"/>
              <a:ext cx="169862" cy="16033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0366" name="Text Box 199"/>
            <p:cNvSpPr txBox="1">
              <a:spLocks noChangeArrowheads="1"/>
            </p:cNvSpPr>
            <p:nvPr/>
          </p:nvSpPr>
          <p:spPr bwMode="auto">
            <a:xfrm>
              <a:off x="6516688" y="5229225"/>
              <a:ext cx="633412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7" name="Text Box 112"/>
            <p:cNvSpPr txBox="1">
              <a:spLocks noChangeArrowheads="1"/>
            </p:cNvSpPr>
            <p:nvPr/>
          </p:nvSpPr>
          <p:spPr bwMode="auto">
            <a:xfrm>
              <a:off x="6505575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24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4451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05" name="文本框 1"/>
          <p:cNvSpPr txBox="1">
            <a:spLocks noChangeArrowheads="1"/>
          </p:cNvSpPr>
          <p:nvPr/>
        </p:nvSpPr>
        <p:spPr bwMode="auto">
          <a:xfrm>
            <a:off x="179388" y="1557338"/>
            <a:ext cx="1512887" cy="20621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图解 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Viterbi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搜索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过程</a:t>
            </a:r>
            <a:endParaRPr lang="zh-CN" altLang="en-US" sz="3200" b="1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08175" y="1700213"/>
            <a:ext cx="6911975" cy="4392612"/>
            <a:chOff x="1908175" y="1700213"/>
            <a:chExt cx="6911975" cy="4392612"/>
          </a:xfrm>
        </p:grpSpPr>
        <p:sp>
          <p:nvSpPr>
            <p:cNvPr id="102428" name="Text Box 220"/>
            <p:cNvSpPr txBox="1">
              <a:spLocks noChangeArrowheads="1"/>
            </p:cNvSpPr>
            <p:nvPr/>
          </p:nvSpPr>
          <p:spPr bwMode="auto">
            <a:xfrm>
              <a:off x="1908175" y="2635250"/>
              <a:ext cx="677814" cy="194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Times New Roman" panose="02020603050405020304" pitchFamily="18" charset="0"/>
                </a:rPr>
                <a:t>状态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449" name="Line 85"/>
            <p:cNvSpPr>
              <a:spLocks noChangeShapeType="1"/>
            </p:cNvSpPr>
            <p:nvPr/>
          </p:nvSpPr>
          <p:spPr bwMode="auto">
            <a:xfrm flipV="1">
              <a:off x="3346994" y="1913667"/>
              <a:ext cx="1145721" cy="15133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0" name="Line 41"/>
            <p:cNvSpPr>
              <a:spLocks noChangeShapeType="1"/>
            </p:cNvSpPr>
            <p:nvPr/>
          </p:nvSpPr>
          <p:spPr bwMode="auto">
            <a:xfrm>
              <a:off x="3371924" y="3540652"/>
              <a:ext cx="1082853" cy="15239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3" name="Line 43"/>
            <p:cNvSpPr>
              <a:spLocks noChangeShapeType="1"/>
            </p:cNvSpPr>
            <p:nvPr/>
          </p:nvSpPr>
          <p:spPr bwMode="auto">
            <a:xfrm>
              <a:off x="3403358" y="2676242"/>
              <a:ext cx="1023237" cy="7507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4" name="Line 44"/>
            <p:cNvSpPr>
              <a:spLocks noChangeShapeType="1"/>
            </p:cNvSpPr>
            <p:nvPr/>
          </p:nvSpPr>
          <p:spPr bwMode="auto">
            <a:xfrm>
              <a:off x="3373008" y="2696373"/>
              <a:ext cx="1104532" cy="23386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6" name="Oval 48"/>
            <p:cNvSpPr>
              <a:spLocks noChangeArrowheads="1"/>
            </p:cNvSpPr>
            <p:nvPr/>
          </p:nvSpPr>
          <p:spPr bwMode="auto">
            <a:xfrm>
              <a:off x="3252691" y="1757363"/>
              <a:ext cx="170178" cy="15996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77" name="Oval 49"/>
            <p:cNvSpPr>
              <a:spLocks noChangeArrowheads="1"/>
            </p:cNvSpPr>
            <p:nvPr/>
          </p:nvSpPr>
          <p:spPr bwMode="auto">
            <a:xfrm>
              <a:off x="4440686" y="1772767"/>
              <a:ext cx="170178" cy="1599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78" name="Oval 50"/>
            <p:cNvSpPr>
              <a:spLocks noChangeArrowheads="1"/>
            </p:cNvSpPr>
            <p:nvPr/>
          </p:nvSpPr>
          <p:spPr bwMode="auto">
            <a:xfrm>
              <a:off x="5628681" y="1772767"/>
              <a:ext cx="170178" cy="1599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79" name="Line 52"/>
            <p:cNvSpPr>
              <a:spLocks noChangeShapeType="1"/>
            </p:cNvSpPr>
            <p:nvPr/>
          </p:nvSpPr>
          <p:spPr bwMode="auto">
            <a:xfrm>
              <a:off x="3422869" y="1843864"/>
              <a:ext cx="10178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2" name="Oval 56"/>
            <p:cNvSpPr>
              <a:spLocks noChangeArrowheads="1"/>
            </p:cNvSpPr>
            <p:nvPr/>
          </p:nvSpPr>
          <p:spPr bwMode="auto">
            <a:xfrm>
              <a:off x="3252691" y="2580902"/>
              <a:ext cx="170178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73" name="Line 60"/>
            <p:cNvSpPr>
              <a:spLocks noChangeShapeType="1"/>
            </p:cNvSpPr>
            <p:nvPr/>
          </p:nvSpPr>
          <p:spPr bwMode="auto">
            <a:xfrm>
              <a:off x="3422869" y="2635410"/>
              <a:ext cx="10178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4" name="Oval 57"/>
            <p:cNvSpPr>
              <a:spLocks noChangeArrowheads="1"/>
            </p:cNvSpPr>
            <p:nvPr/>
          </p:nvSpPr>
          <p:spPr bwMode="auto">
            <a:xfrm>
              <a:off x="4426595" y="2563128"/>
              <a:ext cx="183185" cy="19788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75" name="Oval 58"/>
            <p:cNvSpPr>
              <a:spLocks noChangeArrowheads="1"/>
            </p:cNvSpPr>
            <p:nvPr/>
          </p:nvSpPr>
          <p:spPr bwMode="auto">
            <a:xfrm>
              <a:off x="5628681" y="2580902"/>
              <a:ext cx="170178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68" name="Oval 64"/>
            <p:cNvSpPr>
              <a:spLocks noChangeArrowheads="1"/>
            </p:cNvSpPr>
            <p:nvPr/>
          </p:nvSpPr>
          <p:spPr bwMode="auto">
            <a:xfrm>
              <a:off x="3252691" y="3383113"/>
              <a:ext cx="170178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69" name="Oval 66"/>
            <p:cNvSpPr>
              <a:spLocks noChangeArrowheads="1"/>
            </p:cNvSpPr>
            <p:nvPr/>
          </p:nvSpPr>
          <p:spPr bwMode="auto">
            <a:xfrm>
              <a:off x="5628681" y="3383113"/>
              <a:ext cx="169094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70" name="Line 68"/>
            <p:cNvSpPr>
              <a:spLocks noChangeShapeType="1"/>
            </p:cNvSpPr>
            <p:nvPr/>
          </p:nvSpPr>
          <p:spPr bwMode="auto">
            <a:xfrm>
              <a:off x="3422869" y="3499238"/>
              <a:ext cx="10178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1" name="Oval 65"/>
            <p:cNvSpPr>
              <a:spLocks noChangeArrowheads="1"/>
            </p:cNvSpPr>
            <p:nvPr/>
          </p:nvSpPr>
          <p:spPr bwMode="auto">
            <a:xfrm>
              <a:off x="4426595" y="3354674"/>
              <a:ext cx="183185" cy="189592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65" name="Oval 73"/>
            <p:cNvSpPr>
              <a:spLocks noChangeArrowheads="1"/>
            </p:cNvSpPr>
            <p:nvPr/>
          </p:nvSpPr>
          <p:spPr bwMode="auto">
            <a:xfrm>
              <a:off x="4440686" y="4993459"/>
              <a:ext cx="169094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66" name="Line 76"/>
            <p:cNvSpPr>
              <a:spLocks noChangeShapeType="1"/>
            </p:cNvSpPr>
            <p:nvPr/>
          </p:nvSpPr>
          <p:spPr bwMode="auto">
            <a:xfrm>
              <a:off x="3422869" y="5082330"/>
              <a:ext cx="10178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7" name="Oval 72"/>
            <p:cNvSpPr>
              <a:spLocks noChangeArrowheads="1"/>
            </p:cNvSpPr>
            <p:nvPr/>
          </p:nvSpPr>
          <p:spPr bwMode="auto">
            <a:xfrm>
              <a:off x="3252691" y="4993459"/>
              <a:ext cx="170178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64" name="Line 79"/>
            <p:cNvSpPr>
              <a:spLocks noChangeShapeType="1"/>
            </p:cNvSpPr>
            <p:nvPr/>
          </p:nvSpPr>
          <p:spPr bwMode="auto">
            <a:xfrm>
              <a:off x="3404442" y="1850974"/>
              <a:ext cx="1073098" cy="7559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8" name="Line 82"/>
            <p:cNvSpPr>
              <a:spLocks noChangeShapeType="1"/>
            </p:cNvSpPr>
            <p:nvPr/>
          </p:nvSpPr>
          <p:spPr bwMode="auto">
            <a:xfrm>
              <a:off x="3346994" y="1914851"/>
              <a:ext cx="1151141" cy="30952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9" name="Line 83"/>
            <p:cNvSpPr>
              <a:spLocks noChangeShapeType="1"/>
            </p:cNvSpPr>
            <p:nvPr/>
          </p:nvSpPr>
          <p:spPr bwMode="auto">
            <a:xfrm>
              <a:off x="3395771" y="1888801"/>
              <a:ext cx="1102364" cy="14659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6" name="Line 84"/>
            <p:cNvSpPr>
              <a:spLocks noChangeShapeType="1"/>
            </p:cNvSpPr>
            <p:nvPr/>
          </p:nvSpPr>
          <p:spPr bwMode="auto">
            <a:xfrm flipV="1">
              <a:off x="3418533" y="1871039"/>
              <a:ext cx="1044915" cy="7637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2" name="Line 86"/>
            <p:cNvSpPr>
              <a:spLocks noChangeShapeType="1"/>
            </p:cNvSpPr>
            <p:nvPr/>
          </p:nvSpPr>
          <p:spPr bwMode="auto">
            <a:xfrm flipV="1">
              <a:off x="3418533" y="2714134"/>
              <a:ext cx="1036244" cy="7128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6" name="Line 87"/>
            <p:cNvSpPr>
              <a:spLocks noChangeShapeType="1"/>
            </p:cNvSpPr>
            <p:nvPr/>
          </p:nvSpPr>
          <p:spPr bwMode="auto">
            <a:xfrm flipV="1">
              <a:off x="3346994" y="1942086"/>
              <a:ext cx="1164148" cy="30680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7" name="Line 88"/>
            <p:cNvSpPr>
              <a:spLocks noChangeShapeType="1"/>
            </p:cNvSpPr>
            <p:nvPr/>
          </p:nvSpPr>
          <p:spPr bwMode="auto">
            <a:xfrm flipV="1">
              <a:off x="3384931" y="2779261"/>
              <a:ext cx="1113203" cy="22403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8" name="Line 89"/>
            <p:cNvSpPr>
              <a:spLocks noChangeShapeType="1"/>
            </p:cNvSpPr>
            <p:nvPr/>
          </p:nvSpPr>
          <p:spPr bwMode="auto">
            <a:xfrm flipV="1">
              <a:off x="3418533" y="3547757"/>
              <a:ext cx="1052503" cy="15346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3" name="Text Box 203"/>
            <p:cNvSpPr txBox="1">
              <a:spLocks noChangeArrowheads="1"/>
            </p:cNvSpPr>
            <p:nvPr/>
          </p:nvSpPr>
          <p:spPr bwMode="auto">
            <a:xfrm>
              <a:off x="2627261" y="1700213"/>
              <a:ext cx="63019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44" name="Text Box 204"/>
            <p:cNvSpPr txBox="1">
              <a:spLocks noChangeArrowheads="1"/>
            </p:cNvSpPr>
            <p:nvPr/>
          </p:nvSpPr>
          <p:spPr bwMode="auto">
            <a:xfrm>
              <a:off x="2627261" y="2419152"/>
              <a:ext cx="630192" cy="431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41" name="Text Box 206"/>
            <p:cNvSpPr txBox="1">
              <a:spLocks noChangeArrowheads="1"/>
            </p:cNvSpPr>
            <p:nvPr/>
          </p:nvSpPr>
          <p:spPr bwMode="auto">
            <a:xfrm flipH="1">
              <a:off x="2620831" y="3284538"/>
              <a:ext cx="511335" cy="46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42" name="Text Box 207"/>
            <p:cNvSpPr txBox="1">
              <a:spLocks noChangeArrowheads="1"/>
            </p:cNvSpPr>
            <p:nvPr/>
          </p:nvSpPr>
          <p:spPr bwMode="auto">
            <a:xfrm flipH="1">
              <a:off x="2581227" y="4835139"/>
              <a:ext cx="695275" cy="46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34" name="Text Box 198"/>
            <p:cNvSpPr txBox="1">
              <a:spLocks noChangeArrowheads="1"/>
            </p:cNvSpPr>
            <p:nvPr/>
          </p:nvSpPr>
          <p:spPr bwMode="auto">
            <a:xfrm>
              <a:off x="5584562" y="5229224"/>
              <a:ext cx="476216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35" name="Text Box 200"/>
            <p:cNvSpPr txBox="1">
              <a:spLocks noChangeArrowheads="1"/>
            </p:cNvSpPr>
            <p:nvPr/>
          </p:nvSpPr>
          <p:spPr bwMode="auto">
            <a:xfrm>
              <a:off x="4355925" y="5229224"/>
              <a:ext cx="360337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36" name="Text Box 201"/>
            <p:cNvSpPr txBox="1">
              <a:spLocks noChangeArrowheads="1"/>
            </p:cNvSpPr>
            <p:nvPr/>
          </p:nvSpPr>
          <p:spPr bwMode="auto">
            <a:xfrm>
              <a:off x="3203482" y="5229224"/>
              <a:ext cx="431769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33" name="Text Box 211"/>
            <p:cNvSpPr txBox="1">
              <a:spLocks noChangeArrowheads="1"/>
            </p:cNvSpPr>
            <p:nvPr/>
          </p:nvSpPr>
          <p:spPr bwMode="auto">
            <a:xfrm>
              <a:off x="4571809" y="5589587"/>
              <a:ext cx="1296895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Times New Roman" panose="02020603050405020304" pitchFamily="18" charset="0"/>
                </a:rPr>
                <a:t>时间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424" name="Text Box 112"/>
            <p:cNvSpPr txBox="1">
              <a:spLocks noChangeArrowheads="1"/>
            </p:cNvSpPr>
            <p:nvPr/>
          </p:nvSpPr>
          <p:spPr bwMode="auto">
            <a:xfrm>
              <a:off x="2484395" y="4030662"/>
              <a:ext cx="730198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2425" name="Text Box 112"/>
            <p:cNvSpPr txBox="1">
              <a:spLocks noChangeArrowheads="1"/>
            </p:cNvSpPr>
            <p:nvPr/>
          </p:nvSpPr>
          <p:spPr bwMode="auto">
            <a:xfrm>
              <a:off x="3060615" y="4030662"/>
              <a:ext cx="731785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2426" name="Text Box 112"/>
            <p:cNvSpPr txBox="1">
              <a:spLocks noChangeArrowheads="1"/>
            </p:cNvSpPr>
            <p:nvPr/>
          </p:nvSpPr>
          <p:spPr bwMode="auto">
            <a:xfrm>
              <a:off x="4201946" y="4030662"/>
              <a:ext cx="730198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2427" name="Text Box 112"/>
            <p:cNvSpPr txBox="1">
              <a:spLocks noChangeArrowheads="1"/>
            </p:cNvSpPr>
            <p:nvPr/>
          </p:nvSpPr>
          <p:spPr bwMode="auto">
            <a:xfrm>
              <a:off x="5436932" y="4030662"/>
              <a:ext cx="730198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2408" name="Oval 74"/>
            <p:cNvSpPr>
              <a:spLocks noChangeArrowheads="1"/>
            </p:cNvSpPr>
            <p:nvPr/>
          </p:nvSpPr>
          <p:spPr bwMode="auto">
            <a:xfrm>
              <a:off x="5630973" y="4993459"/>
              <a:ext cx="169145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cxnSp>
          <p:nvCxnSpPr>
            <p:cNvPr id="102409" name="直接箭头连接符 72"/>
            <p:cNvCxnSpPr>
              <a:cxnSpLocks noChangeShapeType="1"/>
            </p:cNvCxnSpPr>
            <p:nvPr/>
          </p:nvCxnSpPr>
          <p:spPr bwMode="auto">
            <a:xfrm flipH="1" flipV="1">
              <a:off x="4494839" y="5661024"/>
              <a:ext cx="5141" cy="431801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miter lim="800000"/>
              <a:tailEnd type="triangle" w="med" len="med"/>
            </a:ln>
          </p:spPr>
        </p:cxnSp>
        <p:sp>
          <p:nvSpPr>
            <p:cNvPr id="102410" name="Oval 51"/>
            <p:cNvSpPr>
              <a:spLocks noChangeArrowheads="1"/>
            </p:cNvSpPr>
            <p:nvPr/>
          </p:nvSpPr>
          <p:spPr bwMode="auto">
            <a:xfrm>
              <a:off x="6776954" y="1772346"/>
              <a:ext cx="170229" cy="159969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11" name="Oval 59"/>
            <p:cNvSpPr>
              <a:spLocks noChangeArrowheads="1"/>
            </p:cNvSpPr>
            <p:nvPr/>
          </p:nvSpPr>
          <p:spPr bwMode="auto">
            <a:xfrm>
              <a:off x="6776954" y="2580482"/>
              <a:ext cx="170229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12" name="Oval 67"/>
            <p:cNvSpPr>
              <a:spLocks noChangeArrowheads="1"/>
            </p:cNvSpPr>
            <p:nvPr/>
          </p:nvSpPr>
          <p:spPr bwMode="auto">
            <a:xfrm>
              <a:off x="6776954" y="3382692"/>
              <a:ext cx="170229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13" name="Oval 75"/>
            <p:cNvSpPr>
              <a:spLocks noChangeArrowheads="1"/>
            </p:cNvSpPr>
            <p:nvPr/>
          </p:nvSpPr>
          <p:spPr bwMode="auto">
            <a:xfrm>
              <a:off x="6776954" y="4993038"/>
              <a:ext cx="170229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14" name="Text Box 199"/>
            <p:cNvSpPr txBox="1">
              <a:spLocks noChangeArrowheads="1"/>
            </p:cNvSpPr>
            <p:nvPr/>
          </p:nvSpPr>
          <p:spPr bwMode="auto">
            <a:xfrm>
              <a:off x="6516059" y="5228803"/>
              <a:ext cx="633820" cy="4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15" name="Text Box 112"/>
            <p:cNvSpPr txBox="1">
              <a:spLocks noChangeArrowheads="1"/>
            </p:cNvSpPr>
            <p:nvPr/>
          </p:nvSpPr>
          <p:spPr bwMode="auto">
            <a:xfrm>
              <a:off x="6505885" y="4030241"/>
              <a:ext cx="730198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2417" name="Oval 51"/>
            <p:cNvSpPr>
              <a:spLocks noChangeArrowheads="1"/>
            </p:cNvSpPr>
            <p:nvPr/>
          </p:nvSpPr>
          <p:spPr bwMode="auto">
            <a:xfrm>
              <a:off x="8354225" y="1772767"/>
              <a:ext cx="170179" cy="159969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18" name="Oval 59"/>
            <p:cNvSpPr>
              <a:spLocks noChangeArrowheads="1"/>
            </p:cNvSpPr>
            <p:nvPr/>
          </p:nvSpPr>
          <p:spPr bwMode="auto">
            <a:xfrm>
              <a:off x="8354225" y="2580903"/>
              <a:ext cx="170179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19" name="Oval 67"/>
            <p:cNvSpPr>
              <a:spLocks noChangeArrowheads="1"/>
            </p:cNvSpPr>
            <p:nvPr/>
          </p:nvSpPr>
          <p:spPr bwMode="auto">
            <a:xfrm>
              <a:off x="8354225" y="3383113"/>
              <a:ext cx="170179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20" name="Oval 75"/>
            <p:cNvSpPr>
              <a:spLocks noChangeArrowheads="1"/>
            </p:cNvSpPr>
            <p:nvPr/>
          </p:nvSpPr>
          <p:spPr bwMode="auto">
            <a:xfrm>
              <a:off x="8354225" y="4993459"/>
              <a:ext cx="170179" cy="1611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421" name="Text Box 199"/>
            <p:cNvSpPr txBox="1">
              <a:spLocks noChangeArrowheads="1"/>
            </p:cNvSpPr>
            <p:nvPr/>
          </p:nvSpPr>
          <p:spPr bwMode="auto">
            <a:xfrm>
              <a:off x="8169445" y="5229224"/>
              <a:ext cx="632753" cy="4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22" name="Text Box 112"/>
            <p:cNvSpPr txBox="1">
              <a:spLocks noChangeArrowheads="1"/>
            </p:cNvSpPr>
            <p:nvPr/>
          </p:nvSpPr>
          <p:spPr bwMode="auto">
            <a:xfrm>
              <a:off x="8089952" y="4030662"/>
              <a:ext cx="730198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02416" name="直接箭头连接符 4"/>
          <p:cNvCxnSpPr>
            <a:cxnSpLocks noChangeShapeType="1"/>
          </p:cNvCxnSpPr>
          <p:nvPr/>
        </p:nvCxnSpPr>
        <p:spPr bwMode="auto">
          <a:xfrm flipV="1">
            <a:off x="3419872" y="2708920"/>
            <a:ext cx="1036552" cy="712842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80" name="直接箭头连接符 4"/>
          <p:cNvCxnSpPr>
            <a:cxnSpLocks noChangeShapeType="1"/>
            <a:stCxn id="102459" idx="0"/>
          </p:cNvCxnSpPr>
          <p:nvPr/>
        </p:nvCxnSpPr>
        <p:spPr bwMode="auto">
          <a:xfrm>
            <a:off x="3395771" y="1888801"/>
            <a:ext cx="1104221" cy="1468191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83" name="直接箭头连接符 4"/>
          <p:cNvCxnSpPr>
            <a:cxnSpLocks noChangeShapeType="1"/>
          </p:cNvCxnSpPr>
          <p:nvPr/>
        </p:nvCxnSpPr>
        <p:spPr bwMode="auto">
          <a:xfrm flipV="1">
            <a:off x="3347864" y="1945113"/>
            <a:ext cx="1164148" cy="306806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155489" y="4653136"/>
            <a:ext cx="2170312" cy="153888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剪枝策略：</a:t>
            </a:r>
            <a:endParaRPr lang="en-US" altLang="zh-CN" b="1" dirty="0" smtClean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CN" altLang="en-US" sz="1000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i="1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i="1" baseline="-25000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 </a:t>
            </a:r>
            <a:endParaRPr lang="en-US" altLang="zh-CN" dirty="0" smtClean="0">
              <a:solidFill>
                <a:srgbClr val="0000FF"/>
              </a:solidFill>
              <a:ea typeface="黑体" panose="0201060906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</a:t>
            </a:r>
            <a:r>
              <a:rPr lang="zh-CN" altLang="en-US" sz="10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NPath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</a:t>
            </a:r>
            <a:endParaRPr lang="zh-CN" altLang="en-US" dirty="0">
              <a:solidFill>
                <a:srgbClr val="0000FF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2292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6.1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323850" y="1557338"/>
            <a:ext cx="8569325" cy="3298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马尔可夫模型描述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   存在一类重要的随机过程</a:t>
            </a:r>
            <a:r>
              <a:rPr lang="zh-CN" altLang="en-US" b="1">
                <a:sym typeface="Symbol" panose="05050102010706020507" pitchFamily="18" charset="2"/>
              </a:rPr>
              <a:t>：如果一个系统有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个状态</a:t>
            </a:r>
            <a:r>
              <a:rPr lang="zh-CN" altLang="en-US" b="1" i="1"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,…,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zh-CN" altLang="en-US" b="1">
                <a:sym typeface="Symbol" panose="05050102010706020507" pitchFamily="18" charset="2"/>
              </a:rPr>
              <a:t>随着时间的推移，该系统从某一状态转移到另一状态。如果用 </a:t>
            </a:r>
            <a:r>
              <a:rPr lang="en-US" altLang="zh-CN" i="1">
                <a:sym typeface="Symbol" panose="05050102010706020507" pitchFamily="18" charset="2"/>
              </a:rPr>
              <a:t>q</a:t>
            </a:r>
            <a:r>
              <a:rPr lang="en-US" altLang="zh-CN" i="1" baseline="-25000">
                <a:sym typeface="Symbol" panose="05050102010706020507" pitchFamily="18" charset="2"/>
              </a:rPr>
              <a:t>t </a:t>
            </a:r>
            <a:r>
              <a:rPr lang="zh-CN" altLang="en-US" b="1">
                <a:sym typeface="Symbol" panose="05050102010706020507" pitchFamily="18" charset="2"/>
              </a:rPr>
              <a:t>表示系统在时间 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的状态变量，那么，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时刻的状态取值为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 (1 </a:t>
            </a:r>
            <a:r>
              <a:rPr lang="en-US" altLang="zh-CN" i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zh-CN" altLang="en-US" b="1">
                <a:sym typeface="Symbol" panose="05050102010706020507" pitchFamily="18" charset="2"/>
              </a:rPr>
              <a:t>的概率取决于前 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 b="1">
                <a:sym typeface="Symbol" panose="05050102010706020507" pitchFamily="18" charset="2"/>
              </a:rPr>
              <a:t>-</a:t>
            </a:r>
            <a:r>
              <a:rPr lang="en-US" altLang="zh-CN">
                <a:sym typeface="Symbol" panose="05050102010706020507" pitchFamily="18" charset="2"/>
              </a:rPr>
              <a:t>1 </a:t>
            </a:r>
            <a:r>
              <a:rPr lang="zh-CN" altLang="en-US" b="1">
                <a:sym typeface="Symbol" panose="05050102010706020507" pitchFamily="18" charset="2"/>
              </a:rPr>
              <a:t>个时刻 </a:t>
            </a:r>
            <a:r>
              <a:rPr lang="en-US" altLang="zh-CN" b="1">
                <a:sym typeface="Symbol" panose="05050102010706020507" pitchFamily="18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1, 2, …, 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-1)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的状态，该概率为：</a:t>
            </a:r>
            <a:endParaRPr lang="zh-CN" altLang="en-US" b="1">
              <a:sym typeface="Symbol" panose="05050102010706020507" pitchFamily="18" charset="2"/>
            </a:endParaRPr>
          </a:p>
        </p:txBody>
      </p:sp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2193925" y="5013325"/>
          <a:ext cx="42910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1" imgW="1993900" imgH="241300" progId="Equation.DSMT4">
                  <p:embed/>
                </p:oleObj>
              </mc:Choice>
              <mc:Fallback>
                <p:oleObj name="Equation" r:id="rId1" imgW="1993900" imgH="241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5013325"/>
                        <a:ext cx="42910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44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4451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4453" name="组合 2"/>
          <p:cNvGrpSpPr/>
          <p:nvPr/>
        </p:nvGrpSpPr>
        <p:grpSpPr bwMode="auto">
          <a:xfrm>
            <a:off x="1908175" y="1700213"/>
            <a:ext cx="4259263" cy="4392612"/>
            <a:chOff x="1403352" y="1700213"/>
            <a:chExt cx="4259261" cy="4392613"/>
          </a:xfrm>
        </p:grpSpPr>
        <p:grpSp>
          <p:nvGrpSpPr>
            <p:cNvPr id="104533" name="Group 221"/>
            <p:cNvGrpSpPr/>
            <p:nvPr/>
          </p:nvGrpSpPr>
          <p:grpSpPr bwMode="auto">
            <a:xfrm>
              <a:off x="1403352" y="1700213"/>
              <a:ext cx="4152901" cy="4392613"/>
              <a:chOff x="295" y="1071"/>
              <a:chExt cx="2616" cy="2767"/>
            </a:xfrm>
          </p:grpSpPr>
          <p:sp>
            <p:nvSpPr>
              <p:cNvPr id="104538" name="Text Box 220"/>
              <p:cNvSpPr txBox="1">
                <a:spLocks noChangeArrowheads="1"/>
              </p:cNvSpPr>
              <p:nvPr/>
            </p:nvSpPr>
            <p:spPr bwMode="auto">
              <a:xfrm>
                <a:off x="295" y="1660"/>
                <a:ext cx="427" cy="1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b="1">
                    <a:latin typeface="Times New Roman" panose="02020603050405020304" pitchFamily="18" charset="0"/>
                  </a:rPr>
                  <a:t>状态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4539" name="Group 219"/>
              <p:cNvGrpSpPr/>
              <p:nvPr/>
            </p:nvGrpSpPr>
            <p:grpSpPr bwMode="auto">
              <a:xfrm>
                <a:off x="719" y="1071"/>
                <a:ext cx="2192" cy="2767"/>
                <a:chOff x="719" y="1071"/>
                <a:chExt cx="2192" cy="2767"/>
              </a:xfrm>
            </p:grpSpPr>
            <p:grpSp>
              <p:nvGrpSpPr>
                <p:cNvPr id="104540" name="Group 218"/>
                <p:cNvGrpSpPr/>
                <p:nvPr/>
              </p:nvGrpSpPr>
              <p:grpSpPr bwMode="auto">
                <a:xfrm>
                  <a:off x="719" y="1071"/>
                  <a:ext cx="2027" cy="2268"/>
                  <a:chOff x="719" y="1071"/>
                  <a:chExt cx="2027" cy="2268"/>
                </a:xfrm>
              </p:grpSpPr>
              <p:grpSp>
                <p:nvGrpSpPr>
                  <p:cNvPr id="104547" name="Group 39"/>
                  <p:cNvGrpSpPr/>
                  <p:nvPr/>
                </p:nvGrpSpPr>
                <p:grpSpPr bwMode="auto">
                  <a:xfrm>
                    <a:off x="1142" y="1107"/>
                    <a:ext cx="1604" cy="2140"/>
                    <a:chOff x="3868" y="2326"/>
                    <a:chExt cx="2349" cy="2869"/>
                  </a:xfrm>
                </p:grpSpPr>
                <p:grpSp>
                  <p:nvGrpSpPr>
                    <p:cNvPr id="104555" name="Group 40"/>
                    <p:cNvGrpSpPr/>
                    <p:nvPr/>
                  </p:nvGrpSpPr>
                  <p:grpSpPr bwMode="auto">
                    <a:xfrm>
                      <a:off x="3868" y="2326"/>
                      <a:ext cx="2349" cy="2869"/>
                      <a:chOff x="3868" y="2326"/>
                      <a:chExt cx="2349" cy="2869"/>
                    </a:xfrm>
                  </p:grpSpPr>
                  <p:sp>
                    <p:nvSpPr>
                      <p:cNvPr id="104559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55" y="2458"/>
                        <a:ext cx="1057" cy="127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4560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78" y="3832"/>
                        <a:ext cx="999" cy="128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04561" name="Group 42"/>
                      <p:cNvGrpSpPr/>
                      <p:nvPr/>
                    </p:nvGrpSpPr>
                    <p:grpSpPr bwMode="auto">
                      <a:xfrm>
                        <a:off x="3868" y="2326"/>
                        <a:ext cx="2349" cy="2869"/>
                        <a:chOff x="3868" y="2326"/>
                        <a:chExt cx="2349" cy="2869"/>
                      </a:xfrm>
                    </p:grpSpPr>
                    <p:sp>
                      <p:nvSpPr>
                        <p:cNvPr id="104563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07" y="3102"/>
                          <a:ext cx="944" cy="63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4564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79" y="3119"/>
                          <a:ext cx="1019" cy="19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04565" name="Group 45"/>
                        <p:cNvGrpSpPr/>
                        <p:nvPr/>
                      </p:nvGrpSpPr>
                      <p:grpSpPr bwMode="auto">
                        <a:xfrm>
                          <a:off x="3868" y="2326"/>
                          <a:ext cx="2349" cy="2869"/>
                          <a:chOff x="3868" y="2326"/>
                          <a:chExt cx="2349" cy="2869"/>
                        </a:xfrm>
                      </p:grpSpPr>
                      <p:grpSp>
                        <p:nvGrpSpPr>
                          <p:cNvPr id="104567" name="Group 46"/>
                          <p:cNvGrpSpPr/>
                          <p:nvPr/>
                        </p:nvGrpSpPr>
                        <p:grpSpPr bwMode="auto">
                          <a:xfrm>
                            <a:off x="3868" y="2326"/>
                            <a:ext cx="2349" cy="2869"/>
                            <a:chOff x="3920" y="2355"/>
                            <a:chExt cx="2349" cy="2867"/>
                          </a:xfrm>
                        </p:grpSpPr>
                        <p:grpSp>
                          <p:nvGrpSpPr>
                            <p:cNvPr id="104570" name="Group 47"/>
                            <p:cNvGrpSpPr/>
                            <p:nvPr/>
                          </p:nvGrpSpPr>
                          <p:grpSpPr bwMode="auto">
                            <a:xfrm>
                              <a:off x="3920" y="2355"/>
                              <a:ext cx="2349" cy="148"/>
                              <a:chOff x="3920" y="2220"/>
                              <a:chExt cx="2349" cy="148"/>
                            </a:xfrm>
                          </p:grpSpPr>
                          <p:sp>
                            <p:nvSpPr>
                              <p:cNvPr id="104586" name="Oval 4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2220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87" name="Oval 4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16" y="2233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88" name="Oval 5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2233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89" name="Line 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2293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4571" name="Group 55"/>
                            <p:cNvGrpSpPr/>
                            <p:nvPr/>
                          </p:nvGrpSpPr>
                          <p:grpSpPr bwMode="auto">
                            <a:xfrm>
                              <a:off x="3920" y="3035"/>
                              <a:ext cx="2349" cy="167"/>
                              <a:chOff x="3920" y="3033"/>
                              <a:chExt cx="2349" cy="167"/>
                            </a:xfrm>
                          </p:grpSpPr>
                          <p:sp>
                            <p:nvSpPr>
                              <p:cNvPr id="104582" name="Oval 5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3048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83" name="Line 6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3094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4584" name="Oval 5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03" y="3033"/>
                                <a:ext cx="169" cy="167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85" name="Oval 5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3048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4572" name="Group 63"/>
                            <p:cNvGrpSpPr/>
                            <p:nvPr/>
                          </p:nvGrpSpPr>
                          <p:grpSpPr bwMode="auto">
                            <a:xfrm>
                              <a:off x="3920" y="3703"/>
                              <a:ext cx="2348" cy="160"/>
                              <a:chOff x="3920" y="3703"/>
                              <a:chExt cx="2348" cy="160"/>
                            </a:xfrm>
                          </p:grpSpPr>
                          <p:sp>
                            <p:nvSpPr>
                              <p:cNvPr id="104578" name="Oval 6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3727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79" name="Oval 6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3727"/>
                                <a:ext cx="156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80" name="Line 6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3825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4581" name="Oval 6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03" y="3703"/>
                                <a:ext cx="169" cy="16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4573" name="Group 71"/>
                            <p:cNvGrpSpPr/>
                            <p:nvPr/>
                          </p:nvGrpSpPr>
                          <p:grpSpPr bwMode="auto">
                            <a:xfrm>
                              <a:off x="3920" y="5086"/>
                              <a:ext cx="1252" cy="136"/>
                              <a:chOff x="3920" y="5086"/>
                              <a:chExt cx="1252" cy="136"/>
                            </a:xfrm>
                          </p:grpSpPr>
                          <p:sp>
                            <p:nvSpPr>
                              <p:cNvPr id="104575" name="Oval 7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16" y="5086"/>
                                <a:ext cx="156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76" name="Line 7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5161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4577" name="Oval 7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5086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04574" name="Line 7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060" y="2434"/>
                              <a:ext cx="990" cy="63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104568" name="Line 8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55" y="2459"/>
                            <a:ext cx="1062" cy="2614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4569" name="Line 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000" y="2437"/>
                            <a:ext cx="1017" cy="1238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104566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021" y="2422"/>
                          <a:ext cx="964" cy="64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4562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21" y="3134"/>
                        <a:ext cx="956" cy="60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4556" name="Line 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2482"/>
                      <a:ext cx="1074" cy="25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557" name="Line 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90" y="3189"/>
                      <a:ext cx="1027" cy="18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558" name="Line 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21" y="3838"/>
                      <a:ext cx="971" cy="12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4548" name="Group 217"/>
                  <p:cNvGrpSpPr/>
                  <p:nvPr/>
                </p:nvGrpSpPr>
                <p:grpSpPr bwMode="auto">
                  <a:xfrm>
                    <a:off x="719" y="1071"/>
                    <a:ext cx="438" cy="2268"/>
                    <a:chOff x="719" y="1071"/>
                    <a:chExt cx="438" cy="2268"/>
                  </a:xfrm>
                </p:grpSpPr>
                <p:grpSp>
                  <p:nvGrpSpPr>
                    <p:cNvPr id="104549" name="Group 202"/>
                    <p:cNvGrpSpPr/>
                    <p:nvPr/>
                  </p:nvGrpSpPr>
                  <p:grpSpPr bwMode="auto">
                    <a:xfrm>
                      <a:off x="748" y="1071"/>
                      <a:ext cx="397" cy="725"/>
                      <a:chOff x="3451" y="1961"/>
                      <a:chExt cx="469" cy="1087"/>
                    </a:xfrm>
                  </p:grpSpPr>
                  <p:sp>
                    <p:nvSpPr>
                      <p:cNvPr id="104553" name="Text Box 20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1" y="1961"/>
                        <a:ext cx="469" cy="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4554" name="Text Box 20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1" y="2640"/>
                        <a:ext cx="469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4550" name="Group 205"/>
                    <p:cNvGrpSpPr/>
                    <p:nvPr/>
                  </p:nvGrpSpPr>
                  <p:grpSpPr bwMode="auto">
                    <a:xfrm flipH="1">
                      <a:off x="719" y="2069"/>
                      <a:ext cx="438" cy="1270"/>
                      <a:chOff x="3176" y="3319"/>
                      <a:chExt cx="790" cy="1767"/>
                    </a:xfrm>
                  </p:grpSpPr>
                  <p:sp>
                    <p:nvSpPr>
                      <p:cNvPr id="104551" name="Text Box 20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40" y="3319"/>
                        <a:ext cx="581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4552" name="Text Box 20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76" y="4678"/>
                        <a:ext cx="790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i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en-US" altLang="zh-CN" sz="2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4541" name="Group 212"/>
                <p:cNvGrpSpPr/>
                <p:nvPr/>
              </p:nvGrpSpPr>
              <p:grpSpPr bwMode="auto">
                <a:xfrm>
                  <a:off x="1111" y="3294"/>
                  <a:ext cx="1800" cy="544"/>
                  <a:chOff x="1474" y="3294"/>
                  <a:chExt cx="1800" cy="544"/>
                </a:xfrm>
              </p:grpSpPr>
              <p:grpSp>
                <p:nvGrpSpPr>
                  <p:cNvPr id="104542" name="Group 210"/>
                  <p:cNvGrpSpPr/>
                  <p:nvPr/>
                </p:nvGrpSpPr>
                <p:grpSpPr bwMode="auto">
                  <a:xfrm>
                    <a:off x="1474" y="3294"/>
                    <a:ext cx="1800" cy="272"/>
                    <a:chOff x="1474" y="3294"/>
                    <a:chExt cx="1800" cy="272"/>
                  </a:xfrm>
                </p:grpSpPr>
                <p:sp>
                  <p:nvSpPr>
                    <p:cNvPr id="104544" name="Text Box 1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4" y="3294"/>
                      <a:ext cx="300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4545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0" y="3294"/>
                      <a:ext cx="227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4546" name="Text Box 2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74" y="3294"/>
                      <a:ext cx="272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4543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6" y="3521"/>
                    <a:ext cx="817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latin typeface="Times New Roman" panose="02020603050405020304" pitchFamily="18" charset="0"/>
                      </a:rPr>
                      <a:t>时间</a:t>
                    </a:r>
                    <a:endParaRPr lang="en-US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04534" name="Text Box 112"/>
            <p:cNvSpPr txBox="1">
              <a:spLocks noChangeArrowheads="1"/>
            </p:cNvSpPr>
            <p:nvPr/>
          </p:nvSpPr>
          <p:spPr bwMode="auto">
            <a:xfrm>
              <a:off x="1979613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4535" name="Text Box 112"/>
            <p:cNvSpPr txBox="1">
              <a:spLocks noChangeArrowheads="1"/>
            </p:cNvSpPr>
            <p:nvPr/>
          </p:nvSpPr>
          <p:spPr bwMode="auto">
            <a:xfrm>
              <a:off x="2555875" y="4030663"/>
              <a:ext cx="731838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4536" name="Text Box 112"/>
            <p:cNvSpPr txBox="1">
              <a:spLocks noChangeArrowheads="1"/>
            </p:cNvSpPr>
            <p:nvPr/>
          </p:nvSpPr>
          <p:spPr bwMode="auto">
            <a:xfrm>
              <a:off x="3697288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4537" name="Text Box 112"/>
            <p:cNvSpPr txBox="1">
              <a:spLocks noChangeArrowheads="1"/>
            </p:cNvSpPr>
            <p:nvPr/>
          </p:nvSpPr>
          <p:spPr bwMode="auto">
            <a:xfrm>
              <a:off x="4932363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4454" name="文本框 1"/>
          <p:cNvSpPr txBox="1">
            <a:spLocks noChangeArrowheads="1"/>
          </p:cNvSpPr>
          <p:nvPr/>
        </p:nvSpPr>
        <p:spPr bwMode="auto">
          <a:xfrm>
            <a:off x="179388" y="1557338"/>
            <a:ext cx="1512887" cy="20621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图解 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Viterbi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搜索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过程</a:t>
            </a:r>
            <a:endParaRPr lang="zh-CN" altLang="en-US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04455" name="Oval 74"/>
          <p:cNvSpPr>
            <a:spLocks noChangeArrowheads="1"/>
          </p:cNvSpPr>
          <p:nvPr/>
        </p:nvSpPr>
        <p:spPr bwMode="auto">
          <a:xfrm>
            <a:off x="5630863" y="4994275"/>
            <a:ext cx="169862" cy="160338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cxnSp>
        <p:nvCxnSpPr>
          <p:cNvPr id="104456" name="直接箭头连接符 72"/>
          <p:cNvCxnSpPr>
            <a:cxnSpLocks noChangeShapeType="1"/>
          </p:cNvCxnSpPr>
          <p:nvPr/>
        </p:nvCxnSpPr>
        <p:spPr bwMode="auto">
          <a:xfrm flipH="1" flipV="1">
            <a:off x="5724525" y="5661025"/>
            <a:ext cx="4763" cy="431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104457" name="Line 90"/>
          <p:cNvSpPr>
            <a:spLocks noChangeShapeType="1"/>
          </p:cNvSpPr>
          <p:nvPr/>
        </p:nvSpPr>
        <p:spPr bwMode="auto">
          <a:xfrm flipV="1">
            <a:off x="4572000" y="1916113"/>
            <a:ext cx="10795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8" name="Line 90"/>
          <p:cNvSpPr>
            <a:spLocks noChangeShapeType="1"/>
          </p:cNvSpPr>
          <p:nvPr/>
        </p:nvSpPr>
        <p:spPr bwMode="auto">
          <a:xfrm flipV="1">
            <a:off x="4611688" y="2676525"/>
            <a:ext cx="10398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Line 90"/>
          <p:cNvSpPr>
            <a:spLocks noChangeShapeType="1"/>
          </p:cNvSpPr>
          <p:nvPr/>
        </p:nvSpPr>
        <p:spPr bwMode="auto">
          <a:xfrm>
            <a:off x="4584700" y="2714625"/>
            <a:ext cx="1066800" cy="712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0" name="Line 90"/>
          <p:cNvSpPr>
            <a:spLocks noChangeShapeType="1"/>
          </p:cNvSpPr>
          <p:nvPr/>
        </p:nvSpPr>
        <p:spPr bwMode="auto">
          <a:xfrm>
            <a:off x="4559300" y="2779713"/>
            <a:ext cx="1111250" cy="2230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62" name="组合 82"/>
          <p:cNvGrpSpPr/>
          <p:nvPr/>
        </p:nvGrpSpPr>
        <p:grpSpPr bwMode="auto">
          <a:xfrm>
            <a:off x="1908175" y="1700213"/>
            <a:ext cx="6911975" cy="4392612"/>
            <a:chOff x="1403352" y="1700213"/>
            <a:chExt cx="6912471" cy="4392613"/>
          </a:xfrm>
        </p:grpSpPr>
        <p:grpSp>
          <p:nvGrpSpPr>
            <p:cNvPr id="104470" name="Group 221"/>
            <p:cNvGrpSpPr/>
            <p:nvPr/>
          </p:nvGrpSpPr>
          <p:grpSpPr bwMode="auto">
            <a:xfrm>
              <a:off x="1403352" y="1700213"/>
              <a:ext cx="6894517" cy="4392613"/>
              <a:chOff x="295" y="1071"/>
              <a:chExt cx="4343" cy="2767"/>
            </a:xfrm>
          </p:grpSpPr>
          <p:sp>
            <p:nvSpPr>
              <p:cNvPr id="104476" name="Text Box 220"/>
              <p:cNvSpPr txBox="1">
                <a:spLocks noChangeArrowheads="1"/>
              </p:cNvSpPr>
              <p:nvPr/>
            </p:nvSpPr>
            <p:spPr bwMode="auto">
              <a:xfrm>
                <a:off x="295" y="1660"/>
                <a:ext cx="427" cy="1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b="1">
                    <a:latin typeface="Times New Roman" panose="02020603050405020304" pitchFamily="18" charset="0"/>
                  </a:rPr>
                  <a:t>状态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4477" name="Group 219"/>
              <p:cNvGrpSpPr/>
              <p:nvPr/>
            </p:nvGrpSpPr>
            <p:grpSpPr bwMode="auto">
              <a:xfrm>
                <a:off x="719" y="1071"/>
                <a:ext cx="3919" cy="2767"/>
                <a:chOff x="719" y="1071"/>
                <a:chExt cx="3919" cy="2767"/>
              </a:xfrm>
            </p:grpSpPr>
            <p:grpSp>
              <p:nvGrpSpPr>
                <p:cNvPr id="104478" name="Group 218"/>
                <p:cNvGrpSpPr/>
                <p:nvPr/>
              </p:nvGrpSpPr>
              <p:grpSpPr bwMode="auto">
                <a:xfrm>
                  <a:off x="719" y="1071"/>
                  <a:ext cx="3743" cy="2268"/>
                  <a:chOff x="719" y="1071"/>
                  <a:chExt cx="3743" cy="2268"/>
                </a:xfrm>
              </p:grpSpPr>
              <p:grpSp>
                <p:nvGrpSpPr>
                  <p:cNvPr id="104487" name="Group 39"/>
                  <p:cNvGrpSpPr/>
                  <p:nvPr/>
                </p:nvGrpSpPr>
                <p:grpSpPr bwMode="auto">
                  <a:xfrm>
                    <a:off x="1142" y="1107"/>
                    <a:ext cx="3320" cy="2140"/>
                    <a:chOff x="3868" y="2326"/>
                    <a:chExt cx="4862" cy="2869"/>
                  </a:xfrm>
                </p:grpSpPr>
                <p:grpSp>
                  <p:nvGrpSpPr>
                    <p:cNvPr id="104495" name="Group 40"/>
                    <p:cNvGrpSpPr/>
                    <p:nvPr/>
                  </p:nvGrpSpPr>
                  <p:grpSpPr bwMode="auto">
                    <a:xfrm>
                      <a:off x="3868" y="2326"/>
                      <a:ext cx="4862" cy="2869"/>
                      <a:chOff x="3868" y="2326"/>
                      <a:chExt cx="4862" cy="2869"/>
                    </a:xfrm>
                  </p:grpSpPr>
                  <p:sp>
                    <p:nvSpPr>
                      <p:cNvPr id="104499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55" y="2458"/>
                        <a:ext cx="1057" cy="127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4500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78" y="3832"/>
                        <a:ext cx="999" cy="128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04501" name="Group 42"/>
                      <p:cNvGrpSpPr/>
                      <p:nvPr/>
                    </p:nvGrpSpPr>
                    <p:grpSpPr bwMode="auto">
                      <a:xfrm>
                        <a:off x="3868" y="2326"/>
                        <a:ext cx="4862" cy="2869"/>
                        <a:chOff x="3868" y="2326"/>
                        <a:chExt cx="4862" cy="2869"/>
                      </a:xfrm>
                    </p:grpSpPr>
                    <p:sp>
                      <p:nvSpPr>
                        <p:cNvPr id="104502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07" y="3102"/>
                          <a:ext cx="944" cy="63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4503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79" y="3119"/>
                          <a:ext cx="1019" cy="19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04504" name="Group 45"/>
                        <p:cNvGrpSpPr/>
                        <p:nvPr/>
                      </p:nvGrpSpPr>
                      <p:grpSpPr bwMode="auto">
                        <a:xfrm>
                          <a:off x="3868" y="2326"/>
                          <a:ext cx="4862" cy="2869"/>
                          <a:chOff x="3868" y="2326"/>
                          <a:chExt cx="4862" cy="2869"/>
                        </a:xfrm>
                      </p:grpSpPr>
                      <p:grpSp>
                        <p:nvGrpSpPr>
                          <p:cNvPr id="104506" name="Group 46"/>
                          <p:cNvGrpSpPr/>
                          <p:nvPr/>
                        </p:nvGrpSpPr>
                        <p:grpSpPr bwMode="auto">
                          <a:xfrm>
                            <a:off x="3868" y="2326"/>
                            <a:ext cx="4862" cy="2869"/>
                            <a:chOff x="3920" y="2355"/>
                            <a:chExt cx="4862" cy="2867"/>
                          </a:xfrm>
                        </p:grpSpPr>
                        <p:grpSp>
                          <p:nvGrpSpPr>
                            <p:cNvPr id="104509" name="Group 47"/>
                            <p:cNvGrpSpPr/>
                            <p:nvPr/>
                          </p:nvGrpSpPr>
                          <p:grpSpPr bwMode="auto">
                            <a:xfrm>
                              <a:off x="3920" y="2355"/>
                              <a:ext cx="4862" cy="148"/>
                              <a:chOff x="3920" y="2220"/>
                              <a:chExt cx="4862" cy="148"/>
                            </a:xfrm>
                          </p:grpSpPr>
                          <p:sp>
                            <p:nvSpPr>
                              <p:cNvPr id="104528" name="Oval 4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2220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29" name="Oval 4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16" y="2233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30" name="Oval 5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2233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31" name="Oval 5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2233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32" name="Line 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2293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4510" name="Group 55"/>
                            <p:cNvGrpSpPr/>
                            <p:nvPr/>
                          </p:nvGrpSpPr>
                          <p:grpSpPr bwMode="auto">
                            <a:xfrm>
                              <a:off x="3920" y="3035"/>
                              <a:ext cx="4862" cy="167"/>
                              <a:chOff x="3920" y="3033"/>
                              <a:chExt cx="4862" cy="167"/>
                            </a:xfrm>
                          </p:grpSpPr>
                          <p:sp>
                            <p:nvSpPr>
                              <p:cNvPr id="104523" name="Oval 5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3048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24" name="Oval 5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3048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25" name="Line 6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3094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4526" name="Oval 5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03" y="3033"/>
                                <a:ext cx="169" cy="167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27" name="Oval 5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3048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4511" name="Group 63"/>
                            <p:cNvGrpSpPr/>
                            <p:nvPr/>
                          </p:nvGrpSpPr>
                          <p:grpSpPr bwMode="auto">
                            <a:xfrm>
                              <a:off x="3920" y="3703"/>
                              <a:ext cx="4862" cy="160"/>
                              <a:chOff x="3920" y="3703"/>
                              <a:chExt cx="4862" cy="160"/>
                            </a:xfrm>
                          </p:grpSpPr>
                          <p:sp>
                            <p:nvSpPr>
                              <p:cNvPr id="104518" name="Oval 6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3727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19" name="Oval 6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3727"/>
                                <a:ext cx="156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20" name="Oval 6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3727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21" name="Line 6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3825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4522" name="Oval 6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03" y="3703"/>
                                <a:ext cx="169" cy="16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4512" name="Group 71"/>
                            <p:cNvGrpSpPr/>
                            <p:nvPr/>
                          </p:nvGrpSpPr>
                          <p:grpSpPr bwMode="auto">
                            <a:xfrm>
                              <a:off x="3920" y="5086"/>
                              <a:ext cx="4862" cy="136"/>
                              <a:chOff x="3920" y="5086"/>
                              <a:chExt cx="4862" cy="136"/>
                            </a:xfrm>
                          </p:grpSpPr>
                          <p:sp>
                            <p:nvSpPr>
                              <p:cNvPr id="104514" name="Oval 7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16" y="5086"/>
                                <a:ext cx="156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15" name="Oval 7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5086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4516" name="Line 7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5161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4517" name="Oval 7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5086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04513" name="Line 7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060" y="2434"/>
                              <a:ext cx="990" cy="63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104507" name="Line 8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55" y="2459"/>
                            <a:ext cx="1062" cy="2614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4508" name="Line 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000" y="2437"/>
                            <a:ext cx="1017" cy="1238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104505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021" y="2422"/>
                          <a:ext cx="964" cy="64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104496" name="Line 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2482"/>
                      <a:ext cx="1074" cy="25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497" name="Line 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90" y="3189"/>
                      <a:ext cx="1027" cy="18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498" name="Line 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21" y="3838"/>
                      <a:ext cx="971" cy="12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4488" name="Group 217"/>
                  <p:cNvGrpSpPr/>
                  <p:nvPr/>
                </p:nvGrpSpPr>
                <p:grpSpPr bwMode="auto">
                  <a:xfrm>
                    <a:off x="719" y="1071"/>
                    <a:ext cx="438" cy="2268"/>
                    <a:chOff x="719" y="1071"/>
                    <a:chExt cx="438" cy="2268"/>
                  </a:xfrm>
                </p:grpSpPr>
                <p:grpSp>
                  <p:nvGrpSpPr>
                    <p:cNvPr id="104489" name="Group 202"/>
                    <p:cNvGrpSpPr/>
                    <p:nvPr/>
                  </p:nvGrpSpPr>
                  <p:grpSpPr bwMode="auto">
                    <a:xfrm>
                      <a:off x="748" y="1071"/>
                      <a:ext cx="397" cy="725"/>
                      <a:chOff x="3451" y="1961"/>
                      <a:chExt cx="469" cy="1087"/>
                    </a:xfrm>
                  </p:grpSpPr>
                  <p:sp>
                    <p:nvSpPr>
                      <p:cNvPr id="104493" name="Text Box 20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1" y="1961"/>
                        <a:ext cx="469" cy="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4494" name="Text Box 20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1" y="2640"/>
                        <a:ext cx="469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4490" name="Group 205"/>
                    <p:cNvGrpSpPr/>
                    <p:nvPr/>
                  </p:nvGrpSpPr>
                  <p:grpSpPr bwMode="auto">
                    <a:xfrm flipH="1">
                      <a:off x="719" y="2069"/>
                      <a:ext cx="438" cy="1270"/>
                      <a:chOff x="3176" y="3319"/>
                      <a:chExt cx="790" cy="1767"/>
                    </a:xfrm>
                  </p:grpSpPr>
                  <p:sp>
                    <p:nvSpPr>
                      <p:cNvPr id="104491" name="Text Box 20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40" y="3319"/>
                        <a:ext cx="581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4492" name="Text Box 20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76" y="4678"/>
                        <a:ext cx="790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i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en-US" altLang="zh-CN" sz="2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4479" name="Group 212"/>
                <p:cNvGrpSpPr/>
                <p:nvPr/>
              </p:nvGrpSpPr>
              <p:grpSpPr bwMode="auto">
                <a:xfrm>
                  <a:off x="1111" y="3294"/>
                  <a:ext cx="3527" cy="544"/>
                  <a:chOff x="1474" y="3294"/>
                  <a:chExt cx="3527" cy="544"/>
                </a:xfrm>
              </p:grpSpPr>
              <p:grpSp>
                <p:nvGrpSpPr>
                  <p:cNvPr id="104480" name="Group 210"/>
                  <p:cNvGrpSpPr/>
                  <p:nvPr/>
                </p:nvGrpSpPr>
                <p:grpSpPr bwMode="auto">
                  <a:xfrm>
                    <a:off x="1474" y="3294"/>
                    <a:ext cx="3527" cy="272"/>
                    <a:chOff x="1474" y="3294"/>
                    <a:chExt cx="3527" cy="272"/>
                  </a:xfrm>
                </p:grpSpPr>
                <p:grpSp>
                  <p:nvGrpSpPr>
                    <p:cNvPr id="104482" name="Group 197"/>
                    <p:cNvGrpSpPr/>
                    <p:nvPr/>
                  </p:nvGrpSpPr>
                  <p:grpSpPr bwMode="auto">
                    <a:xfrm>
                      <a:off x="2964" y="3294"/>
                      <a:ext cx="2037" cy="272"/>
                      <a:chOff x="6112" y="4950"/>
                      <a:chExt cx="3199" cy="613"/>
                    </a:xfrm>
                  </p:grpSpPr>
                  <p:sp>
                    <p:nvSpPr>
                      <p:cNvPr id="104485" name="Text Box 19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112" y="4950"/>
                        <a:ext cx="470" cy="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4486" name="Text Box 19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85" y="4950"/>
                        <a:ext cx="626" cy="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04483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0" y="3294"/>
                      <a:ext cx="227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4484" name="Text Box 2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74" y="3294"/>
                      <a:ext cx="272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4481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6" y="3521"/>
                    <a:ext cx="817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latin typeface="Times New Roman" panose="02020603050405020304" pitchFamily="18" charset="0"/>
                      </a:rPr>
                      <a:t>时间</a:t>
                    </a:r>
                    <a:endParaRPr lang="en-US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04471" name="Text Box 112"/>
            <p:cNvSpPr txBox="1">
              <a:spLocks noChangeArrowheads="1"/>
            </p:cNvSpPr>
            <p:nvPr/>
          </p:nvSpPr>
          <p:spPr bwMode="auto">
            <a:xfrm>
              <a:off x="1979613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4472" name="Text Box 112"/>
            <p:cNvSpPr txBox="1">
              <a:spLocks noChangeArrowheads="1"/>
            </p:cNvSpPr>
            <p:nvPr/>
          </p:nvSpPr>
          <p:spPr bwMode="auto">
            <a:xfrm>
              <a:off x="2555875" y="4030663"/>
              <a:ext cx="731838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4473" name="Text Box 112"/>
            <p:cNvSpPr txBox="1">
              <a:spLocks noChangeArrowheads="1"/>
            </p:cNvSpPr>
            <p:nvPr/>
          </p:nvSpPr>
          <p:spPr bwMode="auto">
            <a:xfrm>
              <a:off x="3697288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4474" name="Text Box 112"/>
            <p:cNvSpPr txBox="1">
              <a:spLocks noChangeArrowheads="1"/>
            </p:cNvSpPr>
            <p:nvPr/>
          </p:nvSpPr>
          <p:spPr bwMode="auto">
            <a:xfrm>
              <a:off x="4932363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4475" name="Text Box 112"/>
            <p:cNvSpPr txBox="1">
              <a:spLocks noChangeArrowheads="1"/>
            </p:cNvSpPr>
            <p:nvPr/>
          </p:nvSpPr>
          <p:spPr bwMode="auto">
            <a:xfrm>
              <a:off x="7585573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4463" name="Oval 51"/>
          <p:cNvSpPr>
            <a:spLocks noChangeArrowheads="1"/>
          </p:cNvSpPr>
          <p:nvPr/>
        </p:nvSpPr>
        <p:spPr bwMode="auto">
          <a:xfrm>
            <a:off x="6777038" y="1773238"/>
            <a:ext cx="169862" cy="160337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4464" name="Oval 59"/>
          <p:cNvSpPr>
            <a:spLocks noChangeArrowheads="1"/>
          </p:cNvSpPr>
          <p:nvPr/>
        </p:nvSpPr>
        <p:spPr bwMode="auto">
          <a:xfrm>
            <a:off x="6777038" y="2581275"/>
            <a:ext cx="169862" cy="160338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4465" name="Oval 67"/>
          <p:cNvSpPr>
            <a:spLocks noChangeArrowheads="1"/>
          </p:cNvSpPr>
          <p:nvPr/>
        </p:nvSpPr>
        <p:spPr bwMode="auto">
          <a:xfrm>
            <a:off x="6777038" y="3382963"/>
            <a:ext cx="169862" cy="161925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4466" name="Oval 75"/>
          <p:cNvSpPr>
            <a:spLocks noChangeArrowheads="1"/>
          </p:cNvSpPr>
          <p:nvPr/>
        </p:nvSpPr>
        <p:spPr bwMode="auto">
          <a:xfrm>
            <a:off x="6777038" y="4994275"/>
            <a:ext cx="169862" cy="160338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4467" name="Text Box 199"/>
          <p:cNvSpPr txBox="1">
            <a:spLocks noChangeArrowheads="1"/>
          </p:cNvSpPr>
          <p:nvPr/>
        </p:nvSpPr>
        <p:spPr bwMode="auto">
          <a:xfrm>
            <a:off x="6516688" y="5229225"/>
            <a:ext cx="633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68" name="Text Box 112"/>
          <p:cNvSpPr txBox="1">
            <a:spLocks noChangeArrowheads="1"/>
          </p:cNvSpPr>
          <p:nvPr/>
        </p:nvSpPr>
        <p:spPr bwMode="auto">
          <a:xfrm>
            <a:off x="6505575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cxnSp>
        <p:nvCxnSpPr>
          <p:cNvPr id="142" name="直接箭头连接符 4"/>
          <p:cNvCxnSpPr>
            <a:cxnSpLocks noChangeShapeType="1"/>
          </p:cNvCxnSpPr>
          <p:nvPr/>
        </p:nvCxnSpPr>
        <p:spPr bwMode="auto">
          <a:xfrm flipV="1">
            <a:off x="3419872" y="2708920"/>
            <a:ext cx="1036552" cy="71284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43" name="直接箭头连接符 4"/>
          <p:cNvCxnSpPr>
            <a:cxnSpLocks noChangeShapeType="1"/>
          </p:cNvCxnSpPr>
          <p:nvPr/>
        </p:nvCxnSpPr>
        <p:spPr bwMode="auto">
          <a:xfrm>
            <a:off x="3395771" y="1888801"/>
            <a:ext cx="1104221" cy="1468191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44" name="直接箭头连接符 4"/>
          <p:cNvCxnSpPr>
            <a:cxnSpLocks noChangeShapeType="1"/>
          </p:cNvCxnSpPr>
          <p:nvPr/>
        </p:nvCxnSpPr>
        <p:spPr bwMode="auto">
          <a:xfrm flipV="1">
            <a:off x="3347864" y="1945113"/>
            <a:ext cx="1164148" cy="306806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145" name="Line 90"/>
          <p:cNvSpPr>
            <a:spLocks noChangeShapeType="1"/>
          </p:cNvSpPr>
          <p:nvPr/>
        </p:nvSpPr>
        <p:spPr bwMode="auto">
          <a:xfrm flipV="1">
            <a:off x="4581542" y="1942086"/>
            <a:ext cx="1104123" cy="14375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46" name="直接箭头连接符 4"/>
          <p:cNvCxnSpPr>
            <a:cxnSpLocks noChangeShapeType="1"/>
            <a:stCxn id="145" idx="0"/>
            <a:endCxn id="145" idx="1"/>
          </p:cNvCxnSpPr>
          <p:nvPr/>
        </p:nvCxnSpPr>
        <p:spPr bwMode="auto">
          <a:xfrm flipV="1">
            <a:off x="4581542" y="1942086"/>
            <a:ext cx="1104123" cy="1437537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154" name="Line 90"/>
          <p:cNvSpPr>
            <a:spLocks noChangeShapeType="1"/>
          </p:cNvSpPr>
          <p:nvPr/>
        </p:nvSpPr>
        <p:spPr bwMode="auto">
          <a:xfrm>
            <a:off x="4587724" y="1916832"/>
            <a:ext cx="1136404" cy="14782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9" name="直接箭头连接符 78"/>
          <p:cNvCxnSpPr>
            <a:cxnSpLocks noChangeShapeType="1"/>
            <a:stCxn id="104459" idx="0"/>
            <a:endCxn id="104459" idx="1"/>
          </p:cNvCxnSpPr>
          <p:nvPr/>
        </p:nvCxnSpPr>
        <p:spPr bwMode="auto">
          <a:xfrm>
            <a:off x="4584700" y="2714625"/>
            <a:ext cx="1066800" cy="712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50" name="直接箭头连接符 4"/>
          <p:cNvCxnSpPr>
            <a:cxnSpLocks noChangeShapeType="1"/>
          </p:cNvCxnSpPr>
          <p:nvPr/>
        </p:nvCxnSpPr>
        <p:spPr bwMode="auto">
          <a:xfrm>
            <a:off x="4585949" y="1916832"/>
            <a:ext cx="1138179" cy="148132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148" name="文本框 147"/>
          <p:cNvSpPr txBox="1"/>
          <p:nvPr/>
        </p:nvSpPr>
        <p:spPr>
          <a:xfrm>
            <a:off x="155489" y="4653136"/>
            <a:ext cx="2170312" cy="153888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剪枝策略：</a:t>
            </a:r>
            <a:endParaRPr lang="en-US" altLang="zh-CN" b="1" dirty="0" smtClean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CN" altLang="en-US" sz="1000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i="1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i="1" baseline="-25000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 </a:t>
            </a:r>
            <a:endParaRPr lang="en-US" altLang="zh-CN" dirty="0" smtClean="0">
              <a:solidFill>
                <a:srgbClr val="0000FF"/>
              </a:solidFill>
              <a:ea typeface="黑体" panose="0201060906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</a:t>
            </a:r>
            <a:r>
              <a:rPr lang="zh-CN" altLang="en-US" sz="10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NPath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</a:t>
            </a:r>
            <a:endParaRPr lang="zh-CN" altLang="en-US" dirty="0">
              <a:solidFill>
                <a:srgbClr val="0000FF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90"/>
          <p:cNvSpPr>
            <a:spLocks noChangeShapeType="1"/>
          </p:cNvSpPr>
          <p:nvPr/>
        </p:nvSpPr>
        <p:spPr bwMode="auto">
          <a:xfrm flipV="1">
            <a:off x="4573271" y="1970393"/>
            <a:ext cx="1106821" cy="141857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9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64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4451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6501" name="组合 2"/>
          <p:cNvGrpSpPr/>
          <p:nvPr/>
        </p:nvGrpSpPr>
        <p:grpSpPr bwMode="auto">
          <a:xfrm>
            <a:off x="1908175" y="1700213"/>
            <a:ext cx="6911975" cy="4392612"/>
            <a:chOff x="1403352" y="1700213"/>
            <a:chExt cx="6912471" cy="4392613"/>
          </a:xfrm>
        </p:grpSpPr>
        <p:grpSp>
          <p:nvGrpSpPr>
            <p:cNvPr id="106522" name="Group 221"/>
            <p:cNvGrpSpPr/>
            <p:nvPr/>
          </p:nvGrpSpPr>
          <p:grpSpPr bwMode="auto">
            <a:xfrm>
              <a:off x="1403352" y="1700213"/>
              <a:ext cx="6894517" cy="4392613"/>
              <a:chOff x="295" y="1071"/>
              <a:chExt cx="4343" cy="2767"/>
            </a:xfrm>
          </p:grpSpPr>
          <p:sp>
            <p:nvSpPr>
              <p:cNvPr id="106528" name="Text Box 220"/>
              <p:cNvSpPr txBox="1">
                <a:spLocks noChangeArrowheads="1"/>
              </p:cNvSpPr>
              <p:nvPr/>
            </p:nvSpPr>
            <p:spPr bwMode="auto">
              <a:xfrm>
                <a:off x="295" y="1660"/>
                <a:ext cx="427" cy="1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b="1">
                    <a:latin typeface="Times New Roman" panose="02020603050405020304" pitchFamily="18" charset="0"/>
                  </a:rPr>
                  <a:t>状态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6529" name="Group 219"/>
              <p:cNvGrpSpPr/>
              <p:nvPr/>
            </p:nvGrpSpPr>
            <p:grpSpPr bwMode="auto">
              <a:xfrm>
                <a:off x="719" y="1071"/>
                <a:ext cx="3919" cy="2767"/>
                <a:chOff x="719" y="1071"/>
                <a:chExt cx="3919" cy="2767"/>
              </a:xfrm>
            </p:grpSpPr>
            <p:grpSp>
              <p:nvGrpSpPr>
                <p:cNvPr id="106530" name="Group 218"/>
                <p:cNvGrpSpPr/>
                <p:nvPr/>
              </p:nvGrpSpPr>
              <p:grpSpPr bwMode="auto">
                <a:xfrm>
                  <a:off x="719" y="1071"/>
                  <a:ext cx="3744" cy="2268"/>
                  <a:chOff x="719" y="1071"/>
                  <a:chExt cx="3744" cy="2268"/>
                </a:xfrm>
              </p:grpSpPr>
              <p:grpSp>
                <p:nvGrpSpPr>
                  <p:cNvPr id="106539" name="Group 39"/>
                  <p:cNvGrpSpPr/>
                  <p:nvPr/>
                </p:nvGrpSpPr>
                <p:grpSpPr bwMode="auto">
                  <a:xfrm>
                    <a:off x="1143" y="1107"/>
                    <a:ext cx="3320" cy="2140"/>
                    <a:chOff x="3868" y="2326"/>
                    <a:chExt cx="4862" cy="2869"/>
                  </a:xfrm>
                </p:grpSpPr>
                <p:grpSp>
                  <p:nvGrpSpPr>
                    <p:cNvPr id="106547" name="Group 40"/>
                    <p:cNvGrpSpPr/>
                    <p:nvPr/>
                  </p:nvGrpSpPr>
                  <p:grpSpPr bwMode="auto">
                    <a:xfrm>
                      <a:off x="3868" y="2326"/>
                      <a:ext cx="4862" cy="2869"/>
                      <a:chOff x="3868" y="2326"/>
                      <a:chExt cx="4862" cy="2869"/>
                    </a:xfrm>
                  </p:grpSpPr>
                  <p:sp>
                    <p:nvSpPr>
                      <p:cNvPr id="106551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55" y="2458"/>
                        <a:ext cx="1057" cy="127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6552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78" y="3832"/>
                        <a:ext cx="999" cy="128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06553" name="Group 42"/>
                      <p:cNvGrpSpPr/>
                      <p:nvPr/>
                    </p:nvGrpSpPr>
                    <p:grpSpPr bwMode="auto">
                      <a:xfrm>
                        <a:off x="3868" y="2326"/>
                        <a:ext cx="4862" cy="2869"/>
                        <a:chOff x="3868" y="2326"/>
                        <a:chExt cx="4862" cy="2869"/>
                      </a:xfrm>
                    </p:grpSpPr>
                    <p:sp>
                      <p:nvSpPr>
                        <p:cNvPr id="106555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07" y="3102"/>
                          <a:ext cx="944" cy="63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6556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79" y="3119"/>
                          <a:ext cx="1019" cy="19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06557" name="Group 45"/>
                        <p:cNvGrpSpPr/>
                        <p:nvPr/>
                      </p:nvGrpSpPr>
                      <p:grpSpPr bwMode="auto">
                        <a:xfrm>
                          <a:off x="3868" y="2326"/>
                          <a:ext cx="4862" cy="2869"/>
                          <a:chOff x="3868" y="2326"/>
                          <a:chExt cx="4862" cy="2869"/>
                        </a:xfrm>
                      </p:grpSpPr>
                      <p:grpSp>
                        <p:nvGrpSpPr>
                          <p:cNvPr id="106559" name="Group 46"/>
                          <p:cNvGrpSpPr/>
                          <p:nvPr/>
                        </p:nvGrpSpPr>
                        <p:grpSpPr bwMode="auto">
                          <a:xfrm>
                            <a:off x="3868" y="2326"/>
                            <a:ext cx="4862" cy="2869"/>
                            <a:chOff x="3920" y="2355"/>
                            <a:chExt cx="4862" cy="2867"/>
                          </a:xfrm>
                        </p:grpSpPr>
                        <p:grpSp>
                          <p:nvGrpSpPr>
                            <p:cNvPr id="106562" name="Group 47"/>
                            <p:cNvGrpSpPr/>
                            <p:nvPr/>
                          </p:nvGrpSpPr>
                          <p:grpSpPr bwMode="auto">
                            <a:xfrm>
                              <a:off x="3920" y="2355"/>
                              <a:ext cx="4862" cy="148"/>
                              <a:chOff x="3920" y="2220"/>
                              <a:chExt cx="4862" cy="148"/>
                            </a:xfrm>
                          </p:grpSpPr>
                          <p:sp>
                            <p:nvSpPr>
                              <p:cNvPr id="106581" name="Oval 4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2220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82" name="Oval 4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16" y="2233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83" name="Oval 5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2233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84" name="Oval 5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2233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85" name="Line 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2293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6563" name="Group 55"/>
                            <p:cNvGrpSpPr/>
                            <p:nvPr/>
                          </p:nvGrpSpPr>
                          <p:grpSpPr bwMode="auto">
                            <a:xfrm>
                              <a:off x="3920" y="3035"/>
                              <a:ext cx="4862" cy="167"/>
                              <a:chOff x="3920" y="3033"/>
                              <a:chExt cx="4862" cy="167"/>
                            </a:xfrm>
                          </p:grpSpPr>
                          <p:sp>
                            <p:nvSpPr>
                              <p:cNvPr id="106576" name="Oval 5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3048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77" name="Oval 5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3048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78" name="Line 6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3094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6579" name="Oval 5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03" y="3033"/>
                                <a:ext cx="169" cy="167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80" name="Oval 5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3048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6564" name="Group 63"/>
                            <p:cNvGrpSpPr/>
                            <p:nvPr/>
                          </p:nvGrpSpPr>
                          <p:grpSpPr bwMode="auto">
                            <a:xfrm>
                              <a:off x="3920" y="3703"/>
                              <a:ext cx="4862" cy="160"/>
                              <a:chOff x="3920" y="3703"/>
                              <a:chExt cx="4862" cy="160"/>
                            </a:xfrm>
                          </p:grpSpPr>
                          <p:sp>
                            <p:nvSpPr>
                              <p:cNvPr id="106571" name="Oval 6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3727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72" name="Oval 6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3727"/>
                                <a:ext cx="156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73" name="Oval 6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3727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74" name="Line 6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3825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6575" name="Oval 6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03" y="3703"/>
                                <a:ext cx="169" cy="16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6565" name="Group 71"/>
                            <p:cNvGrpSpPr/>
                            <p:nvPr/>
                          </p:nvGrpSpPr>
                          <p:grpSpPr bwMode="auto">
                            <a:xfrm>
                              <a:off x="3920" y="5086"/>
                              <a:ext cx="4862" cy="136"/>
                              <a:chOff x="3920" y="5086"/>
                              <a:chExt cx="4862" cy="136"/>
                            </a:xfrm>
                          </p:grpSpPr>
                          <p:sp>
                            <p:nvSpPr>
                              <p:cNvPr id="106567" name="Oval 7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16" y="5086"/>
                                <a:ext cx="156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68" name="Oval 7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5086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569" name="Line 7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5161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6570" name="Oval 7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5086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06566" name="Line 7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060" y="2434"/>
                              <a:ext cx="990" cy="63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106560" name="Line 8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55" y="2459"/>
                            <a:ext cx="1062" cy="2614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6561" name="Line 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000" y="2437"/>
                            <a:ext cx="1017" cy="1238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106558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021" y="2422"/>
                          <a:ext cx="964" cy="64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6554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21" y="3134"/>
                        <a:ext cx="956" cy="60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6548" name="Line 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2482"/>
                      <a:ext cx="1074" cy="25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549" name="Line 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90" y="3189"/>
                      <a:ext cx="1027" cy="18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550" name="Line 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21" y="3838"/>
                      <a:ext cx="971" cy="12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6540" name="Group 217"/>
                  <p:cNvGrpSpPr/>
                  <p:nvPr/>
                </p:nvGrpSpPr>
                <p:grpSpPr bwMode="auto">
                  <a:xfrm>
                    <a:off x="719" y="1071"/>
                    <a:ext cx="438" cy="2268"/>
                    <a:chOff x="719" y="1071"/>
                    <a:chExt cx="438" cy="2268"/>
                  </a:xfrm>
                </p:grpSpPr>
                <p:grpSp>
                  <p:nvGrpSpPr>
                    <p:cNvPr id="106541" name="Group 202"/>
                    <p:cNvGrpSpPr/>
                    <p:nvPr/>
                  </p:nvGrpSpPr>
                  <p:grpSpPr bwMode="auto">
                    <a:xfrm>
                      <a:off x="748" y="1071"/>
                      <a:ext cx="397" cy="725"/>
                      <a:chOff x="3451" y="1961"/>
                      <a:chExt cx="469" cy="1087"/>
                    </a:xfrm>
                  </p:grpSpPr>
                  <p:sp>
                    <p:nvSpPr>
                      <p:cNvPr id="106545" name="Text Box 20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1" y="1961"/>
                        <a:ext cx="469" cy="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6546" name="Text Box 20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1" y="2640"/>
                        <a:ext cx="469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6542" name="Group 205"/>
                    <p:cNvGrpSpPr/>
                    <p:nvPr/>
                  </p:nvGrpSpPr>
                  <p:grpSpPr bwMode="auto">
                    <a:xfrm flipH="1">
                      <a:off x="719" y="2069"/>
                      <a:ext cx="438" cy="1270"/>
                      <a:chOff x="3176" y="3319"/>
                      <a:chExt cx="790" cy="1767"/>
                    </a:xfrm>
                  </p:grpSpPr>
                  <p:sp>
                    <p:nvSpPr>
                      <p:cNvPr id="106543" name="Text Box 20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40" y="3319"/>
                        <a:ext cx="581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6544" name="Text Box 20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76" y="4678"/>
                        <a:ext cx="790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i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en-US" altLang="zh-CN" sz="2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6531" name="Group 212"/>
                <p:cNvGrpSpPr/>
                <p:nvPr/>
              </p:nvGrpSpPr>
              <p:grpSpPr bwMode="auto">
                <a:xfrm>
                  <a:off x="1111" y="3294"/>
                  <a:ext cx="3527" cy="544"/>
                  <a:chOff x="1474" y="3294"/>
                  <a:chExt cx="3527" cy="544"/>
                </a:xfrm>
              </p:grpSpPr>
              <p:grpSp>
                <p:nvGrpSpPr>
                  <p:cNvPr id="106532" name="Group 210"/>
                  <p:cNvGrpSpPr/>
                  <p:nvPr/>
                </p:nvGrpSpPr>
                <p:grpSpPr bwMode="auto">
                  <a:xfrm>
                    <a:off x="1474" y="3294"/>
                    <a:ext cx="3527" cy="272"/>
                    <a:chOff x="1474" y="3294"/>
                    <a:chExt cx="3527" cy="272"/>
                  </a:xfrm>
                </p:grpSpPr>
                <p:grpSp>
                  <p:nvGrpSpPr>
                    <p:cNvPr id="106534" name="Group 197"/>
                    <p:cNvGrpSpPr/>
                    <p:nvPr/>
                  </p:nvGrpSpPr>
                  <p:grpSpPr bwMode="auto">
                    <a:xfrm>
                      <a:off x="2964" y="3294"/>
                      <a:ext cx="2037" cy="272"/>
                      <a:chOff x="6112" y="4950"/>
                      <a:chExt cx="3199" cy="613"/>
                    </a:xfrm>
                  </p:grpSpPr>
                  <p:sp>
                    <p:nvSpPr>
                      <p:cNvPr id="106537" name="Text Box 19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112" y="4950"/>
                        <a:ext cx="470" cy="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6538" name="Text Box 19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85" y="4950"/>
                        <a:ext cx="626" cy="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06535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0" y="3294"/>
                      <a:ext cx="227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536" name="Text Box 2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74" y="3294"/>
                      <a:ext cx="272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6533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6" y="3521"/>
                    <a:ext cx="817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latin typeface="Times New Roman" panose="02020603050405020304" pitchFamily="18" charset="0"/>
                      </a:rPr>
                      <a:t>时间</a:t>
                    </a:r>
                    <a:endParaRPr lang="en-US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06523" name="Text Box 112"/>
            <p:cNvSpPr txBox="1">
              <a:spLocks noChangeArrowheads="1"/>
            </p:cNvSpPr>
            <p:nvPr/>
          </p:nvSpPr>
          <p:spPr bwMode="auto">
            <a:xfrm>
              <a:off x="1979613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6524" name="Text Box 112"/>
            <p:cNvSpPr txBox="1">
              <a:spLocks noChangeArrowheads="1"/>
            </p:cNvSpPr>
            <p:nvPr/>
          </p:nvSpPr>
          <p:spPr bwMode="auto">
            <a:xfrm>
              <a:off x="2555875" y="4030663"/>
              <a:ext cx="731838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6525" name="Text Box 112"/>
            <p:cNvSpPr txBox="1">
              <a:spLocks noChangeArrowheads="1"/>
            </p:cNvSpPr>
            <p:nvPr/>
          </p:nvSpPr>
          <p:spPr bwMode="auto">
            <a:xfrm>
              <a:off x="3697288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6526" name="Text Box 112"/>
            <p:cNvSpPr txBox="1">
              <a:spLocks noChangeArrowheads="1"/>
            </p:cNvSpPr>
            <p:nvPr/>
          </p:nvSpPr>
          <p:spPr bwMode="auto">
            <a:xfrm>
              <a:off x="4932363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6527" name="Text Box 112"/>
            <p:cNvSpPr txBox="1">
              <a:spLocks noChangeArrowheads="1"/>
            </p:cNvSpPr>
            <p:nvPr/>
          </p:nvSpPr>
          <p:spPr bwMode="auto">
            <a:xfrm>
              <a:off x="7585573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6502" name="文本框 1"/>
          <p:cNvSpPr txBox="1">
            <a:spLocks noChangeArrowheads="1"/>
          </p:cNvSpPr>
          <p:nvPr/>
        </p:nvSpPr>
        <p:spPr bwMode="auto">
          <a:xfrm>
            <a:off x="179388" y="1557338"/>
            <a:ext cx="1512887" cy="20621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图解 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Viterbi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搜索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过程</a:t>
            </a:r>
            <a:endParaRPr lang="zh-CN" altLang="en-US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06503" name="Oval 74"/>
          <p:cNvSpPr>
            <a:spLocks noChangeArrowheads="1"/>
          </p:cNvSpPr>
          <p:nvPr/>
        </p:nvSpPr>
        <p:spPr bwMode="auto">
          <a:xfrm>
            <a:off x="5630863" y="4994275"/>
            <a:ext cx="169862" cy="160338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cxnSp>
        <p:nvCxnSpPr>
          <p:cNvPr id="106504" name="直接箭头连接符 72"/>
          <p:cNvCxnSpPr>
            <a:cxnSpLocks noChangeShapeType="1"/>
          </p:cNvCxnSpPr>
          <p:nvPr/>
        </p:nvCxnSpPr>
        <p:spPr bwMode="auto">
          <a:xfrm flipH="1" flipV="1">
            <a:off x="6870700" y="5661025"/>
            <a:ext cx="4763" cy="431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106506" name="Line 90"/>
          <p:cNvSpPr>
            <a:spLocks noChangeShapeType="1"/>
          </p:cNvSpPr>
          <p:nvPr/>
        </p:nvSpPr>
        <p:spPr bwMode="auto">
          <a:xfrm flipV="1">
            <a:off x="4572000" y="1916113"/>
            <a:ext cx="10795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7" name="Line 90"/>
          <p:cNvSpPr>
            <a:spLocks noChangeShapeType="1"/>
          </p:cNvSpPr>
          <p:nvPr/>
        </p:nvSpPr>
        <p:spPr bwMode="auto">
          <a:xfrm flipV="1">
            <a:off x="4611688" y="2676525"/>
            <a:ext cx="10398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8" name="Line 90"/>
          <p:cNvSpPr>
            <a:spLocks noChangeShapeType="1"/>
          </p:cNvSpPr>
          <p:nvPr/>
        </p:nvSpPr>
        <p:spPr bwMode="auto">
          <a:xfrm>
            <a:off x="4584700" y="2714625"/>
            <a:ext cx="1066800" cy="712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9" name="Line 90"/>
          <p:cNvSpPr>
            <a:spLocks noChangeShapeType="1"/>
          </p:cNvSpPr>
          <p:nvPr/>
        </p:nvSpPr>
        <p:spPr bwMode="auto">
          <a:xfrm>
            <a:off x="4559300" y="2779713"/>
            <a:ext cx="1111250" cy="2230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1" name="Oval 51"/>
          <p:cNvSpPr>
            <a:spLocks noChangeArrowheads="1"/>
          </p:cNvSpPr>
          <p:nvPr/>
        </p:nvSpPr>
        <p:spPr bwMode="auto">
          <a:xfrm>
            <a:off x="6777038" y="1773238"/>
            <a:ext cx="169862" cy="160337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6512" name="Oval 59"/>
          <p:cNvSpPr>
            <a:spLocks noChangeArrowheads="1"/>
          </p:cNvSpPr>
          <p:nvPr/>
        </p:nvSpPr>
        <p:spPr bwMode="auto">
          <a:xfrm>
            <a:off x="6777038" y="2581275"/>
            <a:ext cx="169862" cy="160338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6513" name="Oval 67"/>
          <p:cNvSpPr>
            <a:spLocks noChangeArrowheads="1"/>
          </p:cNvSpPr>
          <p:nvPr/>
        </p:nvSpPr>
        <p:spPr bwMode="auto">
          <a:xfrm>
            <a:off x="6777038" y="3382963"/>
            <a:ext cx="169862" cy="161925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6514" name="Oval 75"/>
          <p:cNvSpPr>
            <a:spLocks noChangeArrowheads="1"/>
          </p:cNvSpPr>
          <p:nvPr/>
        </p:nvSpPr>
        <p:spPr bwMode="auto">
          <a:xfrm>
            <a:off x="6777038" y="4994275"/>
            <a:ext cx="169862" cy="160338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6515" name="Text Box 199"/>
          <p:cNvSpPr txBox="1">
            <a:spLocks noChangeArrowheads="1"/>
          </p:cNvSpPr>
          <p:nvPr/>
        </p:nvSpPr>
        <p:spPr bwMode="auto">
          <a:xfrm>
            <a:off x="6516688" y="5229225"/>
            <a:ext cx="633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16" name="Text Box 112"/>
          <p:cNvSpPr txBox="1">
            <a:spLocks noChangeArrowheads="1"/>
          </p:cNvSpPr>
          <p:nvPr/>
        </p:nvSpPr>
        <p:spPr bwMode="auto">
          <a:xfrm>
            <a:off x="6505575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06517" name="Line 90"/>
          <p:cNvSpPr>
            <a:spLocks noChangeShapeType="1"/>
          </p:cNvSpPr>
          <p:nvPr/>
        </p:nvSpPr>
        <p:spPr bwMode="auto">
          <a:xfrm flipV="1">
            <a:off x="5788025" y="1933575"/>
            <a:ext cx="1030288" cy="1466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8" name="Line 90"/>
          <p:cNvSpPr>
            <a:spLocks noChangeShapeType="1"/>
          </p:cNvSpPr>
          <p:nvPr/>
        </p:nvSpPr>
        <p:spPr bwMode="auto">
          <a:xfrm flipV="1">
            <a:off x="5788025" y="2741613"/>
            <a:ext cx="1001713" cy="703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9" name="Line 90"/>
          <p:cNvSpPr>
            <a:spLocks noChangeShapeType="1"/>
          </p:cNvSpPr>
          <p:nvPr/>
        </p:nvSpPr>
        <p:spPr bwMode="auto">
          <a:xfrm flipV="1">
            <a:off x="5788025" y="3500438"/>
            <a:ext cx="9890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20" name="Line 90"/>
          <p:cNvSpPr>
            <a:spLocks noChangeShapeType="1"/>
          </p:cNvSpPr>
          <p:nvPr/>
        </p:nvSpPr>
        <p:spPr bwMode="auto">
          <a:xfrm>
            <a:off x="5737225" y="3541713"/>
            <a:ext cx="1081088" cy="1468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8" name="直接箭头连接符 4"/>
          <p:cNvCxnSpPr>
            <a:cxnSpLocks noChangeShapeType="1"/>
          </p:cNvCxnSpPr>
          <p:nvPr/>
        </p:nvCxnSpPr>
        <p:spPr bwMode="auto">
          <a:xfrm flipV="1">
            <a:off x="3419872" y="2708920"/>
            <a:ext cx="1036552" cy="71284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99" name="直接箭头连接符 4"/>
          <p:cNvCxnSpPr>
            <a:cxnSpLocks noChangeShapeType="1"/>
          </p:cNvCxnSpPr>
          <p:nvPr/>
        </p:nvCxnSpPr>
        <p:spPr bwMode="auto">
          <a:xfrm>
            <a:off x="3395771" y="1888801"/>
            <a:ext cx="1104221" cy="1468191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00" name="直接箭头连接符 4"/>
          <p:cNvCxnSpPr>
            <a:cxnSpLocks noChangeShapeType="1"/>
          </p:cNvCxnSpPr>
          <p:nvPr/>
        </p:nvCxnSpPr>
        <p:spPr bwMode="auto">
          <a:xfrm flipV="1">
            <a:off x="3347864" y="1945113"/>
            <a:ext cx="1164148" cy="3068063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03" name="直接箭头连接符 102"/>
          <p:cNvCxnSpPr>
            <a:cxnSpLocks noChangeShapeType="1"/>
          </p:cNvCxnSpPr>
          <p:nvPr/>
        </p:nvCxnSpPr>
        <p:spPr bwMode="auto">
          <a:xfrm>
            <a:off x="4584700" y="2714625"/>
            <a:ext cx="1066800" cy="7127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104" name="Line 90"/>
          <p:cNvSpPr>
            <a:spLocks noChangeShapeType="1"/>
          </p:cNvSpPr>
          <p:nvPr/>
        </p:nvSpPr>
        <p:spPr bwMode="auto">
          <a:xfrm>
            <a:off x="4587724" y="1916832"/>
            <a:ext cx="1136404" cy="14782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2" name="直接箭头连接符 4"/>
          <p:cNvCxnSpPr>
            <a:cxnSpLocks noChangeShapeType="1"/>
          </p:cNvCxnSpPr>
          <p:nvPr/>
        </p:nvCxnSpPr>
        <p:spPr bwMode="auto">
          <a:xfrm>
            <a:off x="4586928" y="1919067"/>
            <a:ext cx="1127554" cy="1473805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105" name="Line 90"/>
          <p:cNvSpPr>
            <a:spLocks noChangeShapeType="1"/>
          </p:cNvSpPr>
          <p:nvPr/>
        </p:nvSpPr>
        <p:spPr bwMode="auto">
          <a:xfrm>
            <a:off x="5754472" y="1913668"/>
            <a:ext cx="1063807" cy="147920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7" name="直接箭头连接符 106"/>
          <p:cNvCxnSpPr>
            <a:cxnSpLocks noChangeShapeType="1"/>
            <a:stCxn id="106517" idx="0"/>
            <a:endCxn id="106517" idx="1"/>
          </p:cNvCxnSpPr>
          <p:nvPr/>
        </p:nvCxnSpPr>
        <p:spPr bwMode="auto">
          <a:xfrm flipV="1">
            <a:off x="5788025" y="1933575"/>
            <a:ext cx="1030288" cy="146685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11" name="直接箭头连接符 4"/>
          <p:cNvCxnSpPr>
            <a:cxnSpLocks noChangeShapeType="1"/>
            <a:stCxn id="105" idx="0"/>
            <a:endCxn id="105" idx="1"/>
          </p:cNvCxnSpPr>
          <p:nvPr/>
        </p:nvCxnSpPr>
        <p:spPr bwMode="auto">
          <a:xfrm>
            <a:off x="5754472" y="1913668"/>
            <a:ext cx="1063807" cy="1479204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14" name="直接箭头连接符 4"/>
          <p:cNvCxnSpPr>
            <a:cxnSpLocks noChangeShapeType="1"/>
            <a:stCxn id="106518" idx="0"/>
            <a:endCxn id="106518" idx="1"/>
          </p:cNvCxnSpPr>
          <p:nvPr/>
        </p:nvCxnSpPr>
        <p:spPr bwMode="auto">
          <a:xfrm flipV="1">
            <a:off x="5788025" y="2741613"/>
            <a:ext cx="1001713" cy="70326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28" name="直接箭头连接符 4"/>
          <p:cNvCxnSpPr>
            <a:cxnSpLocks noChangeShapeType="1"/>
          </p:cNvCxnSpPr>
          <p:nvPr/>
        </p:nvCxnSpPr>
        <p:spPr bwMode="auto">
          <a:xfrm flipV="1">
            <a:off x="4581542" y="1937442"/>
            <a:ext cx="1113088" cy="144218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101" name="文本框 100"/>
          <p:cNvSpPr txBox="1"/>
          <p:nvPr/>
        </p:nvSpPr>
        <p:spPr>
          <a:xfrm>
            <a:off x="155489" y="4653136"/>
            <a:ext cx="2170312" cy="153888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剪枝策略：</a:t>
            </a:r>
            <a:endParaRPr lang="en-US" altLang="zh-CN" b="1" dirty="0" smtClean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CN" altLang="en-US" sz="1000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i="1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i="1" baseline="-25000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 </a:t>
            </a:r>
            <a:endParaRPr lang="en-US" altLang="zh-CN" dirty="0" smtClean="0">
              <a:solidFill>
                <a:srgbClr val="0000FF"/>
              </a:solidFill>
              <a:ea typeface="黑体" panose="0201060906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</a:t>
            </a:r>
            <a:r>
              <a:rPr lang="zh-CN" altLang="en-US" sz="10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NPath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</a:t>
            </a:r>
            <a:endParaRPr lang="zh-CN" altLang="en-US" dirty="0">
              <a:solidFill>
                <a:srgbClr val="0000FF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4451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6.5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Viterbi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8549" name="组合 2"/>
          <p:cNvGrpSpPr/>
          <p:nvPr/>
        </p:nvGrpSpPr>
        <p:grpSpPr bwMode="auto">
          <a:xfrm>
            <a:off x="1908175" y="1700213"/>
            <a:ext cx="6911975" cy="4392612"/>
            <a:chOff x="1403352" y="1700213"/>
            <a:chExt cx="6912471" cy="4392613"/>
          </a:xfrm>
        </p:grpSpPr>
        <p:grpSp>
          <p:nvGrpSpPr>
            <p:cNvPr id="108577" name="Group 221"/>
            <p:cNvGrpSpPr/>
            <p:nvPr/>
          </p:nvGrpSpPr>
          <p:grpSpPr bwMode="auto">
            <a:xfrm>
              <a:off x="1403352" y="1700213"/>
              <a:ext cx="6894517" cy="4392613"/>
              <a:chOff x="295" y="1071"/>
              <a:chExt cx="4343" cy="2767"/>
            </a:xfrm>
          </p:grpSpPr>
          <p:sp>
            <p:nvSpPr>
              <p:cNvPr id="108583" name="Text Box 220"/>
              <p:cNvSpPr txBox="1">
                <a:spLocks noChangeArrowheads="1"/>
              </p:cNvSpPr>
              <p:nvPr/>
            </p:nvSpPr>
            <p:spPr bwMode="auto">
              <a:xfrm>
                <a:off x="295" y="1660"/>
                <a:ext cx="427" cy="1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b="1">
                    <a:latin typeface="Times New Roman" panose="02020603050405020304" pitchFamily="18" charset="0"/>
                  </a:rPr>
                  <a:t>状态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8584" name="Group 219"/>
              <p:cNvGrpSpPr/>
              <p:nvPr/>
            </p:nvGrpSpPr>
            <p:grpSpPr bwMode="auto">
              <a:xfrm>
                <a:off x="719" y="1071"/>
                <a:ext cx="3919" cy="2767"/>
                <a:chOff x="719" y="1071"/>
                <a:chExt cx="3919" cy="2767"/>
              </a:xfrm>
            </p:grpSpPr>
            <p:grpSp>
              <p:nvGrpSpPr>
                <p:cNvPr id="108585" name="Group 218"/>
                <p:cNvGrpSpPr/>
                <p:nvPr/>
              </p:nvGrpSpPr>
              <p:grpSpPr bwMode="auto">
                <a:xfrm>
                  <a:off x="719" y="1071"/>
                  <a:ext cx="3744" cy="2268"/>
                  <a:chOff x="719" y="1071"/>
                  <a:chExt cx="3744" cy="2268"/>
                </a:xfrm>
              </p:grpSpPr>
              <p:grpSp>
                <p:nvGrpSpPr>
                  <p:cNvPr id="108594" name="Group 39"/>
                  <p:cNvGrpSpPr/>
                  <p:nvPr/>
                </p:nvGrpSpPr>
                <p:grpSpPr bwMode="auto">
                  <a:xfrm>
                    <a:off x="1143" y="1107"/>
                    <a:ext cx="3320" cy="2140"/>
                    <a:chOff x="3868" y="2326"/>
                    <a:chExt cx="4862" cy="2869"/>
                  </a:xfrm>
                </p:grpSpPr>
                <p:grpSp>
                  <p:nvGrpSpPr>
                    <p:cNvPr id="108602" name="Group 40"/>
                    <p:cNvGrpSpPr/>
                    <p:nvPr/>
                  </p:nvGrpSpPr>
                  <p:grpSpPr bwMode="auto">
                    <a:xfrm>
                      <a:off x="3868" y="2326"/>
                      <a:ext cx="4862" cy="2869"/>
                      <a:chOff x="3868" y="2326"/>
                      <a:chExt cx="4862" cy="2869"/>
                    </a:xfrm>
                  </p:grpSpPr>
                  <p:sp>
                    <p:nvSpPr>
                      <p:cNvPr id="108606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55" y="2458"/>
                        <a:ext cx="1057" cy="127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8607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78" y="3832"/>
                        <a:ext cx="999" cy="128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08608" name="Group 42"/>
                      <p:cNvGrpSpPr/>
                      <p:nvPr/>
                    </p:nvGrpSpPr>
                    <p:grpSpPr bwMode="auto">
                      <a:xfrm>
                        <a:off x="3868" y="2326"/>
                        <a:ext cx="4862" cy="2869"/>
                        <a:chOff x="3868" y="2326"/>
                        <a:chExt cx="4862" cy="2869"/>
                      </a:xfrm>
                    </p:grpSpPr>
                    <p:sp>
                      <p:nvSpPr>
                        <p:cNvPr id="108610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07" y="3102"/>
                          <a:ext cx="944" cy="63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8611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79" y="3119"/>
                          <a:ext cx="1019" cy="19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08612" name="Group 45"/>
                        <p:cNvGrpSpPr/>
                        <p:nvPr/>
                      </p:nvGrpSpPr>
                      <p:grpSpPr bwMode="auto">
                        <a:xfrm>
                          <a:off x="3868" y="2326"/>
                          <a:ext cx="4862" cy="2869"/>
                          <a:chOff x="3868" y="2326"/>
                          <a:chExt cx="4862" cy="2869"/>
                        </a:xfrm>
                      </p:grpSpPr>
                      <p:grpSp>
                        <p:nvGrpSpPr>
                          <p:cNvPr id="108614" name="Group 46"/>
                          <p:cNvGrpSpPr/>
                          <p:nvPr/>
                        </p:nvGrpSpPr>
                        <p:grpSpPr bwMode="auto">
                          <a:xfrm>
                            <a:off x="3868" y="2326"/>
                            <a:ext cx="4862" cy="2869"/>
                            <a:chOff x="3920" y="2355"/>
                            <a:chExt cx="4862" cy="2867"/>
                          </a:xfrm>
                        </p:grpSpPr>
                        <p:grpSp>
                          <p:nvGrpSpPr>
                            <p:cNvPr id="108617" name="Group 47"/>
                            <p:cNvGrpSpPr/>
                            <p:nvPr/>
                          </p:nvGrpSpPr>
                          <p:grpSpPr bwMode="auto">
                            <a:xfrm>
                              <a:off x="3920" y="2355"/>
                              <a:ext cx="4862" cy="148"/>
                              <a:chOff x="3920" y="2220"/>
                              <a:chExt cx="4862" cy="148"/>
                            </a:xfrm>
                          </p:grpSpPr>
                          <p:sp>
                            <p:nvSpPr>
                              <p:cNvPr id="108636" name="Oval 4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2220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37" name="Oval 4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16" y="2233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38" name="Oval 5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2233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39" name="Oval 5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2233"/>
                                <a:ext cx="157" cy="13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40" name="Line 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2293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8618" name="Group 55"/>
                            <p:cNvGrpSpPr/>
                            <p:nvPr/>
                          </p:nvGrpSpPr>
                          <p:grpSpPr bwMode="auto">
                            <a:xfrm>
                              <a:off x="3920" y="3035"/>
                              <a:ext cx="4862" cy="167"/>
                              <a:chOff x="3920" y="3033"/>
                              <a:chExt cx="4862" cy="167"/>
                            </a:xfrm>
                          </p:grpSpPr>
                          <p:sp>
                            <p:nvSpPr>
                              <p:cNvPr id="108631" name="Oval 5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3048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32" name="Oval 5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3048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33" name="Line 6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3094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8634" name="Oval 5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03" y="3033"/>
                                <a:ext cx="169" cy="167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35" name="Oval 5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3048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8619" name="Group 63"/>
                            <p:cNvGrpSpPr/>
                            <p:nvPr/>
                          </p:nvGrpSpPr>
                          <p:grpSpPr bwMode="auto">
                            <a:xfrm>
                              <a:off x="3920" y="3703"/>
                              <a:ext cx="4862" cy="160"/>
                              <a:chOff x="3920" y="3703"/>
                              <a:chExt cx="4862" cy="160"/>
                            </a:xfrm>
                          </p:grpSpPr>
                          <p:sp>
                            <p:nvSpPr>
                              <p:cNvPr id="108626" name="Oval 6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3727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27" name="Oval 6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12" y="3727"/>
                                <a:ext cx="156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28" name="Oval 6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3727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29" name="Line 6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3825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8630" name="Oval 6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03" y="3703"/>
                                <a:ext cx="169" cy="16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8620" name="Group 71"/>
                            <p:cNvGrpSpPr/>
                            <p:nvPr/>
                          </p:nvGrpSpPr>
                          <p:grpSpPr bwMode="auto">
                            <a:xfrm>
                              <a:off x="3920" y="5086"/>
                              <a:ext cx="4862" cy="136"/>
                              <a:chOff x="3920" y="5086"/>
                              <a:chExt cx="4862" cy="136"/>
                            </a:xfrm>
                          </p:grpSpPr>
                          <p:sp>
                            <p:nvSpPr>
                              <p:cNvPr id="108622" name="Oval 7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16" y="5086"/>
                                <a:ext cx="156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23" name="Oval 7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25" y="5086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624" name="Line 7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077" y="5161"/>
                                <a:ext cx="939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000000"/>
                                </a:solidFill>
                                <a:round/>
                                <a:tailEnd type="stealth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8625" name="Oval 7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20" y="5086"/>
                                <a:ext cx="157" cy="13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FFFF"/>
                              </a:solidFill>
                              <a:ln w="19050" algn="ctr">
                                <a:solidFill>
                                  <a:srgbClr val="000000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60000"/>
                                  <a:buFont typeface="Wingdings" panose="05000000000000000000" pitchFamily="2" charset="2"/>
                                  <a:buChar char="n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lr>
                                    <a:schemeClr val="hlink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lr>
                                    <a:schemeClr val="folHlink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spcBef>
                                    <a:spcPct val="0"/>
                                  </a:spcBef>
                                  <a:buClrTx/>
                                  <a:buSzTx/>
                                  <a:buFontTx/>
                                  <a:buNone/>
                                </a:pPr>
                                <a:endParaRPr lang="zh-CN" altLang="en-US" sz="2800"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08621" name="Line 7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060" y="2434"/>
                              <a:ext cx="990" cy="63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tailEnd type="stealth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108615" name="Line 8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55" y="2459"/>
                            <a:ext cx="1062" cy="2614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8616" name="Line 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000" y="2437"/>
                            <a:ext cx="1017" cy="1238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stealth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108613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021" y="2422"/>
                          <a:ext cx="964" cy="64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8609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21" y="3134"/>
                        <a:ext cx="956" cy="60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8603" name="Line 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2482"/>
                      <a:ext cx="1074" cy="25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8604" name="Line 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90" y="3189"/>
                      <a:ext cx="1027" cy="18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8605" name="Line 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21" y="3838"/>
                      <a:ext cx="971" cy="12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8595" name="Group 217"/>
                  <p:cNvGrpSpPr/>
                  <p:nvPr/>
                </p:nvGrpSpPr>
                <p:grpSpPr bwMode="auto">
                  <a:xfrm>
                    <a:off x="719" y="1071"/>
                    <a:ext cx="438" cy="2268"/>
                    <a:chOff x="719" y="1071"/>
                    <a:chExt cx="438" cy="2268"/>
                  </a:xfrm>
                </p:grpSpPr>
                <p:grpSp>
                  <p:nvGrpSpPr>
                    <p:cNvPr id="108596" name="Group 202"/>
                    <p:cNvGrpSpPr/>
                    <p:nvPr/>
                  </p:nvGrpSpPr>
                  <p:grpSpPr bwMode="auto">
                    <a:xfrm>
                      <a:off x="748" y="1071"/>
                      <a:ext cx="397" cy="725"/>
                      <a:chOff x="3451" y="1961"/>
                      <a:chExt cx="469" cy="1087"/>
                    </a:xfrm>
                  </p:grpSpPr>
                  <p:sp>
                    <p:nvSpPr>
                      <p:cNvPr id="108600" name="Text Box 20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1" y="1961"/>
                        <a:ext cx="469" cy="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8601" name="Text Box 20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1" y="2640"/>
                        <a:ext cx="469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8597" name="Group 205"/>
                    <p:cNvGrpSpPr/>
                    <p:nvPr/>
                  </p:nvGrpSpPr>
                  <p:grpSpPr bwMode="auto">
                    <a:xfrm flipH="1">
                      <a:off x="719" y="2069"/>
                      <a:ext cx="438" cy="1270"/>
                      <a:chOff x="3176" y="3319"/>
                      <a:chExt cx="790" cy="1767"/>
                    </a:xfrm>
                  </p:grpSpPr>
                  <p:sp>
                    <p:nvSpPr>
                      <p:cNvPr id="108598" name="Text Box 20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40" y="3319"/>
                        <a:ext cx="581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8599" name="Text Box 20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76" y="4678"/>
                        <a:ext cx="790" cy="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</a:t>
                        </a:r>
                        <a:r>
                          <a:rPr lang="en-US" altLang="zh-CN" sz="2400" b="1" i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en-US" altLang="zh-CN" sz="2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8586" name="Group 212"/>
                <p:cNvGrpSpPr/>
                <p:nvPr/>
              </p:nvGrpSpPr>
              <p:grpSpPr bwMode="auto">
                <a:xfrm>
                  <a:off x="1111" y="3294"/>
                  <a:ext cx="3527" cy="544"/>
                  <a:chOff x="1474" y="3294"/>
                  <a:chExt cx="3527" cy="544"/>
                </a:xfrm>
              </p:grpSpPr>
              <p:grpSp>
                <p:nvGrpSpPr>
                  <p:cNvPr id="108587" name="Group 210"/>
                  <p:cNvGrpSpPr/>
                  <p:nvPr/>
                </p:nvGrpSpPr>
                <p:grpSpPr bwMode="auto">
                  <a:xfrm>
                    <a:off x="1474" y="3294"/>
                    <a:ext cx="3527" cy="272"/>
                    <a:chOff x="1474" y="3294"/>
                    <a:chExt cx="3527" cy="272"/>
                  </a:xfrm>
                </p:grpSpPr>
                <p:grpSp>
                  <p:nvGrpSpPr>
                    <p:cNvPr id="108589" name="Group 197"/>
                    <p:cNvGrpSpPr/>
                    <p:nvPr/>
                  </p:nvGrpSpPr>
                  <p:grpSpPr bwMode="auto">
                    <a:xfrm>
                      <a:off x="2964" y="3294"/>
                      <a:ext cx="2037" cy="272"/>
                      <a:chOff x="6112" y="4950"/>
                      <a:chExt cx="3199" cy="613"/>
                    </a:xfrm>
                  </p:grpSpPr>
                  <p:sp>
                    <p:nvSpPr>
                      <p:cNvPr id="108592" name="Text Box 19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112" y="4950"/>
                        <a:ext cx="470" cy="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8593" name="Text Box 19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85" y="4950"/>
                        <a:ext cx="626" cy="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</a:t>
                        </a:r>
                        <a:endPara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08590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0" y="3294"/>
                      <a:ext cx="227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8591" name="Text Box 2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74" y="3294"/>
                      <a:ext cx="272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8588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6" y="3521"/>
                    <a:ext cx="817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latin typeface="Times New Roman" panose="02020603050405020304" pitchFamily="18" charset="0"/>
                      </a:rPr>
                      <a:t>时间</a:t>
                    </a:r>
                    <a:endParaRPr lang="en-US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08578" name="Text Box 112"/>
            <p:cNvSpPr txBox="1">
              <a:spLocks noChangeArrowheads="1"/>
            </p:cNvSpPr>
            <p:nvPr/>
          </p:nvSpPr>
          <p:spPr bwMode="auto">
            <a:xfrm>
              <a:off x="1979613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8579" name="Text Box 112"/>
            <p:cNvSpPr txBox="1">
              <a:spLocks noChangeArrowheads="1"/>
            </p:cNvSpPr>
            <p:nvPr/>
          </p:nvSpPr>
          <p:spPr bwMode="auto">
            <a:xfrm>
              <a:off x="2555875" y="4030663"/>
              <a:ext cx="731838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8580" name="Text Box 112"/>
            <p:cNvSpPr txBox="1">
              <a:spLocks noChangeArrowheads="1"/>
            </p:cNvSpPr>
            <p:nvPr/>
          </p:nvSpPr>
          <p:spPr bwMode="auto">
            <a:xfrm>
              <a:off x="3697288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8581" name="Text Box 112"/>
            <p:cNvSpPr txBox="1">
              <a:spLocks noChangeArrowheads="1"/>
            </p:cNvSpPr>
            <p:nvPr/>
          </p:nvSpPr>
          <p:spPr bwMode="auto">
            <a:xfrm>
              <a:off x="4932363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8582" name="Text Box 112"/>
            <p:cNvSpPr txBox="1">
              <a:spLocks noChangeArrowheads="1"/>
            </p:cNvSpPr>
            <p:nvPr/>
          </p:nvSpPr>
          <p:spPr bwMode="auto">
            <a:xfrm>
              <a:off x="7585573" y="4030663"/>
              <a:ext cx="7302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8550" name="文本框 1"/>
          <p:cNvSpPr txBox="1">
            <a:spLocks noChangeArrowheads="1"/>
          </p:cNvSpPr>
          <p:nvPr/>
        </p:nvSpPr>
        <p:spPr bwMode="auto">
          <a:xfrm>
            <a:off x="179388" y="1557338"/>
            <a:ext cx="1512887" cy="20621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图解 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Viterbi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搜索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过程</a:t>
            </a:r>
            <a:endParaRPr lang="zh-CN" altLang="en-US" sz="3200" b="1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08551" name="Oval 74"/>
          <p:cNvSpPr>
            <a:spLocks noChangeArrowheads="1"/>
          </p:cNvSpPr>
          <p:nvPr/>
        </p:nvSpPr>
        <p:spPr bwMode="auto">
          <a:xfrm>
            <a:off x="5630863" y="4994275"/>
            <a:ext cx="169862" cy="160338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cxnSp>
        <p:nvCxnSpPr>
          <p:cNvPr id="108552" name="直接箭头连接符 72"/>
          <p:cNvCxnSpPr>
            <a:cxnSpLocks noChangeShapeType="1"/>
          </p:cNvCxnSpPr>
          <p:nvPr/>
        </p:nvCxnSpPr>
        <p:spPr bwMode="auto">
          <a:xfrm flipH="1" flipV="1">
            <a:off x="6870700" y="5661025"/>
            <a:ext cx="4763" cy="431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108554" name="Line 90"/>
          <p:cNvSpPr>
            <a:spLocks noChangeShapeType="1"/>
          </p:cNvSpPr>
          <p:nvPr/>
        </p:nvSpPr>
        <p:spPr bwMode="auto">
          <a:xfrm flipV="1">
            <a:off x="4572000" y="1916113"/>
            <a:ext cx="10795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5" name="Line 90"/>
          <p:cNvSpPr>
            <a:spLocks noChangeShapeType="1"/>
          </p:cNvSpPr>
          <p:nvPr/>
        </p:nvSpPr>
        <p:spPr bwMode="auto">
          <a:xfrm flipV="1">
            <a:off x="4611688" y="2676525"/>
            <a:ext cx="10398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6" name="Line 90"/>
          <p:cNvSpPr>
            <a:spLocks noChangeShapeType="1"/>
          </p:cNvSpPr>
          <p:nvPr/>
        </p:nvSpPr>
        <p:spPr bwMode="auto">
          <a:xfrm>
            <a:off x="4584700" y="2714625"/>
            <a:ext cx="1066800" cy="712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7" name="Line 90"/>
          <p:cNvSpPr>
            <a:spLocks noChangeShapeType="1"/>
          </p:cNvSpPr>
          <p:nvPr/>
        </p:nvSpPr>
        <p:spPr bwMode="auto">
          <a:xfrm>
            <a:off x="4559300" y="2779713"/>
            <a:ext cx="1111250" cy="2230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9" name="Oval 51"/>
          <p:cNvSpPr>
            <a:spLocks noChangeArrowheads="1"/>
          </p:cNvSpPr>
          <p:nvPr/>
        </p:nvSpPr>
        <p:spPr bwMode="auto">
          <a:xfrm>
            <a:off x="6777038" y="1773238"/>
            <a:ext cx="169862" cy="160337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8560" name="Oval 59"/>
          <p:cNvSpPr>
            <a:spLocks noChangeArrowheads="1"/>
          </p:cNvSpPr>
          <p:nvPr/>
        </p:nvSpPr>
        <p:spPr bwMode="auto">
          <a:xfrm>
            <a:off x="6777038" y="2581275"/>
            <a:ext cx="169862" cy="160338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8561" name="Oval 67"/>
          <p:cNvSpPr>
            <a:spLocks noChangeArrowheads="1"/>
          </p:cNvSpPr>
          <p:nvPr/>
        </p:nvSpPr>
        <p:spPr bwMode="auto">
          <a:xfrm>
            <a:off x="6777038" y="3382963"/>
            <a:ext cx="169862" cy="161925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8562" name="Oval 75"/>
          <p:cNvSpPr>
            <a:spLocks noChangeArrowheads="1"/>
          </p:cNvSpPr>
          <p:nvPr/>
        </p:nvSpPr>
        <p:spPr bwMode="auto">
          <a:xfrm>
            <a:off x="6777038" y="4994275"/>
            <a:ext cx="169862" cy="160338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8563" name="Text Box 199"/>
          <p:cNvSpPr txBox="1">
            <a:spLocks noChangeArrowheads="1"/>
          </p:cNvSpPr>
          <p:nvPr/>
        </p:nvSpPr>
        <p:spPr bwMode="auto">
          <a:xfrm>
            <a:off x="6516688" y="5229225"/>
            <a:ext cx="633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64" name="Text Box 112"/>
          <p:cNvSpPr txBox="1">
            <a:spLocks noChangeArrowheads="1"/>
          </p:cNvSpPr>
          <p:nvPr/>
        </p:nvSpPr>
        <p:spPr bwMode="auto">
          <a:xfrm>
            <a:off x="6505575" y="4030663"/>
            <a:ext cx="730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08565" name="Line 90"/>
          <p:cNvSpPr>
            <a:spLocks noChangeShapeType="1"/>
          </p:cNvSpPr>
          <p:nvPr/>
        </p:nvSpPr>
        <p:spPr bwMode="auto">
          <a:xfrm flipV="1">
            <a:off x="5788025" y="1933575"/>
            <a:ext cx="1030288" cy="1466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6" name="Line 90"/>
          <p:cNvSpPr>
            <a:spLocks noChangeShapeType="1"/>
          </p:cNvSpPr>
          <p:nvPr/>
        </p:nvSpPr>
        <p:spPr bwMode="auto">
          <a:xfrm flipV="1">
            <a:off x="5788025" y="2741613"/>
            <a:ext cx="1001713" cy="703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7" name="Line 90"/>
          <p:cNvSpPr>
            <a:spLocks noChangeShapeType="1"/>
          </p:cNvSpPr>
          <p:nvPr/>
        </p:nvSpPr>
        <p:spPr bwMode="auto">
          <a:xfrm flipV="1">
            <a:off x="5788025" y="3500438"/>
            <a:ext cx="9890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8" name="Line 90"/>
          <p:cNvSpPr>
            <a:spLocks noChangeShapeType="1"/>
          </p:cNvSpPr>
          <p:nvPr/>
        </p:nvSpPr>
        <p:spPr bwMode="auto">
          <a:xfrm>
            <a:off x="5737225" y="3541713"/>
            <a:ext cx="1081088" cy="1468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1" name="Line 90"/>
          <p:cNvSpPr>
            <a:spLocks noChangeShapeType="1"/>
          </p:cNvSpPr>
          <p:nvPr/>
        </p:nvSpPr>
        <p:spPr bwMode="auto">
          <a:xfrm flipV="1">
            <a:off x="6951663" y="1868488"/>
            <a:ext cx="65563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2" name="Line 90"/>
          <p:cNvSpPr>
            <a:spLocks noChangeShapeType="1"/>
          </p:cNvSpPr>
          <p:nvPr/>
        </p:nvSpPr>
        <p:spPr bwMode="auto">
          <a:xfrm>
            <a:off x="6946900" y="1889125"/>
            <a:ext cx="619125" cy="279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3" name="Line 90"/>
          <p:cNvSpPr>
            <a:spLocks noChangeShapeType="1"/>
          </p:cNvSpPr>
          <p:nvPr/>
        </p:nvSpPr>
        <p:spPr bwMode="auto">
          <a:xfrm>
            <a:off x="6900863" y="1943100"/>
            <a:ext cx="665162" cy="1220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7" name="直接箭头连接符 4"/>
          <p:cNvCxnSpPr>
            <a:cxnSpLocks noChangeShapeType="1"/>
          </p:cNvCxnSpPr>
          <p:nvPr/>
        </p:nvCxnSpPr>
        <p:spPr bwMode="auto">
          <a:xfrm flipV="1">
            <a:off x="3419872" y="2708920"/>
            <a:ext cx="1036552" cy="712842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98" name="直接箭头连接符 4"/>
          <p:cNvCxnSpPr>
            <a:cxnSpLocks noChangeShapeType="1"/>
          </p:cNvCxnSpPr>
          <p:nvPr/>
        </p:nvCxnSpPr>
        <p:spPr bwMode="auto">
          <a:xfrm>
            <a:off x="3395771" y="1888801"/>
            <a:ext cx="1104221" cy="1468191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99" name="直接箭头连接符 4"/>
          <p:cNvCxnSpPr>
            <a:cxnSpLocks noChangeShapeType="1"/>
          </p:cNvCxnSpPr>
          <p:nvPr/>
        </p:nvCxnSpPr>
        <p:spPr bwMode="auto">
          <a:xfrm flipV="1">
            <a:off x="3347864" y="1945113"/>
            <a:ext cx="1164148" cy="306806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00" name="直接箭头连接符 4"/>
          <p:cNvCxnSpPr>
            <a:cxnSpLocks noChangeShapeType="1"/>
          </p:cNvCxnSpPr>
          <p:nvPr/>
        </p:nvCxnSpPr>
        <p:spPr bwMode="auto">
          <a:xfrm flipV="1">
            <a:off x="4581542" y="1942086"/>
            <a:ext cx="1104123" cy="143753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01" name="直接箭头连接符 100"/>
          <p:cNvCxnSpPr>
            <a:cxnSpLocks noChangeShapeType="1"/>
          </p:cNvCxnSpPr>
          <p:nvPr/>
        </p:nvCxnSpPr>
        <p:spPr bwMode="auto">
          <a:xfrm>
            <a:off x="4584700" y="2714625"/>
            <a:ext cx="1066800" cy="712788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02" name="直接箭头连接符 4"/>
          <p:cNvCxnSpPr>
            <a:cxnSpLocks noChangeShapeType="1"/>
          </p:cNvCxnSpPr>
          <p:nvPr/>
        </p:nvCxnSpPr>
        <p:spPr bwMode="auto">
          <a:xfrm>
            <a:off x="4586928" y="1919067"/>
            <a:ext cx="1127554" cy="14738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03" name="直接箭头连接符 102"/>
          <p:cNvCxnSpPr>
            <a:cxnSpLocks noChangeShapeType="1"/>
          </p:cNvCxnSpPr>
          <p:nvPr/>
        </p:nvCxnSpPr>
        <p:spPr bwMode="auto">
          <a:xfrm flipV="1">
            <a:off x="5788025" y="1933575"/>
            <a:ext cx="1030288" cy="146685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04" name="直接箭头连接符 4"/>
          <p:cNvCxnSpPr>
            <a:cxnSpLocks noChangeShapeType="1"/>
          </p:cNvCxnSpPr>
          <p:nvPr/>
        </p:nvCxnSpPr>
        <p:spPr bwMode="auto">
          <a:xfrm>
            <a:off x="5754472" y="1913668"/>
            <a:ext cx="1063807" cy="1479204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09" name="直接箭头连接符 4"/>
          <p:cNvCxnSpPr>
            <a:cxnSpLocks noChangeShapeType="1"/>
            <a:stCxn id="108566" idx="0"/>
            <a:endCxn id="108566" idx="1"/>
          </p:cNvCxnSpPr>
          <p:nvPr/>
        </p:nvCxnSpPr>
        <p:spPr bwMode="auto">
          <a:xfrm flipV="1">
            <a:off x="5788025" y="2741613"/>
            <a:ext cx="1001713" cy="70326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08575" name="直接箭头连接符 100"/>
          <p:cNvCxnSpPr>
            <a:cxnSpLocks noChangeShapeType="1"/>
          </p:cNvCxnSpPr>
          <p:nvPr/>
        </p:nvCxnSpPr>
        <p:spPr bwMode="auto">
          <a:xfrm>
            <a:off x="8051734" y="3859766"/>
            <a:ext cx="269941" cy="523322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108576" name="Text Box 112"/>
          <p:cNvSpPr txBox="1">
            <a:spLocks noChangeArrowheads="1"/>
          </p:cNvSpPr>
          <p:nvPr/>
        </p:nvSpPr>
        <p:spPr bwMode="auto">
          <a:xfrm rot="20645212">
            <a:off x="7524750" y="2492375"/>
            <a:ext cx="730390" cy="151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 … …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2" name="直接箭头连接符 4"/>
          <p:cNvCxnSpPr>
            <a:cxnSpLocks noChangeShapeType="1"/>
          </p:cNvCxnSpPr>
          <p:nvPr/>
        </p:nvCxnSpPr>
        <p:spPr bwMode="auto">
          <a:xfrm>
            <a:off x="8079127" y="3163444"/>
            <a:ext cx="309297" cy="26555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tailEnd type="triangle" w="med" len="med"/>
          </a:ln>
        </p:spPr>
      </p:cxnSp>
      <p:cxnSp>
        <p:nvCxnSpPr>
          <p:cNvPr id="114" name="直接箭头连接符 4"/>
          <p:cNvCxnSpPr>
            <a:cxnSpLocks noChangeShapeType="1"/>
          </p:cNvCxnSpPr>
          <p:nvPr/>
        </p:nvCxnSpPr>
        <p:spPr bwMode="auto">
          <a:xfrm flipV="1">
            <a:off x="8079127" y="1898650"/>
            <a:ext cx="311674" cy="39757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triangle" w="med" len="med"/>
          </a:ln>
        </p:spPr>
      </p:cxnSp>
      <p:sp>
        <p:nvSpPr>
          <p:cNvPr id="105" name="文本框 104"/>
          <p:cNvSpPr txBox="1"/>
          <p:nvPr/>
        </p:nvSpPr>
        <p:spPr>
          <a:xfrm>
            <a:off x="155489" y="4653136"/>
            <a:ext cx="2170312" cy="153888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剪枝策略：</a:t>
            </a:r>
            <a:endParaRPr lang="en-US" altLang="zh-CN" b="1" dirty="0" smtClean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CN" altLang="en-US" sz="1000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i="1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i="1" baseline="-25000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 </a:t>
            </a:r>
            <a:endParaRPr lang="en-US" altLang="zh-CN" dirty="0" smtClean="0">
              <a:solidFill>
                <a:srgbClr val="0000FF"/>
              </a:solidFill>
              <a:ea typeface="黑体" panose="0201060906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</a:t>
            </a:r>
            <a:r>
              <a:rPr lang="zh-CN" altLang="en-US" sz="10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NPath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</a:t>
            </a:r>
            <a:endParaRPr lang="zh-CN" altLang="en-US" dirty="0">
              <a:solidFill>
                <a:srgbClr val="0000FF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2636838"/>
            <a:ext cx="5589588" cy="12969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6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6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6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2"/>
          <p:cNvSpPr txBox="1">
            <a:spLocks noChangeArrowheads="1"/>
          </p:cNvSpPr>
          <p:nvPr/>
        </p:nvSpPr>
        <p:spPr bwMode="auto">
          <a:xfrm>
            <a:off x="395288" y="2143125"/>
            <a:ext cx="8569325" cy="233362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黑体" panose="02010609060101010101" pitchFamily="2" charset="-122"/>
                <a:cs typeface="Times New Roman" panose="02020603050405020304" pitchFamily="18" charset="0"/>
              </a:rPr>
              <a:t>给定一个观察序列 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</a:rPr>
              <a:t>O = O</a:t>
            </a:r>
            <a:r>
              <a:rPr lang="en-US" altLang="zh-CN" baseline="-25000" dirty="0"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 dirty="0"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</a:rPr>
              <a:t> …O</a:t>
            </a:r>
            <a:r>
              <a:rPr lang="en-US" altLang="zh-CN" i="1" baseline="-25000" dirty="0"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ea typeface="黑体" panose="02010609060101010101" pitchFamily="2" charset="-122"/>
                <a:cs typeface="Times New Roman" panose="02020603050405020304" pitchFamily="18" charset="0"/>
              </a:rPr>
              <a:t>，如何根据最大似然估计来求模型的参数值？或者说如何调节模型 </a:t>
            </a:r>
            <a:r>
              <a:rPr lang="zh-CN" altLang="en-US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dirty="0">
                <a:ea typeface="黑体" panose="02010609060101010101" pitchFamily="2" charset="-122"/>
                <a:cs typeface="Times New Roman" panose="02020603050405020304" pitchFamily="18" charset="0"/>
              </a:rPr>
              <a:t>的参数，使得 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黑体" panose="02010609060101010101" pitchFamily="2" charset="-122"/>
                <a:cs typeface="Times New Roman" panose="02020603050405020304" pitchFamily="18" charset="0"/>
              </a:rPr>
              <a:t>最大？即估计模型中的</a:t>
            </a:r>
            <a:r>
              <a:rPr lang="zh-CN" altLang="en-US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i="1" baseline="-25000" dirty="0" err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 err="1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ea typeface="黑体" panose="02010609060101010101" pitchFamily="2" charset="-122"/>
                <a:cs typeface="Times New Roman" panose="02020603050405020304" pitchFamily="18" charset="0"/>
              </a:rPr>
              <a:t>使得观察序列 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黑体" panose="02010609060101010101" pitchFamily="2" charset="-122"/>
                <a:cs typeface="Times New Roman" panose="02020603050405020304" pitchFamily="18" charset="0"/>
              </a:rPr>
              <a:t>的概率 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黑体" panose="02010609060101010101" pitchFamily="2" charset="-122"/>
                <a:cs typeface="Times New Roman" panose="02020603050405020304" pitchFamily="18" charset="0"/>
              </a:rPr>
              <a:t>最大。</a:t>
            </a:r>
            <a:endParaRPr lang="en-US" altLang="zh-CN" dirty="0"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58958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23850" y="1484313"/>
            <a:ext cx="5040313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－模型参数学习</a:t>
            </a:r>
            <a:endParaRPr lang="zh-CN" altLang="en-US" sz="3200" b="1" dirty="0"/>
          </a:p>
        </p:txBody>
      </p:sp>
      <p:sp>
        <p:nvSpPr>
          <p:cNvPr id="63496" name="Text Box 37"/>
          <p:cNvSpPr txBox="1">
            <a:spLocks noChangeArrowheads="1"/>
          </p:cNvSpPr>
          <p:nvPr/>
        </p:nvSpPr>
        <p:spPr bwMode="auto">
          <a:xfrm>
            <a:off x="395288" y="4725144"/>
            <a:ext cx="83534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3200" b="1" u="sng" dirty="0">
                <a:ea typeface="黑体" panose="02010609060101010101" pitchFamily="2" charset="-122"/>
              </a:rPr>
              <a:t>前向后向算法</a:t>
            </a:r>
            <a:endParaRPr lang="zh-CN" altLang="en-US" sz="3200" b="1" dirty="0">
              <a:ea typeface="黑体" panose="0201060906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     (</a:t>
            </a:r>
            <a:r>
              <a:rPr lang="en-US" altLang="zh-CN" dirty="0">
                <a:cs typeface="Times New Roman" panose="02020603050405020304" pitchFamily="18" charset="0"/>
              </a:rPr>
              <a:t>Baum-Welch or forward-backward procedure)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3573463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79512" y="1484784"/>
            <a:ext cx="8856984" cy="9541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如果产生观察序列 </a:t>
            </a:r>
            <a:r>
              <a:rPr lang="en-US" altLang="zh-CN" i="1" dirty="0"/>
              <a:t>O</a:t>
            </a:r>
            <a:r>
              <a:rPr lang="en-US" altLang="zh-CN" b="1" dirty="0"/>
              <a:t> </a:t>
            </a:r>
            <a:r>
              <a:rPr lang="zh-CN" altLang="en-US" b="1" dirty="0"/>
              <a:t>的状态 </a:t>
            </a:r>
            <a:r>
              <a:rPr lang="en-US" altLang="zh-CN" i="1" dirty="0"/>
              <a:t>Q </a:t>
            </a:r>
            <a:r>
              <a:rPr lang="en-US" altLang="zh-CN" dirty="0"/>
              <a:t>= </a:t>
            </a:r>
            <a:r>
              <a:rPr lang="en-US" altLang="zh-CN" i="1" dirty="0"/>
              <a:t>q</a:t>
            </a:r>
            <a:r>
              <a:rPr lang="en-US" altLang="zh-CN" baseline="-25000" dirty="0"/>
              <a:t>1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en-US" altLang="zh-CN" i="1" dirty="0"/>
              <a:t>…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T</a:t>
            </a:r>
            <a:r>
              <a:rPr lang="en-US" altLang="zh-CN" i="1" baseline="-25000" dirty="0"/>
              <a:t> </a:t>
            </a:r>
            <a:r>
              <a:rPr lang="zh-CN" altLang="en-US" b="1" dirty="0" smtClean="0"/>
              <a:t>已知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即存在大量标注的样本</a:t>
            </a:r>
            <a:r>
              <a:rPr lang="en-US" altLang="zh-CN" b="1" dirty="0" smtClean="0"/>
              <a:t>), </a:t>
            </a:r>
            <a:r>
              <a:rPr lang="zh-CN" altLang="en-US" b="1" dirty="0" smtClean="0"/>
              <a:t>可以</a:t>
            </a:r>
            <a:r>
              <a:rPr lang="zh-CN" altLang="en-US" b="1" dirty="0"/>
              <a:t>用最大似然估计来计算 </a:t>
            </a:r>
            <a:r>
              <a:rPr lang="zh-CN" altLang="en-US" i="1" dirty="0"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b="1" dirty="0"/>
              <a:t>的参数：</a:t>
            </a:r>
            <a:endParaRPr lang="zh-CN" altLang="en-US" b="1" dirty="0"/>
          </a:p>
        </p:txBody>
      </p:sp>
      <p:graphicFrame>
        <p:nvGraphicFramePr>
          <p:cNvPr id="29698" name="Object 23"/>
          <p:cNvGraphicFramePr>
            <a:graphicFrameLocks noChangeAspect="1"/>
          </p:cNvGraphicFramePr>
          <p:nvPr/>
        </p:nvGraphicFramePr>
        <p:xfrm>
          <a:off x="1331913" y="4005263"/>
          <a:ext cx="3744912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6" name="Equation" r:id="rId1" imgW="1663700" imgH="558800" progId="Equation.DSMT4">
                  <p:embed/>
                </p:oleObj>
              </mc:Choice>
              <mc:Fallback>
                <p:oleObj name="Equation" r:id="rId1" imgW="1663700" imgH="558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3744912" cy="117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25"/>
          <p:cNvSpPr txBox="1">
            <a:spLocks noChangeArrowheads="1"/>
          </p:cNvSpPr>
          <p:nvPr/>
        </p:nvSpPr>
        <p:spPr bwMode="auto">
          <a:xfrm>
            <a:off x="611188" y="5229225"/>
            <a:ext cx="8064500" cy="10445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ea typeface="楷体_GB2312" pitchFamily="49" charset="-122"/>
              </a:rPr>
              <a:t>其中，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>
                <a:ea typeface="楷体_GB2312" pitchFamily="49" charset="-122"/>
              </a:rPr>
              <a:t> 为</a:t>
            </a:r>
            <a:r>
              <a:rPr lang="zh-CN" altLang="en-US" b="1" u="sng">
                <a:ea typeface="楷体_GB2312" pitchFamily="49" charset="-122"/>
              </a:rPr>
              <a:t>克罗奈克</a:t>
            </a:r>
            <a:r>
              <a:rPr lang="zh-CN" altLang="en-US" u="sng"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u="sng">
                <a:ea typeface="楷体_GB2312" pitchFamily="49" charset="-122"/>
                <a:cs typeface="Times New Roman" panose="02020603050405020304" pitchFamily="18" charset="0"/>
              </a:rPr>
              <a:t>Kronecker)</a:t>
            </a:r>
            <a:r>
              <a:rPr lang="zh-CN" altLang="en-US" b="1" u="sng">
                <a:ea typeface="楷体_GB2312" pitchFamily="49" charset="-122"/>
              </a:rPr>
              <a:t>函数</a:t>
            </a:r>
            <a:r>
              <a:rPr lang="zh-CN" altLang="en-US" b="1">
                <a:ea typeface="楷体_GB2312" pitchFamily="49" charset="-122"/>
              </a:rPr>
              <a:t>，当 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= </a:t>
            </a:r>
            <a:r>
              <a:rPr lang="en-US" altLang="zh-CN" b="1" i="1">
                <a:ea typeface="楷体_GB2312" pitchFamily="49" charset="-122"/>
              </a:rPr>
              <a:t>y </a:t>
            </a:r>
            <a:r>
              <a:rPr lang="zh-CN" altLang="en-US" b="1">
                <a:ea typeface="楷体_GB2312" pitchFamily="49" charset="-122"/>
              </a:rPr>
              <a:t>时</a:t>
            </a:r>
            <a:r>
              <a:rPr lang="en-US" altLang="zh-CN" b="1">
                <a:ea typeface="楷体_GB2312" pitchFamily="49" charset="-122"/>
              </a:rPr>
              <a:t>, 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, </a:t>
            </a:r>
            <a:r>
              <a:rPr lang="en-US" altLang="zh-CN" b="1" i="1">
                <a:ea typeface="楷体_GB2312" pitchFamily="49" charset="-122"/>
              </a:rPr>
              <a:t>y</a:t>
            </a:r>
            <a:r>
              <a:rPr lang="en-US" altLang="zh-CN" b="1">
                <a:ea typeface="楷体_GB2312" pitchFamily="49" charset="-122"/>
              </a:rPr>
              <a:t>)=1, </a:t>
            </a:r>
            <a:r>
              <a:rPr lang="zh-CN" altLang="en-US" b="1">
                <a:ea typeface="楷体_GB2312" pitchFamily="49" charset="-122"/>
              </a:rPr>
              <a:t>否则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) = 0。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9699" name="Object 33"/>
          <p:cNvGraphicFramePr>
            <a:graphicFrameLocks noChangeAspect="1"/>
          </p:cNvGraphicFramePr>
          <p:nvPr/>
        </p:nvGraphicFramePr>
        <p:xfrm>
          <a:off x="971550" y="2962275"/>
          <a:ext cx="75612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7" name="Equation" r:id="rId3" imgW="3505200" imgH="444500" progId="Equation.DSMT4">
                  <p:embed/>
                </p:oleObj>
              </mc:Choice>
              <mc:Fallback>
                <p:oleObj name="Equation" r:id="rId3" imgW="3505200" imgH="4445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62275"/>
                        <a:ext cx="756126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5"/>
          <p:cNvGraphicFramePr>
            <a:graphicFrameLocks noChangeAspect="1"/>
          </p:cNvGraphicFramePr>
          <p:nvPr/>
        </p:nvGraphicFramePr>
        <p:xfrm>
          <a:off x="971550" y="2492896"/>
          <a:ext cx="20875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" name="Equation" r:id="rId5" imgW="876300" imgH="228600" progId="Equation.DSMT4">
                  <p:embed/>
                </p:oleObj>
              </mc:Choice>
              <mc:Fallback>
                <p:oleObj name="Equation" r:id="rId5" imgW="87630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896"/>
                        <a:ext cx="20875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37"/>
          <p:cNvSpPr txBox="1">
            <a:spLocks noChangeArrowheads="1"/>
          </p:cNvSpPr>
          <p:nvPr/>
        </p:nvSpPr>
        <p:spPr bwMode="auto">
          <a:xfrm>
            <a:off x="6372225" y="4292600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/>
              <a:t>… (6.24)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45085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27" name="Text Box 15"/>
          <p:cNvSpPr txBox="1">
            <a:spLocks noChangeArrowheads="1"/>
          </p:cNvSpPr>
          <p:nvPr/>
        </p:nvSpPr>
        <p:spPr bwMode="auto">
          <a:xfrm>
            <a:off x="357188" y="1571625"/>
            <a:ext cx="20161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类似地，</a:t>
            </a:r>
            <a:endParaRPr lang="zh-CN" altLang="en-US" b="1"/>
          </a:p>
        </p:txBody>
      </p:sp>
      <p:grpSp>
        <p:nvGrpSpPr>
          <p:cNvPr id="30728" name="Group 25"/>
          <p:cNvGrpSpPr/>
          <p:nvPr/>
        </p:nvGrpSpPr>
        <p:grpSpPr bwMode="auto">
          <a:xfrm>
            <a:off x="2195513" y="3500438"/>
            <a:ext cx="6445250" cy="1295400"/>
            <a:chOff x="1383" y="2205"/>
            <a:chExt cx="4060" cy="816"/>
          </a:xfrm>
        </p:grpSpPr>
        <p:graphicFrame>
          <p:nvGraphicFramePr>
            <p:cNvPr id="30723" name="Object 18"/>
            <p:cNvGraphicFramePr>
              <a:graphicFrameLocks noChangeAspect="1"/>
            </p:cNvGraphicFramePr>
            <p:nvPr/>
          </p:nvGraphicFramePr>
          <p:xfrm>
            <a:off x="1383" y="2205"/>
            <a:ext cx="2471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7" name="Equation" r:id="rId1" imgW="1574800" imgH="558800" progId="Equation.DSMT4">
                    <p:embed/>
                  </p:oleObj>
                </mc:Choice>
                <mc:Fallback>
                  <p:oleObj name="Equation" r:id="rId1" imgW="1574800" imgH="558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205"/>
                          <a:ext cx="2471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0" name="Text Box 20"/>
            <p:cNvSpPr txBox="1">
              <a:spLocks noChangeArrowheads="1"/>
            </p:cNvSpPr>
            <p:nvPr/>
          </p:nvSpPr>
          <p:spPr bwMode="auto">
            <a:xfrm>
              <a:off x="4545" y="2385"/>
              <a:ext cx="8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  <a:r>
                <a:rPr lang="en-US" altLang="zh-CN"/>
                <a:t> (6.25)</a:t>
              </a:r>
              <a:endParaRPr lang="en-US" altLang="zh-CN"/>
            </a:p>
          </p:txBody>
        </p:sp>
      </p:grpSp>
      <p:graphicFrame>
        <p:nvGraphicFramePr>
          <p:cNvPr id="30722" name="Object 22"/>
          <p:cNvGraphicFramePr>
            <a:graphicFrameLocks noChangeAspect="1"/>
          </p:cNvGraphicFramePr>
          <p:nvPr/>
        </p:nvGraphicFramePr>
        <p:xfrm>
          <a:off x="1403350" y="2187575"/>
          <a:ext cx="61928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8" name="Equation" r:id="rId3" imgW="2552700" imgH="469900" progId="Equation.DSMT4">
                  <p:embed/>
                </p:oleObj>
              </mc:Choice>
              <mc:Fallback>
                <p:oleObj name="Equation" r:id="rId3" imgW="2552700" imgH="4699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87575"/>
                        <a:ext cx="6192838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24"/>
          <p:cNvSpPr txBox="1">
            <a:spLocks noChangeArrowheads="1"/>
          </p:cNvSpPr>
          <p:nvPr/>
        </p:nvSpPr>
        <p:spPr bwMode="auto">
          <a:xfrm>
            <a:off x="755650" y="5229225"/>
            <a:ext cx="763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其中，</a:t>
            </a:r>
            <a:r>
              <a:rPr lang="en-US" altLang="zh-CN" i="1"/>
              <a:t>v</a:t>
            </a:r>
            <a:r>
              <a:rPr lang="en-US" altLang="zh-CN" i="1" baseline="-25000"/>
              <a:t>k</a:t>
            </a:r>
            <a:r>
              <a:rPr lang="en-US" altLang="zh-CN" b="1"/>
              <a:t> </a:t>
            </a:r>
            <a:r>
              <a:rPr lang="zh-CN" altLang="en-US" b="1"/>
              <a:t>是模型输出符号集中的第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 b="1"/>
              <a:t>个符号。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37368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51520" y="2060848"/>
            <a:ext cx="8712968" cy="414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00FF"/>
                </a:solidFill>
                <a:ea typeface="黑体" panose="02010609060101010101" pitchFamily="2" charset="-122"/>
              </a:rPr>
              <a:t>期望值最大化算法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(Expectation-Maximization, EM)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b="1" u="sng" dirty="0">
                <a:solidFill>
                  <a:srgbClr val="FF0000"/>
                </a:solidFill>
                <a:ea typeface="黑体" panose="02010609060101010101" pitchFamily="2" charset="-122"/>
              </a:rPr>
              <a:t>基本思想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初始化时随机地给模型的参数赋值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遵循限制规则，如：从某一状态出发的转移概率总和</a:t>
            </a:r>
            <a:r>
              <a:rPr lang="zh-CN" altLang="en-US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，得到模型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然后可以从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得到从某一状态转移到另一状态的期望次数，然后以期望次数代替公式中的次数，得到模型参数的新估计，由此得到新的模型</a:t>
            </a:r>
            <a:r>
              <a:rPr lang="zh-CN" altLang="en-US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，从 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又可得到模型中隐变量的期望值，由此重新估计模型参数。循环这一过程，参数收敛于最大似然估计值。</a:t>
            </a:r>
            <a:endParaRPr lang="zh-CN" altLang="en-US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3770" y="1484784"/>
            <a:ext cx="53285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如果不存在大量标注的样本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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6250"/>
            <a:ext cx="4437063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7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53" name="Text Box 5"/>
          <p:cNvSpPr txBox="1">
            <a:spLocks noChangeArrowheads="1"/>
          </p:cNvSpPr>
          <p:nvPr/>
        </p:nvSpPr>
        <p:spPr bwMode="auto">
          <a:xfrm>
            <a:off x="250826" y="1484784"/>
            <a:ext cx="8713662" cy="1126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ym typeface="Symbol" panose="05050102010706020507" pitchFamily="18" charset="2"/>
              </a:rPr>
              <a:t>给定模型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zh-CN" altLang="en-US" i="1" dirty="0">
                <a:sym typeface="Symbol" panose="05050102010706020507" pitchFamily="18" charset="2"/>
              </a:rPr>
              <a:t></a:t>
            </a:r>
            <a:r>
              <a:rPr lang="zh-CN" altLang="en-US" i="1" baseline="-25000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和观察序列	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</a:rPr>
              <a:t>O=O</a:t>
            </a:r>
            <a:r>
              <a:rPr lang="en-US" altLang="zh-CN" baseline="-25000" dirty="0"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 dirty="0"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ea typeface="黑体" panose="02010609060101010101" pitchFamily="2" charset="-122"/>
                <a:cs typeface="Times New Roman" panose="02020603050405020304" pitchFamily="18" charset="0"/>
              </a:rPr>
              <a:t> …O</a:t>
            </a:r>
            <a:r>
              <a:rPr lang="en-US" altLang="zh-CN" i="1" baseline="-25000" dirty="0"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ym typeface="Symbol" panose="05050102010706020507" pitchFamily="18" charset="2"/>
              </a:rPr>
              <a:t>，那么，在时间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位于状态 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zh-CN" altLang="en-US" b="1" dirty="0">
                <a:sym typeface="Symbol" panose="05050102010706020507" pitchFamily="18" charset="2"/>
              </a:rPr>
              <a:t>，时间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+1 </a:t>
            </a:r>
            <a:r>
              <a:rPr lang="zh-CN" altLang="en-US" b="1" dirty="0">
                <a:sym typeface="Symbol" panose="05050102010706020507" pitchFamily="18" charset="2"/>
              </a:rPr>
              <a:t>位于状态 </a:t>
            </a:r>
            <a:r>
              <a:rPr lang="en-US" altLang="zh-CN" i="1" dirty="0" err="1"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j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的</a:t>
            </a:r>
            <a:r>
              <a:rPr lang="zh-CN" altLang="en-US" b="1" dirty="0" smtClean="0">
                <a:sym typeface="Symbol" panose="05050102010706020507" pitchFamily="18" charset="2"/>
              </a:rPr>
              <a:t>概率：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  <p:grpSp>
        <p:nvGrpSpPr>
          <p:cNvPr id="31754" name="Group 20"/>
          <p:cNvGrpSpPr/>
          <p:nvPr/>
        </p:nvGrpSpPr>
        <p:grpSpPr bwMode="auto">
          <a:xfrm>
            <a:off x="1033463" y="2722785"/>
            <a:ext cx="7077075" cy="2938463"/>
            <a:chOff x="629" y="1797"/>
            <a:chExt cx="4193" cy="1851"/>
          </a:xfrm>
        </p:grpSpPr>
        <p:graphicFrame>
          <p:nvGraphicFramePr>
            <p:cNvPr id="31746" name="Object 9"/>
            <p:cNvGraphicFramePr>
              <a:graphicFrameLocks noChangeAspect="1"/>
            </p:cNvGraphicFramePr>
            <p:nvPr/>
          </p:nvGraphicFramePr>
          <p:xfrm>
            <a:off x="629" y="1888"/>
            <a:ext cx="228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8" name="Equation" r:id="rId1" imgW="50596800" imgH="5791200" progId="Equation.DSMT4">
                    <p:embed/>
                  </p:oleObj>
                </mc:Choice>
                <mc:Fallback>
                  <p:oleObj name="Equation" r:id="rId1" imgW="50596800" imgH="5791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1888"/>
                          <a:ext cx="228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7" name="Object 11"/>
            <p:cNvGraphicFramePr>
              <a:graphicFrameLocks noChangeAspect="1"/>
            </p:cNvGraphicFramePr>
            <p:nvPr/>
          </p:nvGraphicFramePr>
          <p:xfrm>
            <a:off x="3025" y="1797"/>
            <a:ext cx="179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9" name="Equation" r:id="rId3" imgW="1688465" imgH="444500" progId="Equation.DSMT4">
                    <p:embed/>
                  </p:oleObj>
                </mc:Choice>
                <mc:Fallback>
                  <p:oleObj name="Equation" r:id="rId3" imgW="1688465" imgH="4445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5" y="1797"/>
                          <a:ext cx="1797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8" name="Object 13"/>
            <p:cNvGraphicFramePr>
              <a:graphicFrameLocks noChangeAspect="1"/>
            </p:cNvGraphicFramePr>
            <p:nvPr/>
          </p:nvGraphicFramePr>
          <p:xfrm>
            <a:off x="930" y="2341"/>
            <a:ext cx="1907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0" name="Equation" r:id="rId5" imgW="41452800" imgH="10668000" progId="Equation.DSMT4">
                    <p:embed/>
                  </p:oleObj>
                </mc:Choice>
                <mc:Fallback>
                  <p:oleObj name="Equation" r:id="rId5" imgW="41452800" imgH="106680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341"/>
                          <a:ext cx="1907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9" name="Object 15"/>
            <p:cNvGraphicFramePr>
              <a:graphicFrameLocks noChangeAspect="1"/>
            </p:cNvGraphicFramePr>
            <p:nvPr/>
          </p:nvGraphicFramePr>
          <p:xfrm>
            <a:off x="909" y="2984"/>
            <a:ext cx="2763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1" name="Equation" r:id="rId7" imgW="56692800" imgH="12496800" progId="Equation.DSMT4">
                    <p:embed/>
                  </p:oleObj>
                </mc:Choice>
                <mc:Fallback>
                  <p:oleObj name="Equation" r:id="rId7" imgW="56692800" imgH="12496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2984"/>
                          <a:ext cx="2763" cy="6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5" name="Text Box 18"/>
          <p:cNvSpPr txBox="1">
            <a:spLocks noChangeArrowheads="1"/>
          </p:cNvSpPr>
          <p:nvPr/>
        </p:nvSpPr>
        <p:spPr bwMode="auto">
          <a:xfrm>
            <a:off x="7092950" y="479742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(6.26)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Line 35"/>
          <p:cNvSpPr>
            <a:spLocks noChangeShapeType="1"/>
          </p:cNvSpPr>
          <p:nvPr/>
        </p:nvSpPr>
        <p:spPr bwMode="auto">
          <a:xfrm>
            <a:off x="2339975" y="2852738"/>
            <a:ext cx="1223963" cy="863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6250"/>
            <a:ext cx="42926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323850" y="1541463"/>
            <a:ext cx="3240088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ym typeface="Symbol" panose="05050102010706020507" pitchFamily="18" charset="2"/>
              </a:rPr>
              <a:t>图解搜索过程：</a:t>
            </a:r>
            <a:endParaRPr lang="zh-CN" altLang="en-US" b="1">
              <a:sym typeface="Symbol" panose="05050102010706020507" pitchFamily="18" charset="2"/>
            </a:endParaRPr>
          </a:p>
        </p:txBody>
      </p:sp>
      <p:grpSp>
        <p:nvGrpSpPr>
          <p:cNvPr id="32778" name="Group 93"/>
          <p:cNvGrpSpPr/>
          <p:nvPr/>
        </p:nvGrpSpPr>
        <p:grpSpPr bwMode="auto">
          <a:xfrm>
            <a:off x="827088" y="5084763"/>
            <a:ext cx="7416800" cy="962025"/>
            <a:chOff x="521" y="3203"/>
            <a:chExt cx="4672" cy="606"/>
          </a:xfrm>
        </p:grpSpPr>
        <p:sp>
          <p:nvSpPr>
            <p:cNvPr id="32814" name="Line 65"/>
            <p:cNvSpPr>
              <a:spLocks noChangeShapeType="1"/>
            </p:cNvSpPr>
            <p:nvPr/>
          </p:nvSpPr>
          <p:spPr bwMode="auto">
            <a:xfrm>
              <a:off x="2653" y="3339"/>
              <a:ext cx="45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2815" name="Group 75"/>
            <p:cNvGrpSpPr/>
            <p:nvPr/>
          </p:nvGrpSpPr>
          <p:grpSpPr bwMode="auto">
            <a:xfrm>
              <a:off x="3696" y="3203"/>
              <a:ext cx="1497" cy="606"/>
              <a:chOff x="3696" y="3203"/>
              <a:chExt cx="1769" cy="606"/>
            </a:xfrm>
          </p:grpSpPr>
          <p:grpSp>
            <p:nvGrpSpPr>
              <p:cNvPr id="32829" name="Group 71"/>
              <p:cNvGrpSpPr/>
              <p:nvPr/>
            </p:nvGrpSpPr>
            <p:grpSpPr bwMode="auto">
              <a:xfrm>
                <a:off x="3696" y="3203"/>
                <a:ext cx="1588" cy="318"/>
                <a:chOff x="3696" y="3203"/>
                <a:chExt cx="1588" cy="318"/>
              </a:xfrm>
            </p:grpSpPr>
            <p:grpSp>
              <p:nvGrpSpPr>
                <p:cNvPr id="32831" name="Group 64"/>
                <p:cNvGrpSpPr/>
                <p:nvPr/>
              </p:nvGrpSpPr>
              <p:grpSpPr bwMode="auto">
                <a:xfrm>
                  <a:off x="3696" y="3203"/>
                  <a:ext cx="1588" cy="272"/>
                  <a:chOff x="3696" y="3203"/>
                  <a:chExt cx="1588" cy="272"/>
                </a:xfrm>
              </p:grpSpPr>
              <p:sp>
                <p:nvSpPr>
                  <p:cNvPr id="3283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5284" y="3203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8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3339"/>
                    <a:ext cx="10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3339"/>
                    <a:ext cx="5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832" name="Line 66"/>
                <p:cNvSpPr>
                  <a:spLocks noChangeShapeType="1"/>
                </p:cNvSpPr>
                <p:nvPr/>
              </p:nvSpPr>
              <p:spPr bwMode="auto">
                <a:xfrm>
                  <a:off x="4967" y="3521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33" name="Line 67"/>
                <p:cNvSpPr>
                  <a:spLocks noChangeShapeType="1"/>
                </p:cNvSpPr>
                <p:nvPr/>
              </p:nvSpPr>
              <p:spPr bwMode="auto">
                <a:xfrm>
                  <a:off x="4649" y="3521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34" name="Line 68"/>
                <p:cNvSpPr>
                  <a:spLocks noChangeShapeType="1"/>
                </p:cNvSpPr>
                <p:nvPr/>
              </p:nvSpPr>
              <p:spPr bwMode="auto">
                <a:xfrm>
                  <a:off x="4332" y="3521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35" name="Line 69"/>
                <p:cNvSpPr>
                  <a:spLocks noChangeShapeType="1"/>
                </p:cNvSpPr>
                <p:nvPr/>
              </p:nvSpPr>
              <p:spPr bwMode="auto">
                <a:xfrm>
                  <a:off x="3742" y="3521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36" name="Line 70"/>
                <p:cNvSpPr>
                  <a:spLocks noChangeShapeType="1"/>
                </p:cNvSpPr>
                <p:nvPr/>
              </p:nvSpPr>
              <p:spPr bwMode="auto">
                <a:xfrm>
                  <a:off x="4059" y="3521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2830" name="Text Box 74"/>
              <p:cNvSpPr txBox="1">
                <a:spLocks noChangeArrowheads="1"/>
              </p:cNvSpPr>
              <p:nvPr/>
            </p:nvSpPr>
            <p:spPr bwMode="auto">
              <a:xfrm>
                <a:off x="5193" y="3521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/>
                  <a:t>T</a:t>
                </a:r>
                <a:endParaRPr lang="en-US" altLang="zh-CN" sz="2400" i="1"/>
              </a:p>
            </p:txBody>
          </p:sp>
        </p:grpSp>
        <p:graphicFrame>
          <p:nvGraphicFramePr>
            <p:cNvPr id="32771" name="Object 49"/>
            <p:cNvGraphicFramePr>
              <a:graphicFrameLocks noChangeAspect="1"/>
            </p:cNvGraphicFramePr>
            <p:nvPr/>
          </p:nvGraphicFramePr>
          <p:xfrm>
            <a:off x="2125" y="3203"/>
            <a:ext cx="4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9" name="Equation" r:id="rId1" imgW="342900" imgH="228600" progId="Equation.DSMT4">
                    <p:embed/>
                  </p:oleObj>
                </mc:Choice>
                <mc:Fallback>
                  <p:oleObj name="Equation" r:id="rId1" imgW="342900" imgH="2286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" y="3203"/>
                          <a:ext cx="41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" name="Object 51"/>
            <p:cNvGraphicFramePr>
              <a:graphicFrameLocks noChangeAspect="1"/>
            </p:cNvGraphicFramePr>
            <p:nvPr/>
          </p:nvGraphicFramePr>
          <p:xfrm>
            <a:off x="3178" y="3203"/>
            <a:ext cx="5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0" name="Equation" r:id="rId3" imgW="469900" imgH="228600" progId="Equation.DSMT4">
                    <p:embed/>
                  </p:oleObj>
                </mc:Choice>
                <mc:Fallback>
                  <p:oleObj name="Equation" r:id="rId3" imgW="469900" imgH="2286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8" y="3203"/>
                          <a:ext cx="50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816" name="Group 89"/>
            <p:cNvGrpSpPr/>
            <p:nvPr/>
          </p:nvGrpSpPr>
          <p:grpSpPr bwMode="auto">
            <a:xfrm>
              <a:off x="521" y="3203"/>
              <a:ext cx="1592" cy="560"/>
              <a:chOff x="521" y="3203"/>
              <a:chExt cx="1592" cy="560"/>
            </a:xfrm>
          </p:grpSpPr>
          <p:grpSp>
            <p:nvGrpSpPr>
              <p:cNvPr id="32817" name="Group 81"/>
              <p:cNvGrpSpPr/>
              <p:nvPr/>
            </p:nvGrpSpPr>
            <p:grpSpPr bwMode="auto">
              <a:xfrm>
                <a:off x="521" y="3203"/>
                <a:ext cx="1592" cy="560"/>
                <a:chOff x="521" y="3203"/>
                <a:chExt cx="1592" cy="560"/>
              </a:xfrm>
            </p:grpSpPr>
            <p:grpSp>
              <p:nvGrpSpPr>
                <p:cNvPr id="32824" name="Group 60"/>
                <p:cNvGrpSpPr/>
                <p:nvPr/>
              </p:nvGrpSpPr>
              <p:grpSpPr bwMode="auto">
                <a:xfrm>
                  <a:off x="643" y="3203"/>
                  <a:ext cx="1470" cy="272"/>
                  <a:chOff x="385" y="3203"/>
                  <a:chExt cx="1633" cy="272"/>
                </a:xfrm>
              </p:grpSpPr>
              <p:sp>
                <p:nvSpPr>
                  <p:cNvPr id="3282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975" y="3339"/>
                    <a:ext cx="104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7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85" y="3203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85" y="3339"/>
                    <a:ext cx="59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82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21" y="3475"/>
                  <a:ext cx="28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  <a:endParaRPr lang="en-US" altLang="zh-CN" sz="2400"/>
                </a:p>
              </p:txBody>
            </p:sp>
          </p:grpSp>
          <p:grpSp>
            <p:nvGrpSpPr>
              <p:cNvPr id="32818" name="Group 88"/>
              <p:cNvGrpSpPr/>
              <p:nvPr/>
            </p:nvGrpSpPr>
            <p:grpSpPr bwMode="auto">
              <a:xfrm>
                <a:off x="703" y="3521"/>
                <a:ext cx="1406" cy="0"/>
                <a:chOff x="703" y="3521"/>
                <a:chExt cx="1406" cy="0"/>
              </a:xfrm>
            </p:grpSpPr>
            <p:sp>
              <p:nvSpPr>
                <p:cNvPr id="32819" name="Line 82"/>
                <p:cNvSpPr>
                  <a:spLocks noChangeShapeType="1"/>
                </p:cNvSpPr>
                <p:nvPr/>
              </p:nvSpPr>
              <p:spPr bwMode="auto">
                <a:xfrm>
                  <a:off x="703" y="3521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20" name="Line 83"/>
                <p:cNvSpPr>
                  <a:spLocks noChangeShapeType="1"/>
                </p:cNvSpPr>
                <p:nvPr/>
              </p:nvSpPr>
              <p:spPr bwMode="auto">
                <a:xfrm>
                  <a:off x="975" y="3521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21" name="Line 84"/>
                <p:cNvSpPr>
                  <a:spLocks noChangeShapeType="1"/>
                </p:cNvSpPr>
                <p:nvPr/>
              </p:nvSpPr>
              <p:spPr bwMode="auto">
                <a:xfrm>
                  <a:off x="1247" y="3521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22" name="Line 86"/>
                <p:cNvSpPr>
                  <a:spLocks noChangeShapeType="1"/>
                </p:cNvSpPr>
                <p:nvPr/>
              </p:nvSpPr>
              <p:spPr bwMode="auto">
                <a:xfrm>
                  <a:off x="1565" y="3521"/>
                  <a:ext cx="18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23" name="Line 87"/>
                <p:cNvSpPr>
                  <a:spLocks noChangeShapeType="1"/>
                </p:cNvSpPr>
                <p:nvPr/>
              </p:nvSpPr>
              <p:spPr bwMode="auto">
                <a:xfrm>
                  <a:off x="1837" y="3521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779" name="Group 95"/>
          <p:cNvGrpSpPr/>
          <p:nvPr/>
        </p:nvGrpSpPr>
        <p:grpSpPr bwMode="auto">
          <a:xfrm>
            <a:off x="755650" y="2133600"/>
            <a:ext cx="7272338" cy="3095625"/>
            <a:chOff x="476" y="1344"/>
            <a:chExt cx="4581" cy="1950"/>
          </a:xfrm>
        </p:grpSpPr>
        <p:grpSp>
          <p:nvGrpSpPr>
            <p:cNvPr id="32780" name="Group 92"/>
            <p:cNvGrpSpPr/>
            <p:nvPr/>
          </p:nvGrpSpPr>
          <p:grpSpPr bwMode="auto">
            <a:xfrm>
              <a:off x="476" y="1344"/>
              <a:ext cx="4581" cy="1736"/>
              <a:chOff x="476" y="1344"/>
              <a:chExt cx="4581" cy="1736"/>
            </a:xfrm>
          </p:grpSpPr>
          <p:grpSp>
            <p:nvGrpSpPr>
              <p:cNvPr id="32786" name="Group 21"/>
              <p:cNvGrpSpPr/>
              <p:nvPr/>
            </p:nvGrpSpPr>
            <p:grpSpPr bwMode="auto">
              <a:xfrm>
                <a:off x="1392" y="1344"/>
                <a:ext cx="2886" cy="1736"/>
                <a:chOff x="3607" y="11887"/>
                <a:chExt cx="3757" cy="1903"/>
              </a:xfrm>
            </p:grpSpPr>
            <p:sp>
              <p:nvSpPr>
                <p:cNvPr id="3278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253" y="11986"/>
                  <a:ext cx="826" cy="9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194" y="12384"/>
                  <a:ext cx="885" cy="59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791" name="Group 22"/>
                <p:cNvGrpSpPr/>
                <p:nvPr/>
              </p:nvGrpSpPr>
              <p:grpSpPr bwMode="auto">
                <a:xfrm>
                  <a:off x="3607" y="12023"/>
                  <a:ext cx="2761" cy="1767"/>
                  <a:chOff x="3607" y="12023"/>
                  <a:chExt cx="2761" cy="1767"/>
                </a:xfrm>
              </p:grpSpPr>
              <p:sp>
                <p:nvSpPr>
                  <p:cNvPr id="3279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14" y="12632"/>
                    <a:ext cx="1003" cy="39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0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14" y="13030"/>
                    <a:ext cx="1004" cy="69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14" y="12085"/>
                    <a:ext cx="1004" cy="84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802" name="Group 23"/>
                  <p:cNvGrpSpPr/>
                  <p:nvPr/>
                </p:nvGrpSpPr>
                <p:grpSpPr bwMode="auto">
                  <a:xfrm>
                    <a:off x="4703" y="12838"/>
                    <a:ext cx="1665" cy="600"/>
                    <a:chOff x="4703" y="12838"/>
                    <a:chExt cx="1665" cy="600"/>
                  </a:xfrm>
                </p:grpSpPr>
                <p:grpSp>
                  <p:nvGrpSpPr>
                    <p:cNvPr id="32808" name="Group 24"/>
                    <p:cNvGrpSpPr/>
                    <p:nvPr/>
                  </p:nvGrpSpPr>
                  <p:grpSpPr bwMode="auto">
                    <a:xfrm>
                      <a:off x="4703" y="12838"/>
                      <a:ext cx="1565" cy="273"/>
                      <a:chOff x="4703" y="12838"/>
                      <a:chExt cx="1565" cy="273"/>
                    </a:xfrm>
                  </p:grpSpPr>
                  <p:sp>
                    <p:nvSpPr>
                      <p:cNvPr id="32811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59" y="12974"/>
                        <a:ext cx="1253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812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03" y="12838"/>
                        <a:ext cx="156" cy="27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 algn="ctr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>
                        <a:lvl1pPr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2813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12" y="12838"/>
                        <a:ext cx="156" cy="27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 algn="ctr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>
                        <a:lvl1pPr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endParaRPr lang="zh-CN" altLang="en-US"/>
                      </a:p>
                    </p:txBody>
                  </p:sp>
                </p:grpSp>
                <p:sp>
                  <p:nvSpPr>
                    <p:cNvPr id="32809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79" y="13030"/>
                      <a:ext cx="470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90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000" b="1" i="1"/>
                        <a:t>S</a:t>
                      </a:r>
                      <a:r>
                        <a:rPr lang="en-US" altLang="zh-CN" sz="2000" b="1" i="1" baseline="-25000"/>
                        <a:t>i</a:t>
                      </a:r>
                      <a:endParaRPr lang="en-US" altLang="zh-CN" sz="2000" b="1"/>
                    </a:p>
                  </p:txBody>
                </p:sp>
                <p:sp>
                  <p:nvSpPr>
                    <p:cNvPr id="32810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98" y="13030"/>
                      <a:ext cx="470" cy="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90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2000" b="1" i="1"/>
                        <a:t>S</a:t>
                      </a:r>
                      <a:r>
                        <a:rPr lang="en-US" altLang="zh-CN" sz="2000" b="1" i="1" baseline="-25000"/>
                        <a:t>j</a:t>
                      </a:r>
                      <a:endParaRPr lang="en-US" altLang="zh-CN" sz="2000" b="1"/>
                    </a:p>
                  </p:txBody>
                </p:sp>
              </p:grpSp>
              <p:sp>
                <p:nvSpPr>
                  <p:cNvPr id="32803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607" y="12023"/>
                    <a:ext cx="157" cy="1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 algn="ctr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32804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607" y="12295"/>
                    <a:ext cx="157" cy="1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 algn="ctr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32805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607" y="12567"/>
                    <a:ext cx="157" cy="1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 algn="ctr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32806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7" y="12838"/>
                    <a:ext cx="470" cy="5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2000" b="1"/>
                      <a:t>……</a:t>
                    </a:r>
                    <a:endParaRPr lang="en-US" altLang="zh-CN" sz="2000" b="1"/>
                  </a:p>
                </p:txBody>
              </p:sp>
              <p:sp>
                <p:nvSpPr>
                  <p:cNvPr id="32807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607" y="13654"/>
                    <a:ext cx="157" cy="1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 algn="ctr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</p:grpSp>
            <p:sp>
              <p:nvSpPr>
                <p:cNvPr id="32792" name="Oval 42"/>
                <p:cNvSpPr>
                  <a:spLocks noChangeArrowheads="1"/>
                </p:cNvSpPr>
                <p:nvPr/>
              </p:nvSpPr>
              <p:spPr bwMode="auto">
                <a:xfrm>
                  <a:off x="7051" y="13654"/>
                  <a:ext cx="156" cy="136"/>
                </a:xfrm>
                <a:prstGeom prst="ellipse">
                  <a:avLst/>
                </a:prstGeom>
                <a:solidFill>
                  <a:srgbClr val="FFFFFF"/>
                </a:solidFill>
                <a:ln w="19050" algn="ctr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3279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6894" y="12974"/>
                  <a:ext cx="470" cy="6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b="1"/>
                    <a:t>……</a:t>
                  </a:r>
                  <a:endParaRPr lang="en-US" altLang="zh-CN" sz="2000" b="1"/>
                </a:p>
              </p:txBody>
            </p:sp>
            <p:sp>
              <p:nvSpPr>
                <p:cNvPr id="3279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68" y="12781"/>
                  <a:ext cx="811" cy="19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5" name="Line 47"/>
                <p:cNvSpPr>
                  <a:spLocks noChangeShapeType="1"/>
                </p:cNvSpPr>
                <p:nvPr/>
              </p:nvSpPr>
              <p:spPr bwMode="auto">
                <a:xfrm>
                  <a:off x="6268" y="12974"/>
                  <a:ext cx="811" cy="70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6" name="Oval 40"/>
                <p:cNvSpPr>
                  <a:spLocks noChangeArrowheads="1"/>
                </p:cNvSpPr>
                <p:nvPr/>
              </p:nvSpPr>
              <p:spPr bwMode="auto">
                <a:xfrm>
                  <a:off x="7051" y="12295"/>
                  <a:ext cx="156" cy="136"/>
                </a:xfrm>
                <a:prstGeom prst="ellipse">
                  <a:avLst/>
                </a:prstGeom>
                <a:solidFill>
                  <a:srgbClr val="FFFFFF"/>
                </a:solidFill>
                <a:ln w="19050" algn="ctr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32797" name="Oval 41"/>
                <p:cNvSpPr>
                  <a:spLocks noChangeArrowheads="1"/>
                </p:cNvSpPr>
                <p:nvPr/>
              </p:nvSpPr>
              <p:spPr bwMode="auto">
                <a:xfrm>
                  <a:off x="7051" y="12703"/>
                  <a:ext cx="156" cy="135"/>
                </a:xfrm>
                <a:prstGeom prst="ellipse">
                  <a:avLst/>
                </a:prstGeom>
                <a:solidFill>
                  <a:srgbClr val="FFFFFF"/>
                </a:solidFill>
                <a:ln w="19050" algn="ctr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32798" name="Oval 39"/>
                <p:cNvSpPr>
                  <a:spLocks noChangeArrowheads="1"/>
                </p:cNvSpPr>
                <p:nvPr/>
              </p:nvSpPr>
              <p:spPr bwMode="auto">
                <a:xfrm>
                  <a:off x="7051" y="11887"/>
                  <a:ext cx="156" cy="136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  <p:graphicFrame>
            <p:nvGraphicFramePr>
              <p:cNvPr id="32770" name="Object 54"/>
              <p:cNvGraphicFramePr>
                <a:graphicFrameLocks noChangeAspect="1"/>
              </p:cNvGraphicFramePr>
              <p:nvPr/>
            </p:nvGraphicFramePr>
            <p:xfrm>
              <a:off x="2492" y="1979"/>
              <a:ext cx="686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31" name="Equation" r:id="rId5" imgW="685800" imgH="241300" progId="Equation.DSMT4">
                      <p:embed/>
                    </p:oleObj>
                  </mc:Choice>
                  <mc:Fallback>
                    <p:oleObj name="Equation" r:id="rId5" imgW="685800" imgH="241300" progId="Equation.DSMT4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2" y="1979"/>
                            <a:ext cx="686" cy="3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7" name="Text Box 77"/>
              <p:cNvSpPr txBox="1">
                <a:spLocks noChangeArrowheads="1"/>
              </p:cNvSpPr>
              <p:nvPr/>
            </p:nvSpPr>
            <p:spPr bwMode="auto">
              <a:xfrm>
                <a:off x="476" y="1933"/>
                <a:ext cx="73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宋体" panose="02010600030101010101" pitchFamily="2" charset="-122"/>
                  </a:rPr>
                  <a:t>……</a:t>
                </a:r>
                <a:endParaRPr lang="en-US" altLang="zh-CN" b="1"/>
              </a:p>
            </p:txBody>
          </p:sp>
          <p:sp>
            <p:nvSpPr>
              <p:cNvPr id="32788" name="Text Box 78"/>
              <p:cNvSpPr txBox="1">
                <a:spLocks noChangeArrowheads="1"/>
              </p:cNvSpPr>
              <p:nvPr/>
            </p:nvSpPr>
            <p:spPr bwMode="auto">
              <a:xfrm>
                <a:off x="4324" y="1933"/>
                <a:ext cx="73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宋体" panose="02010600030101010101" pitchFamily="2" charset="-122"/>
                  </a:rPr>
                  <a:t>……</a:t>
                </a:r>
                <a:endParaRPr lang="en-US" altLang="zh-CN" b="1"/>
              </a:p>
            </p:txBody>
          </p:sp>
        </p:grpSp>
        <p:grpSp>
          <p:nvGrpSpPr>
            <p:cNvPr id="32781" name="Group 94"/>
            <p:cNvGrpSpPr/>
            <p:nvPr/>
          </p:nvGrpSpPr>
          <p:grpSpPr bwMode="auto">
            <a:xfrm>
              <a:off x="1993" y="2478"/>
              <a:ext cx="1549" cy="816"/>
              <a:chOff x="1993" y="2478"/>
              <a:chExt cx="1549" cy="816"/>
            </a:xfrm>
          </p:grpSpPr>
          <p:sp>
            <p:nvSpPr>
              <p:cNvPr id="32782" name="Text Box 19"/>
              <p:cNvSpPr txBox="1">
                <a:spLocks noChangeArrowheads="1"/>
              </p:cNvSpPr>
              <p:nvPr/>
            </p:nvSpPr>
            <p:spPr bwMode="auto">
              <a:xfrm>
                <a:off x="1993" y="2832"/>
                <a:ext cx="60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i="1"/>
                  <a:t>   t</a:t>
                </a:r>
                <a:endParaRPr lang="en-US" altLang="zh-CN" sz="2000" b="1" i="1"/>
              </a:p>
            </p:txBody>
          </p:sp>
          <p:sp>
            <p:nvSpPr>
              <p:cNvPr id="32783" name="Text Box 20"/>
              <p:cNvSpPr txBox="1">
                <a:spLocks noChangeArrowheads="1"/>
              </p:cNvSpPr>
              <p:nvPr/>
            </p:nvSpPr>
            <p:spPr bwMode="auto">
              <a:xfrm>
                <a:off x="3061" y="2840"/>
                <a:ext cx="48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 i="1"/>
                  <a:t>t</a:t>
                </a:r>
                <a:r>
                  <a:rPr lang="en-US" altLang="zh-CN" sz="2000"/>
                  <a:t>+1</a:t>
                </a:r>
                <a:endParaRPr lang="en-US" altLang="zh-CN" sz="2000"/>
              </a:p>
            </p:txBody>
          </p:sp>
          <p:sp>
            <p:nvSpPr>
              <p:cNvPr id="32784" name="Line 90"/>
              <p:cNvSpPr>
                <a:spLocks noChangeShapeType="1"/>
              </p:cNvSpPr>
              <p:nvPr/>
            </p:nvSpPr>
            <p:spPr bwMode="auto">
              <a:xfrm>
                <a:off x="2290" y="2478"/>
                <a:ext cx="0" cy="77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5" name="Line 91"/>
              <p:cNvSpPr>
                <a:spLocks noChangeShapeType="1"/>
              </p:cNvSpPr>
              <p:nvPr/>
            </p:nvSpPr>
            <p:spPr bwMode="auto">
              <a:xfrm>
                <a:off x="3379" y="247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2292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6.1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395288" y="1571625"/>
            <a:ext cx="8497887" cy="2246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假设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/>
              <a:t>：</a:t>
            </a:r>
            <a:endParaRPr lang="zh-CN" altLang="en-US" sz="3200" b="1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    </a:t>
            </a:r>
            <a:r>
              <a:rPr lang="zh-CN" altLang="en-US" b="1"/>
              <a:t>如果在特定情况下，系统在时间 </a:t>
            </a:r>
            <a:r>
              <a:rPr lang="en-US" altLang="zh-CN" i="1"/>
              <a:t>t</a:t>
            </a:r>
            <a:r>
              <a:rPr lang="en-US" altLang="zh-CN"/>
              <a:t> </a:t>
            </a:r>
            <a:r>
              <a:rPr lang="zh-CN" altLang="en-US" b="1"/>
              <a:t>的状态只与其在时间 </a:t>
            </a:r>
            <a:r>
              <a:rPr lang="en-US" altLang="zh-CN" i="1"/>
              <a:t>t</a:t>
            </a:r>
            <a:r>
              <a:rPr lang="en-US" altLang="zh-CN" b="1"/>
              <a:t>-</a:t>
            </a:r>
            <a:r>
              <a:rPr lang="en-US" altLang="zh-CN"/>
              <a:t>1</a:t>
            </a:r>
            <a:r>
              <a:rPr lang="en-US" altLang="zh-CN" b="1"/>
              <a:t> </a:t>
            </a:r>
            <a:r>
              <a:rPr lang="zh-CN" altLang="en-US" b="1"/>
              <a:t>的状态相关，则该系统构成一个离散的一阶马尔可夫链：</a:t>
            </a:r>
            <a:endParaRPr lang="zh-CN" altLang="en-US" b="1"/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755650" y="4005263"/>
          <a:ext cx="75612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1" imgW="3340100" imgH="241300" progId="Equation.DSMT4">
                  <p:embed/>
                </p:oleObj>
              </mc:Choice>
              <mc:Fallback>
                <p:oleObj name="Equation" r:id="rId1" imgW="33401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756126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7072313" y="4857750"/>
            <a:ext cx="1439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 </a:t>
            </a:r>
            <a:r>
              <a:rPr lang="en-US" altLang="zh-CN"/>
              <a:t>(6.1)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6250"/>
            <a:ext cx="4581525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79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251520" y="1556792"/>
            <a:ext cx="8712967" cy="111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ym typeface="Symbol" panose="05050102010706020507" pitchFamily="18" charset="2"/>
              </a:rPr>
              <a:t>那么，给定模型 </a:t>
            </a:r>
            <a:r>
              <a:rPr lang="zh-CN" altLang="en-US" i="1" dirty="0">
                <a:sym typeface="Symbol" panose="05050102010706020507" pitchFamily="18" charset="2"/>
              </a:rPr>
              <a:t></a:t>
            </a:r>
            <a:r>
              <a:rPr lang="zh-CN" altLang="en-US" b="1" dirty="0">
                <a:sym typeface="Symbol" panose="05050102010706020507" pitchFamily="18" charset="2"/>
              </a:rPr>
              <a:t> 和观察序列		   ，在时间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位于状态 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的概率为：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  <p:graphicFrame>
        <p:nvGraphicFramePr>
          <p:cNvPr id="33794" name="Object 44"/>
          <p:cNvGraphicFramePr>
            <a:graphicFrameLocks noChangeAspect="1"/>
          </p:cNvGraphicFramePr>
          <p:nvPr/>
        </p:nvGraphicFramePr>
        <p:xfrm>
          <a:off x="2627313" y="2781300"/>
          <a:ext cx="2592387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3" name="Equation" r:id="rId1" imgW="1054100" imgH="444500" progId="Equation.DSMT4">
                  <p:embed/>
                </p:oleObj>
              </mc:Choice>
              <mc:Fallback>
                <p:oleObj name="Equation" r:id="rId1" imgW="1054100" imgH="4445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81300"/>
                        <a:ext cx="2592387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46"/>
          <p:cNvSpPr txBox="1">
            <a:spLocks noChangeArrowheads="1"/>
          </p:cNvSpPr>
          <p:nvPr/>
        </p:nvSpPr>
        <p:spPr bwMode="auto">
          <a:xfrm>
            <a:off x="6804025" y="2997200"/>
            <a:ext cx="1871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(6.27)</a:t>
            </a:r>
            <a:endParaRPr lang="en-US" altLang="zh-CN"/>
          </a:p>
        </p:txBody>
      </p:sp>
      <p:sp>
        <p:nvSpPr>
          <p:cNvPr id="33802" name="Text Box 48"/>
          <p:cNvSpPr txBox="1">
            <a:spLocks noChangeArrowheads="1"/>
          </p:cNvSpPr>
          <p:nvPr/>
        </p:nvSpPr>
        <p:spPr bwMode="auto">
          <a:xfrm>
            <a:off x="500063" y="4000500"/>
            <a:ext cx="79914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由此，模型 </a:t>
            </a:r>
            <a:r>
              <a:rPr lang="zh-CN" altLang="en-US" i="1">
                <a:sym typeface="Symbol" panose="05050102010706020507" pitchFamily="18" charset="2"/>
              </a:rPr>
              <a:t></a:t>
            </a:r>
            <a:r>
              <a:rPr lang="zh-CN" altLang="en-US" b="1">
                <a:sym typeface="Symbol" panose="05050102010706020507" pitchFamily="18" charset="2"/>
              </a:rPr>
              <a:t> 的参数可由下面的公式重新估计：</a:t>
            </a:r>
            <a:endParaRPr lang="zh-CN" altLang="en-US" b="1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Symbol" panose="05050102010706020507" pitchFamily="18" charset="2"/>
              </a:rPr>
              <a:t>   (1)  </a:t>
            </a:r>
            <a:r>
              <a:rPr lang="en-US" altLang="zh-CN" i="1">
                <a:sym typeface="Symbol" panose="05050102010706020507" pitchFamily="18" charset="2"/>
              </a:rPr>
              <a:t>q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为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的概率：</a:t>
            </a:r>
            <a:endParaRPr lang="zh-CN" altLang="en-US" b="1">
              <a:sym typeface="Symbol" panose="05050102010706020507" pitchFamily="18" charset="2"/>
            </a:endParaRPr>
          </a:p>
        </p:txBody>
      </p:sp>
      <p:graphicFrame>
        <p:nvGraphicFramePr>
          <p:cNvPr id="33795" name="Object 49"/>
          <p:cNvGraphicFramePr>
            <a:graphicFrameLocks noChangeAspect="1"/>
          </p:cNvGraphicFramePr>
          <p:nvPr/>
        </p:nvGraphicFramePr>
        <p:xfrm>
          <a:off x="3059113" y="5300663"/>
          <a:ext cx="17287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4" name="Equation" r:id="rId3" imgW="609600" imgH="228600" progId="Equation.DSMT4">
                  <p:embed/>
                </p:oleObj>
              </mc:Choice>
              <mc:Fallback>
                <p:oleObj name="Equation" r:id="rId3" imgW="609600" imgH="2286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00663"/>
                        <a:ext cx="1728787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57"/>
          <p:cNvSpPr txBox="1">
            <a:spLocks noChangeArrowheads="1"/>
          </p:cNvSpPr>
          <p:nvPr/>
        </p:nvSpPr>
        <p:spPr bwMode="auto">
          <a:xfrm>
            <a:off x="6929438" y="5357813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(6.28)</a:t>
            </a:r>
            <a:endParaRPr lang="en-US" altLang="zh-CN"/>
          </a:p>
        </p:txBody>
      </p:sp>
      <p:graphicFrame>
        <p:nvGraphicFramePr>
          <p:cNvPr id="33796" name="Object 59"/>
          <p:cNvGraphicFramePr>
            <a:graphicFrameLocks noChangeAspect="1"/>
          </p:cNvGraphicFramePr>
          <p:nvPr/>
        </p:nvGraphicFramePr>
        <p:xfrm>
          <a:off x="5075584" y="1643063"/>
          <a:ext cx="19446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5" name="Equation" r:id="rId5" imgW="939165" imgH="215900" progId="Equation.DSMT4">
                  <p:embed/>
                </p:oleObj>
              </mc:Choice>
              <mc:Fallback>
                <p:oleObj name="Equation" r:id="rId5" imgW="939165" imgH="2159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584" y="1643063"/>
                        <a:ext cx="1944688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6250"/>
            <a:ext cx="5589588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25" name="Text Box 14"/>
          <p:cNvSpPr txBox="1">
            <a:spLocks noChangeArrowheads="1"/>
          </p:cNvSpPr>
          <p:nvPr/>
        </p:nvSpPr>
        <p:spPr bwMode="auto">
          <a:xfrm>
            <a:off x="35496" y="1428750"/>
            <a:ext cx="896937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dirty="0"/>
              <a:t>(2)</a:t>
            </a:r>
            <a:endParaRPr lang="en-US" altLang="zh-CN" b="1" dirty="0"/>
          </a:p>
        </p:txBody>
      </p:sp>
      <p:graphicFrame>
        <p:nvGraphicFramePr>
          <p:cNvPr id="34818" name="Object 15"/>
          <p:cNvGraphicFramePr>
            <a:graphicFrameLocks noChangeAspect="1"/>
          </p:cNvGraphicFramePr>
          <p:nvPr/>
        </p:nvGraphicFramePr>
        <p:xfrm>
          <a:off x="539552" y="1700808"/>
          <a:ext cx="83518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1" name="Equation" r:id="rId1" imgW="3822700" imgH="444500" progId="Equation.DSMT4">
                  <p:embed/>
                </p:oleObj>
              </mc:Choice>
              <mc:Fallback>
                <p:oleObj name="Equation" r:id="rId1" imgW="38227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00808"/>
                        <a:ext cx="835183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8"/>
          <p:cNvGraphicFramePr>
            <a:graphicFrameLocks noChangeAspect="1"/>
          </p:cNvGraphicFramePr>
          <p:nvPr/>
        </p:nvGraphicFramePr>
        <p:xfrm>
          <a:off x="827584" y="4175125"/>
          <a:ext cx="619283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2" name="Equation" r:id="rId3" imgW="2857500" imgH="469900" progId="Equation.DSMT4">
                  <p:embed/>
                </p:oleObj>
              </mc:Choice>
              <mc:Fallback>
                <p:oleObj name="Equation" r:id="rId3" imgW="2857500" imgH="469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175125"/>
                        <a:ext cx="6192838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20"/>
          <p:cNvSpPr txBox="1">
            <a:spLocks noChangeArrowheads="1"/>
          </p:cNvSpPr>
          <p:nvPr/>
        </p:nvSpPr>
        <p:spPr bwMode="auto">
          <a:xfrm>
            <a:off x="75183" y="4078683"/>
            <a:ext cx="85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(3)</a:t>
            </a:r>
            <a:endParaRPr lang="en-US" altLang="zh-CN" b="1"/>
          </a:p>
        </p:txBody>
      </p:sp>
      <p:graphicFrame>
        <p:nvGraphicFramePr>
          <p:cNvPr id="34820" name="Object 21"/>
          <p:cNvGraphicFramePr>
            <a:graphicFrameLocks noChangeAspect="1"/>
          </p:cNvGraphicFramePr>
          <p:nvPr/>
        </p:nvGraphicFramePr>
        <p:xfrm>
          <a:off x="1619374" y="5085184"/>
          <a:ext cx="31686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3" name="Equation" r:id="rId5" imgW="1485900" imgH="558800" progId="Equation.DSMT4">
                  <p:embed/>
                </p:oleObj>
              </mc:Choice>
              <mc:Fallback>
                <p:oleObj name="Equation" r:id="rId5" imgW="1485900" imgH="558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374" y="5085184"/>
                        <a:ext cx="316865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23"/>
          <p:cNvSpPr txBox="1">
            <a:spLocks noChangeArrowheads="1"/>
          </p:cNvSpPr>
          <p:nvPr/>
        </p:nvSpPr>
        <p:spPr bwMode="auto">
          <a:xfrm>
            <a:off x="7164388" y="537368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(6.30)</a:t>
            </a:r>
            <a:endParaRPr lang="en-US" altLang="zh-CN"/>
          </a:p>
        </p:txBody>
      </p:sp>
      <p:graphicFrame>
        <p:nvGraphicFramePr>
          <p:cNvPr id="34821" name="Object 17"/>
          <p:cNvGraphicFramePr>
            <a:graphicFrameLocks noChangeAspect="1"/>
          </p:cNvGraphicFramePr>
          <p:nvPr/>
        </p:nvGraphicFramePr>
        <p:xfrm>
          <a:off x="1274763" y="2781300"/>
          <a:ext cx="234473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4" name="Equation" r:id="rId7" imgW="927100" imgH="558800" progId="Equation.DSMT4">
                  <p:embed/>
                </p:oleObj>
              </mc:Choice>
              <mc:Fallback>
                <p:oleObj name="Equation" r:id="rId7" imgW="927100" imgH="558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781300"/>
                        <a:ext cx="2344737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24"/>
          <p:cNvSpPr txBox="1">
            <a:spLocks noChangeArrowheads="1"/>
          </p:cNvSpPr>
          <p:nvPr/>
        </p:nvSpPr>
        <p:spPr bwMode="auto">
          <a:xfrm>
            <a:off x="7164388" y="299720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(6.29)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04813"/>
            <a:ext cx="5589588" cy="8143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8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850" name="Text Box 5"/>
          <p:cNvSpPr txBox="1">
            <a:spLocks noChangeArrowheads="1"/>
          </p:cNvSpPr>
          <p:nvPr/>
        </p:nvSpPr>
        <p:spPr bwMode="auto">
          <a:xfrm>
            <a:off x="323850" y="1484313"/>
            <a:ext cx="8424863" cy="1790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Arial Narrow" pitchFamily="34" charset="0"/>
                <a:ea typeface="黑体" panose="02010609060101010101" pitchFamily="2" charset="-122"/>
              </a:rPr>
              <a:t> </a:t>
            </a:r>
            <a:r>
              <a:rPr lang="zh-CN" altLang="en-US" sz="3200" b="1" u="sng" dirty="0">
                <a:latin typeface="Arial Narrow" pitchFamily="34" charset="0"/>
                <a:ea typeface="黑体" panose="02010609060101010101" pitchFamily="2" charset="-122"/>
              </a:rPr>
              <a:t>算法</a:t>
            </a:r>
            <a:r>
              <a:rPr lang="en-US" altLang="zh-CN" sz="3200" b="1" u="sng" dirty="0">
                <a:latin typeface="Arial Narrow" pitchFamily="34" charset="0"/>
                <a:ea typeface="黑体" panose="02010609060101010101" pitchFamily="2" charset="-122"/>
              </a:rPr>
              <a:t>6.4</a:t>
            </a:r>
            <a:r>
              <a:rPr lang="zh-CN" altLang="en-US" sz="3200" b="1" dirty="0">
                <a:latin typeface="Arial Narrow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 dirty="0">
                <a:latin typeface="Arial Narrow" pitchFamily="34" charset="0"/>
              </a:rPr>
              <a:t>Baum-Welch</a:t>
            </a:r>
            <a:r>
              <a:rPr lang="en-US" altLang="zh-CN" dirty="0">
                <a:latin typeface="Arial Narrow" pitchFamily="34" charset="0"/>
              </a:rPr>
              <a:t> </a:t>
            </a:r>
            <a:r>
              <a:rPr lang="zh-CN" altLang="en-US" b="1" dirty="0" smtClean="0">
                <a:ea typeface="黑体" panose="02010609060101010101" pitchFamily="2" charset="-122"/>
              </a:rPr>
              <a:t>算法</a:t>
            </a:r>
            <a:r>
              <a:rPr lang="en-US" altLang="zh-CN" b="1" dirty="0" smtClean="0">
                <a:ea typeface="黑体" panose="02010609060101010101" pitchFamily="2" charset="-122"/>
              </a:rPr>
              <a:t>(</a:t>
            </a:r>
            <a:r>
              <a:rPr lang="zh-CN" altLang="en-US" b="1" dirty="0">
                <a:ea typeface="黑体" panose="02010609060101010101" pitchFamily="2" charset="-122"/>
              </a:rPr>
              <a:t>前向后向算法</a:t>
            </a:r>
            <a:r>
              <a:rPr lang="en-US" altLang="zh-CN" b="1" dirty="0" smtClean="0">
                <a:ea typeface="黑体" panose="02010609060101010101" pitchFamily="2" charset="-122"/>
              </a:rPr>
              <a:t>)</a:t>
            </a:r>
            <a:r>
              <a:rPr lang="zh-CN" altLang="en-US" b="1" dirty="0" smtClean="0">
                <a:ea typeface="黑体" panose="02010609060101010101" pitchFamily="2" charset="-122"/>
              </a:rPr>
              <a:t>描述</a:t>
            </a:r>
            <a:r>
              <a:rPr lang="en-US" altLang="zh-CN" b="1" dirty="0" smtClean="0"/>
              <a:t>:</a:t>
            </a:r>
            <a:endParaRPr lang="en-US" altLang="zh-CN" b="1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en-US" altLang="zh-CN" b="1" dirty="0"/>
              <a:t>(1) </a:t>
            </a:r>
            <a:r>
              <a:rPr lang="zh-CN" altLang="en-US" b="1" dirty="0">
                <a:ea typeface="楷体_GB2312" pitchFamily="49" charset="-122"/>
              </a:rPr>
              <a:t>初始化：随机地给 </a:t>
            </a:r>
            <a:r>
              <a:rPr lang="en-US" altLang="zh-CN" i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i="1" baseline="-25000" dirty="0" err="1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ea typeface="楷体_GB2312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i="1" dirty="0" err="1"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ea typeface="楷体_GB2312" pitchFamily="49" charset="-122"/>
              </a:rPr>
              <a:t>赋值，</a:t>
            </a: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itchFamily="49" charset="-122"/>
              </a:rPr>
              <a:t>           使得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5851" name="Text Box 24"/>
          <p:cNvSpPr txBox="1">
            <a:spLocks noChangeArrowheads="1"/>
          </p:cNvSpPr>
          <p:nvPr/>
        </p:nvSpPr>
        <p:spPr bwMode="auto">
          <a:xfrm>
            <a:off x="1476375" y="5589588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由此得到模型</a:t>
            </a:r>
            <a:r>
              <a:rPr lang="zh-CN" altLang="en-US" i="1"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ym typeface="Symbol" panose="05050102010706020507" pitchFamily="18" charset="2"/>
              </a:rPr>
              <a:t>0</a:t>
            </a:r>
            <a:r>
              <a:rPr lang="zh-CN" altLang="en-US" b="1">
                <a:sym typeface="Symbol" panose="05050102010706020507" pitchFamily="18" charset="2"/>
              </a:rPr>
              <a:t>，</a:t>
            </a:r>
            <a:r>
              <a:rPr lang="zh-CN" altLang="en-US" b="1">
                <a:ea typeface="楷体_GB2312" pitchFamily="49" charset="-122"/>
              </a:rPr>
              <a:t>令</a:t>
            </a:r>
            <a:r>
              <a:rPr lang="zh-CN" altLang="en-US" b="1"/>
              <a:t> </a:t>
            </a:r>
            <a:r>
              <a:rPr lang="en-US" altLang="zh-CN" i="1"/>
              <a:t>i</a:t>
            </a:r>
            <a:r>
              <a:rPr lang="en-US" altLang="zh-CN"/>
              <a:t> = 0</a:t>
            </a:r>
            <a:r>
              <a:rPr lang="zh-CN" altLang="en-US" b="1"/>
              <a:t>。</a:t>
            </a:r>
            <a:endParaRPr lang="zh-CN" altLang="en-US" b="1"/>
          </a:p>
        </p:txBody>
      </p:sp>
      <p:grpSp>
        <p:nvGrpSpPr>
          <p:cNvPr id="35852" name="Group 26"/>
          <p:cNvGrpSpPr/>
          <p:nvPr/>
        </p:nvGrpSpPr>
        <p:grpSpPr bwMode="auto">
          <a:xfrm>
            <a:off x="2484438" y="2708275"/>
            <a:ext cx="3744912" cy="2736850"/>
            <a:chOff x="1429" y="1616"/>
            <a:chExt cx="2267" cy="1678"/>
          </a:xfrm>
        </p:grpSpPr>
        <p:graphicFrame>
          <p:nvGraphicFramePr>
            <p:cNvPr id="35842" name="Object 14"/>
            <p:cNvGraphicFramePr>
              <a:graphicFrameLocks noChangeAspect="1"/>
            </p:cNvGraphicFramePr>
            <p:nvPr/>
          </p:nvGraphicFramePr>
          <p:xfrm>
            <a:off x="1655" y="1616"/>
            <a:ext cx="63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5" name="Equation" r:id="rId1" imgW="584200" imgH="431800" progId="Equation.DSMT4">
                    <p:embed/>
                  </p:oleObj>
                </mc:Choice>
                <mc:Fallback>
                  <p:oleObj name="Equation" r:id="rId1" imgW="584200" imgH="431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616"/>
                          <a:ext cx="635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" name="Object 16"/>
            <p:cNvGraphicFramePr>
              <a:graphicFrameLocks noChangeAspect="1"/>
            </p:cNvGraphicFramePr>
            <p:nvPr/>
          </p:nvGraphicFramePr>
          <p:xfrm>
            <a:off x="1655" y="2160"/>
            <a:ext cx="72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6" name="Equation" r:id="rId3" imgW="596900" imgH="444500" progId="Equation.DSMT4">
                    <p:embed/>
                  </p:oleObj>
                </mc:Choice>
                <mc:Fallback>
                  <p:oleObj name="Equation" r:id="rId3" imgW="596900" imgH="4445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160"/>
                          <a:ext cx="726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4" name="Object 18"/>
            <p:cNvGraphicFramePr>
              <a:graphicFrameLocks noChangeAspect="1"/>
            </p:cNvGraphicFramePr>
            <p:nvPr/>
          </p:nvGraphicFramePr>
          <p:xfrm>
            <a:off x="2971" y="2341"/>
            <a:ext cx="72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7" name="Equation" r:id="rId5" imgW="558800" imgH="177800" progId="Equation.DSMT4">
                    <p:embed/>
                  </p:oleObj>
                </mc:Choice>
                <mc:Fallback>
                  <p:oleObj name="Equation" r:id="rId5" imgW="558800" imgH="177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341"/>
                          <a:ext cx="725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" name="Object 20"/>
            <p:cNvGraphicFramePr>
              <a:graphicFrameLocks noChangeAspect="1"/>
            </p:cNvGraphicFramePr>
            <p:nvPr/>
          </p:nvGraphicFramePr>
          <p:xfrm>
            <a:off x="1674" y="2750"/>
            <a:ext cx="733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8" name="Equation" r:id="rId7" imgW="723900" imgH="431800" progId="Equation.DSMT4">
                    <p:embed/>
                  </p:oleObj>
                </mc:Choice>
                <mc:Fallback>
                  <p:oleObj name="Equation" r:id="rId7" imgW="723900" imgH="431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2750"/>
                          <a:ext cx="733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22"/>
            <p:cNvGraphicFramePr>
              <a:graphicFrameLocks noChangeAspect="1"/>
            </p:cNvGraphicFramePr>
            <p:nvPr/>
          </p:nvGraphicFramePr>
          <p:xfrm>
            <a:off x="2971" y="2886"/>
            <a:ext cx="68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9" name="Equation" r:id="rId9" imgW="558800" imgH="177800" progId="Equation.DSMT4">
                    <p:embed/>
                  </p:oleObj>
                </mc:Choice>
                <mc:Fallback>
                  <p:oleObj name="Equation" r:id="rId9" imgW="558800" imgH="1778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886"/>
                          <a:ext cx="681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4" name="AutoShape 25"/>
            <p:cNvSpPr/>
            <p:nvPr/>
          </p:nvSpPr>
          <p:spPr bwMode="auto">
            <a:xfrm>
              <a:off x="1429" y="1797"/>
              <a:ext cx="181" cy="1361"/>
            </a:xfrm>
            <a:prstGeom prst="leftBrace">
              <a:avLst>
                <a:gd name="adj1" fmla="val 62661"/>
                <a:gd name="adj2" fmla="val 50699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35853" name="Text Box 27"/>
          <p:cNvSpPr txBox="1">
            <a:spLocks noChangeArrowheads="1"/>
          </p:cNvSpPr>
          <p:nvPr/>
        </p:nvSpPr>
        <p:spPr bwMode="auto">
          <a:xfrm>
            <a:off x="7164388" y="3789363"/>
            <a:ext cx="1512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(6.31)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6250"/>
            <a:ext cx="4005263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323850" y="1570038"/>
            <a:ext cx="8501063" cy="4595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楷体_GB2312" pitchFamily="49" charset="-122"/>
              </a:rPr>
              <a:t>(2) </a:t>
            </a:r>
            <a:r>
              <a:rPr lang="zh-CN" altLang="en-US" b="1" dirty="0">
                <a:ea typeface="楷体_GB2312" pitchFamily="49" charset="-122"/>
              </a:rPr>
              <a:t>执行 </a:t>
            </a:r>
            <a:r>
              <a:rPr lang="en-US" altLang="zh-CN" b="1" dirty="0">
                <a:ea typeface="楷体_GB2312" pitchFamily="49" charset="-122"/>
              </a:rPr>
              <a:t>EM </a:t>
            </a:r>
            <a:r>
              <a:rPr lang="zh-CN" altLang="en-US" b="1" dirty="0">
                <a:ea typeface="楷体_GB2312" pitchFamily="49" charset="-122"/>
              </a:rPr>
              <a:t>算法：</a:t>
            </a:r>
            <a:endParaRPr lang="zh-CN" altLang="en-US" b="1" dirty="0">
              <a:ea typeface="楷体_GB2312" pitchFamily="49" charset="-122"/>
            </a:endParaRPr>
          </a:p>
          <a:p>
            <a:pPr marL="711200" indent="-7112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楷体_GB2312" pitchFamily="49" charset="-122"/>
              </a:rPr>
              <a:t>    </a:t>
            </a:r>
            <a:r>
              <a:rPr lang="en-US" altLang="zh-CN" b="1" u="sng" dirty="0">
                <a:solidFill>
                  <a:srgbClr val="0000FF"/>
                </a:solidFill>
                <a:ea typeface="楷体_GB2312" pitchFamily="49" charset="-122"/>
              </a:rPr>
              <a:t>E-</a:t>
            </a:r>
            <a:r>
              <a:rPr lang="zh-CN" altLang="en-US" b="1" u="sng" dirty="0">
                <a:solidFill>
                  <a:srgbClr val="0000FF"/>
                </a:solidFill>
                <a:ea typeface="楷体_GB2312" pitchFamily="49" charset="-122"/>
              </a:rPr>
              <a:t>步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zh-CN" altLang="en-US" b="1" dirty="0">
                <a:ea typeface="楷体_GB2312" pitchFamily="49" charset="-122"/>
              </a:rPr>
              <a:t>由模型 </a:t>
            </a:r>
            <a:r>
              <a:rPr lang="zh-CN" altLang="en-US" i="1" dirty="0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i="1" baseline="-25000" dirty="0" err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i="1" baseline="-250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根据公式 </a:t>
            </a:r>
            <a:r>
              <a:rPr lang="en-US" altLang="zh-CN" dirty="0">
                <a:ea typeface="楷体_GB2312" pitchFamily="49" charset="-122"/>
              </a:rPr>
              <a:t>(6.26) </a:t>
            </a:r>
            <a:r>
              <a:rPr lang="zh-CN" altLang="en-US" b="1" dirty="0">
                <a:ea typeface="楷体_GB2312" pitchFamily="49" charset="-122"/>
              </a:rPr>
              <a:t>和 </a:t>
            </a:r>
            <a:r>
              <a:rPr lang="en-US" altLang="zh-CN" dirty="0">
                <a:ea typeface="楷体_GB2312" pitchFamily="49" charset="-122"/>
              </a:rPr>
              <a:t>(6.27) </a:t>
            </a:r>
            <a:r>
              <a:rPr lang="zh-CN" altLang="en-US" b="1" dirty="0">
                <a:ea typeface="楷体_GB2312" pitchFamily="49" charset="-122"/>
              </a:rPr>
              <a:t>计算期望值 </a:t>
            </a:r>
            <a:r>
              <a:rPr lang="zh-CN" altLang="en-US" i="1" dirty="0">
                <a:ea typeface="楷体_GB2312" pitchFamily="49" charset="-122"/>
                <a:sym typeface="Symbol" panose="05050102010706020507" pitchFamily="18" charset="2"/>
              </a:rPr>
              <a:t></a:t>
            </a:r>
            <a:r>
              <a:rPr lang="en-US" altLang="zh-CN" i="1" baseline="-25000" dirty="0"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楷体_GB2312" pitchFamily="49" charset="-122"/>
                <a:sym typeface="Symbol" panose="05050102010706020507" pitchFamily="18" charset="2"/>
              </a:rPr>
              <a:t>j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ea typeface="楷体_GB2312" pitchFamily="49" charset="-122"/>
              </a:rPr>
              <a:t>和 </a:t>
            </a:r>
            <a:r>
              <a:rPr lang="en-US" altLang="zh-CN" i="1" dirty="0">
                <a:ea typeface="楷体_GB2312" pitchFamily="49" charset="-122"/>
                <a:sym typeface="Symbol" panose="05050102010706020507" pitchFamily="18" charset="2"/>
              </a:rPr>
              <a:t></a:t>
            </a:r>
            <a:r>
              <a:rPr lang="en-US" altLang="zh-CN" i="1" baseline="-25000" dirty="0"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ea typeface="楷体_GB2312" pitchFamily="49" charset="-122"/>
              </a:rPr>
              <a:t>。</a:t>
            </a:r>
            <a:endParaRPr lang="zh-CN" altLang="en-US" b="1" dirty="0">
              <a:ea typeface="楷体_GB2312" pitchFamily="49" charset="-122"/>
            </a:endParaRPr>
          </a:p>
          <a:p>
            <a:pPr marL="711200" indent="-7112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楷体_GB2312" pitchFamily="49" charset="-122"/>
              </a:rPr>
              <a:t>    </a:t>
            </a:r>
            <a:r>
              <a:rPr lang="en-US" altLang="zh-CN" b="1" u="sng" dirty="0">
                <a:solidFill>
                  <a:srgbClr val="0000FF"/>
                </a:solidFill>
                <a:ea typeface="楷体_GB2312" pitchFamily="49" charset="-122"/>
              </a:rPr>
              <a:t>M-</a:t>
            </a:r>
            <a:r>
              <a:rPr lang="zh-CN" altLang="en-US" b="1" u="sng" dirty="0">
                <a:solidFill>
                  <a:srgbClr val="0000FF"/>
                </a:solidFill>
                <a:ea typeface="楷体_GB2312" pitchFamily="49" charset="-122"/>
              </a:rPr>
              <a:t>步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zh-CN" altLang="en-US" b="1" dirty="0">
                <a:ea typeface="楷体_GB2312" pitchFamily="49" charset="-122"/>
              </a:rPr>
              <a:t>用</a:t>
            </a:r>
            <a:r>
              <a:rPr lang="en-US" altLang="zh-CN" dirty="0">
                <a:ea typeface="楷体_GB2312" pitchFamily="49" charset="-122"/>
                <a:sym typeface="Wingdings 2" panose="05020102010507070707" pitchFamily="18" charset="2"/>
              </a:rPr>
              <a:t>E</a:t>
            </a:r>
            <a:r>
              <a:rPr lang="en-US" altLang="zh-CN" b="1" dirty="0">
                <a:ea typeface="楷体_GB2312" pitchFamily="49" charset="-122"/>
                <a:sym typeface="Wingdings 2" panose="05020102010507070707" pitchFamily="18" charset="2"/>
              </a:rPr>
              <a:t>-</a:t>
            </a:r>
            <a:r>
              <a:rPr lang="zh-CN" altLang="en-US" b="1" dirty="0">
                <a:ea typeface="楷体_GB2312" pitchFamily="49" charset="-122"/>
                <a:sym typeface="Wingdings 2" panose="05020102010507070707" pitchFamily="18" charset="2"/>
              </a:rPr>
              <a:t>步</a:t>
            </a:r>
            <a:r>
              <a:rPr lang="zh-CN" altLang="en-US" b="1" dirty="0">
                <a:ea typeface="楷体_GB2312" pitchFamily="49" charset="-122"/>
              </a:rPr>
              <a:t>中所得到的期望值，根据公式 </a:t>
            </a:r>
            <a:r>
              <a:rPr lang="en-US" altLang="zh-CN" dirty="0">
                <a:ea typeface="楷体_GB2312" pitchFamily="49" charset="-122"/>
              </a:rPr>
              <a:t>(6.28-6.30)</a:t>
            </a: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重新估计</a:t>
            </a:r>
            <a:r>
              <a:rPr lang="en-US" altLang="zh-CN" i="1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i="1" baseline="-25000" dirty="0" err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ea typeface="楷体_GB2312" pitchFamily="49" charset="-122"/>
              </a:rPr>
              <a:t> </a:t>
            </a:r>
            <a:r>
              <a:rPr lang="en-US" altLang="zh-CN" i="1" dirty="0" err="1">
                <a:ea typeface="楷体_GB2312" pitchFamily="49" charset="-122"/>
              </a:rPr>
              <a:t>a</a:t>
            </a:r>
            <a:r>
              <a:rPr lang="en-US" altLang="zh-CN" i="1" baseline="-25000" dirty="0" err="1">
                <a:ea typeface="楷体_GB2312" pitchFamily="49" charset="-122"/>
              </a:rPr>
              <a:t>ij</a:t>
            </a:r>
            <a:r>
              <a:rPr lang="en-US" altLang="zh-CN" dirty="0">
                <a:ea typeface="楷体_GB2312" pitchFamily="49" charset="-122"/>
              </a:rPr>
              <a:t>,  </a:t>
            </a:r>
            <a:r>
              <a:rPr lang="en-US" altLang="zh-CN" i="1" dirty="0" err="1">
                <a:ea typeface="楷体_GB2312" pitchFamily="49" charset="-122"/>
              </a:rPr>
              <a:t>b</a:t>
            </a:r>
            <a:r>
              <a:rPr lang="en-US" altLang="zh-CN" i="1" baseline="-25000" dirty="0" err="1">
                <a:ea typeface="楷体_GB2312" pitchFamily="49" charset="-122"/>
              </a:rPr>
              <a:t>j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k</a:t>
            </a:r>
            <a:r>
              <a:rPr lang="en-US" altLang="zh-CN" dirty="0">
                <a:ea typeface="楷体_GB2312" pitchFamily="49" charset="-122"/>
              </a:rPr>
              <a:t>) </a:t>
            </a:r>
            <a:r>
              <a:rPr lang="zh-CN" altLang="en-US" b="1" dirty="0">
                <a:ea typeface="楷体_GB2312" pitchFamily="49" charset="-122"/>
              </a:rPr>
              <a:t>得到模型</a:t>
            </a:r>
            <a:r>
              <a:rPr lang="zh-CN" altLang="en-US" i="1" dirty="0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i="1" baseline="-25000" dirty="0">
                <a:ea typeface="楷体_GB2312" pitchFamily="49" charset="-122"/>
                <a:sym typeface="Symbol" panose="05050102010706020507" pitchFamily="18" charset="2"/>
              </a:rPr>
              <a:t>i+</a:t>
            </a:r>
            <a:r>
              <a:rPr lang="en-US" altLang="zh-CN" baseline="-25000" dirty="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ea typeface="楷体_GB2312" pitchFamily="49" charset="-122"/>
              </a:rPr>
              <a:t>。</a:t>
            </a:r>
            <a:endParaRPr lang="zh-CN" altLang="en-US" b="1" dirty="0">
              <a:ea typeface="楷体_GB2312" pitchFamily="49" charset="-122"/>
            </a:endParaRPr>
          </a:p>
          <a:p>
            <a:pPr marL="711200" indent="-7112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ea typeface="楷体_GB2312" pitchFamily="49" charset="-122"/>
              </a:rPr>
              <a:t>    </a:t>
            </a:r>
            <a:r>
              <a:rPr lang="zh-CN" altLang="en-US" b="1" u="sng" dirty="0">
                <a:solidFill>
                  <a:srgbClr val="0000FF"/>
                </a:solidFill>
                <a:ea typeface="楷体_GB2312" pitchFamily="49" charset="-122"/>
              </a:rPr>
              <a:t>循环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en-US" altLang="zh-CN" i="1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= </a:t>
            </a:r>
            <a:r>
              <a:rPr lang="en-US" altLang="zh-CN" i="1" dirty="0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+1</a:t>
            </a:r>
            <a:r>
              <a:rPr lang="zh-CN" altLang="en-US" b="1" dirty="0">
                <a:ea typeface="楷体_GB2312" pitchFamily="49" charset="-122"/>
              </a:rPr>
              <a:t>，重复执行 </a:t>
            </a:r>
            <a:r>
              <a:rPr lang="en-US" altLang="zh-CN" dirty="0">
                <a:ea typeface="楷体_GB2312" pitchFamily="49" charset="-122"/>
              </a:rPr>
              <a:t>E</a:t>
            </a:r>
            <a:r>
              <a:rPr lang="en-US" altLang="zh-CN" b="1" dirty="0">
                <a:ea typeface="楷体_GB2312" pitchFamily="49" charset="-122"/>
              </a:rPr>
              <a:t>-</a:t>
            </a:r>
            <a:r>
              <a:rPr lang="zh-CN" altLang="en-US" b="1" dirty="0">
                <a:ea typeface="楷体_GB2312" pitchFamily="49" charset="-122"/>
              </a:rPr>
              <a:t>步和</a:t>
            </a:r>
            <a:r>
              <a:rPr lang="en-US" altLang="zh-CN" dirty="0">
                <a:ea typeface="楷体_GB2312" pitchFamily="49" charset="-122"/>
              </a:rPr>
              <a:t>M</a:t>
            </a:r>
            <a:r>
              <a:rPr lang="en-US" altLang="zh-CN" b="1" dirty="0">
                <a:ea typeface="楷体_GB2312" pitchFamily="49" charset="-122"/>
              </a:rPr>
              <a:t>-</a:t>
            </a:r>
            <a:r>
              <a:rPr lang="zh-CN" altLang="en-US" b="1" dirty="0">
                <a:ea typeface="楷体_GB2312" pitchFamily="49" charset="-122"/>
              </a:rPr>
              <a:t>步，直至</a:t>
            </a:r>
            <a:r>
              <a:rPr lang="en-US" altLang="zh-CN" i="1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i="1" baseline="-25000" dirty="0" err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ea typeface="楷体_GB2312" pitchFamily="49" charset="-122"/>
              </a:rPr>
              <a:t> </a:t>
            </a:r>
            <a:r>
              <a:rPr lang="en-US" altLang="zh-CN" i="1" dirty="0" err="1">
                <a:ea typeface="楷体_GB2312" pitchFamily="49" charset="-122"/>
              </a:rPr>
              <a:t>a</a:t>
            </a:r>
            <a:r>
              <a:rPr lang="en-US" altLang="zh-CN" i="1" baseline="-25000" dirty="0" err="1">
                <a:ea typeface="楷体_GB2312" pitchFamily="49" charset="-122"/>
              </a:rPr>
              <a:t>ij</a:t>
            </a:r>
            <a:r>
              <a:rPr lang="en-US" altLang="zh-CN" dirty="0">
                <a:ea typeface="楷体_GB2312" pitchFamily="49" charset="-122"/>
              </a:rPr>
              <a:t>,  </a:t>
            </a:r>
            <a:r>
              <a:rPr lang="en-US" altLang="zh-CN" i="1" dirty="0" err="1">
                <a:ea typeface="楷体_GB2312" pitchFamily="49" charset="-122"/>
              </a:rPr>
              <a:t>b</a:t>
            </a:r>
            <a:r>
              <a:rPr lang="en-US" altLang="zh-CN" i="1" baseline="-25000" dirty="0" err="1">
                <a:ea typeface="楷体_GB2312" pitchFamily="49" charset="-122"/>
              </a:rPr>
              <a:t>j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k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b="1" dirty="0">
                <a:ea typeface="楷体_GB2312" pitchFamily="49" charset="-122"/>
              </a:rPr>
              <a:t>的值收敛：  		        	                   。 </a:t>
            </a:r>
            <a:endParaRPr lang="en-US" altLang="zh-CN" b="1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楷体_GB2312" pitchFamily="49" charset="-122"/>
              </a:rPr>
              <a:t>(3) </a:t>
            </a:r>
            <a:r>
              <a:rPr lang="zh-CN" altLang="en-US" b="1" dirty="0">
                <a:ea typeface="楷体_GB2312" pitchFamily="49" charset="-122"/>
              </a:rPr>
              <a:t>结束算法，获得相应的参数。</a:t>
            </a:r>
            <a:endParaRPr lang="zh-CN" altLang="en-US" b="1" dirty="0">
              <a:ea typeface="楷体_GB2312" pitchFamily="49" charset="-122"/>
            </a:endParaRPr>
          </a:p>
        </p:txBody>
      </p:sp>
      <p:graphicFrame>
        <p:nvGraphicFramePr>
          <p:cNvPr id="36866" name="Object 27"/>
          <p:cNvGraphicFramePr>
            <a:graphicFrameLocks noChangeAspect="1"/>
          </p:cNvGraphicFramePr>
          <p:nvPr/>
        </p:nvGraphicFramePr>
        <p:xfrm>
          <a:off x="3492500" y="4941888"/>
          <a:ext cx="40497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Equation" r:id="rId1" imgW="2044700" imgH="228600" progId="Equation.DSMT4">
                  <p:embed/>
                </p:oleObj>
              </mc:Choice>
              <mc:Fallback>
                <p:oleObj name="Equation" r:id="rId1" imgW="20447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941888"/>
                        <a:ext cx="40497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288539" y="1465040"/>
            <a:ext cx="3620261" cy="739824"/>
            <a:chOff x="3288539" y="1465040"/>
            <a:chExt cx="3620261" cy="739824"/>
          </a:xfrm>
        </p:grpSpPr>
        <p:graphicFrame>
          <p:nvGraphicFramePr>
            <p:cNvPr id="5" name="Object 15"/>
            <p:cNvGraphicFramePr>
              <a:graphicFrameLocks noChangeAspect="1"/>
            </p:cNvGraphicFramePr>
            <p:nvPr/>
          </p:nvGraphicFramePr>
          <p:xfrm>
            <a:off x="3288539" y="1465040"/>
            <a:ext cx="3620261" cy="692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9" name="Equation" r:id="rId3" imgW="67056000" imgH="12496800" progId="Equation.DSMT4">
                    <p:embed/>
                  </p:oleObj>
                </mc:Choice>
                <mc:Fallback>
                  <p:oleObj name="Equation" r:id="rId3" imgW="67056000" imgH="12496800" progId="Equation.DSMT4">
                    <p:embed/>
                    <p:pic>
                      <p:nvPicPr>
                        <p:cNvPr id="0" name="图片 369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539" y="1465040"/>
                          <a:ext cx="3620261" cy="69237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圆角矩形标注 1"/>
            <p:cNvSpPr/>
            <p:nvPr/>
          </p:nvSpPr>
          <p:spPr bwMode="auto">
            <a:xfrm>
              <a:off x="3288539" y="1465040"/>
              <a:ext cx="3620261" cy="739824"/>
            </a:xfrm>
            <a:prstGeom prst="wedgeRoundRectCallout">
              <a:avLst>
                <a:gd name="adj1" fmla="val 8188"/>
                <a:gd name="adj2" fmla="val 69525"/>
                <a:gd name="adj3" fmla="val 16667"/>
              </a:avLst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20272" y="1356255"/>
            <a:ext cx="1944216" cy="801158"/>
            <a:chOff x="7020272" y="1356255"/>
            <a:chExt cx="1944216" cy="801158"/>
          </a:xfrm>
        </p:grpSpPr>
        <p:graphicFrame>
          <p:nvGraphicFramePr>
            <p:cNvPr id="6" name="Object 44"/>
            <p:cNvGraphicFramePr>
              <a:graphicFrameLocks noChangeAspect="1"/>
            </p:cNvGraphicFramePr>
            <p:nvPr/>
          </p:nvGraphicFramePr>
          <p:xfrm>
            <a:off x="7092280" y="1356255"/>
            <a:ext cx="1799573" cy="80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0" name="Equation" r:id="rId5" imgW="1054100" imgH="444500" progId="Equation.DSMT4">
                    <p:embed/>
                  </p:oleObj>
                </mc:Choice>
                <mc:Fallback>
                  <p:oleObj name="Equation" r:id="rId5" imgW="1054100" imgH="444500" progId="Equation.DSMT4">
                    <p:embed/>
                    <p:pic>
                      <p:nvPicPr>
                        <p:cNvPr id="0" name="图片 369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280" y="1356255"/>
                          <a:ext cx="1799573" cy="8011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圆角矩形标注 2"/>
            <p:cNvSpPr/>
            <p:nvPr/>
          </p:nvSpPr>
          <p:spPr bwMode="auto">
            <a:xfrm>
              <a:off x="7020272" y="1356255"/>
              <a:ext cx="1944216" cy="801158"/>
            </a:xfrm>
            <a:prstGeom prst="wedgeRoundRectCallout">
              <a:avLst>
                <a:gd name="adj1" fmla="val -53355"/>
                <a:gd name="adj2" fmla="val 70930"/>
                <a:gd name="adj3" fmla="val 16667"/>
              </a:avLst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6250"/>
            <a:ext cx="5589588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6.6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参数学习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323528" y="1536462"/>
            <a:ext cx="8496944" cy="390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Arial Narrow" pitchFamily="34" charset="0"/>
                <a:ea typeface="黑体" panose="02010609060101010101" pitchFamily="2" charset="-122"/>
              </a:rPr>
              <a:t>HMM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使用中注意的问题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61950" indent="-361950" eaLnBrk="1" hangingPunct="1">
              <a:spcBef>
                <a:spcPts val="1200"/>
              </a:spcBef>
              <a:buFont typeface="Wingdings" panose="05000000000000000000" pitchFamily="2" charset="2"/>
              <a:buChar char="l"/>
              <a:tabLst>
                <a:tab pos="361950" algn="l"/>
              </a:tabLst>
            </a:pPr>
            <a:r>
              <a:rPr lang="en-US" altLang="zh-CN" sz="3200" b="1" dirty="0">
                <a:latin typeface="Arial Narrow" pitchFamily="34" charset="0"/>
              </a:rPr>
              <a:t>Viterbi </a:t>
            </a:r>
            <a:r>
              <a:rPr lang="zh-CN" altLang="en-US" sz="3200" b="1" dirty="0">
                <a:ea typeface="楷体_GB2312" pitchFamily="49" charset="-122"/>
              </a:rPr>
              <a:t>算法运算中的小数连乘，出现溢出       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  －取对数</a:t>
            </a:r>
            <a:endParaRPr lang="zh-CN" altLang="en-US" b="1" dirty="0">
              <a:latin typeface="+mn-ea"/>
              <a:ea typeface="+mn-ea"/>
            </a:endParaRPr>
          </a:p>
          <a:p>
            <a:pPr marL="361950" indent="-36195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Arial Narrow" pitchFamily="34" charset="0"/>
              </a:rPr>
              <a:t>Baum-Welch </a:t>
            </a:r>
            <a:r>
              <a:rPr lang="zh-CN" altLang="en-US" sz="3200" b="1" dirty="0">
                <a:ea typeface="楷体_GB2312" pitchFamily="49" charset="-122"/>
              </a:rPr>
              <a:t>算法的小数溢出</a:t>
            </a:r>
            <a:endParaRPr lang="zh-CN" altLang="en-US" sz="3200" b="1" dirty="0">
              <a:ea typeface="楷体_GB2312" pitchFamily="49" charset="-122"/>
            </a:endParaRPr>
          </a:p>
          <a:p>
            <a:pPr marL="36195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n-ea"/>
              </a:rPr>
              <a:t>－</a:t>
            </a: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放大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系数</a:t>
            </a:r>
            <a:endParaRPr lang="zh-CN" altLang="en-US" b="1" dirty="0">
              <a:ea typeface="+mn-ea"/>
              <a:cs typeface="Times New Roman" panose="02020603050405020304" pitchFamily="18" charset="0"/>
            </a:endParaRPr>
          </a:p>
          <a:p>
            <a:pPr marL="36195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n-ea"/>
              </a:rPr>
              <a:t>－</a:t>
            </a: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参阅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Rabiner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Juang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, 1993: pp. 365-368]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marL="36195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n-ea"/>
              </a:rPr>
              <a:t>－</a:t>
            </a: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参阅 </a:t>
            </a:r>
            <a:r>
              <a:rPr lang="en-US" altLang="zh-CN" dirty="0">
                <a:ea typeface="+mn-ea"/>
                <a:cs typeface="Times New Roman" panose="02020603050405020304" pitchFamily="18" charset="0"/>
                <a:hlinkClick r:id="rId1"/>
              </a:rPr>
              <a:t>http://htk.eng.cam.ac.uk/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36068"/>
            <a:ext cx="7776865" cy="12969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HMM</a:t>
            </a: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举例</a:t>
            </a:r>
            <a:endParaRPr lang="zh-CN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28625" y="1643063"/>
            <a:ext cx="814387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汉语的自动分词与词性标注问题。举例：</a:t>
            </a:r>
            <a:endParaRPr lang="zh-CN" altLang="en-US" sz="3200" b="1"/>
          </a:p>
          <a:p>
            <a:pPr eaLnBrk="1" hangingPunct="1">
              <a:spcBef>
                <a:spcPts val="12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武汉市长江大桥于</a:t>
            </a:r>
            <a:r>
              <a:rPr lang="en-US" altLang="zh-CN" sz="3200" b="1">
                <a:solidFill>
                  <a:srgbClr val="0000FF"/>
                </a:solidFill>
              </a:rPr>
              <a:t>1957</a:t>
            </a:r>
            <a:r>
              <a:rPr lang="zh-CN" altLang="en-US" sz="3200" b="1">
                <a:solidFill>
                  <a:srgbClr val="0000FF"/>
                </a:solidFill>
              </a:rPr>
              <a:t>年</a:t>
            </a:r>
            <a:r>
              <a:rPr lang="en-US" altLang="zh-CN" sz="3200" b="1">
                <a:solidFill>
                  <a:srgbClr val="0000FF"/>
                </a:solidFill>
              </a:rPr>
              <a:t>9</a:t>
            </a:r>
            <a:r>
              <a:rPr lang="zh-CN" altLang="en-US" sz="3200" b="1">
                <a:solidFill>
                  <a:srgbClr val="0000FF"/>
                </a:solidFill>
              </a:rPr>
              <a:t>月</a:t>
            </a:r>
            <a:r>
              <a:rPr lang="en-US" altLang="zh-CN" sz="3200" b="1">
                <a:solidFill>
                  <a:srgbClr val="0000FF"/>
                </a:solidFill>
              </a:rPr>
              <a:t>6</a:t>
            </a:r>
            <a:r>
              <a:rPr lang="zh-CN" altLang="en-US" sz="3200" b="1">
                <a:solidFill>
                  <a:srgbClr val="0000FF"/>
                </a:solidFill>
              </a:rPr>
              <a:t>日竣工。</a:t>
            </a:r>
            <a:endParaRPr lang="zh-CN" altLang="en-US" sz="32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27718" name="Text Box 6"/>
          <p:cNvSpPr txBox="1">
            <a:spLocks noChangeArrowheads="1"/>
          </p:cNvSpPr>
          <p:nvPr/>
        </p:nvSpPr>
        <p:spPr bwMode="auto">
          <a:xfrm>
            <a:off x="395288" y="3500438"/>
            <a:ext cx="8429625" cy="1217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536575" indent="-536575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① 武汉市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/N  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长江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/N  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大桥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/N  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/P  1957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日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/Time  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竣工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/V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。 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/Pun </a:t>
            </a:r>
            <a:endParaRPr lang="en-US" altLang="zh-CN" sz="3200" b="1" dirty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395288" y="4797425"/>
            <a:ext cx="8358187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0000FF"/>
                </a:solidFill>
                <a:cs typeface="Times New Roman" panose="02020603050405020304" pitchFamily="18" charset="0"/>
              </a:rPr>
              <a:t>② 武汉</a:t>
            </a:r>
            <a:r>
              <a:rPr lang="en-US" altLang="zh-CN" sz="3200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sz="3200" b="1">
                <a:solidFill>
                  <a:srgbClr val="0000FF"/>
                </a:solidFill>
                <a:cs typeface="Times New Roman" panose="02020603050405020304" pitchFamily="18" charset="0"/>
              </a:rPr>
              <a:t>市长</a:t>
            </a:r>
            <a:r>
              <a:rPr lang="en-US" altLang="zh-CN" sz="3200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sz="3200" b="1">
                <a:solidFill>
                  <a:srgbClr val="0000FF"/>
                </a:solidFill>
                <a:cs typeface="Times New Roman" panose="02020603050405020304" pitchFamily="18" charset="0"/>
              </a:rPr>
              <a:t>江大桥</a:t>
            </a:r>
            <a:r>
              <a:rPr lang="en-US" altLang="zh-CN" sz="3200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sz="3200" b="1">
                <a:solidFill>
                  <a:srgbClr val="0000FF"/>
                </a:solidFill>
                <a:cs typeface="Times New Roman" panose="02020603050405020304" pitchFamily="18" charset="0"/>
              </a:rPr>
              <a:t>于</a:t>
            </a:r>
            <a:r>
              <a:rPr lang="en-US" altLang="zh-CN" sz="3200" b="1">
                <a:solidFill>
                  <a:srgbClr val="0000FF"/>
                </a:solidFill>
                <a:cs typeface="Times New Roman" panose="02020603050405020304" pitchFamily="18" charset="0"/>
              </a:rPr>
              <a:t>/P  1957</a:t>
            </a:r>
            <a:r>
              <a:rPr lang="zh-CN" altLang="en-US" sz="3200" b="1">
                <a:solidFill>
                  <a:srgbClr val="0000FF"/>
                </a:solidFill>
                <a:cs typeface="Times New Roman" panose="02020603050405020304" pitchFamily="18" charset="0"/>
              </a:rPr>
              <a:t>年</a:t>
            </a:r>
            <a:r>
              <a:rPr lang="en-US" altLang="zh-CN" sz="3200" b="1">
                <a:solidFill>
                  <a:srgbClr val="0000FF"/>
                </a:solidFill>
                <a:cs typeface="Times New Roman" panose="02020603050405020304" pitchFamily="18" charset="0"/>
              </a:rPr>
              <a:t>9</a:t>
            </a:r>
            <a:r>
              <a:rPr lang="zh-CN" altLang="en-US" sz="3200" b="1">
                <a:solidFill>
                  <a:srgbClr val="0000FF"/>
                </a:solidFill>
                <a:cs typeface="Times New Roman" panose="02020603050405020304" pitchFamily="18" charset="0"/>
              </a:rPr>
              <a:t>月</a:t>
            </a:r>
            <a:r>
              <a:rPr lang="en-US" altLang="zh-CN" sz="3200" b="1">
                <a:solidFill>
                  <a:srgbClr val="0000FF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200" b="1">
                <a:solidFill>
                  <a:srgbClr val="0000FF"/>
                </a:solidFill>
                <a:cs typeface="Times New Roman" panose="02020603050405020304" pitchFamily="18" charset="0"/>
              </a:rPr>
              <a:t>日</a:t>
            </a:r>
            <a:r>
              <a:rPr lang="en-US" altLang="zh-CN" sz="3200" b="1">
                <a:solidFill>
                  <a:srgbClr val="0000FF"/>
                </a:solidFill>
                <a:cs typeface="Times New Roman" panose="02020603050405020304" pitchFamily="18" charset="0"/>
              </a:rPr>
              <a:t>/Time  </a:t>
            </a:r>
            <a:r>
              <a:rPr lang="zh-CN" altLang="en-US" sz="3200" b="1">
                <a:solidFill>
                  <a:srgbClr val="0000FF"/>
                </a:solidFill>
                <a:cs typeface="Times New Roman" panose="02020603050405020304" pitchFamily="18" charset="0"/>
              </a:rPr>
              <a:t>竣工</a:t>
            </a:r>
            <a:r>
              <a:rPr lang="en-US" altLang="zh-CN" sz="3200" b="1">
                <a:solidFill>
                  <a:srgbClr val="0000FF"/>
                </a:solidFill>
                <a:cs typeface="Times New Roman" panose="02020603050405020304" pitchFamily="18" charset="0"/>
              </a:rPr>
              <a:t>/V</a:t>
            </a:r>
            <a:r>
              <a:rPr lang="zh-CN" altLang="en-US" sz="3200" b="1">
                <a:solidFill>
                  <a:srgbClr val="0000FF"/>
                </a:solidFill>
                <a:cs typeface="Times New Roman" panose="02020603050405020304" pitchFamily="18" charset="0"/>
              </a:rPr>
              <a:t>。 </a:t>
            </a:r>
            <a:r>
              <a:rPr lang="en-US" altLang="zh-CN" sz="3200" b="1">
                <a:solidFill>
                  <a:srgbClr val="0000FF"/>
                </a:solidFill>
                <a:cs typeface="Times New Roman" panose="02020603050405020304" pitchFamily="18" charset="0"/>
              </a:rPr>
              <a:t>/Pun </a:t>
            </a:r>
            <a:endParaRPr lang="en-US" altLang="zh-CN" sz="3200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5288" y="2916238"/>
            <a:ext cx="6624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列出所有可能的切分：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8" grpId="0"/>
      <p:bldP spid="627719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29765" name="Text Box 5"/>
          <p:cNvSpPr txBox="1">
            <a:spLocks noChangeArrowheads="1"/>
          </p:cNvSpPr>
          <p:nvPr/>
        </p:nvSpPr>
        <p:spPr bwMode="auto">
          <a:xfrm>
            <a:off x="323850" y="1484313"/>
            <a:ext cx="8286750" cy="2211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536575" indent="-536575">
              <a:spcBef>
                <a:spcPct val="50000"/>
              </a:spcBef>
              <a:defRPr/>
            </a:pPr>
            <a:r>
              <a:rPr lang="zh-CN" altLang="en-US" sz="3200" b="1" dirty="0"/>
              <a:t>用 </a:t>
            </a:r>
            <a:r>
              <a:rPr lang="en-US" altLang="zh-CN" sz="3200" b="1" dirty="0"/>
              <a:t>HMM </a:t>
            </a:r>
            <a:r>
              <a:rPr lang="zh-CN" altLang="en-US" sz="3200" b="1" dirty="0"/>
              <a:t>解决问题必须考虑的几个问题：</a:t>
            </a:r>
            <a:endParaRPr lang="zh-CN" altLang="en-US" sz="3200" b="1" dirty="0"/>
          </a:p>
          <a:p>
            <a:pPr marL="536575" indent="-536575">
              <a:spcBef>
                <a:spcPct val="20000"/>
              </a:spcBef>
              <a:defRPr/>
            </a:pP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(1) 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如何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确定状态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观察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及其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各自的数目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？</a:t>
            </a:r>
            <a:endParaRPr lang="zh-CN" altLang="en-US" b="1" dirty="0">
              <a:ea typeface="+mn-ea"/>
              <a:cs typeface="Times New Roman" panose="02020603050405020304" pitchFamily="18" charset="0"/>
            </a:endParaRPr>
          </a:p>
          <a:p>
            <a:pPr marL="711200" indent="-7112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(2) 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参数估计：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初始状态概率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状态转移概率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输出概率如何确定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？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897" name="TextBox 16"/>
          <p:cNvSpPr txBox="1">
            <a:spLocks noChangeArrowheads="1"/>
          </p:cNvSpPr>
          <p:nvPr/>
        </p:nvSpPr>
        <p:spPr bwMode="auto">
          <a:xfrm>
            <a:off x="323850" y="3708400"/>
            <a:ext cx="1643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思路：</a:t>
            </a:r>
            <a:endParaRPr lang="zh-CN" altLang="en-US" sz="3200" b="1">
              <a:solidFill>
                <a:srgbClr val="00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357188" y="4365625"/>
            <a:ext cx="8572500" cy="1736725"/>
            <a:chOff x="357158" y="4500569"/>
            <a:chExt cx="8572560" cy="1737255"/>
          </a:xfrm>
        </p:grpSpPr>
        <p:sp>
          <p:nvSpPr>
            <p:cNvPr id="37899" name="TextBox 11"/>
            <p:cNvSpPr txBox="1">
              <a:spLocks noChangeArrowheads="1"/>
            </p:cNvSpPr>
            <p:nvPr/>
          </p:nvSpPr>
          <p:spPr bwMode="auto">
            <a:xfrm>
              <a:off x="357158" y="4500569"/>
              <a:ext cx="8572560" cy="1644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如果把汉语自动分词结果作为观察序列 </a:t>
              </a:r>
              <a:r>
                <a:rPr lang="en-US" altLang="zh-CN" i="1"/>
                <a:t>O</a:t>
              </a:r>
              <a:r>
                <a:rPr lang="en-US" altLang="zh-CN"/>
                <a:t>=</a:t>
              </a:r>
              <a:r>
                <a:rPr lang="en-US" altLang="zh-CN" i="1"/>
                <a:t>O</a:t>
              </a:r>
              <a:r>
                <a:rPr lang="en-US" altLang="zh-CN" baseline="-25000"/>
                <a:t>1</a:t>
              </a:r>
              <a:r>
                <a:rPr lang="en-US" altLang="zh-CN" i="1"/>
                <a:t>O</a:t>
              </a:r>
              <a:r>
                <a:rPr lang="en-US" altLang="zh-CN" baseline="-25000"/>
                <a:t>2</a:t>
              </a:r>
              <a:r>
                <a:rPr lang="en-US" altLang="zh-CN"/>
                <a:t>…</a:t>
              </a:r>
              <a:r>
                <a:rPr lang="en-US" altLang="zh-CN" i="1"/>
                <a:t>O</a:t>
              </a:r>
              <a:r>
                <a:rPr lang="en-US" altLang="zh-CN" i="1" baseline="-25000"/>
                <a:t>T</a:t>
              </a:r>
              <a:r>
                <a:rPr lang="zh-CN" altLang="en-US" b="1"/>
                <a:t>，</a:t>
              </a:r>
              <a:endParaRPr lang="en-US" altLang="zh-CN" b="1"/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b="1"/>
                <a:t>那么，我们要求解的是：                         。对于词性标注而言，则需求解：                            。</a:t>
              </a:r>
              <a:endParaRPr lang="zh-CN" altLang="en-US" b="1"/>
            </a:p>
          </p:txBody>
        </p:sp>
        <p:graphicFrame>
          <p:nvGraphicFramePr>
            <p:cNvPr id="37890" name="Object 14"/>
            <p:cNvGraphicFramePr>
              <a:graphicFrameLocks noChangeAspect="1"/>
            </p:cNvGraphicFramePr>
            <p:nvPr/>
          </p:nvGraphicFramePr>
          <p:xfrm>
            <a:off x="4297361" y="4981747"/>
            <a:ext cx="2344753" cy="654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6" name="Equation" r:id="rId1" imgW="1295400" imgH="330200" progId="Equation.DSMT4">
                    <p:embed/>
                  </p:oleObj>
                </mc:Choice>
                <mc:Fallback>
                  <p:oleObj name="Equation" r:id="rId1" imgW="1295400" imgH="330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361" y="4981747"/>
                          <a:ext cx="2344753" cy="654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1" name="Object 15"/>
            <p:cNvGraphicFramePr>
              <a:graphicFrameLocks noChangeAspect="1"/>
            </p:cNvGraphicFramePr>
            <p:nvPr/>
          </p:nvGraphicFramePr>
          <p:xfrm>
            <a:off x="3582981" y="5553412"/>
            <a:ext cx="2495567" cy="684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7" name="Equation" r:id="rId3" imgW="1459865" imgH="355600" progId="Equation.DSMT4">
                    <p:embed/>
                  </p:oleObj>
                </mc:Choice>
                <mc:Fallback>
                  <p:oleObj name="Equation" r:id="rId3" imgW="1459865" imgH="355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2981" y="5553412"/>
                          <a:ext cx="2495567" cy="684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20675" y="1571625"/>
            <a:ext cx="8572500" cy="4475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u="sng">
                <a:latin typeface="黑体" panose="02010609060101010101" pitchFamily="2" charset="-122"/>
                <a:ea typeface="黑体" panose="02010609060101010101" pitchFamily="2" charset="-122"/>
              </a:rPr>
              <a:t>进一步解释</a:t>
            </a:r>
            <a:r>
              <a:rPr lang="zh-CN" altLang="en-US" sz="3200" b="1"/>
              <a:t>：</a:t>
            </a:r>
            <a:endParaRPr lang="zh-CN" altLang="en-US" sz="3200" b="1"/>
          </a:p>
          <a:p>
            <a:pPr eaLnBrk="1" hangingPunct="1">
              <a:spcBef>
                <a:spcPct val="30000"/>
              </a:spcBef>
              <a:buFontTx/>
              <a:buAutoNum type="arabicParenBoth"/>
            </a:pPr>
            <a:r>
              <a:rPr lang="zh-CN" altLang="en-US" sz="3200" b="1">
                <a:ea typeface="楷体_GB2312" pitchFamily="49" charset="-122"/>
              </a:rPr>
              <a:t>估计</a:t>
            </a:r>
            <a:r>
              <a:rPr lang="en-US" altLang="zh-CN" sz="3200" b="1">
                <a:ea typeface="楷体_GB2312" pitchFamily="49" charset="-122"/>
              </a:rPr>
              <a:t>HMM</a:t>
            </a:r>
            <a:r>
              <a:rPr lang="zh-CN" altLang="en-US" sz="3200" b="1">
                <a:ea typeface="楷体_GB2312" pitchFamily="49" charset="-122"/>
              </a:rPr>
              <a:t>模型</a:t>
            </a:r>
            <a:r>
              <a:rPr lang="zh-CN" altLang="en-US" sz="3200" i="1"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lang="en-US" altLang="zh-CN" sz="3200">
                <a:ea typeface="楷体_GB2312" pitchFamily="49" charset="-122"/>
                <a:sym typeface="Symbol" panose="05050102010706020507" pitchFamily="18" charset="2"/>
              </a:rPr>
              <a:t>=(</a:t>
            </a:r>
            <a:r>
              <a:rPr lang="en-US" altLang="zh-CN" sz="3200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20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3200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320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3200" i="1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3200"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lang="zh-CN" altLang="en-US" sz="3200" b="1">
                <a:ea typeface="楷体_GB2312" pitchFamily="49" charset="-122"/>
              </a:rPr>
              <a:t>的参数；</a:t>
            </a:r>
            <a:endParaRPr lang="zh-CN" altLang="en-US" sz="3200" b="1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AutoNum type="arabicParenBoth"/>
            </a:pPr>
            <a:r>
              <a:rPr lang="zh-CN" altLang="en-US" sz="3200" b="1">
                <a:ea typeface="楷体_GB2312" pitchFamily="49" charset="-122"/>
              </a:rPr>
              <a:t>对于任意给定的一个输入句子及其可能的输出序列</a:t>
            </a:r>
            <a:r>
              <a:rPr lang="en-US" altLang="zh-CN" sz="3200" i="1">
                <a:ea typeface="楷体_GB2312" pitchFamily="49" charset="-122"/>
              </a:rPr>
              <a:t>O</a:t>
            </a:r>
            <a:r>
              <a:rPr lang="zh-CN" altLang="en-US" sz="3200" b="1">
                <a:ea typeface="楷体_GB2312" pitchFamily="49" charset="-122"/>
              </a:rPr>
              <a:t>，求找所有可能的</a:t>
            </a:r>
            <a:r>
              <a:rPr lang="en-US" altLang="zh-CN" sz="3200" i="1">
                <a:ea typeface="楷体_GB2312" pitchFamily="49" charset="-122"/>
              </a:rPr>
              <a:t>O</a:t>
            </a:r>
            <a:r>
              <a:rPr lang="zh-CN" altLang="en-US" sz="3200" b="1">
                <a:ea typeface="楷体_GB2312" pitchFamily="49" charset="-122"/>
              </a:rPr>
              <a:t>中使概率</a:t>
            </a:r>
            <a:r>
              <a:rPr lang="en-US" altLang="zh-CN" sz="3200" i="1">
                <a:ea typeface="楷体_GB2312" pitchFamily="49" charset="-122"/>
              </a:rPr>
              <a:t>p</a:t>
            </a:r>
            <a:r>
              <a:rPr lang="en-US" altLang="zh-CN" sz="3200">
                <a:ea typeface="楷体_GB2312" pitchFamily="49" charset="-122"/>
              </a:rPr>
              <a:t>(</a:t>
            </a:r>
            <a:r>
              <a:rPr lang="en-US" altLang="zh-CN" sz="3200" i="1">
                <a:ea typeface="楷体_GB2312" pitchFamily="49" charset="-122"/>
              </a:rPr>
              <a:t>O</a:t>
            </a:r>
            <a:r>
              <a:rPr lang="en-US" altLang="zh-CN" sz="3200">
                <a:ea typeface="楷体_GB2312" pitchFamily="49" charset="-122"/>
              </a:rPr>
              <a:t>|</a:t>
            </a:r>
            <a:r>
              <a:rPr lang="zh-CN" altLang="en-US" sz="3200" i="1">
                <a:ea typeface="楷体_GB2312" pitchFamily="49" charset="-122"/>
                <a:sym typeface="Symbol" panose="05050102010706020507" pitchFamily="18" charset="2"/>
              </a:rPr>
              <a:t> </a:t>
            </a:r>
            <a:r>
              <a:rPr lang="en-US" altLang="zh-CN" sz="3200">
                <a:ea typeface="楷体_GB2312" pitchFamily="49" charset="-122"/>
              </a:rPr>
              <a:t>)</a:t>
            </a:r>
            <a:r>
              <a:rPr lang="zh-CN" altLang="en-US" sz="3200" b="1">
                <a:ea typeface="楷体_GB2312" pitchFamily="49" charset="-122"/>
              </a:rPr>
              <a:t>最大的解；</a:t>
            </a:r>
            <a:endParaRPr lang="zh-CN" altLang="en-US" sz="3200" b="1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AutoNum type="arabicParenBoth"/>
            </a:pPr>
            <a:r>
              <a:rPr lang="zh-CN" altLang="en-US" sz="3200" b="1">
                <a:ea typeface="楷体_GB2312" pitchFamily="49" charset="-122"/>
              </a:rPr>
              <a:t>快速地选择“最优”的状态序列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zh-CN" altLang="en-US" sz="3200" b="1">
                <a:ea typeface="楷体_GB2312" pitchFamily="49" charset="-122"/>
              </a:rPr>
              <a:t>词性序列</a:t>
            </a:r>
            <a:r>
              <a:rPr lang="en-US" altLang="zh-CN" sz="3200" b="1">
                <a:ea typeface="楷体_GB2312" pitchFamily="49" charset="-122"/>
              </a:rPr>
              <a:t>)</a:t>
            </a:r>
            <a:r>
              <a:rPr lang="zh-CN" altLang="en-US" sz="3200" b="1">
                <a:ea typeface="楷体_GB2312" pitchFamily="49" charset="-122"/>
              </a:rPr>
              <a:t>，使其最好地解释观察序列。</a:t>
            </a:r>
            <a:endParaRPr lang="zh-CN" altLang="en-US" sz="32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圆角矩形 15"/>
          <p:cNvSpPr>
            <a:spLocks noChangeArrowheads="1"/>
          </p:cNvSpPr>
          <p:nvPr/>
        </p:nvSpPr>
        <p:spPr bwMode="auto">
          <a:xfrm>
            <a:off x="827088" y="1700213"/>
            <a:ext cx="1152525" cy="5048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cs typeface="Times New Roman" panose="02020603050405020304" pitchFamily="18" charset="0"/>
              </a:rPr>
              <a:t>武汉市</a:t>
            </a:r>
            <a:endParaRPr lang="zh-CN" alt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0662" name="椭圆 8"/>
          <p:cNvSpPr>
            <a:spLocks noChangeArrowheads="1"/>
          </p:cNvSpPr>
          <p:nvPr/>
        </p:nvSpPr>
        <p:spPr bwMode="auto">
          <a:xfrm>
            <a:off x="1042988" y="2708275"/>
            <a:ext cx="649287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0663" name="椭圆 9"/>
          <p:cNvSpPr>
            <a:spLocks noChangeArrowheads="1"/>
          </p:cNvSpPr>
          <p:nvPr/>
        </p:nvSpPr>
        <p:spPr bwMode="auto">
          <a:xfrm>
            <a:off x="2268538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0664" name="椭圆 10"/>
          <p:cNvSpPr>
            <a:spLocks noChangeArrowheads="1"/>
          </p:cNvSpPr>
          <p:nvPr/>
        </p:nvSpPr>
        <p:spPr bwMode="auto">
          <a:xfrm>
            <a:off x="3348038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0665" name="椭圆 11"/>
          <p:cNvSpPr>
            <a:spLocks noChangeArrowheads="1"/>
          </p:cNvSpPr>
          <p:nvPr/>
        </p:nvSpPr>
        <p:spPr bwMode="auto">
          <a:xfrm>
            <a:off x="435610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P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70666" name="椭圆 12"/>
          <p:cNvSpPr>
            <a:spLocks noChangeArrowheads="1"/>
          </p:cNvSpPr>
          <p:nvPr/>
        </p:nvSpPr>
        <p:spPr bwMode="auto">
          <a:xfrm>
            <a:off x="5940425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T</a:t>
            </a:r>
            <a:r>
              <a:rPr lang="en-US" altLang="zh-CN" sz="1600" b="1">
                <a:solidFill>
                  <a:srgbClr val="0000FF"/>
                </a:solidFill>
              </a:rPr>
              <a:t>ime</a:t>
            </a:r>
            <a:endParaRPr lang="zh-CN" altLang="en-US" sz="1600" b="1">
              <a:solidFill>
                <a:srgbClr val="0000FF"/>
              </a:solidFill>
            </a:endParaRPr>
          </a:p>
        </p:txBody>
      </p:sp>
      <p:sp>
        <p:nvSpPr>
          <p:cNvPr id="70667" name="椭圆 13"/>
          <p:cNvSpPr>
            <a:spLocks noChangeArrowheads="1"/>
          </p:cNvSpPr>
          <p:nvPr/>
        </p:nvSpPr>
        <p:spPr bwMode="auto">
          <a:xfrm>
            <a:off x="752475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V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70668" name="椭圆 14"/>
          <p:cNvSpPr>
            <a:spLocks noChangeArrowheads="1"/>
          </p:cNvSpPr>
          <p:nvPr/>
        </p:nvSpPr>
        <p:spPr bwMode="auto">
          <a:xfrm>
            <a:off x="838835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P</a:t>
            </a:r>
            <a:r>
              <a:rPr lang="en-US" altLang="zh-CN" sz="1600" b="1">
                <a:solidFill>
                  <a:srgbClr val="0000FF"/>
                </a:solidFill>
              </a:rPr>
              <a:t>un</a:t>
            </a:r>
            <a:endParaRPr lang="zh-CN" altLang="en-US" sz="1600" b="1">
              <a:solidFill>
                <a:srgbClr val="0000FF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2195513" y="1700213"/>
            <a:ext cx="792162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长江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3276600" y="1700213"/>
            <a:ext cx="790575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大桥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4356100" y="1700213"/>
            <a:ext cx="503238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于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5076825" y="1700213"/>
            <a:ext cx="2232025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1957</a:t>
            </a:r>
            <a:r>
              <a:rPr lang="zh-CN" altLang="en-US" b="1" dirty="0"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cs typeface="Times New Roman" panose="02020603050405020304" pitchFamily="18" charset="0"/>
              </a:rPr>
              <a:t>月</a:t>
            </a:r>
            <a:r>
              <a:rPr lang="en-US" altLang="zh-CN" b="1" dirty="0"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cs typeface="Times New Roman" panose="02020603050405020304" pitchFamily="18" charset="0"/>
              </a:rPr>
              <a:t>日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 bwMode="auto">
          <a:xfrm>
            <a:off x="7451725" y="1700213"/>
            <a:ext cx="792163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竣工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8423275" y="1700213"/>
            <a:ext cx="469900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70675" name="圆角矩形 23"/>
          <p:cNvSpPr>
            <a:spLocks noChangeArrowheads="1"/>
          </p:cNvSpPr>
          <p:nvPr/>
        </p:nvSpPr>
        <p:spPr bwMode="auto">
          <a:xfrm>
            <a:off x="144463" y="1700213"/>
            <a:ext cx="611187" cy="5048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FF0000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endParaRPr lang="zh-CN" altLang="en-US"/>
          </a:p>
        </p:txBody>
      </p:sp>
      <p:sp>
        <p:nvSpPr>
          <p:cNvPr id="70676" name="圆角矩形 25"/>
          <p:cNvSpPr>
            <a:spLocks noChangeArrowheads="1"/>
          </p:cNvSpPr>
          <p:nvPr/>
        </p:nvSpPr>
        <p:spPr bwMode="auto">
          <a:xfrm>
            <a:off x="144463" y="2781300"/>
            <a:ext cx="611187" cy="5032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endParaRPr lang="zh-CN" altLang="en-US"/>
          </a:p>
        </p:txBody>
      </p:sp>
      <p:cxnSp>
        <p:nvCxnSpPr>
          <p:cNvPr id="70677" name="直接箭头连接符 27"/>
          <p:cNvCxnSpPr>
            <a:cxnSpLocks noChangeShapeType="1"/>
          </p:cNvCxnSpPr>
          <p:nvPr/>
        </p:nvCxnSpPr>
        <p:spPr bwMode="auto">
          <a:xfrm flipV="1">
            <a:off x="1331913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8" name="直接箭头连接符 30"/>
          <p:cNvCxnSpPr>
            <a:cxnSpLocks noChangeShapeType="1"/>
          </p:cNvCxnSpPr>
          <p:nvPr/>
        </p:nvCxnSpPr>
        <p:spPr bwMode="auto">
          <a:xfrm flipV="1">
            <a:off x="2555875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9" name="直接箭头连接符 31"/>
          <p:cNvCxnSpPr>
            <a:cxnSpLocks noChangeShapeType="1"/>
          </p:cNvCxnSpPr>
          <p:nvPr/>
        </p:nvCxnSpPr>
        <p:spPr bwMode="auto">
          <a:xfrm flipV="1">
            <a:off x="3635375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0" name="直接箭头连接符 32"/>
          <p:cNvCxnSpPr>
            <a:cxnSpLocks noChangeShapeType="1"/>
          </p:cNvCxnSpPr>
          <p:nvPr/>
        </p:nvCxnSpPr>
        <p:spPr bwMode="auto">
          <a:xfrm flipV="1">
            <a:off x="464343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1" name="直接箭头连接符 33"/>
          <p:cNvCxnSpPr>
            <a:cxnSpLocks noChangeShapeType="1"/>
          </p:cNvCxnSpPr>
          <p:nvPr/>
        </p:nvCxnSpPr>
        <p:spPr bwMode="auto">
          <a:xfrm flipV="1">
            <a:off x="6227763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2" name="直接箭头连接符 34"/>
          <p:cNvCxnSpPr>
            <a:cxnSpLocks noChangeShapeType="1"/>
          </p:cNvCxnSpPr>
          <p:nvPr/>
        </p:nvCxnSpPr>
        <p:spPr bwMode="auto">
          <a:xfrm flipV="1">
            <a:off x="781208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3" name="直接箭头连接符 35"/>
          <p:cNvCxnSpPr>
            <a:cxnSpLocks noChangeShapeType="1"/>
          </p:cNvCxnSpPr>
          <p:nvPr/>
        </p:nvCxnSpPr>
        <p:spPr bwMode="auto">
          <a:xfrm flipV="1">
            <a:off x="867568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4" name="直接箭头连接符 39"/>
          <p:cNvCxnSpPr>
            <a:cxnSpLocks noChangeShapeType="1"/>
          </p:cNvCxnSpPr>
          <p:nvPr/>
        </p:nvCxnSpPr>
        <p:spPr bwMode="auto">
          <a:xfrm>
            <a:off x="1692275" y="3068638"/>
            <a:ext cx="57626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5" name="直接箭头连接符 45"/>
          <p:cNvCxnSpPr>
            <a:cxnSpLocks noChangeShapeType="1"/>
          </p:cNvCxnSpPr>
          <p:nvPr/>
        </p:nvCxnSpPr>
        <p:spPr bwMode="auto">
          <a:xfrm>
            <a:off x="2916238" y="3068638"/>
            <a:ext cx="4318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6" name="直接箭头连接符 48"/>
          <p:cNvCxnSpPr>
            <a:cxnSpLocks noChangeShapeType="1"/>
          </p:cNvCxnSpPr>
          <p:nvPr/>
        </p:nvCxnSpPr>
        <p:spPr bwMode="auto">
          <a:xfrm>
            <a:off x="3995738" y="3068638"/>
            <a:ext cx="360362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7" name="直接箭头连接符 51"/>
          <p:cNvCxnSpPr>
            <a:cxnSpLocks noChangeShapeType="1"/>
          </p:cNvCxnSpPr>
          <p:nvPr/>
        </p:nvCxnSpPr>
        <p:spPr bwMode="auto">
          <a:xfrm>
            <a:off x="5003800" y="3068638"/>
            <a:ext cx="936625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8" name="直接箭头连接符 54"/>
          <p:cNvCxnSpPr>
            <a:cxnSpLocks noChangeShapeType="1"/>
          </p:cNvCxnSpPr>
          <p:nvPr/>
        </p:nvCxnSpPr>
        <p:spPr bwMode="auto">
          <a:xfrm>
            <a:off x="6588125" y="3068638"/>
            <a:ext cx="936625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9" name="直接箭头连接符 59"/>
          <p:cNvCxnSpPr>
            <a:cxnSpLocks noChangeShapeType="1"/>
          </p:cNvCxnSpPr>
          <p:nvPr/>
        </p:nvCxnSpPr>
        <p:spPr bwMode="auto">
          <a:xfrm>
            <a:off x="8172450" y="3068638"/>
            <a:ext cx="2159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2292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6.1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395288" y="1571625"/>
            <a:ext cx="8286750" cy="1747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假设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/>
              <a:t>：</a:t>
            </a:r>
            <a:endParaRPr lang="zh-CN" altLang="en-US" sz="3200" b="1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        如果只考虑公式</a:t>
            </a:r>
            <a:r>
              <a:rPr lang="en-US" altLang="zh-CN"/>
              <a:t>(6.1)</a:t>
            </a:r>
            <a:r>
              <a:rPr lang="zh-CN" altLang="en-US" b="1"/>
              <a:t>独立于时间 </a:t>
            </a:r>
            <a:r>
              <a:rPr lang="en-US" altLang="zh-CN" i="1"/>
              <a:t>t</a:t>
            </a:r>
            <a:r>
              <a:rPr lang="en-US" altLang="zh-CN" b="1"/>
              <a:t> </a:t>
            </a:r>
            <a:r>
              <a:rPr lang="zh-CN" altLang="en-US" b="1"/>
              <a:t>的随机过程，即所谓的不动性假设，状态与时间无关，那么：</a:t>
            </a:r>
            <a:endParaRPr lang="zh-CN" altLang="en-US" b="1"/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1042988" y="3571875"/>
          <a:ext cx="57610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1" imgW="2463800" imgH="241300" progId="Equation.DSMT4">
                  <p:embed/>
                </p:oleObj>
              </mc:Choice>
              <mc:Fallback>
                <p:oleObj name="Equation" r:id="rId1" imgW="24638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1875"/>
                        <a:ext cx="57610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7072313" y="3571875"/>
            <a:ext cx="165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(6.2)</a:t>
            </a:r>
            <a:endParaRPr lang="en-US" altLang="zh-CN"/>
          </a:p>
        </p:txBody>
      </p:sp>
      <p:sp>
        <p:nvSpPr>
          <p:cNvPr id="3081" name="Text Box 17"/>
          <p:cNvSpPr txBox="1">
            <a:spLocks noChangeArrowheads="1"/>
          </p:cNvSpPr>
          <p:nvPr/>
        </p:nvSpPr>
        <p:spPr bwMode="auto">
          <a:xfrm>
            <a:off x="785813" y="4714875"/>
            <a:ext cx="7993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该随机过程称为</a:t>
            </a:r>
            <a:r>
              <a:rPr lang="zh-CN" altLang="en-US" sz="3200" b="1" u="sng">
                <a:solidFill>
                  <a:srgbClr val="0000FF"/>
                </a:solidFill>
                <a:ea typeface="黑体" panose="02010609060101010101" pitchFamily="2" charset="-122"/>
              </a:rPr>
              <a:t>马尔可夫模型</a:t>
            </a:r>
            <a:r>
              <a:rPr lang="en-US" altLang="zh-CN" sz="3200" b="1" u="sng">
                <a:solidFill>
                  <a:srgbClr val="0000FF"/>
                </a:solidFill>
                <a:latin typeface="Arial Narrow" pitchFamily="34" charset="0"/>
                <a:ea typeface="黑体" panose="02010609060101010101" pitchFamily="2" charset="-122"/>
              </a:rPr>
              <a:t>(Markov Model)</a:t>
            </a:r>
            <a:r>
              <a:rPr lang="zh-CN" altLang="en-US" b="1"/>
              <a:t>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圆角矩形 15"/>
          <p:cNvSpPr>
            <a:spLocks noChangeArrowheads="1"/>
          </p:cNvSpPr>
          <p:nvPr/>
        </p:nvSpPr>
        <p:spPr bwMode="auto">
          <a:xfrm>
            <a:off x="827088" y="1700213"/>
            <a:ext cx="1152525" cy="5048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cs typeface="Times New Roman" panose="02020603050405020304" pitchFamily="18" charset="0"/>
              </a:rPr>
              <a:t>武汉市</a:t>
            </a:r>
            <a:endParaRPr lang="zh-CN" alt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686" name="椭圆 8"/>
          <p:cNvSpPr>
            <a:spLocks noChangeArrowheads="1"/>
          </p:cNvSpPr>
          <p:nvPr/>
        </p:nvSpPr>
        <p:spPr bwMode="auto">
          <a:xfrm>
            <a:off x="1042988" y="2708275"/>
            <a:ext cx="649287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1687" name="椭圆 9"/>
          <p:cNvSpPr>
            <a:spLocks noChangeArrowheads="1"/>
          </p:cNvSpPr>
          <p:nvPr/>
        </p:nvSpPr>
        <p:spPr bwMode="auto">
          <a:xfrm>
            <a:off x="2268538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1688" name="椭圆 10"/>
          <p:cNvSpPr>
            <a:spLocks noChangeArrowheads="1"/>
          </p:cNvSpPr>
          <p:nvPr/>
        </p:nvSpPr>
        <p:spPr bwMode="auto">
          <a:xfrm>
            <a:off x="3348038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1689" name="椭圆 11"/>
          <p:cNvSpPr>
            <a:spLocks noChangeArrowheads="1"/>
          </p:cNvSpPr>
          <p:nvPr/>
        </p:nvSpPr>
        <p:spPr bwMode="auto">
          <a:xfrm>
            <a:off x="435610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P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71690" name="椭圆 12"/>
          <p:cNvSpPr>
            <a:spLocks noChangeArrowheads="1"/>
          </p:cNvSpPr>
          <p:nvPr/>
        </p:nvSpPr>
        <p:spPr bwMode="auto">
          <a:xfrm>
            <a:off x="5940425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T</a:t>
            </a:r>
            <a:r>
              <a:rPr lang="en-US" altLang="zh-CN" sz="1600" b="1">
                <a:solidFill>
                  <a:srgbClr val="0000FF"/>
                </a:solidFill>
              </a:rPr>
              <a:t>ime</a:t>
            </a:r>
            <a:endParaRPr lang="zh-CN" altLang="en-US" sz="1600" b="1">
              <a:solidFill>
                <a:srgbClr val="0000FF"/>
              </a:solidFill>
            </a:endParaRPr>
          </a:p>
        </p:txBody>
      </p:sp>
      <p:sp>
        <p:nvSpPr>
          <p:cNvPr id="71691" name="椭圆 13"/>
          <p:cNvSpPr>
            <a:spLocks noChangeArrowheads="1"/>
          </p:cNvSpPr>
          <p:nvPr/>
        </p:nvSpPr>
        <p:spPr bwMode="auto">
          <a:xfrm>
            <a:off x="752475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V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71692" name="椭圆 14"/>
          <p:cNvSpPr>
            <a:spLocks noChangeArrowheads="1"/>
          </p:cNvSpPr>
          <p:nvPr/>
        </p:nvSpPr>
        <p:spPr bwMode="auto">
          <a:xfrm>
            <a:off x="838835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P</a:t>
            </a:r>
            <a:r>
              <a:rPr lang="en-US" altLang="zh-CN" sz="1600" b="1">
                <a:solidFill>
                  <a:srgbClr val="0000FF"/>
                </a:solidFill>
              </a:rPr>
              <a:t>un</a:t>
            </a:r>
            <a:endParaRPr lang="zh-CN" altLang="en-US" sz="1600" b="1">
              <a:solidFill>
                <a:srgbClr val="0000FF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2195513" y="1700213"/>
            <a:ext cx="792162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长江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3276600" y="1700213"/>
            <a:ext cx="790575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大桥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4356100" y="1700213"/>
            <a:ext cx="503238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于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5076825" y="1700213"/>
            <a:ext cx="2232025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1957</a:t>
            </a:r>
            <a:r>
              <a:rPr lang="zh-CN" altLang="en-US" b="1" dirty="0"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cs typeface="Times New Roman" panose="02020603050405020304" pitchFamily="18" charset="0"/>
              </a:rPr>
              <a:t>月</a:t>
            </a:r>
            <a:r>
              <a:rPr lang="en-US" altLang="zh-CN" b="1" dirty="0"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cs typeface="Times New Roman" panose="02020603050405020304" pitchFamily="18" charset="0"/>
              </a:rPr>
              <a:t>日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 bwMode="auto">
          <a:xfrm>
            <a:off x="7451725" y="1700213"/>
            <a:ext cx="792163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竣工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8423275" y="1700213"/>
            <a:ext cx="469900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71699" name="圆角矩形 23"/>
          <p:cNvSpPr>
            <a:spLocks noChangeArrowheads="1"/>
          </p:cNvSpPr>
          <p:nvPr/>
        </p:nvSpPr>
        <p:spPr bwMode="auto">
          <a:xfrm>
            <a:off x="144463" y="1700213"/>
            <a:ext cx="611187" cy="5048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FF0000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endParaRPr lang="zh-CN" altLang="en-US"/>
          </a:p>
        </p:txBody>
      </p:sp>
      <p:grpSp>
        <p:nvGrpSpPr>
          <p:cNvPr id="71700" name="组合 63"/>
          <p:cNvGrpSpPr/>
          <p:nvPr/>
        </p:nvGrpSpPr>
        <p:grpSpPr bwMode="auto">
          <a:xfrm>
            <a:off x="4356100" y="2205038"/>
            <a:ext cx="863600" cy="1944687"/>
            <a:chOff x="4355976" y="2204864"/>
            <a:chExt cx="864096" cy="1944216"/>
          </a:xfrm>
        </p:grpSpPr>
        <p:sp>
          <p:nvSpPr>
            <p:cNvPr id="71715" name="任意多边形 37"/>
            <p:cNvSpPr/>
            <p:nvPr/>
          </p:nvSpPr>
          <p:spPr bwMode="auto">
            <a:xfrm>
              <a:off x="4731657" y="2204864"/>
              <a:ext cx="488415" cy="1481832"/>
            </a:xfrm>
            <a:custGeom>
              <a:avLst/>
              <a:gdLst>
                <a:gd name="T0" fmla="*/ 49428 w 566057"/>
                <a:gd name="T1" fmla="*/ 721347 h 1582057"/>
                <a:gd name="T2" fmla="*/ 81556 w 566057"/>
                <a:gd name="T3" fmla="*/ 569136 h 1582057"/>
                <a:gd name="T4" fmla="*/ 86499 w 566057"/>
                <a:gd name="T5" fmla="*/ 258097 h 1582057"/>
                <a:gd name="T6" fmla="*/ 22243 w 566057"/>
                <a:gd name="T7" fmla="*/ 99268 h 1582057"/>
                <a:gd name="T8" fmla="*/ 0 w 566057"/>
                <a:gd name="T9" fmla="*/ 0 h 15820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057"/>
                <a:gd name="T16" fmla="*/ 0 h 1582057"/>
                <a:gd name="T17" fmla="*/ 566057 w 566057"/>
                <a:gd name="T18" fmla="*/ 1582057 h 15820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057" h="1582057">
                  <a:moveTo>
                    <a:pt x="290286" y="1582057"/>
                  </a:moveTo>
                  <a:cubicBezTo>
                    <a:pt x="366486" y="1499809"/>
                    <a:pt x="442686" y="1417562"/>
                    <a:pt x="478972" y="1248229"/>
                  </a:cubicBezTo>
                  <a:cubicBezTo>
                    <a:pt x="515258" y="1078896"/>
                    <a:pt x="566057" y="737809"/>
                    <a:pt x="508000" y="566057"/>
                  </a:cubicBezTo>
                  <a:cubicBezTo>
                    <a:pt x="449943" y="394305"/>
                    <a:pt x="215296" y="312057"/>
                    <a:pt x="130629" y="217714"/>
                  </a:cubicBezTo>
                  <a:cubicBezTo>
                    <a:pt x="45962" y="123371"/>
                    <a:pt x="22981" y="61685"/>
                    <a:pt x="0" y="0"/>
                  </a:cubicBezTo>
                </a:path>
              </a:pathLst>
            </a:custGeom>
            <a:noFill/>
            <a:ln w="19050" algn="ctr">
              <a:solidFill>
                <a:srgbClr val="0000FF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6" name="椭圆 24"/>
            <p:cNvSpPr>
              <a:spLocks noChangeArrowheads="1"/>
            </p:cNvSpPr>
            <p:nvPr/>
          </p:nvSpPr>
          <p:spPr bwMode="auto">
            <a:xfrm>
              <a:off x="4355976" y="3501008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FF"/>
                  </a:solidFill>
                </a:rPr>
                <a:t>N</a:t>
              </a:r>
              <a:r>
                <a:rPr lang="en-US" altLang="zh-CN" sz="1600" b="1">
                  <a:solidFill>
                    <a:srgbClr val="0000FF"/>
                  </a:solidFill>
                </a:rPr>
                <a:t>rf</a:t>
              </a:r>
              <a:endParaRPr lang="zh-CN" altLang="en-US" sz="1600" b="1">
                <a:solidFill>
                  <a:srgbClr val="0000FF"/>
                </a:solidFill>
              </a:endParaRPr>
            </a:p>
          </p:txBody>
        </p:sp>
      </p:grpSp>
      <p:sp>
        <p:nvSpPr>
          <p:cNvPr id="71701" name="圆角矩形 25"/>
          <p:cNvSpPr>
            <a:spLocks noChangeArrowheads="1"/>
          </p:cNvSpPr>
          <p:nvPr/>
        </p:nvSpPr>
        <p:spPr bwMode="auto">
          <a:xfrm>
            <a:off x="144463" y="2781300"/>
            <a:ext cx="611187" cy="5032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endParaRPr lang="zh-CN" altLang="en-US"/>
          </a:p>
        </p:txBody>
      </p:sp>
      <p:cxnSp>
        <p:nvCxnSpPr>
          <p:cNvPr id="71702" name="直接箭头连接符 27"/>
          <p:cNvCxnSpPr>
            <a:cxnSpLocks noChangeShapeType="1"/>
          </p:cNvCxnSpPr>
          <p:nvPr/>
        </p:nvCxnSpPr>
        <p:spPr bwMode="auto">
          <a:xfrm flipV="1">
            <a:off x="1331913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3" name="直接箭头连接符 30"/>
          <p:cNvCxnSpPr>
            <a:cxnSpLocks noChangeShapeType="1"/>
          </p:cNvCxnSpPr>
          <p:nvPr/>
        </p:nvCxnSpPr>
        <p:spPr bwMode="auto">
          <a:xfrm flipV="1">
            <a:off x="2555875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4" name="直接箭头连接符 31"/>
          <p:cNvCxnSpPr>
            <a:cxnSpLocks noChangeShapeType="1"/>
          </p:cNvCxnSpPr>
          <p:nvPr/>
        </p:nvCxnSpPr>
        <p:spPr bwMode="auto">
          <a:xfrm flipV="1">
            <a:off x="3635375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5" name="直接箭头连接符 32"/>
          <p:cNvCxnSpPr>
            <a:cxnSpLocks noChangeShapeType="1"/>
          </p:cNvCxnSpPr>
          <p:nvPr/>
        </p:nvCxnSpPr>
        <p:spPr bwMode="auto">
          <a:xfrm flipV="1">
            <a:off x="464343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6" name="直接箭头连接符 33"/>
          <p:cNvCxnSpPr>
            <a:cxnSpLocks noChangeShapeType="1"/>
          </p:cNvCxnSpPr>
          <p:nvPr/>
        </p:nvCxnSpPr>
        <p:spPr bwMode="auto">
          <a:xfrm flipV="1">
            <a:off x="6227763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7" name="直接箭头连接符 34"/>
          <p:cNvCxnSpPr>
            <a:cxnSpLocks noChangeShapeType="1"/>
          </p:cNvCxnSpPr>
          <p:nvPr/>
        </p:nvCxnSpPr>
        <p:spPr bwMode="auto">
          <a:xfrm flipV="1">
            <a:off x="781208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8" name="直接箭头连接符 35"/>
          <p:cNvCxnSpPr>
            <a:cxnSpLocks noChangeShapeType="1"/>
          </p:cNvCxnSpPr>
          <p:nvPr/>
        </p:nvCxnSpPr>
        <p:spPr bwMode="auto">
          <a:xfrm flipV="1">
            <a:off x="867568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9" name="直接箭头连接符 39"/>
          <p:cNvCxnSpPr>
            <a:cxnSpLocks noChangeShapeType="1"/>
          </p:cNvCxnSpPr>
          <p:nvPr/>
        </p:nvCxnSpPr>
        <p:spPr bwMode="auto">
          <a:xfrm>
            <a:off x="1692275" y="3068638"/>
            <a:ext cx="57626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0" name="直接箭头连接符 45"/>
          <p:cNvCxnSpPr>
            <a:cxnSpLocks noChangeShapeType="1"/>
          </p:cNvCxnSpPr>
          <p:nvPr/>
        </p:nvCxnSpPr>
        <p:spPr bwMode="auto">
          <a:xfrm>
            <a:off x="2916238" y="3068638"/>
            <a:ext cx="4318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1" name="直接箭头连接符 48"/>
          <p:cNvCxnSpPr>
            <a:cxnSpLocks noChangeShapeType="1"/>
          </p:cNvCxnSpPr>
          <p:nvPr/>
        </p:nvCxnSpPr>
        <p:spPr bwMode="auto">
          <a:xfrm>
            <a:off x="3995738" y="3068638"/>
            <a:ext cx="360362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2" name="直接箭头连接符 51"/>
          <p:cNvCxnSpPr>
            <a:cxnSpLocks noChangeShapeType="1"/>
          </p:cNvCxnSpPr>
          <p:nvPr/>
        </p:nvCxnSpPr>
        <p:spPr bwMode="auto">
          <a:xfrm>
            <a:off x="5003800" y="3068638"/>
            <a:ext cx="936625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3" name="直接箭头连接符 54"/>
          <p:cNvCxnSpPr>
            <a:cxnSpLocks noChangeShapeType="1"/>
          </p:cNvCxnSpPr>
          <p:nvPr/>
        </p:nvCxnSpPr>
        <p:spPr bwMode="auto">
          <a:xfrm>
            <a:off x="6588125" y="3068638"/>
            <a:ext cx="936625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4" name="直接箭头连接符 59"/>
          <p:cNvCxnSpPr>
            <a:cxnSpLocks noChangeShapeType="1"/>
          </p:cNvCxnSpPr>
          <p:nvPr/>
        </p:nvCxnSpPr>
        <p:spPr bwMode="auto">
          <a:xfrm>
            <a:off x="8172450" y="3068638"/>
            <a:ext cx="2159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圆角矩形 15"/>
          <p:cNvSpPr>
            <a:spLocks noChangeArrowheads="1"/>
          </p:cNvSpPr>
          <p:nvPr/>
        </p:nvSpPr>
        <p:spPr bwMode="auto">
          <a:xfrm>
            <a:off x="827088" y="1700213"/>
            <a:ext cx="1152525" cy="5048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cs typeface="Times New Roman" panose="02020603050405020304" pitchFamily="18" charset="0"/>
              </a:rPr>
              <a:t>武汉市</a:t>
            </a:r>
            <a:endParaRPr lang="zh-CN" alt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710" name="椭圆 8"/>
          <p:cNvSpPr>
            <a:spLocks noChangeArrowheads="1"/>
          </p:cNvSpPr>
          <p:nvPr/>
        </p:nvSpPr>
        <p:spPr bwMode="auto">
          <a:xfrm>
            <a:off x="1042988" y="2708275"/>
            <a:ext cx="649287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2711" name="椭圆 9"/>
          <p:cNvSpPr>
            <a:spLocks noChangeArrowheads="1"/>
          </p:cNvSpPr>
          <p:nvPr/>
        </p:nvSpPr>
        <p:spPr bwMode="auto">
          <a:xfrm>
            <a:off x="2268538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2712" name="椭圆 10"/>
          <p:cNvSpPr>
            <a:spLocks noChangeArrowheads="1"/>
          </p:cNvSpPr>
          <p:nvPr/>
        </p:nvSpPr>
        <p:spPr bwMode="auto">
          <a:xfrm>
            <a:off x="3348038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2713" name="椭圆 11"/>
          <p:cNvSpPr>
            <a:spLocks noChangeArrowheads="1"/>
          </p:cNvSpPr>
          <p:nvPr/>
        </p:nvSpPr>
        <p:spPr bwMode="auto">
          <a:xfrm>
            <a:off x="435610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P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72714" name="椭圆 12"/>
          <p:cNvSpPr>
            <a:spLocks noChangeArrowheads="1"/>
          </p:cNvSpPr>
          <p:nvPr/>
        </p:nvSpPr>
        <p:spPr bwMode="auto">
          <a:xfrm>
            <a:off x="5940425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T</a:t>
            </a:r>
            <a:r>
              <a:rPr lang="en-US" altLang="zh-CN" sz="1600" b="1">
                <a:solidFill>
                  <a:srgbClr val="0000FF"/>
                </a:solidFill>
              </a:rPr>
              <a:t>ime</a:t>
            </a:r>
            <a:endParaRPr lang="zh-CN" altLang="en-US" sz="1600" b="1">
              <a:solidFill>
                <a:srgbClr val="0000FF"/>
              </a:solidFill>
            </a:endParaRPr>
          </a:p>
        </p:txBody>
      </p:sp>
      <p:sp>
        <p:nvSpPr>
          <p:cNvPr id="72715" name="椭圆 13"/>
          <p:cNvSpPr>
            <a:spLocks noChangeArrowheads="1"/>
          </p:cNvSpPr>
          <p:nvPr/>
        </p:nvSpPr>
        <p:spPr bwMode="auto">
          <a:xfrm>
            <a:off x="752475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V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72716" name="椭圆 14"/>
          <p:cNvSpPr>
            <a:spLocks noChangeArrowheads="1"/>
          </p:cNvSpPr>
          <p:nvPr/>
        </p:nvSpPr>
        <p:spPr bwMode="auto">
          <a:xfrm>
            <a:off x="838835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P</a:t>
            </a:r>
            <a:r>
              <a:rPr lang="en-US" altLang="zh-CN" sz="1600" b="1">
                <a:solidFill>
                  <a:srgbClr val="0000FF"/>
                </a:solidFill>
              </a:rPr>
              <a:t>un</a:t>
            </a:r>
            <a:endParaRPr lang="zh-CN" altLang="en-US" sz="1600" b="1">
              <a:solidFill>
                <a:srgbClr val="0000FF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2195513" y="1700213"/>
            <a:ext cx="792162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长江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3276600" y="1700213"/>
            <a:ext cx="790575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大桥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4356100" y="1700213"/>
            <a:ext cx="503238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于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5076825" y="1700213"/>
            <a:ext cx="2232025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1957</a:t>
            </a:r>
            <a:r>
              <a:rPr lang="zh-CN" altLang="en-US" b="1" dirty="0"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cs typeface="Times New Roman" panose="02020603050405020304" pitchFamily="18" charset="0"/>
              </a:rPr>
              <a:t>月</a:t>
            </a:r>
            <a:r>
              <a:rPr lang="en-US" altLang="zh-CN" b="1" dirty="0"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cs typeface="Times New Roman" panose="02020603050405020304" pitchFamily="18" charset="0"/>
              </a:rPr>
              <a:t>日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 bwMode="auto">
          <a:xfrm>
            <a:off x="7451725" y="1700213"/>
            <a:ext cx="792163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竣工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8423275" y="1700213"/>
            <a:ext cx="469900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72723" name="圆角矩形 23"/>
          <p:cNvSpPr>
            <a:spLocks noChangeArrowheads="1"/>
          </p:cNvSpPr>
          <p:nvPr/>
        </p:nvSpPr>
        <p:spPr bwMode="auto">
          <a:xfrm>
            <a:off x="144463" y="1700213"/>
            <a:ext cx="611187" cy="5048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FF0000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endParaRPr lang="zh-CN" altLang="en-US"/>
          </a:p>
        </p:txBody>
      </p:sp>
      <p:grpSp>
        <p:nvGrpSpPr>
          <p:cNvPr id="72724" name="组合 63"/>
          <p:cNvGrpSpPr/>
          <p:nvPr/>
        </p:nvGrpSpPr>
        <p:grpSpPr bwMode="auto">
          <a:xfrm>
            <a:off x="4356100" y="2205038"/>
            <a:ext cx="863600" cy="1944687"/>
            <a:chOff x="4355976" y="2204864"/>
            <a:chExt cx="864096" cy="1944216"/>
          </a:xfrm>
        </p:grpSpPr>
        <p:sp>
          <p:nvSpPr>
            <p:cNvPr id="72741" name="任意多边形 37"/>
            <p:cNvSpPr/>
            <p:nvPr/>
          </p:nvSpPr>
          <p:spPr bwMode="auto">
            <a:xfrm>
              <a:off x="4731657" y="2204864"/>
              <a:ext cx="488415" cy="1481832"/>
            </a:xfrm>
            <a:custGeom>
              <a:avLst/>
              <a:gdLst>
                <a:gd name="T0" fmla="*/ 49428 w 566057"/>
                <a:gd name="T1" fmla="*/ 721347 h 1582057"/>
                <a:gd name="T2" fmla="*/ 81556 w 566057"/>
                <a:gd name="T3" fmla="*/ 569136 h 1582057"/>
                <a:gd name="T4" fmla="*/ 86499 w 566057"/>
                <a:gd name="T5" fmla="*/ 258097 h 1582057"/>
                <a:gd name="T6" fmla="*/ 22243 w 566057"/>
                <a:gd name="T7" fmla="*/ 99268 h 1582057"/>
                <a:gd name="T8" fmla="*/ 0 w 566057"/>
                <a:gd name="T9" fmla="*/ 0 h 15820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057"/>
                <a:gd name="T16" fmla="*/ 0 h 1582057"/>
                <a:gd name="T17" fmla="*/ 566057 w 566057"/>
                <a:gd name="T18" fmla="*/ 1582057 h 15820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057" h="1582057">
                  <a:moveTo>
                    <a:pt x="290286" y="1582057"/>
                  </a:moveTo>
                  <a:cubicBezTo>
                    <a:pt x="366486" y="1499809"/>
                    <a:pt x="442686" y="1417562"/>
                    <a:pt x="478972" y="1248229"/>
                  </a:cubicBezTo>
                  <a:cubicBezTo>
                    <a:pt x="515258" y="1078896"/>
                    <a:pt x="566057" y="737809"/>
                    <a:pt x="508000" y="566057"/>
                  </a:cubicBezTo>
                  <a:cubicBezTo>
                    <a:pt x="449943" y="394305"/>
                    <a:pt x="215296" y="312057"/>
                    <a:pt x="130629" y="217714"/>
                  </a:cubicBezTo>
                  <a:cubicBezTo>
                    <a:pt x="45962" y="123371"/>
                    <a:pt x="22981" y="61685"/>
                    <a:pt x="0" y="0"/>
                  </a:cubicBezTo>
                </a:path>
              </a:pathLst>
            </a:custGeom>
            <a:noFill/>
            <a:ln w="19050" algn="ctr">
              <a:solidFill>
                <a:srgbClr val="0000FF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2" name="椭圆 24"/>
            <p:cNvSpPr>
              <a:spLocks noChangeArrowheads="1"/>
            </p:cNvSpPr>
            <p:nvPr/>
          </p:nvSpPr>
          <p:spPr bwMode="auto">
            <a:xfrm>
              <a:off x="4355976" y="3501008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FF"/>
                  </a:solidFill>
                </a:rPr>
                <a:t>N</a:t>
              </a:r>
              <a:r>
                <a:rPr lang="en-US" altLang="zh-CN" sz="1600" b="1">
                  <a:solidFill>
                    <a:srgbClr val="0000FF"/>
                  </a:solidFill>
                </a:rPr>
                <a:t>rf</a:t>
              </a:r>
              <a:endParaRPr lang="zh-CN" altLang="en-US" sz="1600" b="1">
                <a:solidFill>
                  <a:srgbClr val="0000FF"/>
                </a:solidFill>
              </a:endParaRPr>
            </a:p>
          </p:txBody>
        </p:sp>
      </p:grpSp>
      <p:sp>
        <p:nvSpPr>
          <p:cNvPr id="72725" name="圆角矩形 25"/>
          <p:cNvSpPr>
            <a:spLocks noChangeArrowheads="1"/>
          </p:cNvSpPr>
          <p:nvPr/>
        </p:nvSpPr>
        <p:spPr bwMode="auto">
          <a:xfrm>
            <a:off x="144463" y="2781300"/>
            <a:ext cx="611187" cy="5032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endParaRPr lang="zh-CN" altLang="en-US"/>
          </a:p>
        </p:txBody>
      </p:sp>
      <p:cxnSp>
        <p:nvCxnSpPr>
          <p:cNvPr id="72726" name="直接箭头连接符 27"/>
          <p:cNvCxnSpPr>
            <a:cxnSpLocks noChangeShapeType="1"/>
          </p:cNvCxnSpPr>
          <p:nvPr/>
        </p:nvCxnSpPr>
        <p:spPr bwMode="auto">
          <a:xfrm flipV="1">
            <a:off x="1331913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7" name="直接箭头连接符 30"/>
          <p:cNvCxnSpPr>
            <a:cxnSpLocks noChangeShapeType="1"/>
          </p:cNvCxnSpPr>
          <p:nvPr/>
        </p:nvCxnSpPr>
        <p:spPr bwMode="auto">
          <a:xfrm flipV="1">
            <a:off x="2555875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8" name="直接箭头连接符 31"/>
          <p:cNvCxnSpPr>
            <a:cxnSpLocks noChangeShapeType="1"/>
          </p:cNvCxnSpPr>
          <p:nvPr/>
        </p:nvCxnSpPr>
        <p:spPr bwMode="auto">
          <a:xfrm flipV="1">
            <a:off x="3635375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9" name="直接箭头连接符 32"/>
          <p:cNvCxnSpPr>
            <a:cxnSpLocks noChangeShapeType="1"/>
          </p:cNvCxnSpPr>
          <p:nvPr/>
        </p:nvCxnSpPr>
        <p:spPr bwMode="auto">
          <a:xfrm flipV="1">
            <a:off x="464343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0" name="直接箭头连接符 33"/>
          <p:cNvCxnSpPr>
            <a:cxnSpLocks noChangeShapeType="1"/>
          </p:cNvCxnSpPr>
          <p:nvPr/>
        </p:nvCxnSpPr>
        <p:spPr bwMode="auto">
          <a:xfrm flipV="1">
            <a:off x="6227763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1" name="直接箭头连接符 34"/>
          <p:cNvCxnSpPr>
            <a:cxnSpLocks noChangeShapeType="1"/>
          </p:cNvCxnSpPr>
          <p:nvPr/>
        </p:nvCxnSpPr>
        <p:spPr bwMode="auto">
          <a:xfrm flipV="1">
            <a:off x="781208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2" name="直接箭头连接符 35"/>
          <p:cNvCxnSpPr>
            <a:cxnSpLocks noChangeShapeType="1"/>
          </p:cNvCxnSpPr>
          <p:nvPr/>
        </p:nvCxnSpPr>
        <p:spPr bwMode="auto">
          <a:xfrm flipV="1">
            <a:off x="867568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3" name="直接箭头连接符 39"/>
          <p:cNvCxnSpPr>
            <a:cxnSpLocks noChangeShapeType="1"/>
          </p:cNvCxnSpPr>
          <p:nvPr/>
        </p:nvCxnSpPr>
        <p:spPr bwMode="auto">
          <a:xfrm>
            <a:off x="1692275" y="3068638"/>
            <a:ext cx="57626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4" name="直接箭头连接符 45"/>
          <p:cNvCxnSpPr>
            <a:cxnSpLocks noChangeShapeType="1"/>
          </p:cNvCxnSpPr>
          <p:nvPr/>
        </p:nvCxnSpPr>
        <p:spPr bwMode="auto">
          <a:xfrm>
            <a:off x="2916238" y="3068638"/>
            <a:ext cx="4318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5" name="直接箭头连接符 48"/>
          <p:cNvCxnSpPr>
            <a:cxnSpLocks noChangeShapeType="1"/>
          </p:cNvCxnSpPr>
          <p:nvPr/>
        </p:nvCxnSpPr>
        <p:spPr bwMode="auto">
          <a:xfrm>
            <a:off x="3995738" y="3068638"/>
            <a:ext cx="360362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6" name="直接箭头连接符 51"/>
          <p:cNvCxnSpPr>
            <a:cxnSpLocks noChangeShapeType="1"/>
          </p:cNvCxnSpPr>
          <p:nvPr/>
        </p:nvCxnSpPr>
        <p:spPr bwMode="auto">
          <a:xfrm>
            <a:off x="5003800" y="3068638"/>
            <a:ext cx="936625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7" name="直接箭头连接符 54"/>
          <p:cNvCxnSpPr>
            <a:cxnSpLocks noChangeShapeType="1"/>
          </p:cNvCxnSpPr>
          <p:nvPr/>
        </p:nvCxnSpPr>
        <p:spPr bwMode="auto">
          <a:xfrm>
            <a:off x="6588125" y="3068638"/>
            <a:ext cx="936625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8" name="直接箭头连接符 59"/>
          <p:cNvCxnSpPr>
            <a:cxnSpLocks noChangeShapeType="1"/>
          </p:cNvCxnSpPr>
          <p:nvPr/>
        </p:nvCxnSpPr>
        <p:spPr bwMode="auto">
          <a:xfrm>
            <a:off x="8172450" y="3068638"/>
            <a:ext cx="2159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9" name="直接箭头连接符 40"/>
          <p:cNvCxnSpPr>
            <a:cxnSpLocks noChangeShapeType="1"/>
            <a:stCxn id="72712" idx="5"/>
            <a:endCxn id="72742" idx="2"/>
          </p:cNvCxnSpPr>
          <p:nvPr/>
        </p:nvCxnSpPr>
        <p:spPr bwMode="auto">
          <a:xfrm>
            <a:off x="3900488" y="3262313"/>
            <a:ext cx="455612" cy="561975"/>
          </a:xfrm>
          <a:prstGeom prst="straightConnector1">
            <a:avLst/>
          </a:prstGeom>
          <a:noFill/>
          <a:ln w="19050" algn="ctr">
            <a:solidFill>
              <a:srgbClr val="6600CC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40" name="直接箭头连接符 41"/>
          <p:cNvCxnSpPr>
            <a:cxnSpLocks noChangeShapeType="1"/>
            <a:endCxn id="72714" idx="3"/>
          </p:cNvCxnSpPr>
          <p:nvPr/>
        </p:nvCxnSpPr>
        <p:spPr bwMode="auto">
          <a:xfrm flipV="1">
            <a:off x="5003800" y="3262313"/>
            <a:ext cx="1031875" cy="598487"/>
          </a:xfrm>
          <a:prstGeom prst="straightConnector1">
            <a:avLst/>
          </a:prstGeom>
          <a:noFill/>
          <a:ln w="19050" algn="ctr">
            <a:solidFill>
              <a:srgbClr val="6600CC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圆角矩形 15"/>
          <p:cNvSpPr>
            <a:spLocks noChangeArrowheads="1"/>
          </p:cNvSpPr>
          <p:nvPr/>
        </p:nvSpPr>
        <p:spPr bwMode="auto">
          <a:xfrm>
            <a:off x="827088" y="1700213"/>
            <a:ext cx="1152525" cy="5048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cs typeface="Times New Roman" panose="02020603050405020304" pitchFamily="18" charset="0"/>
              </a:rPr>
              <a:t>武汉市</a:t>
            </a:r>
            <a:endParaRPr lang="zh-CN" alt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3734" name="椭圆 8"/>
          <p:cNvSpPr>
            <a:spLocks noChangeArrowheads="1"/>
          </p:cNvSpPr>
          <p:nvPr/>
        </p:nvSpPr>
        <p:spPr bwMode="auto">
          <a:xfrm>
            <a:off x="1042988" y="2708275"/>
            <a:ext cx="649287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3735" name="椭圆 9"/>
          <p:cNvSpPr>
            <a:spLocks noChangeArrowheads="1"/>
          </p:cNvSpPr>
          <p:nvPr/>
        </p:nvSpPr>
        <p:spPr bwMode="auto">
          <a:xfrm>
            <a:off x="2268538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3736" name="椭圆 10"/>
          <p:cNvSpPr>
            <a:spLocks noChangeArrowheads="1"/>
          </p:cNvSpPr>
          <p:nvPr/>
        </p:nvSpPr>
        <p:spPr bwMode="auto">
          <a:xfrm>
            <a:off x="3348038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3737" name="椭圆 11"/>
          <p:cNvSpPr>
            <a:spLocks noChangeArrowheads="1"/>
          </p:cNvSpPr>
          <p:nvPr/>
        </p:nvSpPr>
        <p:spPr bwMode="auto">
          <a:xfrm>
            <a:off x="435610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P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73738" name="椭圆 12"/>
          <p:cNvSpPr>
            <a:spLocks noChangeArrowheads="1"/>
          </p:cNvSpPr>
          <p:nvPr/>
        </p:nvSpPr>
        <p:spPr bwMode="auto">
          <a:xfrm>
            <a:off x="5940425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T</a:t>
            </a:r>
            <a:r>
              <a:rPr lang="en-US" altLang="zh-CN" sz="1600" b="1">
                <a:solidFill>
                  <a:srgbClr val="0000FF"/>
                </a:solidFill>
              </a:rPr>
              <a:t>ime</a:t>
            </a:r>
            <a:endParaRPr lang="zh-CN" altLang="en-US" sz="1600" b="1">
              <a:solidFill>
                <a:srgbClr val="0000FF"/>
              </a:solidFill>
            </a:endParaRPr>
          </a:p>
        </p:txBody>
      </p:sp>
      <p:sp>
        <p:nvSpPr>
          <p:cNvPr id="73739" name="椭圆 13"/>
          <p:cNvSpPr>
            <a:spLocks noChangeArrowheads="1"/>
          </p:cNvSpPr>
          <p:nvPr/>
        </p:nvSpPr>
        <p:spPr bwMode="auto">
          <a:xfrm>
            <a:off x="752475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V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73740" name="椭圆 14"/>
          <p:cNvSpPr>
            <a:spLocks noChangeArrowheads="1"/>
          </p:cNvSpPr>
          <p:nvPr/>
        </p:nvSpPr>
        <p:spPr bwMode="auto">
          <a:xfrm>
            <a:off x="838835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P</a:t>
            </a:r>
            <a:r>
              <a:rPr lang="en-US" altLang="zh-CN" sz="1600" b="1">
                <a:solidFill>
                  <a:srgbClr val="0000FF"/>
                </a:solidFill>
              </a:rPr>
              <a:t>un</a:t>
            </a:r>
            <a:endParaRPr lang="zh-CN" altLang="en-US" sz="1600" b="1">
              <a:solidFill>
                <a:srgbClr val="0000FF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2195513" y="1700213"/>
            <a:ext cx="792162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长江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3276600" y="1700213"/>
            <a:ext cx="790575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大桥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4356100" y="1700213"/>
            <a:ext cx="503238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于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5076825" y="1700213"/>
            <a:ext cx="2232025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1957</a:t>
            </a:r>
            <a:r>
              <a:rPr lang="zh-CN" altLang="en-US" b="1" dirty="0"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cs typeface="Times New Roman" panose="02020603050405020304" pitchFamily="18" charset="0"/>
              </a:rPr>
              <a:t>月</a:t>
            </a:r>
            <a:r>
              <a:rPr lang="en-US" altLang="zh-CN" b="1" dirty="0"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cs typeface="Times New Roman" panose="02020603050405020304" pitchFamily="18" charset="0"/>
              </a:rPr>
              <a:t>日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 bwMode="auto">
          <a:xfrm>
            <a:off x="7451725" y="1700213"/>
            <a:ext cx="792163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竣工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8423275" y="1700213"/>
            <a:ext cx="469900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73747" name="圆角矩形 23"/>
          <p:cNvSpPr>
            <a:spLocks noChangeArrowheads="1"/>
          </p:cNvSpPr>
          <p:nvPr/>
        </p:nvSpPr>
        <p:spPr bwMode="auto">
          <a:xfrm>
            <a:off x="144463" y="1700213"/>
            <a:ext cx="611187" cy="5048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FF0000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endParaRPr lang="zh-CN" altLang="en-US"/>
          </a:p>
        </p:txBody>
      </p:sp>
      <p:grpSp>
        <p:nvGrpSpPr>
          <p:cNvPr id="73748" name="组合 63"/>
          <p:cNvGrpSpPr/>
          <p:nvPr/>
        </p:nvGrpSpPr>
        <p:grpSpPr bwMode="auto">
          <a:xfrm>
            <a:off x="4356100" y="2205038"/>
            <a:ext cx="863600" cy="1944687"/>
            <a:chOff x="4355976" y="2204864"/>
            <a:chExt cx="864096" cy="1944216"/>
          </a:xfrm>
        </p:grpSpPr>
        <p:sp>
          <p:nvSpPr>
            <p:cNvPr id="73766" name="任意多边形 37"/>
            <p:cNvSpPr/>
            <p:nvPr/>
          </p:nvSpPr>
          <p:spPr bwMode="auto">
            <a:xfrm>
              <a:off x="4731657" y="2204864"/>
              <a:ext cx="488415" cy="1481832"/>
            </a:xfrm>
            <a:custGeom>
              <a:avLst/>
              <a:gdLst>
                <a:gd name="T0" fmla="*/ 49428 w 566057"/>
                <a:gd name="T1" fmla="*/ 721347 h 1582057"/>
                <a:gd name="T2" fmla="*/ 81556 w 566057"/>
                <a:gd name="T3" fmla="*/ 569136 h 1582057"/>
                <a:gd name="T4" fmla="*/ 86499 w 566057"/>
                <a:gd name="T5" fmla="*/ 258097 h 1582057"/>
                <a:gd name="T6" fmla="*/ 22243 w 566057"/>
                <a:gd name="T7" fmla="*/ 99268 h 1582057"/>
                <a:gd name="T8" fmla="*/ 0 w 566057"/>
                <a:gd name="T9" fmla="*/ 0 h 15820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057"/>
                <a:gd name="T16" fmla="*/ 0 h 1582057"/>
                <a:gd name="T17" fmla="*/ 566057 w 566057"/>
                <a:gd name="T18" fmla="*/ 1582057 h 15820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057" h="1582057">
                  <a:moveTo>
                    <a:pt x="290286" y="1582057"/>
                  </a:moveTo>
                  <a:cubicBezTo>
                    <a:pt x="366486" y="1499809"/>
                    <a:pt x="442686" y="1417562"/>
                    <a:pt x="478972" y="1248229"/>
                  </a:cubicBezTo>
                  <a:cubicBezTo>
                    <a:pt x="515258" y="1078896"/>
                    <a:pt x="566057" y="737809"/>
                    <a:pt x="508000" y="566057"/>
                  </a:cubicBezTo>
                  <a:cubicBezTo>
                    <a:pt x="449943" y="394305"/>
                    <a:pt x="215296" y="312057"/>
                    <a:pt x="130629" y="217714"/>
                  </a:cubicBezTo>
                  <a:cubicBezTo>
                    <a:pt x="45962" y="123371"/>
                    <a:pt x="22981" y="61685"/>
                    <a:pt x="0" y="0"/>
                  </a:cubicBezTo>
                </a:path>
              </a:pathLst>
            </a:custGeom>
            <a:noFill/>
            <a:ln w="19050" algn="ctr">
              <a:solidFill>
                <a:srgbClr val="0000FF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67" name="椭圆 24"/>
            <p:cNvSpPr>
              <a:spLocks noChangeArrowheads="1"/>
            </p:cNvSpPr>
            <p:nvPr/>
          </p:nvSpPr>
          <p:spPr bwMode="auto">
            <a:xfrm>
              <a:off x="4355976" y="3501008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FF"/>
                  </a:solidFill>
                </a:rPr>
                <a:t>N</a:t>
              </a:r>
              <a:r>
                <a:rPr lang="en-US" altLang="zh-CN" sz="1600" b="1">
                  <a:solidFill>
                    <a:srgbClr val="0000FF"/>
                  </a:solidFill>
                </a:rPr>
                <a:t>rf</a:t>
              </a:r>
              <a:endParaRPr lang="zh-CN" altLang="en-US" sz="1600" b="1">
                <a:solidFill>
                  <a:srgbClr val="0000FF"/>
                </a:solidFill>
              </a:endParaRPr>
            </a:p>
          </p:txBody>
        </p:sp>
      </p:grpSp>
      <p:sp>
        <p:nvSpPr>
          <p:cNvPr id="73749" name="圆角矩形 25"/>
          <p:cNvSpPr>
            <a:spLocks noChangeArrowheads="1"/>
          </p:cNvSpPr>
          <p:nvPr/>
        </p:nvSpPr>
        <p:spPr bwMode="auto">
          <a:xfrm>
            <a:off x="144463" y="2781300"/>
            <a:ext cx="611187" cy="5032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endParaRPr lang="zh-CN" altLang="en-US"/>
          </a:p>
        </p:txBody>
      </p:sp>
      <p:cxnSp>
        <p:nvCxnSpPr>
          <p:cNvPr id="73750" name="直接箭头连接符 27"/>
          <p:cNvCxnSpPr>
            <a:cxnSpLocks noChangeShapeType="1"/>
          </p:cNvCxnSpPr>
          <p:nvPr/>
        </p:nvCxnSpPr>
        <p:spPr bwMode="auto">
          <a:xfrm flipV="1">
            <a:off x="1331913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1" name="直接箭头连接符 30"/>
          <p:cNvCxnSpPr>
            <a:cxnSpLocks noChangeShapeType="1"/>
          </p:cNvCxnSpPr>
          <p:nvPr/>
        </p:nvCxnSpPr>
        <p:spPr bwMode="auto">
          <a:xfrm flipV="1">
            <a:off x="2555875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2" name="直接箭头连接符 31"/>
          <p:cNvCxnSpPr>
            <a:cxnSpLocks noChangeShapeType="1"/>
          </p:cNvCxnSpPr>
          <p:nvPr/>
        </p:nvCxnSpPr>
        <p:spPr bwMode="auto">
          <a:xfrm flipV="1">
            <a:off x="3635375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3" name="直接箭头连接符 32"/>
          <p:cNvCxnSpPr>
            <a:cxnSpLocks noChangeShapeType="1"/>
          </p:cNvCxnSpPr>
          <p:nvPr/>
        </p:nvCxnSpPr>
        <p:spPr bwMode="auto">
          <a:xfrm flipV="1">
            <a:off x="464343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4" name="直接箭头连接符 33"/>
          <p:cNvCxnSpPr>
            <a:cxnSpLocks noChangeShapeType="1"/>
          </p:cNvCxnSpPr>
          <p:nvPr/>
        </p:nvCxnSpPr>
        <p:spPr bwMode="auto">
          <a:xfrm flipV="1">
            <a:off x="6227763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5" name="直接箭头连接符 34"/>
          <p:cNvCxnSpPr>
            <a:cxnSpLocks noChangeShapeType="1"/>
          </p:cNvCxnSpPr>
          <p:nvPr/>
        </p:nvCxnSpPr>
        <p:spPr bwMode="auto">
          <a:xfrm flipV="1">
            <a:off x="781208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6" name="直接箭头连接符 35"/>
          <p:cNvCxnSpPr>
            <a:cxnSpLocks noChangeShapeType="1"/>
          </p:cNvCxnSpPr>
          <p:nvPr/>
        </p:nvCxnSpPr>
        <p:spPr bwMode="auto">
          <a:xfrm flipV="1">
            <a:off x="867568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7" name="直接箭头连接符 39"/>
          <p:cNvCxnSpPr>
            <a:cxnSpLocks noChangeShapeType="1"/>
          </p:cNvCxnSpPr>
          <p:nvPr/>
        </p:nvCxnSpPr>
        <p:spPr bwMode="auto">
          <a:xfrm>
            <a:off x="1692275" y="3068638"/>
            <a:ext cx="57626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8" name="直接箭头连接符 45"/>
          <p:cNvCxnSpPr>
            <a:cxnSpLocks noChangeShapeType="1"/>
          </p:cNvCxnSpPr>
          <p:nvPr/>
        </p:nvCxnSpPr>
        <p:spPr bwMode="auto">
          <a:xfrm>
            <a:off x="2916238" y="3068638"/>
            <a:ext cx="4318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9" name="直接箭头连接符 48"/>
          <p:cNvCxnSpPr>
            <a:cxnSpLocks noChangeShapeType="1"/>
          </p:cNvCxnSpPr>
          <p:nvPr/>
        </p:nvCxnSpPr>
        <p:spPr bwMode="auto">
          <a:xfrm>
            <a:off x="3995738" y="3068638"/>
            <a:ext cx="360362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0" name="直接箭头连接符 51"/>
          <p:cNvCxnSpPr>
            <a:cxnSpLocks noChangeShapeType="1"/>
          </p:cNvCxnSpPr>
          <p:nvPr/>
        </p:nvCxnSpPr>
        <p:spPr bwMode="auto">
          <a:xfrm>
            <a:off x="5003800" y="3068638"/>
            <a:ext cx="936625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1" name="直接箭头连接符 54"/>
          <p:cNvCxnSpPr>
            <a:cxnSpLocks noChangeShapeType="1"/>
          </p:cNvCxnSpPr>
          <p:nvPr/>
        </p:nvCxnSpPr>
        <p:spPr bwMode="auto">
          <a:xfrm>
            <a:off x="6588125" y="3068638"/>
            <a:ext cx="936625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2" name="直接箭头连接符 59"/>
          <p:cNvCxnSpPr>
            <a:cxnSpLocks noChangeShapeType="1"/>
          </p:cNvCxnSpPr>
          <p:nvPr/>
        </p:nvCxnSpPr>
        <p:spPr bwMode="auto">
          <a:xfrm>
            <a:off x="8172450" y="3068638"/>
            <a:ext cx="2159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3" name="直接箭头连接符 40"/>
          <p:cNvCxnSpPr>
            <a:cxnSpLocks noChangeShapeType="1"/>
            <a:stCxn id="73736" idx="5"/>
            <a:endCxn id="73767" idx="2"/>
          </p:cNvCxnSpPr>
          <p:nvPr/>
        </p:nvCxnSpPr>
        <p:spPr bwMode="auto">
          <a:xfrm>
            <a:off x="3900488" y="3262313"/>
            <a:ext cx="455612" cy="561975"/>
          </a:xfrm>
          <a:prstGeom prst="straightConnector1">
            <a:avLst/>
          </a:prstGeom>
          <a:noFill/>
          <a:ln w="19050" algn="ctr">
            <a:solidFill>
              <a:srgbClr val="6600CC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4" name="直接箭头连接符 41"/>
          <p:cNvCxnSpPr>
            <a:cxnSpLocks noChangeShapeType="1"/>
            <a:endCxn id="73738" idx="3"/>
          </p:cNvCxnSpPr>
          <p:nvPr/>
        </p:nvCxnSpPr>
        <p:spPr bwMode="auto">
          <a:xfrm flipV="1">
            <a:off x="5003800" y="3262313"/>
            <a:ext cx="1031875" cy="598487"/>
          </a:xfrm>
          <a:prstGeom prst="straightConnector1">
            <a:avLst/>
          </a:prstGeom>
          <a:noFill/>
          <a:ln w="19050" algn="ctr">
            <a:solidFill>
              <a:srgbClr val="6600CC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65" name="TextBox 38"/>
          <p:cNvSpPr txBox="1">
            <a:spLocks noChangeArrowheads="1"/>
          </p:cNvSpPr>
          <p:nvPr/>
        </p:nvSpPr>
        <p:spPr bwMode="auto">
          <a:xfrm>
            <a:off x="179388" y="4365625"/>
            <a:ext cx="87852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Tahoma" panose="020B0604030504040204" pitchFamily="34" charset="0"/>
              <a:buAutoNum type="alphaLcParenR"/>
            </a:pP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武汉市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长江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大桥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于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/P  1957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年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9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月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/T</a:t>
            </a:r>
            <a:r>
              <a:rPr lang="en-US" altLang="zh-CN" sz="1800" b="1">
                <a:solidFill>
                  <a:srgbClr val="0000FF"/>
                </a:solidFill>
                <a:cs typeface="Times New Roman" panose="02020603050405020304" pitchFamily="18" charset="0"/>
              </a:rPr>
              <a:t>ime</a:t>
            </a:r>
            <a:r>
              <a: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竣工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/V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。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/P</a:t>
            </a:r>
            <a:r>
              <a:rPr lang="en-US" altLang="zh-CN" sz="1800" b="1">
                <a:solidFill>
                  <a:srgbClr val="0000FF"/>
                </a:solidFill>
                <a:cs typeface="Times New Roman" panose="02020603050405020304" pitchFamily="18" charset="0"/>
              </a:rPr>
              <a:t>un</a:t>
            </a:r>
            <a:endParaRPr lang="en-US" altLang="zh-CN" sz="1800" b="1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Tahoma" panose="020B0604030504040204" pitchFamily="34" charset="0"/>
              <a:buAutoNum type="alphaLcParenR"/>
            </a:pP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武汉市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长江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大桥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于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</a:t>
            </a:r>
            <a:r>
              <a:rPr lang="en-US" altLang="zh-CN" sz="1800" b="1">
                <a:solidFill>
                  <a:srgbClr val="0000FF"/>
                </a:solidFill>
                <a:cs typeface="Times New Roman" panose="02020603050405020304" pitchFamily="18" charset="0"/>
              </a:rPr>
              <a:t>rf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  1957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年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9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月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/T</a:t>
            </a:r>
            <a:r>
              <a:rPr lang="en-US" altLang="zh-CN" sz="1800" b="1">
                <a:solidFill>
                  <a:srgbClr val="0000FF"/>
                </a:solidFill>
                <a:cs typeface="Times New Roman" panose="02020603050405020304" pitchFamily="18" charset="0"/>
              </a:rPr>
              <a:t>ime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竣工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/V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。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/P</a:t>
            </a:r>
            <a:r>
              <a:rPr lang="en-US" altLang="zh-CN" sz="1800" b="1">
                <a:solidFill>
                  <a:srgbClr val="0000FF"/>
                </a:solidFill>
                <a:cs typeface="Times New Roman" panose="02020603050405020304" pitchFamily="18" charset="0"/>
              </a:rPr>
              <a:t>un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圆角矩形 15"/>
          <p:cNvSpPr>
            <a:spLocks noChangeArrowheads="1"/>
          </p:cNvSpPr>
          <p:nvPr/>
        </p:nvSpPr>
        <p:spPr bwMode="auto">
          <a:xfrm>
            <a:off x="900113" y="1700213"/>
            <a:ext cx="863600" cy="5048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cs typeface="Times New Roman" panose="02020603050405020304" pitchFamily="18" charset="0"/>
              </a:rPr>
              <a:t>武汉</a:t>
            </a:r>
            <a:endParaRPr lang="zh-CN" alt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4758" name="椭圆 8"/>
          <p:cNvSpPr>
            <a:spLocks noChangeArrowheads="1"/>
          </p:cNvSpPr>
          <p:nvPr/>
        </p:nvSpPr>
        <p:spPr bwMode="auto">
          <a:xfrm>
            <a:off x="1042988" y="2708275"/>
            <a:ext cx="649287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4759" name="椭圆 9"/>
          <p:cNvSpPr>
            <a:spLocks noChangeArrowheads="1"/>
          </p:cNvSpPr>
          <p:nvPr/>
        </p:nvSpPr>
        <p:spPr bwMode="auto">
          <a:xfrm>
            <a:off x="2268538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4760" name="椭圆 10"/>
          <p:cNvSpPr>
            <a:spLocks noChangeArrowheads="1"/>
          </p:cNvSpPr>
          <p:nvPr/>
        </p:nvSpPr>
        <p:spPr bwMode="auto">
          <a:xfrm>
            <a:off x="3348038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endParaRPr lang="zh-CN" altLang="en-US"/>
          </a:p>
        </p:txBody>
      </p:sp>
      <p:sp>
        <p:nvSpPr>
          <p:cNvPr id="74761" name="椭圆 11"/>
          <p:cNvSpPr>
            <a:spLocks noChangeArrowheads="1"/>
          </p:cNvSpPr>
          <p:nvPr/>
        </p:nvSpPr>
        <p:spPr bwMode="auto">
          <a:xfrm>
            <a:off x="435610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P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74762" name="椭圆 12"/>
          <p:cNvSpPr>
            <a:spLocks noChangeArrowheads="1"/>
          </p:cNvSpPr>
          <p:nvPr/>
        </p:nvSpPr>
        <p:spPr bwMode="auto">
          <a:xfrm>
            <a:off x="5940425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T</a:t>
            </a:r>
            <a:r>
              <a:rPr lang="en-US" altLang="zh-CN" sz="1600" b="1">
                <a:solidFill>
                  <a:srgbClr val="0000FF"/>
                </a:solidFill>
              </a:rPr>
              <a:t>ime</a:t>
            </a:r>
            <a:endParaRPr lang="zh-CN" altLang="en-US" sz="1600" b="1">
              <a:solidFill>
                <a:srgbClr val="0000FF"/>
              </a:solidFill>
            </a:endParaRPr>
          </a:p>
        </p:txBody>
      </p:sp>
      <p:sp>
        <p:nvSpPr>
          <p:cNvPr id="74763" name="椭圆 13"/>
          <p:cNvSpPr>
            <a:spLocks noChangeArrowheads="1"/>
          </p:cNvSpPr>
          <p:nvPr/>
        </p:nvSpPr>
        <p:spPr bwMode="auto">
          <a:xfrm>
            <a:off x="752475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V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74764" name="椭圆 14"/>
          <p:cNvSpPr>
            <a:spLocks noChangeArrowheads="1"/>
          </p:cNvSpPr>
          <p:nvPr/>
        </p:nvSpPr>
        <p:spPr bwMode="auto">
          <a:xfrm>
            <a:off x="8388350" y="2708275"/>
            <a:ext cx="64770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</a:rPr>
              <a:t>P</a:t>
            </a:r>
            <a:r>
              <a:rPr lang="en-US" altLang="zh-CN" sz="1600" b="1">
                <a:solidFill>
                  <a:srgbClr val="0000FF"/>
                </a:solidFill>
              </a:rPr>
              <a:t>un</a:t>
            </a:r>
            <a:endParaRPr lang="zh-CN" altLang="en-US" sz="1600" b="1">
              <a:solidFill>
                <a:srgbClr val="0000FF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2195513" y="1700213"/>
            <a:ext cx="792162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市长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3059113" y="1700213"/>
            <a:ext cx="1152525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江大桥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4356100" y="1700213"/>
            <a:ext cx="503238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于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5076825" y="1700213"/>
            <a:ext cx="2232025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1957</a:t>
            </a:r>
            <a:r>
              <a:rPr lang="zh-CN" altLang="en-US" b="1" dirty="0"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cs typeface="Times New Roman" panose="02020603050405020304" pitchFamily="18" charset="0"/>
              </a:rPr>
              <a:t>月</a:t>
            </a:r>
            <a:r>
              <a:rPr lang="en-US" altLang="zh-CN" b="1" dirty="0"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cs typeface="Times New Roman" panose="02020603050405020304" pitchFamily="18" charset="0"/>
              </a:rPr>
              <a:t>日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 bwMode="auto">
          <a:xfrm>
            <a:off x="7451725" y="1700213"/>
            <a:ext cx="792163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竣工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8423275" y="1700213"/>
            <a:ext cx="469900" cy="50482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74771" name="圆角矩形 23"/>
          <p:cNvSpPr>
            <a:spLocks noChangeArrowheads="1"/>
          </p:cNvSpPr>
          <p:nvPr/>
        </p:nvSpPr>
        <p:spPr bwMode="auto">
          <a:xfrm>
            <a:off x="144463" y="1700213"/>
            <a:ext cx="611187" cy="5048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FF0000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endParaRPr lang="zh-CN" altLang="en-US"/>
          </a:p>
        </p:txBody>
      </p:sp>
      <p:grpSp>
        <p:nvGrpSpPr>
          <p:cNvPr id="74772" name="组合 63"/>
          <p:cNvGrpSpPr/>
          <p:nvPr/>
        </p:nvGrpSpPr>
        <p:grpSpPr bwMode="auto">
          <a:xfrm>
            <a:off x="4356100" y="2205038"/>
            <a:ext cx="863600" cy="1944687"/>
            <a:chOff x="4355976" y="2204864"/>
            <a:chExt cx="864096" cy="1944216"/>
          </a:xfrm>
        </p:grpSpPr>
        <p:sp>
          <p:nvSpPr>
            <p:cNvPr id="74790" name="任意多边形 37"/>
            <p:cNvSpPr/>
            <p:nvPr/>
          </p:nvSpPr>
          <p:spPr bwMode="auto">
            <a:xfrm>
              <a:off x="4731657" y="2204864"/>
              <a:ext cx="488415" cy="1481832"/>
            </a:xfrm>
            <a:custGeom>
              <a:avLst/>
              <a:gdLst>
                <a:gd name="T0" fmla="*/ 49428 w 566057"/>
                <a:gd name="T1" fmla="*/ 721347 h 1582057"/>
                <a:gd name="T2" fmla="*/ 81556 w 566057"/>
                <a:gd name="T3" fmla="*/ 569136 h 1582057"/>
                <a:gd name="T4" fmla="*/ 86499 w 566057"/>
                <a:gd name="T5" fmla="*/ 258097 h 1582057"/>
                <a:gd name="T6" fmla="*/ 22243 w 566057"/>
                <a:gd name="T7" fmla="*/ 99268 h 1582057"/>
                <a:gd name="T8" fmla="*/ 0 w 566057"/>
                <a:gd name="T9" fmla="*/ 0 h 15820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057"/>
                <a:gd name="T16" fmla="*/ 0 h 1582057"/>
                <a:gd name="T17" fmla="*/ 566057 w 566057"/>
                <a:gd name="T18" fmla="*/ 1582057 h 15820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057" h="1582057">
                  <a:moveTo>
                    <a:pt x="290286" y="1582057"/>
                  </a:moveTo>
                  <a:cubicBezTo>
                    <a:pt x="366486" y="1499809"/>
                    <a:pt x="442686" y="1417562"/>
                    <a:pt x="478972" y="1248229"/>
                  </a:cubicBezTo>
                  <a:cubicBezTo>
                    <a:pt x="515258" y="1078896"/>
                    <a:pt x="566057" y="737809"/>
                    <a:pt x="508000" y="566057"/>
                  </a:cubicBezTo>
                  <a:cubicBezTo>
                    <a:pt x="449943" y="394305"/>
                    <a:pt x="215296" y="312057"/>
                    <a:pt x="130629" y="217714"/>
                  </a:cubicBezTo>
                  <a:cubicBezTo>
                    <a:pt x="45962" y="123371"/>
                    <a:pt x="22981" y="61685"/>
                    <a:pt x="0" y="0"/>
                  </a:cubicBezTo>
                </a:path>
              </a:pathLst>
            </a:custGeom>
            <a:noFill/>
            <a:ln w="19050" algn="ctr">
              <a:solidFill>
                <a:srgbClr val="0000FF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91" name="椭圆 24"/>
            <p:cNvSpPr>
              <a:spLocks noChangeArrowheads="1"/>
            </p:cNvSpPr>
            <p:nvPr/>
          </p:nvSpPr>
          <p:spPr bwMode="auto">
            <a:xfrm>
              <a:off x="4355976" y="3501008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FF"/>
                  </a:solidFill>
                </a:rPr>
                <a:t>N</a:t>
              </a:r>
              <a:r>
                <a:rPr lang="en-US" altLang="zh-CN" sz="1600" b="1">
                  <a:solidFill>
                    <a:srgbClr val="0000FF"/>
                  </a:solidFill>
                </a:rPr>
                <a:t>rf</a:t>
              </a:r>
              <a:endParaRPr lang="zh-CN" altLang="en-US" sz="1600" b="1">
                <a:solidFill>
                  <a:srgbClr val="0000FF"/>
                </a:solidFill>
              </a:endParaRPr>
            </a:p>
          </p:txBody>
        </p:sp>
      </p:grpSp>
      <p:sp>
        <p:nvSpPr>
          <p:cNvPr id="74773" name="圆角矩形 25"/>
          <p:cNvSpPr>
            <a:spLocks noChangeArrowheads="1"/>
          </p:cNvSpPr>
          <p:nvPr/>
        </p:nvSpPr>
        <p:spPr bwMode="auto">
          <a:xfrm>
            <a:off x="144463" y="2781300"/>
            <a:ext cx="611187" cy="5032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endParaRPr lang="zh-CN" altLang="en-US"/>
          </a:p>
        </p:txBody>
      </p:sp>
      <p:cxnSp>
        <p:nvCxnSpPr>
          <p:cNvPr id="74774" name="直接箭头连接符 27"/>
          <p:cNvCxnSpPr>
            <a:cxnSpLocks noChangeShapeType="1"/>
          </p:cNvCxnSpPr>
          <p:nvPr/>
        </p:nvCxnSpPr>
        <p:spPr bwMode="auto">
          <a:xfrm flipV="1">
            <a:off x="1331913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5" name="直接箭头连接符 30"/>
          <p:cNvCxnSpPr>
            <a:cxnSpLocks noChangeShapeType="1"/>
          </p:cNvCxnSpPr>
          <p:nvPr/>
        </p:nvCxnSpPr>
        <p:spPr bwMode="auto">
          <a:xfrm flipV="1">
            <a:off x="2555875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6" name="直接箭头连接符 31"/>
          <p:cNvCxnSpPr>
            <a:cxnSpLocks noChangeShapeType="1"/>
          </p:cNvCxnSpPr>
          <p:nvPr/>
        </p:nvCxnSpPr>
        <p:spPr bwMode="auto">
          <a:xfrm flipV="1">
            <a:off x="3635375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7" name="直接箭头连接符 32"/>
          <p:cNvCxnSpPr>
            <a:cxnSpLocks noChangeShapeType="1"/>
          </p:cNvCxnSpPr>
          <p:nvPr/>
        </p:nvCxnSpPr>
        <p:spPr bwMode="auto">
          <a:xfrm flipV="1">
            <a:off x="464343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8" name="直接箭头连接符 33"/>
          <p:cNvCxnSpPr>
            <a:cxnSpLocks noChangeShapeType="1"/>
          </p:cNvCxnSpPr>
          <p:nvPr/>
        </p:nvCxnSpPr>
        <p:spPr bwMode="auto">
          <a:xfrm flipV="1">
            <a:off x="6227763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9" name="直接箭头连接符 34"/>
          <p:cNvCxnSpPr>
            <a:cxnSpLocks noChangeShapeType="1"/>
          </p:cNvCxnSpPr>
          <p:nvPr/>
        </p:nvCxnSpPr>
        <p:spPr bwMode="auto">
          <a:xfrm flipV="1">
            <a:off x="781208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0" name="直接箭头连接符 35"/>
          <p:cNvCxnSpPr>
            <a:cxnSpLocks noChangeShapeType="1"/>
          </p:cNvCxnSpPr>
          <p:nvPr/>
        </p:nvCxnSpPr>
        <p:spPr bwMode="auto">
          <a:xfrm flipV="1">
            <a:off x="8675688" y="2205038"/>
            <a:ext cx="0" cy="50323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1" name="直接箭头连接符 39"/>
          <p:cNvCxnSpPr>
            <a:cxnSpLocks noChangeShapeType="1"/>
          </p:cNvCxnSpPr>
          <p:nvPr/>
        </p:nvCxnSpPr>
        <p:spPr bwMode="auto">
          <a:xfrm>
            <a:off x="1692275" y="3068638"/>
            <a:ext cx="57626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2" name="直接箭头连接符 45"/>
          <p:cNvCxnSpPr>
            <a:cxnSpLocks noChangeShapeType="1"/>
          </p:cNvCxnSpPr>
          <p:nvPr/>
        </p:nvCxnSpPr>
        <p:spPr bwMode="auto">
          <a:xfrm>
            <a:off x="2916238" y="3068638"/>
            <a:ext cx="4318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3" name="直接箭头连接符 48"/>
          <p:cNvCxnSpPr>
            <a:cxnSpLocks noChangeShapeType="1"/>
          </p:cNvCxnSpPr>
          <p:nvPr/>
        </p:nvCxnSpPr>
        <p:spPr bwMode="auto">
          <a:xfrm>
            <a:off x="3995738" y="3068638"/>
            <a:ext cx="360362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4" name="直接箭头连接符 51"/>
          <p:cNvCxnSpPr>
            <a:cxnSpLocks noChangeShapeType="1"/>
          </p:cNvCxnSpPr>
          <p:nvPr/>
        </p:nvCxnSpPr>
        <p:spPr bwMode="auto">
          <a:xfrm>
            <a:off x="5003800" y="3068638"/>
            <a:ext cx="936625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5" name="直接箭头连接符 54"/>
          <p:cNvCxnSpPr>
            <a:cxnSpLocks noChangeShapeType="1"/>
          </p:cNvCxnSpPr>
          <p:nvPr/>
        </p:nvCxnSpPr>
        <p:spPr bwMode="auto">
          <a:xfrm>
            <a:off x="6588125" y="3068638"/>
            <a:ext cx="936625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6" name="直接箭头连接符 59"/>
          <p:cNvCxnSpPr>
            <a:cxnSpLocks noChangeShapeType="1"/>
          </p:cNvCxnSpPr>
          <p:nvPr/>
        </p:nvCxnSpPr>
        <p:spPr bwMode="auto">
          <a:xfrm>
            <a:off x="8172450" y="3068638"/>
            <a:ext cx="2159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7" name="直接箭头连接符 40"/>
          <p:cNvCxnSpPr>
            <a:cxnSpLocks noChangeShapeType="1"/>
            <a:stCxn id="74760" idx="5"/>
            <a:endCxn id="74791" idx="2"/>
          </p:cNvCxnSpPr>
          <p:nvPr/>
        </p:nvCxnSpPr>
        <p:spPr bwMode="auto">
          <a:xfrm>
            <a:off x="3900488" y="3262313"/>
            <a:ext cx="455612" cy="561975"/>
          </a:xfrm>
          <a:prstGeom prst="straightConnector1">
            <a:avLst/>
          </a:prstGeom>
          <a:noFill/>
          <a:ln w="19050" algn="ctr">
            <a:solidFill>
              <a:srgbClr val="6600CC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8" name="直接箭头连接符 41"/>
          <p:cNvCxnSpPr>
            <a:cxnSpLocks noChangeShapeType="1"/>
            <a:endCxn id="74762" idx="3"/>
          </p:cNvCxnSpPr>
          <p:nvPr/>
        </p:nvCxnSpPr>
        <p:spPr bwMode="auto">
          <a:xfrm flipV="1">
            <a:off x="5003800" y="3262313"/>
            <a:ext cx="1031875" cy="598487"/>
          </a:xfrm>
          <a:prstGeom prst="straightConnector1">
            <a:avLst/>
          </a:prstGeom>
          <a:noFill/>
          <a:ln w="19050" algn="ctr">
            <a:solidFill>
              <a:srgbClr val="6600CC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89" name="TextBox 38"/>
          <p:cNvSpPr txBox="1">
            <a:spLocks noChangeArrowheads="1"/>
          </p:cNvSpPr>
          <p:nvPr/>
        </p:nvSpPr>
        <p:spPr bwMode="auto">
          <a:xfrm>
            <a:off x="179388" y="4365625"/>
            <a:ext cx="87852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Tahoma" panose="020B0604030504040204" pitchFamily="34" charset="0"/>
              <a:buAutoNum type="alphaLcParenR" startAt="3"/>
            </a:pP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武汉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 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市长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江大 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于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/P  1957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年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9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月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/T</a:t>
            </a:r>
            <a:r>
              <a:rPr lang="en-US" altLang="zh-CN" sz="1800" b="1">
                <a:solidFill>
                  <a:srgbClr val="0000FF"/>
                </a:solidFill>
                <a:cs typeface="Times New Roman" panose="02020603050405020304" pitchFamily="18" charset="0"/>
              </a:rPr>
              <a:t>ime</a:t>
            </a:r>
            <a:r>
              <a: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竣工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/V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。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/P</a:t>
            </a:r>
            <a:r>
              <a:rPr lang="en-US" altLang="zh-CN" sz="1800" b="1">
                <a:solidFill>
                  <a:srgbClr val="0000FF"/>
                </a:solidFill>
                <a:cs typeface="Times New Roman" panose="02020603050405020304" pitchFamily="18" charset="0"/>
              </a:rPr>
              <a:t>un</a:t>
            </a:r>
            <a:endParaRPr lang="en-US" altLang="zh-CN" sz="1800" b="1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Tahoma" panose="020B0604030504040204" pitchFamily="34" charset="0"/>
              <a:buAutoNum type="alphaLcParenR" startAt="3"/>
            </a:pP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武汉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市长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   江大桥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于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/N</a:t>
            </a:r>
            <a:r>
              <a:rPr lang="en-US" altLang="zh-CN" sz="1800" b="1">
                <a:solidFill>
                  <a:srgbClr val="0000FF"/>
                </a:solidFill>
                <a:cs typeface="Times New Roman" panose="02020603050405020304" pitchFamily="18" charset="0"/>
              </a:rPr>
              <a:t>rf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  1957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年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9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月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/T</a:t>
            </a:r>
            <a:r>
              <a:rPr lang="en-US" altLang="zh-CN" sz="1800" b="1">
                <a:solidFill>
                  <a:srgbClr val="0000FF"/>
                </a:solidFill>
                <a:cs typeface="Times New Roman" panose="02020603050405020304" pitchFamily="18" charset="0"/>
              </a:rPr>
              <a:t>ime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竣工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/V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。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/P</a:t>
            </a:r>
            <a:r>
              <a:rPr lang="en-US" altLang="zh-CN" sz="1800" b="1">
                <a:solidFill>
                  <a:srgbClr val="0000FF"/>
                </a:solidFill>
                <a:cs typeface="Times New Roman" panose="02020603050405020304" pitchFamily="18" charset="0"/>
              </a:rPr>
              <a:t>un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357188" y="1489075"/>
            <a:ext cx="8501062" cy="4819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32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en-US" altLang="zh-CN" sz="32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：模型参数   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观察序列：单词序列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(2)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状态序列：词类标记序列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4205" indent="-624205">
              <a:lnSpc>
                <a:spcPct val="12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(3)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状态数目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：为词类标记符号的个数</a:t>
            </a:r>
            <a:r>
              <a:rPr lang="zh-CN" altLang="en-US" b="1" dirty="0">
                <a:ea typeface="宋体" panose="02010600030101010101" pitchFamily="2" charset="-122"/>
              </a:rPr>
              <a:t>，如 </a:t>
            </a:r>
            <a:r>
              <a:rPr lang="en-US" altLang="zh-CN" dirty="0" err="1">
                <a:ea typeface="宋体" panose="02010600030101010101" pitchFamily="2" charset="-122"/>
              </a:rPr>
              <a:t>Upenn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LDC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汉语树库中有</a:t>
            </a:r>
            <a:r>
              <a:rPr lang="en-US" altLang="zh-CN" dirty="0">
                <a:ea typeface="宋体" panose="02010600030101010101" pitchFamily="2" charset="-122"/>
              </a:rPr>
              <a:t>33</a:t>
            </a:r>
            <a:r>
              <a:rPr lang="zh-CN" altLang="en-US" b="1" dirty="0">
                <a:ea typeface="宋体" panose="02010600030101010101" pitchFamily="2" charset="-122"/>
              </a:rPr>
              <a:t>个词类，北大语料库词类标记符号</a:t>
            </a:r>
            <a:r>
              <a:rPr lang="en-US" altLang="zh-CN" dirty="0">
                <a:ea typeface="宋体" panose="02010600030101010101" pitchFamily="2" charset="-122"/>
              </a:rPr>
              <a:t>106</a:t>
            </a:r>
            <a:r>
              <a:rPr lang="zh-CN" altLang="en-US" b="1" dirty="0">
                <a:ea typeface="宋体" panose="02010600030101010101" pitchFamily="2" charset="-122"/>
              </a:rPr>
              <a:t>个等；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536575" indent="-536575">
              <a:lnSpc>
                <a:spcPct val="12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(4) </a:t>
            </a:r>
            <a:r>
              <a:rPr lang="zh-CN" altLang="en-US" b="1" dirty="0">
                <a:ea typeface="宋体" panose="02010600030101010101" pitchFamily="2" charset="-122"/>
              </a:rPr>
              <a:t>输出符号数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zh-CN" altLang="en-US" b="1" dirty="0">
                <a:ea typeface="宋体" panose="02010600030101010101" pitchFamily="2" charset="-122"/>
              </a:rPr>
              <a:t>：每个状态可输出的不同词汇个数，如汉语介词 </a:t>
            </a: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b="1" dirty="0">
                <a:ea typeface="宋体" panose="02010600030101010101" pitchFamily="2" charset="-122"/>
              </a:rPr>
              <a:t>约有</a:t>
            </a:r>
            <a:r>
              <a:rPr lang="en-US" altLang="zh-CN" dirty="0">
                <a:ea typeface="宋体" panose="02010600030101010101" pitchFamily="2" charset="-122"/>
              </a:rPr>
              <a:t>60</a:t>
            </a:r>
            <a:r>
              <a:rPr lang="zh-CN" altLang="en-US" b="1" dirty="0">
                <a:ea typeface="宋体" panose="02010600030101010101" pitchFamily="2" charset="-122"/>
              </a:rPr>
              <a:t>个，连词 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b="1" dirty="0">
                <a:ea typeface="宋体" panose="02010600030101010101" pitchFamily="2" charset="-122"/>
              </a:rPr>
              <a:t>约有</a:t>
            </a:r>
            <a:r>
              <a:rPr lang="en-US" altLang="zh-CN" dirty="0">
                <a:ea typeface="宋体" panose="02010600030101010101" pitchFamily="2" charset="-122"/>
              </a:rPr>
              <a:t>110</a:t>
            </a:r>
            <a:r>
              <a:rPr lang="zh-CN" altLang="en-US" b="1" dirty="0">
                <a:ea typeface="宋体" panose="02010600030101010101" pitchFamily="2" charset="-122"/>
              </a:rPr>
              <a:t>个，即状态 </a:t>
            </a: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b="1" dirty="0">
                <a:ea typeface="宋体" panose="02010600030101010101" pitchFamily="2" charset="-122"/>
              </a:rPr>
              <a:t>和 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b="1" dirty="0">
                <a:ea typeface="宋体" panose="02010600030101010101" pitchFamily="2" charset="-122"/>
              </a:rPr>
              <a:t>分别对应的输出符号数为</a:t>
            </a:r>
            <a:r>
              <a:rPr lang="en-US" altLang="zh-CN" dirty="0">
                <a:ea typeface="宋体" panose="02010600030101010101" pitchFamily="2" charset="-122"/>
              </a:rPr>
              <a:t>60</a:t>
            </a:r>
            <a:r>
              <a:rPr lang="zh-CN" altLang="en-US" b="1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110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6566" name="Text Box 8"/>
          <p:cNvSpPr txBox="1">
            <a:spLocks noChangeArrowheads="1"/>
          </p:cNvSpPr>
          <p:nvPr/>
        </p:nvSpPr>
        <p:spPr bwMode="auto">
          <a:xfrm>
            <a:off x="285750" y="1500188"/>
            <a:ext cx="8501063" cy="38696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32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参数估计</a:t>
            </a:r>
            <a:endParaRPr lang="en-US" altLang="zh-CN" sz="3200" b="1" u="sng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(1)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如果无任何标注语料：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需要一部有词性标注的词典，采用无指导学习方法：</a:t>
            </a:r>
            <a:endParaRPr lang="en-US" altLang="zh-CN" b="1" dirty="0">
              <a:ea typeface="+mn-ea"/>
              <a:cs typeface="Times New Roman" panose="02020603050405020304" pitchFamily="18" charset="0"/>
            </a:endParaRPr>
          </a:p>
          <a:p>
            <a:pPr marL="449580" indent="-449580">
              <a:spcBef>
                <a:spcPts val="600"/>
              </a:spcBef>
              <a:defRPr/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		(</a:t>
            </a:r>
            <a:r>
              <a:rPr lang="en-US" altLang="zh-CN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获取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词类个数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状态数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；</a:t>
            </a:r>
            <a:endParaRPr lang="zh-CN" altLang="en-US" b="1" dirty="0">
              <a:ea typeface="+mn-ea"/>
              <a:cs typeface="Times New Roman" panose="02020603050405020304" pitchFamily="18" charset="0"/>
            </a:endParaRPr>
          </a:p>
          <a:p>
            <a:pPr marL="449580" indent="-449580">
              <a:spcBef>
                <a:spcPts val="600"/>
              </a:spcBef>
              <a:defRPr/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		(</a:t>
            </a:r>
            <a:r>
              <a:rPr lang="en-US" altLang="zh-CN" b="1" i="1" dirty="0"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获取对应每种词类的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词汇数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输出符号数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b="1" dirty="0">
              <a:ea typeface="+mn-ea"/>
              <a:cs typeface="Times New Roman" panose="02020603050405020304" pitchFamily="18" charset="0"/>
            </a:endParaRPr>
          </a:p>
          <a:p>
            <a:pPr marL="1349375" indent="-1349375">
              <a:spcBef>
                <a:spcPts val="600"/>
              </a:spcBef>
              <a:defRPr/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  </a:t>
            </a:r>
            <a:r>
              <a:rPr lang="en-US" altLang="zh-CN" sz="3600" b="1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利用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EM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迭代算法获取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初始状态概率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状态转移概率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输出符号概率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b="1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7829" name="Text Box 8"/>
          <p:cNvSpPr txBox="1">
            <a:spLocks noChangeArrowheads="1"/>
          </p:cNvSpPr>
          <p:nvPr/>
        </p:nvSpPr>
        <p:spPr bwMode="auto">
          <a:xfrm>
            <a:off x="250825" y="1524000"/>
            <a:ext cx="85725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若有大规模分词和词性标注语料：有指导学习方法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30" name="TextBox 6"/>
          <p:cNvSpPr txBox="1">
            <a:spLocks noChangeArrowheads="1"/>
          </p:cNvSpPr>
          <p:nvPr/>
        </p:nvSpPr>
        <p:spPr bwMode="auto">
          <a:xfrm>
            <a:off x="500063" y="2214563"/>
            <a:ext cx="8320087" cy="267811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/>
              <a:t>咱们</a:t>
            </a:r>
            <a:r>
              <a:rPr lang="en-US" altLang="zh-CN" b="1"/>
              <a:t>/</a:t>
            </a:r>
            <a:r>
              <a:rPr lang="en-US" altLang="zh-CN"/>
              <a:t>rr </a:t>
            </a:r>
            <a:r>
              <a:rPr lang="zh-CN" altLang="en-US" b="1"/>
              <a:t>中国</a:t>
            </a:r>
            <a:r>
              <a:rPr lang="en-US" altLang="zh-CN" b="1"/>
              <a:t>/</a:t>
            </a:r>
            <a:r>
              <a:rPr lang="en-US" altLang="zh-CN"/>
              <a:t>ns</a:t>
            </a:r>
            <a:r>
              <a:rPr lang="en-US" altLang="zh-CN" b="1"/>
              <a:t> </a:t>
            </a:r>
            <a:r>
              <a:rPr lang="zh-CN" altLang="en-US" b="1"/>
              <a:t>这么</a:t>
            </a:r>
            <a:r>
              <a:rPr lang="en-US" altLang="zh-CN" b="1"/>
              <a:t>/</a:t>
            </a:r>
            <a:r>
              <a:rPr lang="en-US" altLang="zh-CN"/>
              <a:t>rz</a:t>
            </a:r>
            <a:r>
              <a:rPr lang="en-US" altLang="zh-CN" b="1"/>
              <a:t> </a:t>
            </a:r>
            <a:r>
              <a:rPr lang="zh-CN" altLang="en-US" b="1"/>
              <a:t>大</a:t>
            </a:r>
            <a:r>
              <a:rPr lang="en-US" altLang="zh-CN"/>
              <a:t>{da4}/a </a:t>
            </a:r>
            <a:r>
              <a:rPr lang="zh-CN" altLang="en-US" b="1"/>
              <a:t>的</a:t>
            </a:r>
            <a:r>
              <a:rPr lang="en-US" altLang="zh-CN"/>
              <a:t>{de5}/ud</a:t>
            </a:r>
            <a:r>
              <a:rPr lang="en-US" altLang="zh-CN" b="1"/>
              <a:t> </a:t>
            </a:r>
            <a:r>
              <a:rPr lang="zh-CN" altLang="en-US" b="1"/>
              <a:t>一个</a:t>
            </a:r>
            <a:r>
              <a:rPr lang="en-US" altLang="zh-CN" b="1"/>
              <a:t>/</a:t>
            </a:r>
            <a:r>
              <a:rPr lang="en-US" altLang="zh-CN"/>
              <a:t>mq</a:t>
            </a:r>
            <a:r>
              <a:rPr lang="en-US" altLang="zh-CN" b="1"/>
              <a:t> </a:t>
            </a:r>
            <a:r>
              <a:rPr lang="zh-CN" altLang="en-US" b="1"/>
              <a:t>多</a:t>
            </a:r>
            <a:r>
              <a:rPr lang="en-US" altLang="zh-CN" b="1"/>
              <a:t>/</a:t>
            </a:r>
            <a:r>
              <a:rPr lang="en-US" altLang="zh-CN"/>
              <a:t>a</a:t>
            </a:r>
            <a:r>
              <a:rPr lang="en-US" altLang="zh-CN" b="1"/>
              <a:t> </a:t>
            </a:r>
            <a:r>
              <a:rPr lang="zh-CN" altLang="en-US" b="1"/>
              <a:t>民族</a:t>
            </a:r>
            <a:r>
              <a:rPr lang="en-US" altLang="zh-CN" b="1"/>
              <a:t>/</a:t>
            </a:r>
            <a:r>
              <a:rPr lang="en-US" altLang="zh-CN"/>
              <a:t>n</a:t>
            </a:r>
            <a:r>
              <a:rPr lang="en-US" altLang="zh-CN" b="1"/>
              <a:t> </a:t>
            </a:r>
            <a:r>
              <a:rPr lang="zh-CN" altLang="en-US" b="1"/>
              <a:t>的</a:t>
            </a:r>
            <a:r>
              <a:rPr lang="en-US" altLang="zh-CN"/>
              <a:t>{de5}/ud </a:t>
            </a:r>
            <a:r>
              <a:rPr lang="zh-CN" altLang="en-US" b="1"/>
              <a:t>国家</a:t>
            </a:r>
            <a:r>
              <a:rPr lang="en-US" altLang="zh-CN" b="1"/>
              <a:t>/</a:t>
            </a:r>
            <a:r>
              <a:rPr lang="en-US" altLang="zh-CN"/>
              <a:t>n</a:t>
            </a:r>
            <a:r>
              <a:rPr lang="en-US" altLang="zh-CN" b="1"/>
              <a:t> </a:t>
            </a:r>
            <a:r>
              <a:rPr lang="zh-CN" altLang="en-US" b="1"/>
              <a:t>如果</a:t>
            </a:r>
            <a:r>
              <a:rPr lang="en-US" altLang="zh-CN" b="1"/>
              <a:t>/</a:t>
            </a:r>
            <a:r>
              <a:rPr lang="en-US" altLang="zh-CN"/>
              <a:t>c</a:t>
            </a:r>
            <a:r>
              <a:rPr lang="en-US" altLang="zh-CN" b="1"/>
              <a:t> </a:t>
            </a:r>
            <a:r>
              <a:rPr lang="zh-CN" altLang="en-US" b="1"/>
              <a:t>不</a:t>
            </a:r>
            <a:r>
              <a:rPr lang="en-US" altLang="zh-CN" b="1"/>
              <a:t>/</a:t>
            </a:r>
            <a:r>
              <a:rPr lang="en-US" altLang="zh-CN"/>
              <a:t>df</a:t>
            </a:r>
            <a:r>
              <a:rPr lang="en-US" altLang="zh-CN" b="1"/>
              <a:t> </a:t>
            </a:r>
            <a:r>
              <a:rPr lang="zh-CN" altLang="en-US" b="1"/>
              <a:t>团结</a:t>
            </a:r>
            <a:r>
              <a:rPr lang="en-US" altLang="zh-CN" b="1"/>
              <a:t>/</a:t>
            </a:r>
            <a:r>
              <a:rPr lang="en-US" altLang="zh-CN"/>
              <a:t>a</a:t>
            </a:r>
            <a:r>
              <a:rPr lang="en-US" altLang="zh-CN" b="1"/>
              <a:t> </a:t>
            </a:r>
            <a:r>
              <a:rPr lang="zh-CN" altLang="en-US" b="1"/>
              <a:t>，</a:t>
            </a:r>
            <a:r>
              <a:rPr lang="en-US" altLang="zh-CN" b="1"/>
              <a:t>/</a:t>
            </a:r>
            <a:r>
              <a:rPr lang="en-US" altLang="zh-CN"/>
              <a:t>wd</a:t>
            </a:r>
            <a:r>
              <a:rPr lang="en-US" altLang="zh-CN" b="1"/>
              <a:t>  </a:t>
            </a:r>
            <a:r>
              <a:rPr lang="zh-CN" altLang="en-US" b="1"/>
              <a:t>就</a:t>
            </a:r>
            <a:r>
              <a:rPr lang="en-US" altLang="zh-CN" b="1"/>
              <a:t>/</a:t>
            </a:r>
            <a:r>
              <a:rPr lang="en-US" altLang="zh-CN"/>
              <a:t>d</a:t>
            </a:r>
            <a:r>
              <a:rPr lang="en-US" altLang="zh-CN" b="1"/>
              <a:t> </a:t>
            </a:r>
            <a:r>
              <a:rPr lang="zh-CN" altLang="en-US" b="1"/>
              <a:t>不</a:t>
            </a:r>
            <a:r>
              <a:rPr lang="en-US" altLang="zh-CN" b="1"/>
              <a:t>/</a:t>
            </a:r>
            <a:r>
              <a:rPr lang="en-US" altLang="zh-CN"/>
              <a:t>df</a:t>
            </a:r>
            <a:r>
              <a:rPr lang="en-US" altLang="zh-CN" b="1"/>
              <a:t> </a:t>
            </a:r>
            <a:r>
              <a:rPr lang="zh-CN" altLang="en-US" b="1"/>
              <a:t>可能</a:t>
            </a:r>
            <a:r>
              <a:rPr lang="en-US" altLang="zh-CN" b="1"/>
              <a:t>/</a:t>
            </a:r>
            <a:r>
              <a:rPr lang="en-US" altLang="zh-CN"/>
              <a:t>vu</a:t>
            </a:r>
            <a:r>
              <a:rPr lang="en-US" altLang="zh-CN" b="1"/>
              <a:t> </a:t>
            </a:r>
            <a:r>
              <a:rPr lang="zh-CN" altLang="en-US" b="1"/>
              <a:t>发展</a:t>
            </a:r>
            <a:r>
              <a:rPr lang="en-US" altLang="zh-CN" b="1"/>
              <a:t>/</a:t>
            </a:r>
            <a:r>
              <a:rPr lang="en-US" altLang="zh-CN"/>
              <a:t>v</a:t>
            </a:r>
            <a:r>
              <a:rPr lang="en-US" altLang="zh-CN" b="1"/>
              <a:t> </a:t>
            </a:r>
            <a:r>
              <a:rPr lang="zh-CN" altLang="en-US" b="1"/>
              <a:t>经济</a:t>
            </a:r>
            <a:r>
              <a:rPr lang="en-US" altLang="zh-CN" b="1"/>
              <a:t>/</a:t>
            </a:r>
            <a:r>
              <a:rPr lang="en-US" altLang="zh-CN"/>
              <a:t>n</a:t>
            </a:r>
            <a:r>
              <a:rPr lang="en-US" altLang="zh-CN" b="1"/>
              <a:t> </a:t>
            </a:r>
            <a:r>
              <a:rPr lang="zh-CN" altLang="en-US" b="1"/>
              <a:t>，</a:t>
            </a:r>
            <a:r>
              <a:rPr lang="en-US" altLang="zh-CN" b="1"/>
              <a:t>/</a:t>
            </a:r>
            <a:r>
              <a:rPr lang="en-US" altLang="zh-CN"/>
              <a:t>wd</a:t>
            </a:r>
            <a:r>
              <a:rPr lang="en-US" altLang="zh-CN" b="1"/>
              <a:t> </a:t>
            </a:r>
            <a:r>
              <a:rPr lang="zh-CN" altLang="en-US" b="1"/>
              <a:t>人民</a:t>
            </a:r>
            <a:r>
              <a:rPr lang="en-US" altLang="zh-CN" b="1"/>
              <a:t>/</a:t>
            </a:r>
            <a:r>
              <a:rPr lang="en-US" altLang="zh-CN"/>
              <a:t>n</a:t>
            </a:r>
            <a:r>
              <a:rPr lang="en-US" altLang="zh-CN" b="1"/>
              <a:t>  </a:t>
            </a:r>
            <a:r>
              <a:rPr lang="zh-CN" altLang="en-US" b="1"/>
              <a:t>生活</a:t>
            </a:r>
            <a:r>
              <a:rPr lang="en-US" altLang="zh-CN" b="1"/>
              <a:t>/</a:t>
            </a:r>
            <a:r>
              <a:rPr lang="en-US" altLang="zh-CN"/>
              <a:t>n</a:t>
            </a:r>
            <a:r>
              <a:rPr lang="en-US" altLang="zh-CN" b="1"/>
              <a:t> </a:t>
            </a:r>
            <a:r>
              <a:rPr lang="zh-CN" altLang="en-US" b="1"/>
              <a:t>水平</a:t>
            </a:r>
            <a:r>
              <a:rPr lang="en-US" altLang="zh-CN" b="1"/>
              <a:t>/</a:t>
            </a:r>
            <a:r>
              <a:rPr lang="en-US" altLang="zh-CN"/>
              <a:t>n</a:t>
            </a:r>
            <a:r>
              <a:rPr lang="en-US" altLang="zh-CN" b="1"/>
              <a:t> </a:t>
            </a:r>
            <a:r>
              <a:rPr lang="zh-CN" altLang="en-US" b="1"/>
              <a:t>也</a:t>
            </a:r>
            <a:r>
              <a:rPr lang="en-US" altLang="zh-CN" b="1"/>
              <a:t>/</a:t>
            </a:r>
            <a:r>
              <a:rPr lang="en-US" altLang="zh-CN"/>
              <a:t>d</a:t>
            </a:r>
            <a:r>
              <a:rPr lang="en-US" altLang="zh-CN" b="1"/>
              <a:t> </a:t>
            </a:r>
            <a:r>
              <a:rPr lang="zh-CN" altLang="en-US" b="1"/>
              <a:t>就</a:t>
            </a:r>
            <a:r>
              <a:rPr lang="en-US" altLang="zh-CN" b="1"/>
              <a:t>/</a:t>
            </a:r>
            <a:r>
              <a:rPr lang="en-US" altLang="zh-CN"/>
              <a:t>d</a:t>
            </a:r>
            <a:r>
              <a:rPr lang="en-US" altLang="zh-CN" b="1"/>
              <a:t> </a:t>
            </a:r>
            <a:r>
              <a:rPr lang="zh-CN" altLang="en-US" b="1"/>
              <a:t>不</a:t>
            </a:r>
            <a:r>
              <a:rPr lang="en-US" altLang="zh-CN" b="1"/>
              <a:t>/</a:t>
            </a:r>
            <a:r>
              <a:rPr lang="en-US" altLang="zh-CN"/>
              <a:t>df</a:t>
            </a:r>
            <a:r>
              <a:rPr lang="en-US" altLang="zh-CN" b="1"/>
              <a:t> </a:t>
            </a:r>
            <a:r>
              <a:rPr lang="zh-CN" altLang="en-US" b="1"/>
              <a:t>可能</a:t>
            </a:r>
            <a:r>
              <a:rPr lang="en-US" altLang="zh-CN" b="1"/>
              <a:t>/</a:t>
            </a:r>
            <a:r>
              <a:rPr lang="en-US" altLang="zh-CN"/>
              <a:t>vu </a:t>
            </a:r>
            <a:r>
              <a:rPr lang="zh-CN" altLang="en-US" b="1"/>
              <a:t>得到</a:t>
            </a:r>
            <a:r>
              <a:rPr lang="en-US" altLang="zh-CN" b="1"/>
              <a:t>/</a:t>
            </a:r>
            <a:r>
              <a:rPr lang="en-US" altLang="zh-CN"/>
              <a:t>v</a:t>
            </a:r>
            <a:r>
              <a:rPr lang="en-US" altLang="zh-CN" b="1"/>
              <a:t> </a:t>
            </a:r>
            <a:r>
              <a:rPr lang="zh-CN" altLang="en-US" b="1"/>
              <a:t>改善</a:t>
            </a:r>
            <a:r>
              <a:rPr lang="en-US" altLang="zh-CN" b="1"/>
              <a:t>/</a:t>
            </a:r>
            <a:r>
              <a:rPr lang="en-US" altLang="zh-CN"/>
              <a:t>vn</a:t>
            </a:r>
            <a:r>
              <a:rPr lang="en-US" altLang="zh-CN" b="1"/>
              <a:t> </a:t>
            </a:r>
            <a:r>
              <a:rPr lang="zh-CN" altLang="en-US" b="1"/>
              <a:t>和</a:t>
            </a:r>
            <a:r>
              <a:rPr lang="en-US" altLang="zh-CN"/>
              <a:t>{he2}/c </a:t>
            </a:r>
            <a:r>
              <a:rPr lang="zh-CN" altLang="en-US" b="1"/>
              <a:t>提高</a:t>
            </a:r>
            <a:r>
              <a:rPr lang="en-US" altLang="zh-CN" b="1"/>
              <a:t>/</a:t>
            </a:r>
            <a:r>
              <a:rPr lang="en-US" altLang="zh-CN"/>
              <a:t>vn</a:t>
            </a:r>
            <a:r>
              <a:rPr lang="en-US" altLang="zh-CN" b="1"/>
              <a:t> </a:t>
            </a:r>
            <a:r>
              <a:rPr lang="zh-CN" altLang="en-US" b="1"/>
              <a:t>。</a:t>
            </a:r>
            <a:r>
              <a:rPr lang="en-US" altLang="zh-CN" b="1"/>
              <a:t>/</a:t>
            </a:r>
            <a:r>
              <a:rPr lang="en-US" altLang="zh-CN"/>
              <a:t>wj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31" name="TextBox 7"/>
          <p:cNvSpPr txBox="1">
            <a:spLocks noChangeArrowheads="1"/>
          </p:cNvSpPr>
          <p:nvPr/>
        </p:nvSpPr>
        <p:spPr bwMode="auto">
          <a:xfrm>
            <a:off x="323850" y="5000625"/>
            <a:ext cx="85693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/>
              <a:t>         可以从这些标注语料中抽取出所有的词汇和词类标记，并用最大似然估计方法计算各种概率。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8914" name="Object 33"/>
          <p:cNvGraphicFramePr>
            <a:graphicFrameLocks noChangeAspect="1"/>
          </p:cNvGraphicFramePr>
          <p:nvPr/>
        </p:nvGraphicFramePr>
        <p:xfrm>
          <a:off x="642938" y="3000375"/>
          <a:ext cx="81248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9" name="Equation" r:id="rId1" imgW="3683000" imgH="469900" progId="Equation.DSMT4">
                  <p:embed/>
                </p:oleObj>
              </mc:Choice>
              <mc:Fallback>
                <p:oleObj name="Equation" r:id="rId1" imgW="3683000" imgH="4699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000375"/>
                        <a:ext cx="81248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5"/>
          <p:cNvGraphicFramePr>
            <a:graphicFrameLocks noChangeAspect="1"/>
          </p:cNvGraphicFramePr>
          <p:nvPr/>
        </p:nvGraphicFramePr>
        <p:xfrm>
          <a:off x="642938" y="1714500"/>
          <a:ext cx="44291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0" name="Equation" r:id="rId3" imgW="2006600" imgH="419100" progId="Equation.DSMT4">
                  <p:embed/>
                </p:oleObj>
              </mc:Choice>
              <mc:Fallback>
                <p:oleObj name="Equation" r:id="rId3" imgW="2006600" imgH="4191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714500"/>
                        <a:ext cx="4429125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22"/>
          <p:cNvGraphicFramePr>
            <a:graphicFrameLocks noChangeAspect="1"/>
          </p:cNvGraphicFramePr>
          <p:nvPr/>
        </p:nvGraphicFramePr>
        <p:xfrm>
          <a:off x="741363" y="4500563"/>
          <a:ext cx="58007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1" name="Equation" r:id="rId5" imgW="2527300" imgH="469900" progId="Equation.DSMT4">
                  <p:embed/>
                </p:oleObj>
              </mc:Choice>
              <mc:Fallback>
                <p:oleObj name="Equation" r:id="rId5" imgW="2527300" imgH="4699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500563"/>
                        <a:ext cx="5800725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6566" name="Text Box 8"/>
          <p:cNvSpPr txBox="1">
            <a:spLocks noChangeArrowheads="1"/>
          </p:cNvSpPr>
          <p:nvPr/>
        </p:nvSpPr>
        <p:spPr bwMode="auto">
          <a:xfrm>
            <a:off x="357188" y="1557338"/>
            <a:ext cx="8501062" cy="1127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一般来说，需要通过错误驱动的机器学习方法修正模型的参数：</a:t>
            </a:r>
            <a:endParaRPr lang="en-US" altLang="zh-CN" b="1" dirty="0"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8854" name="组合 49"/>
          <p:cNvGrpSpPr/>
          <p:nvPr/>
        </p:nvGrpSpPr>
        <p:grpSpPr bwMode="auto">
          <a:xfrm>
            <a:off x="500063" y="2714625"/>
            <a:ext cx="8215312" cy="3357563"/>
            <a:chOff x="571472" y="2714620"/>
            <a:chExt cx="8215370" cy="3357586"/>
          </a:xfrm>
        </p:grpSpPr>
        <p:cxnSp>
          <p:nvCxnSpPr>
            <p:cNvPr id="78855" name="直接箭头连接符 46"/>
            <p:cNvCxnSpPr>
              <a:cxnSpLocks noChangeShapeType="1"/>
            </p:cNvCxnSpPr>
            <p:nvPr/>
          </p:nvCxnSpPr>
          <p:spPr bwMode="auto">
            <a:xfrm rot="5400000">
              <a:off x="3536943" y="5821379"/>
              <a:ext cx="35719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8856" name="组合 48"/>
            <p:cNvGrpSpPr/>
            <p:nvPr/>
          </p:nvGrpSpPr>
          <p:grpSpPr bwMode="auto">
            <a:xfrm>
              <a:off x="571472" y="2714620"/>
              <a:ext cx="8215370" cy="3357586"/>
              <a:chOff x="357158" y="2571744"/>
              <a:chExt cx="8215370" cy="3357586"/>
            </a:xfrm>
          </p:grpSpPr>
          <p:sp>
            <p:nvSpPr>
              <p:cNvPr id="78857" name="TextBox 6"/>
              <p:cNvSpPr txBox="1">
                <a:spLocks noChangeArrowheads="1"/>
              </p:cNvSpPr>
              <p:nvPr/>
            </p:nvSpPr>
            <p:spPr bwMode="auto">
              <a:xfrm>
                <a:off x="2214546" y="2571744"/>
                <a:ext cx="30003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利用基本的模型</a:t>
                </a:r>
                <a:endParaRPr lang="zh-CN" altLang="en-US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pSp>
            <p:nvGrpSpPr>
              <p:cNvPr id="78858" name="组合 45"/>
              <p:cNvGrpSpPr/>
              <p:nvPr/>
            </p:nvGrpSpPr>
            <p:grpSpPr bwMode="auto">
              <a:xfrm>
                <a:off x="357158" y="3071810"/>
                <a:ext cx="8215370" cy="2857520"/>
                <a:chOff x="571472" y="2786058"/>
                <a:chExt cx="8215370" cy="2857520"/>
              </a:xfrm>
            </p:grpSpPr>
            <p:sp>
              <p:nvSpPr>
                <p:cNvPr id="78859" name="圆角矩形 8"/>
                <p:cNvSpPr>
                  <a:spLocks noChangeArrowheads="1"/>
                </p:cNvSpPr>
                <p:nvPr/>
              </p:nvSpPr>
              <p:spPr bwMode="auto">
                <a:xfrm>
                  <a:off x="2357422" y="3357562"/>
                  <a:ext cx="2928958" cy="571504"/>
                </a:xfrm>
                <a:prstGeom prst="roundRect">
                  <a:avLst>
                    <a:gd name="adj" fmla="val 16667"/>
                  </a:avLst>
                </a:prstGeom>
                <a:noFill/>
                <a:ln w="19050" algn="ctr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标注一部分语料</a:t>
                  </a:r>
                  <a:endParaRPr lang="zh-CN" altLang="en-US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cxnSp>
              <p:nvCxnSpPr>
                <p:cNvPr id="78860" name="直接箭头连接符 2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8198" y="3071810"/>
                  <a:ext cx="572298" cy="794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" name="流程图: 资料带 21"/>
                <p:cNvSpPr/>
                <p:nvPr/>
              </p:nvSpPr>
              <p:spPr bwMode="auto">
                <a:xfrm>
                  <a:off x="2500298" y="4286255"/>
                  <a:ext cx="2714644" cy="1000132"/>
                </a:xfrm>
                <a:prstGeom prst="flowChartPunchedTape">
                  <a:avLst/>
                </a:prstGeom>
                <a:solidFill>
                  <a:schemeClr val="bg1">
                    <a:lumMod val="7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 algn="ctr">
                    <a:defRPr/>
                  </a:pPr>
                  <a:r>
                    <a:rPr lang="zh-CN" altLang="en-US" b="1" dirty="0">
                      <a:latin typeface="黑体" panose="02010609060101010101" pitchFamily="2" charset="-122"/>
                      <a:ea typeface="黑体" panose="02010609060101010101" pitchFamily="2" charset="-122"/>
                    </a:rPr>
                    <a:t>获得标注结果</a:t>
                  </a:r>
                  <a:endParaRPr lang="zh-CN" altLang="en-US" b="1" dirty="0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cxnSp>
              <p:nvCxnSpPr>
                <p:cNvPr id="78862" name="直接箭头连接符 2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65505" y="4178305"/>
                  <a:ext cx="500066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8863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642910" y="4286256"/>
                  <a:ext cx="1857388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>
                      <a:latin typeface="楷体_GB2312" pitchFamily="49" charset="-122"/>
                      <a:ea typeface="楷体_GB2312" pitchFamily="49" charset="-122"/>
                    </a:rPr>
                    <a:t>人工校对</a:t>
                  </a:r>
                  <a:endParaRPr lang="zh-CN" altLang="en-US" b="1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cxnSp>
              <p:nvCxnSpPr>
                <p:cNvPr id="78864" name="直接箭头连接符 26"/>
                <p:cNvCxnSpPr>
                  <a:cxnSpLocks noChangeShapeType="1"/>
                  <a:endCxn id="22" idx="1"/>
                </p:cNvCxnSpPr>
                <p:nvPr/>
              </p:nvCxnSpPr>
              <p:spPr bwMode="auto">
                <a:xfrm>
                  <a:off x="571472" y="4786322"/>
                  <a:ext cx="1928826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" name="流程图: 资料带 28"/>
                <p:cNvSpPr/>
                <p:nvPr/>
              </p:nvSpPr>
              <p:spPr bwMode="auto">
                <a:xfrm>
                  <a:off x="5857884" y="4071942"/>
                  <a:ext cx="2928958" cy="1571636"/>
                </a:xfrm>
                <a:prstGeom prst="flowChartPunchedTape">
                  <a:avLst/>
                </a:prstGeom>
                <a:solidFill>
                  <a:schemeClr val="bg1">
                    <a:lumMod val="7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 algn="ctr">
                    <a:defRPr/>
                  </a:pPr>
                  <a:r>
                    <a:rPr lang="zh-CN" altLang="en-US" b="1" dirty="0">
                      <a:latin typeface="黑体" panose="02010609060101010101" pitchFamily="2" charset="-122"/>
                      <a:ea typeface="黑体" panose="02010609060101010101" pitchFamily="2" charset="-122"/>
                    </a:rPr>
                    <a:t>获得高质量的</a:t>
                  </a:r>
                  <a:endParaRPr lang="en-US" altLang="zh-CN" b="1" dirty="0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  <a:p>
                  <a:pPr algn="ctr">
                    <a:defRPr/>
                  </a:pPr>
                  <a:r>
                    <a:rPr lang="zh-CN" altLang="en-US" b="1" dirty="0">
                      <a:latin typeface="黑体" panose="02010609060101010101" pitchFamily="2" charset="-122"/>
                      <a:ea typeface="黑体" panose="02010609060101010101" pitchFamily="2" charset="-122"/>
                    </a:rPr>
                    <a:t>标注语料</a:t>
                  </a:r>
                  <a:endParaRPr lang="zh-CN" altLang="en-US" b="1" dirty="0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cxnSp>
              <p:nvCxnSpPr>
                <p:cNvPr id="78866" name="直接箭头连接符 32"/>
                <p:cNvCxnSpPr>
                  <a:cxnSpLocks noChangeShapeType="1"/>
                  <a:endCxn id="29" idx="1"/>
                </p:cNvCxnSpPr>
                <p:nvPr/>
              </p:nvCxnSpPr>
              <p:spPr bwMode="auto">
                <a:xfrm>
                  <a:off x="5214942" y="4857760"/>
                  <a:ext cx="6429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8867" name="矩形 35"/>
                <p:cNvSpPr>
                  <a:spLocks noChangeArrowheads="1"/>
                </p:cNvSpPr>
                <p:nvPr/>
              </p:nvSpPr>
              <p:spPr bwMode="auto">
                <a:xfrm>
                  <a:off x="5857884" y="2786058"/>
                  <a:ext cx="2857520" cy="1000132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重新训练模型</a:t>
                  </a:r>
                  <a:endParaRPr lang="en-US" altLang="zh-CN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  <a:p>
                  <a:pPr algn="ctr" eaLnBrk="1" hangingPunct="1"/>
                  <a:r>
                    <a:rPr lang="zh-CN" altLang="en-US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获得新的参数</a:t>
                  </a:r>
                  <a:endParaRPr lang="zh-CN" altLang="en-US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cxnSp>
              <p:nvCxnSpPr>
                <p:cNvPr id="78868" name="直接箭头连接符 3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892941" y="4036223"/>
                  <a:ext cx="500860" cy="794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869" name="直接箭头连接符 41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714744" y="3143248"/>
                  <a:ext cx="2143140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9877" name="Text Box 8"/>
          <p:cNvSpPr txBox="1">
            <a:spLocks noChangeArrowheads="1"/>
          </p:cNvSpPr>
          <p:nvPr/>
        </p:nvSpPr>
        <p:spPr bwMode="auto">
          <a:xfrm>
            <a:off x="357188" y="1428750"/>
            <a:ext cx="8215312" cy="682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 b="1" u="sng"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en-US" altLang="zh-CN" sz="3200" b="1" u="sng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：如何获取观察序列？</a:t>
            </a:r>
            <a:endParaRPr lang="en-US" altLang="zh-CN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5813" y="2071688"/>
            <a:ext cx="7072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－借助于其他工具，获得 </a:t>
            </a:r>
            <a:r>
              <a:rPr lang="en-US" altLang="zh-CN" b="1" i="1"/>
              <a:t>n</a:t>
            </a:r>
            <a:r>
              <a:rPr lang="en-US" altLang="zh-CN" b="1"/>
              <a:t>-best </a:t>
            </a:r>
            <a:r>
              <a:rPr lang="zh-CN" altLang="en-US" b="1"/>
              <a:t>的粗切分。</a:t>
            </a:r>
            <a:endParaRPr lang="zh-CN" altLang="en-US" b="1"/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500063" y="2643188"/>
            <a:ext cx="8143875" cy="3589337"/>
            <a:chOff x="500034" y="2714620"/>
            <a:chExt cx="8143932" cy="3588675"/>
          </a:xfrm>
        </p:grpSpPr>
        <p:sp>
          <p:nvSpPr>
            <p:cNvPr id="79880" name="TextBox 7"/>
            <p:cNvSpPr txBox="1">
              <a:spLocks noChangeArrowheads="1"/>
            </p:cNvSpPr>
            <p:nvPr/>
          </p:nvSpPr>
          <p:spPr bwMode="auto">
            <a:xfrm>
              <a:off x="500034" y="2714620"/>
              <a:ext cx="8143932" cy="3588675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000066"/>
                  </a:solidFill>
                </a:rPr>
                <a:t>本地主叫通话时长</a:t>
              </a:r>
              <a:r>
                <a:rPr lang="en-US" altLang="zh-CN" b="1">
                  <a:solidFill>
                    <a:srgbClr val="000066"/>
                  </a:solidFill>
                </a:rPr>
                <a:t>1400</a:t>
              </a:r>
              <a:r>
                <a:rPr lang="zh-CN" altLang="en-US" b="1">
                  <a:solidFill>
                    <a:srgbClr val="000066"/>
                  </a:solidFill>
                </a:rPr>
                <a:t>分钟。</a:t>
              </a:r>
              <a:endParaRPr lang="en-US" altLang="zh-CN" b="1">
                <a:solidFill>
                  <a:srgbClr val="000066"/>
                </a:solidFill>
              </a:endParaRPr>
            </a:p>
            <a:p>
              <a:pPr eaLnBrk="1" hangingPunct="1"/>
              <a:r>
                <a:rPr lang="en-US" altLang="zh-CN" b="1"/>
                <a:t>	</a:t>
              </a:r>
              <a:r>
                <a:rPr lang="zh-CN" altLang="en-US" b="1"/>
                <a:t>本地</a:t>
              </a:r>
              <a:r>
                <a:rPr lang="en-US" altLang="zh-CN" b="1"/>
                <a:t>/  </a:t>
              </a:r>
              <a:r>
                <a:rPr lang="zh-CN" altLang="en-US" b="1"/>
                <a:t>主叫</a:t>
              </a:r>
              <a:r>
                <a:rPr lang="en-US" altLang="zh-CN" b="1"/>
                <a:t>/  </a:t>
              </a:r>
              <a:r>
                <a:rPr lang="zh-CN" altLang="en-US" b="1"/>
                <a:t>通话</a:t>
              </a:r>
              <a:r>
                <a:rPr lang="en-US" altLang="zh-CN" b="1"/>
                <a:t>/  </a:t>
              </a:r>
              <a:r>
                <a:rPr lang="zh-CN" altLang="en-US" b="1"/>
                <a:t>时长</a:t>
              </a:r>
              <a:r>
                <a:rPr lang="en-US" altLang="zh-CN" b="1"/>
                <a:t>/  1400/  </a:t>
              </a:r>
              <a:r>
                <a:rPr lang="zh-CN" altLang="en-US" b="1"/>
                <a:t>分钟</a:t>
              </a:r>
              <a:r>
                <a:rPr lang="en-US" altLang="zh-CN" b="1"/>
                <a:t>/  </a:t>
              </a:r>
              <a:r>
                <a:rPr lang="zh-CN" altLang="en-US" b="1"/>
                <a:t>。</a:t>
              </a:r>
              <a:endParaRPr lang="zh-CN" altLang="en-US" b="1"/>
            </a:p>
            <a:p>
              <a:pPr eaLnBrk="1" hangingPunct="1"/>
              <a:r>
                <a:rPr lang="en-US" altLang="zh-CN" b="1"/>
                <a:t>	</a:t>
              </a:r>
              <a:r>
                <a:rPr lang="zh-CN" altLang="en-US" b="1"/>
                <a:t>本</a:t>
              </a:r>
              <a:r>
                <a:rPr lang="en-US" altLang="zh-CN" b="1"/>
                <a:t>/  </a:t>
              </a:r>
              <a:r>
                <a:rPr lang="zh-CN" altLang="en-US" b="1"/>
                <a:t>地主</a:t>
              </a:r>
              <a:r>
                <a:rPr lang="en-US" altLang="zh-CN" b="1"/>
                <a:t>/  </a:t>
              </a:r>
              <a:r>
                <a:rPr lang="zh-CN" altLang="en-US" b="1"/>
                <a:t>叫</a:t>
              </a:r>
              <a:r>
                <a:rPr lang="en-US" altLang="zh-CN" b="1"/>
                <a:t>/  </a:t>
              </a:r>
              <a:r>
                <a:rPr lang="zh-CN" altLang="en-US" b="1"/>
                <a:t>通话</a:t>
              </a:r>
              <a:r>
                <a:rPr lang="en-US" altLang="zh-CN" b="1"/>
                <a:t>/  </a:t>
              </a:r>
              <a:r>
                <a:rPr lang="zh-CN" altLang="en-US" b="1"/>
                <a:t>时</a:t>
              </a:r>
              <a:r>
                <a:rPr lang="en-US" altLang="zh-CN" b="1"/>
                <a:t>/  </a:t>
              </a:r>
              <a:r>
                <a:rPr lang="zh-CN" altLang="en-US" b="1"/>
                <a:t>长</a:t>
              </a:r>
              <a:r>
                <a:rPr lang="en-US" altLang="zh-CN" b="1"/>
                <a:t>/  1400/  </a:t>
              </a:r>
              <a:r>
                <a:rPr lang="zh-CN" altLang="en-US" b="1"/>
                <a:t>分钟</a:t>
              </a:r>
              <a:r>
                <a:rPr lang="en-US" altLang="zh-CN" b="1"/>
                <a:t>/  </a:t>
              </a:r>
              <a:r>
                <a:rPr lang="zh-CN" altLang="en-US" b="1"/>
                <a:t>。</a:t>
              </a:r>
              <a:endParaRPr lang="zh-CN" altLang="en-US" b="1"/>
            </a:p>
            <a:p>
              <a:pPr eaLnBrk="1" hangingPunct="1"/>
              <a:r>
                <a:rPr lang="en-US" altLang="zh-CN" b="1"/>
                <a:t>	</a:t>
              </a:r>
              <a:r>
                <a:rPr lang="zh-CN" altLang="en-US" b="1"/>
                <a:t>本</a:t>
              </a:r>
              <a:r>
                <a:rPr lang="en-US" altLang="zh-CN" b="1"/>
                <a:t>/  </a:t>
              </a:r>
              <a:r>
                <a:rPr lang="zh-CN" altLang="en-US" b="1"/>
                <a:t>地主</a:t>
              </a:r>
              <a:r>
                <a:rPr lang="en-US" altLang="zh-CN" b="1"/>
                <a:t>/  </a:t>
              </a:r>
              <a:r>
                <a:rPr lang="zh-CN" altLang="en-US" b="1"/>
                <a:t>叫</a:t>
              </a:r>
              <a:r>
                <a:rPr lang="en-US" altLang="zh-CN" b="1"/>
                <a:t>/  </a:t>
              </a:r>
              <a:r>
                <a:rPr lang="zh-CN" altLang="en-US" b="1"/>
                <a:t>通话</a:t>
              </a:r>
              <a:r>
                <a:rPr lang="en-US" altLang="zh-CN" b="1"/>
                <a:t>/  </a:t>
              </a:r>
              <a:r>
                <a:rPr lang="zh-CN" altLang="en-US" b="1"/>
                <a:t>时长</a:t>
              </a:r>
              <a:r>
                <a:rPr lang="en-US" altLang="zh-CN" b="1"/>
                <a:t>/  1400/  </a:t>
              </a:r>
              <a:r>
                <a:rPr lang="zh-CN" altLang="en-US" b="1"/>
                <a:t>分钟</a:t>
              </a:r>
              <a:r>
                <a:rPr lang="en-US" altLang="zh-CN" b="1"/>
                <a:t>/  </a:t>
              </a:r>
              <a:r>
                <a:rPr lang="zh-CN" altLang="en-US" b="1"/>
                <a:t>。</a:t>
              </a:r>
              <a:endParaRPr lang="zh-CN" altLang="en-US" b="1"/>
            </a:p>
            <a:p>
              <a:pPr eaLnBrk="1" hangingPunct="1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b="1">
                  <a:solidFill>
                    <a:srgbClr val="000066"/>
                  </a:solidFill>
                </a:rPr>
                <a:t>负责任 </a:t>
              </a:r>
              <a:r>
                <a:rPr lang="en-US" altLang="zh-CN" b="1"/>
                <a:t>	   </a:t>
              </a:r>
              <a:r>
                <a:rPr lang="zh-CN" altLang="en-US" b="1"/>
                <a:t>负</a:t>
              </a:r>
              <a:r>
                <a:rPr lang="en-US" altLang="zh-CN" b="1"/>
                <a:t>/  </a:t>
              </a:r>
              <a:r>
                <a:rPr lang="zh-CN" altLang="en-US" b="1"/>
                <a:t>责任</a:t>
              </a:r>
              <a:endParaRPr lang="en-US" altLang="zh-CN" b="1"/>
            </a:p>
            <a:p>
              <a:pPr eaLnBrk="1" hangingPunct="1">
                <a:spcBef>
                  <a:spcPts val="600"/>
                </a:spcBef>
              </a:pPr>
              <a:r>
                <a:rPr lang="en-US" altLang="zh-CN" b="1"/>
                <a:t>		   </a:t>
              </a:r>
              <a:r>
                <a:rPr lang="zh-CN" altLang="en-US" b="1"/>
                <a:t>负责</a:t>
              </a:r>
              <a:r>
                <a:rPr lang="en-US" altLang="zh-CN" b="1"/>
                <a:t>/  </a:t>
              </a:r>
              <a:r>
                <a:rPr lang="zh-CN" altLang="en-US" b="1"/>
                <a:t>任</a:t>
              </a:r>
              <a:endParaRPr lang="en-US" altLang="zh-CN" b="1"/>
            </a:p>
            <a:p>
              <a:pPr eaLnBrk="1" hangingPunct="1">
                <a:spcBef>
                  <a:spcPts val="600"/>
                </a:spcBef>
              </a:pPr>
              <a:r>
                <a:rPr lang="en-US" altLang="zh-CN" b="1"/>
                <a:t>		   </a:t>
              </a:r>
              <a:r>
                <a:rPr lang="zh-CN" altLang="en-US" b="1"/>
                <a:t>负</a:t>
              </a:r>
              <a:r>
                <a:rPr lang="en-US" altLang="zh-CN" b="1"/>
                <a:t>/  </a:t>
              </a:r>
              <a:r>
                <a:rPr lang="zh-CN" altLang="en-US" b="1"/>
                <a:t>责</a:t>
              </a:r>
              <a:r>
                <a:rPr lang="en-US" altLang="zh-CN" b="1"/>
                <a:t>/  </a:t>
              </a:r>
              <a:r>
                <a:rPr lang="zh-CN" altLang="en-US" b="1"/>
                <a:t>任</a:t>
              </a:r>
              <a:endParaRPr lang="en-US" altLang="zh-CN" b="1"/>
            </a:p>
          </p:txBody>
        </p:sp>
        <p:cxnSp>
          <p:nvCxnSpPr>
            <p:cNvPr id="79881" name="直接箭头连接符 11"/>
            <p:cNvCxnSpPr>
              <a:cxnSpLocks noChangeShapeType="1"/>
            </p:cNvCxnSpPr>
            <p:nvPr/>
          </p:nvCxnSpPr>
          <p:spPr bwMode="auto">
            <a:xfrm>
              <a:off x="642910" y="3429000"/>
              <a:ext cx="785818" cy="1588"/>
            </a:xfrm>
            <a:prstGeom prst="straightConnector1">
              <a:avLst/>
            </a:prstGeom>
            <a:noFill/>
            <a:ln w="38100" algn="ctr">
              <a:solidFill>
                <a:srgbClr val="000066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82" name="直接箭头连接符 12"/>
            <p:cNvCxnSpPr>
              <a:cxnSpLocks noChangeShapeType="1"/>
            </p:cNvCxnSpPr>
            <p:nvPr/>
          </p:nvCxnSpPr>
          <p:spPr bwMode="auto">
            <a:xfrm>
              <a:off x="1785918" y="4929198"/>
              <a:ext cx="785818" cy="1588"/>
            </a:xfrm>
            <a:prstGeom prst="straightConnector1">
              <a:avLst/>
            </a:prstGeom>
            <a:noFill/>
            <a:ln w="38100" algn="ctr">
              <a:solidFill>
                <a:srgbClr val="000066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16"/>
          <p:cNvSpPr txBox="1">
            <a:spLocks noChangeArrowheads="1"/>
          </p:cNvSpPr>
          <p:nvPr/>
        </p:nvSpPr>
        <p:spPr bwMode="auto">
          <a:xfrm>
            <a:off x="460375" y="1500188"/>
            <a:ext cx="8215313" cy="111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/>
              <a:t>在马尔可夫模型中，状态转移概率 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zh-CN" altLang="en-US"/>
              <a:t> </a:t>
            </a:r>
            <a:r>
              <a:rPr lang="zh-CN" altLang="en-US" b="1"/>
              <a:t>必须满足下列条件：</a:t>
            </a:r>
            <a:endParaRPr lang="zh-CN" altLang="en-US" b="1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2292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6.1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/>
        </p:nvGraphicFramePr>
        <p:xfrm>
          <a:off x="3203575" y="2339975"/>
          <a:ext cx="11525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1" imgW="431800" imgH="241300" progId="Equation.DSMT4">
                  <p:embed/>
                </p:oleObj>
              </mc:Choice>
              <mc:Fallback>
                <p:oleObj name="Equation" r:id="rId1" imgW="4318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339975"/>
                        <a:ext cx="115252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4"/>
          <p:cNvGraphicFramePr>
            <a:graphicFrameLocks noChangeAspect="1"/>
          </p:cNvGraphicFramePr>
          <p:nvPr/>
        </p:nvGraphicFramePr>
        <p:xfrm>
          <a:off x="3203575" y="2997200"/>
          <a:ext cx="136842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Equation" r:id="rId3" imgW="596900" imgH="444500" progId="Equation.DSMT4">
                  <p:embed/>
                </p:oleObj>
              </mc:Choice>
              <mc:Fallback>
                <p:oleObj name="Equation" r:id="rId3" imgW="5969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997200"/>
                        <a:ext cx="1368425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6804025" y="3213100"/>
            <a:ext cx="1646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 </a:t>
            </a:r>
            <a:r>
              <a:rPr lang="en-US" altLang="zh-CN"/>
              <a:t>(6.4)</a:t>
            </a:r>
            <a:endParaRPr lang="en-US" altLang="zh-CN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auto">
          <a:xfrm>
            <a:off x="107504" y="4365104"/>
            <a:ext cx="8928992" cy="151426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马尔可夫模型又可视为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随机的有限</a:t>
            </a:r>
            <a:r>
              <a:rPr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状态自动机，该有限状态自动机的每一个状态转换过程都有一个相应的概率，该概率表示自动机采用这一状态转换的可能性。</a:t>
            </a:r>
            <a:endParaRPr lang="zh-CN" altLang="en-US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804025" y="2349500"/>
            <a:ext cx="1677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r>
              <a:rPr lang="en-US" altLang="zh-CN"/>
              <a:t> (6.3)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0901" name="Text Box 8"/>
          <p:cNvSpPr txBox="1">
            <a:spLocks noChangeArrowheads="1"/>
          </p:cNvSpPr>
          <p:nvPr/>
        </p:nvSpPr>
        <p:spPr bwMode="auto">
          <a:xfrm>
            <a:off x="250825" y="1484313"/>
            <a:ext cx="8215313" cy="682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 b="1" u="sng">
                <a:latin typeface="黑体" panose="02010609060101010101" pitchFamily="2" charset="-122"/>
                <a:ea typeface="黑体" panose="02010609060101010101" pitchFamily="2" charset="-122"/>
              </a:rPr>
              <a:t>分词实验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：以“负责任”为例</a:t>
            </a:r>
            <a:endParaRPr lang="en-US" altLang="zh-CN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0902" name="TextBox 11"/>
          <p:cNvSpPr txBox="1">
            <a:spLocks noChangeArrowheads="1"/>
          </p:cNvSpPr>
          <p:nvPr/>
        </p:nvSpPr>
        <p:spPr bwMode="auto">
          <a:xfrm>
            <a:off x="684213" y="213360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利用部分</a:t>
            </a:r>
            <a:r>
              <a:rPr lang="en-US" altLang="zh-CN" b="1"/>
              <a:t>《</a:t>
            </a:r>
            <a:r>
              <a:rPr lang="zh-CN" altLang="en-US" b="1"/>
              <a:t>人民日报</a:t>
            </a:r>
            <a:r>
              <a:rPr lang="en-US" altLang="zh-CN" b="1"/>
              <a:t>》</a:t>
            </a:r>
            <a:r>
              <a:rPr lang="zh-CN" altLang="en-US" b="1"/>
              <a:t>语料。</a:t>
            </a:r>
            <a:endParaRPr lang="zh-CN" altLang="en-US" b="1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2875" y="2806700"/>
          <a:ext cx="8858251" cy="32866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24"/>
                <a:gridCol w="928688"/>
                <a:gridCol w="857250"/>
                <a:gridCol w="928688"/>
                <a:gridCol w="857250"/>
                <a:gridCol w="785813"/>
                <a:gridCol w="857250"/>
                <a:gridCol w="1000125"/>
                <a:gridCol w="857250"/>
                <a:gridCol w="785813"/>
              </a:tblGrid>
              <a:tr h="726300"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zh-CN" altLang="en-US" sz="2000" baseline="0" dirty="0" smtClean="0">
                          <a:solidFill>
                            <a:schemeClr val="tx1"/>
                          </a:solidFill>
                        </a:rPr>
                        <a:t>    词类</a:t>
                      </a:r>
                      <a:endParaRPr lang="en-US" altLang="zh-CN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CN" altLang="en-US" sz="2000" baseline="0" dirty="0" smtClean="0">
                          <a:solidFill>
                            <a:schemeClr val="tx1"/>
                          </a:solidFill>
                        </a:rPr>
                        <a:t>词</a:t>
                      </a:r>
                      <a:endParaRPr lang="zh-CN" altLang="en-US" sz="2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</a:t>
                      </a:r>
                      <a:endParaRPr lang="zh-CN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endParaRPr lang="zh-CN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</a:t>
                      </a:r>
                      <a:endParaRPr lang="zh-CN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VN</a:t>
                      </a:r>
                      <a:endParaRPr lang="zh-CN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总计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99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1" dirty="0" smtClean="0"/>
                        <a:t>负责</a:t>
                      </a:r>
                      <a:endParaRPr lang="zh-CN" altLang="en-US" sz="2400" b="1" dirty="0"/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99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1" dirty="0" smtClean="0"/>
                        <a:t>任</a:t>
                      </a:r>
                      <a:endParaRPr lang="zh-CN" altLang="en-US" sz="2400" b="1" dirty="0"/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99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1" dirty="0" smtClean="0"/>
                        <a:t>其他</a:t>
                      </a:r>
                      <a:endParaRPr lang="zh-CN" altLang="en-US" sz="2400" b="1" dirty="0"/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34469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25475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24232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11453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25670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184488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42674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99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1" dirty="0" smtClean="0"/>
                        <a:t>总计</a:t>
                      </a:r>
                      <a:endParaRPr lang="zh-CN" altLang="en-US" sz="2400" b="1" dirty="0"/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34473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25479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24243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11512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4552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25674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184763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42724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1925" name="TextBox 9"/>
          <p:cNvSpPr txBox="1">
            <a:spLocks noChangeArrowheads="1"/>
          </p:cNvSpPr>
          <p:nvPr/>
        </p:nvSpPr>
        <p:spPr bwMode="auto">
          <a:xfrm>
            <a:off x="642938" y="1643063"/>
            <a:ext cx="4786312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i="1"/>
              <a:t>O</a:t>
            </a:r>
            <a:r>
              <a:rPr lang="en-US" altLang="zh-CN" b="1" baseline="-25000"/>
              <a:t>1</a:t>
            </a:r>
            <a:r>
              <a:rPr lang="en-US" altLang="zh-CN" b="1"/>
              <a:t>= </a:t>
            </a:r>
            <a:r>
              <a:rPr lang="en-US" altLang="zh-CN" b="1" i="1"/>
              <a:t>w</a:t>
            </a:r>
            <a:r>
              <a:rPr lang="en-US" altLang="zh-CN" b="1" baseline="-25000"/>
              <a:t>1</a:t>
            </a:r>
            <a:r>
              <a:rPr lang="en-US" altLang="zh-CN" b="1"/>
              <a:t> </a:t>
            </a:r>
            <a:r>
              <a:rPr lang="en-US" altLang="zh-CN" b="1" i="1"/>
              <a:t>w</a:t>
            </a:r>
            <a:r>
              <a:rPr lang="en-US" altLang="zh-CN" b="1" baseline="-25000"/>
              <a:t>2</a:t>
            </a:r>
            <a:r>
              <a:rPr lang="en-US" altLang="zh-CN" b="1"/>
              <a:t> = </a:t>
            </a:r>
            <a:r>
              <a:rPr lang="zh-CN" altLang="en-US" b="1"/>
              <a:t>负责</a:t>
            </a:r>
            <a:r>
              <a:rPr lang="en-US" altLang="zh-CN" b="1"/>
              <a:t>/</a:t>
            </a:r>
            <a:r>
              <a:rPr lang="zh-CN" altLang="en-US" b="1"/>
              <a:t>  任</a:t>
            </a:r>
            <a:endParaRPr lang="en-US" altLang="zh-CN" b="1"/>
          </a:p>
          <a:p>
            <a:pPr eaLnBrk="1" hangingPunct="1">
              <a:lnSpc>
                <a:spcPct val="120000"/>
              </a:lnSpc>
            </a:pPr>
            <a:r>
              <a:rPr lang="en-US" altLang="zh-CN" b="1" i="1"/>
              <a:t>O</a:t>
            </a:r>
            <a:r>
              <a:rPr lang="en-US" altLang="zh-CN" b="1" baseline="-25000"/>
              <a:t>2</a:t>
            </a:r>
            <a:r>
              <a:rPr lang="en-US" altLang="zh-CN" b="1"/>
              <a:t>= </a:t>
            </a:r>
            <a:r>
              <a:rPr lang="en-US" altLang="zh-CN" b="1" i="1"/>
              <a:t>w</a:t>
            </a:r>
            <a:r>
              <a:rPr lang="en-US" altLang="zh-CN" b="1" baseline="-25000"/>
              <a:t>1</a:t>
            </a:r>
            <a:r>
              <a:rPr lang="en-US" altLang="zh-CN" b="1"/>
              <a:t> </a:t>
            </a:r>
            <a:r>
              <a:rPr lang="en-US" altLang="zh-CN" b="1" i="1"/>
              <a:t>w</a:t>
            </a:r>
            <a:r>
              <a:rPr lang="en-US" altLang="zh-CN" b="1" baseline="-25000"/>
              <a:t>2</a:t>
            </a:r>
            <a:r>
              <a:rPr lang="en-US" altLang="zh-CN" b="1"/>
              <a:t> = </a:t>
            </a:r>
            <a:r>
              <a:rPr lang="zh-CN" altLang="en-US" b="1"/>
              <a:t>负</a:t>
            </a:r>
            <a:r>
              <a:rPr lang="en-US" altLang="zh-CN" b="1"/>
              <a:t>/ </a:t>
            </a:r>
            <a:r>
              <a:rPr lang="zh-CN" altLang="en-US" b="1"/>
              <a:t> 责任</a:t>
            </a:r>
            <a:endParaRPr lang="zh-CN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zh-CN" b="1" i="1"/>
              <a:t>O</a:t>
            </a:r>
            <a:r>
              <a:rPr lang="en-US" altLang="zh-CN" b="1" baseline="-25000"/>
              <a:t>3</a:t>
            </a:r>
            <a:r>
              <a:rPr lang="en-US" altLang="zh-CN" b="1"/>
              <a:t>= </a:t>
            </a:r>
            <a:r>
              <a:rPr lang="en-US" altLang="zh-CN" b="1" i="1"/>
              <a:t>w</a:t>
            </a:r>
            <a:r>
              <a:rPr lang="en-US" altLang="zh-CN" b="1" baseline="-25000"/>
              <a:t>1</a:t>
            </a:r>
            <a:r>
              <a:rPr lang="en-US" altLang="zh-CN" b="1"/>
              <a:t> </a:t>
            </a:r>
            <a:r>
              <a:rPr lang="en-US" altLang="zh-CN" b="1" i="1"/>
              <a:t>w</a:t>
            </a:r>
            <a:r>
              <a:rPr lang="en-US" altLang="zh-CN" b="1" baseline="-25000"/>
              <a:t>2</a:t>
            </a:r>
            <a:r>
              <a:rPr lang="en-US" altLang="zh-CN" b="1"/>
              <a:t> </a:t>
            </a:r>
            <a:r>
              <a:rPr lang="en-US" altLang="zh-CN" b="1" i="1"/>
              <a:t>w</a:t>
            </a:r>
            <a:r>
              <a:rPr lang="en-US" altLang="zh-CN" b="1" baseline="-25000"/>
              <a:t>3</a:t>
            </a:r>
            <a:r>
              <a:rPr lang="en-US" altLang="zh-CN" b="1"/>
              <a:t>= </a:t>
            </a:r>
            <a:r>
              <a:rPr lang="zh-CN" altLang="en-US" b="1"/>
              <a:t>负</a:t>
            </a:r>
            <a:r>
              <a:rPr lang="en-US" altLang="zh-CN" b="1"/>
              <a:t>/  </a:t>
            </a:r>
            <a:r>
              <a:rPr lang="zh-CN" altLang="en-US" b="1"/>
              <a:t>责</a:t>
            </a:r>
            <a:r>
              <a:rPr lang="en-US" altLang="zh-CN" b="1"/>
              <a:t>/</a:t>
            </a:r>
            <a:r>
              <a:rPr lang="zh-CN" altLang="en-US" b="1"/>
              <a:t>  任</a:t>
            </a:r>
            <a:endParaRPr lang="zh-CN" altLang="en-US" b="1"/>
          </a:p>
        </p:txBody>
      </p:sp>
      <p:sp>
        <p:nvSpPr>
          <p:cNvPr id="81926" name="TextBox 12"/>
          <p:cNvSpPr txBox="1">
            <a:spLocks noChangeArrowheads="1"/>
          </p:cNvSpPr>
          <p:nvPr/>
        </p:nvSpPr>
        <p:spPr bwMode="auto">
          <a:xfrm>
            <a:off x="5214938" y="1643063"/>
            <a:ext cx="3500437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O</a:t>
            </a:r>
            <a:r>
              <a:rPr lang="en-US" altLang="zh-CN" b="1" baseline="-25000"/>
              <a:t>1</a:t>
            </a:r>
            <a:r>
              <a:rPr lang="en-US" altLang="zh-CN" b="1"/>
              <a:t>|</a:t>
            </a: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b="1"/>
              <a:t>)</a:t>
            </a:r>
            <a:r>
              <a:rPr lang="zh-CN" altLang="en-US" b="1"/>
              <a:t>＝</a:t>
            </a:r>
            <a:r>
              <a:rPr lang="en-US" altLang="zh-CN" b="1"/>
              <a:t>5.4×10</a:t>
            </a:r>
            <a:r>
              <a:rPr lang="en-US" altLang="zh-CN" b="1" baseline="30000"/>
              <a:t>-6</a:t>
            </a:r>
            <a:r>
              <a:rPr lang="zh-CN" altLang="en-US" b="1" baseline="30000"/>
              <a:t> </a:t>
            </a:r>
            <a:r>
              <a:rPr lang="zh-CN" altLang="en-US" b="1"/>
              <a:t> </a:t>
            </a:r>
            <a:endParaRPr lang="en-US" altLang="zh-CN" b="1"/>
          </a:p>
          <a:p>
            <a:pPr eaLnBrk="1" hangingPunct="1">
              <a:lnSpc>
                <a:spcPct val="120000"/>
              </a:lnSpc>
            </a:pP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O</a:t>
            </a:r>
            <a:r>
              <a:rPr lang="en-US" altLang="zh-CN" b="1" baseline="-25000"/>
              <a:t>2</a:t>
            </a:r>
            <a:r>
              <a:rPr lang="en-US" altLang="zh-CN" b="1"/>
              <a:t>|</a:t>
            </a: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b="1"/>
              <a:t>)</a:t>
            </a:r>
            <a:r>
              <a:rPr lang="zh-CN" altLang="en-US" b="1"/>
              <a:t>＝</a:t>
            </a:r>
            <a:r>
              <a:rPr lang="en-US" altLang="zh-CN" b="1"/>
              <a:t>9.3×10</a:t>
            </a:r>
            <a:r>
              <a:rPr lang="en-US" altLang="zh-CN" b="1" baseline="30000"/>
              <a:t>-4 </a:t>
            </a:r>
            <a:endParaRPr lang="en-US" altLang="zh-CN" b="1" baseline="30000"/>
          </a:p>
          <a:p>
            <a:pPr eaLnBrk="1" hangingPunct="1">
              <a:lnSpc>
                <a:spcPct val="120000"/>
              </a:lnSpc>
            </a:pP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O</a:t>
            </a:r>
            <a:r>
              <a:rPr lang="en-US" altLang="zh-CN" b="1" baseline="-25000"/>
              <a:t>3</a:t>
            </a:r>
            <a:r>
              <a:rPr lang="en-US" altLang="zh-CN" b="1"/>
              <a:t>|</a:t>
            </a: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b="1"/>
              <a:t>)</a:t>
            </a:r>
            <a:r>
              <a:rPr lang="zh-CN" altLang="en-US" b="1"/>
              <a:t>＝</a:t>
            </a:r>
            <a:r>
              <a:rPr lang="en-US" altLang="zh-CN" b="1"/>
              <a:t>4.3×10</a:t>
            </a:r>
            <a:r>
              <a:rPr lang="en-US" altLang="zh-CN" b="1" baseline="30000"/>
              <a:t>-6</a:t>
            </a:r>
            <a:endParaRPr lang="zh-CN" altLang="en-US" b="1" baseline="30000"/>
          </a:p>
        </p:txBody>
      </p:sp>
      <p:sp>
        <p:nvSpPr>
          <p:cNvPr id="81927" name="TextBox 14"/>
          <p:cNvSpPr txBox="1">
            <a:spLocks noChangeArrowheads="1"/>
          </p:cNvSpPr>
          <p:nvPr/>
        </p:nvSpPr>
        <p:spPr bwMode="auto">
          <a:xfrm>
            <a:off x="2071688" y="3643313"/>
            <a:ext cx="4929187" cy="523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O</a:t>
            </a:r>
            <a:r>
              <a:rPr lang="en-US" altLang="zh-CN" b="1" baseline="-25000"/>
              <a:t>2</a:t>
            </a:r>
            <a:r>
              <a:rPr lang="en-US" altLang="zh-CN" b="1"/>
              <a:t>|</a:t>
            </a: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b="1"/>
              <a:t>) &gt; 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O</a:t>
            </a:r>
            <a:r>
              <a:rPr lang="en-US" altLang="zh-CN" b="1" baseline="-25000"/>
              <a:t>1</a:t>
            </a:r>
            <a:r>
              <a:rPr lang="en-US" altLang="zh-CN" b="1"/>
              <a:t>|</a:t>
            </a: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b="1"/>
              <a:t>) &gt; 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O</a:t>
            </a:r>
            <a:r>
              <a:rPr lang="en-US" altLang="zh-CN" b="1" baseline="-25000"/>
              <a:t>3</a:t>
            </a:r>
            <a:r>
              <a:rPr lang="en-US" altLang="zh-CN" b="1"/>
              <a:t>|</a:t>
            </a: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b="1"/>
              <a:t>)</a:t>
            </a:r>
            <a:endParaRPr lang="zh-CN" altLang="en-US"/>
          </a:p>
        </p:txBody>
      </p:sp>
      <p:sp>
        <p:nvSpPr>
          <p:cNvPr id="81928" name="TextBox 15"/>
          <p:cNvSpPr txBox="1">
            <a:spLocks noChangeArrowheads="1"/>
          </p:cNvSpPr>
          <p:nvPr/>
        </p:nvSpPr>
        <p:spPr bwMode="auto">
          <a:xfrm>
            <a:off x="714375" y="4572000"/>
            <a:ext cx="7858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第二种切分结果可能性较大：负</a:t>
            </a:r>
            <a:r>
              <a:rPr lang="en-US" altLang="zh-CN" sz="3200" b="1"/>
              <a:t>/ </a:t>
            </a:r>
            <a:r>
              <a:rPr lang="zh-CN" altLang="en-US" sz="3200" b="1"/>
              <a:t> 责任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313" y="1538288"/>
            <a:ext cx="8715375" cy="36195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32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分词性能测试</a:t>
            </a:r>
            <a:r>
              <a:rPr lang="zh-CN" altLang="en-US" sz="3200" b="1" dirty="0">
                <a:ea typeface="宋体" panose="02010600030101010101" pitchFamily="2" charset="-122"/>
              </a:rPr>
              <a:t>：</a:t>
            </a:r>
            <a:endParaRPr lang="en-US" altLang="zh-CN" sz="3200" b="1" dirty="0">
              <a:ea typeface="宋体" panose="02010600030101010101" pitchFamily="2" charset="-122"/>
            </a:endParaRPr>
          </a:p>
          <a:p>
            <a:pPr marL="900430" indent="-90043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ea typeface="宋体" panose="02010600030101010101" pitchFamily="2" charset="-122"/>
              </a:rPr>
              <a:t>     (1) </a:t>
            </a:r>
            <a:r>
              <a:rPr lang="zh-CN" altLang="en-US" sz="2600" b="1" dirty="0">
                <a:ea typeface="宋体" panose="02010600030101010101" pitchFamily="2" charset="-122"/>
              </a:rPr>
              <a:t>封闭测试：</a:t>
            </a:r>
            <a:r>
              <a:rPr lang="en-US" altLang="zh-CN" sz="2600" b="1" dirty="0">
                <a:ea typeface="宋体" panose="02010600030101010101" pitchFamily="2" charset="-122"/>
              </a:rPr>
              <a:t>《</a:t>
            </a:r>
            <a:r>
              <a:rPr lang="zh-CN" altLang="en-US" sz="2600" b="1" dirty="0">
                <a:ea typeface="宋体" panose="02010600030101010101" pitchFamily="2" charset="-122"/>
              </a:rPr>
              <a:t>人民日报</a:t>
            </a:r>
            <a:r>
              <a:rPr lang="en-US" altLang="zh-CN" sz="2600" b="1" dirty="0">
                <a:ea typeface="宋体" panose="02010600030101010101" pitchFamily="2" charset="-122"/>
              </a:rPr>
              <a:t>》1998</a:t>
            </a:r>
            <a:r>
              <a:rPr lang="zh-CN" altLang="en-US" sz="2600" b="1" dirty="0">
                <a:ea typeface="宋体" panose="02010600030101010101" pitchFamily="2" charset="-122"/>
              </a:rPr>
              <a:t>年</a:t>
            </a:r>
            <a:r>
              <a:rPr lang="en-US" altLang="zh-CN" sz="2600" b="1" dirty="0"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ea typeface="宋体" panose="02010600030101010101" pitchFamily="2" charset="-122"/>
              </a:rPr>
              <a:t>月份的部分切分和标注语料，约占训练语料的</a:t>
            </a:r>
            <a:r>
              <a:rPr lang="en-US" altLang="zh-CN" sz="2600" b="1" dirty="0">
                <a:ea typeface="宋体" panose="02010600030101010101" pitchFamily="2" charset="-122"/>
              </a:rPr>
              <a:t>1/10</a:t>
            </a:r>
            <a:r>
              <a:rPr lang="zh-CN" altLang="en-US" sz="2600" b="1" dirty="0">
                <a:ea typeface="宋体" panose="02010600030101010101" pitchFamily="2" charset="-122"/>
              </a:rPr>
              <a:t>，计</a:t>
            </a:r>
            <a:r>
              <a:rPr lang="en-US" altLang="zh-CN" sz="2600" b="1" dirty="0">
                <a:ea typeface="宋体" panose="02010600030101010101" pitchFamily="2" charset="-122"/>
              </a:rPr>
              <a:t>78396</a:t>
            </a:r>
            <a:r>
              <a:rPr lang="zh-CN" altLang="en-US" sz="2600" b="1" dirty="0">
                <a:ea typeface="宋体" panose="02010600030101010101" pitchFamily="2" charset="-122"/>
              </a:rPr>
              <a:t>个词，含中国人名</a:t>
            </a:r>
            <a:r>
              <a:rPr lang="en-US" altLang="zh-CN" sz="2600" b="1" dirty="0">
                <a:ea typeface="宋体" panose="02010600030101010101" pitchFamily="2" charset="-122"/>
              </a:rPr>
              <a:t>1273</a:t>
            </a:r>
            <a:r>
              <a:rPr lang="zh-CN" altLang="en-US" sz="2600" b="1" dirty="0">
                <a:ea typeface="宋体" panose="02010600030101010101" pitchFamily="2" charset="-122"/>
              </a:rPr>
              <a:t>个。</a:t>
            </a:r>
            <a:r>
              <a:rPr lang="en-US" altLang="zh-CN" sz="2600" b="1" dirty="0">
                <a:ea typeface="宋体" panose="02010600030101010101" pitchFamily="2" charset="-122"/>
              </a:rPr>
              <a:t>(</a:t>
            </a:r>
            <a:r>
              <a:rPr lang="zh-CN" altLang="en-US" sz="2600" b="1" dirty="0">
                <a:ea typeface="宋体" panose="02010600030101010101" pitchFamily="2" charset="-122"/>
              </a:rPr>
              <a:t>人名识别前</a:t>
            </a:r>
            <a:r>
              <a:rPr lang="en-US" altLang="zh-CN" sz="2600" b="1" dirty="0"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ea typeface="宋体" panose="02010600030101010101" pitchFamily="2" charset="-122"/>
              </a:rPr>
              <a:t>准确率：</a:t>
            </a:r>
            <a:r>
              <a:rPr lang="en-US" altLang="zh-CN" sz="2600" b="1" dirty="0">
                <a:ea typeface="宋体" panose="02010600030101010101" pitchFamily="2" charset="-122"/>
              </a:rPr>
              <a:t>90.34%</a:t>
            </a:r>
            <a:r>
              <a:rPr lang="zh-CN" altLang="en-US" sz="2600" b="1" dirty="0">
                <a:ea typeface="宋体" panose="02010600030101010101" pitchFamily="2" charset="-122"/>
              </a:rPr>
              <a:t>。</a:t>
            </a:r>
            <a:endParaRPr lang="en-US" altLang="zh-CN" sz="2600" b="1" dirty="0">
              <a:ea typeface="宋体" panose="02010600030101010101" pitchFamily="2" charset="-122"/>
            </a:endParaRPr>
          </a:p>
          <a:p>
            <a:pPr marL="900430" indent="-90043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ea typeface="宋体" panose="02010600030101010101" pitchFamily="2" charset="-122"/>
              </a:rPr>
              <a:t>     (2) </a:t>
            </a:r>
            <a:r>
              <a:rPr lang="zh-CN" altLang="en-US" sz="2600" b="1" dirty="0">
                <a:ea typeface="宋体" panose="02010600030101010101" pitchFamily="2" charset="-122"/>
              </a:rPr>
              <a:t>开放测试：</a:t>
            </a:r>
            <a:r>
              <a:rPr lang="en-US" altLang="zh-CN" sz="2600" b="1" dirty="0">
                <a:ea typeface="宋体" panose="02010600030101010101" pitchFamily="2" charset="-122"/>
              </a:rPr>
              <a:t> 《</a:t>
            </a:r>
            <a:r>
              <a:rPr lang="zh-CN" altLang="en-US" sz="2600" b="1" dirty="0">
                <a:ea typeface="宋体" panose="02010600030101010101" pitchFamily="2" charset="-122"/>
              </a:rPr>
              <a:t>人民日报</a:t>
            </a:r>
            <a:r>
              <a:rPr lang="en-US" altLang="zh-CN" sz="2600" b="1" dirty="0">
                <a:ea typeface="宋体" panose="02010600030101010101" pitchFamily="2" charset="-122"/>
              </a:rPr>
              <a:t>》1998</a:t>
            </a:r>
            <a:r>
              <a:rPr lang="zh-CN" altLang="en-US" sz="2600" b="1" dirty="0">
                <a:ea typeface="宋体" panose="02010600030101010101" pitchFamily="2" charset="-122"/>
              </a:rPr>
              <a:t>年</a:t>
            </a:r>
            <a:r>
              <a:rPr lang="en-US" altLang="zh-CN" sz="2600" b="1" dirty="0">
                <a:ea typeface="宋体" panose="02010600030101010101" pitchFamily="2" charset="-122"/>
              </a:rPr>
              <a:t>2</a:t>
            </a:r>
            <a:r>
              <a:rPr lang="zh-CN" altLang="en-US" sz="2600" b="1" dirty="0">
                <a:ea typeface="宋体" panose="02010600030101010101" pitchFamily="2" charset="-122"/>
              </a:rPr>
              <a:t>月份的部分切分和标注语料，也占训练语料的</a:t>
            </a:r>
            <a:r>
              <a:rPr lang="en-US" altLang="zh-CN" sz="2600" b="1" dirty="0">
                <a:ea typeface="宋体" panose="02010600030101010101" pitchFamily="2" charset="-122"/>
              </a:rPr>
              <a:t>1/10</a:t>
            </a:r>
            <a:r>
              <a:rPr lang="zh-CN" altLang="en-US" sz="2600" b="1" dirty="0">
                <a:ea typeface="宋体" panose="02010600030101010101" pitchFamily="2" charset="-122"/>
              </a:rPr>
              <a:t>，共</a:t>
            </a:r>
            <a:r>
              <a:rPr lang="en-US" altLang="zh-CN" sz="2600" b="1" dirty="0">
                <a:ea typeface="宋体" panose="02010600030101010101" pitchFamily="2" charset="-122"/>
              </a:rPr>
              <a:t>82347</a:t>
            </a:r>
            <a:r>
              <a:rPr lang="zh-CN" altLang="en-US" sz="2600" b="1" dirty="0">
                <a:ea typeface="宋体" panose="02010600030101010101" pitchFamily="2" charset="-122"/>
              </a:rPr>
              <a:t>个词，含中国人名</a:t>
            </a:r>
            <a:r>
              <a:rPr lang="en-US" altLang="zh-CN" sz="2600" b="1" dirty="0">
                <a:ea typeface="宋体" panose="02010600030101010101" pitchFamily="2" charset="-122"/>
              </a:rPr>
              <a:t>2316</a:t>
            </a:r>
            <a:r>
              <a:rPr lang="zh-CN" altLang="en-US" sz="2600" b="1" dirty="0">
                <a:ea typeface="宋体" panose="02010600030101010101" pitchFamily="2" charset="-122"/>
              </a:rPr>
              <a:t>个。</a:t>
            </a:r>
            <a:r>
              <a:rPr lang="en-US" altLang="zh-CN" sz="2600" b="1" dirty="0">
                <a:ea typeface="宋体" panose="02010600030101010101" pitchFamily="2" charset="-122"/>
              </a:rPr>
              <a:t> (</a:t>
            </a:r>
            <a:r>
              <a:rPr lang="zh-CN" altLang="en-US" sz="2600" b="1" dirty="0">
                <a:ea typeface="宋体" panose="02010600030101010101" pitchFamily="2" charset="-122"/>
              </a:rPr>
              <a:t>人名识别前</a:t>
            </a:r>
            <a:r>
              <a:rPr lang="en-US" altLang="zh-CN" sz="2600" b="1" dirty="0"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ea typeface="宋体" panose="02010600030101010101" pitchFamily="2" charset="-122"/>
              </a:rPr>
              <a:t>准确率：</a:t>
            </a:r>
            <a:r>
              <a:rPr lang="en-US" altLang="zh-CN" sz="2600" b="1" dirty="0">
                <a:ea typeface="宋体" panose="02010600030101010101" pitchFamily="2" charset="-122"/>
              </a:rPr>
              <a:t>86.32%</a:t>
            </a:r>
            <a:r>
              <a:rPr lang="zh-CN" altLang="en-US" sz="2600" b="1" dirty="0">
                <a:ea typeface="宋体" panose="02010600030101010101" pitchFamily="2" charset="-122"/>
              </a:rPr>
              <a:t>。</a:t>
            </a:r>
            <a:endParaRPr lang="zh-CN" altLang="en-US" sz="2600" b="1" dirty="0">
              <a:ea typeface="宋体" panose="02010600030101010101" pitchFamily="2" charset="-122"/>
            </a:endParaRPr>
          </a:p>
        </p:txBody>
      </p:sp>
      <p:grpSp>
        <p:nvGrpSpPr>
          <p:cNvPr id="2" name="组合 8"/>
          <p:cNvGrpSpPr/>
          <p:nvPr/>
        </p:nvGrpSpPr>
        <p:grpSpPr bwMode="auto">
          <a:xfrm>
            <a:off x="0" y="5516563"/>
            <a:ext cx="9144000" cy="1296987"/>
            <a:chOff x="0" y="5517232"/>
            <a:chExt cx="9144000" cy="1296144"/>
          </a:xfrm>
        </p:grpSpPr>
        <p:sp>
          <p:nvSpPr>
            <p:cNvPr id="82951" name="TextBox 13"/>
            <p:cNvSpPr txBox="1">
              <a:spLocks noChangeArrowheads="1"/>
            </p:cNvSpPr>
            <p:nvPr/>
          </p:nvSpPr>
          <p:spPr bwMode="auto">
            <a:xfrm>
              <a:off x="0" y="5613047"/>
              <a:ext cx="9144000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62380" indent="-126238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熊冬明，汉语自动分词和中文人名识别技术研究</a:t>
              </a:r>
              <a:r>
                <a:rPr lang="en-US" altLang="zh-CN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硕士学位论文</a:t>
              </a:r>
              <a:r>
                <a:rPr lang="en-US" altLang="zh-CN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，浙江大学，</a:t>
              </a:r>
              <a:r>
                <a:rPr lang="en-US" altLang="zh-CN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2006</a:t>
              </a:r>
              <a:endPara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endPara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82952" name="直接连接符 11"/>
            <p:cNvCxnSpPr>
              <a:cxnSpLocks noChangeShapeType="1"/>
            </p:cNvCxnSpPr>
            <p:nvPr/>
          </p:nvCxnSpPr>
          <p:spPr bwMode="auto">
            <a:xfrm>
              <a:off x="0" y="5517232"/>
              <a:ext cx="9144000" cy="159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313" y="1538288"/>
            <a:ext cx="8715375" cy="114046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32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分词代码实践</a:t>
            </a:r>
            <a:r>
              <a:rPr lang="zh-CN" altLang="en-US" sz="3200" b="1" dirty="0">
                <a:ea typeface="宋体" panose="02010600030101010101" pitchFamily="2" charset="-122"/>
              </a:rPr>
              <a:t>：</a:t>
            </a:r>
            <a:endParaRPr lang="en-US" altLang="zh-CN" sz="3200" b="1" dirty="0">
              <a:ea typeface="宋体" panose="02010600030101010101" pitchFamily="2" charset="-122"/>
            </a:endParaRPr>
          </a:p>
          <a:p>
            <a:pPr marL="900430" indent="-90043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ea typeface="宋体" panose="02010600030101010101" pitchFamily="2" charset="-122"/>
              </a:rPr>
              <a:t>     HMM</a:t>
            </a:r>
            <a:r>
              <a:rPr lang="zh-CN" altLang="en-US" sz="2600" b="1" dirty="0">
                <a:ea typeface="宋体" panose="02010600030101010101" pitchFamily="2" charset="-122"/>
              </a:rPr>
              <a:t>分词</a:t>
            </a:r>
            <a:endParaRPr lang="zh-CN" altLang="en-US" sz="2600" b="1" dirty="0">
              <a:ea typeface="宋体" panose="02010600030101010101" pitchFamily="2" charset="-122"/>
            </a:endParaRPr>
          </a:p>
        </p:txBody>
      </p:sp>
      <p:grpSp>
        <p:nvGrpSpPr>
          <p:cNvPr id="2" name="组合 8"/>
          <p:cNvGrpSpPr/>
          <p:nvPr/>
        </p:nvGrpSpPr>
        <p:grpSpPr bwMode="auto">
          <a:xfrm>
            <a:off x="0" y="5516563"/>
            <a:ext cx="9144000" cy="1296987"/>
            <a:chOff x="0" y="5517232"/>
            <a:chExt cx="9144000" cy="1296144"/>
          </a:xfrm>
        </p:grpSpPr>
        <p:sp>
          <p:nvSpPr>
            <p:cNvPr id="82951" name="TextBox 13"/>
            <p:cNvSpPr txBox="1">
              <a:spLocks noChangeArrowheads="1"/>
            </p:cNvSpPr>
            <p:nvPr/>
          </p:nvSpPr>
          <p:spPr bwMode="auto">
            <a:xfrm>
              <a:off x="0" y="5613047"/>
              <a:ext cx="9144000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62380" indent="-126238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熊冬明，汉语自动分词和中文人名识别技术研究</a:t>
              </a:r>
              <a:r>
                <a:rPr lang="en-US" altLang="zh-CN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硕士学位论文</a:t>
              </a:r>
              <a:r>
                <a:rPr lang="en-US" altLang="zh-CN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，浙江大学，</a:t>
              </a:r>
              <a:r>
                <a:rPr lang="en-US" altLang="zh-CN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2006</a:t>
              </a:r>
              <a:endPara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endPara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82952" name="直接连接符 11"/>
            <p:cNvCxnSpPr>
              <a:cxnSpLocks noChangeShapeType="1"/>
            </p:cNvCxnSpPr>
            <p:nvPr/>
          </p:nvCxnSpPr>
          <p:spPr bwMode="auto">
            <a:xfrm>
              <a:off x="0" y="5517232"/>
              <a:ext cx="9144000" cy="159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285750" y="1620838"/>
            <a:ext cx="62865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3200" b="1" u="sng">
                <a:latin typeface="黑体" panose="02010609060101010101" pitchFamily="2" charset="-122"/>
                <a:ea typeface="黑体" panose="02010609060101010101" pitchFamily="2" charset="-122"/>
              </a:rPr>
              <a:t>词性标注</a:t>
            </a:r>
            <a:r>
              <a:rPr lang="zh-CN" altLang="en-US" sz="3200" b="1"/>
              <a:t>：</a:t>
            </a:r>
            <a:endParaRPr lang="zh-CN" altLang="en-US" sz="3200" b="1"/>
          </a:p>
        </p:txBody>
      </p:sp>
      <p:sp>
        <p:nvSpPr>
          <p:cNvPr id="39943" name="TextBox 9"/>
          <p:cNvSpPr txBox="1">
            <a:spLocks noChangeArrowheads="1"/>
          </p:cNvSpPr>
          <p:nvPr/>
        </p:nvSpPr>
        <p:spPr bwMode="auto">
          <a:xfrm>
            <a:off x="714375" y="2357438"/>
            <a:ext cx="80010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lang="zh-CN" altLang="en-US" b="1"/>
              <a:t>采用有指导的参数估计方法；</a:t>
            </a:r>
            <a:endParaRPr lang="en-US" altLang="zh-CN" b="1"/>
          </a:p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lang="zh-CN" altLang="en-US" b="1"/>
              <a:t>训练语料：北京大学标注的</a:t>
            </a:r>
            <a:r>
              <a:rPr lang="en-US" altLang="zh-CN" b="1"/>
              <a:t>《</a:t>
            </a:r>
            <a:r>
              <a:rPr lang="zh-CN" altLang="en-US" b="1"/>
              <a:t>人民日报</a:t>
            </a:r>
            <a:r>
              <a:rPr lang="en-US" altLang="zh-CN" b="1"/>
              <a:t>》</a:t>
            </a:r>
            <a:r>
              <a:rPr lang="en-US" altLang="zh-CN"/>
              <a:t>2000</a:t>
            </a:r>
            <a:r>
              <a:rPr lang="zh-CN" altLang="en-US" b="1"/>
              <a:t>年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 b="1"/>
              <a:t>月份的语料；</a:t>
            </a:r>
            <a:endParaRPr lang="en-US" altLang="zh-CN" b="1"/>
          </a:p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lang="zh-CN" altLang="en-US" b="1"/>
              <a:t>封闭测试：</a:t>
            </a:r>
            <a:r>
              <a:rPr lang="en-US" altLang="zh-CN"/>
              <a:t>2000</a:t>
            </a:r>
            <a:r>
              <a:rPr lang="zh-CN" altLang="en-US" b="1"/>
              <a:t>年</a:t>
            </a:r>
            <a:r>
              <a:rPr lang="en-US" altLang="zh-CN"/>
              <a:t>2</a:t>
            </a:r>
            <a:r>
              <a:rPr lang="zh-CN" altLang="en-US" b="1"/>
              <a:t>月</a:t>
            </a:r>
            <a:r>
              <a:rPr lang="en-US" altLang="zh-CN"/>
              <a:t>20-29</a:t>
            </a:r>
            <a:r>
              <a:rPr lang="zh-CN" altLang="en-US" b="1"/>
              <a:t>日的标注语料，词性标注的精确率为：</a:t>
            </a:r>
            <a:r>
              <a:rPr lang="en-US" altLang="zh-CN" b="1"/>
              <a:t>95.16%</a:t>
            </a:r>
            <a:r>
              <a:rPr lang="zh-CN" altLang="en-US" b="1"/>
              <a:t>；</a:t>
            </a:r>
            <a:endParaRPr lang="en-US" altLang="zh-CN" b="1"/>
          </a:p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lang="zh-CN" altLang="en-US" b="1"/>
              <a:t>开放测试：</a:t>
            </a:r>
            <a:r>
              <a:rPr lang="en-US" altLang="zh-CN"/>
              <a:t>2000</a:t>
            </a:r>
            <a:r>
              <a:rPr lang="zh-CN" altLang="en-US" b="1"/>
              <a:t>年</a:t>
            </a:r>
            <a:r>
              <a:rPr lang="en-US" altLang="zh-CN"/>
              <a:t>3</a:t>
            </a:r>
            <a:r>
              <a:rPr lang="zh-CN" altLang="en-US" b="1"/>
              <a:t>月</a:t>
            </a:r>
            <a:r>
              <a:rPr lang="en-US" altLang="zh-CN"/>
              <a:t>1-7</a:t>
            </a:r>
            <a:r>
              <a:rPr lang="zh-CN" altLang="en-US" b="1"/>
              <a:t>日的语料，词性标注的精确率为：</a:t>
            </a:r>
            <a:r>
              <a:rPr lang="en-US" altLang="zh-CN" b="1"/>
              <a:t>88.45%</a:t>
            </a:r>
            <a:r>
              <a:rPr lang="zh-CN" altLang="en-US" b="1"/>
              <a:t>。</a:t>
            </a:r>
            <a:endParaRPr lang="zh-CN" altLang="en-US" b="1"/>
          </a:p>
        </p:txBody>
      </p:sp>
      <p:graphicFrame>
        <p:nvGraphicFramePr>
          <p:cNvPr id="39938" name="Object 15"/>
          <p:cNvGraphicFramePr>
            <a:graphicFrameLocks noChangeAspect="1"/>
          </p:cNvGraphicFramePr>
          <p:nvPr/>
        </p:nvGraphicFramePr>
        <p:xfrm>
          <a:off x="2843213" y="1635125"/>
          <a:ext cx="28670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Equation" r:id="rId1" imgW="1459865" imgH="355600" progId="Equation.DSMT4">
                  <p:embed/>
                </p:oleObj>
              </mc:Choice>
              <mc:Fallback>
                <p:oleObj name="Equation" r:id="rId1" imgW="1459865" imgH="355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635125"/>
                        <a:ext cx="286702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57188" y="4552950"/>
          <a:ext cx="8286751" cy="103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1"/>
                <a:gridCol w="1271588"/>
                <a:gridCol w="1271588"/>
                <a:gridCol w="1271588"/>
                <a:gridCol w="1271588"/>
                <a:gridCol w="1271588"/>
              </a:tblGrid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语料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精确率</a:t>
                      </a:r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86.16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90.85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88.45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89.04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537368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6.7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应用举例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73682" y="1484313"/>
            <a:ext cx="82867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32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训练语料规模对模型参数的影响</a:t>
            </a:r>
            <a:r>
              <a:rPr lang="zh-CN" altLang="en-US" sz="3200" b="1" dirty="0"/>
              <a:t>：</a:t>
            </a:r>
            <a:endParaRPr lang="zh-CN" altLang="en-US" sz="3200" b="1" dirty="0"/>
          </a:p>
        </p:txBody>
      </p:sp>
      <p:sp>
        <p:nvSpPr>
          <p:cNvPr id="83974" name="TextBox 9"/>
          <p:cNvSpPr txBox="1">
            <a:spLocks noChangeArrowheads="1"/>
          </p:cNvSpPr>
          <p:nvPr/>
        </p:nvSpPr>
        <p:spPr bwMode="auto">
          <a:xfrm>
            <a:off x="214313" y="2060575"/>
            <a:ext cx="87153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 b="1"/>
              <a:t>选用北大标注的</a:t>
            </a:r>
            <a:r>
              <a:rPr lang="en-US" altLang="zh-CN" sz="2600"/>
              <a:t>2000</a:t>
            </a:r>
            <a:r>
              <a:rPr lang="zh-CN" altLang="en-US" sz="2600" b="1"/>
              <a:t>年</a:t>
            </a:r>
            <a:r>
              <a:rPr lang="en-US" altLang="zh-CN" sz="2600" b="1"/>
              <a:t>《</a:t>
            </a:r>
            <a:r>
              <a:rPr lang="zh-CN" altLang="en-US" sz="2600" b="1"/>
              <a:t>人民日报</a:t>
            </a:r>
            <a:r>
              <a:rPr lang="en-US" altLang="zh-CN" sz="2600" b="1"/>
              <a:t>》</a:t>
            </a:r>
            <a:r>
              <a:rPr lang="zh-CN" altLang="en-US" sz="2600" b="1"/>
              <a:t>语料作为训练数据。</a:t>
            </a:r>
            <a:r>
              <a:rPr lang="en-US" altLang="zh-CN" sz="2600"/>
              <a:t>5</a:t>
            </a:r>
            <a:r>
              <a:rPr lang="zh-CN" altLang="en-US" sz="2600" b="1"/>
              <a:t>个训练语料集大小不同</a:t>
            </a:r>
            <a:r>
              <a:rPr lang="en-US" altLang="zh-CN" sz="2600" b="1"/>
              <a:t>: </a:t>
            </a:r>
            <a:r>
              <a:rPr lang="en-US" altLang="zh-CN" sz="2600"/>
              <a:t>C1</a:t>
            </a:r>
            <a:r>
              <a:rPr lang="zh-CN" altLang="en-US" sz="2600" b="1"/>
              <a:t>为</a:t>
            </a:r>
            <a:r>
              <a:rPr lang="en-US" altLang="zh-CN" sz="2600"/>
              <a:t>2</a:t>
            </a:r>
            <a:r>
              <a:rPr lang="zh-CN" altLang="en-US" sz="2600" b="1"/>
              <a:t>月份的；</a:t>
            </a:r>
            <a:r>
              <a:rPr lang="en-US" altLang="zh-CN" sz="2600"/>
              <a:t>C2</a:t>
            </a:r>
            <a:r>
              <a:rPr lang="zh-CN" altLang="en-US" sz="2600" b="1"/>
              <a:t>为</a:t>
            </a:r>
            <a:r>
              <a:rPr lang="en-US" altLang="zh-CN" sz="2600"/>
              <a:t>1</a:t>
            </a:r>
            <a:r>
              <a:rPr lang="zh-CN" altLang="en-US" sz="2600" b="1"/>
              <a:t>月及</a:t>
            </a:r>
            <a:r>
              <a:rPr lang="en-US" altLang="zh-CN" sz="2600"/>
              <a:t>2</a:t>
            </a:r>
            <a:r>
              <a:rPr lang="zh-CN" altLang="en-US" sz="2600" b="1"/>
              <a:t>月份的；</a:t>
            </a:r>
            <a:r>
              <a:rPr lang="en-US" altLang="zh-CN" sz="2600"/>
              <a:t>C3</a:t>
            </a:r>
            <a:r>
              <a:rPr lang="zh-CN" altLang="en-US" sz="2600" b="1"/>
              <a:t>为</a:t>
            </a:r>
            <a:r>
              <a:rPr lang="en-US" altLang="zh-CN" sz="2600"/>
              <a:t>1</a:t>
            </a:r>
            <a:r>
              <a:rPr lang="zh-CN" altLang="en-US" sz="2600"/>
              <a:t>、</a:t>
            </a:r>
            <a:r>
              <a:rPr lang="en-US" altLang="zh-CN" sz="2600"/>
              <a:t>2</a:t>
            </a:r>
            <a:r>
              <a:rPr lang="zh-CN" altLang="en-US" sz="2600" b="1"/>
              <a:t>和</a:t>
            </a:r>
            <a:r>
              <a:rPr lang="en-US" altLang="zh-CN" sz="2600"/>
              <a:t>4</a:t>
            </a:r>
            <a:r>
              <a:rPr lang="zh-CN" altLang="en-US" sz="2600" b="1"/>
              <a:t>月份的；</a:t>
            </a:r>
            <a:r>
              <a:rPr lang="en-US" altLang="zh-CN" sz="2600"/>
              <a:t>C4</a:t>
            </a:r>
            <a:r>
              <a:rPr lang="zh-CN" altLang="en-US" sz="2600" b="1"/>
              <a:t>为</a:t>
            </a:r>
            <a:r>
              <a:rPr lang="en-US" altLang="zh-CN" sz="2600"/>
              <a:t>1</a:t>
            </a:r>
            <a:r>
              <a:rPr lang="zh-CN" altLang="en-US" sz="2600"/>
              <a:t>、</a:t>
            </a:r>
            <a:r>
              <a:rPr lang="en-US" altLang="zh-CN" sz="2600"/>
              <a:t>2</a:t>
            </a:r>
            <a:r>
              <a:rPr lang="zh-CN" altLang="en-US" sz="2600"/>
              <a:t>、</a:t>
            </a:r>
            <a:r>
              <a:rPr lang="en-US" altLang="zh-CN" sz="2600"/>
              <a:t>4</a:t>
            </a:r>
            <a:r>
              <a:rPr lang="zh-CN" altLang="en-US" sz="2600" b="1"/>
              <a:t>和</a:t>
            </a:r>
            <a:r>
              <a:rPr lang="en-US" altLang="zh-CN" sz="2600"/>
              <a:t>9</a:t>
            </a:r>
            <a:r>
              <a:rPr lang="zh-CN" altLang="en-US" sz="2600" b="1"/>
              <a:t>月份的；</a:t>
            </a:r>
            <a:r>
              <a:rPr lang="en-US" altLang="zh-CN" sz="2600"/>
              <a:t>C5</a:t>
            </a:r>
            <a:r>
              <a:rPr lang="zh-CN" altLang="en-US" sz="2600" b="1"/>
              <a:t>为</a:t>
            </a:r>
            <a:r>
              <a:rPr lang="en-US" altLang="zh-CN" sz="2600"/>
              <a:t>1</a:t>
            </a:r>
            <a:r>
              <a:rPr lang="zh-CN" altLang="en-US" sz="2600"/>
              <a:t>、</a:t>
            </a:r>
            <a:r>
              <a:rPr lang="en-US" altLang="zh-CN" sz="2600"/>
              <a:t>2</a:t>
            </a:r>
            <a:r>
              <a:rPr lang="zh-CN" altLang="en-US" sz="2600"/>
              <a:t>、</a:t>
            </a:r>
            <a:r>
              <a:rPr lang="en-US" altLang="zh-CN" sz="2600"/>
              <a:t>4</a:t>
            </a:r>
            <a:r>
              <a:rPr lang="zh-CN" altLang="en-US" sz="2600"/>
              <a:t>、</a:t>
            </a:r>
            <a:r>
              <a:rPr lang="en-US" altLang="zh-CN" sz="2600"/>
              <a:t>9</a:t>
            </a:r>
            <a:r>
              <a:rPr lang="zh-CN" altLang="en-US" sz="2600" b="1"/>
              <a:t>和</a:t>
            </a:r>
            <a:r>
              <a:rPr lang="en-US" altLang="zh-CN" sz="2600"/>
              <a:t>10</a:t>
            </a:r>
            <a:r>
              <a:rPr lang="zh-CN" altLang="en-US" sz="2600" b="1"/>
              <a:t>月份五个月的。采用相同的测试集</a:t>
            </a:r>
            <a:r>
              <a:rPr lang="en-US" altLang="zh-CN" sz="2600"/>
              <a:t>(2000</a:t>
            </a:r>
            <a:r>
              <a:rPr lang="zh-CN" altLang="en-US" sz="2600" b="1"/>
              <a:t>年</a:t>
            </a:r>
            <a:r>
              <a:rPr lang="en-US" altLang="zh-CN" sz="2600"/>
              <a:t>3</a:t>
            </a:r>
            <a:r>
              <a:rPr lang="zh-CN" altLang="en-US" sz="2600" b="1"/>
              <a:t>月份前</a:t>
            </a:r>
            <a:r>
              <a:rPr lang="en-US" altLang="zh-CN" sz="2600"/>
              <a:t>7</a:t>
            </a:r>
            <a:r>
              <a:rPr lang="zh-CN" altLang="en-US" sz="2600" b="1"/>
              <a:t>天的语料</a:t>
            </a:r>
            <a:r>
              <a:rPr lang="en-US" altLang="zh-CN" sz="2600"/>
              <a:t>)</a:t>
            </a:r>
            <a:r>
              <a:rPr lang="zh-CN" altLang="en-US" sz="2600" b="1"/>
              <a:t>，观察词性标注的精确率变化：</a:t>
            </a:r>
            <a:endParaRPr lang="en-US" altLang="zh-CN" sz="2600" b="1"/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0" y="5734050"/>
            <a:ext cx="9144000" cy="1079500"/>
            <a:chOff x="0" y="5733259"/>
            <a:chExt cx="9144000" cy="1079700"/>
          </a:xfrm>
        </p:grpSpPr>
        <p:cxnSp>
          <p:nvCxnSpPr>
            <p:cNvPr id="84000" name="直接连接符 12"/>
            <p:cNvCxnSpPr>
              <a:cxnSpLocks noChangeShapeType="1"/>
            </p:cNvCxnSpPr>
            <p:nvPr/>
          </p:nvCxnSpPr>
          <p:spPr bwMode="auto">
            <a:xfrm>
              <a:off x="0" y="5733259"/>
              <a:ext cx="9144000" cy="1588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001" name="TextBox 13"/>
            <p:cNvSpPr txBox="1">
              <a:spLocks noChangeArrowheads="1"/>
            </p:cNvSpPr>
            <p:nvPr/>
          </p:nvSpPr>
          <p:spPr bwMode="auto">
            <a:xfrm>
              <a:off x="0" y="5827738"/>
              <a:ext cx="9144000" cy="985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62380" indent="-126238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刘伟强，应用于词性标注的隐马尔可夫模型参数估计</a:t>
              </a:r>
              <a:r>
                <a:rPr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硕士学位论文</a:t>
              </a:r>
              <a:r>
                <a:rPr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，大连理工大学，</a:t>
              </a:r>
              <a:r>
                <a:rPr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2006</a:t>
              </a:r>
              <a:endPara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endParaRPr lang="zh-CN" altLang="en-US" sz="1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63888" y="4552950"/>
            <a:ext cx="1368152" cy="1036290"/>
            <a:chOff x="3563888" y="4552950"/>
            <a:chExt cx="1368152" cy="1036290"/>
          </a:xfrm>
        </p:grpSpPr>
        <p:sp>
          <p:nvSpPr>
            <p:cNvPr id="12" name="椭圆形标注 11"/>
            <p:cNvSpPr/>
            <p:nvPr/>
          </p:nvSpPr>
          <p:spPr bwMode="auto">
            <a:xfrm>
              <a:off x="4289103" y="4616051"/>
              <a:ext cx="642937" cy="714375"/>
            </a:xfrm>
            <a:prstGeom prst="wedgeEllipseCallout">
              <a:avLst>
                <a:gd name="adj1" fmla="val -3419"/>
                <a:gd name="adj2" fmla="val 76044"/>
              </a:avLst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lnSpc>
                  <a:spcPts val="3600"/>
                </a:lnSpc>
                <a:defRPr/>
              </a:pPr>
              <a:r>
                <a:rPr lang="en-US" altLang="zh-CN" sz="5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 bwMode="auto">
            <a:xfrm>
              <a:off x="3563888" y="4552950"/>
              <a:ext cx="1224136" cy="103629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7838"/>
            <a:ext cx="6553200" cy="7905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NLP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中概率图模型的演变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12776"/>
            <a:ext cx="892016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07951" y="2708920"/>
            <a:ext cx="11525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序列</a:t>
            </a:r>
            <a:endParaRPr lang="zh-CN" altLang="en-US" sz="2400" b="1" kern="500" spc="-5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607295"/>
            <a:ext cx="1979613" cy="46166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500" spc="-5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朴素贝叶斯</a:t>
            </a:r>
            <a:endParaRPr lang="zh-CN" altLang="en-US" sz="2400" b="1" kern="500" spc="-5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2607295"/>
            <a:ext cx="133168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kern="500" spc="-50" dirty="0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HMMs</a:t>
            </a:r>
            <a:endParaRPr lang="zh-CN" altLang="en-US" sz="2400" b="1" kern="500" spc="-50" dirty="0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7534" y="2924944"/>
            <a:ext cx="158273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一般图</a:t>
            </a:r>
            <a:endParaRPr lang="zh-CN" altLang="en-US" sz="2400" b="1" kern="500" spc="-5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2588" y="2617093"/>
            <a:ext cx="2411412" cy="46166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生成式有向图</a:t>
            </a:r>
            <a:endParaRPr lang="zh-CN" altLang="en-US" sz="2400" b="1" kern="500" spc="-5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5589240"/>
            <a:ext cx="144145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逻辑回归</a:t>
            </a:r>
            <a:endParaRPr lang="zh-CN" altLang="en-US" sz="2400" b="1" kern="500" spc="-5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113" y="5589240"/>
            <a:ext cx="2592387" cy="46166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0000FF"/>
                </a:solidFill>
                <a:latin typeface="Arial Narrow" pitchFamily="34" charset="0"/>
                <a:ea typeface="黑体" panose="02010609060101010101" pitchFamily="2" charset="-122"/>
              </a:rPr>
              <a:t>线性链式</a:t>
            </a:r>
            <a:r>
              <a:rPr lang="en-US" altLang="zh-CN" sz="2400" b="1" kern="500" spc="-50" dirty="0">
                <a:solidFill>
                  <a:srgbClr val="0000FF"/>
                </a:solidFill>
                <a:latin typeface="Arial Narrow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2400" b="1" kern="500" spc="-50" dirty="0">
              <a:solidFill>
                <a:srgbClr val="0000FF"/>
              </a:solidFill>
              <a:latin typeface="Arial Narrow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7534" y="5445224"/>
            <a:ext cx="158273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一般图</a:t>
            </a:r>
            <a:endParaRPr lang="zh-CN" altLang="en-US" sz="2400" b="1" kern="500" spc="-5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0939" y="5608290"/>
            <a:ext cx="201813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0000FF"/>
                </a:solidFill>
                <a:latin typeface="Arial Narrow" pitchFamily="34" charset="0"/>
                <a:ea typeface="黑体" panose="02010609060101010101" pitchFamily="2" charset="-122"/>
                <a:cs typeface="Arial" panose="020B0604020202020204" pitchFamily="34" charset="0"/>
              </a:rPr>
              <a:t>通用</a:t>
            </a:r>
            <a:r>
              <a:rPr lang="en-US" altLang="zh-CN" sz="2400" b="1" kern="500" spc="-50" dirty="0">
                <a:solidFill>
                  <a:srgbClr val="0000FF"/>
                </a:solidFill>
                <a:latin typeface="Arial Narrow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2400" b="1" kern="500" spc="-50" dirty="0">
              <a:solidFill>
                <a:srgbClr val="0000FF"/>
              </a:solidFill>
              <a:latin typeface="Arial Narrow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307" y="5199583"/>
            <a:ext cx="11525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序列</a:t>
            </a:r>
            <a:endParaRPr lang="zh-CN" altLang="en-US" sz="2400" b="1" kern="500" spc="-5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7763" y="3356992"/>
            <a:ext cx="2016125" cy="461665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在一定条件下</a:t>
            </a:r>
            <a:endParaRPr lang="zh-CN" altLang="en-US" sz="2400" b="1" kern="500" spc="-5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0072" y="3399383"/>
            <a:ext cx="2015901" cy="461665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500" spc="-5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在一定条件下</a:t>
            </a:r>
            <a:endParaRPr lang="zh-CN" altLang="en-US" sz="2400" b="1" kern="500" spc="-5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115616" y="1537628"/>
            <a:ext cx="648519" cy="629433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点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5076056" y="1537628"/>
            <a:ext cx="648072" cy="613632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6732240" y="1537628"/>
            <a:ext cx="648072" cy="628864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" name="圆角矩形 23"/>
          <p:cNvSpPr>
            <a:spLocks noChangeArrowheads="1"/>
          </p:cNvSpPr>
          <p:nvPr/>
        </p:nvSpPr>
        <p:spPr bwMode="auto">
          <a:xfrm>
            <a:off x="3348313" y="4150643"/>
            <a:ext cx="2018554" cy="1919312"/>
          </a:xfrm>
          <a:prstGeom prst="roundRect">
            <a:avLst>
              <a:gd name="adj" fmla="val 16667"/>
            </a:avLst>
          </a:prstGeom>
          <a:solidFill>
            <a:srgbClr val="FF0000">
              <a:alpha val="25098"/>
            </a:srgbClr>
          </a:solidFill>
          <a:ln w="19050" algn="ctr">
            <a:solidFill>
              <a:srgbClr val="FF0000"/>
            </a:solidFill>
            <a:miter lim="800000"/>
          </a:ln>
        </p:spPr>
        <p:txBody>
          <a:bodyPr wrap="none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107950" y="1484784"/>
            <a:ext cx="88565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oval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98425" y="1484784"/>
            <a:ext cx="9129" cy="47525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36068"/>
            <a:ext cx="7776865" cy="12969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及其</a:t>
            </a: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应用</a:t>
            </a:r>
            <a:endParaRPr lang="zh-CN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及其应用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484784"/>
            <a:ext cx="85689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提出</a:t>
            </a:r>
            <a:endParaRPr lang="en-US" altLang="zh-CN" sz="32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2069559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条件随机场</a:t>
            </a:r>
            <a:r>
              <a:rPr lang="en-US" altLang="zh-CN" dirty="0" smtClean="0"/>
              <a:t>(conditional random fields, CRFs)</a:t>
            </a:r>
            <a:r>
              <a:rPr lang="zh-CN" altLang="en-US" b="1" dirty="0"/>
              <a:t>于</a:t>
            </a:r>
            <a:r>
              <a:rPr lang="en-US" altLang="zh-CN" dirty="0"/>
              <a:t>2001</a:t>
            </a:r>
            <a:r>
              <a:rPr lang="zh-CN" altLang="en-US" b="1" dirty="0"/>
              <a:t>年</a:t>
            </a:r>
            <a:r>
              <a:rPr lang="zh-CN" altLang="en-US" b="1" dirty="0" smtClean="0"/>
              <a:t>由 </a:t>
            </a:r>
            <a:r>
              <a:rPr lang="en-US" altLang="zh-CN" b="1" dirty="0" smtClean="0"/>
              <a:t>J. Lafferty </a:t>
            </a:r>
            <a:r>
              <a:rPr lang="zh-CN" altLang="en-US" b="1" dirty="0" smtClean="0"/>
              <a:t>等人提出，是用于</a:t>
            </a:r>
            <a:r>
              <a:rPr lang="zh-CN" altLang="en-US" b="1" dirty="0" smtClean="0">
                <a:solidFill>
                  <a:srgbClr val="FF0000"/>
                </a:solidFill>
              </a:rPr>
              <a:t>标注</a:t>
            </a:r>
            <a:r>
              <a:rPr lang="zh-CN" altLang="en-US" b="1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划分序列</a:t>
            </a:r>
            <a:r>
              <a:rPr lang="zh-CN" altLang="en-US" b="1" dirty="0" smtClean="0"/>
              <a:t>结构数据的概率化结构模型，在</a:t>
            </a:r>
            <a:r>
              <a:rPr lang="en-US" altLang="zh-CN" b="1" dirty="0" smtClean="0"/>
              <a:t>NLP</a:t>
            </a:r>
            <a:r>
              <a:rPr lang="zh-CN" altLang="en-US" b="1" dirty="0" smtClean="0"/>
              <a:t>和图像处理中得到了广泛应用。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94242" y="407707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基本思路</a:t>
            </a:r>
            <a:r>
              <a:rPr lang="zh-CN" altLang="en-US" b="1" dirty="0" smtClean="0"/>
              <a:t>：给定观察序列 </a:t>
            </a:r>
            <a:r>
              <a:rPr lang="en-US" altLang="zh-CN" b="1" i="1" dirty="0" smtClean="0"/>
              <a:t>X</a:t>
            </a:r>
            <a:r>
              <a:rPr lang="zh-CN" altLang="en-US" b="1" dirty="0" smtClean="0"/>
              <a:t>，输出标识序列 </a:t>
            </a:r>
            <a:r>
              <a:rPr lang="en-US" altLang="zh-CN" b="1" i="1" dirty="0" smtClean="0"/>
              <a:t>Y</a:t>
            </a:r>
            <a:r>
              <a:rPr lang="zh-CN" altLang="en-US" b="1" dirty="0" smtClean="0"/>
              <a:t>，通过计算 </a:t>
            </a:r>
            <a:r>
              <a:rPr lang="en-US" altLang="zh-CN" b="1" i="1" dirty="0"/>
              <a:t>P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Y</a:t>
            </a:r>
            <a:r>
              <a:rPr lang="en-US" altLang="zh-CN" b="1" dirty="0" smtClean="0"/>
              <a:t>|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求解最优标注序列。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484784"/>
            <a:ext cx="85689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en-US" altLang="zh-CN" sz="32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568" y="2069559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设 </a:t>
            </a:r>
            <a:r>
              <a:rPr lang="en-US" altLang="zh-CN" b="1" i="1" dirty="0" smtClean="0"/>
              <a:t>G</a:t>
            </a:r>
            <a:r>
              <a:rPr lang="en-US" altLang="zh-CN" b="1" dirty="0" smtClean="0"/>
              <a:t>=(</a:t>
            </a:r>
            <a:r>
              <a:rPr lang="en-US" altLang="zh-CN" b="1" i="1" dirty="0" smtClean="0"/>
              <a:t>V</a:t>
            </a:r>
            <a:r>
              <a:rPr lang="en-US" altLang="zh-CN" b="1" dirty="0" smtClean="0"/>
              <a:t>, </a:t>
            </a:r>
            <a:r>
              <a:rPr lang="en-US" altLang="zh-CN" b="1" i="1" dirty="0" smtClean="0"/>
              <a:t>E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为一个无向图，</a:t>
            </a:r>
            <a:r>
              <a:rPr lang="en-US" altLang="zh-CN" b="1" i="1" dirty="0" smtClean="0"/>
              <a:t>V</a:t>
            </a:r>
            <a:r>
              <a:rPr lang="zh-CN" altLang="en-US" b="1" dirty="0" smtClean="0"/>
              <a:t>为结点集合，</a:t>
            </a:r>
            <a:r>
              <a:rPr lang="en-US" altLang="zh-CN" b="1" i="1" dirty="0" smtClean="0"/>
              <a:t>E</a:t>
            </a:r>
            <a:r>
              <a:rPr lang="zh-CN" altLang="en-US" b="1" dirty="0" smtClean="0"/>
              <a:t>为无向边的集合，</a:t>
            </a:r>
            <a:r>
              <a:rPr lang="en-US" altLang="zh-CN" b="1" i="1" dirty="0" smtClean="0"/>
              <a:t>Y </a:t>
            </a:r>
            <a:r>
              <a:rPr lang="en-US" altLang="zh-CN" b="1" dirty="0" smtClean="0"/>
              <a:t>= { </a:t>
            </a:r>
            <a:r>
              <a:rPr lang="en-US" altLang="zh-CN" b="1" i="1" dirty="0" err="1" smtClean="0"/>
              <a:t>Y</a:t>
            </a:r>
            <a:r>
              <a:rPr lang="en-US" altLang="zh-CN" b="1" i="1" baseline="-25000" dirty="0" err="1" smtClean="0"/>
              <a:t>v</a:t>
            </a:r>
            <a:r>
              <a:rPr lang="en-US" altLang="zh-CN" b="1" i="1" baseline="-25000" dirty="0" smtClean="0"/>
              <a:t> </a:t>
            </a:r>
            <a:r>
              <a:rPr lang="en-US" altLang="zh-CN" b="1" dirty="0" smtClean="0"/>
              <a:t>| </a:t>
            </a:r>
            <a:r>
              <a:rPr lang="en-US" altLang="zh-CN" b="1" i="1" dirty="0" err="1" smtClean="0"/>
              <a:t>v</a:t>
            </a:r>
            <a:r>
              <a:rPr lang="en-US" altLang="zh-CN" b="1" dirty="0" err="1" smtClean="0">
                <a:sym typeface="Symbol" panose="05050102010706020507" pitchFamily="18" charset="2"/>
              </a:rPr>
              <a:t></a:t>
            </a:r>
            <a:r>
              <a:rPr lang="en-US" altLang="zh-CN" b="1" i="1" dirty="0" err="1" smtClean="0">
                <a:sym typeface="Symbol" panose="05050102010706020507" pitchFamily="18" charset="2"/>
              </a:rPr>
              <a:t>V</a:t>
            </a:r>
            <a:r>
              <a:rPr lang="en-US" altLang="zh-CN" b="1" i="1" dirty="0" smtClean="0">
                <a:sym typeface="Symbol" panose="05050102010706020507" pitchFamily="18" charset="2"/>
              </a:rPr>
              <a:t> </a:t>
            </a:r>
            <a:r>
              <a:rPr lang="en-US" altLang="zh-CN" b="1" dirty="0" smtClean="0"/>
              <a:t>}</a:t>
            </a:r>
            <a:r>
              <a:rPr lang="zh-CN" altLang="en-US" b="1" dirty="0" smtClean="0"/>
              <a:t>，即</a:t>
            </a:r>
            <a:r>
              <a:rPr lang="en-US" altLang="zh-CN" b="1" dirty="0" smtClean="0"/>
              <a:t>V</a:t>
            </a:r>
            <a:r>
              <a:rPr lang="zh-CN" altLang="en-US" b="1" dirty="0" smtClean="0"/>
              <a:t>中每个结点对应于一个随机变量 </a:t>
            </a:r>
            <a:r>
              <a:rPr lang="en-US" altLang="zh-CN" b="1" i="1" dirty="0" err="1" smtClean="0"/>
              <a:t>Y</a:t>
            </a:r>
            <a:r>
              <a:rPr lang="en-US" altLang="zh-CN" b="1" i="1" baseline="-25000" dirty="0" err="1" smtClean="0"/>
              <a:t>v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其取值范围为可能的标记集合 </a:t>
            </a:r>
            <a:r>
              <a:rPr lang="en-US" altLang="zh-CN" b="1" dirty="0" smtClean="0"/>
              <a:t>{</a:t>
            </a:r>
            <a:r>
              <a:rPr lang="en-US" altLang="zh-CN" b="1" i="1" dirty="0" smtClean="0"/>
              <a:t>y</a:t>
            </a:r>
            <a:r>
              <a:rPr lang="en-US" altLang="zh-CN" b="1" dirty="0" smtClean="0"/>
              <a:t>}</a:t>
            </a:r>
            <a:r>
              <a:rPr lang="zh-CN" altLang="en-US" b="1" dirty="0" smtClean="0"/>
              <a:t>。如果以观察序列</a:t>
            </a:r>
            <a:r>
              <a:rPr lang="en-US" altLang="zh-CN" b="1" i="1" dirty="0" smtClean="0"/>
              <a:t>X</a:t>
            </a:r>
            <a:r>
              <a:rPr lang="zh-CN" altLang="en-US" b="1" dirty="0" smtClean="0"/>
              <a:t>为条件，每个随机变量 </a:t>
            </a:r>
            <a:r>
              <a:rPr lang="en-US" altLang="zh-CN" b="1" i="1" dirty="0" err="1" smtClean="0"/>
              <a:t>Y</a:t>
            </a:r>
            <a:r>
              <a:rPr lang="en-US" altLang="zh-CN" b="1" i="1" baseline="-25000" dirty="0" err="1" smtClean="0"/>
              <a:t>v</a:t>
            </a:r>
            <a:r>
              <a:rPr lang="zh-CN" altLang="en-US" b="1" dirty="0" smtClean="0"/>
              <a:t>都满足以下马尔可夫特性：</a:t>
            </a:r>
            <a:endParaRPr lang="zh-CN" altLang="en-US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31640" y="4380106"/>
          <a:ext cx="5598212" cy="53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1" imgW="57302400" imgH="5486400" progId="Equation.DSMT4">
                  <p:embed/>
                </p:oleObj>
              </mc:Choice>
              <mc:Fallback>
                <p:oleObj name="Equation" r:id="rId1" imgW="57302400" imgH="5486400" progId="Equation.DSMT4">
                  <p:embed/>
                  <p:pic>
                    <p:nvPicPr>
                      <p:cNvPr id="0" name="图片 420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640" y="4380106"/>
                        <a:ext cx="5598212" cy="535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08304" y="4345940"/>
            <a:ext cx="164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 (6-32)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3568" y="5085184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其中，</a:t>
            </a:r>
            <a:r>
              <a:rPr lang="en-US" altLang="zh-CN" b="1" i="1" dirty="0" err="1" smtClean="0"/>
              <a:t>w</a:t>
            </a:r>
            <a:r>
              <a:rPr lang="en-US" altLang="zh-CN" b="1" dirty="0" err="1" smtClean="0"/>
              <a:t>~</a:t>
            </a:r>
            <a:r>
              <a:rPr lang="en-US" altLang="zh-CN" b="1" i="1" dirty="0" err="1" smtClean="0"/>
              <a:t>v</a:t>
            </a:r>
            <a:r>
              <a:rPr lang="en-US" altLang="zh-CN" b="1" i="1" dirty="0" smtClean="0"/>
              <a:t> </a:t>
            </a:r>
            <a:r>
              <a:rPr lang="zh-CN" altLang="en-US" b="1" dirty="0" smtClean="0"/>
              <a:t>表示两个结点在图中是邻近结点。那么，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, </a:t>
            </a:r>
            <a:r>
              <a:rPr lang="en-US" altLang="zh-CN" b="1" i="1" dirty="0" smtClean="0"/>
              <a:t>Y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为一个条件随机场。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0133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6.1</a:t>
            </a: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马尔可夫模型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38278" name="Text Box 6"/>
          <p:cNvSpPr txBox="1">
            <a:spLocks noChangeArrowheads="1"/>
          </p:cNvSpPr>
          <p:nvPr/>
        </p:nvSpPr>
        <p:spPr bwMode="auto">
          <a:xfrm>
            <a:off x="323850" y="1571625"/>
            <a:ext cx="8215313" cy="275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49580" indent="-449580"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马尔可夫链可以表示成状态图（转移弧上有概率的非确定的有限状态自动机）</a:t>
            </a:r>
            <a:endParaRPr lang="zh-CN" altLang="en-US" sz="3200" b="1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－ </a:t>
            </a:r>
            <a:r>
              <a:rPr lang="zh-CN" altLang="en-US" b="1" dirty="0">
                <a:ea typeface="楷体_GB2312" pitchFamily="49" charset="-122"/>
              </a:rPr>
              <a:t>零概率的转移弧省略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－ </a:t>
            </a:r>
            <a:r>
              <a:rPr lang="zh-CN" altLang="en-US" b="1" dirty="0">
                <a:ea typeface="楷体_GB2312" pitchFamily="49" charset="-122"/>
              </a:rPr>
              <a:t>每个节点上所有发出</a:t>
            </a:r>
            <a:endParaRPr lang="zh-CN" altLang="en-US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ea typeface="楷体_GB2312" pitchFamily="49" charset="-122"/>
              </a:rPr>
              <a:t>     弧的概率之和等于</a:t>
            </a:r>
            <a:r>
              <a:rPr lang="en-US" altLang="zh-CN" dirty="0"/>
              <a:t>1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grpSp>
        <p:nvGrpSpPr>
          <p:cNvPr id="47111" name="Group 73"/>
          <p:cNvGrpSpPr/>
          <p:nvPr/>
        </p:nvGrpSpPr>
        <p:grpSpPr bwMode="auto">
          <a:xfrm>
            <a:off x="4500563" y="2708275"/>
            <a:ext cx="4246562" cy="3384550"/>
            <a:chOff x="337" y="2006"/>
            <a:chExt cx="2476" cy="1878"/>
          </a:xfrm>
        </p:grpSpPr>
        <p:grpSp>
          <p:nvGrpSpPr>
            <p:cNvPr id="47112" name="Group 69"/>
            <p:cNvGrpSpPr/>
            <p:nvPr/>
          </p:nvGrpSpPr>
          <p:grpSpPr bwMode="auto">
            <a:xfrm>
              <a:off x="337" y="2006"/>
              <a:ext cx="2476" cy="1732"/>
              <a:chOff x="337" y="2006"/>
              <a:chExt cx="2476" cy="1732"/>
            </a:xfrm>
          </p:grpSpPr>
          <p:grpSp>
            <p:nvGrpSpPr>
              <p:cNvPr id="47116" name="Group 61"/>
              <p:cNvGrpSpPr/>
              <p:nvPr/>
            </p:nvGrpSpPr>
            <p:grpSpPr bwMode="auto">
              <a:xfrm>
                <a:off x="2282" y="2659"/>
                <a:ext cx="363" cy="544"/>
                <a:chOff x="2282" y="2795"/>
                <a:chExt cx="363" cy="544"/>
              </a:xfrm>
            </p:grpSpPr>
            <p:sp>
              <p:nvSpPr>
                <p:cNvPr id="47163" name="Freeform 59"/>
                <p:cNvSpPr/>
                <p:nvPr/>
              </p:nvSpPr>
              <p:spPr bwMode="auto">
                <a:xfrm>
                  <a:off x="2517" y="2795"/>
                  <a:ext cx="91" cy="544"/>
                </a:xfrm>
                <a:custGeom>
                  <a:avLst/>
                  <a:gdLst>
                    <a:gd name="T0" fmla="*/ 0 w 99"/>
                    <a:gd name="T1" fmla="*/ 544 h 544"/>
                    <a:gd name="T2" fmla="*/ 13 w 99"/>
                    <a:gd name="T3" fmla="*/ 227 h 544"/>
                    <a:gd name="T4" fmla="*/ 6 w 99"/>
                    <a:gd name="T5" fmla="*/ 0 h 544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544"/>
                    <a:gd name="T11" fmla="*/ 99 w 99"/>
                    <a:gd name="T12" fmla="*/ 544 h 5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544">
                      <a:moveTo>
                        <a:pt x="0" y="544"/>
                      </a:moveTo>
                      <a:cubicBezTo>
                        <a:pt x="41" y="431"/>
                        <a:pt x="83" y="318"/>
                        <a:pt x="91" y="227"/>
                      </a:cubicBezTo>
                      <a:cubicBezTo>
                        <a:pt x="99" y="136"/>
                        <a:pt x="53" y="38"/>
                        <a:pt x="45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6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82" y="2931"/>
                  <a:ext cx="363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0.6</a:t>
                  </a:r>
                  <a:endParaRPr lang="en-US" altLang="zh-CN" sz="2400"/>
                </a:p>
              </p:txBody>
            </p:sp>
          </p:grpSp>
          <p:grpSp>
            <p:nvGrpSpPr>
              <p:cNvPr id="47117" name="Group 68"/>
              <p:cNvGrpSpPr/>
              <p:nvPr/>
            </p:nvGrpSpPr>
            <p:grpSpPr bwMode="auto">
              <a:xfrm>
                <a:off x="337" y="2006"/>
                <a:ext cx="2476" cy="1732"/>
                <a:chOff x="291" y="2134"/>
                <a:chExt cx="2476" cy="1732"/>
              </a:xfrm>
            </p:grpSpPr>
            <p:grpSp>
              <p:nvGrpSpPr>
                <p:cNvPr id="47118" name="Group 36"/>
                <p:cNvGrpSpPr/>
                <p:nvPr/>
              </p:nvGrpSpPr>
              <p:grpSpPr bwMode="auto">
                <a:xfrm>
                  <a:off x="658" y="2520"/>
                  <a:ext cx="227" cy="254"/>
                  <a:chOff x="658" y="2520"/>
                  <a:chExt cx="227" cy="254"/>
                </a:xfrm>
              </p:grpSpPr>
              <p:sp>
                <p:nvSpPr>
                  <p:cNvPr id="4716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658" y="2523"/>
                    <a:ext cx="227" cy="22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4716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3" y="2520"/>
                    <a:ext cx="136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h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19" name="Group 21"/>
                <p:cNvGrpSpPr/>
                <p:nvPr/>
              </p:nvGrpSpPr>
              <p:grpSpPr bwMode="auto">
                <a:xfrm>
                  <a:off x="612" y="3249"/>
                  <a:ext cx="227" cy="271"/>
                  <a:chOff x="1429" y="3249"/>
                  <a:chExt cx="227" cy="271"/>
                </a:xfrm>
              </p:grpSpPr>
              <p:sp>
                <p:nvSpPr>
                  <p:cNvPr id="47159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3294"/>
                    <a:ext cx="227" cy="22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47160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49"/>
                    <a:ext cx="136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e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20" name="Group 24"/>
                <p:cNvGrpSpPr/>
                <p:nvPr/>
              </p:nvGrpSpPr>
              <p:grpSpPr bwMode="auto">
                <a:xfrm>
                  <a:off x="2381" y="3317"/>
                  <a:ext cx="227" cy="256"/>
                  <a:chOff x="1429" y="3272"/>
                  <a:chExt cx="227" cy="256"/>
                </a:xfrm>
              </p:grpSpPr>
              <p:sp>
                <p:nvSpPr>
                  <p:cNvPr id="4715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3294"/>
                    <a:ext cx="227" cy="22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4715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72"/>
                    <a:ext cx="136" cy="2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i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21" name="Group 27"/>
                <p:cNvGrpSpPr/>
                <p:nvPr/>
              </p:nvGrpSpPr>
              <p:grpSpPr bwMode="auto">
                <a:xfrm>
                  <a:off x="1474" y="3317"/>
                  <a:ext cx="227" cy="256"/>
                  <a:chOff x="1429" y="3272"/>
                  <a:chExt cx="227" cy="256"/>
                </a:xfrm>
              </p:grpSpPr>
              <p:sp>
                <p:nvSpPr>
                  <p:cNvPr id="47155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3294"/>
                    <a:ext cx="227" cy="22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4715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72"/>
                    <a:ext cx="136" cy="2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t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22" name="Group 30"/>
                <p:cNvGrpSpPr/>
                <p:nvPr/>
              </p:nvGrpSpPr>
              <p:grpSpPr bwMode="auto">
                <a:xfrm>
                  <a:off x="1474" y="2534"/>
                  <a:ext cx="227" cy="260"/>
                  <a:chOff x="1429" y="3260"/>
                  <a:chExt cx="227" cy="260"/>
                </a:xfrm>
              </p:grpSpPr>
              <p:sp>
                <p:nvSpPr>
                  <p:cNvPr id="4715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3294"/>
                    <a:ext cx="227" cy="22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4715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60"/>
                    <a:ext cx="136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a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23" name="Group 33"/>
                <p:cNvGrpSpPr/>
                <p:nvPr/>
              </p:nvGrpSpPr>
              <p:grpSpPr bwMode="auto">
                <a:xfrm>
                  <a:off x="2381" y="2523"/>
                  <a:ext cx="227" cy="271"/>
                  <a:chOff x="1429" y="3249"/>
                  <a:chExt cx="227" cy="271"/>
                </a:xfrm>
              </p:grpSpPr>
              <p:sp>
                <p:nvSpPr>
                  <p:cNvPr id="47151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3294"/>
                    <a:ext cx="227" cy="22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4715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249"/>
                    <a:ext cx="136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p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24" name="Group 41"/>
                <p:cNvGrpSpPr/>
                <p:nvPr/>
              </p:nvGrpSpPr>
              <p:grpSpPr bwMode="auto">
                <a:xfrm>
                  <a:off x="291" y="2733"/>
                  <a:ext cx="419" cy="599"/>
                  <a:chOff x="291" y="2733"/>
                  <a:chExt cx="419" cy="599"/>
                </a:xfrm>
              </p:grpSpPr>
              <p:sp>
                <p:nvSpPr>
                  <p:cNvPr id="47149" name="Freeform 38"/>
                  <p:cNvSpPr/>
                  <p:nvPr/>
                </p:nvSpPr>
                <p:spPr bwMode="auto">
                  <a:xfrm>
                    <a:off x="626" y="2733"/>
                    <a:ext cx="84" cy="599"/>
                  </a:xfrm>
                  <a:custGeom>
                    <a:avLst/>
                    <a:gdLst>
                      <a:gd name="T0" fmla="*/ 2 w 106"/>
                      <a:gd name="T1" fmla="*/ 0 h 635"/>
                      <a:gd name="T2" fmla="*/ 2 w 106"/>
                      <a:gd name="T3" fmla="*/ 106 h 635"/>
                      <a:gd name="T4" fmla="*/ 2 w 106"/>
                      <a:gd name="T5" fmla="*/ 249 h 635"/>
                      <a:gd name="T6" fmla="*/ 0 60000 65536"/>
                      <a:gd name="T7" fmla="*/ 0 60000 65536"/>
                      <a:gd name="T8" fmla="*/ 0 60000 65536"/>
                      <a:gd name="T9" fmla="*/ 0 w 106"/>
                      <a:gd name="T10" fmla="*/ 0 h 635"/>
                      <a:gd name="T11" fmla="*/ 106 w 106"/>
                      <a:gd name="T12" fmla="*/ 635 h 6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6" h="635">
                        <a:moveTo>
                          <a:pt x="106" y="0"/>
                        </a:moveTo>
                        <a:cubicBezTo>
                          <a:pt x="68" y="83"/>
                          <a:pt x="30" y="166"/>
                          <a:pt x="15" y="272"/>
                        </a:cubicBezTo>
                        <a:cubicBezTo>
                          <a:pt x="0" y="378"/>
                          <a:pt x="7" y="506"/>
                          <a:pt x="15" y="63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" y="2840"/>
                    <a:ext cx="408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1.0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25" name="Group 43"/>
                <p:cNvGrpSpPr/>
                <p:nvPr/>
              </p:nvGrpSpPr>
              <p:grpSpPr bwMode="auto">
                <a:xfrm>
                  <a:off x="839" y="3339"/>
                  <a:ext cx="627" cy="254"/>
                  <a:chOff x="839" y="3339"/>
                  <a:chExt cx="627" cy="254"/>
                </a:xfrm>
              </p:grpSpPr>
              <p:sp>
                <p:nvSpPr>
                  <p:cNvPr id="47147" name="Freeform 39"/>
                  <p:cNvSpPr/>
                  <p:nvPr/>
                </p:nvSpPr>
                <p:spPr bwMode="auto">
                  <a:xfrm>
                    <a:off x="839" y="3339"/>
                    <a:ext cx="627" cy="73"/>
                  </a:xfrm>
                  <a:custGeom>
                    <a:avLst/>
                    <a:gdLst>
                      <a:gd name="T0" fmla="*/ 0 w 635"/>
                      <a:gd name="T1" fmla="*/ 74422 h 46"/>
                      <a:gd name="T2" fmla="*/ 259 w 635"/>
                      <a:gd name="T3" fmla="*/ 0 h 46"/>
                      <a:gd name="T4" fmla="*/ 518 w 635"/>
                      <a:gd name="T5" fmla="*/ 74422 h 46"/>
                      <a:gd name="T6" fmla="*/ 0 60000 65536"/>
                      <a:gd name="T7" fmla="*/ 0 60000 65536"/>
                      <a:gd name="T8" fmla="*/ 0 60000 65536"/>
                      <a:gd name="T9" fmla="*/ 0 w 635"/>
                      <a:gd name="T10" fmla="*/ 0 h 46"/>
                      <a:gd name="T11" fmla="*/ 635 w 635"/>
                      <a:gd name="T12" fmla="*/ 46 h 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5" h="46">
                        <a:moveTo>
                          <a:pt x="0" y="46"/>
                        </a:moveTo>
                        <a:cubicBezTo>
                          <a:pt x="105" y="23"/>
                          <a:pt x="211" y="0"/>
                          <a:pt x="317" y="0"/>
                        </a:cubicBezTo>
                        <a:cubicBezTo>
                          <a:pt x="423" y="0"/>
                          <a:pt x="529" y="23"/>
                          <a:pt x="635" y="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339"/>
                    <a:ext cx="408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1.0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26" name="Group 46"/>
                <p:cNvGrpSpPr/>
                <p:nvPr/>
              </p:nvGrpSpPr>
              <p:grpSpPr bwMode="auto">
                <a:xfrm>
                  <a:off x="870" y="2704"/>
                  <a:ext cx="680" cy="635"/>
                  <a:chOff x="870" y="2704"/>
                  <a:chExt cx="680" cy="635"/>
                </a:xfrm>
              </p:grpSpPr>
              <p:sp>
                <p:nvSpPr>
                  <p:cNvPr id="47145" name="Freeform 44"/>
                  <p:cNvSpPr/>
                  <p:nvPr/>
                </p:nvSpPr>
                <p:spPr bwMode="auto">
                  <a:xfrm>
                    <a:off x="870" y="2704"/>
                    <a:ext cx="680" cy="635"/>
                  </a:xfrm>
                  <a:custGeom>
                    <a:avLst/>
                    <a:gdLst>
                      <a:gd name="T0" fmla="*/ 680 w 680"/>
                      <a:gd name="T1" fmla="*/ 635 h 635"/>
                      <a:gd name="T2" fmla="*/ 227 w 680"/>
                      <a:gd name="T3" fmla="*/ 363 h 635"/>
                      <a:gd name="T4" fmla="*/ 0 w 680"/>
                      <a:gd name="T5" fmla="*/ 0 h 635"/>
                      <a:gd name="T6" fmla="*/ 0 60000 65536"/>
                      <a:gd name="T7" fmla="*/ 0 60000 65536"/>
                      <a:gd name="T8" fmla="*/ 0 60000 65536"/>
                      <a:gd name="T9" fmla="*/ 0 w 680"/>
                      <a:gd name="T10" fmla="*/ 0 h 635"/>
                      <a:gd name="T11" fmla="*/ 680 w 680"/>
                      <a:gd name="T12" fmla="*/ 635 h 6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80" h="635">
                        <a:moveTo>
                          <a:pt x="680" y="635"/>
                        </a:moveTo>
                        <a:cubicBezTo>
                          <a:pt x="510" y="552"/>
                          <a:pt x="340" y="469"/>
                          <a:pt x="227" y="363"/>
                        </a:cubicBezTo>
                        <a:cubicBezTo>
                          <a:pt x="114" y="257"/>
                          <a:pt x="57" y="128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6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2840"/>
                    <a:ext cx="408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0.4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27" name="Group 49"/>
                <p:cNvGrpSpPr/>
                <p:nvPr/>
              </p:nvGrpSpPr>
              <p:grpSpPr bwMode="auto">
                <a:xfrm>
                  <a:off x="1398" y="2783"/>
                  <a:ext cx="362" cy="549"/>
                  <a:chOff x="1398" y="2783"/>
                  <a:chExt cx="362" cy="549"/>
                </a:xfrm>
              </p:grpSpPr>
              <p:sp>
                <p:nvSpPr>
                  <p:cNvPr id="47143" name="Freeform 47"/>
                  <p:cNvSpPr/>
                  <p:nvPr/>
                </p:nvSpPr>
                <p:spPr bwMode="auto">
                  <a:xfrm>
                    <a:off x="1634" y="2783"/>
                    <a:ext cx="84" cy="549"/>
                  </a:xfrm>
                  <a:custGeom>
                    <a:avLst/>
                    <a:gdLst>
                      <a:gd name="T0" fmla="*/ 0 w 46"/>
                      <a:gd name="T1" fmla="*/ 192 h 589"/>
                      <a:gd name="T2" fmla="*/ 699231 w 46"/>
                      <a:gd name="T3" fmla="*/ 89 h 589"/>
                      <a:gd name="T4" fmla="*/ 0 w 46"/>
                      <a:gd name="T5" fmla="*/ 0 h 589"/>
                      <a:gd name="T6" fmla="*/ 0 60000 65536"/>
                      <a:gd name="T7" fmla="*/ 0 60000 65536"/>
                      <a:gd name="T8" fmla="*/ 0 60000 65536"/>
                      <a:gd name="T9" fmla="*/ 0 w 46"/>
                      <a:gd name="T10" fmla="*/ 0 h 589"/>
                      <a:gd name="T11" fmla="*/ 46 w 46"/>
                      <a:gd name="T12" fmla="*/ 589 h 58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6" h="589">
                        <a:moveTo>
                          <a:pt x="0" y="589"/>
                        </a:moveTo>
                        <a:cubicBezTo>
                          <a:pt x="23" y="479"/>
                          <a:pt x="46" y="370"/>
                          <a:pt x="46" y="272"/>
                        </a:cubicBezTo>
                        <a:cubicBezTo>
                          <a:pt x="46" y="174"/>
                          <a:pt x="23" y="87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4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8" y="2931"/>
                    <a:ext cx="362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0.3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28" name="Group 52"/>
                <p:cNvGrpSpPr/>
                <p:nvPr/>
              </p:nvGrpSpPr>
              <p:grpSpPr bwMode="auto">
                <a:xfrm>
                  <a:off x="1360" y="2174"/>
                  <a:ext cx="492" cy="485"/>
                  <a:chOff x="1360" y="2174"/>
                  <a:chExt cx="492" cy="485"/>
                </a:xfrm>
              </p:grpSpPr>
              <p:sp>
                <p:nvSpPr>
                  <p:cNvPr id="47141" name="Freeform 50"/>
                  <p:cNvSpPr/>
                  <p:nvPr/>
                </p:nvSpPr>
                <p:spPr bwMode="auto">
                  <a:xfrm>
                    <a:off x="1360" y="2380"/>
                    <a:ext cx="492" cy="279"/>
                  </a:xfrm>
                  <a:custGeom>
                    <a:avLst/>
                    <a:gdLst>
                      <a:gd name="T0" fmla="*/ 341 w 492"/>
                      <a:gd name="T1" fmla="*/ 279 h 279"/>
                      <a:gd name="T2" fmla="*/ 477 w 492"/>
                      <a:gd name="T3" fmla="*/ 143 h 279"/>
                      <a:gd name="T4" fmla="*/ 250 w 492"/>
                      <a:gd name="T5" fmla="*/ 7 h 279"/>
                      <a:gd name="T6" fmla="*/ 23 w 492"/>
                      <a:gd name="T7" fmla="*/ 98 h 279"/>
                      <a:gd name="T8" fmla="*/ 114 w 492"/>
                      <a:gd name="T9" fmla="*/ 279 h 27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2"/>
                      <a:gd name="T16" fmla="*/ 0 h 279"/>
                      <a:gd name="T17" fmla="*/ 492 w 492"/>
                      <a:gd name="T18" fmla="*/ 279 h 27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2" h="279">
                        <a:moveTo>
                          <a:pt x="341" y="279"/>
                        </a:moveTo>
                        <a:cubicBezTo>
                          <a:pt x="416" y="233"/>
                          <a:pt x="492" y="188"/>
                          <a:pt x="477" y="143"/>
                        </a:cubicBezTo>
                        <a:cubicBezTo>
                          <a:pt x="462" y="98"/>
                          <a:pt x="326" y="14"/>
                          <a:pt x="250" y="7"/>
                        </a:cubicBezTo>
                        <a:cubicBezTo>
                          <a:pt x="174" y="0"/>
                          <a:pt x="46" y="53"/>
                          <a:pt x="23" y="98"/>
                        </a:cubicBezTo>
                        <a:cubicBezTo>
                          <a:pt x="0" y="143"/>
                          <a:pt x="57" y="211"/>
                          <a:pt x="114" y="279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2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3" y="2174"/>
                    <a:ext cx="408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0.6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29" name="Group 55"/>
                <p:cNvGrpSpPr/>
                <p:nvPr/>
              </p:nvGrpSpPr>
              <p:grpSpPr bwMode="auto">
                <a:xfrm>
                  <a:off x="1701" y="2559"/>
                  <a:ext cx="680" cy="254"/>
                  <a:chOff x="1701" y="2559"/>
                  <a:chExt cx="680" cy="254"/>
                </a:xfrm>
              </p:grpSpPr>
              <p:sp>
                <p:nvSpPr>
                  <p:cNvPr id="47139" name="Freeform 53"/>
                  <p:cNvSpPr/>
                  <p:nvPr/>
                </p:nvSpPr>
                <p:spPr bwMode="auto">
                  <a:xfrm>
                    <a:off x="1701" y="2704"/>
                    <a:ext cx="680" cy="99"/>
                  </a:xfrm>
                  <a:custGeom>
                    <a:avLst/>
                    <a:gdLst>
                      <a:gd name="T0" fmla="*/ 0 w 680"/>
                      <a:gd name="T1" fmla="*/ 0 h 99"/>
                      <a:gd name="T2" fmla="*/ 317 w 680"/>
                      <a:gd name="T3" fmla="*/ 91 h 99"/>
                      <a:gd name="T4" fmla="*/ 680 w 680"/>
                      <a:gd name="T5" fmla="*/ 46 h 99"/>
                      <a:gd name="T6" fmla="*/ 0 60000 65536"/>
                      <a:gd name="T7" fmla="*/ 0 60000 65536"/>
                      <a:gd name="T8" fmla="*/ 0 60000 65536"/>
                      <a:gd name="T9" fmla="*/ 0 w 680"/>
                      <a:gd name="T10" fmla="*/ 0 h 99"/>
                      <a:gd name="T11" fmla="*/ 680 w 680"/>
                      <a:gd name="T12" fmla="*/ 99 h 9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80" h="99">
                        <a:moveTo>
                          <a:pt x="0" y="0"/>
                        </a:moveTo>
                        <a:cubicBezTo>
                          <a:pt x="102" y="41"/>
                          <a:pt x="204" y="83"/>
                          <a:pt x="317" y="91"/>
                        </a:cubicBezTo>
                        <a:cubicBezTo>
                          <a:pt x="430" y="99"/>
                          <a:pt x="555" y="72"/>
                          <a:pt x="680" y="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0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6" y="2559"/>
                    <a:ext cx="363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0.4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30" name="Group 58"/>
                <p:cNvGrpSpPr/>
                <p:nvPr/>
              </p:nvGrpSpPr>
              <p:grpSpPr bwMode="auto">
                <a:xfrm>
                  <a:off x="2282" y="2134"/>
                  <a:ext cx="485" cy="480"/>
                  <a:chOff x="2282" y="2134"/>
                  <a:chExt cx="485" cy="480"/>
                </a:xfrm>
              </p:grpSpPr>
              <p:sp>
                <p:nvSpPr>
                  <p:cNvPr id="47137" name="Freeform 56"/>
                  <p:cNvSpPr/>
                  <p:nvPr/>
                </p:nvSpPr>
                <p:spPr bwMode="auto">
                  <a:xfrm>
                    <a:off x="2282" y="2333"/>
                    <a:ext cx="485" cy="281"/>
                  </a:xfrm>
                  <a:custGeom>
                    <a:avLst/>
                    <a:gdLst>
                      <a:gd name="T0" fmla="*/ 326 w 485"/>
                      <a:gd name="T1" fmla="*/ 281 h 281"/>
                      <a:gd name="T2" fmla="*/ 462 w 485"/>
                      <a:gd name="T3" fmla="*/ 145 h 281"/>
                      <a:gd name="T4" fmla="*/ 190 w 485"/>
                      <a:gd name="T5" fmla="*/ 8 h 281"/>
                      <a:gd name="T6" fmla="*/ 8 w 485"/>
                      <a:gd name="T7" fmla="*/ 99 h 281"/>
                      <a:gd name="T8" fmla="*/ 144 w 485"/>
                      <a:gd name="T9" fmla="*/ 281 h 2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85"/>
                      <a:gd name="T16" fmla="*/ 0 h 281"/>
                      <a:gd name="T17" fmla="*/ 485 w 485"/>
                      <a:gd name="T18" fmla="*/ 281 h 2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85" h="281">
                        <a:moveTo>
                          <a:pt x="326" y="281"/>
                        </a:moveTo>
                        <a:cubicBezTo>
                          <a:pt x="405" y="236"/>
                          <a:pt x="485" y="191"/>
                          <a:pt x="462" y="145"/>
                        </a:cubicBezTo>
                        <a:cubicBezTo>
                          <a:pt x="439" y="99"/>
                          <a:pt x="266" y="16"/>
                          <a:pt x="190" y="8"/>
                        </a:cubicBezTo>
                        <a:cubicBezTo>
                          <a:pt x="114" y="0"/>
                          <a:pt x="16" y="54"/>
                          <a:pt x="8" y="99"/>
                        </a:cubicBezTo>
                        <a:cubicBezTo>
                          <a:pt x="0" y="144"/>
                          <a:pt x="72" y="212"/>
                          <a:pt x="144" y="281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8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0" y="2134"/>
                    <a:ext cx="454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1.0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31" name="Group 64"/>
                <p:cNvGrpSpPr/>
                <p:nvPr/>
              </p:nvGrpSpPr>
              <p:grpSpPr bwMode="auto">
                <a:xfrm>
                  <a:off x="1701" y="3118"/>
                  <a:ext cx="680" cy="319"/>
                  <a:chOff x="1701" y="3118"/>
                  <a:chExt cx="680" cy="319"/>
                </a:xfrm>
              </p:grpSpPr>
              <p:sp>
                <p:nvSpPr>
                  <p:cNvPr id="47135" name="Freeform 62"/>
                  <p:cNvSpPr/>
                  <p:nvPr/>
                </p:nvSpPr>
                <p:spPr bwMode="auto">
                  <a:xfrm>
                    <a:off x="1701" y="3339"/>
                    <a:ext cx="680" cy="98"/>
                  </a:xfrm>
                  <a:custGeom>
                    <a:avLst/>
                    <a:gdLst>
                      <a:gd name="T0" fmla="*/ 0 w 680"/>
                      <a:gd name="T1" fmla="*/ 53 h 98"/>
                      <a:gd name="T2" fmla="*/ 272 w 680"/>
                      <a:gd name="T3" fmla="*/ 7 h 98"/>
                      <a:gd name="T4" fmla="*/ 680 w 680"/>
                      <a:gd name="T5" fmla="*/ 98 h 98"/>
                      <a:gd name="T6" fmla="*/ 0 60000 65536"/>
                      <a:gd name="T7" fmla="*/ 0 60000 65536"/>
                      <a:gd name="T8" fmla="*/ 0 60000 65536"/>
                      <a:gd name="T9" fmla="*/ 0 w 680"/>
                      <a:gd name="T10" fmla="*/ 0 h 98"/>
                      <a:gd name="T11" fmla="*/ 680 w 680"/>
                      <a:gd name="T12" fmla="*/ 98 h 9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80" h="98">
                        <a:moveTo>
                          <a:pt x="0" y="53"/>
                        </a:moveTo>
                        <a:cubicBezTo>
                          <a:pt x="79" y="26"/>
                          <a:pt x="159" y="0"/>
                          <a:pt x="272" y="7"/>
                        </a:cubicBezTo>
                        <a:cubicBezTo>
                          <a:pt x="385" y="14"/>
                          <a:pt x="532" y="56"/>
                          <a:pt x="680" y="9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6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1" y="3118"/>
                    <a:ext cx="408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0.3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7132" name="Group 67"/>
                <p:cNvGrpSpPr/>
                <p:nvPr/>
              </p:nvGrpSpPr>
              <p:grpSpPr bwMode="auto">
                <a:xfrm>
                  <a:off x="1655" y="3561"/>
                  <a:ext cx="771" cy="305"/>
                  <a:chOff x="1655" y="3561"/>
                  <a:chExt cx="771" cy="305"/>
                </a:xfrm>
              </p:grpSpPr>
              <p:sp>
                <p:nvSpPr>
                  <p:cNvPr id="47133" name="Freeform 65"/>
                  <p:cNvSpPr/>
                  <p:nvPr/>
                </p:nvSpPr>
                <p:spPr bwMode="auto">
                  <a:xfrm>
                    <a:off x="1655" y="3561"/>
                    <a:ext cx="771" cy="91"/>
                  </a:xfrm>
                  <a:custGeom>
                    <a:avLst/>
                    <a:gdLst>
                      <a:gd name="T0" fmla="*/ 771 w 771"/>
                      <a:gd name="T1" fmla="*/ 0 h 91"/>
                      <a:gd name="T2" fmla="*/ 363 w 771"/>
                      <a:gd name="T3" fmla="*/ 91 h 91"/>
                      <a:gd name="T4" fmla="*/ 0 w 771"/>
                      <a:gd name="T5" fmla="*/ 0 h 91"/>
                      <a:gd name="T6" fmla="*/ 0 60000 65536"/>
                      <a:gd name="T7" fmla="*/ 0 60000 65536"/>
                      <a:gd name="T8" fmla="*/ 0 60000 65536"/>
                      <a:gd name="T9" fmla="*/ 0 w 771"/>
                      <a:gd name="T10" fmla="*/ 0 h 91"/>
                      <a:gd name="T11" fmla="*/ 771 w 771"/>
                      <a:gd name="T12" fmla="*/ 91 h 9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71" h="91">
                        <a:moveTo>
                          <a:pt x="771" y="0"/>
                        </a:moveTo>
                        <a:cubicBezTo>
                          <a:pt x="631" y="45"/>
                          <a:pt x="491" y="91"/>
                          <a:pt x="363" y="91"/>
                        </a:cubicBezTo>
                        <a:cubicBezTo>
                          <a:pt x="235" y="91"/>
                          <a:pt x="117" y="45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1" y="3612"/>
                    <a:ext cx="453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400"/>
                      <a:t>0.4</a:t>
                    </a:r>
                    <a:endParaRPr lang="en-US" altLang="zh-CN" sz="2400"/>
                  </a:p>
                </p:txBody>
              </p:sp>
            </p:grpSp>
          </p:grpSp>
        </p:grpSp>
        <p:grpSp>
          <p:nvGrpSpPr>
            <p:cNvPr id="47113" name="Group 72"/>
            <p:cNvGrpSpPr/>
            <p:nvPr/>
          </p:nvGrpSpPr>
          <p:grpSpPr bwMode="auto">
            <a:xfrm>
              <a:off x="1020" y="3430"/>
              <a:ext cx="605" cy="454"/>
              <a:chOff x="1020" y="3430"/>
              <a:chExt cx="605" cy="454"/>
            </a:xfrm>
          </p:grpSpPr>
          <p:sp>
            <p:nvSpPr>
              <p:cNvPr id="47114" name="Freeform 70"/>
              <p:cNvSpPr/>
              <p:nvPr/>
            </p:nvSpPr>
            <p:spPr bwMode="auto">
              <a:xfrm>
                <a:off x="1519" y="3430"/>
                <a:ext cx="106" cy="454"/>
              </a:xfrm>
              <a:custGeom>
                <a:avLst/>
                <a:gdLst>
                  <a:gd name="T0" fmla="*/ 15 w 106"/>
                  <a:gd name="T1" fmla="*/ 454 h 454"/>
                  <a:gd name="T2" fmla="*/ 15 w 106"/>
                  <a:gd name="T3" fmla="*/ 227 h 454"/>
                  <a:gd name="T4" fmla="*/ 106 w 106"/>
                  <a:gd name="T5" fmla="*/ 0 h 454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454"/>
                  <a:gd name="T11" fmla="*/ 106 w 106"/>
                  <a:gd name="T12" fmla="*/ 454 h 4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454">
                    <a:moveTo>
                      <a:pt x="15" y="454"/>
                    </a:moveTo>
                    <a:cubicBezTo>
                      <a:pt x="7" y="378"/>
                      <a:pt x="0" y="303"/>
                      <a:pt x="15" y="227"/>
                    </a:cubicBezTo>
                    <a:cubicBezTo>
                      <a:pt x="30" y="151"/>
                      <a:pt x="68" y="75"/>
                      <a:pt x="10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15" name="Text Box 71"/>
              <p:cNvSpPr txBox="1">
                <a:spLocks noChangeArrowheads="1"/>
              </p:cNvSpPr>
              <p:nvPr/>
            </p:nvSpPr>
            <p:spPr bwMode="auto">
              <a:xfrm>
                <a:off x="1020" y="3566"/>
                <a:ext cx="545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/>
                  <a:t>start</a:t>
                </a:r>
                <a:endParaRPr lang="en-US" altLang="zh-CN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84784"/>
            <a:ext cx="849694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理论上，只要在标记序列这描述了一定的条件独立性，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的图结构可以任意的。序列标注问题可以建模为简单的链式结构图，结点对应标记序列</a:t>
            </a:r>
            <a:r>
              <a:rPr lang="en-US" altLang="zh-CN" b="1" i="1" dirty="0" smtClean="0"/>
              <a:t>Y</a:t>
            </a:r>
            <a:r>
              <a:rPr lang="zh-CN" altLang="en-US" b="1" dirty="0" smtClean="0"/>
              <a:t>中的元素。如下图所示：</a:t>
            </a:r>
            <a:endParaRPr lang="zh-CN" altLang="en-US" b="1" dirty="0"/>
          </a:p>
        </p:txBody>
      </p:sp>
      <p:grpSp>
        <p:nvGrpSpPr>
          <p:cNvPr id="4" name="组合 51"/>
          <p:cNvGrpSpPr/>
          <p:nvPr/>
        </p:nvGrpSpPr>
        <p:grpSpPr bwMode="auto">
          <a:xfrm>
            <a:off x="251520" y="3425602"/>
            <a:ext cx="4535575" cy="2379662"/>
            <a:chOff x="1887130" y="2373806"/>
            <a:chExt cx="5078450" cy="2381132"/>
          </a:xfrm>
        </p:grpSpPr>
        <p:grpSp>
          <p:nvGrpSpPr>
            <p:cNvPr id="5" name="组合 48"/>
            <p:cNvGrpSpPr/>
            <p:nvPr/>
          </p:nvGrpSpPr>
          <p:grpSpPr bwMode="auto">
            <a:xfrm>
              <a:off x="1887130" y="2373806"/>
              <a:ext cx="5078450" cy="2293178"/>
              <a:chOff x="1887130" y="2373806"/>
              <a:chExt cx="5078450" cy="2293178"/>
            </a:xfrm>
          </p:grpSpPr>
          <p:sp>
            <p:nvSpPr>
              <p:cNvPr id="8" name="Text Box 34"/>
              <p:cNvSpPr txBox="1">
                <a:spLocks noChangeArrowheads="1"/>
              </p:cNvSpPr>
              <p:nvPr/>
            </p:nvSpPr>
            <p:spPr bwMode="auto">
              <a:xfrm>
                <a:off x="6343397" y="2386269"/>
                <a:ext cx="622183" cy="5234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Text Box 30"/>
              <p:cNvSpPr txBox="1">
                <a:spLocks noChangeArrowheads="1"/>
              </p:cNvSpPr>
              <p:nvPr/>
            </p:nvSpPr>
            <p:spPr bwMode="auto">
              <a:xfrm>
                <a:off x="3776483" y="2373806"/>
                <a:ext cx="622183" cy="53902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Text Box 28"/>
              <p:cNvSpPr txBox="1">
                <a:spLocks noChangeArrowheads="1"/>
              </p:cNvSpPr>
              <p:nvPr/>
            </p:nvSpPr>
            <p:spPr bwMode="auto">
              <a:xfrm>
                <a:off x="1907704" y="2401724"/>
                <a:ext cx="5040560" cy="461842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just"/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26"/>
              <p:cNvSpPr txBox="1">
                <a:spLocks noChangeArrowheads="1"/>
              </p:cNvSpPr>
              <p:nvPr/>
            </p:nvSpPr>
            <p:spPr bwMode="auto">
              <a:xfrm>
                <a:off x="2994682" y="4143541"/>
                <a:ext cx="2332373" cy="5234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Oval 25"/>
              <p:cNvSpPr>
                <a:spLocks noChangeArrowheads="1"/>
              </p:cNvSpPr>
              <p:nvPr/>
            </p:nvSpPr>
            <p:spPr bwMode="auto">
              <a:xfrm>
                <a:off x="1887130" y="2934637"/>
                <a:ext cx="390901" cy="37388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>
                <a:off x="2278031" y="3096655"/>
                <a:ext cx="5863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3"/>
              <p:cNvSpPr>
                <a:spLocks noChangeShapeType="1"/>
              </p:cNvSpPr>
              <p:nvPr/>
            </p:nvSpPr>
            <p:spPr bwMode="auto">
              <a:xfrm>
                <a:off x="3255282" y="3096655"/>
                <a:ext cx="5863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4265109" y="3096655"/>
                <a:ext cx="195450" cy="10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5209785" y="3096655"/>
                <a:ext cx="1954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5796136" y="3096655"/>
                <a:ext cx="5863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037083" y="3305409"/>
                <a:ext cx="1086" cy="7789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3173845" y="3258673"/>
                <a:ext cx="863239" cy="947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261743" y="3258673"/>
                <a:ext cx="1775340" cy="947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H="1">
                <a:off x="4037083" y="3274252"/>
                <a:ext cx="2475704" cy="9316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 flipH="1">
                <a:off x="4037083" y="3227516"/>
                <a:ext cx="1400727" cy="978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Oval 11"/>
              <p:cNvSpPr>
                <a:spLocks noChangeArrowheads="1"/>
              </p:cNvSpPr>
              <p:nvPr/>
            </p:nvSpPr>
            <p:spPr bwMode="auto">
              <a:xfrm>
                <a:off x="6398774" y="2950216"/>
                <a:ext cx="389815" cy="37388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2864382" y="2934637"/>
                <a:ext cx="390901" cy="37388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857921" y="2940869"/>
                <a:ext cx="390901" cy="37388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5405235" y="2934637"/>
                <a:ext cx="393072" cy="37388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3874208" y="4043838"/>
                <a:ext cx="358326" cy="3404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Box 49"/>
            <p:cNvSpPr txBox="1">
              <a:spLocks noChangeArrowheads="1"/>
            </p:cNvSpPr>
            <p:nvPr/>
          </p:nvSpPr>
          <p:spPr bwMode="auto">
            <a:xfrm>
              <a:off x="4355976" y="2903369"/>
              <a:ext cx="936104" cy="4618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0"/>
            <p:cNvSpPr txBox="1">
              <a:spLocks noChangeArrowheads="1"/>
            </p:cNvSpPr>
            <p:nvPr/>
          </p:nvSpPr>
          <p:spPr bwMode="auto">
            <a:xfrm>
              <a:off x="2195736" y="4293096"/>
              <a:ext cx="3816424" cy="4618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74"/>
          <p:cNvGrpSpPr/>
          <p:nvPr/>
        </p:nvGrpSpPr>
        <p:grpSpPr bwMode="auto">
          <a:xfrm>
            <a:off x="5148064" y="3429000"/>
            <a:ext cx="3815660" cy="2333625"/>
            <a:chOff x="4788024" y="3717032"/>
            <a:chExt cx="3816292" cy="2333852"/>
          </a:xfrm>
        </p:grpSpPr>
        <p:sp>
          <p:nvSpPr>
            <p:cNvPr id="29" name="椭圆 52"/>
            <p:cNvSpPr>
              <a:spLocks noChangeArrowheads="1"/>
            </p:cNvSpPr>
            <p:nvPr/>
          </p:nvSpPr>
          <p:spPr bwMode="auto">
            <a:xfrm>
              <a:off x="5364088" y="5301208"/>
              <a:ext cx="360040" cy="36004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椭圆 53"/>
            <p:cNvSpPr>
              <a:spLocks noChangeArrowheads="1"/>
            </p:cNvSpPr>
            <p:nvPr/>
          </p:nvSpPr>
          <p:spPr bwMode="auto">
            <a:xfrm>
              <a:off x="6444208" y="5301208"/>
              <a:ext cx="360040" cy="36004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椭圆 54"/>
            <p:cNvSpPr>
              <a:spLocks noChangeArrowheads="1"/>
            </p:cNvSpPr>
            <p:nvPr/>
          </p:nvSpPr>
          <p:spPr bwMode="auto">
            <a:xfrm>
              <a:off x="7596336" y="5301208"/>
              <a:ext cx="360040" cy="36004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Box 55"/>
            <p:cNvSpPr txBox="1">
              <a:spLocks noChangeArrowheads="1"/>
            </p:cNvSpPr>
            <p:nvPr/>
          </p:nvSpPr>
          <p:spPr bwMode="auto">
            <a:xfrm>
              <a:off x="4859399" y="5095574"/>
              <a:ext cx="72008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56"/>
            <p:cNvSpPr>
              <a:spLocks noChangeArrowheads="1"/>
            </p:cNvSpPr>
            <p:nvPr/>
          </p:nvSpPr>
          <p:spPr bwMode="auto">
            <a:xfrm>
              <a:off x="7884236" y="5095574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/>
            </a:p>
          </p:txBody>
        </p:sp>
        <p:sp>
          <p:nvSpPr>
            <p:cNvPr id="34" name="TextBox 57"/>
            <p:cNvSpPr txBox="1">
              <a:spLocks noChangeArrowheads="1"/>
            </p:cNvSpPr>
            <p:nvPr/>
          </p:nvSpPr>
          <p:spPr bwMode="auto">
            <a:xfrm>
              <a:off x="5004048" y="5589240"/>
              <a:ext cx="3528392" cy="4616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w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58"/>
            <p:cNvSpPr>
              <a:spLocks noChangeArrowheads="1"/>
            </p:cNvSpPr>
            <p:nvPr/>
          </p:nvSpPr>
          <p:spPr bwMode="auto">
            <a:xfrm>
              <a:off x="5364088" y="429309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椭圆 59"/>
            <p:cNvSpPr>
              <a:spLocks noChangeArrowheads="1"/>
            </p:cNvSpPr>
            <p:nvPr/>
          </p:nvSpPr>
          <p:spPr bwMode="auto">
            <a:xfrm>
              <a:off x="6444208" y="429309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60"/>
            <p:cNvSpPr>
              <a:spLocks noChangeArrowheads="1"/>
            </p:cNvSpPr>
            <p:nvPr/>
          </p:nvSpPr>
          <p:spPr bwMode="auto">
            <a:xfrm>
              <a:off x="7596336" y="429309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Box 61"/>
            <p:cNvSpPr txBox="1">
              <a:spLocks noChangeArrowheads="1"/>
            </p:cNvSpPr>
            <p:nvPr/>
          </p:nvSpPr>
          <p:spPr bwMode="auto">
            <a:xfrm>
              <a:off x="4788024" y="3717032"/>
              <a:ext cx="3672408" cy="4616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62"/>
            <p:cNvSpPr txBox="1">
              <a:spLocks noChangeArrowheads="1"/>
            </p:cNvSpPr>
            <p:nvPr/>
          </p:nvSpPr>
          <p:spPr bwMode="auto">
            <a:xfrm>
              <a:off x="4859518" y="4106479"/>
              <a:ext cx="72008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63"/>
            <p:cNvSpPr txBox="1">
              <a:spLocks noChangeArrowheads="1"/>
            </p:cNvSpPr>
            <p:nvPr/>
          </p:nvSpPr>
          <p:spPr bwMode="auto">
            <a:xfrm>
              <a:off x="7884236" y="4106479"/>
              <a:ext cx="72008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65"/>
            <p:cNvCxnSpPr>
              <a:cxnSpLocks noChangeShapeType="1"/>
              <a:stCxn id="35" idx="4"/>
              <a:endCxn id="29" idx="0"/>
            </p:cNvCxnSpPr>
            <p:nvPr/>
          </p:nvCxnSpPr>
          <p:spPr bwMode="auto">
            <a:xfrm>
              <a:off x="5544108" y="4653136"/>
              <a:ext cx="0" cy="6480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</p:spPr>
        </p:cxnSp>
        <p:cxnSp>
          <p:nvCxnSpPr>
            <p:cNvPr id="42" name="直接连接符 66"/>
            <p:cNvCxnSpPr>
              <a:cxnSpLocks noChangeShapeType="1"/>
            </p:cNvCxnSpPr>
            <p:nvPr/>
          </p:nvCxnSpPr>
          <p:spPr bwMode="auto">
            <a:xfrm>
              <a:off x="6660232" y="4653136"/>
              <a:ext cx="0" cy="6480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</p:spPr>
        </p:cxnSp>
        <p:cxnSp>
          <p:nvCxnSpPr>
            <p:cNvPr id="43" name="直接连接符 67"/>
            <p:cNvCxnSpPr>
              <a:cxnSpLocks noChangeShapeType="1"/>
            </p:cNvCxnSpPr>
            <p:nvPr/>
          </p:nvCxnSpPr>
          <p:spPr bwMode="auto">
            <a:xfrm>
              <a:off x="7812360" y="4653136"/>
              <a:ext cx="0" cy="6480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</p:spPr>
        </p:cxnSp>
        <p:cxnSp>
          <p:nvCxnSpPr>
            <p:cNvPr id="44" name="直接连接符 69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5724128" y="4473116"/>
              <a:ext cx="72008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</p:spPr>
        </p:cxnSp>
        <p:cxnSp>
          <p:nvCxnSpPr>
            <p:cNvPr id="45" name="直接连接符 71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6804248" y="4473116"/>
              <a:ext cx="792088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</p:spPr>
        </p:cxnSp>
      </p:grpSp>
      <p:sp>
        <p:nvSpPr>
          <p:cNvPr id="3" name="文本框 2"/>
          <p:cNvSpPr txBox="1"/>
          <p:nvPr/>
        </p:nvSpPr>
        <p:spPr>
          <a:xfrm>
            <a:off x="4759219" y="3058945"/>
            <a:ext cx="111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或者：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484784"/>
            <a:ext cx="8712968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b="1" kern="100" dirty="0">
                <a:cs typeface="Times New Roman" panose="02020603050405020304" pitchFamily="18" charset="0"/>
              </a:rPr>
              <a:t>在给定观察序列</a:t>
            </a:r>
            <a:r>
              <a:rPr lang="en-US" altLang="zh-CN" b="1" i="1" kern="100" dirty="0" smtClean="0"/>
              <a:t>X 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时</a:t>
            </a:r>
            <a:r>
              <a:rPr lang="zh-CN" altLang="zh-CN" b="1" kern="100" dirty="0">
                <a:cs typeface="Times New Roman" panose="02020603050405020304" pitchFamily="18" charset="0"/>
              </a:rPr>
              <a:t>，某个特定标记序列</a:t>
            </a:r>
            <a:r>
              <a:rPr lang="en-US" altLang="zh-CN" b="1" i="1" kern="100" dirty="0"/>
              <a:t>Y</a:t>
            </a:r>
            <a:r>
              <a:rPr lang="zh-CN" altLang="zh-CN" b="1" kern="100" dirty="0">
                <a:cs typeface="Times New Roman" panose="02020603050405020304" pitchFamily="18" charset="0"/>
              </a:rPr>
              <a:t>的概率可以定义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为</a:t>
            </a:r>
            <a:r>
              <a:rPr lang="zh-CN" altLang="en-US" b="1" kern="100" dirty="0" smtClean="0">
                <a:cs typeface="Times New Roman" panose="02020603050405020304" pitchFamily="18" charset="0"/>
              </a:rPr>
              <a:t>：</a:t>
            </a:r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600" y="2564904"/>
          <a:ext cx="6264696" cy="77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1" imgW="2679700" imgH="355600" progId="Equation.DSMT4">
                  <p:embed/>
                </p:oleObj>
              </mc:Choice>
              <mc:Fallback>
                <p:oleObj name="Equation" r:id="rId1" imgW="2679700" imgH="35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64904"/>
                        <a:ext cx="6264696" cy="774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380312" y="2564904"/>
            <a:ext cx="164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 (6-33)</a:t>
            </a:r>
            <a:endParaRPr lang="zh-CN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51520" y="3385266"/>
            <a:ext cx="877808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300"/>
              </a:spcBef>
            </a:pPr>
            <a:r>
              <a:rPr lang="zh-CN" altLang="zh-CN" sz="2400" b="1" dirty="0"/>
              <a:t>其中，</a:t>
            </a:r>
            <a:r>
              <a:rPr lang="en-US" altLang="zh-CN" sz="2400" b="1" i="1" dirty="0" err="1"/>
              <a:t>t</a:t>
            </a:r>
            <a:r>
              <a:rPr lang="en-US" altLang="zh-CN" sz="2400" b="1" i="1" baseline="-25000" dirty="0" err="1"/>
              <a:t>j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y</a:t>
            </a:r>
            <a:r>
              <a:rPr lang="en-US" altLang="zh-CN" sz="2400" b="1" i="1" baseline="-25000" dirty="0"/>
              <a:t>i</a:t>
            </a:r>
            <a:r>
              <a:rPr lang="en-US" altLang="zh-CN" sz="2400" b="1" baseline="-25000" dirty="0"/>
              <a:t>-1</a:t>
            </a:r>
            <a:r>
              <a:rPr lang="en-US" altLang="zh-CN" sz="2400" b="1" dirty="0"/>
              <a:t>, </a:t>
            </a:r>
            <a:r>
              <a:rPr lang="en-US" altLang="zh-CN" sz="2400" b="1" i="1" dirty="0" err="1"/>
              <a:t>y</a:t>
            </a:r>
            <a:r>
              <a:rPr lang="en-US" altLang="zh-CN" sz="2400" b="1" i="1" baseline="-25000" dirty="0" err="1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 err="1"/>
              <a:t>i</a:t>
            </a:r>
            <a:r>
              <a:rPr lang="en-US" altLang="zh-CN" sz="2400" b="1" dirty="0"/>
              <a:t>) </a:t>
            </a:r>
            <a:r>
              <a:rPr lang="zh-CN" altLang="zh-CN" sz="2400" b="1" dirty="0"/>
              <a:t>是转移函数</a:t>
            </a:r>
            <a:r>
              <a:rPr lang="zh-CN" altLang="zh-CN" sz="2400" b="1" dirty="0" smtClean="0"/>
              <a:t>，</a:t>
            </a:r>
            <a:r>
              <a:rPr kumimoji="0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表示对于观察序列</a:t>
            </a:r>
            <a:r>
              <a:rPr kumimoji="0" lang="en-US" altLang="zh-CN" sz="2400" b="1" i="1" dirty="0" smtClean="0">
                <a:cs typeface="Times New Roman" panose="02020603050405020304" pitchFamily="18" charset="0"/>
              </a:rPr>
              <a:t>X </a:t>
            </a:r>
            <a:r>
              <a:rPr kumimoji="0" lang="zh-CN" altLang="en-US" sz="2400" b="1" dirty="0" smtClean="0"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标注序列在 </a:t>
            </a:r>
            <a:r>
              <a:rPr kumimoji="0" lang="en-US" altLang="zh-CN" sz="2400" b="1" i="1" dirty="0" err="1" smtClean="0">
                <a:cs typeface="Times New Roman" panose="02020603050405020304" pitchFamily="18" charset="0"/>
              </a:rPr>
              <a:t>i</a:t>
            </a:r>
            <a:r>
              <a:rPr kumimoji="0" lang="en-US" altLang="zh-CN" sz="2400" b="1" dirty="0" smtClean="0">
                <a:cs typeface="Times New Roman" panose="02020603050405020304" pitchFamily="18" charset="0"/>
              </a:rPr>
              <a:t> </a:t>
            </a:r>
            <a:r>
              <a:rPr kumimoji="0" lang="zh-CN" altLang="en-US" sz="2400" b="1" dirty="0" smtClean="0">
                <a:cs typeface="Times New Roman" panose="02020603050405020304" pitchFamily="18" charset="0"/>
              </a:rPr>
              <a:t>及 </a:t>
            </a:r>
            <a:r>
              <a:rPr kumimoji="0" lang="en-US" altLang="zh-CN" sz="2400" b="1" i="1" dirty="0" smtClean="0">
                <a:cs typeface="Times New Roman" panose="02020603050405020304" pitchFamily="18" charset="0"/>
              </a:rPr>
              <a:t>i</a:t>
            </a:r>
            <a:r>
              <a:rPr kumimoji="0" lang="en-US" altLang="zh-CN" sz="2400" b="1" dirty="0" smtClean="0">
                <a:cs typeface="Times New Roman" panose="02020603050405020304" pitchFamily="18" charset="0"/>
              </a:rPr>
              <a:t>-1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位置上标记的转移概率；</a:t>
            </a:r>
            <a:r>
              <a:rPr kumimoji="0" lang="en-US" altLang="zh-CN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y</a:t>
            </a:r>
            <a:r>
              <a:rPr kumimoji="0" lang="en-US" altLang="zh-CN" sz="24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是状态函数，表示观察序列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X </a:t>
            </a:r>
            <a:r>
              <a:rPr kumimoji="0" lang="zh-CN" altLang="en-US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在 </a:t>
            </a:r>
            <a:r>
              <a:rPr kumimoji="0" lang="en-US" altLang="zh-CN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位置的标记概率；</a:t>
            </a:r>
            <a:r>
              <a:rPr kumimoji="0" lang="en-US" altLang="zh-CN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λ</a:t>
            </a:r>
            <a:r>
              <a:rPr kumimoji="0" lang="en-US" altLang="zh-CN" sz="24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0" lang="en-US" altLang="zh-CN" sz="24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k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分别是 </a:t>
            </a:r>
            <a:r>
              <a:rPr kumimoji="0" lang="en-US" altLang="zh-CN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0" lang="en-US" altLang="zh-CN" sz="24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zh-CN" sz="24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0" lang="en-US" altLang="zh-CN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4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n-US" altLang="zh-CN" sz="24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的权重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需要从训练样本中估计出。</a:t>
            </a:r>
            <a:r>
              <a:rPr kumimoji="0" lang="zh-CN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Symbol" panose="05050102010706020507" pitchFamily="18" charset="2"/>
              </a:rPr>
              <a:t> </a:t>
            </a:r>
            <a:endParaRPr kumimoji="0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84784"/>
            <a:ext cx="8424936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b="1" kern="100" dirty="0">
                <a:cs typeface="Times New Roman" panose="02020603050405020304" pitchFamily="18" charset="0"/>
              </a:rPr>
              <a:t>可以定义一组关于观察序列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的</a:t>
            </a:r>
            <a:r>
              <a:rPr lang="en-US" altLang="zh-CN" b="1" kern="100" dirty="0" smtClean="0">
                <a:cs typeface="Times New Roman" panose="02020603050405020304" pitchFamily="18" charset="0"/>
              </a:rPr>
              <a:t> {0, 1} </a:t>
            </a:r>
            <a:r>
              <a:rPr lang="zh-CN" altLang="en-US" b="1" kern="100" dirty="0" smtClean="0">
                <a:cs typeface="Times New Roman" panose="02020603050405020304" pitchFamily="18" charset="0"/>
              </a:rPr>
              <a:t>二值特征 </a:t>
            </a:r>
            <a:r>
              <a:rPr lang="en-US" altLang="zh-CN" b="1" i="1" kern="100" dirty="0" smtClean="0">
                <a:cs typeface="Times New Roman" panose="02020603050405020304" pitchFamily="18" charset="0"/>
              </a:rPr>
              <a:t>b</a:t>
            </a:r>
            <a:r>
              <a:rPr lang="en-US" altLang="zh-CN" b="1" kern="100" dirty="0" smtClean="0">
                <a:cs typeface="Times New Roman" panose="02020603050405020304" pitchFamily="18" charset="0"/>
              </a:rPr>
              <a:t>(</a:t>
            </a:r>
            <a:r>
              <a:rPr lang="en-US" altLang="zh-CN" b="1" i="1" kern="100" dirty="0" smtClean="0">
                <a:cs typeface="Times New Roman" panose="02020603050405020304" pitchFamily="18" charset="0"/>
              </a:rPr>
              <a:t>X</a:t>
            </a:r>
            <a:r>
              <a:rPr lang="en-US" altLang="zh-CN" b="1" kern="100" dirty="0" smtClean="0">
                <a:cs typeface="Times New Roman" panose="02020603050405020304" pitchFamily="18" charset="0"/>
              </a:rPr>
              <a:t>, </a:t>
            </a:r>
            <a:r>
              <a:rPr lang="en-US" altLang="zh-CN" b="1" i="1" kern="100" dirty="0" err="1" smtClean="0">
                <a:cs typeface="Times New Roman" panose="02020603050405020304" pitchFamily="18" charset="0"/>
              </a:rPr>
              <a:t>i</a:t>
            </a:r>
            <a:r>
              <a:rPr lang="en-US" altLang="zh-CN" b="1" kern="100" dirty="0" smtClean="0">
                <a:cs typeface="Times New Roman" panose="02020603050405020304" pitchFamily="18" charset="0"/>
              </a:rPr>
              <a:t>)</a:t>
            </a:r>
            <a:r>
              <a:rPr lang="zh-CN" altLang="en-US" b="1" kern="100" dirty="0" smtClean="0">
                <a:cs typeface="Times New Roman" panose="02020603050405020304" pitchFamily="18" charset="0"/>
              </a:rPr>
              <a:t>，表示训练样本中某些特征的分布，如</a:t>
            </a:r>
            <a:endParaRPr lang="zh-CN" altLang="en-US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19672" y="2564904"/>
          <a:ext cx="5544616" cy="90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1" name="Equation" r:id="rId1" imgW="2819400" imgH="482600" progId="Equation.DSMT4">
                  <p:embed/>
                </p:oleObj>
              </mc:Choice>
              <mc:Fallback>
                <p:oleObj name="Equation" r:id="rId1" imgW="28194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564904"/>
                        <a:ext cx="5544616" cy="901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95536" y="3553852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>
                <a:cs typeface="Times New Roman" panose="02020603050405020304" pitchFamily="18" charset="0"/>
              </a:rPr>
              <a:t>转移函数可以定义为如下形式：</a:t>
            </a:r>
            <a:endParaRPr lang="zh-CN" altLang="en-US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19672" y="4183876"/>
          <a:ext cx="6984776" cy="90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2" name="Equation" r:id="rId3" imgW="3644900" imgH="482600" progId="Equation.DSMT4">
                  <p:embed/>
                </p:oleObj>
              </mc:Choice>
              <mc:Fallback>
                <p:oleObj name="Equation" r:id="rId3" imgW="36449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183876"/>
                        <a:ext cx="6984776" cy="901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95536" y="5191988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cs typeface="Times New Roman" panose="02020603050405020304" pitchFamily="18" charset="0"/>
              </a:rPr>
              <a:t>也可以把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状态函数写</a:t>
            </a:r>
            <a:r>
              <a:rPr lang="zh-CN" altLang="zh-CN" b="1" kern="100" dirty="0">
                <a:cs typeface="Times New Roman" panose="02020603050405020304" pitchFamily="18" charset="0"/>
              </a:rPr>
              <a:t>成如下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形式</a:t>
            </a:r>
            <a:r>
              <a:rPr lang="zh-CN" altLang="en-US" b="1" kern="100" dirty="0" smtClean="0">
                <a:cs typeface="Times New Roman" panose="02020603050405020304" pitchFamily="18" charset="0"/>
              </a:rPr>
              <a:t>：</a:t>
            </a:r>
            <a:endParaRPr lang="zh-CN" altLang="en-US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075188" y="5742682"/>
          <a:ext cx="3197672" cy="44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3" name="Equation" r:id="rId5" imgW="1625600" imgH="228600" progId="Equation.DSMT4">
                  <p:embed/>
                </p:oleObj>
              </mc:Choice>
              <mc:Fallback>
                <p:oleObj name="Equation" r:id="rId5" imgW="16256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188" y="5742682"/>
                        <a:ext cx="3197672" cy="448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537628"/>
            <a:ext cx="828092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cs typeface="Times New Roman" panose="02020603050405020304" pitchFamily="18" charset="0"/>
              </a:rPr>
              <a:t>由此，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特征函数</a:t>
            </a:r>
            <a:r>
              <a:rPr lang="zh-CN" altLang="zh-CN" b="1" kern="100" dirty="0">
                <a:cs typeface="Times New Roman" panose="02020603050405020304" pitchFamily="18" charset="0"/>
              </a:rPr>
              <a:t>可以统一表示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为</a:t>
            </a:r>
            <a:r>
              <a:rPr lang="zh-CN" altLang="en-US" b="1" kern="100" dirty="0" smtClean="0">
                <a:cs typeface="Times New Roman" panose="02020603050405020304" pitchFamily="18" charset="0"/>
              </a:rPr>
              <a:t>：</a:t>
            </a:r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75656" y="2068058"/>
          <a:ext cx="4320480" cy="100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9" name="Equation" r:id="rId1" imgW="1841500" imgH="431800" progId="Equation.DSMT4">
                  <p:embed/>
                </p:oleObj>
              </mc:Choice>
              <mc:Fallback>
                <p:oleObj name="Equation" r:id="rId1" imgW="18415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68058"/>
                        <a:ext cx="4320480" cy="1007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948264" y="2310131"/>
            <a:ext cx="164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 (6-34)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3140968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100" dirty="0" smtClean="0">
                <a:cs typeface="Times New Roman" panose="02020603050405020304" pitchFamily="18" charset="0"/>
              </a:rPr>
              <a:t>其中，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每个</a:t>
            </a:r>
            <a:r>
              <a:rPr lang="zh-CN" altLang="zh-CN" b="1" kern="100" dirty="0">
                <a:cs typeface="Times New Roman" panose="02020603050405020304" pitchFamily="18" charset="0"/>
              </a:rPr>
              <a:t>局部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特征函数</a:t>
            </a:r>
            <a:r>
              <a:rPr lang="en-US" altLang="zh-CN" b="1" kern="100" dirty="0" smtClean="0">
                <a:cs typeface="Times New Roman" panose="02020603050405020304" pitchFamily="18" charset="0"/>
              </a:rPr>
              <a:t>                    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表示</a:t>
            </a:r>
            <a:r>
              <a:rPr lang="zh-CN" altLang="zh-CN" b="1" kern="100" dirty="0">
                <a:cs typeface="Times New Roman" panose="02020603050405020304" pitchFamily="18" charset="0"/>
              </a:rPr>
              <a:t>状态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特征</a:t>
            </a:r>
            <a:endParaRPr lang="en-US" altLang="zh-CN" b="1" kern="100" dirty="0" smtClean="0">
              <a:cs typeface="Times New Roman" panose="02020603050405020304" pitchFamily="18" charset="0"/>
            </a:endParaRPr>
          </a:p>
          <a:p>
            <a:pPr lvl="0"/>
            <a:r>
              <a:rPr kumimoji="0"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0" lang="zh-CN" altLang="en-US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转移</a:t>
            </a:r>
            <a:r>
              <a:rPr kumimoji="0" lang="zh-CN" altLang="en-US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数           。</a:t>
            </a:r>
            <a:endParaRPr lang="zh-CN" altLang="en-US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5536" y="3618021"/>
          <a:ext cx="1775298" cy="45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0" name="Equation" r:id="rId3" imgW="889000" imgH="228600" progId="Equation.DSMT4">
                  <p:embed/>
                </p:oleObj>
              </mc:Choice>
              <mc:Fallback>
                <p:oleObj name="Equation" r:id="rId3" imgW="889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618021"/>
                        <a:ext cx="1775298" cy="453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666653" y="3609569"/>
          <a:ext cx="1994066" cy="4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1" name="Equation" r:id="rId5" imgW="850265" imgH="203200" progId="Equation.DSMT4">
                  <p:embed/>
                </p:oleObj>
              </mc:Choice>
              <mc:Fallback>
                <p:oleObj name="Equation" r:id="rId5" imgW="850265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653" y="3609569"/>
                        <a:ext cx="1994066" cy="470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355976" y="3161348"/>
          <a:ext cx="1687210" cy="48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2" name="Equation" r:id="rId7" imgW="951865" imgH="228600" progId="Equation.DSMT4">
                  <p:embed/>
                </p:oleObj>
              </mc:Choice>
              <mc:Fallback>
                <p:oleObj name="Equation" r:id="rId7" imgW="951865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161348"/>
                        <a:ext cx="1687210" cy="483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30662" y="4201924"/>
            <a:ext cx="84898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条件随机场定义的条件概率可以由下式给出：</a:t>
            </a:r>
            <a:endParaRPr lang="zh-CN" altLang="en-US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015164" y="4686754"/>
          <a:ext cx="4285027" cy="77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3" name="Equation" r:id="rId9" imgW="2324100" imgH="419100" progId="Equation.DSMT4">
                  <p:embed/>
                </p:oleObj>
              </mc:Choice>
              <mc:Fallback>
                <p:oleObj name="Equation" r:id="rId9" imgW="23241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164" y="4686754"/>
                        <a:ext cx="4285027" cy="7727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888907" y="4686754"/>
            <a:ext cx="164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 (6-35)</a:t>
            </a:r>
            <a:endParaRPr lang="zh-CN" alt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3528" y="5570076"/>
            <a:ext cx="4320480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为归一化因：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10"/>
          <p:cNvGraphicFramePr>
            <a:graphicFrameLocks noChangeAspect="1"/>
          </p:cNvGraphicFramePr>
          <p:nvPr/>
        </p:nvGraphicFramePr>
        <p:xfrm>
          <a:off x="4283968" y="5589240"/>
          <a:ext cx="3771794" cy="55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4" name="Equation" r:id="rId11" imgW="1879600" imgH="254000" progId="Equation.DSMT4">
                  <p:embed/>
                </p:oleObj>
              </mc:Choice>
              <mc:Fallback>
                <p:oleObj name="Equation" r:id="rId11" imgW="1879600" imgH="254000" progId="Equation.DSMT4">
                  <p:embed/>
                  <p:pic>
                    <p:nvPicPr>
                      <p:cNvPr id="0" name="图片 46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589240"/>
                        <a:ext cx="3771794" cy="558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6760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537628"/>
            <a:ext cx="828092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cs typeface="Times New Roman" panose="02020603050405020304" pitchFamily="18" charset="0"/>
              </a:rPr>
              <a:t>实现 </a:t>
            </a:r>
            <a:r>
              <a:rPr lang="en-US" altLang="zh-CN" b="1" kern="100" dirty="0" smtClean="0">
                <a:cs typeface="Times New Roman" panose="02020603050405020304" pitchFamily="18" charset="0"/>
              </a:rPr>
              <a:t>CRFs </a:t>
            </a:r>
            <a:r>
              <a:rPr lang="zh-CN" altLang="en-US" b="1" kern="100" dirty="0" smtClean="0">
                <a:cs typeface="Times New Roman" panose="02020603050405020304" pitchFamily="18" charset="0"/>
              </a:rPr>
              <a:t>也需要解决如下三个问题：</a:t>
            </a:r>
            <a:endParaRPr lang="zh-CN" altLang="en-US" b="1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060848"/>
            <a:ext cx="4572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de-DE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</a:t>
            </a:r>
            <a:r>
              <a:rPr lang="de-DE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特征选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</a:t>
            </a:r>
            <a:endParaRPr lang="de-DE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de-DE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</a:t>
            </a:r>
            <a:r>
              <a:rPr lang="de-DE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参数训练</a:t>
            </a:r>
            <a:endParaRPr lang="de-DE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de-DE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</a:t>
            </a:r>
            <a:r>
              <a:rPr lang="de-DE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解码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3717032"/>
            <a:ext cx="878497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kern="100" dirty="0" smtClean="0">
                <a:solidFill>
                  <a:srgbClr val="000000"/>
                </a:solidFill>
              </a:rPr>
              <a:t>参考文献</a:t>
            </a:r>
            <a:r>
              <a:rPr lang="zh-CN" altLang="en-US" b="1" kern="100" dirty="0" smtClean="0">
                <a:solidFill>
                  <a:srgbClr val="000000"/>
                </a:solidFill>
              </a:rPr>
              <a:t>：</a:t>
            </a:r>
            <a:endParaRPr lang="en-US" altLang="zh-CN" b="1" kern="100" dirty="0" smtClean="0">
              <a:solidFill>
                <a:srgbClr val="000000"/>
              </a:solidFill>
            </a:endParaRPr>
          </a:p>
          <a:p>
            <a:pPr marL="625475" indent="-625475">
              <a:spcBef>
                <a:spcPts val="600"/>
              </a:spcBef>
            </a:pPr>
            <a:r>
              <a:rPr lang="en-US" altLang="zh-CN" sz="2400" kern="100" dirty="0" smtClean="0">
                <a:solidFill>
                  <a:srgbClr val="000000"/>
                </a:solidFill>
              </a:rPr>
              <a:t>[1]J. Lafferty, A. </a:t>
            </a:r>
            <a:r>
              <a:rPr lang="en-US" altLang="zh-CN" sz="2400" kern="100" dirty="0">
                <a:solidFill>
                  <a:srgbClr val="000000"/>
                </a:solidFill>
              </a:rPr>
              <a:t>McCallum, and </a:t>
            </a:r>
            <a:r>
              <a:rPr lang="en-US" altLang="zh-CN" sz="2400" kern="100" dirty="0" smtClean="0">
                <a:solidFill>
                  <a:srgbClr val="000000"/>
                </a:solidFill>
              </a:rPr>
              <a:t>F. </a:t>
            </a:r>
            <a:r>
              <a:rPr lang="en-US" altLang="zh-CN" sz="2400" kern="100" dirty="0">
                <a:solidFill>
                  <a:srgbClr val="000000"/>
                </a:solidFill>
              </a:rPr>
              <a:t>Pereira</a:t>
            </a:r>
            <a:r>
              <a:rPr lang="en-US" altLang="zh-CN" sz="2400" kern="100" dirty="0"/>
              <a:t>. </a:t>
            </a:r>
            <a:r>
              <a:rPr lang="en-US" altLang="zh-CN" sz="2400" kern="100" dirty="0" smtClean="0"/>
              <a:t>Conditional </a:t>
            </a:r>
            <a:r>
              <a:rPr lang="en-US" altLang="zh-CN" sz="2400" kern="100" dirty="0"/>
              <a:t>Random Fields: Probabilistic Models for Segmenting and Labeling Sequence Data. </a:t>
            </a:r>
            <a:r>
              <a:rPr lang="en-US" altLang="zh-CN" sz="2400" i="1" kern="100" dirty="0" smtClean="0"/>
              <a:t>Proc.ICML’2001,</a:t>
            </a:r>
            <a:r>
              <a:rPr lang="en-US" altLang="zh-CN" sz="2400" kern="100" dirty="0" smtClean="0"/>
              <a:t> pages 282-289</a:t>
            </a:r>
            <a:endParaRPr lang="en-US" altLang="zh-CN" sz="2400" kern="100" dirty="0" smtClean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79512" y="5416619"/>
            <a:ext cx="87849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[2]H. M. </a:t>
            </a:r>
            <a:r>
              <a:rPr kumimoji="0" lang="en-US" altLang="zh-CN" sz="2400" dirty="0" smtClean="0">
                <a:cs typeface="Times New Roman" panose="02020603050405020304" pitchFamily="18" charset="0"/>
              </a:rPr>
              <a:t>Wallach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Conditional Random Fields: An Introduction.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625475" lvl="0" indent="-625475" eaLnBrk="0" hangingPunct="0"/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      CIS Technical Report MS-CIS-04-21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Univ</a:t>
            </a:r>
            <a:r>
              <a:rPr kumimoji="0" lang="en-US" altLang="zh-CN" sz="2400" dirty="0" smtClean="0">
                <a:cs typeface="Times New Roman" panose="02020603050405020304" pitchFamily="18" charset="0"/>
              </a:rPr>
              <a:t>.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of Penn.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2004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491880" y="2060848"/>
            <a:ext cx="5328592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t" anchorCtr="0" compatLnSpc="1"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定义和选取特征函数，利用</a:t>
            </a:r>
            <a:endParaRPr kumimoji="1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GIS</a:t>
            </a: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迭代算法选取</a:t>
            </a: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Symbol" panose="05050102010706020507" pitchFamily="18" charset="2"/>
              </a:rPr>
              <a:t></a:t>
            </a:r>
            <a:r>
              <a:rPr lang="zh-CN" altLang="en-US" b="1" dirty="0" smtClean="0">
                <a:sym typeface="Symbol" panose="05050102010706020507" pitchFamily="18" charset="2"/>
              </a:rPr>
              <a:t>权重。</a:t>
            </a:r>
            <a:endParaRPr lang="en-US" altLang="zh-CN" b="1" dirty="0" smtClean="0">
              <a:sym typeface="Symbol" panose="05050102010706020507" pitchFamily="18" charset="2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请参阅前面第</a:t>
            </a: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章的最大熵模型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4" grpId="0" bldLvl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矩形 14"/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5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 bwMode="auto">
          <a:xfrm>
            <a:off x="250825" y="1500188"/>
            <a:ext cx="5643563" cy="60769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63855" indent="-363855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特征函数选择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541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542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1187624" y="50676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2411" y="2579233"/>
          <a:ext cx="4320480" cy="100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9" name="Equation" r:id="rId1" imgW="1841500" imgH="431800" progId="Equation.DSMT4">
                  <p:embed/>
                </p:oleObj>
              </mc:Choice>
              <mc:Fallback>
                <p:oleObj name="Equation" r:id="rId1" imgW="18415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411" y="2579233"/>
                        <a:ext cx="4320480" cy="1007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矩形 14"/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5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684213" y="2060575"/>
            <a:ext cx="8143875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GIS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(generalized interactive scaling)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 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50825" y="1500188"/>
            <a:ext cx="5643563" cy="60769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63855" indent="-363855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参数</a:t>
            </a:r>
            <a:r>
              <a:rPr lang="zh-CN" altLang="en-US" sz="28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训练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5415" name="TextBox 15"/>
          <p:cNvSpPr txBox="1">
            <a:spLocks noChangeArrowheads="1"/>
          </p:cNvSpPr>
          <p:nvPr/>
        </p:nvSpPr>
        <p:spPr bwMode="auto">
          <a:xfrm>
            <a:off x="323850" y="2533650"/>
            <a:ext cx="8424863" cy="103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GIS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迭代过程要求对于训练集中每个实例的任意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(x, y)∈X×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个特征函数之和为一常量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，即：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1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5418" name="TextBox 18"/>
          <p:cNvSpPr txBox="1">
            <a:spLocks noChangeArrowheads="1"/>
          </p:cNvSpPr>
          <p:nvPr/>
        </p:nvSpPr>
        <p:spPr bwMode="auto">
          <a:xfrm>
            <a:off x="323850" y="4508500"/>
            <a:ext cx="619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若该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条件不满足，则根据训练集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5419" name="Object 18"/>
          <p:cNvGraphicFramePr>
            <a:graphicFrameLocks noChangeAspect="1"/>
          </p:cNvGraphicFramePr>
          <p:nvPr/>
        </p:nvGraphicFramePr>
        <p:xfrm>
          <a:off x="5940425" y="4292600"/>
          <a:ext cx="28987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7" name="Equation" r:id="rId1" imgW="1269365" imgH="444500" progId="Equation.DSMT4">
                  <p:embed/>
                </p:oleObj>
              </mc:Choice>
              <mc:Fallback>
                <p:oleObj name="Equation" r:id="rId1" imgW="1269365" imgH="4445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292600"/>
                        <a:ext cx="28987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0" name="TextBox 20"/>
          <p:cNvSpPr txBox="1">
            <a:spLocks noChangeArrowheads="1"/>
          </p:cNvSpPr>
          <p:nvPr/>
        </p:nvSpPr>
        <p:spPr bwMode="auto">
          <a:xfrm>
            <a:off x="323850" y="5226050"/>
            <a:ext cx="5688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增加一个修正特征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2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45422" name="Object 19"/>
          <p:cNvGraphicFramePr>
            <a:graphicFrameLocks noChangeAspect="1"/>
          </p:cNvGraphicFramePr>
          <p:nvPr/>
        </p:nvGraphicFramePr>
        <p:xfrm>
          <a:off x="4211638" y="5173663"/>
          <a:ext cx="41052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8" name="Equation" r:id="rId3" imgW="1333500" imgH="203200" progId="Equation.DSMT4">
                  <p:embed/>
                </p:oleObj>
              </mc:Choice>
              <mc:Fallback>
                <p:oleObj name="Equation" r:id="rId3" imgW="1333500" imgH="20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173663"/>
                        <a:ext cx="41052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3" name="TextBox 23"/>
          <p:cNvSpPr txBox="1">
            <a:spLocks noChangeArrowheads="1"/>
          </p:cNvSpPr>
          <p:nvPr/>
        </p:nvSpPr>
        <p:spPr bwMode="auto">
          <a:xfrm>
            <a:off x="287338" y="5857875"/>
            <a:ext cx="8821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与其它特征不一样，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的取值范围为：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～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1187624" y="50676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3415" y="3536950"/>
          <a:ext cx="3172460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1422400" imgH="431800" progId="Equation.KSEE3">
                  <p:embed/>
                </p:oleObj>
              </mc:Choice>
              <mc:Fallback>
                <p:oleObj name="" r:id="rId5" imgW="1422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3415" y="3536950"/>
                        <a:ext cx="3172460" cy="96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矩形 14"/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5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 bwMode="auto">
          <a:xfrm>
            <a:off x="250825" y="1500188"/>
            <a:ext cx="5643563" cy="60769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63855" indent="-363855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参数</a:t>
            </a:r>
            <a:r>
              <a:rPr lang="zh-CN" altLang="en-US" sz="28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训练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541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5418" name="TextBox 18"/>
          <p:cNvSpPr txBox="1">
            <a:spLocks noChangeArrowheads="1"/>
          </p:cNvSpPr>
          <p:nvPr/>
        </p:nvSpPr>
        <p:spPr bwMode="auto">
          <a:xfrm>
            <a:off x="410210" y="2205355"/>
            <a:ext cx="619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若该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条件不满足，则根据训练集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20" name="TextBox 20"/>
          <p:cNvSpPr txBox="1">
            <a:spLocks noChangeArrowheads="1"/>
          </p:cNvSpPr>
          <p:nvPr/>
        </p:nvSpPr>
        <p:spPr bwMode="auto">
          <a:xfrm>
            <a:off x="410210" y="3693160"/>
            <a:ext cx="5688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增加一个修正特征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2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5423" name="TextBox 23"/>
          <p:cNvSpPr txBox="1">
            <a:spLocks noChangeArrowheads="1"/>
          </p:cNvSpPr>
          <p:nvPr/>
        </p:nvSpPr>
        <p:spPr bwMode="auto">
          <a:xfrm>
            <a:off x="484823" y="5333365"/>
            <a:ext cx="8821737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与其它特征不一样，   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的取值范围为：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～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1187624" y="50676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638" y="2729230"/>
          <a:ext cx="3711575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663700" imgH="431800" progId="Equation.KSEE3">
                  <p:embed/>
                </p:oleObj>
              </mc:Choice>
              <mc:Fallback>
                <p:oleObj name="" r:id="rId1" imgW="16637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638" y="2729230"/>
                        <a:ext cx="3711575" cy="96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028" y="4514533"/>
          <a:ext cx="5695315" cy="65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2552700" imgH="292100" progId="Equation.KSEE3">
                  <p:embed/>
                </p:oleObj>
              </mc:Choice>
              <mc:Fallback>
                <p:oleObj name="" r:id="rId3" imgW="2552700" imgH="292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028" y="4514533"/>
                        <a:ext cx="5695315" cy="65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9043" y="5333366"/>
          <a:ext cx="212534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952500" imgH="228600" progId="Equation.KSEE3">
                  <p:embed/>
                </p:oleObj>
              </mc:Choice>
              <mc:Fallback>
                <p:oleObj name="" r:id="rId5" imgW="952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9043" y="5333366"/>
                        <a:ext cx="2125345" cy="51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7460" name="TextBox 6"/>
          <p:cNvSpPr txBox="1">
            <a:spLocks noChangeArrowheads="1"/>
          </p:cNvSpPr>
          <p:nvPr/>
        </p:nvSpPr>
        <p:spPr bwMode="auto">
          <a:xfrm>
            <a:off x="323850" y="1465263"/>
            <a:ext cx="33845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800" b="1" u="sng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GIS</a:t>
            </a:r>
            <a:r>
              <a:rPr lang="zh-CN" altLang="en-US" sz="2800" b="1" u="sng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算法描述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825" y="1916113"/>
            <a:ext cx="8642350" cy="439864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初始化：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λ</a:t>
            </a: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[1.. </a:t>
            </a:r>
            <a:r>
              <a:rPr lang="en-US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 </a:t>
            </a: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]=0</a:t>
            </a: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87425" indent="-987425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计算每一个特征函数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的训练样本期望值           ；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87425" indent="-987425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迭代计算特征函数的模型期望值           ：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87425" indent="-987425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①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计算概率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87425" indent="-987425"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87425" indent="-987425"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87425" indent="-987425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②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若满足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终止条件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，则结束迭代；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87425" indent="-987425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否则，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修正 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λ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继续下轮迭代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87425" indent="-987425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算法结束，确定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λ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，算出每个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7463" name="Object 4"/>
          <p:cNvGraphicFramePr>
            <a:graphicFrameLocks noChangeAspect="1"/>
          </p:cNvGraphicFramePr>
          <p:nvPr/>
        </p:nvGraphicFramePr>
        <p:xfrm>
          <a:off x="7308692" y="2428717"/>
          <a:ext cx="935355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6" name="Equation" r:id="rId1" imgW="444500" imgH="241300" progId="Equation.DSMT4">
                  <p:embed/>
                </p:oleObj>
              </mc:Choice>
              <mc:Fallback>
                <p:oleObj name="Equation" r:id="rId1" imgW="4445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692" y="2428717"/>
                        <a:ext cx="935355" cy="57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5"/>
          <p:cNvGraphicFramePr>
            <a:graphicFrameLocks noChangeAspect="1"/>
          </p:cNvGraphicFramePr>
          <p:nvPr/>
        </p:nvGraphicFramePr>
        <p:xfrm>
          <a:off x="5921375" y="2960688"/>
          <a:ext cx="936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7" name="Equation" r:id="rId3" imgW="444500" imgH="241300" progId="Equation.DSMT4">
                  <p:embed/>
                </p:oleObj>
              </mc:Choice>
              <mc:Fallback>
                <p:oleObj name="Equation" r:id="rId3" imgW="4445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2960688"/>
                        <a:ext cx="936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536950" y="3469005"/>
          <a:ext cx="428498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3" name="Equation" r:id="rId5" imgW="2324100" imgH="419100" progId="Equation.DSMT4">
                  <p:embed/>
                </p:oleObj>
              </mc:Choice>
              <mc:Fallback>
                <p:oleObj name="Equation" r:id="rId5" imgW="23241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3469005"/>
                        <a:ext cx="4284980" cy="64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1187624" y="50676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1" name="对象 10"/>
          <p:cNvGraphicFramePr>
            <a:graphicFrameLocks noChangeAspect="1"/>
          </p:cNvGraphicFramePr>
          <p:nvPr/>
        </p:nvGraphicFramePr>
        <p:xfrm>
          <a:off x="3536950" y="4241800"/>
          <a:ext cx="3771900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4" name="Equation" r:id="rId7" imgW="1879600" imgH="254000" progId="Equation.DSMT4">
                  <p:embed/>
                </p:oleObj>
              </mc:Choice>
              <mc:Fallback>
                <p:oleObj name="Equation" r:id="rId7" imgW="1879600" imgH="254000" progId="Equation.DSMT4">
                  <p:embed/>
                  <p:pic>
                    <p:nvPicPr>
                      <p:cNvPr id="0" name="图片 46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241800"/>
                        <a:ext cx="3771900" cy="4654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9508" name="TextBox 4"/>
          <p:cNvSpPr txBox="1">
            <a:spLocks noChangeArrowheads="1"/>
          </p:cNvSpPr>
          <p:nvPr/>
        </p:nvSpPr>
        <p:spPr bwMode="auto">
          <a:xfrm>
            <a:off x="323850" y="1597025"/>
            <a:ext cx="7929563" cy="161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u="sng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迭代终止条件</a:t>
            </a:r>
            <a:r>
              <a:rPr lang="zh-CN" altLang="en-US" sz="2800" b="1">
                <a:solidFill>
                  <a:srgbClr val="0000FF"/>
                </a:solidFill>
                <a:sym typeface="Wingdings" panose="05000000000000000000" pitchFamily="2" charset="2"/>
              </a:rPr>
              <a:t>：</a:t>
            </a:r>
            <a:endParaRPr lang="en-US" altLang="zh-CN" sz="2800" b="1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1.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限定迭代次数；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对数似然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的变化小到可以忽略：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49510" name="Object 5"/>
          <p:cNvGraphicFramePr>
            <a:graphicFrameLocks noChangeAspect="1"/>
          </p:cNvGraphicFramePr>
          <p:nvPr/>
        </p:nvGraphicFramePr>
        <p:xfrm>
          <a:off x="2000250" y="4143375"/>
          <a:ext cx="4156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77" name="Equation" r:id="rId1" imgW="1777365" imgH="355600" progId="Equation.DSMT4">
                  <p:embed/>
                </p:oleObj>
              </mc:Choice>
              <mc:Fallback>
                <p:oleObj name="Equation" r:id="rId1" imgW="1777365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143375"/>
                        <a:ext cx="41560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1" name="TextBox 7"/>
          <p:cNvSpPr txBox="1">
            <a:spLocks noChangeArrowheads="1"/>
          </p:cNvSpPr>
          <p:nvPr/>
        </p:nvSpPr>
        <p:spPr bwMode="auto">
          <a:xfrm>
            <a:off x="1601788" y="5072063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在训练样本中出现的概率。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9512" name="Object 7"/>
          <p:cNvGraphicFramePr>
            <a:graphicFrameLocks noChangeAspect="1"/>
          </p:cNvGraphicFramePr>
          <p:nvPr/>
        </p:nvGraphicFramePr>
        <p:xfrm>
          <a:off x="744538" y="5143500"/>
          <a:ext cx="965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78" name="Equation" r:id="rId3" imgW="469900" imgH="203200" progId="Equation.DSMT4">
                  <p:embed/>
                </p:oleObj>
              </mc:Choice>
              <mc:Fallback>
                <p:oleObj name="Equation" r:id="rId3" imgW="4699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5143500"/>
                        <a:ext cx="965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49514" name="Object 8"/>
          <p:cNvGraphicFramePr>
            <a:graphicFrameLocks noChangeAspect="1"/>
          </p:cNvGraphicFramePr>
          <p:nvPr/>
        </p:nvGraphicFramePr>
        <p:xfrm>
          <a:off x="2071688" y="3357563"/>
          <a:ext cx="22145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79" name="Equation" r:id="rId5" imgW="862965" imgH="228600" progId="Equation.DSMT4">
                  <p:embed/>
                </p:oleObj>
              </mc:Choice>
              <mc:Fallback>
                <p:oleObj name="Equation" r:id="rId5" imgW="862965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357563"/>
                        <a:ext cx="22145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1187624" y="50676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anose="02010609060101010101" pitchFamily="2" charset="-122"/>
              </a:rPr>
              <a:t>6.8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CRFs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Presentation">
  <a:themeElements>
    <a:clrScheme name="MyPresentat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yPresentatio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yPresentat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Presentat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resentat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resentat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Presentat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resentat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resentat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Data\Microsoft\Templates\MyPresentation.pot</Template>
  <TotalTime>0</TotalTime>
  <Words>13057</Words>
  <Application>WPS 演示</Application>
  <PresentationFormat>全屏显示(4:3)</PresentationFormat>
  <Paragraphs>1728</Paragraphs>
  <Slides>110</Slides>
  <Notes>99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138</vt:i4>
      </vt:variant>
      <vt:variant>
        <vt:lpstr>幻灯片标题</vt:lpstr>
      </vt:variant>
      <vt:variant>
        <vt:i4>110</vt:i4>
      </vt:variant>
    </vt:vector>
  </HeadingPairs>
  <TitlesOfParts>
    <vt:vector size="267" baseType="lpstr">
      <vt:lpstr>Arial</vt:lpstr>
      <vt:lpstr>宋体</vt:lpstr>
      <vt:lpstr>Wingdings</vt:lpstr>
      <vt:lpstr>Times New Roman</vt:lpstr>
      <vt:lpstr>Arial Narrow</vt:lpstr>
      <vt:lpstr>楷体</vt:lpstr>
      <vt:lpstr>Tahoma</vt:lpstr>
      <vt:lpstr>楷体_GB2312</vt:lpstr>
      <vt:lpstr>新宋体</vt:lpstr>
      <vt:lpstr>黑体</vt:lpstr>
      <vt:lpstr>华文楷体</vt:lpstr>
      <vt:lpstr>Symbol</vt:lpstr>
      <vt:lpstr>微软雅黑</vt:lpstr>
      <vt:lpstr>Arial Unicode MS</vt:lpstr>
      <vt:lpstr>Symbol</vt:lpstr>
      <vt:lpstr>Wingdings 2</vt:lpstr>
      <vt:lpstr>Calibri</vt:lpstr>
      <vt:lpstr>华文彩云</vt:lpstr>
      <vt:lpstr>MyPresentation</vt:lpstr>
      <vt:lpstr>Equation.DSMT4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NLP中概率图模型的演变</vt:lpstr>
      <vt:lpstr>6.1 马尔可夫模型</vt:lpstr>
      <vt:lpstr>6.1 马尔可夫模型</vt:lpstr>
      <vt:lpstr>6.1 马尔可夫模型</vt:lpstr>
      <vt:lpstr>6.1 马尔可夫模型</vt:lpstr>
      <vt:lpstr>6.1 马尔可夫模型</vt:lpstr>
      <vt:lpstr>6.1 马尔可夫模型</vt:lpstr>
      <vt:lpstr>6.1 马尔可夫模型</vt:lpstr>
      <vt:lpstr>6.1 马尔可夫模型</vt:lpstr>
      <vt:lpstr>6.1 马尔可夫模型</vt:lpstr>
      <vt:lpstr>6.2 隐马尔可夫模型</vt:lpstr>
      <vt:lpstr>6.2 隐马尔可夫模型</vt:lpstr>
      <vt:lpstr>6.2 隐马尔可夫模型</vt:lpstr>
      <vt:lpstr>6.2 隐马尔可夫模型</vt:lpstr>
      <vt:lpstr>6.2 隐马尔可夫模型</vt:lpstr>
      <vt:lpstr>6.2 隐马尔可夫模型</vt:lpstr>
      <vt:lpstr>6.2 隐马尔可夫模型</vt:lpstr>
      <vt:lpstr>6.2 隐马尔可夫模型</vt:lpstr>
      <vt:lpstr>6.2 隐马尔可夫模型</vt:lpstr>
      <vt:lpstr>6.2 隐马尔可夫模型</vt:lpstr>
      <vt:lpstr>6.3 前向算法</vt:lpstr>
      <vt:lpstr>6.3 前向算法</vt:lpstr>
      <vt:lpstr>6.3 前向算法</vt:lpstr>
      <vt:lpstr>6.3 前向算法</vt:lpstr>
      <vt:lpstr>6.3 前向算法</vt:lpstr>
      <vt:lpstr>6.3 前向算法</vt:lpstr>
      <vt:lpstr>6.3 前向算法</vt:lpstr>
      <vt:lpstr>6.3 前向算法</vt:lpstr>
      <vt:lpstr>6.4 后向算法</vt:lpstr>
      <vt:lpstr>6.4 后向算法</vt:lpstr>
      <vt:lpstr>6.4 后向算法</vt:lpstr>
      <vt:lpstr>6.4 后向算法</vt:lpstr>
      <vt:lpstr>6.4 后向算法</vt:lpstr>
      <vt:lpstr>6.4 后向算法</vt:lpstr>
      <vt:lpstr>6.5 Viterbi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6.5 Viterbi  搜索算法</vt:lpstr>
      <vt:lpstr>6.6 参数学习</vt:lpstr>
      <vt:lpstr>6.6 参数学习</vt:lpstr>
      <vt:lpstr>6.6 参数学习</vt:lpstr>
      <vt:lpstr>6.6 参数学习</vt:lpstr>
      <vt:lpstr>6.6 参数学习</vt:lpstr>
      <vt:lpstr>6.6 参数学习</vt:lpstr>
      <vt:lpstr>6.6 参数学习</vt:lpstr>
      <vt:lpstr>6.6 参数学习</vt:lpstr>
      <vt:lpstr>6.6 参数学习</vt:lpstr>
      <vt:lpstr>6.6 参数学习</vt:lpstr>
      <vt:lpstr>6.6 参数学习</vt:lpstr>
      <vt:lpstr>6.6 参数学习</vt:lpstr>
      <vt:lpstr>6.7 HMM应用举例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6.7 应用举例</vt:lpstr>
      <vt:lpstr>NLP中概率图模型的演变</vt:lpstr>
      <vt:lpstr>6.8 CRFs及其应用</vt:lpstr>
      <vt:lpstr>6.8 CRFs及其应用</vt:lpstr>
      <vt:lpstr>6.8 CRFs及其应用</vt:lpstr>
      <vt:lpstr>6.8 CRFs及其应用</vt:lpstr>
      <vt:lpstr>6.8 CRFs及其应用</vt:lpstr>
      <vt:lpstr>6.8 CRFs及其应用</vt:lpstr>
      <vt:lpstr>6.8 CRFs及其应用</vt:lpstr>
      <vt:lpstr>6.8 CRFs及其应用</vt:lpstr>
      <vt:lpstr>6.8 CRFs</vt:lpstr>
      <vt:lpstr>PowerPoint 演示文稿</vt:lpstr>
      <vt:lpstr>PowerPoint 演示文稿</vt:lpstr>
      <vt:lpstr>2.3	应用实例</vt:lpstr>
      <vt:lpstr>2.3	应用实例</vt:lpstr>
      <vt:lpstr>2.3	应用实例</vt:lpstr>
      <vt:lpstr>PowerPoint 演示文稿</vt:lpstr>
      <vt:lpstr>PowerPoint 演示文稿</vt:lpstr>
      <vt:lpstr>6.8 CRFs及其应用</vt:lpstr>
      <vt:lpstr>6.8 CRFs及其应用</vt:lpstr>
      <vt:lpstr>6.8 CRFs及其应用</vt:lpstr>
      <vt:lpstr>6.8 CRFs及其应用</vt:lpstr>
      <vt:lpstr>6.8 CRFs应用</vt:lpstr>
      <vt:lpstr>本章小结</vt:lpstr>
      <vt:lpstr>习题</vt:lpstr>
      <vt:lpstr>PowerPoint 演示文稿</vt:lpstr>
    </vt:vector>
  </TitlesOfParts>
  <Company>NLPR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ZCQ</dc:creator>
  <cp:lastModifiedBy>samma</cp:lastModifiedBy>
  <cp:revision>1156</cp:revision>
  <cp:lastPrinted>2113-01-01T00:00:00Z</cp:lastPrinted>
  <dcterms:created xsi:type="dcterms:W3CDTF">2003-06-16T04:45:00Z</dcterms:created>
  <dcterms:modified xsi:type="dcterms:W3CDTF">2020-04-12T16:32:49Z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