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8" r:id="rId10"/>
    <p:sldId id="269" r:id="rId11"/>
    <p:sldId id="271" r:id="rId12"/>
    <p:sldId id="281" r:id="rId13"/>
    <p:sldId id="263" r:id="rId14"/>
    <p:sldId id="278" r:id="rId15"/>
    <p:sldId id="272" r:id="rId16"/>
    <p:sldId id="273" r:id="rId17"/>
    <p:sldId id="286" r:id="rId18"/>
    <p:sldId id="280" r:id="rId19"/>
    <p:sldId id="275" r:id="rId20"/>
    <p:sldId id="276" r:id="rId21"/>
    <p:sldId id="277" r:id="rId22"/>
    <p:sldId id="279" r:id="rId23"/>
    <p:sldId id="282" r:id="rId24"/>
    <p:sldId id="285" r:id="rId25"/>
    <p:sldId id="283" r:id="rId26"/>
    <p:sldId id="284" r:id="rId27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888B8D-84C2-D44F-A8F4-978A5BE72463}" type="datetimeFigureOut">
              <a:rPr lang="nl-NL" smtClean="0"/>
              <a:t>12/02/15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331D59-CC16-4044-A85D-11EA442E1140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C++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 smtClean="0"/>
              <a:t>By</a:t>
            </a:r>
            <a:r>
              <a:rPr lang="nl-NL" dirty="0" smtClean="0"/>
              <a:t> F. De Smedt – D. </a:t>
            </a:r>
            <a:r>
              <a:rPr lang="nl-NL" dirty="0" err="1" smtClean="0"/>
              <a:t>Hulens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7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Blueprint of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</a:p>
          <a:p>
            <a:r>
              <a:rPr lang="nl-NL" dirty="0" err="1" smtClean="0"/>
              <a:t>Struct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endParaRPr lang="nl-NL" dirty="0" smtClean="0"/>
          </a:p>
          <a:p>
            <a:r>
              <a:rPr lang="nl-NL" dirty="0" smtClean="0"/>
              <a:t>It </a:t>
            </a:r>
            <a:r>
              <a:rPr lang="nl-NL" dirty="0" err="1" smtClean="0"/>
              <a:t>exists</a:t>
            </a:r>
            <a:r>
              <a:rPr lang="nl-NL" dirty="0" smtClean="0"/>
              <a:t> of </a:t>
            </a:r>
          </a:p>
          <a:p>
            <a:pPr lvl="1"/>
            <a:r>
              <a:rPr lang="nl-NL" dirty="0" smtClean="0"/>
              <a:t>Datamembers (variables: </a:t>
            </a:r>
            <a:r>
              <a:rPr lang="nl-NL" dirty="0" err="1" smtClean="0"/>
              <a:t>number</a:t>
            </a:r>
            <a:r>
              <a:rPr lang="nl-NL" dirty="0" smtClean="0"/>
              <a:t> of </a:t>
            </a:r>
            <a:r>
              <a:rPr lang="nl-NL" dirty="0" err="1" smtClean="0"/>
              <a:t>wheels</a:t>
            </a:r>
            <a:r>
              <a:rPr lang="nl-NL" dirty="0" smtClean="0"/>
              <a:t>, name, …)</a:t>
            </a:r>
          </a:p>
          <a:p>
            <a:pPr lvl="1"/>
            <a:r>
              <a:rPr lang="nl-NL" dirty="0" smtClean="0"/>
              <a:t>Member </a:t>
            </a:r>
            <a:r>
              <a:rPr lang="nl-NL" dirty="0" err="1" smtClean="0"/>
              <a:t>functions</a:t>
            </a:r>
            <a:r>
              <a:rPr lang="nl-NL" dirty="0" smtClean="0"/>
              <a:t> (</a:t>
            </a:r>
            <a:r>
              <a:rPr lang="nl-NL" dirty="0" err="1" smtClean="0"/>
              <a:t>DriveTo</a:t>
            </a:r>
            <a:r>
              <a:rPr lang="nl-NL" dirty="0" smtClean="0"/>
              <a:t>, </a:t>
            </a:r>
            <a:r>
              <a:rPr lang="nl-NL" dirty="0" err="1" smtClean="0"/>
              <a:t>CalculateSpeed</a:t>
            </a:r>
            <a:r>
              <a:rPr lang="nl-NL" dirty="0" smtClean="0"/>
              <a:t>, </a:t>
            </a:r>
            <a:r>
              <a:rPr lang="nl-NL" dirty="0" err="1" smtClean="0"/>
              <a:t>FindLocation</a:t>
            </a:r>
            <a:r>
              <a:rPr lang="nl-NL" dirty="0" smtClean="0"/>
              <a:t>, …)</a:t>
            </a:r>
          </a:p>
          <a:p>
            <a:pPr lvl="1"/>
            <a:r>
              <a:rPr lang="nl-NL" dirty="0" err="1" smtClean="0"/>
              <a:t>Constructor</a:t>
            </a:r>
            <a:r>
              <a:rPr lang="nl-NL" dirty="0" smtClean="0"/>
              <a:t>(s)</a:t>
            </a:r>
          </a:p>
          <a:p>
            <a:pPr lvl="1"/>
            <a:r>
              <a:rPr lang="nl-NL" dirty="0" smtClean="0"/>
              <a:t>Destructor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36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44072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class </a:t>
            </a:r>
            <a:r>
              <a:rPr lang="en-US" sz="1000" dirty="0" err="1" smtClean="0"/>
              <a:t>Gradebook</a:t>
            </a:r>
            <a:r>
              <a:rPr lang="en-US" sz="1000" dirty="0" smtClean="0"/>
              <a:t>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public: /*Public member functions of the class*/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</a:t>
            </a:r>
            <a:r>
              <a:rPr lang="en-US" sz="1000" dirty="0" err="1" smtClean="0"/>
              <a:t>Gradebook</a:t>
            </a:r>
            <a:r>
              <a:rPr lang="en-US" sz="1000" dirty="0" smtClean="0"/>
              <a:t>(){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&lt;&lt; "Enter the name: " 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getline</a:t>
            </a:r>
            <a:r>
              <a:rPr lang="en-US" sz="1000" dirty="0" smtClean="0"/>
              <a:t>(</a:t>
            </a:r>
            <a:r>
              <a:rPr lang="en-US" sz="1000" dirty="0" err="1" smtClean="0"/>
              <a:t>cin,Owner</a:t>
            </a:r>
            <a:r>
              <a:rPr lang="en-US" sz="1000" dirty="0" smtClean="0"/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void </a:t>
            </a:r>
            <a:r>
              <a:rPr lang="en-US" sz="1000" dirty="0" err="1" smtClean="0"/>
              <a:t>PrintName</a:t>
            </a:r>
            <a:r>
              <a:rPr lang="en-US" sz="1000" dirty="0" smtClean="0"/>
              <a:t>(){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&lt;&lt; "Name of owner of the </a:t>
            </a:r>
            <a:r>
              <a:rPr lang="en-US" sz="1000" dirty="0" err="1" smtClean="0"/>
              <a:t>Gradebook</a:t>
            </a:r>
            <a:r>
              <a:rPr lang="en-US" sz="1000" dirty="0" smtClean="0"/>
              <a:t> is: " &lt;&lt; </a:t>
            </a:r>
            <a:r>
              <a:rPr lang="en-US" sz="1000" dirty="0" err="1" smtClean="0"/>
              <a:t>GetOwner</a:t>
            </a:r>
            <a:r>
              <a:rPr lang="en-US" sz="1000" dirty="0" smtClean="0"/>
              <a:t>() &lt;&lt;</a:t>
            </a:r>
            <a:r>
              <a:rPr lang="en-US" sz="1000" dirty="0" err="1" smtClean="0"/>
              <a:t>endl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void </a:t>
            </a:r>
            <a:r>
              <a:rPr lang="en-US" sz="1000" dirty="0" err="1" smtClean="0"/>
              <a:t>SetOwner</a:t>
            </a:r>
            <a:r>
              <a:rPr lang="en-US" sz="1000" dirty="0" smtClean="0"/>
              <a:t>(string name){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 &lt;&lt; "Setting owner..." &lt;&lt; </a:t>
            </a:r>
            <a:r>
              <a:rPr lang="en-US" sz="1000" dirty="0" err="1" smtClean="0"/>
              <a:t>endl</a:t>
            </a:r>
            <a:r>
              <a:rPr lang="en-US" sz="1000" dirty="0" smtClean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Owner = name;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//</a:t>
            </a:r>
            <a:r>
              <a:rPr lang="en-US" sz="1000" dirty="0" err="1" smtClean="0"/>
              <a:t>accessor</a:t>
            </a:r>
            <a:r>
              <a:rPr lang="en-US" sz="1000" dirty="0" smtClean="0"/>
              <a:t>: Get the name of the owner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string </a:t>
            </a:r>
            <a:r>
              <a:rPr lang="en-US" sz="1000" dirty="0" err="1" smtClean="0"/>
              <a:t>GetOwner</a:t>
            </a:r>
            <a:r>
              <a:rPr lang="en-US" sz="1000" dirty="0" smtClean="0"/>
              <a:t>(){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        return Owner;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private: /*Private data members of the class */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                string Owner;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000" dirty="0" smtClean="0"/>
              <a:t>};</a:t>
            </a:r>
            <a:endParaRPr lang="nl-NL" sz="1000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773239" y="1305960"/>
            <a:ext cx="3558743" cy="369888"/>
            <a:chOff x="1248" y="1202"/>
            <a:chExt cx="2094" cy="233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1920" y="1202"/>
              <a:ext cx="1422" cy="2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altLang="ja-JP" dirty="0" smtClean="0"/>
                <a:t>“class” to start a class</a:t>
              </a:r>
              <a:endParaRPr lang="en-US" dirty="0"/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 flipH="1">
              <a:off x="1248" y="1319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416752" y="1794956"/>
            <a:ext cx="1864347" cy="3698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 smtClean="0"/>
              <a:t>Access </a:t>
            </a:r>
            <a:r>
              <a:rPr lang="en-US" altLang="ja-JP" dirty="0" err="1" smtClean="0"/>
              <a:t>specifier</a:t>
            </a:r>
            <a:endParaRPr lang="en-US" dirty="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1257872" y="2296033"/>
            <a:ext cx="5148206" cy="27348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1257872" y="1675847"/>
            <a:ext cx="4996442" cy="328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611814" y="4103359"/>
            <a:ext cx="2019265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 smtClean="0"/>
              <a:t>Member functions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6233879" y="5668658"/>
            <a:ext cx="158296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/>
              <a:t>Data member</a:t>
            </a:r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2088313" y="5385049"/>
            <a:ext cx="3891684" cy="473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2283710" y="2784107"/>
            <a:ext cx="4122366" cy="1196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2915300" y="3431290"/>
            <a:ext cx="3490778" cy="752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2479105" y="4334903"/>
            <a:ext cx="4047352" cy="13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614792" y="2911087"/>
            <a:ext cx="137771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altLang="ja-JP" dirty="0" smtClean="0"/>
              <a:t>Constructor</a:t>
            </a:r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1978401" y="2003958"/>
            <a:ext cx="4548057" cy="9764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9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Instance</a:t>
            </a:r>
            <a:r>
              <a:rPr lang="nl-NL" dirty="0" smtClean="0"/>
              <a:t> of a class</a:t>
            </a:r>
          </a:p>
          <a:p>
            <a:r>
              <a:rPr lang="nl-NL" dirty="0" smtClean="0"/>
              <a:t>Memory is </a:t>
            </a:r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the variables of a class</a:t>
            </a:r>
          </a:p>
          <a:p>
            <a:r>
              <a:rPr lang="nl-NL" dirty="0" smtClean="0"/>
              <a:t>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principle</a:t>
            </a:r>
            <a:r>
              <a:rPr lang="nl-NL" dirty="0" smtClean="0"/>
              <a:t> as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instance</a:t>
            </a:r>
            <a:r>
              <a:rPr lang="nl-NL" dirty="0" smtClean="0"/>
              <a:t> of a </a:t>
            </a:r>
            <a:r>
              <a:rPr lang="nl-NL" dirty="0" err="1" smtClean="0"/>
              <a:t>struct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9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Access </a:t>
            </a:r>
            <a:r>
              <a:rPr lang="nl-NL" dirty="0" err="1" smtClean="0"/>
              <a:t>Specifiers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36067"/>
          </a:xfrm>
        </p:spPr>
        <p:txBody>
          <a:bodyPr>
            <a:normAutofit/>
          </a:bodyPr>
          <a:lstStyle/>
          <a:p>
            <a:r>
              <a:rPr lang="nl-NL" dirty="0" smtClean="0"/>
              <a:t>Public</a:t>
            </a:r>
          </a:p>
          <a:p>
            <a:pPr lvl="1"/>
            <a:r>
              <a:rPr lang="nl-NL" dirty="0" smtClean="0"/>
              <a:t>Data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accessed</a:t>
            </a:r>
            <a:r>
              <a:rPr lang="nl-NL" dirty="0" smtClean="0"/>
              <a:t>/</a:t>
            </a:r>
            <a:r>
              <a:rPr lang="nl-NL" dirty="0" err="1" smtClean="0"/>
              <a:t>modified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the object</a:t>
            </a:r>
          </a:p>
          <a:p>
            <a:r>
              <a:rPr lang="nl-NL" dirty="0" smtClean="0"/>
              <a:t>Private</a:t>
            </a:r>
          </a:p>
          <a:p>
            <a:pPr lvl="1"/>
            <a:r>
              <a:rPr lang="nl-NL" dirty="0" smtClean="0"/>
              <a:t>Data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accessible</a:t>
            </a:r>
            <a:r>
              <a:rPr lang="nl-NL" dirty="0" smtClean="0"/>
              <a:t> nor </a:t>
            </a:r>
            <a:r>
              <a:rPr lang="nl-NL" dirty="0" err="1" smtClean="0"/>
              <a:t>changeable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the object</a:t>
            </a:r>
          </a:p>
          <a:p>
            <a:r>
              <a:rPr lang="nl-NL" dirty="0" err="1" smtClean="0"/>
              <a:t>Protected</a:t>
            </a:r>
            <a:endParaRPr lang="nl-NL" dirty="0" smtClean="0"/>
          </a:p>
          <a:p>
            <a:pPr lvl="1"/>
            <a:r>
              <a:rPr lang="nl-NL" dirty="0" smtClean="0"/>
              <a:t>Data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modified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child</a:t>
            </a:r>
            <a:r>
              <a:rPr lang="nl-NL" dirty="0" smtClean="0"/>
              <a:t> classes</a:t>
            </a:r>
          </a:p>
          <a:p>
            <a:pPr lvl="1"/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inheritance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Visibility</a:t>
            </a:r>
            <a:r>
              <a:rPr lang="nl-NL" dirty="0" smtClean="0"/>
              <a:t>  VS. Accessibility</a:t>
            </a:r>
          </a:p>
          <a:p>
            <a:pPr lvl="1"/>
            <a:r>
              <a:rPr lang="nl-NL" dirty="0" err="1" smtClean="0"/>
              <a:t>Visibility</a:t>
            </a:r>
            <a:r>
              <a:rPr lang="nl-NL" dirty="0" smtClean="0"/>
              <a:t>: does the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still</a:t>
            </a:r>
            <a:r>
              <a:rPr lang="nl-NL" dirty="0" smtClean="0"/>
              <a:t> </a:t>
            </a:r>
            <a:r>
              <a:rPr lang="nl-NL" dirty="0" err="1" smtClean="0"/>
              <a:t>exists</a:t>
            </a:r>
            <a:r>
              <a:rPr lang="nl-NL" dirty="0" smtClean="0"/>
              <a:t>?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yet</a:t>
            </a:r>
            <a:r>
              <a:rPr lang="nl-NL" dirty="0" smtClean="0"/>
              <a:t> out of scope?</a:t>
            </a:r>
          </a:p>
          <a:p>
            <a:pPr lvl="1"/>
            <a:r>
              <a:rPr lang="nl-NL" dirty="0" err="1" smtClean="0"/>
              <a:t>Accesibility</a:t>
            </a:r>
            <a:r>
              <a:rPr lang="nl-NL" dirty="0" smtClean="0"/>
              <a:t>: </a:t>
            </a:r>
            <a:r>
              <a:rPr lang="nl-NL" dirty="0" err="1" smtClean="0"/>
              <a:t>Can</a:t>
            </a:r>
            <a:r>
              <a:rPr lang="nl-NL" dirty="0" smtClean="0"/>
              <a:t> the </a:t>
            </a:r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modified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654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Access </a:t>
            </a:r>
            <a:r>
              <a:rPr lang="nl-NL" dirty="0" err="1" smtClean="0"/>
              <a:t>Specifiers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Allows</a:t>
            </a:r>
            <a:r>
              <a:rPr lang="nl-NL" dirty="0" smtClean="0"/>
              <a:t> the </a:t>
            </a:r>
            <a:r>
              <a:rPr lang="nl-NL" dirty="0" err="1" smtClean="0"/>
              <a:t>use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the object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a set of public mutators (setters)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accessors</a:t>
            </a:r>
            <a:r>
              <a:rPr lang="nl-NL" dirty="0" smtClean="0"/>
              <a:t> (</a:t>
            </a:r>
            <a:r>
              <a:rPr lang="nl-NL" dirty="0" err="1" smtClean="0"/>
              <a:t>getters</a:t>
            </a:r>
            <a:r>
              <a:rPr lang="nl-NL" dirty="0" smtClean="0"/>
              <a:t>) as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the private data members.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data members private</a:t>
            </a:r>
          </a:p>
          <a:p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public interface, the content of the data members of the object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modified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accessSpecifiers.cpp</a:t>
            </a:r>
            <a:r>
              <a:rPr lang="nl-NL" dirty="0" smtClean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829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dirty="0" smtClean="0"/>
              <a:t>/destructor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err="1" smtClean="0"/>
              <a:t>Called</a:t>
            </a:r>
            <a:r>
              <a:rPr lang="nl-NL" dirty="0" smtClean="0"/>
              <a:t> at the </a:t>
            </a:r>
            <a:r>
              <a:rPr lang="nl-NL" dirty="0" err="1" smtClean="0"/>
              <a:t>declaration</a:t>
            </a:r>
            <a:r>
              <a:rPr lang="nl-NL" dirty="0" smtClean="0"/>
              <a:t> of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</a:p>
          <a:p>
            <a:pPr lvl="1"/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initialise</a:t>
            </a:r>
            <a:r>
              <a:rPr lang="nl-NL" dirty="0" smtClean="0"/>
              <a:t> the variables</a:t>
            </a:r>
          </a:p>
          <a:p>
            <a:pPr lvl="1"/>
            <a:r>
              <a:rPr lang="nl-NL" dirty="0" smtClean="0"/>
              <a:t>Same name as the class</a:t>
            </a:r>
          </a:p>
          <a:p>
            <a:pPr lvl="1"/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overloaded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different </a:t>
            </a:r>
            <a:r>
              <a:rPr lang="nl-NL" dirty="0" err="1" smtClean="0"/>
              <a:t>arguments</a:t>
            </a:r>
            <a:endParaRPr lang="nl-NL" dirty="0" smtClean="0"/>
          </a:p>
          <a:p>
            <a:r>
              <a:rPr lang="nl-NL" dirty="0" smtClean="0"/>
              <a:t>Destructor</a:t>
            </a:r>
          </a:p>
          <a:p>
            <a:pPr lvl="1"/>
            <a:r>
              <a:rPr lang="nl-NL" dirty="0" err="1" smtClean="0"/>
              <a:t>Called</a:t>
            </a:r>
            <a:r>
              <a:rPr lang="nl-NL" dirty="0" smtClean="0"/>
              <a:t> at the end of the </a:t>
            </a:r>
            <a:r>
              <a:rPr lang="nl-NL" dirty="0" err="1" smtClean="0"/>
              <a:t>objects</a:t>
            </a:r>
            <a:r>
              <a:rPr lang="nl-NL" dirty="0" smtClean="0"/>
              <a:t> </a:t>
            </a:r>
            <a:r>
              <a:rPr lang="nl-NL" dirty="0" err="1" smtClean="0"/>
              <a:t>lifetime</a:t>
            </a:r>
            <a:endParaRPr lang="nl-NL" dirty="0" smtClean="0"/>
          </a:p>
          <a:p>
            <a:pPr lvl="2"/>
            <a:r>
              <a:rPr lang="nl-NL" dirty="0" smtClean="0"/>
              <a:t>End of scope</a:t>
            </a:r>
          </a:p>
          <a:p>
            <a:pPr lvl="2"/>
            <a:r>
              <a:rPr lang="nl-NL" dirty="0" err="1" smtClean="0"/>
              <a:t>Deleted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the </a:t>
            </a:r>
            <a:r>
              <a:rPr lang="nl-NL" dirty="0" err="1" smtClean="0"/>
              <a:t>programmer</a:t>
            </a:r>
            <a:endParaRPr lang="nl-NL" dirty="0" smtClean="0"/>
          </a:p>
          <a:p>
            <a:pPr lvl="1"/>
            <a:r>
              <a:rPr lang="nl-NL" dirty="0" smtClean="0"/>
              <a:t>Free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memory (</a:t>
            </a:r>
            <a:r>
              <a:rPr lang="nl-NL" dirty="0" err="1" smtClean="0"/>
              <a:t>Linked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r>
              <a:rPr lang="nl-NL" dirty="0" smtClean="0"/>
              <a:t>, </a:t>
            </a:r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objects</a:t>
            </a:r>
            <a:r>
              <a:rPr lang="nl-NL" dirty="0" smtClean="0"/>
              <a:t>, …)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5692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Constructor</a:t>
            </a:r>
            <a:r>
              <a:rPr lang="nl-NL" dirty="0"/>
              <a:t>/destructor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Default </a:t>
            </a:r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arguments</a:t>
            </a:r>
            <a:endParaRPr lang="nl-NL" dirty="0" smtClean="0"/>
          </a:p>
          <a:p>
            <a:pPr lvl="1"/>
            <a:r>
              <a:rPr lang="nl-NL" dirty="0" err="1" smtClean="0"/>
              <a:t>Predefined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</a:t>
            </a:r>
            <a:r>
              <a:rPr lang="nl-NL" dirty="0" err="1" smtClean="0"/>
              <a:t>constructor</a:t>
            </a:r>
            <a:r>
              <a:rPr lang="nl-NL" dirty="0" smtClean="0"/>
              <a:t> is </a:t>
            </a:r>
            <a:r>
              <a:rPr lang="nl-NL" dirty="0" err="1" smtClean="0"/>
              <a:t>written</a:t>
            </a:r>
            <a:endParaRPr lang="nl-NL" dirty="0" smtClean="0"/>
          </a:p>
          <a:p>
            <a:r>
              <a:rPr lang="nl-NL" dirty="0" smtClean="0"/>
              <a:t>Copy </a:t>
            </a:r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err="1" smtClean="0"/>
              <a:t>Predefined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compiler</a:t>
            </a:r>
          </a:p>
          <a:p>
            <a:pPr lvl="1"/>
            <a:r>
              <a:rPr lang="nl-NL" dirty="0" err="1" smtClean="0"/>
              <a:t>Intercept</a:t>
            </a:r>
            <a:r>
              <a:rPr lang="nl-NL" dirty="0" smtClean="0"/>
              <a:t> the </a:t>
            </a:r>
            <a:r>
              <a:rPr lang="nl-NL" dirty="0" err="1" smtClean="0"/>
              <a:t>problem</a:t>
            </a:r>
            <a:r>
              <a:rPr lang="nl-NL" dirty="0" smtClean="0"/>
              <a:t> of </a:t>
            </a:r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copying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variables</a:t>
            </a:r>
          </a:p>
          <a:p>
            <a:pPr lvl="1"/>
            <a:r>
              <a:rPr lang="nl-NL" dirty="0" err="1" smtClean="0"/>
              <a:t>Needed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created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pointers</a:t>
            </a:r>
          </a:p>
          <a:p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 err="1" smtClean="0"/>
              <a:t>constructor</a:t>
            </a:r>
            <a:endParaRPr lang="nl-NL" dirty="0" smtClean="0"/>
          </a:p>
          <a:p>
            <a:pPr lvl="1"/>
            <a:r>
              <a:rPr lang="nl-NL" dirty="0" err="1" smtClean="0"/>
              <a:t>Predefined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compiler</a:t>
            </a:r>
          </a:p>
          <a:p>
            <a:pPr lvl="1"/>
            <a:r>
              <a:rPr lang="nl-NL" dirty="0" err="1" smtClean="0"/>
              <a:t>Called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assigning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b="1" dirty="0" err="1" smtClean="0"/>
              <a:t>after</a:t>
            </a:r>
            <a:r>
              <a:rPr lang="nl-NL" b="1" dirty="0" smtClean="0"/>
              <a:t> </a:t>
            </a:r>
            <a:r>
              <a:rPr lang="nl-NL" b="1" dirty="0" err="1" smtClean="0"/>
              <a:t>declaration</a:t>
            </a:r>
            <a:r>
              <a:rPr lang="nl-NL" b="1" dirty="0" smtClean="0"/>
              <a:t> time</a:t>
            </a:r>
          </a:p>
          <a:p>
            <a:pPr lvl="1"/>
            <a:r>
              <a:rPr lang="nl-NL" dirty="0" smtClean="0"/>
              <a:t>Ex. A = B;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</a:p>
          <a:p>
            <a:pPr lvl="1"/>
            <a:r>
              <a:rPr lang="nl-NL" dirty="0" err="1" smtClean="0"/>
              <a:t>copyConstructor_Problem.cpp</a:t>
            </a:r>
            <a:endParaRPr lang="nl-NL" dirty="0"/>
          </a:p>
          <a:p>
            <a:pPr lvl="1"/>
            <a:r>
              <a:rPr lang="nl-NL" dirty="0" err="1" smtClean="0"/>
              <a:t>copyConstructor.cpp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4108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dirty="0" smtClean="0"/>
              <a:t>/Destructor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Default destructor</a:t>
            </a:r>
          </a:p>
          <a:p>
            <a:pPr lvl="1"/>
            <a:r>
              <a:rPr lang="nl-NL" dirty="0" err="1"/>
              <a:t>Predefined</a:t>
            </a:r>
            <a:endParaRPr lang="nl-NL" dirty="0"/>
          </a:p>
          <a:p>
            <a:pPr lvl="1"/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overwritten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destructor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overwritten</a:t>
            </a:r>
            <a:r>
              <a:rPr lang="nl-NL" dirty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/>
              <a:t>dynamic</a:t>
            </a:r>
            <a:r>
              <a:rPr lang="nl-NL" dirty="0"/>
              <a:t> memory is </a:t>
            </a:r>
            <a:r>
              <a:rPr lang="nl-NL" dirty="0" err="1" smtClean="0"/>
              <a:t>used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Destructor.cpp</a:t>
            </a:r>
            <a:r>
              <a:rPr lang="nl-NL" dirty="0" smtClean="0"/>
              <a:t>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28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Lifetime</a:t>
            </a:r>
            <a:r>
              <a:rPr lang="nl-NL" dirty="0" smtClean="0"/>
              <a:t> of </a:t>
            </a:r>
            <a:r>
              <a:rPr lang="nl-NL" dirty="0" err="1" smtClean="0"/>
              <a:t>objects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Automatic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any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lvl="2"/>
            <a:r>
              <a:rPr lang="nl-NL" dirty="0" smtClean="0"/>
              <a:t>Robot R1</a:t>
            </a:r>
          </a:p>
          <a:p>
            <a:pPr lvl="1"/>
            <a:r>
              <a:rPr lang="nl-NL" dirty="0" smtClean="0"/>
              <a:t>Object memory </a:t>
            </a:r>
            <a:r>
              <a:rPr lang="nl-NL" dirty="0" err="1" smtClean="0"/>
              <a:t>stays</a:t>
            </a:r>
            <a:r>
              <a:rPr lang="nl-NL" dirty="0" smtClean="0"/>
              <a:t> </a:t>
            </a:r>
            <a:r>
              <a:rPr lang="nl-NL" dirty="0" err="1" smtClean="0"/>
              <a:t>allocated</a:t>
            </a:r>
            <a:r>
              <a:rPr lang="nl-NL" dirty="0" smtClean="0"/>
              <a:t> </a:t>
            </a:r>
            <a:r>
              <a:rPr lang="nl-NL" dirty="0" err="1" smtClean="0"/>
              <a:t>until</a:t>
            </a:r>
            <a:r>
              <a:rPr lang="nl-NL" dirty="0" smtClean="0"/>
              <a:t> the end of the scope</a:t>
            </a:r>
          </a:p>
          <a:p>
            <a:pPr lvl="1"/>
            <a:r>
              <a:rPr lang="nl-NL" dirty="0" smtClean="0"/>
              <a:t>Just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variables</a:t>
            </a:r>
          </a:p>
          <a:p>
            <a:r>
              <a:rPr lang="nl-NL" dirty="0" err="1" smtClean="0"/>
              <a:t>Dynamic</a:t>
            </a:r>
            <a:r>
              <a:rPr lang="nl-NL" dirty="0" smtClean="0"/>
              <a:t> </a:t>
            </a:r>
            <a:r>
              <a:rPr lang="nl-NL" dirty="0" err="1" smtClean="0"/>
              <a:t>allocation</a:t>
            </a:r>
            <a:endParaRPr lang="nl-NL" dirty="0" smtClean="0"/>
          </a:p>
          <a:p>
            <a:pPr lvl="1"/>
            <a:r>
              <a:rPr lang="nl-NL" dirty="0" smtClean="0"/>
              <a:t>New/delete</a:t>
            </a:r>
          </a:p>
          <a:p>
            <a:pPr lvl="1"/>
            <a:r>
              <a:rPr lang="nl-NL" dirty="0" smtClean="0"/>
              <a:t>New returns pointer (</a:t>
            </a:r>
            <a:r>
              <a:rPr lang="nl-NL" dirty="0" err="1" smtClean="0"/>
              <a:t>just</a:t>
            </a:r>
            <a:r>
              <a:rPr lang="nl-NL" dirty="0" smtClean="0"/>
              <a:t> </a:t>
            </a:r>
            <a:r>
              <a:rPr lang="nl-NL" dirty="0" err="1" smtClean="0"/>
              <a:t>like</a:t>
            </a:r>
            <a:r>
              <a:rPr lang="nl-NL" dirty="0" smtClean="0"/>
              <a:t> </a:t>
            </a:r>
            <a:r>
              <a:rPr lang="nl-NL" dirty="0" err="1" smtClean="0"/>
              <a:t>malloc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Robot *R1 = new Robot;</a:t>
            </a:r>
          </a:p>
          <a:p>
            <a:pPr lvl="1"/>
            <a:r>
              <a:rPr lang="nl-NL" dirty="0" err="1" smtClean="0"/>
              <a:t>Programmer</a:t>
            </a:r>
            <a:r>
              <a:rPr lang="nl-NL" dirty="0" smtClean="0"/>
              <a:t> must </a:t>
            </a:r>
            <a:r>
              <a:rPr lang="nl-NL" dirty="0" err="1" smtClean="0"/>
              <a:t>tell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deallocate</a:t>
            </a:r>
            <a:r>
              <a:rPr lang="nl-NL" dirty="0" smtClean="0"/>
              <a:t> the memory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Lifetime.cpp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057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3 </a:t>
            </a:r>
            <a:r>
              <a:rPr lang="nl-NL" dirty="0" err="1" smtClean="0"/>
              <a:t>main</a:t>
            </a:r>
            <a:r>
              <a:rPr lang="nl-NL" dirty="0" smtClean="0"/>
              <a:t> features of OO-</a:t>
            </a:r>
            <a:r>
              <a:rPr lang="nl-NL" dirty="0" err="1" smtClean="0"/>
              <a:t>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Encapsulation</a:t>
            </a:r>
            <a:r>
              <a:rPr lang="nl-NL" dirty="0" smtClean="0"/>
              <a:t> </a:t>
            </a:r>
          </a:p>
          <a:p>
            <a:pPr lvl="1"/>
            <a:r>
              <a:rPr lang="nl-NL" dirty="0"/>
              <a:t>G</a:t>
            </a:r>
            <a:r>
              <a:rPr lang="nl-NL" dirty="0" smtClean="0"/>
              <a:t>roup the items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belong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endParaRPr lang="nl-NL" dirty="0" smtClean="0"/>
          </a:p>
          <a:p>
            <a:r>
              <a:rPr lang="nl-NL" dirty="0" err="1" smtClean="0"/>
              <a:t>Inheritance</a:t>
            </a:r>
            <a:endParaRPr lang="nl-NL" dirty="0" smtClean="0"/>
          </a:p>
          <a:p>
            <a:pPr lvl="1"/>
            <a:r>
              <a:rPr lang="nl-NL" dirty="0" err="1" smtClean="0"/>
              <a:t>Reuse</a:t>
            </a:r>
            <a:r>
              <a:rPr lang="nl-NL" dirty="0" smtClean="0"/>
              <a:t> </a:t>
            </a:r>
            <a:r>
              <a:rPr lang="nl-NL" dirty="0" err="1" smtClean="0"/>
              <a:t>definitions</a:t>
            </a:r>
            <a:r>
              <a:rPr lang="nl-NL" dirty="0" smtClean="0"/>
              <a:t> of </a:t>
            </a:r>
            <a:r>
              <a:rPr lang="nl-NL" dirty="0" err="1" smtClean="0"/>
              <a:t>other</a:t>
            </a:r>
            <a:r>
              <a:rPr lang="nl-NL" dirty="0" smtClean="0"/>
              <a:t> classes</a:t>
            </a:r>
          </a:p>
          <a:p>
            <a:r>
              <a:rPr lang="nl-NL" dirty="0" err="1" smtClean="0"/>
              <a:t>Polymorphism</a:t>
            </a:r>
            <a:endParaRPr lang="nl-NL" dirty="0" smtClean="0"/>
          </a:p>
          <a:p>
            <a:pPr lvl="1"/>
            <a:r>
              <a:rPr lang="nl-NL" dirty="0" err="1" smtClean="0"/>
              <a:t>Determine</a:t>
            </a:r>
            <a:r>
              <a:rPr lang="nl-NL" dirty="0" smtClean="0"/>
              <a:t> the type at </a:t>
            </a:r>
            <a:r>
              <a:rPr lang="nl-NL" dirty="0" err="1" smtClean="0"/>
              <a:t>runtime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915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46650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C++?</a:t>
            </a:r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 smtClean="0"/>
              <a:t>overloading</a:t>
            </a:r>
            <a:endParaRPr lang="nl-NL" dirty="0" smtClean="0"/>
          </a:p>
          <a:p>
            <a:r>
              <a:rPr lang="nl-NL" dirty="0" err="1" smtClean="0"/>
              <a:t>References</a:t>
            </a:r>
            <a:endParaRPr lang="nl-NL" dirty="0" smtClean="0"/>
          </a:p>
          <a:p>
            <a:r>
              <a:rPr lang="nl-NL" dirty="0" smtClean="0"/>
              <a:t>Object </a:t>
            </a:r>
            <a:r>
              <a:rPr lang="nl-NL" dirty="0" err="1" smtClean="0"/>
              <a:t>orientation</a:t>
            </a:r>
            <a:endParaRPr lang="nl-NL" dirty="0" smtClean="0"/>
          </a:p>
          <a:p>
            <a:pPr lvl="1"/>
            <a:r>
              <a:rPr lang="nl-NL" dirty="0" smtClean="0"/>
              <a:t>Idea of OO-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r>
              <a:rPr lang="nl-NL" dirty="0" smtClean="0"/>
              <a:t>Class</a:t>
            </a:r>
          </a:p>
          <a:p>
            <a:pPr lvl="1"/>
            <a:r>
              <a:rPr lang="nl-NL" dirty="0" smtClean="0"/>
              <a:t>Object</a:t>
            </a:r>
          </a:p>
          <a:p>
            <a:pPr lvl="1"/>
            <a:r>
              <a:rPr lang="nl-NL" dirty="0" smtClean="0"/>
              <a:t>Access </a:t>
            </a:r>
            <a:r>
              <a:rPr lang="nl-NL" dirty="0" err="1" smtClean="0"/>
              <a:t>specifiers</a:t>
            </a:r>
            <a:endParaRPr lang="nl-NL" dirty="0" smtClean="0"/>
          </a:p>
          <a:p>
            <a:pPr lvl="1"/>
            <a:r>
              <a:rPr lang="nl-NL" dirty="0" err="1" smtClean="0"/>
              <a:t>Constructor</a:t>
            </a:r>
            <a:r>
              <a:rPr lang="nl-NL" dirty="0" smtClean="0"/>
              <a:t>/destructor</a:t>
            </a:r>
          </a:p>
          <a:p>
            <a:pPr lvl="1"/>
            <a:r>
              <a:rPr lang="nl-NL" dirty="0" err="1" smtClean="0"/>
              <a:t>Lifetime</a:t>
            </a:r>
            <a:r>
              <a:rPr lang="nl-NL" dirty="0" smtClean="0"/>
              <a:t> of </a:t>
            </a:r>
            <a:r>
              <a:rPr lang="nl-NL" dirty="0" err="1" smtClean="0"/>
              <a:t>objects</a:t>
            </a:r>
            <a:endParaRPr lang="nl-NL" dirty="0" smtClean="0"/>
          </a:p>
          <a:p>
            <a:r>
              <a:rPr lang="nl-NL" dirty="0" smtClean="0"/>
              <a:t>3 </a:t>
            </a:r>
            <a:r>
              <a:rPr lang="nl-NL" dirty="0" err="1" smtClean="0"/>
              <a:t>main</a:t>
            </a:r>
            <a:r>
              <a:rPr lang="nl-NL" dirty="0" smtClean="0"/>
              <a:t> features of OO-</a:t>
            </a:r>
            <a:r>
              <a:rPr lang="nl-NL" dirty="0" err="1" smtClean="0"/>
              <a:t>programming</a:t>
            </a:r>
            <a:endParaRPr lang="nl-NL" dirty="0" smtClean="0"/>
          </a:p>
          <a:p>
            <a:pPr lvl="1"/>
            <a:r>
              <a:rPr lang="nl-NL" dirty="0" err="1" smtClean="0"/>
              <a:t>Encapsulation</a:t>
            </a:r>
            <a:endParaRPr lang="nl-NL" dirty="0" smtClean="0"/>
          </a:p>
          <a:p>
            <a:pPr lvl="1"/>
            <a:r>
              <a:rPr lang="nl-NL" dirty="0" err="1" smtClean="0"/>
              <a:t>Inheritance</a:t>
            </a:r>
            <a:endParaRPr lang="nl-NL" dirty="0" smtClean="0"/>
          </a:p>
          <a:p>
            <a:pPr lvl="1"/>
            <a:r>
              <a:rPr lang="nl-NL" dirty="0" err="1" smtClean="0"/>
              <a:t>Polymorphism</a:t>
            </a:r>
            <a:endParaRPr lang="nl-NL" dirty="0" smtClean="0"/>
          </a:p>
          <a:p>
            <a:r>
              <a:rPr lang="nl-NL" dirty="0" err="1" smtClean="0"/>
              <a:t>Structuring</a:t>
            </a:r>
            <a:r>
              <a:rPr lang="nl-NL" dirty="0" smtClean="0"/>
              <a:t> code</a:t>
            </a:r>
          </a:p>
          <a:p>
            <a:r>
              <a:rPr lang="nl-NL" dirty="0" err="1" smtClean="0"/>
              <a:t>Robocup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190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Encapsulation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</a:t>
            </a:r>
            <a:r>
              <a:rPr lang="nl-NL" dirty="0" smtClean="0"/>
              <a:t> items of the </a:t>
            </a:r>
            <a:r>
              <a:rPr lang="nl-NL" dirty="0" err="1" smtClean="0"/>
              <a:t>same</a:t>
            </a:r>
            <a:r>
              <a:rPr lang="nl-NL" dirty="0" smtClean="0"/>
              <a:t> concept are </a:t>
            </a:r>
            <a:r>
              <a:rPr lang="nl-NL" dirty="0" err="1" smtClean="0"/>
              <a:t>brought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endParaRPr lang="nl-NL" dirty="0" smtClean="0"/>
          </a:p>
          <a:p>
            <a:pPr lvl="1"/>
            <a:r>
              <a:rPr lang="nl-NL" dirty="0" smtClean="0"/>
              <a:t>Ex. </a:t>
            </a:r>
            <a:r>
              <a:rPr lang="nl-NL" dirty="0" err="1" smtClean="0"/>
              <a:t>Everything</a:t>
            </a:r>
            <a:r>
              <a:rPr lang="nl-NL" dirty="0" smtClean="0"/>
              <a:t> </a:t>
            </a:r>
            <a:r>
              <a:rPr lang="nl-NL" dirty="0" err="1" smtClean="0"/>
              <a:t>concerning</a:t>
            </a:r>
            <a:r>
              <a:rPr lang="nl-NL" dirty="0" smtClean="0"/>
              <a:t> a Robot is </a:t>
            </a:r>
            <a:r>
              <a:rPr lang="nl-NL" dirty="0" err="1" smtClean="0"/>
              <a:t>defined</a:t>
            </a:r>
            <a:r>
              <a:rPr lang="nl-NL" dirty="0" smtClean="0"/>
              <a:t> </a:t>
            </a:r>
            <a:r>
              <a:rPr lang="nl-NL" dirty="0" err="1" smtClean="0"/>
              <a:t>inside</a:t>
            </a:r>
            <a:r>
              <a:rPr lang="nl-NL" dirty="0" smtClean="0"/>
              <a:t> the Robot-class</a:t>
            </a:r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datahiding</a:t>
            </a:r>
            <a:endParaRPr lang="nl-NL" dirty="0" smtClean="0"/>
          </a:p>
          <a:p>
            <a:pPr lvl="1"/>
            <a:r>
              <a:rPr lang="nl-NL" dirty="0" smtClean="0"/>
              <a:t>Limit access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certain</a:t>
            </a:r>
            <a:r>
              <a:rPr lang="nl-NL" dirty="0" smtClean="0"/>
              <a:t> variables (private access </a:t>
            </a:r>
            <a:r>
              <a:rPr lang="nl-NL" dirty="0" err="1" smtClean="0"/>
              <a:t>specifier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the object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the public access </a:t>
            </a:r>
            <a:r>
              <a:rPr lang="nl-NL" dirty="0" err="1" smtClean="0"/>
              <a:t>specifier</a:t>
            </a:r>
            <a:endParaRPr lang="nl-NL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3539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Encapsulation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interface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class</a:t>
            </a:r>
          </a:p>
          <a:p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datahiding</a:t>
            </a:r>
            <a:endParaRPr lang="nl-NL" dirty="0" smtClean="0"/>
          </a:p>
          <a:p>
            <a:pPr lvl="1"/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public </a:t>
            </a:r>
            <a:r>
              <a:rPr lang="nl-NL" dirty="0" err="1" smtClean="0"/>
              <a:t>functions</a:t>
            </a:r>
            <a:r>
              <a:rPr lang="nl-NL" dirty="0" smtClean="0"/>
              <a:t>, the content of </a:t>
            </a:r>
            <a:r>
              <a:rPr lang="nl-NL" dirty="0" err="1" smtClean="0"/>
              <a:t>an</a:t>
            </a:r>
            <a:r>
              <a:rPr lang="nl-NL" dirty="0" smtClean="0"/>
              <a:t> object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accessed</a:t>
            </a:r>
            <a:r>
              <a:rPr lang="nl-NL" dirty="0" smtClean="0"/>
              <a:t>/</a:t>
            </a:r>
            <a:r>
              <a:rPr lang="nl-NL" dirty="0" err="1" smtClean="0"/>
              <a:t>modified</a:t>
            </a:r>
            <a:endParaRPr lang="nl-NL" dirty="0" smtClean="0"/>
          </a:p>
          <a:p>
            <a:pPr lvl="1"/>
            <a:r>
              <a:rPr lang="nl-NL" dirty="0" smtClean="0"/>
              <a:t>Public </a:t>
            </a:r>
            <a:r>
              <a:rPr lang="nl-NL" dirty="0" err="1" smtClean="0"/>
              <a:t>forms</a:t>
            </a:r>
            <a:r>
              <a:rPr lang="nl-NL" dirty="0" smtClean="0"/>
              <a:t> the interface </a:t>
            </a:r>
            <a:r>
              <a:rPr lang="nl-NL" dirty="0" err="1" smtClean="0"/>
              <a:t>to</a:t>
            </a:r>
            <a:r>
              <a:rPr lang="nl-NL" dirty="0" smtClean="0"/>
              <a:t> the class</a:t>
            </a:r>
          </a:p>
          <a:p>
            <a:pPr lvl="1"/>
            <a:r>
              <a:rPr lang="nl-NL" dirty="0" smtClean="0"/>
              <a:t>The </a:t>
            </a:r>
            <a:r>
              <a:rPr lang="nl-NL" dirty="0" err="1" smtClean="0"/>
              <a:t>actual</a:t>
            </a:r>
            <a:r>
              <a:rPr lang="nl-NL" dirty="0" smtClean="0"/>
              <a:t> variables are </a:t>
            </a:r>
            <a:r>
              <a:rPr lang="nl-NL" dirty="0" err="1" smtClean="0"/>
              <a:t>hidden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outside</a:t>
            </a:r>
            <a:r>
              <a:rPr lang="nl-NL" dirty="0" smtClean="0"/>
              <a:t> the object</a:t>
            </a:r>
          </a:p>
        </p:txBody>
      </p:sp>
    </p:spTree>
    <p:extLst>
      <p:ext uri="{BB962C8B-B14F-4D97-AF65-F5344CB8AC3E}">
        <p14:creationId xmlns:p14="http://schemas.microsoft.com/office/powerpoint/2010/main" val="358524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Inheritance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Reuse</a:t>
            </a:r>
            <a:r>
              <a:rPr lang="nl-NL" dirty="0" smtClean="0"/>
              <a:t> class </a:t>
            </a:r>
            <a:r>
              <a:rPr lang="nl-NL" dirty="0" err="1" smtClean="0"/>
              <a:t>definitions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of the “</a:t>
            </a:r>
            <a:r>
              <a:rPr lang="nl-NL" dirty="0" err="1" smtClean="0"/>
              <a:t>protected</a:t>
            </a:r>
            <a:r>
              <a:rPr lang="nl-NL" dirty="0" smtClean="0"/>
              <a:t>” access </a:t>
            </a:r>
            <a:r>
              <a:rPr lang="nl-NL" dirty="0" err="1" smtClean="0"/>
              <a:t>specifier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Inheritance.cpp</a:t>
            </a:r>
            <a:r>
              <a:rPr lang="nl-NL" dirty="0" smtClean="0"/>
              <a:t>)</a:t>
            </a:r>
          </a:p>
          <a:p>
            <a:endParaRPr lang="nl-NL" dirty="0"/>
          </a:p>
          <a:p>
            <a:r>
              <a:rPr lang="nl-NL" dirty="0" smtClean="0"/>
              <a:t>Link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parent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Parentname</a:t>
            </a:r>
            <a:r>
              <a:rPr lang="nl-NL" dirty="0" smtClean="0"/>
              <a:t>::</a:t>
            </a:r>
            <a:r>
              <a:rPr lang="nl-NL" dirty="0" err="1" smtClean="0"/>
              <a:t>Function</a:t>
            </a:r>
            <a:endParaRPr lang="nl-NL" dirty="0" smtClean="0"/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Protected.cpp</a:t>
            </a:r>
            <a:r>
              <a:rPr lang="nl-NL" dirty="0" smtClean="0"/>
              <a:t>)</a:t>
            </a:r>
          </a:p>
          <a:p>
            <a:endParaRPr lang="nl-NL" dirty="0" smtClean="0"/>
          </a:p>
          <a:p>
            <a:r>
              <a:rPr lang="nl-NL" dirty="0" smtClean="0"/>
              <a:t>C++ </a:t>
            </a:r>
            <a:r>
              <a:rPr lang="nl-NL" dirty="0" err="1" smtClean="0"/>
              <a:t>allows</a:t>
            </a:r>
            <a:r>
              <a:rPr lang="nl-NL" dirty="0" smtClean="0"/>
              <a:t> multiple </a:t>
            </a:r>
            <a:r>
              <a:rPr lang="nl-NL" dirty="0" err="1" smtClean="0"/>
              <a:t>inheritance</a:t>
            </a:r>
            <a:endParaRPr lang="nl-NL" dirty="0" smtClean="0"/>
          </a:p>
          <a:p>
            <a:pPr lvl="1"/>
            <a:r>
              <a:rPr lang="nl-NL" dirty="0" err="1" smtClean="0"/>
              <a:t>Inherit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multiple classes</a:t>
            </a:r>
          </a:p>
          <a:p>
            <a:pPr lvl="1"/>
            <a:r>
              <a:rPr lang="nl-NL" dirty="0" err="1" smtClean="0"/>
              <a:t>Can</a:t>
            </a:r>
            <a:r>
              <a:rPr lang="nl-NL" dirty="0" smtClean="0"/>
              <a:t> make </a:t>
            </a:r>
            <a:r>
              <a:rPr lang="nl-NL" dirty="0" err="1" smtClean="0"/>
              <a:t>your</a:t>
            </a:r>
            <a:r>
              <a:rPr lang="nl-NL" dirty="0" smtClean="0"/>
              <a:t> software design </a:t>
            </a:r>
            <a:r>
              <a:rPr lang="nl-NL" dirty="0" err="1" smtClean="0"/>
              <a:t>very</a:t>
            </a:r>
            <a:r>
              <a:rPr lang="nl-NL" dirty="0" smtClean="0"/>
              <a:t> complex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5293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Polymorphism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class </a:t>
            </a:r>
            <a:r>
              <a:rPr lang="nl-NL" dirty="0" err="1" smtClean="0"/>
              <a:t>hierarchy</a:t>
            </a:r>
            <a:endParaRPr lang="nl-NL" dirty="0" smtClean="0"/>
          </a:p>
          <a:p>
            <a:r>
              <a:rPr lang="nl-NL" dirty="0" err="1" smtClean="0"/>
              <a:t>Determine</a:t>
            </a:r>
            <a:r>
              <a:rPr lang="nl-NL" dirty="0" smtClean="0"/>
              <a:t> type of object at </a:t>
            </a:r>
            <a:r>
              <a:rPr lang="nl-NL" dirty="0" err="1" smtClean="0"/>
              <a:t>runtime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virtual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which</a:t>
            </a:r>
            <a:r>
              <a:rPr lang="nl-NL" dirty="0" smtClean="0"/>
              <a:t> are </a:t>
            </a:r>
            <a:r>
              <a:rPr lang="nl-NL" dirty="0" err="1" smtClean="0"/>
              <a:t>overloaded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child</a:t>
            </a:r>
            <a:r>
              <a:rPr lang="nl-NL" dirty="0" smtClean="0"/>
              <a:t> classes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Poly.cpp</a:t>
            </a:r>
            <a:r>
              <a:rPr lang="nl-NL" dirty="0" smtClean="0"/>
              <a:t>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07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Structuring</a:t>
            </a:r>
            <a:r>
              <a:rPr lang="nl-NL" dirty="0" smtClean="0"/>
              <a:t>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Divide</a:t>
            </a:r>
            <a:r>
              <a:rPr lang="nl-NL" dirty="0" smtClean="0"/>
              <a:t> headers (.h)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definitions</a:t>
            </a:r>
            <a:r>
              <a:rPr lang="nl-NL" dirty="0" smtClean="0"/>
              <a:t> (.</a:t>
            </a:r>
            <a:r>
              <a:rPr lang="nl-NL" dirty="0" err="1" smtClean="0"/>
              <a:t>cpp</a:t>
            </a:r>
            <a:r>
              <a:rPr lang="nl-NL" dirty="0" smtClean="0"/>
              <a:t>) in separate files</a:t>
            </a:r>
          </a:p>
          <a:p>
            <a:r>
              <a:rPr lang="nl-NL" dirty="0" err="1" smtClean="0"/>
              <a:t>Define</a:t>
            </a:r>
            <a:r>
              <a:rPr lang="nl-NL" dirty="0" smtClean="0"/>
              <a:t> member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ClassName</a:t>
            </a:r>
            <a:r>
              <a:rPr lang="nl-NL" dirty="0" smtClean="0"/>
              <a:t>::</a:t>
            </a:r>
            <a:r>
              <a:rPr lang="nl-NL" dirty="0" err="1" smtClean="0"/>
              <a:t>FunctionName</a:t>
            </a:r>
            <a:r>
              <a:rPr lang="nl-NL" dirty="0" smtClean="0"/>
              <a:t>(..)</a:t>
            </a:r>
          </a:p>
          <a:p>
            <a:r>
              <a:rPr lang="nl-NL" dirty="0" err="1" smtClean="0"/>
              <a:t>Include</a:t>
            </a:r>
            <a:r>
              <a:rPr lang="nl-NL" dirty="0" smtClean="0"/>
              <a:t> header in source-file(s)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Splitted</a:t>
            </a:r>
            <a:r>
              <a:rPr lang="nl-NL" dirty="0" smtClean="0"/>
              <a:t>/*)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842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50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An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Design </a:t>
            </a:r>
            <a:r>
              <a:rPr lang="nl-NL" dirty="0" err="1" smtClean="0"/>
              <a:t>Patterns</a:t>
            </a:r>
            <a:r>
              <a:rPr lang="nl-NL" dirty="0" smtClean="0"/>
              <a:t> in C++ </a:t>
            </a:r>
            <a:r>
              <a:rPr lang="nl-NL" dirty="0" err="1" smtClean="0"/>
              <a:t>with</a:t>
            </a:r>
            <a:r>
              <a:rPr lang="nl-NL" dirty="0" smtClean="0"/>
              <a:t> QT (Alan </a:t>
            </a:r>
            <a:r>
              <a:rPr lang="nl-NL" dirty="0" err="1" smtClean="0"/>
              <a:t>Ezust</a:t>
            </a:r>
            <a:r>
              <a:rPr lang="nl-NL" dirty="0" smtClean="0"/>
              <a:t> &amp; Paul </a:t>
            </a:r>
            <a:r>
              <a:rPr lang="nl-NL" dirty="0" err="1" smtClean="0"/>
              <a:t>Ezust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C++ (</a:t>
            </a:r>
            <a:r>
              <a:rPr lang="nl-NL" dirty="0"/>
              <a:t>Jesse </a:t>
            </a:r>
            <a:r>
              <a:rPr lang="nl-NL" dirty="0" err="1" smtClean="0"/>
              <a:t>Dunietz</a:t>
            </a:r>
            <a:r>
              <a:rPr lang="nl-NL" dirty="0" smtClean="0"/>
              <a:t>, </a:t>
            </a:r>
            <a:r>
              <a:rPr lang="nl-NL" dirty="0" err="1"/>
              <a:t>Geza</a:t>
            </a:r>
            <a:r>
              <a:rPr lang="nl-NL" dirty="0"/>
              <a:t> </a:t>
            </a:r>
            <a:r>
              <a:rPr lang="nl-NL" dirty="0" smtClean="0"/>
              <a:t>Kovacs &amp; </a:t>
            </a:r>
            <a:r>
              <a:rPr lang="nl-NL" dirty="0"/>
              <a:t>John </a:t>
            </a:r>
            <a:r>
              <a:rPr lang="nl-NL" dirty="0" err="1"/>
              <a:t>Marrero</a:t>
            </a:r>
            <a:r>
              <a:rPr lang="nl-NL" dirty="0" smtClean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803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C++?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Developed by </a:t>
            </a:r>
            <a:r>
              <a:rPr lang="en-US" dirty="0" err="1" smtClean="0">
                <a:cs typeface="Calibri"/>
              </a:rPr>
              <a:t>Bjarne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Stroustrup</a:t>
            </a:r>
            <a:r>
              <a:rPr lang="en-US" dirty="0" smtClean="0">
                <a:cs typeface="Calibri"/>
              </a:rPr>
              <a:t> </a:t>
            </a:r>
            <a:endParaRPr lang="nl-NL" dirty="0" smtClean="0">
              <a:cs typeface="Calibri"/>
            </a:endParaRPr>
          </a:p>
          <a:p>
            <a:r>
              <a:rPr lang="nl-NL" dirty="0" smtClean="0"/>
              <a:t>C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extentions</a:t>
            </a:r>
            <a:r>
              <a:rPr lang="nl-NL" dirty="0" smtClean="0"/>
              <a:t> (post-increment)</a:t>
            </a:r>
          </a:p>
          <a:p>
            <a:pPr lvl="1"/>
            <a:r>
              <a:rPr lang="nl-NL" b="1" dirty="0" smtClean="0"/>
              <a:t>Object </a:t>
            </a:r>
            <a:r>
              <a:rPr lang="nl-NL" b="1" dirty="0" err="1" smtClean="0"/>
              <a:t>orientation</a:t>
            </a:r>
            <a:r>
              <a:rPr lang="nl-NL" b="1" dirty="0" smtClean="0"/>
              <a:t> </a:t>
            </a:r>
            <a:r>
              <a:rPr lang="nl-NL" dirty="0" smtClean="0"/>
              <a:t>(classes, </a:t>
            </a:r>
            <a:r>
              <a:rPr lang="nl-NL" dirty="0" err="1" smtClean="0"/>
              <a:t>inheritance</a:t>
            </a:r>
            <a:r>
              <a:rPr lang="nl-NL" dirty="0" smtClean="0"/>
              <a:t>, …)</a:t>
            </a:r>
          </a:p>
          <a:p>
            <a:pPr lvl="1"/>
            <a:r>
              <a:rPr lang="nl-NL" dirty="0" smtClean="0"/>
              <a:t>Templates: </a:t>
            </a:r>
            <a:r>
              <a:rPr lang="nl-NL" dirty="0" err="1" smtClean="0"/>
              <a:t>write</a:t>
            </a:r>
            <a:r>
              <a:rPr lang="nl-NL" dirty="0" smtClean="0"/>
              <a:t> </a:t>
            </a:r>
            <a:r>
              <a:rPr lang="nl-NL" dirty="0" err="1" smtClean="0"/>
              <a:t>functions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generic</a:t>
            </a:r>
            <a:r>
              <a:rPr lang="nl-NL" dirty="0" smtClean="0"/>
              <a:t> type</a:t>
            </a:r>
          </a:p>
          <a:p>
            <a:pPr lvl="1"/>
            <a:r>
              <a:rPr lang="nl-NL" dirty="0" err="1" smtClean="0"/>
              <a:t>References</a:t>
            </a:r>
            <a:endParaRPr lang="nl-NL" dirty="0" smtClean="0"/>
          </a:p>
          <a:p>
            <a:pPr lvl="1"/>
            <a:r>
              <a:rPr lang="nl-NL" dirty="0" smtClean="0"/>
              <a:t>New </a:t>
            </a:r>
            <a:r>
              <a:rPr lang="nl-NL" dirty="0" err="1" smtClean="0"/>
              <a:t>libraries</a:t>
            </a:r>
            <a:r>
              <a:rPr lang="nl-NL" dirty="0" smtClean="0"/>
              <a:t> (&lt;vector&gt;, &lt;</a:t>
            </a:r>
            <a:r>
              <a:rPr lang="nl-NL" dirty="0" err="1" smtClean="0"/>
              <a:t>cstring</a:t>
            </a:r>
            <a:r>
              <a:rPr lang="nl-NL" dirty="0" smtClean="0"/>
              <a:t>&gt;, …)</a:t>
            </a:r>
          </a:p>
          <a:p>
            <a:pPr lvl="1"/>
            <a:r>
              <a:rPr lang="nl-NL" dirty="0" smtClean="0"/>
              <a:t>Operator </a:t>
            </a:r>
            <a:r>
              <a:rPr lang="nl-NL" dirty="0" err="1" smtClean="0"/>
              <a:t>overloading</a:t>
            </a:r>
            <a:endParaRPr lang="nl-NL" dirty="0" smtClean="0"/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mixed </a:t>
            </a:r>
            <a:r>
              <a:rPr lang="nl-NL" dirty="0" err="1" smtClean="0"/>
              <a:t>with</a:t>
            </a:r>
            <a:r>
              <a:rPr lang="nl-NL" dirty="0" smtClean="0"/>
              <a:t> C (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recommended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1752600"/>
            <a:ext cx="1716989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27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Fuction</a:t>
            </a:r>
            <a:r>
              <a:rPr lang="nl-NL" dirty="0" smtClean="0"/>
              <a:t> </a:t>
            </a:r>
            <a:r>
              <a:rPr lang="nl-NL" dirty="0" err="1" smtClean="0"/>
              <a:t>overloading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Same name</a:t>
            </a:r>
          </a:p>
          <a:p>
            <a:r>
              <a:rPr lang="nl-NL" dirty="0" smtClean="0"/>
              <a:t>Different </a:t>
            </a:r>
            <a:r>
              <a:rPr lang="nl-NL" dirty="0" err="1" smtClean="0"/>
              <a:t>arguments</a:t>
            </a:r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flexible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readable</a:t>
            </a:r>
            <a:r>
              <a:rPr lang="nl-NL" dirty="0" smtClean="0"/>
              <a:t> code</a:t>
            </a:r>
          </a:p>
          <a:p>
            <a:endParaRPr lang="nl-NL" dirty="0"/>
          </a:p>
          <a:p>
            <a:r>
              <a:rPr lang="nl-NL" dirty="0" err="1" smtClean="0"/>
              <a:t>Example</a:t>
            </a:r>
            <a:r>
              <a:rPr lang="nl-NL" dirty="0" smtClean="0"/>
              <a:t> </a:t>
            </a:r>
            <a:r>
              <a:rPr lang="nl-NL" dirty="0" smtClean="0"/>
              <a:t>(</a:t>
            </a:r>
            <a:r>
              <a:rPr lang="nl-NL" dirty="0" err="1"/>
              <a:t>o</a:t>
            </a:r>
            <a:r>
              <a:rPr lang="nl-NL" dirty="0" err="1" smtClean="0"/>
              <a:t>verloading.cpp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225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Share the </a:t>
            </a:r>
            <a:r>
              <a:rPr lang="nl-NL" dirty="0" err="1" smtClean="0"/>
              <a:t>dataspace</a:t>
            </a:r>
            <a:r>
              <a:rPr lang="nl-NL" dirty="0" smtClean="0"/>
              <a:t> of a </a:t>
            </a:r>
            <a:r>
              <a:rPr lang="nl-NL" dirty="0" err="1" smtClean="0"/>
              <a:t>variable</a:t>
            </a:r>
            <a:endParaRPr lang="nl-NL" dirty="0"/>
          </a:p>
          <a:p>
            <a:r>
              <a:rPr lang="nl-NL" dirty="0" smtClean="0"/>
              <a:t>It is </a:t>
            </a:r>
            <a:r>
              <a:rPr lang="nl-NL" dirty="0" err="1" smtClean="0"/>
              <a:t>an</a:t>
            </a:r>
            <a:r>
              <a:rPr lang="nl-NL" dirty="0" smtClean="0"/>
              <a:t> alias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variable</a:t>
            </a:r>
            <a:endParaRPr lang="nl-NL" dirty="0" smtClean="0"/>
          </a:p>
          <a:p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like</a:t>
            </a:r>
            <a:r>
              <a:rPr lang="nl-NL" dirty="0" smtClean="0"/>
              <a:t> the </a:t>
            </a:r>
            <a:r>
              <a:rPr lang="nl-NL" dirty="0" err="1" smtClean="0"/>
              <a:t>original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marL="0" indent="0">
              <a:buNone/>
            </a:pPr>
            <a:endParaRPr lang="nl-NL" sz="2400" cap="small" dirty="0" smtClean="0"/>
          </a:p>
          <a:p>
            <a:pPr marL="0" indent="0">
              <a:buNone/>
            </a:pPr>
            <a:r>
              <a:rPr lang="nl-NL" sz="2400" cap="small" dirty="0" smtClean="0"/>
              <a:t>Int </a:t>
            </a:r>
            <a:r>
              <a:rPr lang="nl-NL" sz="2400" cap="small" dirty="0" err="1" smtClean="0"/>
              <a:t>main</a:t>
            </a:r>
            <a:r>
              <a:rPr lang="nl-NL" sz="2400" cap="small" dirty="0" smtClean="0"/>
              <a:t>(){</a:t>
            </a:r>
          </a:p>
          <a:p>
            <a:pPr marL="0" indent="0">
              <a:buNone/>
            </a:pPr>
            <a:r>
              <a:rPr lang="nl-NL" sz="2400" cap="small" dirty="0" smtClean="0"/>
              <a:t>	int a = 9;</a:t>
            </a:r>
          </a:p>
          <a:p>
            <a:pPr marL="0" indent="0">
              <a:buNone/>
            </a:pPr>
            <a:r>
              <a:rPr lang="nl-NL" sz="2400" cap="small" dirty="0" smtClean="0"/>
              <a:t>	int &amp;</a:t>
            </a:r>
            <a:r>
              <a:rPr lang="nl-NL" sz="2400" cap="small" dirty="0" err="1" smtClean="0"/>
              <a:t>refa</a:t>
            </a:r>
            <a:r>
              <a:rPr lang="nl-NL" sz="2400" cap="small" dirty="0" smtClean="0"/>
              <a:t> = a;</a:t>
            </a:r>
          </a:p>
          <a:p>
            <a:pPr marL="0" indent="0">
              <a:buNone/>
            </a:pPr>
            <a:r>
              <a:rPr lang="nl-NL" sz="2400" cap="small" dirty="0" smtClean="0"/>
              <a:t>//	</a:t>
            </a:r>
            <a:r>
              <a:rPr lang="nl-NL" sz="2400" cap="small" dirty="0" err="1" smtClean="0"/>
              <a:t>refa</a:t>
            </a:r>
            <a:r>
              <a:rPr lang="nl-NL" sz="2400" cap="small" dirty="0" smtClean="0"/>
              <a:t> = 5;</a:t>
            </a:r>
          </a:p>
          <a:p>
            <a:pPr marL="0" indent="0">
              <a:buNone/>
            </a:pPr>
            <a:r>
              <a:rPr lang="nl-NL" sz="2400" cap="small" dirty="0" smtClean="0"/>
              <a:t>Return 0;</a:t>
            </a:r>
          </a:p>
          <a:p>
            <a:pPr marL="0" indent="0">
              <a:buNone/>
            </a:pPr>
            <a:r>
              <a:rPr lang="nl-NL" sz="2400" cap="small" dirty="0" smtClean="0"/>
              <a:t>}</a:t>
            </a:r>
            <a:endParaRPr lang="nl-NL" sz="2400" cap="small" dirty="0"/>
          </a:p>
        </p:txBody>
      </p:sp>
      <p:grpSp>
        <p:nvGrpSpPr>
          <p:cNvPr id="10" name="Groeperen 9"/>
          <p:cNvGrpSpPr/>
          <p:nvPr/>
        </p:nvGrpSpPr>
        <p:grpSpPr>
          <a:xfrm>
            <a:off x="4688415" y="3492500"/>
            <a:ext cx="3492501" cy="2893483"/>
            <a:chOff x="1301750" y="3577167"/>
            <a:chExt cx="3492501" cy="2893483"/>
          </a:xfrm>
        </p:grpSpPr>
        <p:sp>
          <p:nvSpPr>
            <p:cNvPr id="4" name="Afgeronde rechthoek 3"/>
            <p:cNvSpPr/>
            <p:nvPr/>
          </p:nvSpPr>
          <p:spPr>
            <a:xfrm>
              <a:off x="1301750" y="3577167"/>
              <a:ext cx="973666" cy="8678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Int a</a:t>
              </a:r>
              <a:endParaRPr lang="nl-NL" dirty="0"/>
            </a:p>
          </p:txBody>
        </p:sp>
        <p:sp>
          <p:nvSpPr>
            <p:cNvPr id="5" name="Afgeronde rechthoek 4"/>
            <p:cNvSpPr/>
            <p:nvPr/>
          </p:nvSpPr>
          <p:spPr>
            <a:xfrm>
              <a:off x="3503082" y="3577167"/>
              <a:ext cx="1291169" cy="8678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Int &amp;</a:t>
              </a:r>
              <a:r>
                <a:rPr lang="nl-NL" dirty="0" err="1" smtClean="0"/>
                <a:t>refa</a:t>
              </a:r>
              <a:endParaRPr lang="nl-NL" dirty="0"/>
            </a:p>
          </p:txBody>
        </p:sp>
        <p:sp>
          <p:nvSpPr>
            <p:cNvPr id="6" name="Afgeronde rechthoek 5"/>
            <p:cNvSpPr/>
            <p:nvPr/>
          </p:nvSpPr>
          <p:spPr>
            <a:xfrm>
              <a:off x="2385483" y="5602817"/>
              <a:ext cx="973666" cy="8678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9</a:t>
              </a:r>
              <a:endParaRPr lang="nl-NL" dirty="0"/>
            </a:p>
          </p:txBody>
        </p:sp>
        <p:cxnSp>
          <p:nvCxnSpPr>
            <p:cNvPr id="8" name="Rechte verbindingslijn met pijl 7"/>
            <p:cNvCxnSpPr>
              <a:stCxn id="4" idx="2"/>
              <a:endCxn id="6" idx="0"/>
            </p:cNvCxnSpPr>
            <p:nvPr/>
          </p:nvCxnSpPr>
          <p:spPr>
            <a:xfrm>
              <a:off x="1788583" y="4445000"/>
              <a:ext cx="1083733" cy="11578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/>
            <p:cNvCxnSpPr>
              <a:endCxn id="6" idx="0"/>
            </p:cNvCxnSpPr>
            <p:nvPr/>
          </p:nvCxnSpPr>
          <p:spPr>
            <a:xfrm flipH="1">
              <a:off x="2872316" y="4445000"/>
              <a:ext cx="1122892" cy="11578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3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valuable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function</a:t>
            </a:r>
            <a:r>
              <a:rPr lang="nl-NL" dirty="0" smtClean="0"/>
              <a:t> calls</a:t>
            </a:r>
          </a:p>
          <a:p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avoid</a:t>
            </a:r>
            <a:r>
              <a:rPr lang="nl-NL" dirty="0" smtClean="0"/>
              <a:t> pointers</a:t>
            </a:r>
          </a:p>
          <a:p>
            <a:r>
              <a:rPr lang="nl-NL" dirty="0" err="1" smtClean="0"/>
              <a:t>Example</a:t>
            </a:r>
            <a:r>
              <a:rPr lang="nl-NL" dirty="0" smtClean="0"/>
              <a:t> (</a:t>
            </a:r>
            <a:r>
              <a:rPr lang="nl-NL" dirty="0" err="1" smtClean="0"/>
              <a:t>references.cpp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41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</a:t>
            </a:r>
            <a:r>
              <a:rPr lang="nl-NL" dirty="0" err="1" smtClean="0"/>
              <a:t>eferences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Pointers</a:t>
            </a:r>
          </a:p>
          <a:p>
            <a:pPr lvl="1"/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stores a memory </a:t>
            </a:r>
            <a:r>
              <a:rPr lang="nl-NL" dirty="0" err="1" smtClean="0"/>
              <a:t>location</a:t>
            </a:r>
            <a:endParaRPr lang="nl-NL" dirty="0" smtClean="0"/>
          </a:p>
          <a:p>
            <a:pPr lvl="1"/>
            <a:r>
              <a:rPr lang="nl-NL" dirty="0" err="1" smtClean="0"/>
              <a:t>Stored</a:t>
            </a:r>
            <a:r>
              <a:rPr lang="nl-NL" dirty="0" smtClean="0"/>
              <a:t> </a:t>
            </a:r>
            <a:r>
              <a:rPr lang="nl-NL" dirty="0" err="1" smtClean="0"/>
              <a:t>adress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change at </a:t>
            </a:r>
            <a:r>
              <a:rPr lang="nl-NL" dirty="0" err="1" smtClean="0"/>
              <a:t>runtime</a:t>
            </a:r>
            <a:endParaRPr lang="nl-NL" dirty="0" smtClean="0"/>
          </a:p>
          <a:p>
            <a:pPr lvl="1"/>
            <a:r>
              <a:rPr lang="nl-NL" dirty="0" smtClean="0"/>
              <a:t>Must me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the *-operator </a:t>
            </a:r>
            <a:r>
              <a:rPr lang="nl-NL" dirty="0" err="1" smtClean="0"/>
              <a:t>to</a:t>
            </a:r>
            <a:r>
              <a:rPr lang="nl-NL" dirty="0" smtClean="0"/>
              <a:t> change data </a:t>
            </a:r>
            <a:r>
              <a:rPr lang="nl-NL" dirty="0" err="1" smtClean="0"/>
              <a:t>after</a:t>
            </a:r>
            <a:r>
              <a:rPr lang="nl-NL" dirty="0" smtClean="0"/>
              <a:t> pointer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 smtClean="0"/>
              <a:t>References</a:t>
            </a:r>
            <a:endParaRPr lang="nl-NL" dirty="0" smtClean="0"/>
          </a:p>
          <a:p>
            <a:pPr lvl="1"/>
            <a:r>
              <a:rPr lang="nl-NL" dirty="0" smtClean="0"/>
              <a:t>Shares the </a:t>
            </a:r>
            <a:r>
              <a:rPr lang="nl-NL" dirty="0" err="1" smtClean="0"/>
              <a:t>dataspace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another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lvl="1"/>
            <a:r>
              <a:rPr lang="nl-NL" dirty="0" err="1" smtClean="0"/>
              <a:t>Initialised</a:t>
            </a:r>
            <a:r>
              <a:rPr lang="nl-NL" dirty="0" smtClean="0"/>
              <a:t> at </a:t>
            </a:r>
            <a:r>
              <a:rPr lang="nl-NL" dirty="0" err="1" smtClean="0"/>
              <a:t>declaration</a:t>
            </a:r>
            <a:r>
              <a:rPr lang="nl-NL" dirty="0" smtClean="0"/>
              <a:t>,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not</a:t>
            </a:r>
            <a:r>
              <a:rPr lang="nl-NL" dirty="0" smtClean="0"/>
              <a:t> change </a:t>
            </a:r>
            <a:r>
              <a:rPr lang="nl-NL" dirty="0" err="1" smtClean="0"/>
              <a:t>afterwards</a:t>
            </a:r>
            <a:endParaRPr lang="nl-NL" dirty="0" smtClean="0"/>
          </a:p>
          <a:p>
            <a:pPr lvl="1"/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as a </a:t>
            </a:r>
            <a:r>
              <a:rPr lang="nl-NL" dirty="0" err="1" smtClean="0"/>
              <a:t>normal</a:t>
            </a:r>
            <a:r>
              <a:rPr lang="nl-NL" dirty="0" smtClean="0"/>
              <a:t> </a:t>
            </a:r>
            <a:r>
              <a:rPr lang="nl-NL" dirty="0" err="1" smtClean="0"/>
              <a:t>variable</a:t>
            </a:r>
            <a:endParaRPr lang="nl-NL" dirty="0" smtClean="0"/>
          </a:p>
          <a:p>
            <a:pPr marL="457200" lvl="1" indent="0">
              <a:buNone/>
            </a:pP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183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</a:t>
            </a:r>
            <a:r>
              <a:rPr lang="nl-NL" dirty="0" err="1" smtClean="0"/>
              <a:t>orientation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Idea</a:t>
            </a:r>
          </a:p>
          <a:p>
            <a:r>
              <a:rPr lang="nl-NL" dirty="0" smtClean="0"/>
              <a:t>Class (blueprint)</a:t>
            </a:r>
          </a:p>
          <a:p>
            <a:r>
              <a:rPr lang="nl-NL" dirty="0" smtClean="0"/>
              <a:t>Access </a:t>
            </a:r>
            <a:r>
              <a:rPr lang="nl-NL" dirty="0" err="1" smtClean="0"/>
              <a:t>modifiers</a:t>
            </a:r>
            <a:endParaRPr lang="nl-NL" dirty="0" smtClean="0"/>
          </a:p>
          <a:p>
            <a:r>
              <a:rPr lang="nl-NL" dirty="0" smtClean="0"/>
              <a:t>Mutators/</a:t>
            </a:r>
            <a:r>
              <a:rPr lang="nl-NL" smtClean="0"/>
              <a:t>accessors</a:t>
            </a:r>
            <a:endParaRPr lang="nl-NL" dirty="0" smtClean="0"/>
          </a:p>
          <a:p>
            <a:r>
              <a:rPr lang="nl-NL" dirty="0" smtClean="0"/>
              <a:t>Object</a:t>
            </a:r>
          </a:p>
          <a:p>
            <a:pPr lvl="1"/>
            <a:r>
              <a:rPr lang="nl-NL" dirty="0" smtClean="0"/>
              <a:t>Automatic</a:t>
            </a:r>
          </a:p>
          <a:p>
            <a:pPr lvl="1"/>
            <a:r>
              <a:rPr lang="nl-NL" dirty="0" err="1" smtClean="0"/>
              <a:t>Dynamic</a:t>
            </a:r>
            <a:r>
              <a:rPr lang="nl-NL" dirty="0"/>
              <a:t> </a:t>
            </a:r>
            <a:r>
              <a:rPr lang="nl-NL" dirty="0" smtClean="0"/>
              <a:t>(new / delete)</a:t>
            </a:r>
          </a:p>
          <a:p>
            <a:r>
              <a:rPr lang="nl-NL" dirty="0" smtClean="0"/>
              <a:t>3 </a:t>
            </a:r>
            <a:r>
              <a:rPr lang="nl-NL" dirty="0" err="1" smtClean="0"/>
              <a:t>main</a:t>
            </a:r>
            <a:r>
              <a:rPr lang="nl-NL" dirty="0" smtClean="0"/>
              <a:t> features</a:t>
            </a:r>
          </a:p>
          <a:p>
            <a:pPr lvl="1"/>
            <a:r>
              <a:rPr lang="nl-NL" dirty="0" err="1" smtClean="0"/>
              <a:t>Encapsulation</a:t>
            </a:r>
            <a:r>
              <a:rPr lang="nl-NL" dirty="0" smtClean="0"/>
              <a:t> (put al the data of 1 item </a:t>
            </a:r>
            <a:r>
              <a:rPr lang="nl-NL" dirty="0" err="1" smtClean="0"/>
              <a:t>together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Inheritance</a:t>
            </a:r>
            <a:r>
              <a:rPr lang="nl-NL" dirty="0" smtClean="0"/>
              <a:t> (</a:t>
            </a:r>
            <a:r>
              <a:rPr lang="nl-NL" dirty="0" err="1" smtClean="0"/>
              <a:t>reuse</a:t>
            </a:r>
            <a:r>
              <a:rPr lang="nl-NL" dirty="0" smtClean="0"/>
              <a:t> </a:t>
            </a:r>
            <a:r>
              <a:rPr lang="nl-NL" dirty="0" err="1" smtClean="0"/>
              <a:t>concepts</a:t>
            </a:r>
            <a:r>
              <a:rPr lang="nl-NL" dirty="0" smtClean="0"/>
              <a:t>)</a:t>
            </a:r>
          </a:p>
          <a:p>
            <a:pPr lvl="1"/>
            <a:r>
              <a:rPr lang="nl-NL" dirty="0" err="1" smtClean="0"/>
              <a:t>Polymorphisme</a:t>
            </a:r>
            <a:r>
              <a:rPr lang="nl-NL" dirty="0" smtClean="0"/>
              <a:t> (</a:t>
            </a:r>
            <a:r>
              <a:rPr lang="nl-NL" dirty="0" err="1" smtClean="0"/>
              <a:t>determine</a:t>
            </a:r>
            <a:r>
              <a:rPr lang="nl-NL" dirty="0" smtClean="0"/>
              <a:t> the type at </a:t>
            </a:r>
            <a:r>
              <a:rPr lang="nl-NL" dirty="0" err="1" smtClean="0"/>
              <a:t>runtime</a:t>
            </a:r>
            <a:r>
              <a:rPr lang="nl-NL" dirty="0" smtClean="0"/>
              <a:t>)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246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Idea of OO-</a:t>
            </a:r>
            <a:r>
              <a:rPr lang="nl-NL" dirty="0" err="1" smtClean="0"/>
              <a:t>programming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Describe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group</a:t>
            </a:r>
            <a:r>
              <a:rPr lang="nl-NL" dirty="0" smtClean="0"/>
              <a:t> items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pPr lvl="1"/>
            <a:r>
              <a:rPr lang="nl-NL" dirty="0" err="1" smtClean="0"/>
              <a:t>Cars</a:t>
            </a:r>
            <a:r>
              <a:rPr lang="nl-NL" dirty="0" smtClean="0"/>
              <a:t>, People, Robots, Field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circumvents</a:t>
            </a:r>
            <a:r>
              <a:rPr lang="nl-NL" dirty="0"/>
              <a:t> the </a:t>
            </a:r>
            <a:r>
              <a:rPr lang="nl-NL" dirty="0" err="1"/>
              <a:t>need</a:t>
            </a:r>
            <a:r>
              <a:rPr lang="nl-NL" dirty="0"/>
              <a:t> of </a:t>
            </a:r>
            <a:r>
              <a:rPr lang="nl-NL" dirty="0" err="1"/>
              <a:t>keeping</a:t>
            </a:r>
            <a:r>
              <a:rPr lang="nl-NL" dirty="0"/>
              <a:t> track of a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</a:t>
            </a:r>
            <a:r>
              <a:rPr lang="nl-NL" dirty="0" smtClean="0"/>
              <a:t>variables</a:t>
            </a:r>
          </a:p>
          <a:p>
            <a:r>
              <a:rPr lang="nl-NL" dirty="0" err="1" smtClean="0"/>
              <a:t>Reuse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class </a:t>
            </a:r>
            <a:r>
              <a:rPr lang="nl-NL" dirty="0" err="1" smtClean="0"/>
              <a:t>definitions</a:t>
            </a:r>
            <a:r>
              <a:rPr lang="nl-NL" dirty="0" smtClean="0"/>
              <a:t> (</a:t>
            </a:r>
            <a:r>
              <a:rPr lang="nl-NL" dirty="0" err="1" smtClean="0"/>
              <a:t>inheritance</a:t>
            </a:r>
            <a:r>
              <a:rPr lang="nl-NL" dirty="0" smtClean="0"/>
              <a:t>)</a:t>
            </a:r>
          </a:p>
          <a:p>
            <a:pPr lvl="1"/>
            <a:r>
              <a:rPr lang="nl-NL" dirty="0" smtClean="0"/>
              <a:t>A square/</a:t>
            </a:r>
            <a:r>
              <a:rPr lang="nl-NL" dirty="0" err="1" smtClean="0"/>
              <a:t>triagle</a:t>
            </a:r>
            <a:r>
              <a:rPr lang="nl-NL" dirty="0" smtClean="0"/>
              <a:t>/</a:t>
            </a:r>
            <a:r>
              <a:rPr lang="nl-NL" dirty="0" err="1" smtClean="0"/>
              <a:t>circle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reuse</a:t>
            </a:r>
            <a:r>
              <a:rPr lang="nl-NL" dirty="0" smtClean="0"/>
              <a:t> the </a:t>
            </a:r>
            <a:r>
              <a:rPr lang="nl-NL" dirty="0" err="1" smtClean="0"/>
              <a:t>definition</a:t>
            </a:r>
            <a:r>
              <a:rPr lang="nl-NL" dirty="0" smtClean="0"/>
              <a:t> of </a:t>
            </a:r>
            <a:r>
              <a:rPr lang="nl-NL" dirty="0" err="1" smtClean="0"/>
              <a:t>figure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5454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dinggevend">
  <a:themeElements>
    <a:clrScheme name="Leidinggevend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idinggevend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eidinggev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Leidinggevend.thmx</Template>
  <TotalTime>2738</TotalTime>
  <Words>1135</Words>
  <Application>Microsoft Macintosh PowerPoint</Application>
  <PresentationFormat>Diavoorstelling (4:3)</PresentationFormat>
  <Paragraphs>223</Paragraphs>
  <Slides>26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Leidinggevend</vt:lpstr>
      <vt:lpstr>An introduction to  C++</vt:lpstr>
      <vt:lpstr>Overview</vt:lpstr>
      <vt:lpstr>What is C++?</vt:lpstr>
      <vt:lpstr>Fuction overloading</vt:lpstr>
      <vt:lpstr>References</vt:lpstr>
      <vt:lpstr>References</vt:lpstr>
      <vt:lpstr>References</vt:lpstr>
      <vt:lpstr>Object orientation</vt:lpstr>
      <vt:lpstr>Idea of OO-programming</vt:lpstr>
      <vt:lpstr>Class</vt:lpstr>
      <vt:lpstr>Class</vt:lpstr>
      <vt:lpstr>Object</vt:lpstr>
      <vt:lpstr>Access Specifiers</vt:lpstr>
      <vt:lpstr>Access Specifiers</vt:lpstr>
      <vt:lpstr>Constructor/destructor</vt:lpstr>
      <vt:lpstr>Constructor/destructor</vt:lpstr>
      <vt:lpstr>Constructor/Destructor</vt:lpstr>
      <vt:lpstr>Lifetime of objects</vt:lpstr>
      <vt:lpstr>3 main features of OO-programming</vt:lpstr>
      <vt:lpstr>Encapsulation</vt:lpstr>
      <vt:lpstr>Encapsulation</vt:lpstr>
      <vt:lpstr>Inheritance</vt:lpstr>
      <vt:lpstr>Polymorphism</vt:lpstr>
      <vt:lpstr>Structuring code</vt:lpstr>
      <vt:lpstr>Questions?</vt:lpstr>
      <vt:lpstr>References</vt:lpstr>
    </vt:vector>
  </TitlesOfParts>
  <Company>de nayer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C++</dc:title>
  <dc:creator>Floris De Smedt</dc:creator>
  <cp:lastModifiedBy>Floris De Smedt</cp:lastModifiedBy>
  <cp:revision>61</cp:revision>
  <dcterms:created xsi:type="dcterms:W3CDTF">2013-02-08T07:49:45Z</dcterms:created>
  <dcterms:modified xsi:type="dcterms:W3CDTF">2015-02-12T12:24:03Z</dcterms:modified>
</cp:coreProperties>
</file>