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7150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SemiBold"/>
      <p:regular r:id="rId30"/>
      <p:bold r:id="rId31"/>
      <p:italic r:id="rId32"/>
      <p:boldItalic r:id="rId33"/>
    </p:embeddedFont>
    <p:embeddedFont>
      <p:font typeface="Courier Prime"/>
      <p:regular r:id="rId34"/>
      <p:bold r:id="rId35"/>
      <p:italic r:id="rId36"/>
      <p:boldItalic r:id="rId37"/>
    </p:embeddedFont>
    <p:embeddedFont>
      <p:font typeface="Cambria Math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24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  <p:guide pos="3324" orient="horz"/>
        <p:guide pos="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SemiBold-bold.fntdata"/><Relationship Id="rId30" Type="http://schemas.openxmlformats.org/officeDocument/2006/relationships/font" Target="fonts/Roboto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Roboto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SemiBold-italic.fntdata"/><Relationship Id="rId13" Type="http://schemas.openxmlformats.org/officeDocument/2006/relationships/slide" Target="slides/slide8.xml"/><Relationship Id="rId35" Type="http://schemas.openxmlformats.org/officeDocument/2006/relationships/font" Target="fonts/CourierPrime-bold.fntdata"/><Relationship Id="rId12" Type="http://schemas.openxmlformats.org/officeDocument/2006/relationships/slide" Target="slides/slide7.xml"/><Relationship Id="rId34" Type="http://schemas.openxmlformats.org/officeDocument/2006/relationships/font" Target="fonts/CourierPrime-regular.fntdata"/><Relationship Id="rId15" Type="http://schemas.openxmlformats.org/officeDocument/2006/relationships/slide" Target="slides/slide10.xml"/><Relationship Id="rId37" Type="http://schemas.openxmlformats.org/officeDocument/2006/relationships/font" Target="fonts/CourierPrime-boldItalic.fntdata"/><Relationship Id="rId14" Type="http://schemas.openxmlformats.org/officeDocument/2006/relationships/slide" Target="slides/slide9.xml"/><Relationship Id="rId36" Type="http://schemas.openxmlformats.org/officeDocument/2006/relationships/font" Target="fonts/CourierPrime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CambriaMath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b6856b08e_1_2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b6856b08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b6856b08e_1_2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b6856b08e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b6856b08e_1_5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b6856b08e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e9b38ddb3_0_6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e9b38ddb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b6856b08e_1_3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b6856b08e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b6856b08e_2_2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b6856b08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b6856b08e_2_27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b6856b08e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b6856b08e_2_3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b6856b08e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e9b38ddb3_0_2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e9b38ddb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0b03942d1a_0_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0b03942d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4b6856b08e_0_3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34b6856b08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b03942d1a_0_3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0b03942d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6856b08e_0_4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34b6856b08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6856b08e_0_8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4b6856b0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e9b38ddb3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e9b38dd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b03942d1a_0_14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0b03942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856b08e_1_1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856b08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b6856b08e_1_1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b6856b08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b6856b08e_1_8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b6856b08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jkdjfkjsdklfjd" id="10" name="Google Shape;10;p2" title="jhjdhfjsdh"/>
          <p:cNvSpPr txBox="1"/>
          <p:nvPr>
            <p:ph type="ctrTitle"/>
          </p:nvPr>
        </p:nvSpPr>
        <p:spPr>
          <a:xfrm>
            <a:off x="1207425" y="2839544"/>
            <a:ext cx="5693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311708" y="340134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12" name="Google Shape;12;p2" title="jhjdhfjsdh"/>
          <p:cNvSpPr txBox="1"/>
          <p:nvPr>
            <p:ph idx="3" type="ctrTitle"/>
          </p:nvPr>
        </p:nvSpPr>
        <p:spPr>
          <a:xfrm>
            <a:off x="313526" y="4583667"/>
            <a:ext cx="4967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986875" y="2702646"/>
            <a:ext cx="196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 flipH="1" rot="10800000">
            <a:off x="383286" y="839828"/>
            <a:ext cx="8594700" cy="1200"/>
          </a:xfrm>
          <a:prstGeom prst="straightConnector1">
            <a:avLst/>
          </a:prstGeom>
          <a:noFill/>
          <a:ln cap="flat" cmpd="sng" w="19050">
            <a:solidFill>
              <a:srgbClr val="8B0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/>
        </p:nvSpPr>
        <p:spPr>
          <a:xfrm>
            <a:off x="4259825" y="5255639"/>
            <a:ext cx="3627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311700" y="1155413"/>
            <a:ext cx="8520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23" name="Google Shape;23;p4" title="jhjdhfjsdh"/>
          <p:cNvSpPr txBox="1"/>
          <p:nvPr>
            <p:ph idx="2" type="ctrTitle"/>
          </p:nvPr>
        </p:nvSpPr>
        <p:spPr>
          <a:xfrm>
            <a:off x="1645609" y="3185083"/>
            <a:ext cx="61713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24" name="Google Shape;24;p4" title="jhjdhfjsdh"/>
          <p:cNvSpPr txBox="1"/>
          <p:nvPr>
            <p:ph idx="3" type="ctrTitle"/>
          </p:nvPr>
        </p:nvSpPr>
        <p:spPr>
          <a:xfrm>
            <a:off x="320125" y="5072831"/>
            <a:ext cx="3137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orient="horz" pos="45">
          <p15:clr>
            <a:srgbClr val="FA7B17"/>
          </p15:clr>
        </p15:guide>
        <p15:guide id="3" orient="horz" pos="106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81000" y="127001"/>
            <a:ext cx="8382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b="1" sz="47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81000" y="889000"/>
            <a:ext cx="83820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077200" y="5283729"/>
            <a:ext cx="685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4758" y="5261845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00">
          <p15:clr>
            <a:srgbClr val="EA4335"/>
          </p15:clr>
        </p15:guide>
        <p15:guide id="2" orient="horz" pos="1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sammagnet7/cs773_CompArch-Perf-Securit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2" type="ctrTitle"/>
          </p:nvPr>
        </p:nvSpPr>
        <p:spPr>
          <a:xfrm>
            <a:off x="311700" y="470639"/>
            <a:ext cx="85206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chemeClr val="dk1"/>
                </a:solidFill>
              </a:rPr>
              <a:t>CS-773 Project Checkpoint-1</a:t>
            </a:r>
            <a:br>
              <a:rPr lang="en" sz="2500">
                <a:solidFill>
                  <a:schemeClr val="dk1"/>
                </a:solidFill>
              </a:rPr>
            </a:br>
            <a:br>
              <a:rPr lang="en" sz="2500">
                <a:solidFill>
                  <a:schemeClr val="dk1"/>
                </a:solidFill>
              </a:rPr>
            </a:br>
            <a:br>
              <a:rPr b="1" lang="en" sz="5400"/>
            </a:br>
            <a:r>
              <a:rPr b="1" lang="en" sz="3500"/>
              <a:t>Hybrid Cache Architecture for Comprehensive Security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>
                <a:solidFill>
                  <a:srgbClr val="000000"/>
                </a:solidFill>
              </a:rPr>
              <a:t>Soumik Dutta, Arnab Bhakta, SM Arif Ali</a:t>
            </a:r>
            <a:br>
              <a:rPr lang="en" sz="25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Team Gandiva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23m0826@iitb.ac.in,23m0835@iitb.ac.in,23m0822@iitb.ac.in</a:t>
            </a:r>
            <a:endParaRPr sz="180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MIRAGE Results - L1 MPKI</a:t>
            </a:r>
            <a:endParaRPr/>
          </a:p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925" y="870852"/>
            <a:ext cx="8182275" cy="409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MIRAGE Results - L2 MPKI</a:t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7" title="mpki_l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2836" y="859466"/>
            <a:ext cx="8148201" cy="407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995375" y="4953461"/>
            <a:ext cx="7057500" cy="694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MPKI doesn’t explain the performance difference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MIRAGE Results - L1 Miss Latency</a:t>
            </a:r>
            <a:endParaRPr/>
          </a:p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541570" y="861218"/>
            <a:ext cx="7985124" cy="3992550"/>
            <a:chOff x="541570" y="861218"/>
            <a:chExt cx="7985124" cy="3992550"/>
          </a:xfrm>
        </p:grpSpPr>
        <p:pic>
          <p:nvPicPr>
            <p:cNvPr id="149" name="Google Shape;149;p18" title="l1_latency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1570" y="861218"/>
              <a:ext cx="7985124" cy="3992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8"/>
            <p:cNvSpPr txBox="1"/>
            <p:nvPr/>
          </p:nvSpPr>
          <p:spPr>
            <a:xfrm>
              <a:off x="3112200" y="963675"/>
              <a:ext cx="3279600" cy="361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latin typeface="Cambria"/>
                  <a:ea typeface="Cambria"/>
                  <a:cs typeface="Cambria"/>
                  <a:sym typeface="Cambria"/>
                </a:rPr>
                <a:t>L1 Miss Latency normalised to baseline </a:t>
              </a:r>
              <a:endParaRPr sz="13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995375" y="4781848"/>
            <a:ext cx="7057500" cy="694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Significant differences in miss latency between baseline and MIRAGE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MIRAGE Results - Tradeoff</a:t>
            </a:r>
            <a:endParaRPr/>
          </a:p>
        </p:txBody>
      </p:sp>
      <p:pic>
        <p:nvPicPr>
          <p:cNvPr id="157" name="Google Shape;157;p19" title="replaceme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725" y="885250"/>
            <a:ext cx="7991675" cy="394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995375" y="4822553"/>
            <a:ext cx="7057500" cy="694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Set-Associative Eviction decreases as extra tags are used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GhostMinion Configuration</a:t>
            </a:r>
            <a:endParaRPr/>
          </a:p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Level: L1-D Cache, L1-I Cache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L2 clusivity: Exclusive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D/I GhostMinions: 2KiB, 2-way, accessed with D/I cache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L2 prefetcher: 8 degree, Stride Prefetcher (64-entry RPT)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GhostMinion Results - Speedup</a:t>
            </a:r>
            <a:endParaRPr/>
          </a:p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475" y="893400"/>
            <a:ext cx="8009676" cy="4004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/>
          <p:nvPr/>
        </p:nvSpPr>
        <p:spPr>
          <a:xfrm>
            <a:off x="995375" y="4858048"/>
            <a:ext cx="7057500" cy="694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Speculative data hiding and strict-ordering causes commit stall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GhostMinion Results - L1 MPKI</a:t>
            </a:r>
            <a:endParaRPr/>
          </a:p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995375" y="4798130"/>
            <a:ext cx="7057500" cy="694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Increased MPKI in non-speculative L1 cache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2" name="Google Shape;182;p22" title="mpki_l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391"/>
            <a:ext cx="7657077" cy="382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GhostMinion Results - L2 MPKI</a:t>
            </a:r>
            <a:endParaRPr/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23" title="mpki_l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50" y="877117"/>
            <a:ext cx="7950900" cy="397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/>
          <p:nvPr/>
        </p:nvSpPr>
        <p:spPr>
          <a:xfrm>
            <a:off x="995375" y="4798130"/>
            <a:ext cx="7057500" cy="694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No noticeable differences in L2 MPKI for baseline and GhostMinion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GhostMinion Results: Tradeoff 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24" title="speedup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225" y="893400"/>
            <a:ext cx="7957376" cy="39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4"/>
          <p:cNvSpPr/>
          <p:nvPr/>
        </p:nvSpPr>
        <p:spPr>
          <a:xfrm>
            <a:off x="995375" y="4798130"/>
            <a:ext cx="7057500" cy="694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Insignificant effect on performance on changing </a:t>
            </a: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GhostMinion size 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Plan for checkpoint-II</a:t>
            </a:r>
            <a:endParaRPr sz="3500"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Char char="●"/>
            </a:pPr>
            <a:r>
              <a:rPr lang="en" sz="2500">
                <a:solidFill>
                  <a:srgbClr val="E06666"/>
                </a:solidFill>
                <a:highlight>
                  <a:srgbClr val="FFFFFF"/>
                </a:highlight>
              </a:rPr>
              <a:t>Integrate MIRAGE &amp; GhostMinion in gem5 v20.1</a:t>
            </a:r>
            <a:endParaRPr sz="2500">
              <a:solidFill>
                <a:srgbClr val="E06666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Char char="●"/>
            </a:pPr>
            <a:r>
              <a:rPr lang="en" sz="2500">
                <a:solidFill>
                  <a:srgbClr val="E06666"/>
                </a:solidFill>
                <a:highlight>
                  <a:srgbClr val="FFFFFF"/>
                </a:highlight>
              </a:rPr>
              <a:t>Implement a proper checkpointing system</a:t>
            </a:r>
            <a:endParaRPr sz="2500">
              <a:solidFill>
                <a:srgbClr val="E06666"/>
              </a:solidFill>
              <a:highlight>
                <a:srgbClr val="FFFFFF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Char char="●"/>
            </a:pPr>
            <a:r>
              <a:rPr lang="en" sz="2500">
                <a:solidFill>
                  <a:srgbClr val="E06666"/>
                </a:solidFill>
                <a:highlight>
                  <a:srgbClr val="FFFFFF"/>
                </a:highlight>
              </a:rPr>
              <a:t>Evaluate performance of the combined structure under same system configuration</a:t>
            </a:r>
            <a:endParaRPr sz="2500">
              <a:solidFill>
                <a:srgbClr val="E06666"/>
              </a:solidFill>
              <a:highlight>
                <a:srgbClr val="FFFFFF"/>
              </a:highlight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115200" y="5257275"/>
            <a:ext cx="90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B7B7B7"/>
                </a:solidFill>
              </a:rPr>
              <a:t>[1] Lorem ipsum dolor sit amet, </a:t>
            </a:r>
            <a:r>
              <a:rPr i="1" lang="en">
                <a:solidFill>
                  <a:srgbClr val="B7B7B7"/>
                </a:solidFill>
                <a:highlight>
                  <a:srgbClr val="FFFFFF"/>
                </a:highlight>
              </a:rPr>
              <a:t>consectetur adipiscing elit</a:t>
            </a:r>
            <a:endParaRPr i="1">
              <a:solidFill>
                <a:srgbClr val="B7B7B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Problem statement</a:t>
            </a:r>
            <a:endParaRPr sz="3500"/>
          </a:p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" name="Google Shape;46;p8"/>
          <p:cNvGrpSpPr/>
          <p:nvPr/>
        </p:nvGrpSpPr>
        <p:grpSpPr>
          <a:xfrm>
            <a:off x="179625" y="2216300"/>
            <a:ext cx="4615800" cy="2637825"/>
            <a:chOff x="179625" y="2216300"/>
            <a:chExt cx="4615800" cy="2637825"/>
          </a:xfrm>
        </p:grpSpPr>
        <p:pic>
          <p:nvPicPr>
            <p:cNvPr id="47" name="Google Shape;4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9625" y="2216300"/>
              <a:ext cx="4615800" cy="2200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8"/>
            <p:cNvSpPr txBox="1"/>
            <p:nvPr/>
          </p:nvSpPr>
          <p:spPr>
            <a:xfrm>
              <a:off x="1652625" y="4546025"/>
              <a:ext cx="23730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mbria"/>
                  <a:ea typeface="Cambria"/>
                  <a:cs typeface="Cambria"/>
                  <a:sym typeface="Cambria"/>
                </a:rPr>
                <a:t>Conflict based attacks</a:t>
              </a:r>
              <a:endParaRPr sz="1800"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grpSp>
        <p:nvGrpSpPr>
          <p:cNvPr id="49" name="Google Shape;49;p8"/>
          <p:cNvGrpSpPr/>
          <p:nvPr/>
        </p:nvGrpSpPr>
        <p:grpSpPr>
          <a:xfrm>
            <a:off x="5720850" y="1799650"/>
            <a:ext cx="3264400" cy="3066825"/>
            <a:chOff x="5720850" y="1799650"/>
            <a:chExt cx="3264400" cy="3066825"/>
          </a:xfrm>
        </p:grpSpPr>
        <p:pic>
          <p:nvPicPr>
            <p:cNvPr id="50" name="Google Shape;50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36250" y="1799650"/>
              <a:ext cx="2299675" cy="2682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" name="Google Shape;51;p8"/>
            <p:cNvSpPr txBox="1"/>
            <p:nvPr/>
          </p:nvSpPr>
          <p:spPr>
            <a:xfrm>
              <a:off x="5720850" y="4558375"/>
              <a:ext cx="29481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latin typeface="Cambria"/>
                  <a:ea typeface="Cambria"/>
                  <a:cs typeface="Cambria"/>
                  <a:sym typeface="Cambria"/>
                </a:rPr>
                <a:t>Transient execution attacks</a:t>
              </a:r>
              <a:endParaRPr sz="1800">
                <a:latin typeface="Cambria"/>
                <a:ea typeface="Cambria"/>
                <a:cs typeface="Cambria"/>
                <a:sym typeface="Cambria"/>
              </a:endParaRPr>
            </a:p>
          </p:txBody>
        </p:sp>
        <p:pic>
          <p:nvPicPr>
            <p:cNvPr id="52" name="Google Shape;52;p8"/>
            <p:cNvPicPr preferRelativeResize="0"/>
            <p:nvPr/>
          </p:nvPicPr>
          <p:blipFill rotWithShape="1">
            <a:blip r:embed="rId5">
              <a:alphaModFix/>
            </a:blip>
            <a:srcRect b="10435" l="14740" r="59012" t="21444"/>
            <a:stretch/>
          </p:blipFill>
          <p:spPr>
            <a:xfrm>
              <a:off x="5720850" y="2907500"/>
              <a:ext cx="467800" cy="683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b="18322" l="45002" r="12934" t="22361"/>
            <a:stretch/>
          </p:blipFill>
          <p:spPr>
            <a:xfrm>
              <a:off x="8245926" y="3023050"/>
              <a:ext cx="739324" cy="5866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8"/>
            <p:cNvPicPr preferRelativeResize="0"/>
            <p:nvPr/>
          </p:nvPicPr>
          <p:blipFill rotWithShape="1">
            <a:blip r:embed="rId6">
              <a:alphaModFix/>
            </a:blip>
            <a:srcRect b="8863" l="22823" r="24732" t="5497"/>
            <a:stretch/>
          </p:blipFill>
          <p:spPr>
            <a:xfrm>
              <a:off x="5898662" y="3929542"/>
              <a:ext cx="513231" cy="5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" name="Google Shape;55;p8"/>
          <p:cNvSpPr/>
          <p:nvPr/>
        </p:nvSpPr>
        <p:spPr>
          <a:xfrm>
            <a:off x="837475" y="5005893"/>
            <a:ext cx="74985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To create an unified solution to defend against </a:t>
            </a:r>
            <a:r>
              <a:rPr b="1" lang="en" sz="1600">
                <a:solidFill>
                  <a:schemeClr val="dk1"/>
                </a:solidFill>
              </a:rPr>
              <a:t>both attack types </a:t>
            </a:r>
            <a:r>
              <a:rPr lang="en" sz="1600">
                <a:solidFill>
                  <a:schemeClr val="dk1"/>
                </a:solidFill>
              </a:rPr>
              <a:t>keeping performance-security tradeoff in mind</a:t>
            </a:r>
            <a:endParaRPr sz="16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56" name="Google Shape;56;p8"/>
          <p:cNvSpPr txBox="1"/>
          <p:nvPr/>
        </p:nvSpPr>
        <p:spPr>
          <a:xfrm>
            <a:off x="538600" y="1303608"/>
            <a:ext cx="51822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ambria"/>
                <a:ea typeface="Cambria"/>
                <a:cs typeface="Cambria"/>
                <a:sym typeface="Cambria"/>
              </a:rPr>
              <a:t>Modern processors are vulnerable to two major classes of attacks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Github link</a:t>
            </a:r>
            <a:endParaRPr sz="3500"/>
          </a:p>
        </p:txBody>
      </p:sp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https://github.com/sammagnet7/cs773_CompArch-Perf-Security</a:t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Prior Works</a:t>
            </a:r>
            <a:endParaRPr sz="3500"/>
          </a:p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9" title="image-removebg-preview.png"/>
          <p:cNvPicPr preferRelativeResize="0"/>
          <p:nvPr/>
        </p:nvPicPr>
        <p:blipFill rotWithShape="1">
          <a:blip r:embed="rId3">
            <a:alphaModFix/>
          </a:blip>
          <a:srcRect b="4187" l="14826" r="14130" t="0"/>
          <a:stretch/>
        </p:blipFill>
        <p:spPr>
          <a:xfrm>
            <a:off x="5964250" y="1934450"/>
            <a:ext cx="2218475" cy="20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4">
            <a:alphaModFix/>
          </a:blip>
          <a:srcRect b="15685" l="15238" r="15147" t="10606"/>
          <a:stretch/>
        </p:blipFill>
        <p:spPr>
          <a:xfrm>
            <a:off x="1542525" y="1872642"/>
            <a:ext cx="1917926" cy="21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/>
        </p:nvSpPr>
        <p:spPr>
          <a:xfrm>
            <a:off x="518308" y="4163458"/>
            <a:ext cx="4057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MIRAGE: Mitigating Conflict-Based Cache Attacks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with a Practical Fully-Associative Design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mbria"/>
                <a:ea typeface="Cambria"/>
                <a:cs typeface="Cambria"/>
                <a:sym typeface="Cambria"/>
              </a:rPr>
              <a:t>USENIX Sec ‘21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014108" y="4163458"/>
            <a:ext cx="40575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GhostMinion: A Strictness-Ordered Cache System for Spectre Mitigation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mbria"/>
                <a:ea typeface="Cambria"/>
                <a:cs typeface="Cambria"/>
                <a:sym typeface="Cambria"/>
              </a:rPr>
              <a:t>MICRO  ‘21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837475" y="5005893"/>
            <a:ext cx="74985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Combining them could provide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comprehensive security but requires careful integration</a:t>
            </a:r>
            <a:endParaRPr sz="19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Goal of the Project</a:t>
            </a:r>
            <a:endParaRPr sz="3500"/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394750" y="1242350"/>
            <a:ext cx="50403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Design a </a:t>
            </a:r>
            <a:r>
              <a:rPr b="1" lang="en" sz="1800">
                <a:solidFill>
                  <a:schemeClr val="dk1"/>
                </a:solidFill>
              </a:rPr>
              <a:t>hybrid cache architecture</a:t>
            </a:r>
            <a:r>
              <a:rPr lang="en" sz="1800">
                <a:solidFill>
                  <a:schemeClr val="dk1"/>
                </a:solidFill>
              </a:rPr>
              <a:t> that:</a:t>
            </a:r>
            <a:endParaRPr sz="3700"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75" name="Google Shape;75;p10"/>
          <p:cNvGrpSpPr/>
          <p:nvPr/>
        </p:nvGrpSpPr>
        <p:grpSpPr>
          <a:xfrm>
            <a:off x="1277000" y="1973863"/>
            <a:ext cx="6773159" cy="2941800"/>
            <a:chOff x="1277000" y="1973863"/>
            <a:chExt cx="6773159" cy="2941800"/>
          </a:xfrm>
        </p:grpSpPr>
        <p:grpSp>
          <p:nvGrpSpPr>
            <p:cNvPr id="76" name="Google Shape;76;p10"/>
            <p:cNvGrpSpPr/>
            <p:nvPr/>
          </p:nvGrpSpPr>
          <p:grpSpPr>
            <a:xfrm>
              <a:off x="1277000" y="1973863"/>
              <a:ext cx="6773159" cy="2941800"/>
              <a:chOff x="1277000" y="1821463"/>
              <a:chExt cx="6773159" cy="2941800"/>
            </a:xfrm>
          </p:grpSpPr>
          <p:sp>
            <p:nvSpPr>
              <p:cNvPr id="77" name="Google Shape;77;p10"/>
              <p:cNvSpPr/>
              <p:nvPr/>
            </p:nvSpPr>
            <p:spPr>
              <a:xfrm rot="-2798421">
                <a:off x="5649617" y="2280821"/>
                <a:ext cx="2023084" cy="2023084"/>
              </a:xfrm>
              <a:prstGeom prst="roundRect">
                <a:avLst>
                  <a:gd fmla="val 7632" name="adj"/>
                </a:avLst>
              </a:pr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78" name="Google Shape;78;p10"/>
              <p:cNvSpPr/>
              <p:nvPr/>
            </p:nvSpPr>
            <p:spPr>
              <a:xfrm rot="-2798421">
                <a:off x="3696140" y="2280821"/>
                <a:ext cx="2023084" cy="2023084"/>
              </a:xfrm>
              <a:prstGeom prst="roundRect">
                <a:avLst>
                  <a:gd fmla="val 8838" name="adj"/>
                </a:avLst>
              </a:prstGeom>
              <a:solidFill>
                <a:srgbClr val="4A98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79" name="Google Shape;79;p10"/>
              <p:cNvSpPr/>
              <p:nvPr/>
            </p:nvSpPr>
            <p:spPr>
              <a:xfrm rot="-2798421">
                <a:off x="1654458" y="2280821"/>
                <a:ext cx="2023084" cy="2023084"/>
              </a:xfrm>
              <a:prstGeom prst="roundRect">
                <a:avLst>
                  <a:gd fmla="val 9153" name="adj"/>
                </a:avLst>
              </a:prstGeom>
              <a:solidFill>
                <a:srgbClr val="CC4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80" name="Google Shape;80;p10"/>
              <p:cNvSpPr/>
              <p:nvPr/>
            </p:nvSpPr>
            <p:spPr>
              <a:xfrm rot="-2797486">
                <a:off x="5253561" y="2958967"/>
                <a:ext cx="822979" cy="29837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 rot="-2797486">
                <a:off x="5322136" y="3329284"/>
                <a:ext cx="822979" cy="281415"/>
              </a:xfrm>
              <a:prstGeom prst="roundRect">
                <a:avLst>
                  <a:gd fmla="val 50000" name="adj"/>
                </a:avLst>
              </a:prstGeom>
              <a:solidFill>
                <a:srgbClr val="4A98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82" name="Google Shape;82;p10"/>
              <p:cNvSpPr/>
              <p:nvPr/>
            </p:nvSpPr>
            <p:spPr>
              <a:xfrm rot="-2797486">
                <a:off x="3274985" y="2959561"/>
                <a:ext cx="822979" cy="270376"/>
              </a:xfrm>
              <a:prstGeom prst="roundRect">
                <a:avLst>
                  <a:gd fmla="val 50000" name="adj"/>
                </a:avLst>
              </a:prstGeom>
              <a:solidFill>
                <a:srgbClr val="4A98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83" name="Google Shape;83;p10"/>
              <p:cNvSpPr/>
              <p:nvPr/>
            </p:nvSpPr>
            <p:spPr>
              <a:xfrm rot="-2797486">
                <a:off x="3275010" y="3336857"/>
                <a:ext cx="822979" cy="273345"/>
              </a:xfrm>
              <a:prstGeom prst="roundRect">
                <a:avLst>
                  <a:gd fmla="val 50000" name="adj"/>
                </a:avLst>
              </a:prstGeom>
              <a:solidFill>
                <a:srgbClr val="CC4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sp>
          <p:nvSpPr>
            <p:cNvPr id="84" name="Google Shape;84;p10"/>
            <p:cNvSpPr txBox="1"/>
            <p:nvPr/>
          </p:nvSpPr>
          <p:spPr>
            <a:xfrm>
              <a:off x="2326351" y="2211925"/>
              <a:ext cx="7044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lt1"/>
                  </a:solidFill>
                  <a:latin typeface="Roboto SemiBold"/>
                  <a:ea typeface="Roboto SemiBold"/>
                  <a:cs typeface="Roboto SemiBold"/>
                  <a:sym typeface="Roboto SemiBold"/>
                </a:rPr>
                <a:t>01</a:t>
              </a:r>
              <a:endParaRPr sz="32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endParaRPr>
            </a:p>
          </p:txBody>
        </p:sp>
        <p:sp>
          <p:nvSpPr>
            <p:cNvPr id="85" name="Google Shape;85;p10"/>
            <p:cNvSpPr txBox="1"/>
            <p:nvPr/>
          </p:nvSpPr>
          <p:spPr>
            <a:xfrm>
              <a:off x="4347238" y="2211925"/>
              <a:ext cx="7044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lt1"/>
                  </a:solidFill>
                  <a:latin typeface="Roboto SemiBold"/>
                  <a:ea typeface="Roboto SemiBold"/>
                  <a:cs typeface="Roboto SemiBold"/>
                  <a:sym typeface="Roboto SemiBold"/>
                </a:rPr>
                <a:t>02</a:t>
              </a:r>
              <a:endParaRPr sz="32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endParaRPr>
            </a:p>
          </p:txBody>
        </p:sp>
        <p:sp>
          <p:nvSpPr>
            <p:cNvPr id="86" name="Google Shape;86;p10"/>
            <p:cNvSpPr txBox="1"/>
            <p:nvPr/>
          </p:nvSpPr>
          <p:spPr>
            <a:xfrm>
              <a:off x="6308595" y="2211925"/>
              <a:ext cx="704400" cy="63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>
                  <a:solidFill>
                    <a:schemeClr val="lt1"/>
                  </a:solidFill>
                  <a:latin typeface="Roboto SemiBold"/>
                  <a:ea typeface="Roboto SemiBold"/>
                  <a:cs typeface="Roboto SemiBold"/>
                  <a:sym typeface="Roboto SemiBold"/>
                </a:rPr>
                <a:t>03</a:t>
              </a:r>
              <a:endParaRPr sz="3200">
                <a:solidFill>
                  <a:schemeClr val="lt1"/>
                </a:solidFill>
                <a:latin typeface="Roboto SemiBold"/>
                <a:ea typeface="Roboto SemiBold"/>
                <a:cs typeface="Roboto SemiBold"/>
                <a:sym typeface="Roboto SemiBold"/>
              </a:endParaRPr>
            </a:p>
          </p:txBody>
        </p:sp>
        <p:sp>
          <p:nvSpPr>
            <p:cNvPr id="87" name="Google Shape;87;p10"/>
            <p:cNvSpPr txBox="1"/>
            <p:nvPr/>
          </p:nvSpPr>
          <p:spPr>
            <a:xfrm>
              <a:off x="1843750" y="2881059"/>
              <a:ext cx="1646700" cy="133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Combines Mirage's 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global eviction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to prevent conflict-based attacks</a:t>
              </a:r>
              <a:endParaRPr sz="3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8" name="Google Shape;88;p10"/>
            <p:cNvSpPr txBox="1"/>
            <p:nvPr/>
          </p:nvSpPr>
          <p:spPr>
            <a:xfrm>
              <a:off x="3735244" y="2655225"/>
              <a:ext cx="1931100" cy="15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Integrates GhostMinion's </a:t>
              </a:r>
              <a:r>
                <a:rPr b="1"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strictness-order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to prevent transient execution attacks</a:t>
              </a:r>
              <a:endPara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0"/>
            <p:cNvSpPr txBox="1"/>
            <p:nvPr/>
          </p:nvSpPr>
          <p:spPr>
            <a:xfrm>
              <a:off x="5887697" y="2737775"/>
              <a:ext cx="1646700" cy="156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And evaluate </a:t>
              </a:r>
              <a:r>
                <a:rPr b="1"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performance overhead</a:t>
              </a:r>
              <a:r>
                <a:rPr lang="en" sz="15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of these combined techniques</a:t>
              </a:r>
              <a:endPara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" name="Google Shape;90;p10"/>
          <p:cNvSpPr/>
          <p:nvPr/>
        </p:nvSpPr>
        <p:spPr>
          <a:xfrm>
            <a:off x="837475" y="5005893"/>
            <a:ext cx="7498500" cy="525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Metrics of interest: IPC, MPKI</a:t>
            </a: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 so far</a:t>
            </a:r>
            <a:endParaRPr/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311700" y="917150"/>
            <a:ext cx="86736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Version mismatch in gem5 version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Original Mirage in gem5 </a:t>
            </a:r>
            <a:r>
              <a:rPr b="1" lang="en" sz="1800"/>
              <a:t>v19</a:t>
            </a:r>
            <a:r>
              <a:rPr lang="en" sz="1800"/>
              <a:t> is not replicable 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Ported to latest gem5 </a:t>
            </a:r>
            <a:r>
              <a:rPr b="1" lang="en" sz="1800"/>
              <a:t>v24</a:t>
            </a:r>
            <a:br>
              <a:rPr b="1" lang="en" sz="1000"/>
            </a:br>
            <a:endParaRPr b="1" sz="10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Original </a:t>
            </a:r>
            <a:r>
              <a:rPr lang="en" sz="1800"/>
              <a:t>GhostMinion</a:t>
            </a:r>
            <a:r>
              <a:rPr lang="en" sz="1800"/>
              <a:t> =&gt; gem5 </a:t>
            </a:r>
            <a:r>
              <a:rPr b="1" lang="en" sz="1800"/>
              <a:t>v20</a:t>
            </a:r>
            <a:endParaRPr b="1"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Ported to gem5 </a:t>
            </a:r>
            <a:r>
              <a:rPr b="1" lang="en" sz="1800"/>
              <a:t>v24</a:t>
            </a:r>
            <a:r>
              <a:rPr lang="en" sz="1800"/>
              <a:t> but not compatible.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Sol: fallback to gem5 </a:t>
            </a:r>
            <a:r>
              <a:rPr b="1" lang="en" sz="1800"/>
              <a:t>v20</a:t>
            </a:r>
            <a:br>
              <a:rPr lang="en" sz="1000"/>
            </a:br>
            <a:endParaRPr sz="12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Architecture mismatch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Original Mirage =&gt; </a:t>
            </a:r>
            <a:r>
              <a:rPr b="1" lang="en" sz="1800"/>
              <a:t>X86</a:t>
            </a:r>
            <a:r>
              <a:rPr lang="en" sz="1800"/>
              <a:t>; Original </a:t>
            </a:r>
            <a:r>
              <a:rPr lang="en" sz="1800"/>
              <a:t>GhostMinion</a:t>
            </a:r>
            <a:r>
              <a:rPr lang="en" sz="1800"/>
              <a:t> =&gt; </a:t>
            </a:r>
            <a:r>
              <a:rPr b="1" lang="en" sz="1800"/>
              <a:t>ARM</a:t>
            </a:r>
            <a:r>
              <a:rPr lang="en" sz="1800"/>
              <a:t>;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Ported </a:t>
            </a:r>
            <a:r>
              <a:rPr lang="en" sz="1800"/>
              <a:t>GhostMinion</a:t>
            </a:r>
            <a:r>
              <a:rPr lang="en" sz="1800"/>
              <a:t> to </a:t>
            </a:r>
            <a:r>
              <a:rPr b="1" lang="en" sz="1800"/>
              <a:t>X86</a:t>
            </a:r>
            <a:r>
              <a:rPr lang="en" sz="1800"/>
              <a:t> but not supported;</a:t>
            </a:r>
            <a:endParaRPr sz="1800"/>
          </a:p>
          <a:p>
            <a:pPr indent="-342900" lvl="2" marL="18288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Finally, Ported Mirage to </a:t>
            </a:r>
            <a:r>
              <a:rPr b="1" lang="en" sz="1800"/>
              <a:t>ARM</a:t>
            </a:r>
            <a:r>
              <a:rPr lang="en" sz="1800"/>
              <a:t>.</a:t>
            </a:r>
            <a:endParaRPr sz="18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Running benchmark suite</a:t>
            </a:r>
            <a:endParaRPr sz="1800"/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Checkpointing is needed to reproduce results same as given in paper.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Work done so far</a:t>
            </a:r>
            <a:endParaRPr sz="3500"/>
          </a:p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368250" y="1056950"/>
            <a:ext cx="8296500" cy="4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➢"/>
            </a:pP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Setup </a:t>
            </a:r>
            <a:r>
              <a:rPr b="1" lang="en" sz="2600">
                <a:latin typeface="Cambria"/>
                <a:ea typeface="Cambria"/>
                <a:cs typeface="Cambria"/>
                <a:sym typeface="Cambria"/>
              </a:rPr>
              <a:t>MIRAGE</a:t>
            </a: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 artifact in gem5</a:t>
            </a:r>
            <a:r>
              <a:rPr b="1" lang="en" sz="2600">
                <a:latin typeface="Cambria"/>
                <a:ea typeface="Cambria"/>
                <a:cs typeface="Cambria"/>
                <a:sym typeface="Cambria"/>
              </a:rPr>
              <a:t>v24</a:t>
            </a:r>
            <a:r>
              <a:rPr lang="en" sz="26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Cambria"/>
              <a:buChar char="➢"/>
            </a:pPr>
            <a:r>
              <a:rPr lang="en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Setup </a:t>
            </a:r>
            <a:r>
              <a:rPr b="1" lang="en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GhostMinion</a:t>
            </a:r>
            <a:r>
              <a:rPr lang="en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artifact in gem5</a:t>
            </a:r>
            <a:r>
              <a:rPr b="1" lang="en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v20.1</a:t>
            </a:r>
            <a:r>
              <a:rPr lang="en" sz="2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mbria"/>
              <a:buChar char="➢"/>
            </a:pP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Evaluation of the techniques with 7 SPECspeed</a:t>
            </a:r>
            <a:r>
              <a:rPr baseline="30000"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®</a:t>
            </a: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2017Integer &amp; 5 SPECspeed</a:t>
            </a:r>
            <a:r>
              <a:rPr baseline="30000"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®</a:t>
            </a:r>
            <a:r>
              <a:rPr lang="en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2017Floating Point benchmarks.</a:t>
            </a:r>
            <a:endParaRPr sz="2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Configuration</a:t>
            </a:r>
            <a:endParaRPr/>
          </a:p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Architecture: </a:t>
            </a:r>
            <a:r>
              <a:rPr b="1" lang="en" sz="2200"/>
              <a:t>ARM-64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Core: </a:t>
            </a:r>
            <a:r>
              <a:rPr b="1" lang="en" sz="2200"/>
              <a:t>Single-Core</a:t>
            </a:r>
            <a:r>
              <a:rPr lang="en" sz="2200"/>
              <a:t>, 8-Wide, </a:t>
            </a:r>
            <a:r>
              <a:rPr b="1" lang="en" sz="2200"/>
              <a:t>Out-of-order</a:t>
            </a:r>
            <a:r>
              <a:rPr lang="en" sz="2200"/>
              <a:t>, 2.0GHz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L1D: 32KiB, 2-cycle-latency, 8 way, 4 MSHRs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L1I: 32KiB, 2-cycle-latency, 8 way, 4 MSHRs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L2: 8MiB, 20-cycle-latency, 16 way, 20 MSHRs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DRAM: 8GiB DDR4 2400MT/s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Warmup-Instruction: </a:t>
            </a:r>
            <a:r>
              <a:rPr b="1" lang="en" sz="2200"/>
              <a:t>500M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Simulation-Instruction: </a:t>
            </a:r>
            <a:r>
              <a:rPr b="1" lang="en" sz="2200"/>
              <a:t>500M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MIRAGE Configuration</a:t>
            </a:r>
            <a:endParaRPr/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Level: L2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L2 clusivity: Inclusive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L2 Skews: 2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Tag to Data Ratio: 1.75 (75% extra tags)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Encryption Latency: 2 cycles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104691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MIRAGE Results - Speedup</a:t>
            </a:r>
            <a:endParaRPr/>
          </a:p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995375" y="4781848"/>
            <a:ext cx="7057500" cy="6945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mbria"/>
                <a:ea typeface="Cambria"/>
                <a:cs typeface="Cambria"/>
                <a:sym typeface="Cambria"/>
              </a:rPr>
              <a:t>Why do we get a speedup in some cases?</a:t>
            </a:r>
            <a:endParaRPr b="1" sz="17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26" name="Google Shape;12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63" y="855291"/>
            <a:ext cx="7624515" cy="381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