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715000" cx="9144000"/>
  <p:notesSz cx="6858000" cy="9144000"/>
  <p:embeddedFontLst>
    <p:embeddedFont>
      <p:font typeface="Courier Prime"/>
      <p:regular r:id="rId13"/>
      <p:bold r:id="rId14"/>
      <p:italic r:id="rId15"/>
      <p:boldItalic r:id="rId16"/>
    </p:embeddedFont>
    <p:embeddedFont>
      <p:font typeface="Cambria Math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3324">
          <p15:clr>
            <a:srgbClr val="9AA0A6"/>
          </p15:clr>
        </p15:guide>
        <p15:guide id="4" pos="19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  <p:guide pos="3324" orient="horz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urierPrim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urierPrime-italic.fntdata"/><Relationship Id="rId14" Type="http://schemas.openxmlformats.org/officeDocument/2006/relationships/font" Target="fonts/CourierPrime-bold.fntdata"/><Relationship Id="rId17" Type="http://schemas.openxmlformats.org/officeDocument/2006/relationships/font" Target="fonts/CambriaMath-regular.fntdata"/><Relationship Id="rId16" Type="http://schemas.openxmlformats.org/officeDocument/2006/relationships/font" Target="fonts/CourierPrim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f9ab1ee422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f9ab1ee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0b03942d1a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30b03942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0b03942d1a_0_7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g30b03942d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b03942d1a_0_28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0b03942d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ec6f40bc0_0_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3ec6f40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b03942d1a_0_35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0b03942d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onferenc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jkdjfkjsdklfjd" id="10" name="Google Shape;10;p2" title="jhjdhfjsdh"/>
          <p:cNvSpPr txBox="1"/>
          <p:nvPr>
            <p:ph type="ctrTitle"/>
          </p:nvPr>
        </p:nvSpPr>
        <p:spPr>
          <a:xfrm>
            <a:off x="1207425" y="2839544"/>
            <a:ext cx="56934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311708" y="340134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12" name="Google Shape;12;p2" title="jhjdhfjsdh"/>
          <p:cNvSpPr txBox="1"/>
          <p:nvPr>
            <p:ph idx="3" type="ctrTitle"/>
          </p:nvPr>
        </p:nvSpPr>
        <p:spPr>
          <a:xfrm>
            <a:off x="313526" y="4583667"/>
            <a:ext cx="49677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986875" y="2702646"/>
            <a:ext cx="1962300" cy="10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None/>
              <a:defRPr sz="12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1200"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pos="5652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3600"/>
              <a:buFont typeface="Arial"/>
              <a:buNone/>
              <a:defRPr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280528"/>
            <a:ext cx="8520600" cy="41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indent="-4191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indent="-4191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indent="-4191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4191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4191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4191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4191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30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4191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30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" name="Google Shape;19;p3"/>
          <p:cNvCxnSpPr/>
          <p:nvPr/>
        </p:nvCxnSpPr>
        <p:spPr>
          <a:xfrm flipH="1" rot="10800000">
            <a:off x="383286" y="1220828"/>
            <a:ext cx="8594700" cy="1200"/>
          </a:xfrm>
          <a:prstGeom prst="straightConnector1">
            <a:avLst/>
          </a:prstGeom>
          <a:noFill/>
          <a:ln cap="flat" cmpd="sng" w="19050">
            <a:solidFill>
              <a:srgbClr val="8B00E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/>
        </p:nvSpPr>
        <p:spPr>
          <a:xfrm>
            <a:off x="4259825" y="5255639"/>
            <a:ext cx="3627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66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CAOS">
  <p:cSld name="TITLE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ctrTitle"/>
          </p:nvPr>
        </p:nvSpPr>
        <p:spPr>
          <a:xfrm>
            <a:off x="311700" y="1155413"/>
            <a:ext cx="8520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00E7"/>
              </a:buClr>
              <a:buSzPts val="5200"/>
              <a:buFont typeface="Arial"/>
              <a:buNone/>
              <a:defRPr sz="52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3" name="Google Shape;23;p4" title="jhjdhfjsdh"/>
          <p:cNvSpPr txBox="1"/>
          <p:nvPr>
            <p:ph idx="2" type="ctrTitle"/>
          </p:nvPr>
        </p:nvSpPr>
        <p:spPr>
          <a:xfrm>
            <a:off x="1645609" y="3185083"/>
            <a:ext cx="6171300" cy="79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descr="jkdjfkjsdklfjd" id="24" name="Google Shape;24;p4" title="jhjdhfjsdh"/>
          <p:cNvSpPr txBox="1"/>
          <p:nvPr>
            <p:ph idx="3" type="ctrTitle"/>
          </p:nvPr>
        </p:nvSpPr>
        <p:spPr>
          <a:xfrm>
            <a:off x="320125" y="5072831"/>
            <a:ext cx="31374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96">
          <p15:clr>
            <a:srgbClr val="FA7B17"/>
          </p15:clr>
        </p15:guide>
        <p15:guide id="2" orient="horz" pos="45">
          <p15:clr>
            <a:srgbClr val="FA7B17"/>
          </p15:clr>
        </p15:guide>
        <p15:guide id="3" orient="horz" pos="106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81000" y="127001"/>
            <a:ext cx="83820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Arial"/>
              <a:buNone/>
              <a:defRPr b="1" sz="47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381000" y="889000"/>
            <a:ext cx="8382000" cy="46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●"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–"/>
              <a:defRPr sz="3200"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■"/>
              <a:defRPr sz="2800"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■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077200" y="5283729"/>
            <a:ext cx="6858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000"/>
              <a:buFont typeface="Cambria Math"/>
              <a:buNone/>
              <a:defRPr b="0" i="0" sz="2000" u="none">
                <a:solidFill>
                  <a:srgbClr val="898989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4191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4191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4191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4191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4191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4191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●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4191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Cambria"/>
              <a:buChar char="○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4191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3000"/>
              <a:buFont typeface="Cambria"/>
              <a:buChar char="■"/>
              <a:defRPr b="0" i="0" sz="3000" u="none" cap="none" strike="noStrik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94758" y="5261845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00">
          <p15:clr>
            <a:srgbClr val="EA4335"/>
          </p15:clr>
        </p15:guide>
        <p15:guide id="2" orient="horz" pos="190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idx="2" type="ctrTitle"/>
          </p:nvPr>
        </p:nvSpPr>
        <p:spPr>
          <a:xfrm>
            <a:off x="311700" y="470639"/>
            <a:ext cx="8520600" cy="48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>
                <a:solidFill>
                  <a:schemeClr val="dk1"/>
                </a:solidFill>
              </a:rPr>
              <a:t>CS773 Project Proposal</a:t>
            </a:r>
            <a:br>
              <a:rPr lang="en" sz="2500">
                <a:solidFill>
                  <a:schemeClr val="dk1"/>
                </a:solidFill>
              </a:rPr>
            </a:br>
            <a:br>
              <a:rPr lang="en" sz="2500">
                <a:solidFill>
                  <a:schemeClr val="dk1"/>
                </a:solidFill>
              </a:rPr>
            </a:br>
            <a:br>
              <a:rPr b="1" lang="en" sz="5400"/>
            </a:br>
            <a:r>
              <a:rPr b="1" lang="en" sz="3500"/>
              <a:t>Your Presentation Title</a:t>
            </a:r>
            <a:endParaRPr b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br>
              <a:rPr lang="en" sz="2400"/>
            </a:br>
            <a:endParaRPr sz="24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400">
                <a:solidFill>
                  <a:srgbClr val="000000"/>
                </a:solidFill>
              </a:rPr>
              <a:t>member1 name, member2 name, member3 name</a:t>
            </a:r>
            <a:br>
              <a:rPr lang="en" sz="2500">
                <a:solidFill>
                  <a:srgbClr val="000000"/>
                </a:solidFill>
              </a:rPr>
            </a:br>
            <a:r>
              <a:rPr lang="en" sz="2000">
                <a:solidFill>
                  <a:srgbClr val="000000"/>
                </a:solidFill>
              </a:rPr>
              <a:t>Your Team Name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000">
                <a:solidFill>
                  <a:srgbClr val="000000"/>
                </a:solidFill>
                <a:latin typeface="Courier Prime"/>
                <a:ea typeface="Courier Prime"/>
                <a:cs typeface="Courier Prime"/>
                <a:sym typeface="Courier Prime"/>
              </a:rPr>
              <a:t>member1@email, member2@email, member3@email</a:t>
            </a:r>
            <a:endParaRPr sz="2000">
              <a:solidFill>
                <a:srgbClr val="000000"/>
              </a:solidFill>
              <a:latin typeface="Courier Prime"/>
              <a:ea typeface="Courier Prime"/>
              <a:cs typeface="Courier Prime"/>
              <a:sym typeface="Courier Prime"/>
            </a:endParaRPr>
          </a:p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556784" y="527761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" sz="1800">
                <a:solidFill>
                  <a:srgbClr val="8B00E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8B00E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Problem statement</a:t>
            </a:r>
            <a:endParaRPr sz="3500"/>
          </a:p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" name="Google Shape;46;p8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Prior Works</a:t>
            </a:r>
            <a:endParaRPr sz="3500"/>
          </a:p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(Research papers, etc)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Goal of the Project</a:t>
            </a:r>
            <a:endParaRPr sz="3500"/>
          </a:p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0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Plan for checkpoint-I</a:t>
            </a:r>
            <a:endParaRPr sz="3500"/>
          </a:p>
        </p:txBody>
      </p:sp>
      <p:sp>
        <p:nvSpPr>
          <p:cNvPr id="66" name="Google Shape;66;p11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1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(also include division of labour)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Plan for checkpoint-II</a:t>
            </a:r>
            <a:endParaRPr sz="3500"/>
          </a:p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2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500"/>
              <a:buChar char="●"/>
            </a:pPr>
            <a:r>
              <a:rPr lang="en" sz="2500">
                <a:solidFill>
                  <a:srgbClr val="E06666"/>
                </a:solidFill>
                <a:highlight>
                  <a:srgbClr val="FFFFFF"/>
                </a:highlight>
              </a:rPr>
              <a:t>(also include division of labour)</a:t>
            </a:r>
            <a:endParaRPr sz="2500">
              <a:solidFill>
                <a:srgbClr val="E0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485691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3500"/>
              <a:t>Github link</a:t>
            </a:r>
            <a:endParaRPr sz="3500"/>
          </a:p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62728" y="5238667"/>
            <a:ext cx="6441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3"/>
          <p:cNvSpPr txBox="1"/>
          <p:nvPr/>
        </p:nvSpPr>
        <p:spPr>
          <a:xfrm>
            <a:off x="311700" y="1304944"/>
            <a:ext cx="8520600" cy="39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t/>
            </a:r>
            <a:endParaRPr sz="25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773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