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300" r:id="rId3"/>
    <p:sldId id="272" r:id="rId4"/>
    <p:sldId id="275" r:id="rId5"/>
    <p:sldId id="278" r:id="rId6"/>
    <p:sldId id="264" r:id="rId7"/>
    <p:sldId id="269" r:id="rId8"/>
    <p:sldId id="268" r:id="rId9"/>
    <p:sldId id="270" r:id="rId10"/>
    <p:sldId id="274" r:id="rId11"/>
    <p:sldId id="280" r:id="rId12"/>
    <p:sldId id="281" r:id="rId13"/>
    <p:sldId id="283" r:id="rId14"/>
    <p:sldId id="284" r:id="rId15"/>
    <p:sldId id="285" r:id="rId16"/>
    <p:sldId id="286" r:id="rId17"/>
    <p:sldId id="287" r:id="rId18"/>
    <p:sldId id="288" r:id="rId19"/>
    <p:sldId id="289" r:id="rId20"/>
    <p:sldId id="290" r:id="rId21"/>
    <p:sldId id="292" r:id="rId22"/>
    <p:sldId id="291" r:id="rId23"/>
    <p:sldId id="293" r:id="rId24"/>
    <p:sldId id="295" r:id="rId25"/>
    <p:sldId id="296" r:id="rId26"/>
    <p:sldId id="299" r:id="rId27"/>
    <p:sldId id="298" r:id="rId28"/>
    <p:sldId id="297" r:id="rId29"/>
    <p:sldId id="301" r:id="rId30"/>
    <p:sldId id="302" r:id="rId31"/>
    <p:sldId id="303" r:id="rId32"/>
    <p:sldId id="260" r:id="rId33"/>
  </p:sldIdLst>
  <p:sldSz cx="16256000" cy="9144000"/>
  <p:notesSz cx="1625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p:cViewPr>
        <p:scale>
          <a:sx n="53" d="100"/>
          <a:sy n="53" d="100"/>
        </p:scale>
        <p:origin x="648"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9207500" y="0"/>
            <a:ext cx="7045325" cy="458788"/>
          </a:xfrm>
          <a:prstGeom prst="rect">
            <a:avLst/>
          </a:prstGeom>
        </p:spPr>
        <p:txBody>
          <a:bodyPr vert="horz" lIns="91440" tIns="45720" rIns="91440" bIns="45720" rtlCol="0"/>
          <a:lstStyle>
            <a:lvl1pPr algn="r">
              <a:defRPr sz="1200"/>
            </a:lvl1pPr>
          </a:lstStyle>
          <a:p>
            <a:fld id="{F3336B4B-1E87-42D4-9EB0-56F424D04F37}" type="datetimeFigureOut">
              <a:rPr lang="en-GB" smtClean="0"/>
              <a:t>16/10/2023</a:t>
            </a:fld>
            <a:endParaRPr lang="en-GB"/>
          </a:p>
        </p:txBody>
      </p:sp>
      <p:sp>
        <p:nvSpPr>
          <p:cNvPr id="4" name="Slide Image Placeholder 3"/>
          <p:cNvSpPr>
            <a:spLocks noGrp="1" noRot="1" noChangeAspect="1"/>
          </p:cNvSpPr>
          <p:nvPr>
            <p:ph type="sldImg" idx="2"/>
          </p:nvPr>
        </p:nvSpPr>
        <p:spPr>
          <a:xfrm>
            <a:off x="5384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625600" y="4400550"/>
            <a:ext cx="1300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7043738"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9207500" y="8685213"/>
            <a:ext cx="7045325" cy="458787"/>
          </a:xfrm>
          <a:prstGeom prst="rect">
            <a:avLst/>
          </a:prstGeom>
        </p:spPr>
        <p:txBody>
          <a:bodyPr vert="horz" lIns="91440" tIns="45720" rIns="91440" bIns="45720" rtlCol="0" anchor="b"/>
          <a:lstStyle>
            <a:lvl1pPr algn="r">
              <a:defRPr sz="1200"/>
            </a:lvl1pPr>
          </a:lstStyle>
          <a:p>
            <a:fld id="{E95ED7E9-305F-4F34-B00A-1EB0ADB76C6E}" type="slidenum">
              <a:rPr lang="en-GB" smtClean="0"/>
              <a:t>‹#›</a:t>
            </a:fld>
            <a:endParaRPr lang="en-GB"/>
          </a:p>
        </p:txBody>
      </p:sp>
    </p:spTree>
    <p:extLst>
      <p:ext uri="{BB962C8B-B14F-4D97-AF65-F5344CB8AC3E}">
        <p14:creationId xmlns:p14="http://schemas.microsoft.com/office/powerpoint/2010/main" val="351165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5ED7E9-305F-4F34-B00A-1EB0ADB76C6E}" type="slidenum">
              <a:rPr lang="en-GB" smtClean="0"/>
              <a:t>1</a:t>
            </a:fld>
            <a:endParaRPr lang="en-GB"/>
          </a:p>
        </p:txBody>
      </p:sp>
    </p:spTree>
    <p:extLst>
      <p:ext uri="{BB962C8B-B14F-4D97-AF65-F5344CB8AC3E}">
        <p14:creationId xmlns:p14="http://schemas.microsoft.com/office/powerpoint/2010/main" val="251395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E03205E-F4A5-41D3-BC7B-8234DD84B792}" type="datetime1">
              <a:rPr lang="en-GB" smtClean="0"/>
              <a:t>16/10/2023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50" b="1" i="0">
                <a:solidFill>
                  <a:srgbClr val="146404"/>
                </a:solidFill>
                <a:latin typeface="Palladio Uralic"/>
                <a:cs typeface="Palladio Ural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70C6326-9A5F-47D9-9904-53086C9ED40E}" type="datetime1">
              <a:rPr lang="en-GB" smtClean="0"/>
              <a:t>16/10/2023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50" b="1" i="0">
                <a:solidFill>
                  <a:srgbClr val="146404"/>
                </a:solidFill>
                <a:latin typeface="Palladio Uralic"/>
                <a:cs typeface="Palladio Uralic"/>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891D585-E273-4583-A494-F2827462C564}" type="datetime1">
              <a:rPr lang="en-GB" smtClean="0"/>
              <a:t>16/10/2023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50" b="1" i="0">
                <a:solidFill>
                  <a:srgbClr val="146404"/>
                </a:solidFill>
                <a:latin typeface="Palladio Uralic"/>
                <a:cs typeface="Palladio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85C2567-CC63-4AB0-A84D-A430CB89A58C}" type="datetime1">
              <a:rPr lang="en-GB" smtClean="0"/>
              <a:t>16/10/2023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08817"/>
            <a:ext cx="4835182" cy="483518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1184661" y="0"/>
            <a:ext cx="5071745" cy="5071745"/>
          </a:xfrm>
          <a:custGeom>
            <a:avLst/>
            <a:gdLst/>
            <a:ahLst/>
            <a:cxnLst/>
            <a:rect l="l" t="t" r="r" b="b"/>
            <a:pathLst>
              <a:path w="5071744" h="5071745">
                <a:moveTo>
                  <a:pt x="5071338" y="0"/>
                </a:moveTo>
                <a:lnTo>
                  <a:pt x="0" y="0"/>
                </a:lnTo>
                <a:lnTo>
                  <a:pt x="5071338" y="5071338"/>
                </a:lnTo>
                <a:lnTo>
                  <a:pt x="5071338" y="0"/>
                </a:lnTo>
                <a:close/>
              </a:path>
            </a:pathLst>
          </a:custGeom>
          <a:solidFill>
            <a:srgbClr val="D6BB48"/>
          </a:solidFill>
        </p:spPr>
        <p:txBody>
          <a:bodyPr wrap="square" lIns="0" tIns="0" rIns="0" bIns="0" rtlCol="0"/>
          <a:lstStyle/>
          <a:p>
            <a:endParaRPr/>
          </a:p>
        </p:txBody>
      </p:sp>
      <p:sp>
        <p:nvSpPr>
          <p:cNvPr id="18" name="bg object 18"/>
          <p:cNvSpPr/>
          <p:nvPr/>
        </p:nvSpPr>
        <p:spPr>
          <a:xfrm>
            <a:off x="11184649" y="0"/>
            <a:ext cx="5071351" cy="5071351"/>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3390219" y="6579679"/>
            <a:ext cx="920305" cy="742442"/>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14227428" y="7258977"/>
            <a:ext cx="522605" cy="205613"/>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12951205" y="7258977"/>
            <a:ext cx="1586102" cy="306908"/>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9EA3BB5-B8A5-4357-B332-EE51D0348A7E}" type="datetime1">
              <a:rPr lang="en-GB" smtClean="0"/>
              <a:t>16/10/2023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2738" y="2301400"/>
            <a:ext cx="6070523" cy="1103629"/>
          </a:xfrm>
          <a:prstGeom prst="rect">
            <a:avLst/>
          </a:prstGeom>
        </p:spPr>
        <p:txBody>
          <a:bodyPr wrap="square" lIns="0" tIns="0" rIns="0" bIns="0">
            <a:spAutoFit/>
          </a:bodyPr>
          <a:lstStyle>
            <a:lvl1pPr>
              <a:defRPr sz="7050" b="1" i="0">
                <a:solidFill>
                  <a:srgbClr val="146404"/>
                </a:solidFill>
                <a:latin typeface="Palladio Uralic"/>
                <a:cs typeface="Palladio Uralic"/>
              </a:defRPr>
            </a:lvl1pPr>
          </a:lstStyle>
          <a:p>
            <a:endParaRPr/>
          </a:p>
        </p:txBody>
      </p:sp>
      <p:sp>
        <p:nvSpPr>
          <p:cNvPr id="3" name="Holder 3"/>
          <p:cNvSpPr>
            <a:spLocks noGrp="1"/>
          </p:cNvSpPr>
          <p:nvPr>
            <p:ph type="body" idx="1"/>
          </p:nvPr>
        </p:nvSpPr>
        <p:spPr>
          <a:xfrm>
            <a:off x="812800" y="2103120"/>
            <a:ext cx="1463040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3C655E64-F527-45EE-983D-6FFC48182D70}" type="datetime1">
              <a:rPr lang="en-GB" smtClean="0"/>
              <a:t>16/10/2023</a:t>
            </a:fld>
            <a:endParaRPr lang="en-US"/>
          </a:p>
        </p:txBody>
      </p:sp>
      <p:sp>
        <p:nvSpPr>
          <p:cNvPr id="6" name="Holder 6"/>
          <p:cNvSpPr>
            <a:spLocks noGrp="1"/>
          </p:cNvSpPr>
          <p:nvPr>
            <p:ph type="sldNum" sz="quarter" idx="7"/>
          </p:nvPr>
        </p:nvSpPr>
        <p:spPr>
          <a:xfrm>
            <a:off x="11704320" y="8503920"/>
            <a:ext cx="373888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mailto:vc@dkut.ac.ke"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540000">
            <a:off x="13261412" y="7410097"/>
            <a:ext cx="71349" cy="60325"/>
          </a:xfrm>
          <a:prstGeom prst="rect">
            <a:avLst/>
          </a:prstGeom>
        </p:spPr>
        <p:txBody>
          <a:bodyPr vert="horz" wrap="square" lIns="0" tIns="0" rIns="0" bIns="0" rtlCol="0">
            <a:spAutoFit/>
          </a:bodyPr>
          <a:lstStyle/>
          <a:p>
            <a:pPr>
              <a:lnSpc>
                <a:spcPts val="475"/>
              </a:lnSpc>
            </a:pPr>
            <a:r>
              <a:rPr sz="450" b="1" spc="-35" dirty="0">
                <a:solidFill>
                  <a:srgbClr val="F40000"/>
                </a:solidFill>
                <a:latin typeface="Arial"/>
                <a:cs typeface="Arial"/>
              </a:rPr>
              <a:t>D</a:t>
            </a:r>
            <a:endParaRPr sz="450">
              <a:latin typeface="Arial"/>
              <a:cs typeface="Arial"/>
            </a:endParaRPr>
          </a:p>
        </p:txBody>
      </p:sp>
      <p:sp>
        <p:nvSpPr>
          <p:cNvPr id="3" name="object 3"/>
          <p:cNvSpPr txBox="1"/>
          <p:nvPr/>
        </p:nvSpPr>
        <p:spPr>
          <a:xfrm rot="480000">
            <a:off x="13295513" y="7415385"/>
            <a:ext cx="68170"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E</a:t>
            </a:r>
            <a:endParaRPr sz="450">
              <a:latin typeface="Arial"/>
              <a:cs typeface="Arial"/>
            </a:endParaRPr>
          </a:p>
        </p:txBody>
      </p:sp>
      <p:sp>
        <p:nvSpPr>
          <p:cNvPr id="4" name="object 4"/>
          <p:cNvSpPr txBox="1"/>
          <p:nvPr/>
        </p:nvSpPr>
        <p:spPr>
          <a:xfrm rot="420000">
            <a:off x="13326556" y="7420167"/>
            <a:ext cx="71349" cy="60325"/>
          </a:xfrm>
          <a:prstGeom prst="rect">
            <a:avLst/>
          </a:prstGeom>
        </p:spPr>
        <p:txBody>
          <a:bodyPr vert="horz" wrap="square" lIns="0" tIns="0" rIns="0" bIns="0" rtlCol="0">
            <a:spAutoFit/>
          </a:bodyPr>
          <a:lstStyle/>
          <a:p>
            <a:pPr>
              <a:lnSpc>
                <a:spcPts val="475"/>
              </a:lnSpc>
            </a:pPr>
            <a:r>
              <a:rPr sz="450" b="1" spc="-35" dirty="0">
                <a:solidFill>
                  <a:srgbClr val="F40000"/>
                </a:solidFill>
                <a:latin typeface="Arial"/>
                <a:cs typeface="Arial"/>
              </a:rPr>
              <a:t>D</a:t>
            </a:r>
            <a:endParaRPr sz="450">
              <a:latin typeface="Arial"/>
              <a:cs typeface="Arial"/>
            </a:endParaRPr>
          </a:p>
        </p:txBody>
      </p:sp>
      <p:sp>
        <p:nvSpPr>
          <p:cNvPr id="5" name="object 5"/>
          <p:cNvSpPr txBox="1"/>
          <p:nvPr/>
        </p:nvSpPr>
        <p:spPr>
          <a:xfrm rot="360000">
            <a:off x="13367890" y="7426502"/>
            <a:ext cx="92775" cy="60325"/>
          </a:xfrm>
          <a:prstGeom prst="rect">
            <a:avLst/>
          </a:prstGeom>
        </p:spPr>
        <p:txBody>
          <a:bodyPr vert="horz" wrap="square" lIns="0" tIns="0" rIns="0" bIns="0" rtlCol="0">
            <a:spAutoFit/>
          </a:bodyPr>
          <a:lstStyle/>
          <a:p>
            <a:pPr>
              <a:lnSpc>
                <a:spcPts val="475"/>
              </a:lnSpc>
            </a:pPr>
            <a:r>
              <a:rPr sz="450" b="1" spc="-80" dirty="0">
                <a:solidFill>
                  <a:srgbClr val="F40000"/>
                </a:solidFill>
                <a:latin typeface="Arial"/>
                <a:cs typeface="Arial"/>
              </a:rPr>
              <a:t>A</a:t>
            </a:r>
            <a:r>
              <a:rPr sz="450" b="1" spc="-35" dirty="0">
                <a:solidFill>
                  <a:srgbClr val="F40000"/>
                </a:solidFill>
                <a:latin typeface="Arial"/>
                <a:cs typeface="Arial"/>
              </a:rPr>
              <a:t>N</a:t>
            </a:r>
            <a:endParaRPr sz="450">
              <a:latin typeface="Arial"/>
              <a:cs typeface="Arial"/>
            </a:endParaRPr>
          </a:p>
        </p:txBody>
      </p:sp>
      <p:sp>
        <p:nvSpPr>
          <p:cNvPr id="6" name="object 6"/>
          <p:cNvSpPr txBox="1"/>
          <p:nvPr/>
        </p:nvSpPr>
        <p:spPr>
          <a:xfrm rot="300000">
            <a:off x="13445888" y="7433376"/>
            <a:ext cx="69077"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K</a:t>
            </a:r>
            <a:endParaRPr sz="450">
              <a:latin typeface="Arial"/>
              <a:cs typeface="Arial"/>
            </a:endParaRPr>
          </a:p>
        </p:txBody>
      </p:sp>
      <p:sp>
        <p:nvSpPr>
          <p:cNvPr id="7" name="object 7"/>
          <p:cNvSpPr txBox="1"/>
          <p:nvPr/>
        </p:nvSpPr>
        <p:spPr>
          <a:xfrm rot="240000">
            <a:off x="13484233" y="7437162"/>
            <a:ext cx="88047" cy="60325"/>
          </a:xfrm>
          <a:prstGeom prst="rect">
            <a:avLst/>
          </a:prstGeom>
        </p:spPr>
        <p:txBody>
          <a:bodyPr vert="horz" wrap="square" lIns="0" tIns="0" rIns="0" bIns="0" rtlCol="0">
            <a:spAutoFit/>
          </a:bodyPr>
          <a:lstStyle/>
          <a:p>
            <a:pPr>
              <a:lnSpc>
                <a:spcPts val="475"/>
              </a:lnSpc>
            </a:pPr>
            <a:r>
              <a:rPr sz="450" b="1" spc="-5" dirty="0">
                <a:solidFill>
                  <a:srgbClr val="F40000"/>
                </a:solidFill>
                <a:latin typeface="Arial"/>
                <a:cs typeface="Arial"/>
              </a:rPr>
              <a:t>I</a:t>
            </a:r>
            <a:r>
              <a:rPr sz="450" b="1" spc="-10" dirty="0">
                <a:solidFill>
                  <a:srgbClr val="F40000"/>
                </a:solidFill>
                <a:latin typeface="Arial"/>
                <a:cs typeface="Arial"/>
              </a:rPr>
              <a:t>M</a:t>
            </a:r>
            <a:endParaRPr sz="450">
              <a:latin typeface="Arial"/>
              <a:cs typeface="Arial"/>
            </a:endParaRPr>
          </a:p>
        </p:txBody>
      </p:sp>
      <p:sp>
        <p:nvSpPr>
          <p:cNvPr id="8" name="object 8"/>
          <p:cNvSpPr txBox="1"/>
          <p:nvPr/>
        </p:nvSpPr>
        <p:spPr>
          <a:xfrm rot="180000">
            <a:off x="13546733" y="7441203"/>
            <a:ext cx="85762" cy="60325"/>
          </a:xfrm>
          <a:prstGeom prst="rect">
            <a:avLst/>
          </a:prstGeom>
        </p:spPr>
        <p:txBody>
          <a:bodyPr vert="horz" wrap="square" lIns="0" tIns="0" rIns="0" bIns="0" rtlCol="0">
            <a:spAutoFit/>
          </a:bodyPr>
          <a:lstStyle/>
          <a:p>
            <a:pPr>
              <a:lnSpc>
                <a:spcPts val="475"/>
              </a:lnSpc>
            </a:pPr>
            <a:r>
              <a:rPr sz="450" b="1" spc="-95" dirty="0">
                <a:solidFill>
                  <a:srgbClr val="F40000"/>
                </a:solidFill>
                <a:latin typeface="Arial"/>
                <a:cs typeface="Arial"/>
              </a:rPr>
              <a:t>A</a:t>
            </a:r>
            <a:r>
              <a:rPr sz="450" b="1" spc="-40" dirty="0">
                <a:solidFill>
                  <a:srgbClr val="F40000"/>
                </a:solidFill>
                <a:latin typeface="Arial"/>
                <a:cs typeface="Arial"/>
              </a:rPr>
              <a:t>T</a:t>
            </a:r>
            <a:endParaRPr sz="450">
              <a:latin typeface="Arial"/>
              <a:cs typeface="Arial"/>
            </a:endParaRPr>
          </a:p>
        </p:txBody>
      </p:sp>
      <p:sp>
        <p:nvSpPr>
          <p:cNvPr id="9" name="object 9"/>
          <p:cNvSpPr txBox="1"/>
          <p:nvPr/>
        </p:nvSpPr>
        <p:spPr>
          <a:xfrm rot="120000">
            <a:off x="13605429" y="7444060"/>
            <a:ext cx="81371"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H</a:t>
            </a:r>
            <a:r>
              <a:rPr sz="450" b="1" spc="5" dirty="0">
                <a:solidFill>
                  <a:srgbClr val="F40000"/>
                </a:solidFill>
                <a:latin typeface="Arial"/>
                <a:cs typeface="Arial"/>
              </a:rPr>
              <a:t>I</a:t>
            </a:r>
            <a:endParaRPr sz="450">
              <a:latin typeface="Arial"/>
              <a:cs typeface="Arial"/>
            </a:endParaRPr>
          </a:p>
        </p:txBody>
      </p:sp>
      <p:sp>
        <p:nvSpPr>
          <p:cNvPr id="10" name="object 10"/>
          <p:cNvSpPr txBox="1"/>
          <p:nvPr/>
        </p:nvSpPr>
        <p:spPr>
          <a:xfrm rot="60000">
            <a:off x="13676405" y="7446699"/>
            <a:ext cx="95701" cy="60325"/>
          </a:xfrm>
          <a:prstGeom prst="rect">
            <a:avLst/>
          </a:prstGeom>
        </p:spPr>
        <p:txBody>
          <a:bodyPr vert="horz" wrap="square" lIns="0" tIns="0" rIns="0" bIns="0" rtlCol="0">
            <a:spAutoFit/>
          </a:bodyPr>
          <a:lstStyle/>
          <a:p>
            <a:pPr>
              <a:lnSpc>
                <a:spcPts val="475"/>
              </a:lnSpc>
            </a:pPr>
            <a:r>
              <a:rPr sz="450" b="1" spc="-45" dirty="0">
                <a:solidFill>
                  <a:srgbClr val="F40000"/>
                </a:solidFill>
                <a:latin typeface="Arial"/>
                <a:cs typeface="Arial"/>
              </a:rPr>
              <a:t>U</a:t>
            </a:r>
            <a:r>
              <a:rPr sz="450" b="1" spc="-35" dirty="0">
                <a:solidFill>
                  <a:srgbClr val="F40000"/>
                </a:solidFill>
                <a:latin typeface="Arial"/>
                <a:cs typeface="Arial"/>
              </a:rPr>
              <a:t>N</a:t>
            </a:r>
            <a:endParaRPr sz="450">
              <a:latin typeface="Arial"/>
              <a:cs typeface="Arial"/>
            </a:endParaRPr>
          </a:p>
        </p:txBody>
      </p:sp>
      <p:sp>
        <p:nvSpPr>
          <p:cNvPr id="11" name="object 11"/>
          <p:cNvSpPr txBox="1"/>
          <p:nvPr/>
        </p:nvSpPr>
        <p:spPr>
          <a:xfrm>
            <a:off x="13797559" y="7428031"/>
            <a:ext cx="143510" cy="97790"/>
          </a:xfrm>
          <a:prstGeom prst="rect">
            <a:avLst/>
          </a:prstGeom>
        </p:spPr>
        <p:txBody>
          <a:bodyPr vert="horz" wrap="square" lIns="0" tIns="15875" rIns="0" bIns="0" rtlCol="0">
            <a:spAutoFit/>
          </a:bodyPr>
          <a:lstStyle/>
          <a:p>
            <a:pPr marL="12700">
              <a:lnSpc>
                <a:spcPct val="100000"/>
              </a:lnSpc>
              <a:spcBef>
                <a:spcPts val="125"/>
              </a:spcBef>
            </a:pPr>
            <a:r>
              <a:rPr sz="450" b="1" spc="-70" dirty="0">
                <a:solidFill>
                  <a:srgbClr val="F40000"/>
                </a:solidFill>
                <a:latin typeface="Arial"/>
                <a:cs typeface="Arial"/>
              </a:rPr>
              <a:t>E</a:t>
            </a:r>
            <a:r>
              <a:rPr sz="450" b="1" spc="-40" dirty="0">
                <a:solidFill>
                  <a:srgbClr val="F40000"/>
                </a:solidFill>
                <a:latin typeface="Arial"/>
                <a:cs typeface="Arial"/>
              </a:rPr>
              <a:t>R</a:t>
            </a:r>
            <a:r>
              <a:rPr sz="450" b="1" spc="-50" dirty="0">
                <a:solidFill>
                  <a:srgbClr val="F40000"/>
                </a:solidFill>
                <a:latin typeface="Arial"/>
                <a:cs typeface="Arial"/>
              </a:rPr>
              <a:t>S</a:t>
            </a:r>
            <a:r>
              <a:rPr sz="450" b="1" spc="5" dirty="0">
                <a:solidFill>
                  <a:srgbClr val="F40000"/>
                </a:solidFill>
                <a:latin typeface="Arial"/>
                <a:cs typeface="Arial"/>
              </a:rPr>
              <a:t>I</a:t>
            </a:r>
            <a:endParaRPr sz="450">
              <a:latin typeface="Arial"/>
              <a:cs typeface="Arial"/>
            </a:endParaRPr>
          </a:p>
        </p:txBody>
      </p:sp>
      <p:sp>
        <p:nvSpPr>
          <p:cNvPr id="12" name="object 12"/>
          <p:cNvSpPr txBox="1"/>
          <p:nvPr/>
        </p:nvSpPr>
        <p:spPr>
          <a:xfrm>
            <a:off x="13747363" y="7427681"/>
            <a:ext cx="223520" cy="100965"/>
          </a:xfrm>
          <a:prstGeom prst="rect">
            <a:avLst/>
          </a:prstGeom>
        </p:spPr>
        <p:txBody>
          <a:bodyPr vert="horz" wrap="square" lIns="0" tIns="15875" rIns="0" bIns="0" rtlCol="0">
            <a:spAutoFit/>
          </a:bodyPr>
          <a:lstStyle/>
          <a:p>
            <a:pPr marL="12700">
              <a:lnSpc>
                <a:spcPct val="100000"/>
              </a:lnSpc>
              <a:spcBef>
                <a:spcPts val="125"/>
              </a:spcBef>
            </a:pPr>
            <a:r>
              <a:rPr sz="450" b="1" spc="-20" dirty="0">
                <a:solidFill>
                  <a:srgbClr val="F40000"/>
                </a:solidFill>
                <a:latin typeface="Arial"/>
                <a:cs typeface="Arial"/>
              </a:rPr>
              <a:t>IV</a:t>
            </a:r>
            <a:r>
              <a:rPr sz="450" b="1" spc="6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13" name="object 13"/>
          <p:cNvSpPr txBox="1"/>
          <p:nvPr/>
        </p:nvSpPr>
        <p:spPr>
          <a:xfrm rot="21540000">
            <a:off x="13947834" y="7446781"/>
            <a:ext cx="104823"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Y</a:t>
            </a:r>
            <a:r>
              <a:rPr sz="450" b="1" spc="-15" dirty="0">
                <a:solidFill>
                  <a:srgbClr val="F40000"/>
                </a:solidFill>
                <a:latin typeface="Arial"/>
                <a:cs typeface="Arial"/>
              </a:rPr>
              <a:t> </a:t>
            </a:r>
            <a:r>
              <a:rPr sz="450" b="1" spc="-65" dirty="0">
                <a:solidFill>
                  <a:srgbClr val="F40000"/>
                </a:solidFill>
                <a:latin typeface="Arial"/>
                <a:cs typeface="Arial"/>
              </a:rPr>
              <a:t>O</a:t>
            </a:r>
            <a:endParaRPr sz="450">
              <a:latin typeface="Arial"/>
              <a:cs typeface="Arial"/>
            </a:endParaRPr>
          </a:p>
        </p:txBody>
      </p:sp>
      <p:sp>
        <p:nvSpPr>
          <p:cNvPr id="14" name="object 14"/>
          <p:cNvSpPr txBox="1"/>
          <p:nvPr/>
        </p:nvSpPr>
        <p:spPr>
          <a:xfrm rot="21480000">
            <a:off x="14031661" y="7444074"/>
            <a:ext cx="97188"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F</a:t>
            </a:r>
            <a:r>
              <a:rPr sz="450" b="1" spc="-1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15" name="object 15"/>
          <p:cNvSpPr txBox="1"/>
          <p:nvPr/>
        </p:nvSpPr>
        <p:spPr>
          <a:xfrm rot="21420000">
            <a:off x="14104876" y="7440493"/>
            <a:ext cx="88047" cy="60325"/>
          </a:xfrm>
          <a:prstGeom prst="rect">
            <a:avLst/>
          </a:prstGeom>
        </p:spPr>
        <p:txBody>
          <a:bodyPr vert="horz" wrap="square" lIns="0" tIns="0" rIns="0" bIns="0" rtlCol="0">
            <a:spAutoFit/>
          </a:bodyPr>
          <a:lstStyle/>
          <a:p>
            <a:pPr>
              <a:lnSpc>
                <a:spcPts val="475"/>
              </a:lnSpc>
            </a:pPr>
            <a:r>
              <a:rPr sz="450" b="1" spc="-75" dirty="0">
                <a:solidFill>
                  <a:srgbClr val="F40000"/>
                </a:solidFill>
                <a:latin typeface="Arial"/>
                <a:cs typeface="Arial"/>
              </a:rPr>
              <a:t>E</a:t>
            </a:r>
            <a:r>
              <a:rPr sz="450" b="1" spc="-65" dirty="0">
                <a:solidFill>
                  <a:srgbClr val="F40000"/>
                </a:solidFill>
                <a:latin typeface="Arial"/>
                <a:cs typeface="Arial"/>
              </a:rPr>
              <a:t>C</a:t>
            </a:r>
            <a:endParaRPr sz="450">
              <a:latin typeface="Arial"/>
              <a:cs typeface="Arial"/>
            </a:endParaRPr>
          </a:p>
        </p:txBody>
      </p:sp>
      <p:sp>
        <p:nvSpPr>
          <p:cNvPr id="16" name="object 16"/>
          <p:cNvSpPr txBox="1"/>
          <p:nvPr/>
        </p:nvSpPr>
        <p:spPr>
          <a:xfrm rot="21360000">
            <a:off x="14162908" y="7437184"/>
            <a:ext cx="71012" cy="60325"/>
          </a:xfrm>
          <a:prstGeom prst="rect">
            <a:avLst/>
          </a:prstGeom>
        </p:spPr>
        <p:txBody>
          <a:bodyPr vert="horz" wrap="square" lIns="0" tIns="0" rIns="0" bIns="0" rtlCol="0">
            <a:spAutoFit/>
          </a:bodyPr>
          <a:lstStyle/>
          <a:p>
            <a:pPr>
              <a:lnSpc>
                <a:spcPts val="475"/>
              </a:lnSpc>
            </a:pPr>
            <a:r>
              <a:rPr sz="450" b="1" spc="-35" dirty="0">
                <a:solidFill>
                  <a:srgbClr val="F40000"/>
                </a:solidFill>
                <a:latin typeface="Arial"/>
                <a:cs typeface="Arial"/>
              </a:rPr>
              <a:t>H</a:t>
            </a:r>
            <a:endParaRPr sz="450">
              <a:latin typeface="Arial"/>
              <a:cs typeface="Arial"/>
            </a:endParaRPr>
          </a:p>
        </p:txBody>
      </p:sp>
      <p:sp>
        <p:nvSpPr>
          <p:cNvPr id="17" name="object 17"/>
          <p:cNvSpPr txBox="1"/>
          <p:nvPr/>
        </p:nvSpPr>
        <p:spPr>
          <a:xfrm rot="21300000">
            <a:off x="14205470" y="7432257"/>
            <a:ext cx="95701" cy="60325"/>
          </a:xfrm>
          <a:prstGeom prst="rect">
            <a:avLst/>
          </a:prstGeom>
        </p:spPr>
        <p:txBody>
          <a:bodyPr vert="horz" wrap="square" lIns="0" tIns="0" rIns="0" bIns="0" rtlCol="0">
            <a:spAutoFit/>
          </a:bodyPr>
          <a:lstStyle/>
          <a:p>
            <a:pPr>
              <a:lnSpc>
                <a:spcPts val="475"/>
              </a:lnSpc>
            </a:pPr>
            <a:r>
              <a:rPr sz="450" b="1" spc="-45" dirty="0">
                <a:solidFill>
                  <a:srgbClr val="F40000"/>
                </a:solidFill>
                <a:latin typeface="Arial"/>
                <a:cs typeface="Arial"/>
              </a:rPr>
              <a:t>N</a:t>
            </a:r>
            <a:r>
              <a:rPr sz="450" b="1" spc="-65" dirty="0">
                <a:solidFill>
                  <a:srgbClr val="F40000"/>
                </a:solidFill>
                <a:latin typeface="Arial"/>
                <a:cs typeface="Arial"/>
              </a:rPr>
              <a:t>O</a:t>
            </a:r>
            <a:endParaRPr sz="450">
              <a:latin typeface="Arial"/>
              <a:cs typeface="Arial"/>
            </a:endParaRPr>
          </a:p>
        </p:txBody>
      </p:sp>
      <p:sp>
        <p:nvSpPr>
          <p:cNvPr id="18" name="object 18"/>
          <p:cNvSpPr txBox="1"/>
          <p:nvPr/>
        </p:nvSpPr>
        <p:spPr>
          <a:xfrm rot="21240000">
            <a:off x="14270109" y="7427023"/>
            <a:ext cx="67876"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L</a:t>
            </a:r>
            <a:endParaRPr sz="450">
              <a:latin typeface="Arial"/>
              <a:cs typeface="Arial"/>
            </a:endParaRPr>
          </a:p>
        </p:txBody>
      </p:sp>
      <p:sp>
        <p:nvSpPr>
          <p:cNvPr id="19" name="object 19"/>
          <p:cNvSpPr txBox="1"/>
          <p:nvPr/>
        </p:nvSpPr>
        <p:spPr>
          <a:xfrm rot="21180000">
            <a:off x="14301096" y="7422917"/>
            <a:ext cx="71349"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O</a:t>
            </a:r>
            <a:endParaRPr sz="450">
              <a:latin typeface="Arial"/>
              <a:cs typeface="Arial"/>
            </a:endParaRPr>
          </a:p>
        </p:txBody>
      </p:sp>
      <p:sp>
        <p:nvSpPr>
          <p:cNvPr id="20" name="object 20"/>
          <p:cNvSpPr txBox="1"/>
          <p:nvPr/>
        </p:nvSpPr>
        <p:spPr>
          <a:xfrm rot="21120000">
            <a:off x="14336672" y="7417744"/>
            <a:ext cx="71349" cy="60325"/>
          </a:xfrm>
          <a:prstGeom prst="rect">
            <a:avLst/>
          </a:prstGeom>
        </p:spPr>
        <p:txBody>
          <a:bodyPr vert="horz" wrap="square" lIns="0" tIns="0" rIns="0" bIns="0" rtlCol="0">
            <a:spAutoFit/>
          </a:bodyPr>
          <a:lstStyle/>
          <a:p>
            <a:pPr>
              <a:lnSpc>
                <a:spcPts val="475"/>
              </a:lnSpc>
            </a:pPr>
            <a:r>
              <a:rPr sz="450" b="1" spc="-65" dirty="0">
                <a:solidFill>
                  <a:srgbClr val="F40000"/>
                </a:solidFill>
                <a:latin typeface="Arial"/>
                <a:cs typeface="Arial"/>
              </a:rPr>
              <a:t>G</a:t>
            </a:r>
            <a:endParaRPr sz="450">
              <a:latin typeface="Arial"/>
              <a:cs typeface="Arial"/>
            </a:endParaRPr>
          </a:p>
        </p:txBody>
      </p:sp>
      <p:sp>
        <p:nvSpPr>
          <p:cNvPr id="21" name="object 21"/>
          <p:cNvSpPr txBox="1"/>
          <p:nvPr/>
        </p:nvSpPr>
        <p:spPr>
          <a:xfrm rot="21000000">
            <a:off x="14371931" y="7412059"/>
            <a:ext cx="69389" cy="60325"/>
          </a:xfrm>
          <a:prstGeom prst="rect">
            <a:avLst/>
          </a:prstGeom>
        </p:spPr>
        <p:txBody>
          <a:bodyPr vert="horz" wrap="square" lIns="0" tIns="0" rIns="0" bIns="0" rtlCol="0">
            <a:spAutoFit/>
          </a:bodyPr>
          <a:lstStyle/>
          <a:p>
            <a:pPr>
              <a:lnSpc>
                <a:spcPts val="475"/>
              </a:lnSpc>
            </a:pPr>
            <a:r>
              <a:rPr sz="450" b="1" spc="-40" dirty="0">
                <a:solidFill>
                  <a:srgbClr val="F40000"/>
                </a:solidFill>
                <a:latin typeface="Arial"/>
                <a:cs typeface="Arial"/>
              </a:rPr>
              <a:t>Y</a:t>
            </a:r>
            <a:endParaRPr sz="450">
              <a:latin typeface="Arial"/>
              <a:cs typeface="Arial"/>
            </a:endParaRPr>
          </a:p>
        </p:txBody>
      </p:sp>
      <p:sp>
        <p:nvSpPr>
          <p:cNvPr id="22" name="object 22"/>
          <p:cNvSpPr txBox="1"/>
          <p:nvPr/>
        </p:nvSpPr>
        <p:spPr>
          <a:xfrm>
            <a:off x="12120867" y="7795789"/>
            <a:ext cx="3460750" cy="702945"/>
          </a:xfrm>
          <a:prstGeom prst="rect">
            <a:avLst/>
          </a:prstGeom>
        </p:spPr>
        <p:txBody>
          <a:bodyPr vert="horz" wrap="square" lIns="0" tIns="12065" rIns="0" bIns="0" rtlCol="0">
            <a:spAutoFit/>
          </a:bodyPr>
          <a:lstStyle/>
          <a:p>
            <a:pPr marL="835025" marR="5080" indent="-822960">
              <a:lnSpc>
                <a:spcPct val="101000"/>
              </a:lnSpc>
              <a:spcBef>
                <a:spcPts val="95"/>
              </a:spcBef>
            </a:pPr>
            <a:r>
              <a:rPr sz="2200" b="1" spc="10" dirty="0">
                <a:solidFill>
                  <a:srgbClr val="146404"/>
                </a:solidFill>
                <a:latin typeface="Book Antiqua" panose="02040602050305030304" pitchFamily="18" charset="0"/>
                <a:cs typeface="Palladio Uralic"/>
              </a:rPr>
              <a:t>Dedan Kimathi</a:t>
            </a:r>
            <a:r>
              <a:rPr sz="2200" b="1" spc="-65" dirty="0">
                <a:solidFill>
                  <a:srgbClr val="146404"/>
                </a:solidFill>
                <a:latin typeface="Book Antiqua" panose="02040602050305030304" pitchFamily="18" charset="0"/>
                <a:cs typeface="Palladio Uralic"/>
              </a:rPr>
              <a:t> </a:t>
            </a:r>
            <a:r>
              <a:rPr sz="2200" b="1" spc="10" dirty="0">
                <a:solidFill>
                  <a:srgbClr val="146404"/>
                </a:solidFill>
                <a:latin typeface="Book Antiqua" panose="02040602050305030304" pitchFamily="18" charset="0"/>
                <a:cs typeface="Palladio Uralic"/>
              </a:rPr>
              <a:t>University  </a:t>
            </a:r>
            <a:r>
              <a:rPr sz="2200" b="1" spc="5" dirty="0">
                <a:solidFill>
                  <a:srgbClr val="146404"/>
                </a:solidFill>
                <a:latin typeface="Book Antiqua" panose="02040602050305030304" pitchFamily="18" charset="0"/>
                <a:cs typeface="Palladio Uralic"/>
              </a:rPr>
              <a:t>of</a:t>
            </a:r>
            <a:r>
              <a:rPr lang="en-US" sz="2200" b="1" spc="5" dirty="0">
                <a:solidFill>
                  <a:srgbClr val="146404"/>
                </a:solidFill>
                <a:latin typeface="Book Antiqua" panose="02040602050305030304" pitchFamily="18" charset="0"/>
                <a:cs typeface="Palladio Uralic"/>
              </a:rPr>
              <a:t> </a:t>
            </a:r>
            <a:r>
              <a:rPr sz="2200" b="1" spc="5" dirty="0">
                <a:solidFill>
                  <a:srgbClr val="146404"/>
                </a:solidFill>
                <a:latin typeface="Book Antiqua" panose="02040602050305030304" pitchFamily="18" charset="0"/>
                <a:cs typeface="Palladio Uralic"/>
              </a:rPr>
              <a:t>Technology</a:t>
            </a:r>
            <a:endParaRPr sz="2200" dirty="0">
              <a:latin typeface="Book Antiqua" panose="02040602050305030304" pitchFamily="18" charset="0"/>
              <a:cs typeface="Palladio Uralic"/>
            </a:endParaRPr>
          </a:p>
        </p:txBody>
      </p:sp>
      <p:sp>
        <p:nvSpPr>
          <p:cNvPr id="23" name="object 23"/>
          <p:cNvSpPr txBox="1"/>
          <p:nvPr/>
        </p:nvSpPr>
        <p:spPr>
          <a:xfrm>
            <a:off x="584200" y="1365673"/>
            <a:ext cx="12268200" cy="3424655"/>
          </a:xfrm>
          <a:prstGeom prst="rect">
            <a:avLst/>
          </a:prstGeom>
        </p:spPr>
        <p:txBody>
          <a:bodyPr vert="horz" wrap="square" lIns="0" tIns="236855" rIns="0" bIns="0" rtlCol="0">
            <a:spAutoFit/>
          </a:bodyPr>
          <a:lstStyle/>
          <a:p>
            <a:pPr marL="12700" marR="5080">
              <a:lnSpc>
                <a:spcPts val="8400"/>
              </a:lnSpc>
              <a:spcBef>
                <a:spcPts val="1865"/>
              </a:spcBef>
              <a:tabLst>
                <a:tab pos="5221605" algn="l"/>
              </a:tabLst>
            </a:pPr>
            <a:r>
              <a:rPr lang="en-US" sz="6000" b="1" spc="20" dirty="0">
                <a:solidFill>
                  <a:srgbClr val="146404"/>
                </a:solidFill>
                <a:latin typeface="Book Antiqua" panose="02040602050305030304" pitchFamily="18" charset="0"/>
                <a:cs typeface="Palladio Uralic"/>
              </a:rPr>
              <a:t>CCS 6101:RESEARCH METHODS</a:t>
            </a:r>
          </a:p>
          <a:p>
            <a:pPr marL="12700" marR="5080">
              <a:lnSpc>
                <a:spcPts val="8400"/>
              </a:lnSpc>
              <a:spcBef>
                <a:spcPts val="1865"/>
              </a:spcBef>
              <a:tabLst>
                <a:tab pos="5221605" algn="l"/>
              </a:tabLst>
            </a:pPr>
            <a:endParaRPr lang="en-US" sz="6000" dirty="0">
              <a:latin typeface="Book Antiqua" panose="02040602050305030304" pitchFamily="18" charset="0"/>
              <a:cs typeface="Palladio Uralic"/>
            </a:endParaRPr>
          </a:p>
          <a:p>
            <a:pPr marL="12700">
              <a:lnSpc>
                <a:spcPct val="100000"/>
              </a:lnSpc>
              <a:spcBef>
                <a:spcPts val="790"/>
              </a:spcBef>
            </a:pPr>
            <a:r>
              <a:rPr lang="en-US" sz="4450" i="1" spc="-10" dirty="0">
                <a:solidFill>
                  <a:srgbClr val="757575"/>
                </a:solidFill>
                <a:latin typeface="Book Antiqua" panose="02040602050305030304" pitchFamily="18" charset="0"/>
                <a:cs typeface="Palladio Uralic"/>
              </a:rPr>
              <a:t>Introduction</a:t>
            </a:r>
            <a:endParaRPr sz="4450" dirty="0">
              <a:latin typeface="Book Antiqua" panose="02040602050305030304" pitchFamily="18" charset="0"/>
              <a:cs typeface="Palladio Uralic"/>
            </a:endParaRPr>
          </a:p>
        </p:txBody>
      </p:sp>
      <p:sp>
        <p:nvSpPr>
          <p:cNvPr id="24" name="object 24"/>
          <p:cNvSpPr/>
          <p:nvPr/>
        </p:nvSpPr>
        <p:spPr>
          <a:xfrm>
            <a:off x="0" y="5702302"/>
            <a:ext cx="3441700" cy="3441700"/>
          </a:xfrm>
          <a:custGeom>
            <a:avLst/>
            <a:gdLst/>
            <a:ahLst/>
            <a:cxnLst/>
            <a:rect l="l" t="t" r="r" b="b"/>
            <a:pathLst>
              <a:path w="3441700" h="3441700">
                <a:moveTo>
                  <a:pt x="0" y="0"/>
                </a:moveTo>
                <a:lnTo>
                  <a:pt x="0" y="3441700"/>
                </a:lnTo>
                <a:lnTo>
                  <a:pt x="3441700" y="3441700"/>
                </a:lnTo>
                <a:lnTo>
                  <a:pt x="0" y="0"/>
                </a:lnTo>
                <a:close/>
              </a:path>
            </a:pathLst>
          </a:custGeom>
          <a:solidFill>
            <a:srgbClr val="D6BB48"/>
          </a:solidFill>
        </p:spPr>
        <p:txBody>
          <a:bodyPr wrap="square" lIns="0" tIns="0" rIns="0" bIns="0" rtlCol="0"/>
          <a:lstStyle/>
          <a:p>
            <a:endParaRPr/>
          </a:p>
        </p:txBody>
      </p:sp>
      <p:sp>
        <p:nvSpPr>
          <p:cNvPr id="26" name="Slide Number Placeholder 25">
            <a:extLst>
              <a:ext uri="{FF2B5EF4-FFF2-40B4-BE49-F238E27FC236}">
                <a16:creationId xmlns:a16="http://schemas.microsoft.com/office/drawing/2014/main" id="{D1717DD6-4722-ED06-98B6-C4BE204E8C32}"/>
              </a:ext>
            </a:extLst>
          </p:cNvPr>
          <p:cNvSpPr>
            <a:spLocks noGrp="1"/>
          </p:cNvSpPr>
          <p:nvPr>
            <p:ph type="sldNum" sz="quarter" idx="7"/>
          </p:nvPr>
        </p:nvSpPr>
        <p:spPr/>
        <p:txBody>
          <a:bodyPr/>
          <a:lstStyle/>
          <a:p>
            <a:fld id="{B6F15528-21DE-4FAA-801E-634DDDAF4B2B}" type="slidenum">
              <a:rPr lang="en-GB" smtClean="0"/>
              <a:t>1</a:t>
            </a:fld>
            <a:endParaRPr lang="en-GB"/>
          </a:p>
        </p:txBody>
      </p:sp>
      <p:sp>
        <p:nvSpPr>
          <p:cNvPr id="27" name="object 23">
            <a:extLst>
              <a:ext uri="{FF2B5EF4-FFF2-40B4-BE49-F238E27FC236}">
                <a16:creationId xmlns:a16="http://schemas.microsoft.com/office/drawing/2014/main" id="{BA1E1BFF-2C84-DB47-B618-652DB2E9874C}"/>
              </a:ext>
            </a:extLst>
          </p:cNvPr>
          <p:cNvSpPr txBox="1"/>
          <p:nvPr/>
        </p:nvSpPr>
        <p:spPr>
          <a:xfrm>
            <a:off x="5994400" y="7525821"/>
            <a:ext cx="3298190" cy="608500"/>
          </a:xfrm>
          <a:prstGeom prst="rect">
            <a:avLst/>
          </a:prstGeom>
        </p:spPr>
        <p:txBody>
          <a:bodyPr vert="horz" wrap="square" lIns="0" tIns="236855" rIns="0" bIns="0" rtlCol="0">
            <a:spAutoFit/>
          </a:bodyPr>
          <a:lstStyle/>
          <a:p>
            <a:pPr marL="12700">
              <a:lnSpc>
                <a:spcPct val="100000"/>
              </a:lnSpc>
              <a:spcBef>
                <a:spcPts val="790"/>
              </a:spcBef>
            </a:pPr>
            <a:r>
              <a:rPr lang="en-US" sz="2400" dirty="0">
                <a:latin typeface="Book Antiqua" panose="02040602050305030304" pitchFamily="18" charset="0"/>
                <a:cs typeface="Palladio Uralic"/>
              </a:rPr>
              <a:t>Dr. </a:t>
            </a:r>
            <a:r>
              <a:rPr lang="en-US" sz="2400" dirty="0" err="1">
                <a:latin typeface="Book Antiqua" panose="02040602050305030304" pitchFamily="18" charset="0"/>
                <a:cs typeface="Palladio Uralic"/>
              </a:rPr>
              <a:t>Jane.Kuria</a:t>
            </a:r>
            <a:endParaRPr sz="2400" dirty="0">
              <a:latin typeface="Book Antiqua" panose="02040602050305030304" pitchFamily="18" charset="0"/>
              <a:cs typeface="Palladio Ural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25969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Philosophical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984885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P</a:t>
            </a:r>
            <a:r>
              <a:rPr lang="en-GB" sz="3200" dirty="0">
                <a:effectLst/>
                <a:latin typeface="Helvetica" pitchFamily="2" charset="0"/>
              </a:rPr>
              <a:t>hilosophical ideas remain largely hidden in research but still influence the practice of research</a:t>
            </a:r>
            <a:r>
              <a:rPr lang="en-US" sz="3200" kern="0" dirty="0">
                <a:solidFill>
                  <a:sysClr val="windowText" lastClr="000000"/>
                </a:solidFill>
                <a:latin typeface="Times New Roman" panose="02020603050405020304" pitchFamily="18" charset="0"/>
                <a:cs typeface="Times New Roman" panose="02020603050405020304" pitchFamily="18" charset="0"/>
              </a:rPr>
              <a:t>.</a:t>
            </a: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GB" sz="3200" dirty="0">
                <a:effectLst/>
                <a:latin typeface="Helvetica" pitchFamily="2" charset="0"/>
              </a:rPr>
              <a:t>A proposal might include a section that addresses the following:</a:t>
            </a:r>
          </a:p>
          <a:p>
            <a:pPr marL="1371600" lvl="2" indent="-457200">
              <a:buFont typeface="Wingdings" pitchFamily="2" charset="2"/>
              <a:buChar char="ü"/>
            </a:pPr>
            <a:r>
              <a:rPr lang="en-GB" sz="3200" dirty="0">
                <a:effectLst/>
                <a:latin typeface="Helvetica" pitchFamily="2" charset="0"/>
              </a:rPr>
              <a:t>The philosophical worldview proposed in the study</a:t>
            </a:r>
          </a:p>
          <a:p>
            <a:pPr marL="1371600" lvl="2" indent="-457200">
              <a:buFont typeface="Wingdings" pitchFamily="2" charset="2"/>
              <a:buChar char="ü"/>
            </a:pPr>
            <a:r>
              <a:rPr lang="en-GB" sz="3200" dirty="0">
                <a:effectLst/>
                <a:latin typeface="Helvetica" pitchFamily="2" charset="0"/>
              </a:rPr>
              <a:t>A definition of basic considerations of that worldview</a:t>
            </a:r>
          </a:p>
          <a:p>
            <a:pPr marL="1371600" lvl="2" indent="-457200">
              <a:buFont typeface="Wingdings" pitchFamily="2" charset="2"/>
              <a:buChar char="ü"/>
            </a:pPr>
            <a:r>
              <a:rPr lang="en-GB" sz="3200" dirty="0">
                <a:effectLst/>
                <a:latin typeface="Helvetica" pitchFamily="2" charset="0"/>
              </a:rPr>
              <a:t>How the worldview shaped their approach to research</a:t>
            </a: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6E5BA6C-53D3-46F9-CC9D-3A444C0FD7E6}"/>
              </a:ext>
            </a:extLst>
          </p:cNvPr>
          <p:cNvSpPr>
            <a:spLocks noGrp="1"/>
          </p:cNvSpPr>
          <p:nvPr>
            <p:ph type="sldNum" sz="quarter" idx="7"/>
          </p:nvPr>
        </p:nvSpPr>
        <p:spPr/>
        <p:txBody>
          <a:bodyPr/>
          <a:lstStyle/>
          <a:p>
            <a:fld id="{B6F15528-21DE-4FAA-801E-634DDDAF4B2B}" type="slidenum">
              <a:rPr lang="en-GB" smtClean="0"/>
              <a:t>10</a:t>
            </a:fld>
            <a:endParaRPr lang="en-GB"/>
          </a:p>
        </p:txBody>
      </p:sp>
    </p:spTree>
    <p:extLst>
      <p:ext uri="{BB962C8B-B14F-4D97-AF65-F5344CB8AC3E}">
        <p14:creationId xmlns:p14="http://schemas.microsoft.com/office/powerpoint/2010/main" val="167828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DDFA9D-2A3E-0B38-0889-46AE1D7CC60F}"/>
              </a:ext>
            </a:extLst>
          </p:cNvPr>
          <p:cNvSpPr>
            <a:spLocks noGrp="1"/>
          </p:cNvSpPr>
          <p:nvPr>
            <p:ph type="title"/>
          </p:nvPr>
        </p:nvSpPr>
        <p:spPr>
          <a:xfrm>
            <a:off x="965200" y="598725"/>
            <a:ext cx="14477999" cy="1084912"/>
          </a:xfrm>
        </p:spPr>
        <p:txBody>
          <a:bodyPr/>
          <a:lstStyle/>
          <a:p>
            <a:r>
              <a:rPr lang="en-US" dirty="0"/>
              <a:t> A framework for Design</a:t>
            </a:r>
          </a:p>
        </p:txBody>
      </p:sp>
      <p:pic>
        <p:nvPicPr>
          <p:cNvPr id="7" name="Content Placeholder 6">
            <a:extLst>
              <a:ext uri="{FF2B5EF4-FFF2-40B4-BE49-F238E27FC236}">
                <a16:creationId xmlns:a16="http://schemas.microsoft.com/office/drawing/2014/main" id="{816E55C5-C455-E34A-5B3C-3DA6764FEC30}"/>
              </a:ext>
            </a:extLst>
          </p:cNvPr>
          <p:cNvPicPr>
            <a:picLocks noGrp="1" noChangeAspect="1"/>
          </p:cNvPicPr>
          <p:nvPr>
            <p:ph sz="half" idx="2"/>
          </p:nvPr>
        </p:nvPicPr>
        <p:blipFill>
          <a:blip r:embed="rId2"/>
          <a:stretch>
            <a:fillRect/>
          </a:stretch>
        </p:blipFill>
        <p:spPr>
          <a:xfrm>
            <a:off x="812799" y="1676400"/>
            <a:ext cx="8991601" cy="7284720"/>
          </a:xfrm>
          <a:prstGeom prst="rect">
            <a:avLst/>
          </a:prstGeom>
        </p:spPr>
      </p:pic>
      <p:sp>
        <p:nvSpPr>
          <p:cNvPr id="6" name="Content Placeholder 5">
            <a:extLst>
              <a:ext uri="{FF2B5EF4-FFF2-40B4-BE49-F238E27FC236}">
                <a16:creationId xmlns:a16="http://schemas.microsoft.com/office/drawing/2014/main" id="{0E9444FD-8991-EFB7-3085-A922235C9733}"/>
              </a:ext>
            </a:extLst>
          </p:cNvPr>
          <p:cNvSpPr>
            <a:spLocks noGrp="1"/>
          </p:cNvSpPr>
          <p:nvPr>
            <p:ph sz="half" idx="3"/>
          </p:nvPr>
        </p:nvSpPr>
        <p:spPr>
          <a:xfrm>
            <a:off x="9956800" y="1676400"/>
            <a:ext cx="5486400" cy="7284720"/>
          </a:xfrm>
        </p:spPr>
        <p:txBody>
          <a:bodyPr/>
          <a:lstStyle/>
          <a:p>
            <a:pPr marL="457200" indent="-457200">
              <a:buFont typeface="Wingdings" pitchFamily="2" charset="2"/>
              <a:buChar char="§"/>
            </a:pPr>
            <a:r>
              <a:rPr lang="en-GB" sz="3200" dirty="0">
                <a:effectLst/>
                <a:latin typeface="Helvetica" pitchFamily="2" charset="0"/>
              </a:rPr>
              <a:t>The Interconnection of Worldviews, Strategies of Inquiry, and Research Methods. </a:t>
            </a:r>
          </a:p>
          <a:p>
            <a:pPr marL="457200" indent="-457200">
              <a:buFont typeface="Wingdings" pitchFamily="2" charset="2"/>
              <a:buChar char="§"/>
            </a:pPr>
            <a:endParaRPr lang="en-GB" sz="3200" dirty="0">
              <a:latin typeface="Helvetica" pitchFamily="2" charset="0"/>
            </a:endParaRPr>
          </a:p>
          <a:p>
            <a:pPr marL="457200" indent="-457200">
              <a:buFont typeface="Wingdings" pitchFamily="2" charset="2"/>
              <a:buChar char="§"/>
            </a:pPr>
            <a:r>
              <a:rPr lang="en-GB" sz="3200" dirty="0">
                <a:latin typeface="Helvetica" pitchFamily="2" charset="0"/>
              </a:rPr>
              <a:t>W</a:t>
            </a:r>
            <a:r>
              <a:rPr lang="en-GB" sz="3200" dirty="0">
                <a:effectLst/>
                <a:latin typeface="Helvetica" pitchFamily="2" charset="0"/>
              </a:rPr>
              <a:t>orldview as meaning “a basic set of beliefs that guide action”</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Others have called them paradigms epistemologies and ontologies</a:t>
            </a: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US" sz="1800" kern="0" dirty="0">
              <a:solidFill>
                <a:sysClr val="windowText" lastClr="000000"/>
              </a:solidFill>
              <a:latin typeface="Times New Roman" panose="02020603050405020304" pitchFamily="18" charset="0"/>
              <a:cs typeface="Times New Roman" panose="02020603050405020304" pitchFamily="18" charset="0"/>
            </a:endParaRPr>
          </a:p>
          <a:p>
            <a:endParaRPr lang="en-US" dirty="0"/>
          </a:p>
        </p:txBody>
      </p:sp>
      <p:sp>
        <p:nvSpPr>
          <p:cNvPr id="9" name="Slide Number Placeholder 8">
            <a:extLst>
              <a:ext uri="{FF2B5EF4-FFF2-40B4-BE49-F238E27FC236}">
                <a16:creationId xmlns:a16="http://schemas.microsoft.com/office/drawing/2014/main" id="{1B5D2C24-B8AE-189A-A138-5387505CB389}"/>
              </a:ext>
            </a:extLst>
          </p:cNvPr>
          <p:cNvSpPr>
            <a:spLocks noGrp="1"/>
          </p:cNvSpPr>
          <p:nvPr>
            <p:ph type="sldNum" sz="quarter" idx="7"/>
          </p:nvPr>
        </p:nvSpPr>
        <p:spPr/>
        <p:txBody>
          <a:bodyPr/>
          <a:lstStyle/>
          <a:p>
            <a:fld id="{B6F15528-21DE-4FAA-801E-634DDDAF4B2B}" type="slidenum">
              <a:rPr lang="en-GB" smtClean="0"/>
              <a:t>11</a:t>
            </a:fld>
            <a:endParaRPr lang="en-GB"/>
          </a:p>
        </p:txBody>
      </p:sp>
    </p:spTree>
    <p:extLst>
      <p:ext uri="{BB962C8B-B14F-4D97-AF65-F5344CB8AC3E}">
        <p14:creationId xmlns:p14="http://schemas.microsoft.com/office/powerpoint/2010/main" val="245843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Postpositivist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2576175"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P</a:t>
            </a:r>
            <a:r>
              <a:rPr lang="en-GB" sz="3200" dirty="0">
                <a:effectLst/>
                <a:latin typeface="Helvetica" pitchFamily="2" charset="0"/>
              </a:rPr>
              <a:t>ostpositivist assumptions hold true more for quantitative research than qualitative research.</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kern="0" dirty="0">
                <a:solidFill>
                  <a:sysClr val="windowText" lastClr="000000"/>
                </a:solidFill>
                <a:latin typeface="Helvetica" pitchFamily="2" charset="0"/>
                <a:cs typeface="Times New Roman" panose="02020603050405020304" pitchFamily="18" charset="0"/>
              </a:rPr>
              <a:t>Also known as scientific method, </a:t>
            </a:r>
            <a:r>
              <a:rPr lang="en-GB" sz="3200" dirty="0">
                <a:effectLst/>
                <a:latin typeface="Helvetica" pitchFamily="2" charset="0"/>
              </a:rPr>
              <a:t>positivist/postpositivist research, empirical science.</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err="1">
                <a:latin typeface="Helvetica" pitchFamily="2" charset="0"/>
              </a:rPr>
              <a:t>Postpositivism</a:t>
            </a:r>
            <a:r>
              <a:rPr lang="en-GB" sz="3200" dirty="0">
                <a:latin typeface="Helvetica" pitchFamily="2" charset="0"/>
              </a:rPr>
              <a:t> </a:t>
            </a:r>
            <a:r>
              <a:rPr lang="en-GB" sz="3200" dirty="0">
                <a:effectLst/>
                <a:latin typeface="Helvetica" pitchFamily="2" charset="0"/>
              </a:rPr>
              <a:t>represents the thinking after positivism challenging the traditional notion of the absolute truth of knowledge.</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It </a:t>
            </a:r>
            <a:r>
              <a:rPr lang="en-GB" sz="3200" dirty="0">
                <a:effectLst/>
                <a:latin typeface="Helvetica" pitchFamily="2" charset="0"/>
              </a:rPr>
              <a:t>recognizing that we cannot be “positive” about our claims of knowledge when studying the behaviour and actions of humans.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B6F92E7-DC66-AF21-8FCB-B59AFE1C78B1}"/>
              </a:ext>
            </a:extLst>
          </p:cNvPr>
          <p:cNvSpPr>
            <a:spLocks noGrp="1"/>
          </p:cNvSpPr>
          <p:nvPr>
            <p:ph type="sldNum" sz="quarter" idx="7"/>
          </p:nvPr>
        </p:nvSpPr>
        <p:spPr/>
        <p:txBody>
          <a:bodyPr/>
          <a:lstStyle/>
          <a:p>
            <a:fld id="{B6F15528-21DE-4FAA-801E-634DDDAF4B2B}" type="slidenum">
              <a:rPr lang="en-GB" smtClean="0"/>
              <a:t>12</a:t>
            </a:fld>
            <a:endParaRPr lang="en-GB"/>
          </a:p>
        </p:txBody>
      </p:sp>
    </p:spTree>
    <p:extLst>
      <p:ext uri="{BB962C8B-B14F-4D97-AF65-F5344CB8AC3E}">
        <p14:creationId xmlns:p14="http://schemas.microsoft.com/office/powerpoint/2010/main" val="110084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Postpositivist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1966575" cy="1477327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P</a:t>
            </a:r>
            <a:r>
              <a:rPr lang="en-GB" sz="3200" dirty="0">
                <a:effectLst/>
                <a:latin typeface="Helvetica" pitchFamily="2" charset="0"/>
              </a:rPr>
              <a:t>ostpositivist assumptions hold true more for quantitative research than qualitative research.</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R</a:t>
            </a:r>
            <a:r>
              <a:rPr lang="en-GB" sz="3200" dirty="0">
                <a:effectLst/>
                <a:latin typeface="Helvetica" pitchFamily="2" charset="0"/>
              </a:rPr>
              <a:t>eductionistic: reduces the ideas into a small, discrete set of ideas to test, such as the variables that comprise hypotheses and research questions.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T</a:t>
            </a:r>
            <a:r>
              <a:rPr lang="en-GB" sz="3200" dirty="0">
                <a:effectLst/>
                <a:latin typeface="Helvetica" pitchFamily="2" charset="0"/>
              </a:rPr>
              <a:t>he scientific method, the accepted approach to research by </a:t>
            </a:r>
            <a:r>
              <a:rPr lang="en-GB" sz="3200" dirty="0" err="1">
                <a:effectLst/>
                <a:latin typeface="Helvetica" pitchFamily="2" charset="0"/>
              </a:rPr>
              <a:t>postpostivists</a:t>
            </a:r>
            <a:r>
              <a:rPr lang="en-GB" sz="3200" dirty="0">
                <a:effectLst/>
                <a:latin typeface="Helvetica" pitchFamily="2" charset="0"/>
              </a:rPr>
              <a:t>, </a:t>
            </a:r>
            <a:endParaRPr lang="en-GB" sz="3200" dirty="0">
              <a:latin typeface="Helvetica" pitchFamily="2" charset="0"/>
            </a:endParaRPr>
          </a:p>
          <a:p>
            <a:pPr marL="1371600" lvl="2" indent="-457200">
              <a:buFont typeface="Wingdings" pitchFamily="2" charset="2"/>
              <a:buChar char="ü"/>
            </a:pPr>
            <a:r>
              <a:rPr lang="en-GB" sz="3200" dirty="0">
                <a:effectLst/>
                <a:latin typeface="Helvetica" pitchFamily="2" charset="0"/>
              </a:rPr>
              <a:t>begins with a theory, </a:t>
            </a:r>
          </a:p>
          <a:p>
            <a:pPr marL="1371600" lvl="2" indent="-457200">
              <a:buFont typeface="Wingdings" pitchFamily="2" charset="2"/>
              <a:buChar char="ü"/>
            </a:pPr>
            <a:r>
              <a:rPr lang="en-GB" sz="3200" dirty="0">
                <a:effectLst/>
                <a:latin typeface="Helvetica" pitchFamily="2" charset="0"/>
              </a:rPr>
              <a:t>collects data that either support or refutes the theory</a:t>
            </a:r>
          </a:p>
          <a:p>
            <a:pPr marL="1371600" lvl="2" indent="-457200">
              <a:buFont typeface="Wingdings" pitchFamily="2" charset="2"/>
              <a:buChar char="ü"/>
            </a:pPr>
            <a:r>
              <a:rPr lang="en-GB" sz="3200" dirty="0">
                <a:effectLst/>
                <a:latin typeface="Helvetica" pitchFamily="2" charset="0"/>
              </a:rPr>
              <a:t>makes necessary revisions before additional tests are made.</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4ACE9AA-EB19-403E-C9DD-E829F39543C3}"/>
              </a:ext>
            </a:extLst>
          </p:cNvPr>
          <p:cNvSpPr>
            <a:spLocks noGrp="1"/>
          </p:cNvSpPr>
          <p:nvPr>
            <p:ph type="sldNum" sz="quarter" idx="7"/>
          </p:nvPr>
        </p:nvSpPr>
        <p:spPr/>
        <p:txBody>
          <a:bodyPr/>
          <a:lstStyle/>
          <a:p>
            <a:fld id="{B6F15528-21DE-4FAA-801E-634DDDAF4B2B}" type="slidenum">
              <a:rPr lang="en-GB" smtClean="0"/>
              <a:t>13</a:t>
            </a:fld>
            <a:endParaRPr lang="en-GB"/>
          </a:p>
        </p:txBody>
      </p:sp>
    </p:spTree>
    <p:extLst>
      <p:ext uri="{BB962C8B-B14F-4D97-AF65-F5344CB8AC3E}">
        <p14:creationId xmlns:p14="http://schemas.microsoft.com/office/powerpoint/2010/main" val="393283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Key assumptions of Postpositivist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1966575"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Knowledge is conjectural (and antifoundational)—absolute truth can never be found.</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Research is the process of making claims and then refining or abandoning some of them for other claims more strongly warranted.</a:t>
            </a:r>
          </a:p>
          <a:p>
            <a:pPr marL="457200" indent="-457200">
              <a:buFont typeface="Wingdings" pitchFamily="2" charset="2"/>
              <a:buChar char="§"/>
            </a:pPr>
            <a:r>
              <a:rPr lang="en-GB" sz="3200" dirty="0">
                <a:effectLst/>
                <a:latin typeface="Helvetica" pitchFamily="2" charset="0"/>
              </a:rPr>
              <a:t>Data, evidence, and rational considerations shape knowledge</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Research seeks to develop relevant, true statements, ones that can serve to explain the situation of concern or that describe the causal relationships of interest.</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Being objective is an essential aspect of competent inquiry.</a:t>
            </a:r>
          </a:p>
          <a:p>
            <a:pPr marL="457200" indent="-457200">
              <a:buFont typeface="Arial" panose="020B0604020202020204" pitchFamily="34" charset="0"/>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66E10E5-911F-9133-FF9F-D98CD426F588}"/>
              </a:ext>
            </a:extLst>
          </p:cNvPr>
          <p:cNvSpPr>
            <a:spLocks noGrp="1"/>
          </p:cNvSpPr>
          <p:nvPr>
            <p:ph type="sldNum" sz="quarter" idx="7"/>
          </p:nvPr>
        </p:nvSpPr>
        <p:spPr/>
        <p:txBody>
          <a:bodyPr/>
          <a:lstStyle/>
          <a:p>
            <a:fld id="{B6F15528-21DE-4FAA-801E-634DDDAF4B2B}" type="slidenum">
              <a:rPr lang="en-GB" smtClean="0"/>
              <a:t>14</a:t>
            </a:fld>
            <a:endParaRPr lang="en-GB"/>
          </a:p>
        </p:txBody>
      </p:sp>
    </p:spTree>
    <p:extLst>
      <p:ext uri="{BB962C8B-B14F-4D97-AF65-F5344CB8AC3E}">
        <p14:creationId xmlns:p14="http://schemas.microsoft.com/office/powerpoint/2010/main" val="199806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The Social Constructivist Worldview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1966575" cy="1083373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It holds assumptions that individuals seek understanding of the world in which they live and work</a:t>
            </a:r>
          </a:p>
          <a:p>
            <a:pPr marL="457200" indent="-457200">
              <a:buFont typeface="Wingdings" pitchFamily="2" charset="2"/>
              <a:buChar char="§"/>
            </a:pPr>
            <a:r>
              <a:rPr lang="en-GB" sz="3200" dirty="0">
                <a:effectLst/>
                <a:latin typeface="Helvetica" pitchFamily="2" charset="0"/>
              </a:rPr>
              <a:t>Individuals develop subjective meanings of their experiences.</a:t>
            </a:r>
          </a:p>
          <a:p>
            <a:pPr marL="457200" indent="-457200">
              <a:buFont typeface="Wingdings" pitchFamily="2" charset="2"/>
              <a:buChar char="§"/>
            </a:pPr>
            <a:r>
              <a:rPr lang="en-GB" sz="3200" dirty="0">
                <a:latin typeface="Helvetica" pitchFamily="2" charset="0"/>
              </a:rPr>
              <a:t>The </a:t>
            </a:r>
            <a:r>
              <a:rPr lang="en-GB" sz="3200" dirty="0">
                <a:effectLst/>
                <a:latin typeface="Helvetica" pitchFamily="2" charset="0"/>
              </a:rPr>
              <a:t>meanings are varied and multiple, leading the researcher to look for the complexity of views </a:t>
            </a:r>
          </a:p>
          <a:p>
            <a:pPr marL="457200" indent="-457200">
              <a:buFont typeface="Wingdings" pitchFamily="2" charset="2"/>
              <a:buChar char="§"/>
            </a:pPr>
            <a:r>
              <a:rPr lang="en-GB" sz="3200" dirty="0">
                <a:latin typeface="Helvetica" pitchFamily="2" charset="0"/>
              </a:rPr>
              <a:t>Q</a:t>
            </a:r>
            <a:r>
              <a:rPr lang="en-GB" sz="3200" dirty="0">
                <a:effectLst/>
                <a:latin typeface="Helvetica" pitchFamily="2" charset="0"/>
              </a:rPr>
              <a:t>uestions become broad and general so that the participants can construct the meaning of a situation in interactions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48CD4D1-7939-6AB5-5EB7-835E6032EA2E}"/>
              </a:ext>
            </a:extLst>
          </p:cNvPr>
          <p:cNvSpPr>
            <a:spLocks noGrp="1"/>
          </p:cNvSpPr>
          <p:nvPr>
            <p:ph type="sldNum" sz="quarter" idx="7"/>
          </p:nvPr>
        </p:nvSpPr>
        <p:spPr/>
        <p:txBody>
          <a:bodyPr/>
          <a:lstStyle/>
          <a:p>
            <a:fld id="{B6F15528-21DE-4FAA-801E-634DDDAF4B2B}" type="slidenum">
              <a:rPr lang="en-GB" smtClean="0"/>
              <a:t>15</a:t>
            </a:fld>
            <a:endParaRPr lang="en-GB"/>
          </a:p>
        </p:txBody>
      </p:sp>
    </p:spTree>
    <p:extLst>
      <p:ext uri="{BB962C8B-B14F-4D97-AF65-F5344CB8AC3E}">
        <p14:creationId xmlns:p14="http://schemas.microsoft.com/office/powerpoint/2010/main" val="297325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Assumptions of Social Constructivist Worldview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GB" sz="3200" dirty="0">
                <a:effectLst/>
                <a:latin typeface="Helvetica" pitchFamily="2" charset="0"/>
              </a:rPr>
              <a:t>Meanings are constructed by human beings as they engage with the world they are interpreting.</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Humans engage with their world and make sense of it based on their historical and social perspectives.</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The basic generation of meaning is always social, arising in and out of interaction with a human community.</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16</a:t>
            </a:fld>
            <a:endParaRPr lang="en-GB"/>
          </a:p>
        </p:txBody>
      </p:sp>
    </p:spTree>
    <p:extLst>
      <p:ext uri="{BB962C8B-B14F-4D97-AF65-F5344CB8AC3E}">
        <p14:creationId xmlns:p14="http://schemas.microsoft.com/office/powerpoint/2010/main" val="295387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Advocacy and Participatory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034129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It holds that research inquiry needs to be intertwined with politics and a political agenda.  </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the research contains an action agenda for reform that may change the lives of the participants, the institutions in which individuals work or live, and the researcher’s life.</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I</a:t>
            </a:r>
            <a:r>
              <a:rPr lang="en-GB" sz="3200" dirty="0">
                <a:effectLst/>
                <a:latin typeface="Helvetica" pitchFamily="2" charset="0"/>
              </a:rPr>
              <a:t>ssues such as empowerment, inequality, oppression, domination, suppression, and alienation</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17</a:t>
            </a:fld>
            <a:endParaRPr lang="en-GB"/>
          </a:p>
        </p:txBody>
      </p:sp>
    </p:spTree>
    <p:extLst>
      <p:ext uri="{BB962C8B-B14F-4D97-AF65-F5344CB8AC3E}">
        <p14:creationId xmlns:p14="http://schemas.microsoft.com/office/powerpoint/2010/main" val="218202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Key Features of Advocacy and Participatory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GB" sz="3200" dirty="0">
                <a:effectLst/>
                <a:latin typeface="Helvetica" pitchFamily="2" charset="0"/>
              </a:rPr>
              <a:t>Participatory action is recursive or dialectical and focused on bringing about change in practices.</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It focuses on helping individuals free themselves from constraints found in the media, in language, in work procedures, and in the relationships of power in educational settings.</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It is emancipatory in that it helps unshackle people from the constraints of irrational and unjust structures that limit self-development and self-determination. </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It is practical and collaborative because it is inquiry completed with others rather than on or to others.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18</a:t>
            </a:fld>
            <a:endParaRPr lang="en-GB"/>
          </a:p>
        </p:txBody>
      </p:sp>
    </p:spTree>
    <p:extLst>
      <p:ext uri="{BB962C8B-B14F-4D97-AF65-F5344CB8AC3E}">
        <p14:creationId xmlns:p14="http://schemas.microsoft.com/office/powerpoint/2010/main" val="242425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Pragmatic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280350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A</a:t>
            </a:r>
            <a:r>
              <a:rPr lang="en-GB" sz="3200" dirty="0">
                <a:effectLst/>
                <a:latin typeface="Helvetica" pitchFamily="2" charset="0"/>
              </a:rPr>
              <a:t> worldview arises out of actions, situations, and consequences rather than antecedent conditions.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Instead of focusing on methods, researchers emphasize the research problem and use all approaches available to understand the problem.</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P</a:t>
            </a:r>
            <a:r>
              <a:rPr lang="en-GB" sz="3200" dirty="0">
                <a:effectLst/>
                <a:latin typeface="Helvetica" pitchFamily="2" charset="0"/>
              </a:rPr>
              <a:t>ragmatism opens the door to </a:t>
            </a:r>
          </a:p>
          <a:p>
            <a:pPr marL="1828800" lvl="3" indent="-457200">
              <a:buFont typeface="Wingdings" pitchFamily="2" charset="2"/>
              <a:buChar char="ü"/>
            </a:pPr>
            <a:r>
              <a:rPr lang="en-GB" sz="3200" dirty="0">
                <a:effectLst/>
                <a:latin typeface="Helvetica" pitchFamily="2" charset="0"/>
              </a:rPr>
              <a:t>multiple methods</a:t>
            </a:r>
          </a:p>
          <a:p>
            <a:pPr marL="1828800" lvl="3" indent="-457200">
              <a:buFont typeface="Wingdings" pitchFamily="2" charset="2"/>
              <a:buChar char="ü"/>
            </a:pPr>
            <a:r>
              <a:rPr lang="en-GB" sz="3200" dirty="0">
                <a:effectLst/>
                <a:latin typeface="Helvetica" pitchFamily="2" charset="0"/>
              </a:rPr>
              <a:t>different worldviews, </a:t>
            </a:r>
            <a:endParaRPr lang="en-GB" sz="3200" dirty="0">
              <a:latin typeface="Helvetica" pitchFamily="2" charset="0"/>
            </a:endParaRPr>
          </a:p>
          <a:p>
            <a:pPr marL="1828800" lvl="3" indent="-457200">
              <a:buFont typeface="Wingdings" pitchFamily="2" charset="2"/>
              <a:buChar char="ü"/>
            </a:pPr>
            <a:r>
              <a:rPr lang="en-GB" sz="3200" dirty="0">
                <a:effectLst/>
                <a:latin typeface="Helvetica" pitchFamily="2" charset="0"/>
              </a:rPr>
              <a:t>different assumptions</a:t>
            </a:r>
          </a:p>
          <a:p>
            <a:pPr marL="1828800" lvl="3" indent="-457200">
              <a:buFont typeface="Wingdings" pitchFamily="2" charset="2"/>
              <a:buChar char="ü"/>
            </a:pPr>
            <a:r>
              <a:rPr lang="en-GB" sz="3200" dirty="0">
                <a:effectLst/>
                <a:latin typeface="Helvetica" pitchFamily="2" charset="0"/>
              </a:rPr>
              <a:t> different forms of data collection and analysis.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19</a:t>
            </a:fld>
            <a:endParaRPr lang="en-GB"/>
          </a:p>
        </p:txBody>
      </p:sp>
    </p:spTree>
    <p:extLst>
      <p:ext uri="{BB962C8B-B14F-4D97-AF65-F5344CB8AC3E}">
        <p14:creationId xmlns:p14="http://schemas.microsoft.com/office/powerpoint/2010/main" val="224858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Learning Outcomes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837152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GB" sz="3200" dirty="0">
                <a:latin typeface="Helvetica" pitchFamily="2" charset="0"/>
              </a:rPr>
              <a:t>Explain research design and the criteria to select one</a:t>
            </a:r>
          </a:p>
          <a:p>
            <a:pPr marL="514350" indent="-514350">
              <a:buFont typeface="+mj-lt"/>
              <a:buAutoNum type="arabicPeriod"/>
            </a:pPr>
            <a:endParaRPr lang="en-GB" sz="3200" dirty="0">
              <a:latin typeface="Helvetica" pitchFamily="2" charset="0"/>
            </a:endParaRPr>
          </a:p>
          <a:p>
            <a:pPr marL="514350" indent="-514350">
              <a:buFont typeface="+mj-lt"/>
              <a:buAutoNum type="arabicPeriod"/>
            </a:pPr>
            <a:r>
              <a:rPr lang="en-GB" sz="3200" dirty="0">
                <a:effectLst/>
                <a:latin typeface="Helvetica" pitchFamily="2" charset="0"/>
              </a:rPr>
              <a:t>Distinguish the different types of research designs.</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r>
              <a:rPr lang="en-GB" sz="3200" dirty="0">
                <a:latin typeface="Helvetica" pitchFamily="2" charset="0"/>
              </a:rPr>
              <a:t>Describe the different components of research design</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9B99E7C-D11C-A619-0682-E7D4DE86E8E1}"/>
              </a:ext>
            </a:extLst>
          </p:cNvPr>
          <p:cNvSpPr>
            <a:spLocks noGrp="1"/>
          </p:cNvSpPr>
          <p:nvPr>
            <p:ph type="sldNum" sz="quarter" idx="7"/>
          </p:nvPr>
        </p:nvSpPr>
        <p:spPr/>
        <p:txBody>
          <a:bodyPr/>
          <a:lstStyle/>
          <a:p>
            <a:fld id="{B6F15528-21DE-4FAA-801E-634DDDAF4B2B}" type="slidenum">
              <a:rPr lang="en-GB" smtClean="0"/>
              <a:t>2</a:t>
            </a:fld>
            <a:endParaRPr lang="en-GB"/>
          </a:p>
        </p:txBody>
      </p:sp>
    </p:spTree>
    <p:extLst>
      <p:ext uri="{BB962C8B-B14F-4D97-AF65-F5344CB8AC3E}">
        <p14:creationId xmlns:p14="http://schemas.microsoft.com/office/powerpoint/2010/main" val="256876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Key features Pragmatic Worldview</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428083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r>
              <a:rPr lang="en-GB" sz="3200" dirty="0">
                <a:effectLst/>
                <a:latin typeface="Helvetica" pitchFamily="2" charset="0"/>
              </a:rPr>
              <a:t>Pragmatism is not committed to any one system of philosophy and reality. </a:t>
            </a:r>
          </a:p>
          <a:p>
            <a:pPr marL="514350" indent="-514350">
              <a:buFont typeface="+mj-lt"/>
              <a:buAutoNum type="arabicPeriod"/>
            </a:pPr>
            <a:r>
              <a:rPr lang="en-GB" sz="3200" dirty="0">
                <a:effectLst/>
                <a:latin typeface="Helvetica" pitchFamily="2" charset="0"/>
              </a:rPr>
              <a:t>Individual researchers have a freedom of choice.</a:t>
            </a:r>
          </a:p>
          <a:p>
            <a:pPr marL="514350" indent="-514350">
              <a:buFont typeface="+mj-lt"/>
              <a:buAutoNum type="arabicPeriod"/>
            </a:pPr>
            <a:r>
              <a:rPr lang="en-GB" sz="3200" dirty="0">
                <a:effectLst/>
                <a:latin typeface="Helvetica" pitchFamily="2" charset="0"/>
              </a:rPr>
              <a:t>Pragmatists do not see the world as an absolute unity.</a:t>
            </a:r>
          </a:p>
          <a:p>
            <a:pPr marL="514350" indent="-514350">
              <a:buFont typeface="+mj-lt"/>
              <a:buAutoNum type="arabicPeriod"/>
            </a:pPr>
            <a:r>
              <a:rPr lang="en-GB" sz="3200" dirty="0">
                <a:effectLst/>
                <a:latin typeface="Helvetica" pitchFamily="2" charset="0"/>
              </a:rPr>
              <a:t>Truth is what works at the time. It is not based in a duality between reality independent of the mind or within the mind </a:t>
            </a:r>
          </a:p>
          <a:p>
            <a:pPr marL="514350" indent="-514350">
              <a:buFont typeface="+mj-lt"/>
              <a:buAutoNum type="arabicPeriod"/>
            </a:pPr>
            <a:r>
              <a:rPr lang="en-GB" sz="3200" dirty="0">
                <a:effectLst/>
                <a:latin typeface="Helvetica" pitchFamily="2" charset="0"/>
              </a:rPr>
              <a:t>The pragmatist researchers look to the what and how to research, based on the intended consequences</a:t>
            </a:r>
            <a:r>
              <a:rPr lang="en-GB" sz="3200" dirty="0">
                <a:latin typeface="Helvetica" pitchFamily="2" charset="0"/>
              </a:rPr>
              <a:t>.</a:t>
            </a:r>
          </a:p>
          <a:p>
            <a:pPr marL="514350" indent="-514350">
              <a:buFont typeface="+mj-lt"/>
              <a:buAutoNum type="arabicPeriod"/>
            </a:pPr>
            <a:r>
              <a:rPr lang="en-GB" sz="3200" dirty="0">
                <a:effectLst/>
                <a:latin typeface="Helvetica" pitchFamily="2" charset="0"/>
              </a:rPr>
              <a:t>Pragmatists agree that research always occurs in social, historical, political, and other contexts.</a:t>
            </a:r>
          </a:p>
          <a:p>
            <a:pPr marL="514350" indent="-514350">
              <a:buFont typeface="+mj-lt"/>
              <a:buAutoNum type="arabicPeriod"/>
            </a:pPr>
            <a:r>
              <a:rPr lang="en-GB" sz="3200" dirty="0">
                <a:effectLst/>
                <a:latin typeface="Helvetica" pitchFamily="2" charset="0"/>
              </a:rPr>
              <a:t>Pragmatists have believed in an external world independent of the mind as well as that lodged in the mind.</a:t>
            </a: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20</a:t>
            </a:fld>
            <a:endParaRPr lang="en-GB"/>
          </a:p>
        </p:txBody>
      </p:sp>
    </p:spTree>
    <p:extLst>
      <p:ext uri="{BB962C8B-B14F-4D97-AF65-F5344CB8AC3E}">
        <p14:creationId xmlns:p14="http://schemas.microsoft.com/office/powerpoint/2010/main" val="174508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Four World Views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837152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21</a:t>
            </a:fld>
            <a:endParaRPr lang="en-GB"/>
          </a:p>
        </p:txBody>
      </p:sp>
      <p:pic>
        <p:nvPicPr>
          <p:cNvPr id="2" name="Picture 1">
            <a:extLst>
              <a:ext uri="{FF2B5EF4-FFF2-40B4-BE49-F238E27FC236}">
                <a16:creationId xmlns:a16="http://schemas.microsoft.com/office/drawing/2014/main" id="{0C28803A-9970-2E80-9442-5A34EA459895}"/>
              </a:ext>
            </a:extLst>
          </p:cNvPr>
          <p:cNvPicPr>
            <a:picLocks noChangeAspect="1"/>
          </p:cNvPicPr>
          <p:nvPr/>
        </p:nvPicPr>
        <p:blipFill>
          <a:blip r:embed="rId2"/>
          <a:stretch>
            <a:fillRect/>
          </a:stretch>
        </p:blipFill>
        <p:spPr>
          <a:xfrm>
            <a:off x="2641600" y="2842869"/>
            <a:ext cx="11582400" cy="5005731"/>
          </a:xfrm>
          <a:prstGeom prst="rect">
            <a:avLst/>
          </a:prstGeom>
        </p:spPr>
      </p:pic>
    </p:spTree>
    <p:extLst>
      <p:ext uri="{BB962C8B-B14F-4D97-AF65-F5344CB8AC3E}">
        <p14:creationId xmlns:p14="http://schemas.microsoft.com/office/powerpoint/2010/main" val="64383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Strategies of Inquiry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These are types of qualitative, quantitative, and mixed methods designs or models that provide specific direction for procedures in a research design.</a:t>
            </a:r>
          </a:p>
          <a:p>
            <a:pPr marL="457200" indent="-457200">
              <a:buFont typeface="Wingdings" pitchFamily="2" charset="2"/>
              <a:buChar char="§"/>
            </a:pPr>
            <a:r>
              <a:rPr lang="en-GB" sz="3200" dirty="0">
                <a:effectLst/>
                <a:latin typeface="Helvetica" pitchFamily="2" charset="0"/>
              </a:rPr>
              <a:t>The strategies available have grown over the years as computer technology has pushed forward our data analysis and ability to analyse complex models and as individuals have articulated new procedures for conducting social science research.</a:t>
            </a: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22</a:t>
            </a:fld>
            <a:endParaRPr lang="en-GB"/>
          </a:p>
        </p:txBody>
      </p:sp>
    </p:spTree>
    <p:extLst>
      <p:ext uri="{BB962C8B-B14F-4D97-AF65-F5344CB8AC3E}">
        <p14:creationId xmlns:p14="http://schemas.microsoft.com/office/powerpoint/2010/main" val="211295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Alternative Strategies of Inquiry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787908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23</a:t>
            </a:fld>
            <a:endParaRPr lang="en-GB"/>
          </a:p>
        </p:txBody>
      </p:sp>
      <p:pic>
        <p:nvPicPr>
          <p:cNvPr id="2" name="Picture 1">
            <a:extLst>
              <a:ext uri="{FF2B5EF4-FFF2-40B4-BE49-F238E27FC236}">
                <a16:creationId xmlns:a16="http://schemas.microsoft.com/office/drawing/2014/main" id="{6FADCDEA-FD5D-A900-1BE4-C81099EA0F03}"/>
              </a:ext>
            </a:extLst>
          </p:cNvPr>
          <p:cNvPicPr>
            <a:picLocks noChangeAspect="1"/>
          </p:cNvPicPr>
          <p:nvPr/>
        </p:nvPicPr>
        <p:blipFill>
          <a:blip r:embed="rId2"/>
          <a:stretch>
            <a:fillRect/>
          </a:stretch>
        </p:blipFill>
        <p:spPr>
          <a:xfrm>
            <a:off x="1346200" y="2667000"/>
            <a:ext cx="12801600" cy="4705832"/>
          </a:xfrm>
          <a:prstGeom prst="rect">
            <a:avLst/>
          </a:prstGeom>
        </p:spPr>
      </p:pic>
    </p:spTree>
    <p:extLst>
      <p:ext uri="{BB962C8B-B14F-4D97-AF65-F5344CB8AC3E}">
        <p14:creationId xmlns:p14="http://schemas.microsoft.com/office/powerpoint/2010/main" val="72340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Quantitative Strategies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378839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In the 20</a:t>
            </a:r>
            <a:r>
              <a:rPr lang="en-GB" sz="3200" baseline="30000" dirty="0">
                <a:effectLst/>
                <a:latin typeface="Helvetica" pitchFamily="2" charset="0"/>
              </a:rPr>
              <a:t>th</a:t>
            </a:r>
            <a:r>
              <a:rPr lang="en-GB" sz="3200" dirty="0">
                <a:effectLst/>
                <a:latin typeface="Helvetica" pitchFamily="2" charset="0"/>
              </a:rPr>
              <a:t> century it involves </a:t>
            </a:r>
            <a:r>
              <a:rPr lang="en-GB" sz="3200" dirty="0" err="1">
                <a:effectLst/>
                <a:latin typeface="Helvetica" pitchFamily="2" charset="0"/>
              </a:rPr>
              <a:t>postpositivism</a:t>
            </a:r>
            <a:r>
              <a:rPr lang="en-GB" sz="3200" dirty="0">
                <a:effectLst/>
                <a:latin typeface="Helvetica" pitchFamily="2" charset="0"/>
              </a:rPr>
              <a:t> worldview e.g</a:t>
            </a:r>
            <a:r>
              <a:rPr lang="en-GB" sz="3200" dirty="0">
                <a:latin typeface="Helvetica" pitchFamily="2" charset="0"/>
              </a:rPr>
              <a:t>. </a:t>
            </a:r>
            <a:r>
              <a:rPr lang="en-GB" sz="3200" dirty="0">
                <a:effectLst/>
                <a:latin typeface="Helvetica" pitchFamily="2" charset="0"/>
              </a:rPr>
              <a:t>experiments, quasi-experiments and correlational studies.</a:t>
            </a:r>
          </a:p>
          <a:p>
            <a:pPr marL="457200" indent="-457200">
              <a:buFont typeface="Wingdings" pitchFamily="2" charset="2"/>
              <a:buChar char="§"/>
            </a:pPr>
            <a:r>
              <a:rPr lang="en-GB" sz="3200" dirty="0">
                <a:effectLst/>
                <a:latin typeface="Helvetica" pitchFamily="2" charset="0"/>
              </a:rPr>
              <a:t>recently, quantitative strategies have involved complex experiments with many variables and treatments </a:t>
            </a:r>
          </a:p>
          <a:p>
            <a:pPr marL="457200" indent="-457200">
              <a:buFont typeface="Wingdings" pitchFamily="2" charset="2"/>
              <a:buChar char="§"/>
            </a:pPr>
            <a:r>
              <a:rPr lang="en-GB" sz="3200" dirty="0">
                <a:effectLst/>
                <a:latin typeface="Helvetica" pitchFamily="2" charset="0"/>
              </a:rPr>
              <a:t>included elaborate structural equation models that incorporate causal paths and the identification of the collective strength of multiple variables. They include;</a:t>
            </a:r>
          </a:p>
          <a:p>
            <a:pPr marL="1428750" lvl="2" indent="-514350">
              <a:buFont typeface="+mj-lt"/>
              <a:buAutoNum type="arabicPeriod"/>
            </a:pPr>
            <a:r>
              <a:rPr lang="en-GB" sz="3200" dirty="0">
                <a:latin typeface="Helvetica" pitchFamily="2" charset="0"/>
              </a:rPr>
              <a:t>Survey research</a:t>
            </a:r>
          </a:p>
          <a:p>
            <a:pPr marL="1428750" lvl="2" indent="-514350">
              <a:buFont typeface="+mj-lt"/>
              <a:buAutoNum type="arabicPeriod"/>
            </a:pPr>
            <a:r>
              <a:rPr lang="en-GB" sz="3200" dirty="0">
                <a:effectLst/>
                <a:latin typeface="Helvetica" pitchFamily="2" charset="0"/>
              </a:rPr>
              <a:t>Experimental research </a:t>
            </a: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24</a:t>
            </a:fld>
            <a:endParaRPr lang="en-GB"/>
          </a:p>
        </p:txBody>
      </p:sp>
    </p:spTree>
    <p:extLst>
      <p:ext uri="{BB962C8B-B14F-4D97-AF65-F5344CB8AC3E}">
        <p14:creationId xmlns:p14="http://schemas.microsoft.com/office/powerpoint/2010/main" val="24924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Qualitative Strategies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6035159"/>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There are many approaches and step by step procedures on specific qualitative methods of inquiry.</a:t>
            </a:r>
          </a:p>
          <a:p>
            <a:pPr marL="457200" indent="-457200">
              <a:buFont typeface="Wingdings" pitchFamily="2" charset="2"/>
              <a:buChar char="§"/>
            </a:pPr>
            <a:r>
              <a:rPr lang="en-GB" sz="3200" dirty="0">
                <a:effectLst/>
                <a:latin typeface="Helvetica" pitchFamily="2" charset="0"/>
              </a:rPr>
              <a:t>These include</a:t>
            </a:r>
          </a:p>
          <a:p>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Ethnography: </a:t>
            </a:r>
            <a:r>
              <a:rPr lang="en-US" sz="3200" dirty="0">
                <a:effectLst/>
                <a:latin typeface="Helvetica" pitchFamily="2" charset="0"/>
              </a:rPr>
              <a:t>studies an intact cultural group in a natural setting over a prolonged period of time by collecting, primarily, observational and interview data</a:t>
            </a: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Grounded theory:</a:t>
            </a:r>
            <a:r>
              <a:rPr lang="en-US" sz="3200" dirty="0">
                <a:effectLst/>
                <a:latin typeface="Helvetica" pitchFamily="2" charset="0"/>
              </a:rPr>
              <a:t>researcher derives a general, abstract theory of a process, action, or interaction grounded in the views of participants</a:t>
            </a:r>
            <a:endParaRPr lang="en-GB" sz="3200" dirty="0">
              <a:effectLst/>
              <a:latin typeface="Helvetica" pitchFamily="2" charset="0"/>
            </a:endParaRPr>
          </a:p>
          <a:p>
            <a:pPr marL="514350" indent="-514350">
              <a:buFont typeface="+mj-lt"/>
              <a:buAutoNum type="arabicPeriod"/>
            </a:pPr>
            <a:r>
              <a:rPr lang="en-GB" sz="3200" dirty="0">
                <a:effectLst/>
                <a:latin typeface="Helvetica" pitchFamily="2" charset="0"/>
              </a:rPr>
              <a:t>Case studies</a:t>
            </a:r>
          </a:p>
          <a:p>
            <a:br>
              <a:rPr lang="en-GB" sz="1800" i="0" dirty="0">
                <a:solidFill>
                  <a:srgbClr val="000000"/>
                </a:solidFill>
                <a:effectLst/>
                <a:latin typeface="Calibri" panose="020F0502020204030204" pitchFamily="34" charset="0"/>
              </a:rPr>
            </a:br>
            <a:endParaRPr lang="en-GB" sz="3200" dirty="0">
              <a:effectLst/>
              <a:latin typeface="Helvetica" pitchFamily="2" charset="0"/>
            </a:endParaRPr>
          </a:p>
          <a:p>
            <a:pPr marL="457200" indent="-457200">
              <a:buFont typeface="Wingdings" pitchFamily="2" charset="2"/>
              <a:buChar char="§"/>
            </a:pPr>
            <a:br>
              <a:rPr lang="en-GB" sz="3200" i="0" dirty="0">
                <a:solidFill>
                  <a:srgbClr val="000000"/>
                </a:solidFill>
                <a:effectLst/>
                <a:latin typeface="Calibri" panose="020F0502020204030204" pitchFamily="34" charset="0"/>
              </a:rPr>
            </a:b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25</a:t>
            </a:fld>
            <a:endParaRPr lang="en-GB"/>
          </a:p>
        </p:txBody>
      </p:sp>
    </p:spTree>
    <p:extLst>
      <p:ext uri="{BB962C8B-B14F-4D97-AF65-F5344CB8AC3E}">
        <p14:creationId xmlns:p14="http://schemas.microsoft.com/office/powerpoint/2010/main" val="243988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Qualitative Strategies…..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357294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14350" indent="-514350">
              <a:buFont typeface="+mj-lt"/>
              <a:buAutoNum type="arabicPeriod" startAt="4"/>
            </a:pPr>
            <a:r>
              <a:rPr lang="en-GB" sz="3200" dirty="0">
                <a:effectLst/>
                <a:latin typeface="Helvetica" pitchFamily="2" charset="0"/>
              </a:rPr>
              <a:t>Phenomenological research: </a:t>
            </a:r>
            <a:r>
              <a:rPr lang="en-US" sz="3200" dirty="0">
                <a:effectLst/>
                <a:latin typeface="Helvetica" pitchFamily="2" charset="0"/>
              </a:rPr>
              <a:t> researcher identifies the essence of human experiences about a phenomenon as described by participants.</a:t>
            </a:r>
          </a:p>
          <a:p>
            <a:endParaRPr lang="en-GB" sz="3200" dirty="0">
              <a:latin typeface="Helvetica" pitchFamily="2" charset="0"/>
            </a:endParaRPr>
          </a:p>
          <a:p>
            <a:pPr marL="514350" indent="-514350">
              <a:buFont typeface="+mj-lt"/>
              <a:buAutoNum type="arabicPeriod" startAt="4"/>
            </a:pPr>
            <a:r>
              <a:rPr lang="en-GB" sz="3200" dirty="0">
                <a:effectLst/>
                <a:latin typeface="Helvetica" pitchFamily="2" charset="0"/>
              </a:rPr>
              <a:t>Narrative research: </a:t>
            </a:r>
            <a:r>
              <a:rPr lang="en-US" sz="3200" dirty="0">
                <a:effectLst/>
                <a:latin typeface="Helvetica" pitchFamily="2" charset="0"/>
              </a:rPr>
              <a:t>the researcher studies the lives of individuals and asks one or more individuals to provide stories about their lives. </a:t>
            </a:r>
            <a:endParaRPr lang="en-GB" sz="3200" dirty="0">
              <a:effectLst/>
              <a:latin typeface="Helvetica" pitchFamily="2" charset="0"/>
            </a:endParaRPr>
          </a:p>
          <a:p>
            <a:br>
              <a:rPr lang="en-GB" sz="1800" i="0" dirty="0">
                <a:solidFill>
                  <a:srgbClr val="000000"/>
                </a:solidFill>
                <a:effectLst/>
                <a:latin typeface="Calibri" panose="020F0502020204030204" pitchFamily="34" charset="0"/>
              </a:rPr>
            </a:br>
            <a:endParaRPr lang="en-GB" sz="3200" dirty="0">
              <a:effectLst/>
              <a:latin typeface="Helvetica" pitchFamily="2" charset="0"/>
            </a:endParaRPr>
          </a:p>
          <a:p>
            <a:br>
              <a:rPr lang="en-GB" sz="3200" i="0" dirty="0">
                <a:solidFill>
                  <a:srgbClr val="000000"/>
                </a:solidFill>
                <a:effectLst/>
                <a:latin typeface="Calibri" panose="020F0502020204030204" pitchFamily="34" charset="0"/>
              </a:rPr>
            </a:b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26</a:t>
            </a:fld>
            <a:endParaRPr lang="en-GB"/>
          </a:p>
        </p:txBody>
      </p:sp>
    </p:spTree>
    <p:extLst>
      <p:ext uri="{BB962C8B-B14F-4D97-AF65-F5344CB8AC3E}">
        <p14:creationId xmlns:p14="http://schemas.microsoft.com/office/powerpoint/2010/main" val="87379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Mixed Methods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575816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It addressed limitations of a single method and decrease biasness.</a:t>
            </a:r>
          </a:p>
          <a:p>
            <a:pPr marL="457200" indent="-457200">
              <a:buFont typeface="Wingdings" pitchFamily="2" charset="2"/>
              <a:buChar char="§"/>
            </a:pPr>
            <a:r>
              <a:rPr lang="en-US" sz="3200" dirty="0">
                <a:effectLst/>
                <a:latin typeface="Helvetica" pitchFamily="2" charset="0"/>
              </a:rPr>
              <a:t>Triangulating data sources—a means for seeking convergence across qualitative and quantitative method. These include;</a:t>
            </a:r>
          </a:p>
          <a:p>
            <a:endParaRPr lang="en-US" sz="3200" dirty="0">
              <a:effectLst/>
              <a:latin typeface="Helvetica" pitchFamily="2" charset="0"/>
            </a:endParaRPr>
          </a:p>
          <a:p>
            <a:pPr marL="514350" indent="-514350">
              <a:buFont typeface="+mj-lt"/>
              <a:buAutoNum type="arabicPeriod"/>
            </a:pPr>
            <a:r>
              <a:rPr lang="en-US" sz="3200" dirty="0">
                <a:effectLst/>
                <a:latin typeface="Helvetica" pitchFamily="2" charset="0"/>
              </a:rPr>
              <a:t>Sequential mixed methods: researcher seeks to elaborate on or expand on the findings of one method with another method</a:t>
            </a:r>
          </a:p>
          <a:p>
            <a:pPr marL="514350" indent="-514350">
              <a:buFont typeface="+mj-lt"/>
              <a:buAutoNum type="arabicPeriod"/>
            </a:pPr>
            <a:r>
              <a:rPr lang="en-US" sz="3200" dirty="0">
                <a:effectLst/>
                <a:latin typeface="Helvetica" pitchFamily="2" charset="0"/>
              </a:rPr>
              <a:t>Concurrent mixed methods: the researcher converges or merges quantitative and qualitative data in order to provide a comprehensive analysis of the research problem</a:t>
            </a:r>
          </a:p>
          <a:p>
            <a:pPr marL="514350" indent="-514350">
              <a:buFont typeface="+mj-lt"/>
              <a:buAutoNum type="arabicPeriod"/>
            </a:pPr>
            <a:r>
              <a:rPr lang="en-US" sz="3200" dirty="0">
                <a:effectLst/>
                <a:latin typeface="Helvetica" pitchFamily="2" charset="0"/>
              </a:rPr>
              <a:t>Transformative mixed methods: uses a</a:t>
            </a:r>
          </a:p>
          <a:p>
            <a:pPr marL="514350" indent="-514350">
              <a:buFont typeface="+mj-lt"/>
              <a:buAutoNum type="arabicPeriod"/>
            </a:pPr>
            <a:r>
              <a:rPr lang="en-US" sz="3200" dirty="0">
                <a:effectLst/>
                <a:latin typeface="Helvetica" pitchFamily="2" charset="0"/>
              </a:rPr>
              <a:t>theoretical lens (see Chapter 3) as an overarching perspective within a design that contains both quantitative and qualitative data</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27</a:t>
            </a:fld>
            <a:endParaRPr lang="en-GB"/>
          </a:p>
        </p:txBody>
      </p:sp>
    </p:spTree>
    <p:extLst>
      <p:ext uri="{BB962C8B-B14F-4D97-AF65-F5344CB8AC3E}">
        <p14:creationId xmlns:p14="http://schemas.microsoft.com/office/powerpoint/2010/main" val="2817340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Research Methods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32617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effectLst/>
                <a:latin typeface="Helvetica" pitchFamily="2" charset="0"/>
              </a:rPr>
              <a:t> </a:t>
            </a:r>
            <a:r>
              <a:rPr lang="en-US" sz="3200" b="1" dirty="0">
                <a:effectLst/>
                <a:latin typeface="Helvetica" pitchFamily="2" charset="0"/>
              </a:rPr>
              <a:t>Research methods </a:t>
            </a:r>
            <a:r>
              <a:rPr lang="en-US" sz="3200" dirty="0">
                <a:effectLst/>
                <a:latin typeface="Helvetica" pitchFamily="2" charset="0"/>
              </a:rPr>
              <a:t>involves the forms of data collection, analysis, and interpretation that researchers propose for their studies.</a:t>
            </a:r>
            <a:r>
              <a:rPr lang="en-GB" sz="3200" dirty="0">
                <a:effectLst/>
                <a:latin typeface="Helvetica" pitchFamily="2" charset="0"/>
              </a:rPr>
              <a:t>.</a:t>
            </a:r>
          </a:p>
          <a:p>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28</a:t>
            </a:fld>
            <a:endParaRPr lang="en-GB"/>
          </a:p>
        </p:txBody>
      </p:sp>
      <p:pic>
        <p:nvPicPr>
          <p:cNvPr id="3" name="Picture 2">
            <a:extLst>
              <a:ext uri="{FF2B5EF4-FFF2-40B4-BE49-F238E27FC236}">
                <a16:creationId xmlns:a16="http://schemas.microsoft.com/office/drawing/2014/main" id="{35B6CACE-CD87-598C-D4AF-B4887176A3AC}"/>
              </a:ext>
            </a:extLst>
          </p:cNvPr>
          <p:cNvPicPr>
            <a:picLocks noChangeAspect="1"/>
          </p:cNvPicPr>
          <p:nvPr/>
        </p:nvPicPr>
        <p:blipFill>
          <a:blip r:embed="rId2"/>
          <a:stretch>
            <a:fillRect/>
          </a:stretch>
        </p:blipFill>
        <p:spPr>
          <a:xfrm>
            <a:off x="1771650" y="3509962"/>
            <a:ext cx="12452349" cy="4795838"/>
          </a:xfrm>
          <a:prstGeom prst="rect">
            <a:avLst/>
          </a:prstGeom>
        </p:spPr>
      </p:pic>
    </p:spTree>
    <p:extLst>
      <p:ext uri="{BB962C8B-B14F-4D97-AF65-F5344CB8AC3E}">
        <p14:creationId xmlns:p14="http://schemas.microsoft.com/office/powerpoint/2010/main" val="1724629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Research Designs as worldview, strategies and Methods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231106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US" sz="3200" dirty="0">
                <a:latin typeface="Helvetica" pitchFamily="2" charset="0"/>
              </a:rPr>
              <a:t>T</a:t>
            </a:r>
            <a:r>
              <a:rPr lang="en-US" sz="3200" dirty="0">
                <a:effectLst/>
                <a:latin typeface="Helvetica" pitchFamily="2" charset="0"/>
              </a:rPr>
              <a:t>he worldviews, the strategies, and the methods all contribute to a research design that tends to be quantitative, qualitative, or mixed.</a:t>
            </a:r>
          </a:p>
          <a:p>
            <a:pPr marL="457200" indent="-457200">
              <a:buFont typeface="Wingdings" pitchFamily="2" charset="2"/>
              <a:buChar char="§"/>
            </a:pPr>
            <a:endParaRPr lang="en-GB" sz="3200" dirty="0">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29</a:t>
            </a:fld>
            <a:endParaRPr lang="en-GB"/>
          </a:p>
        </p:txBody>
      </p:sp>
    </p:spTree>
    <p:extLst>
      <p:ext uri="{BB962C8B-B14F-4D97-AF65-F5344CB8AC3E}">
        <p14:creationId xmlns:p14="http://schemas.microsoft.com/office/powerpoint/2010/main" val="198367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Selection of a Research Design</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837152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b="1" dirty="0">
                <a:effectLst/>
                <a:latin typeface="Helvetica" pitchFamily="2" charset="0"/>
              </a:rPr>
              <a:t>Research designs </a:t>
            </a:r>
            <a:r>
              <a:rPr lang="en-GB" sz="3200" dirty="0">
                <a:effectLst/>
                <a:latin typeface="Helvetica" pitchFamily="2" charset="0"/>
              </a:rPr>
              <a:t>are plans and the procedures for research that span the decisions from broad assumptions to detailed methods of data collection and analysis.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Plan involves several decisions</a:t>
            </a:r>
          </a:p>
          <a:p>
            <a:pPr marL="457200" indent="-457200">
              <a:buFont typeface="Wingdings" pitchFamily="2" charset="2"/>
              <a:buChar char="§"/>
            </a:pPr>
            <a:endParaRPr lang="en-GB" sz="3200" dirty="0">
              <a:latin typeface="Helvetica" pitchFamily="2" charset="0"/>
            </a:endParaRPr>
          </a:p>
          <a:p>
            <a:pPr marL="457200" indent="-457200">
              <a:buFont typeface="Wingdings" pitchFamily="2" charset="2"/>
              <a:buChar char="§"/>
            </a:pPr>
            <a:r>
              <a:rPr lang="en-GB" sz="3200" dirty="0">
                <a:effectLst/>
                <a:latin typeface="Helvetica" pitchFamily="2" charset="0"/>
              </a:rPr>
              <a:t>Designs </a:t>
            </a:r>
            <a:r>
              <a:rPr lang="en-GB" sz="3200" dirty="0">
                <a:latin typeface="Helvetica" pitchFamily="2" charset="0"/>
              </a:rPr>
              <a:t>involve which design to be used to study a topic.</a:t>
            </a:r>
          </a:p>
          <a:p>
            <a:pPr marL="457200" indent="-457200">
              <a:buFont typeface="Wingdings" pitchFamily="2" charset="2"/>
              <a:buChar char="q"/>
            </a:pPr>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pPr marL="457200" indent="-457200">
              <a:buFont typeface="Wingdings" pitchFamily="2" charset="2"/>
              <a:buChar char="q"/>
            </a:pPr>
            <a:endParaRPr lang="en-GB" sz="3200" dirty="0">
              <a:effectLst/>
              <a:latin typeface="Helvetica" pitchFamily="2"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9B99E7C-D11C-A619-0682-E7D4DE86E8E1}"/>
              </a:ext>
            </a:extLst>
          </p:cNvPr>
          <p:cNvSpPr>
            <a:spLocks noGrp="1"/>
          </p:cNvSpPr>
          <p:nvPr>
            <p:ph type="sldNum" sz="quarter" idx="7"/>
          </p:nvPr>
        </p:nvSpPr>
        <p:spPr/>
        <p:txBody>
          <a:bodyPr/>
          <a:lstStyle/>
          <a:p>
            <a:fld id="{B6F15528-21DE-4FAA-801E-634DDDAF4B2B}" type="slidenum">
              <a:rPr lang="en-GB" smtClean="0"/>
              <a:t>3</a:t>
            </a:fld>
            <a:endParaRPr lang="en-GB"/>
          </a:p>
        </p:txBody>
      </p:sp>
    </p:spTree>
    <p:extLst>
      <p:ext uri="{BB962C8B-B14F-4D97-AF65-F5344CB8AC3E}">
        <p14:creationId xmlns:p14="http://schemas.microsoft.com/office/powerpoint/2010/main" val="306527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3BC7E8-7EE7-02DA-56E0-4CBF92A67C55}"/>
              </a:ext>
            </a:extLst>
          </p:cNvPr>
          <p:cNvSpPr>
            <a:spLocks noGrp="1"/>
          </p:cNvSpPr>
          <p:nvPr>
            <p:ph type="sldNum" sz="quarter" idx="7"/>
          </p:nvPr>
        </p:nvSpPr>
        <p:spPr/>
        <p:txBody>
          <a:bodyPr/>
          <a:lstStyle/>
          <a:p>
            <a:fld id="{B6F15528-21DE-4FAA-801E-634DDDAF4B2B}" type="slidenum">
              <a:rPr lang="en-GB" smtClean="0"/>
              <a:t>30</a:t>
            </a:fld>
            <a:endParaRPr lang="en-GB"/>
          </a:p>
        </p:txBody>
      </p:sp>
      <p:pic>
        <p:nvPicPr>
          <p:cNvPr id="7" name="Picture 6">
            <a:extLst>
              <a:ext uri="{FF2B5EF4-FFF2-40B4-BE49-F238E27FC236}">
                <a16:creationId xmlns:a16="http://schemas.microsoft.com/office/drawing/2014/main" id="{1546FB76-4269-1CCC-BD93-A5FD2AD221F5}"/>
              </a:ext>
            </a:extLst>
          </p:cNvPr>
          <p:cNvPicPr>
            <a:picLocks noChangeAspect="1"/>
          </p:cNvPicPr>
          <p:nvPr/>
        </p:nvPicPr>
        <p:blipFill>
          <a:blip r:embed="rId2"/>
          <a:stretch>
            <a:fillRect/>
          </a:stretch>
        </p:blipFill>
        <p:spPr>
          <a:xfrm>
            <a:off x="812800" y="182880"/>
            <a:ext cx="11582400" cy="8961120"/>
          </a:xfrm>
          <a:prstGeom prst="rect">
            <a:avLst/>
          </a:prstGeom>
        </p:spPr>
      </p:pic>
    </p:spTree>
    <p:extLst>
      <p:ext uri="{BB962C8B-B14F-4D97-AF65-F5344CB8AC3E}">
        <p14:creationId xmlns:p14="http://schemas.microsoft.com/office/powerpoint/2010/main" val="12938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68580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Criteria for selecting a research Design</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3517626"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effectLst/>
                <a:latin typeface="Helvetica" pitchFamily="2" charset="0"/>
              </a:rPr>
              <a:t>The research problem</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Personal experience </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Audience </a:t>
            </a: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514350" indent="-514350">
              <a:buFont typeface="+mj-lt"/>
              <a:buAutoNum type="arabicPeriod"/>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EF495C9-135E-A55A-519F-E14C279CD0E3}"/>
              </a:ext>
            </a:extLst>
          </p:cNvPr>
          <p:cNvSpPr>
            <a:spLocks noGrp="1"/>
          </p:cNvSpPr>
          <p:nvPr>
            <p:ph type="sldNum" sz="quarter" idx="7"/>
          </p:nvPr>
        </p:nvSpPr>
        <p:spPr/>
        <p:txBody>
          <a:bodyPr/>
          <a:lstStyle/>
          <a:p>
            <a:fld id="{B6F15528-21DE-4FAA-801E-634DDDAF4B2B}" type="slidenum">
              <a:rPr lang="en-GB" smtClean="0"/>
              <a:t>31</a:t>
            </a:fld>
            <a:endParaRPr lang="en-GB"/>
          </a:p>
        </p:txBody>
      </p:sp>
    </p:spTree>
    <p:extLst>
      <p:ext uri="{BB962C8B-B14F-4D97-AF65-F5344CB8AC3E}">
        <p14:creationId xmlns:p14="http://schemas.microsoft.com/office/powerpoint/2010/main" val="3972204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583" y="13970"/>
            <a:ext cx="5071745" cy="5071745"/>
          </a:xfrm>
          <a:custGeom>
            <a:avLst/>
            <a:gdLst/>
            <a:ahLst/>
            <a:cxnLst/>
            <a:rect l="l" t="t" r="r" b="b"/>
            <a:pathLst>
              <a:path w="5071745" h="5071745">
                <a:moveTo>
                  <a:pt x="5071338" y="0"/>
                </a:moveTo>
                <a:lnTo>
                  <a:pt x="0" y="0"/>
                </a:lnTo>
                <a:lnTo>
                  <a:pt x="0" y="5071351"/>
                </a:lnTo>
                <a:lnTo>
                  <a:pt x="5071338" y="0"/>
                </a:lnTo>
                <a:close/>
              </a:path>
            </a:pathLst>
          </a:custGeom>
          <a:solidFill>
            <a:srgbClr val="D6BB48"/>
          </a:solidFill>
        </p:spPr>
        <p:txBody>
          <a:bodyPr wrap="square" lIns="0" tIns="0" rIns="0" bIns="0" rtlCol="0"/>
          <a:lstStyle/>
          <a:p>
            <a:endParaRPr/>
          </a:p>
        </p:txBody>
      </p:sp>
      <p:sp>
        <p:nvSpPr>
          <p:cNvPr id="6" name="object 6"/>
          <p:cNvSpPr/>
          <p:nvPr/>
        </p:nvSpPr>
        <p:spPr>
          <a:xfrm>
            <a:off x="12830809" y="5718835"/>
            <a:ext cx="3425190" cy="3425190"/>
          </a:xfrm>
          <a:custGeom>
            <a:avLst/>
            <a:gdLst/>
            <a:ahLst/>
            <a:cxnLst/>
            <a:rect l="l" t="t" r="r" b="b"/>
            <a:pathLst>
              <a:path w="3425190" h="3425190">
                <a:moveTo>
                  <a:pt x="3425151" y="0"/>
                </a:moveTo>
                <a:lnTo>
                  <a:pt x="0" y="3425164"/>
                </a:lnTo>
                <a:lnTo>
                  <a:pt x="3425151" y="3425164"/>
                </a:lnTo>
                <a:lnTo>
                  <a:pt x="3425151" y="0"/>
                </a:lnTo>
                <a:close/>
              </a:path>
            </a:pathLst>
          </a:custGeom>
          <a:solidFill>
            <a:srgbClr val="D6BB48"/>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5875" rIns="0" bIns="0" rtlCol="0">
            <a:spAutoFit/>
          </a:bodyPr>
          <a:lstStyle/>
          <a:p>
            <a:pPr marL="292100">
              <a:lnSpc>
                <a:spcPct val="100000"/>
              </a:lnSpc>
              <a:spcBef>
                <a:spcPts val="125"/>
              </a:spcBef>
            </a:pPr>
            <a:r>
              <a:rPr spc="15" dirty="0">
                <a:latin typeface="Book Antiqua" panose="02040602050305030304" pitchFamily="18" charset="0"/>
              </a:rPr>
              <a:t>THANK</a:t>
            </a:r>
            <a:r>
              <a:rPr spc="-80" dirty="0">
                <a:latin typeface="Book Antiqua" panose="02040602050305030304" pitchFamily="18" charset="0"/>
              </a:rPr>
              <a:t> </a:t>
            </a:r>
            <a:r>
              <a:rPr spc="15" dirty="0">
                <a:latin typeface="Book Antiqua" panose="02040602050305030304" pitchFamily="18" charset="0"/>
              </a:rPr>
              <a:t>YOU</a:t>
            </a:r>
          </a:p>
        </p:txBody>
      </p:sp>
      <p:grpSp>
        <p:nvGrpSpPr>
          <p:cNvPr id="8" name="object 8"/>
          <p:cNvGrpSpPr/>
          <p:nvPr/>
        </p:nvGrpSpPr>
        <p:grpSpPr>
          <a:xfrm>
            <a:off x="4312945" y="4728133"/>
            <a:ext cx="1812289" cy="993140"/>
            <a:chOff x="4312945" y="4728133"/>
            <a:chExt cx="1812289" cy="993140"/>
          </a:xfrm>
        </p:grpSpPr>
        <p:sp>
          <p:nvSpPr>
            <p:cNvPr id="9" name="object 9"/>
            <p:cNvSpPr/>
            <p:nvPr/>
          </p:nvSpPr>
          <p:spPr>
            <a:xfrm>
              <a:off x="4755159" y="4728133"/>
              <a:ext cx="926871" cy="74761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598349" y="5412143"/>
              <a:ext cx="526402" cy="20708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312945" y="5412143"/>
              <a:ext cx="1597570" cy="309105"/>
            </a:xfrm>
            <a:prstGeom prst="rect">
              <a:avLst/>
            </a:prstGeom>
            <a:blipFill>
              <a:blip r:embed="rId4" cstate="print"/>
              <a:stretch>
                <a:fillRect/>
              </a:stretch>
            </a:blipFill>
          </p:spPr>
          <p:txBody>
            <a:bodyPr wrap="square" lIns="0" tIns="0" rIns="0" bIns="0" rtlCol="0"/>
            <a:lstStyle/>
            <a:p>
              <a:endParaRPr/>
            </a:p>
          </p:txBody>
        </p:sp>
      </p:grpSp>
      <p:sp>
        <p:nvSpPr>
          <p:cNvPr id="12" name="object 12"/>
          <p:cNvSpPr txBox="1"/>
          <p:nvPr/>
        </p:nvSpPr>
        <p:spPr>
          <a:xfrm rot="540000">
            <a:off x="4625131" y="5564315"/>
            <a:ext cx="72225"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D</a:t>
            </a:r>
            <a:endParaRPr sz="450">
              <a:latin typeface="Arial"/>
              <a:cs typeface="Arial"/>
            </a:endParaRPr>
          </a:p>
        </p:txBody>
      </p:sp>
      <p:sp>
        <p:nvSpPr>
          <p:cNvPr id="13" name="object 13"/>
          <p:cNvSpPr txBox="1"/>
          <p:nvPr/>
        </p:nvSpPr>
        <p:spPr>
          <a:xfrm rot="480000">
            <a:off x="4659604" y="5569681"/>
            <a:ext cx="68732" cy="60960"/>
          </a:xfrm>
          <a:prstGeom prst="rect">
            <a:avLst/>
          </a:prstGeom>
        </p:spPr>
        <p:txBody>
          <a:bodyPr vert="horz" wrap="square" lIns="0" tIns="0" rIns="0" bIns="0" rtlCol="0">
            <a:spAutoFit/>
          </a:bodyPr>
          <a:lstStyle/>
          <a:p>
            <a:pPr>
              <a:lnSpc>
                <a:spcPts val="480"/>
              </a:lnSpc>
            </a:pPr>
            <a:r>
              <a:rPr sz="450" b="1" spc="-65" dirty="0">
                <a:solidFill>
                  <a:srgbClr val="F40000"/>
                </a:solidFill>
                <a:latin typeface="Arial"/>
                <a:cs typeface="Arial"/>
              </a:rPr>
              <a:t>E</a:t>
            </a:r>
            <a:endParaRPr sz="450">
              <a:latin typeface="Arial"/>
              <a:cs typeface="Arial"/>
            </a:endParaRPr>
          </a:p>
        </p:txBody>
      </p:sp>
      <p:sp>
        <p:nvSpPr>
          <p:cNvPr id="14" name="object 14"/>
          <p:cNvSpPr txBox="1"/>
          <p:nvPr/>
        </p:nvSpPr>
        <p:spPr>
          <a:xfrm rot="420000">
            <a:off x="4690664" y="5574441"/>
            <a:ext cx="72225"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D</a:t>
            </a:r>
            <a:endParaRPr sz="450">
              <a:latin typeface="Arial"/>
              <a:cs typeface="Arial"/>
            </a:endParaRPr>
          </a:p>
        </p:txBody>
      </p:sp>
      <p:sp>
        <p:nvSpPr>
          <p:cNvPr id="15" name="object 15"/>
          <p:cNvSpPr txBox="1"/>
          <p:nvPr/>
        </p:nvSpPr>
        <p:spPr>
          <a:xfrm rot="360000">
            <a:off x="4732290" y="5580851"/>
            <a:ext cx="94153" cy="60960"/>
          </a:xfrm>
          <a:prstGeom prst="rect">
            <a:avLst/>
          </a:prstGeom>
        </p:spPr>
        <p:txBody>
          <a:bodyPr vert="horz" wrap="square" lIns="0" tIns="0" rIns="0" bIns="0" rtlCol="0">
            <a:spAutoFit/>
          </a:bodyPr>
          <a:lstStyle/>
          <a:p>
            <a:pPr>
              <a:lnSpc>
                <a:spcPts val="480"/>
              </a:lnSpc>
            </a:pPr>
            <a:r>
              <a:rPr sz="450" b="1" spc="-70" dirty="0">
                <a:solidFill>
                  <a:srgbClr val="F40000"/>
                </a:solidFill>
                <a:latin typeface="Arial"/>
                <a:cs typeface="Arial"/>
              </a:rPr>
              <a:t>A</a:t>
            </a:r>
            <a:r>
              <a:rPr sz="450" b="1" spc="-35" dirty="0">
                <a:solidFill>
                  <a:srgbClr val="F40000"/>
                </a:solidFill>
                <a:latin typeface="Arial"/>
                <a:cs typeface="Arial"/>
              </a:rPr>
              <a:t>N</a:t>
            </a:r>
            <a:endParaRPr sz="450">
              <a:latin typeface="Arial"/>
              <a:cs typeface="Arial"/>
            </a:endParaRPr>
          </a:p>
        </p:txBody>
      </p:sp>
      <p:sp>
        <p:nvSpPr>
          <p:cNvPr id="16" name="object 16"/>
          <p:cNvSpPr txBox="1"/>
          <p:nvPr/>
        </p:nvSpPr>
        <p:spPr>
          <a:xfrm rot="300000">
            <a:off x="4811053" y="5587794"/>
            <a:ext cx="69942" cy="60960"/>
          </a:xfrm>
          <a:prstGeom prst="rect">
            <a:avLst/>
          </a:prstGeom>
        </p:spPr>
        <p:txBody>
          <a:bodyPr vert="horz" wrap="square" lIns="0" tIns="0" rIns="0" bIns="0" rtlCol="0">
            <a:spAutoFit/>
          </a:bodyPr>
          <a:lstStyle/>
          <a:p>
            <a:pPr>
              <a:lnSpc>
                <a:spcPts val="480"/>
              </a:lnSpc>
            </a:pPr>
            <a:r>
              <a:rPr sz="450" b="1" spc="-60" dirty="0">
                <a:solidFill>
                  <a:srgbClr val="F40000"/>
                </a:solidFill>
                <a:latin typeface="Arial"/>
                <a:cs typeface="Arial"/>
              </a:rPr>
              <a:t>K</a:t>
            </a:r>
            <a:endParaRPr sz="450">
              <a:latin typeface="Arial"/>
              <a:cs typeface="Arial"/>
            </a:endParaRPr>
          </a:p>
        </p:txBody>
      </p:sp>
      <p:sp>
        <p:nvSpPr>
          <p:cNvPr id="17" name="object 17"/>
          <p:cNvSpPr txBox="1"/>
          <p:nvPr/>
        </p:nvSpPr>
        <p:spPr>
          <a:xfrm rot="240000">
            <a:off x="4849774" y="5591618"/>
            <a:ext cx="88945" cy="60960"/>
          </a:xfrm>
          <a:prstGeom prst="rect">
            <a:avLst/>
          </a:prstGeom>
        </p:spPr>
        <p:txBody>
          <a:bodyPr vert="horz" wrap="square" lIns="0" tIns="0" rIns="0" bIns="0" rtlCol="0">
            <a:spAutoFit/>
          </a:bodyPr>
          <a:lstStyle/>
          <a:p>
            <a:pPr>
              <a:lnSpc>
                <a:spcPts val="480"/>
              </a:lnSpc>
            </a:pPr>
            <a:r>
              <a:rPr sz="450" b="1" spc="-5" dirty="0">
                <a:solidFill>
                  <a:srgbClr val="F40000"/>
                </a:solidFill>
                <a:latin typeface="Arial"/>
                <a:cs typeface="Arial"/>
              </a:rPr>
              <a:t>IM</a:t>
            </a:r>
            <a:endParaRPr sz="450">
              <a:latin typeface="Arial"/>
              <a:cs typeface="Arial"/>
            </a:endParaRPr>
          </a:p>
        </p:txBody>
      </p:sp>
      <p:sp>
        <p:nvSpPr>
          <p:cNvPr id="18" name="object 18"/>
          <p:cNvSpPr txBox="1"/>
          <p:nvPr/>
        </p:nvSpPr>
        <p:spPr>
          <a:xfrm rot="180000">
            <a:off x="4912742" y="5595688"/>
            <a:ext cx="86660" cy="60960"/>
          </a:xfrm>
          <a:prstGeom prst="rect">
            <a:avLst/>
          </a:prstGeom>
        </p:spPr>
        <p:txBody>
          <a:bodyPr vert="horz" wrap="square" lIns="0" tIns="0" rIns="0" bIns="0" rtlCol="0">
            <a:spAutoFit/>
          </a:bodyPr>
          <a:lstStyle/>
          <a:p>
            <a:pPr>
              <a:lnSpc>
                <a:spcPts val="480"/>
              </a:lnSpc>
            </a:pPr>
            <a:r>
              <a:rPr sz="450" b="1" spc="-90" dirty="0">
                <a:solidFill>
                  <a:srgbClr val="F40000"/>
                </a:solidFill>
                <a:latin typeface="Arial"/>
                <a:cs typeface="Arial"/>
              </a:rPr>
              <a:t>A</a:t>
            </a:r>
            <a:r>
              <a:rPr sz="450" b="1" spc="-40" dirty="0">
                <a:solidFill>
                  <a:srgbClr val="F40000"/>
                </a:solidFill>
                <a:latin typeface="Arial"/>
                <a:cs typeface="Arial"/>
              </a:rPr>
              <a:t>T</a:t>
            </a:r>
            <a:endParaRPr sz="450">
              <a:latin typeface="Arial"/>
              <a:cs typeface="Arial"/>
            </a:endParaRPr>
          </a:p>
        </p:txBody>
      </p:sp>
      <p:sp>
        <p:nvSpPr>
          <p:cNvPr id="19" name="object 19"/>
          <p:cNvSpPr txBox="1"/>
          <p:nvPr/>
        </p:nvSpPr>
        <p:spPr>
          <a:xfrm rot="120000">
            <a:off x="4971840" y="5598562"/>
            <a:ext cx="81843" cy="60960"/>
          </a:xfrm>
          <a:prstGeom prst="rect">
            <a:avLst/>
          </a:prstGeom>
        </p:spPr>
        <p:txBody>
          <a:bodyPr vert="horz" wrap="square" lIns="0" tIns="0" rIns="0" bIns="0" rtlCol="0">
            <a:spAutoFit/>
          </a:bodyPr>
          <a:lstStyle/>
          <a:p>
            <a:pPr>
              <a:lnSpc>
                <a:spcPts val="480"/>
              </a:lnSpc>
            </a:pPr>
            <a:r>
              <a:rPr sz="450" b="1" spc="-45" dirty="0">
                <a:solidFill>
                  <a:srgbClr val="F40000"/>
                </a:solidFill>
                <a:latin typeface="Arial"/>
                <a:cs typeface="Arial"/>
              </a:rPr>
              <a:t>H</a:t>
            </a:r>
            <a:r>
              <a:rPr sz="450" b="1" spc="5" dirty="0">
                <a:solidFill>
                  <a:srgbClr val="F40000"/>
                </a:solidFill>
                <a:latin typeface="Arial"/>
                <a:cs typeface="Arial"/>
              </a:rPr>
              <a:t>I</a:t>
            </a:r>
            <a:endParaRPr sz="450">
              <a:latin typeface="Arial"/>
              <a:cs typeface="Arial"/>
            </a:endParaRPr>
          </a:p>
        </p:txBody>
      </p:sp>
      <p:sp>
        <p:nvSpPr>
          <p:cNvPr id="20" name="object 20"/>
          <p:cNvSpPr txBox="1"/>
          <p:nvPr/>
        </p:nvSpPr>
        <p:spPr>
          <a:xfrm rot="60000">
            <a:off x="5043274" y="5601234"/>
            <a:ext cx="96595" cy="60960"/>
          </a:xfrm>
          <a:prstGeom prst="rect">
            <a:avLst/>
          </a:prstGeom>
        </p:spPr>
        <p:txBody>
          <a:bodyPr vert="horz" wrap="square" lIns="0" tIns="0" rIns="0" bIns="0" rtlCol="0">
            <a:spAutoFit/>
          </a:bodyPr>
          <a:lstStyle/>
          <a:p>
            <a:pPr>
              <a:lnSpc>
                <a:spcPts val="480"/>
              </a:lnSpc>
            </a:pPr>
            <a:r>
              <a:rPr sz="450" b="1" spc="-45" dirty="0">
                <a:solidFill>
                  <a:srgbClr val="F40000"/>
                </a:solidFill>
                <a:latin typeface="Arial"/>
                <a:cs typeface="Arial"/>
              </a:rPr>
              <a:t>U</a:t>
            </a:r>
            <a:r>
              <a:rPr sz="450" b="1" spc="-35" dirty="0">
                <a:solidFill>
                  <a:srgbClr val="F40000"/>
                </a:solidFill>
                <a:latin typeface="Arial"/>
                <a:cs typeface="Arial"/>
              </a:rPr>
              <a:t>N</a:t>
            </a:r>
            <a:endParaRPr sz="450">
              <a:latin typeface="Arial"/>
              <a:cs typeface="Arial"/>
            </a:endParaRPr>
          </a:p>
        </p:txBody>
      </p:sp>
      <p:sp>
        <p:nvSpPr>
          <p:cNvPr id="21" name="object 21"/>
          <p:cNvSpPr txBox="1"/>
          <p:nvPr/>
        </p:nvSpPr>
        <p:spPr>
          <a:xfrm>
            <a:off x="5165546" y="5582519"/>
            <a:ext cx="144145" cy="98425"/>
          </a:xfrm>
          <a:prstGeom prst="rect">
            <a:avLst/>
          </a:prstGeom>
        </p:spPr>
        <p:txBody>
          <a:bodyPr vert="horz" wrap="square" lIns="0" tIns="15875" rIns="0" bIns="0" rtlCol="0">
            <a:spAutoFit/>
          </a:bodyPr>
          <a:lstStyle/>
          <a:p>
            <a:pPr marL="12700">
              <a:lnSpc>
                <a:spcPct val="100000"/>
              </a:lnSpc>
              <a:spcBef>
                <a:spcPts val="125"/>
              </a:spcBef>
            </a:pPr>
            <a:r>
              <a:rPr sz="450" b="1" spc="-70" dirty="0">
                <a:solidFill>
                  <a:srgbClr val="F40000"/>
                </a:solidFill>
                <a:latin typeface="Arial"/>
                <a:cs typeface="Arial"/>
              </a:rPr>
              <a:t>E</a:t>
            </a:r>
            <a:r>
              <a:rPr sz="450" b="1" spc="-40" dirty="0">
                <a:solidFill>
                  <a:srgbClr val="F40000"/>
                </a:solidFill>
                <a:latin typeface="Arial"/>
                <a:cs typeface="Arial"/>
              </a:rPr>
              <a:t>RS</a:t>
            </a:r>
            <a:r>
              <a:rPr sz="450" b="1" spc="5" dirty="0">
                <a:solidFill>
                  <a:srgbClr val="F40000"/>
                </a:solidFill>
                <a:latin typeface="Arial"/>
                <a:cs typeface="Arial"/>
              </a:rPr>
              <a:t>I</a:t>
            </a:r>
            <a:endParaRPr sz="450">
              <a:latin typeface="Arial"/>
              <a:cs typeface="Arial"/>
            </a:endParaRPr>
          </a:p>
        </p:txBody>
      </p:sp>
      <p:sp>
        <p:nvSpPr>
          <p:cNvPr id="22" name="object 22"/>
          <p:cNvSpPr txBox="1"/>
          <p:nvPr/>
        </p:nvSpPr>
        <p:spPr>
          <a:xfrm>
            <a:off x="5114956" y="5582148"/>
            <a:ext cx="225425" cy="101600"/>
          </a:xfrm>
          <a:prstGeom prst="rect">
            <a:avLst/>
          </a:prstGeom>
        </p:spPr>
        <p:txBody>
          <a:bodyPr vert="horz" wrap="square" lIns="0" tIns="15875" rIns="0" bIns="0" rtlCol="0">
            <a:spAutoFit/>
          </a:bodyPr>
          <a:lstStyle/>
          <a:p>
            <a:pPr marL="12700">
              <a:lnSpc>
                <a:spcPct val="100000"/>
              </a:lnSpc>
              <a:spcBef>
                <a:spcPts val="125"/>
              </a:spcBef>
            </a:pPr>
            <a:r>
              <a:rPr sz="450" b="1" spc="-20" dirty="0">
                <a:solidFill>
                  <a:srgbClr val="F40000"/>
                </a:solidFill>
                <a:latin typeface="Arial"/>
                <a:cs typeface="Arial"/>
              </a:rPr>
              <a:t>IV</a:t>
            </a:r>
            <a:r>
              <a:rPr sz="450" b="1" spc="7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23" name="object 23"/>
          <p:cNvSpPr txBox="1"/>
          <p:nvPr/>
        </p:nvSpPr>
        <p:spPr>
          <a:xfrm rot="21540000">
            <a:off x="5316619" y="5601314"/>
            <a:ext cx="105707"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Y</a:t>
            </a:r>
            <a:r>
              <a:rPr sz="450" b="1" spc="-15" dirty="0">
                <a:solidFill>
                  <a:srgbClr val="F40000"/>
                </a:solidFill>
                <a:latin typeface="Arial"/>
                <a:cs typeface="Arial"/>
              </a:rPr>
              <a:t> </a:t>
            </a:r>
            <a:r>
              <a:rPr sz="450" b="1" spc="-60" dirty="0">
                <a:solidFill>
                  <a:srgbClr val="F40000"/>
                </a:solidFill>
                <a:latin typeface="Arial"/>
                <a:cs typeface="Arial"/>
              </a:rPr>
              <a:t>O</a:t>
            </a:r>
            <a:endParaRPr sz="450">
              <a:latin typeface="Arial"/>
              <a:cs typeface="Arial"/>
            </a:endParaRPr>
          </a:p>
        </p:txBody>
      </p:sp>
      <p:sp>
        <p:nvSpPr>
          <p:cNvPr id="24" name="object 24"/>
          <p:cNvSpPr txBox="1"/>
          <p:nvPr/>
        </p:nvSpPr>
        <p:spPr>
          <a:xfrm rot="21480000">
            <a:off x="5401100" y="5598580"/>
            <a:ext cx="98080" cy="60960"/>
          </a:xfrm>
          <a:prstGeom prst="rect">
            <a:avLst/>
          </a:prstGeom>
        </p:spPr>
        <p:txBody>
          <a:bodyPr vert="horz" wrap="square" lIns="0" tIns="0" rIns="0" bIns="0" rtlCol="0">
            <a:spAutoFit/>
          </a:bodyPr>
          <a:lstStyle/>
          <a:p>
            <a:pPr>
              <a:lnSpc>
                <a:spcPts val="480"/>
              </a:lnSpc>
            </a:pPr>
            <a:r>
              <a:rPr sz="450" b="1" spc="-40" dirty="0">
                <a:solidFill>
                  <a:srgbClr val="F40000"/>
                </a:solidFill>
                <a:latin typeface="Arial"/>
                <a:cs typeface="Arial"/>
              </a:rPr>
              <a:t>F</a:t>
            </a:r>
            <a:r>
              <a:rPr sz="450" b="1" spc="-15" dirty="0">
                <a:solidFill>
                  <a:srgbClr val="F40000"/>
                </a:solidFill>
                <a:latin typeface="Arial"/>
                <a:cs typeface="Arial"/>
              </a:rPr>
              <a:t> </a:t>
            </a:r>
            <a:r>
              <a:rPr sz="450" b="1" spc="-40" dirty="0">
                <a:solidFill>
                  <a:srgbClr val="F40000"/>
                </a:solidFill>
                <a:latin typeface="Arial"/>
                <a:cs typeface="Arial"/>
              </a:rPr>
              <a:t>T</a:t>
            </a:r>
            <a:endParaRPr sz="450">
              <a:latin typeface="Arial"/>
              <a:cs typeface="Arial"/>
            </a:endParaRPr>
          </a:p>
        </p:txBody>
      </p:sp>
      <p:sp>
        <p:nvSpPr>
          <p:cNvPr id="25" name="object 25"/>
          <p:cNvSpPr txBox="1"/>
          <p:nvPr/>
        </p:nvSpPr>
        <p:spPr>
          <a:xfrm rot="21420000">
            <a:off x="5474933" y="5594999"/>
            <a:ext cx="88945" cy="60960"/>
          </a:xfrm>
          <a:prstGeom prst="rect">
            <a:avLst/>
          </a:prstGeom>
        </p:spPr>
        <p:txBody>
          <a:bodyPr vert="horz" wrap="square" lIns="0" tIns="0" rIns="0" bIns="0" rtlCol="0">
            <a:spAutoFit/>
          </a:bodyPr>
          <a:lstStyle/>
          <a:p>
            <a:pPr>
              <a:lnSpc>
                <a:spcPts val="480"/>
              </a:lnSpc>
            </a:pPr>
            <a:r>
              <a:rPr sz="450" b="1" spc="-75" dirty="0">
                <a:solidFill>
                  <a:srgbClr val="F40000"/>
                </a:solidFill>
                <a:latin typeface="Arial"/>
                <a:cs typeface="Arial"/>
              </a:rPr>
              <a:t>E</a:t>
            </a:r>
            <a:r>
              <a:rPr sz="450" b="1" spc="-60" dirty="0">
                <a:solidFill>
                  <a:srgbClr val="F40000"/>
                </a:solidFill>
                <a:latin typeface="Arial"/>
                <a:cs typeface="Arial"/>
              </a:rPr>
              <a:t>C</a:t>
            </a:r>
            <a:endParaRPr sz="450">
              <a:latin typeface="Arial"/>
              <a:cs typeface="Arial"/>
            </a:endParaRPr>
          </a:p>
        </p:txBody>
      </p:sp>
      <p:sp>
        <p:nvSpPr>
          <p:cNvPr id="26" name="object 26"/>
          <p:cNvSpPr txBox="1"/>
          <p:nvPr/>
        </p:nvSpPr>
        <p:spPr>
          <a:xfrm rot="21360000">
            <a:off x="5533311" y="5591653"/>
            <a:ext cx="71886"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H</a:t>
            </a:r>
            <a:endParaRPr sz="450">
              <a:latin typeface="Arial"/>
              <a:cs typeface="Arial"/>
            </a:endParaRPr>
          </a:p>
        </p:txBody>
      </p:sp>
      <p:sp>
        <p:nvSpPr>
          <p:cNvPr id="27" name="object 27"/>
          <p:cNvSpPr txBox="1"/>
          <p:nvPr/>
        </p:nvSpPr>
        <p:spPr>
          <a:xfrm rot="21300000">
            <a:off x="5576232" y="5586686"/>
            <a:ext cx="96595" cy="60960"/>
          </a:xfrm>
          <a:prstGeom prst="rect">
            <a:avLst/>
          </a:prstGeom>
        </p:spPr>
        <p:txBody>
          <a:bodyPr vert="horz" wrap="square" lIns="0" tIns="0" rIns="0" bIns="0" rtlCol="0">
            <a:spAutoFit/>
          </a:bodyPr>
          <a:lstStyle/>
          <a:p>
            <a:pPr>
              <a:lnSpc>
                <a:spcPts val="480"/>
              </a:lnSpc>
            </a:pPr>
            <a:r>
              <a:rPr sz="450" b="1" spc="-45" dirty="0">
                <a:solidFill>
                  <a:srgbClr val="F40000"/>
                </a:solidFill>
                <a:latin typeface="Arial"/>
                <a:cs typeface="Arial"/>
              </a:rPr>
              <a:t>N</a:t>
            </a:r>
            <a:r>
              <a:rPr sz="450" b="1" spc="-60" dirty="0">
                <a:solidFill>
                  <a:srgbClr val="F40000"/>
                </a:solidFill>
                <a:latin typeface="Arial"/>
                <a:cs typeface="Arial"/>
              </a:rPr>
              <a:t>O</a:t>
            </a:r>
            <a:endParaRPr sz="450">
              <a:latin typeface="Arial"/>
              <a:cs typeface="Arial"/>
            </a:endParaRPr>
          </a:p>
        </p:txBody>
      </p:sp>
      <p:sp>
        <p:nvSpPr>
          <p:cNvPr id="28" name="object 28"/>
          <p:cNvSpPr txBox="1"/>
          <p:nvPr/>
        </p:nvSpPr>
        <p:spPr>
          <a:xfrm rot="21240000">
            <a:off x="5641291" y="5581402"/>
            <a:ext cx="68732" cy="60960"/>
          </a:xfrm>
          <a:prstGeom prst="rect">
            <a:avLst/>
          </a:prstGeom>
        </p:spPr>
        <p:txBody>
          <a:bodyPr vert="horz" wrap="square" lIns="0" tIns="0" rIns="0" bIns="0" rtlCol="0">
            <a:spAutoFit/>
          </a:bodyPr>
          <a:lstStyle/>
          <a:p>
            <a:pPr>
              <a:lnSpc>
                <a:spcPts val="480"/>
              </a:lnSpc>
            </a:pPr>
            <a:r>
              <a:rPr sz="450" b="1" spc="-40" dirty="0">
                <a:solidFill>
                  <a:srgbClr val="F40000"/>
                </a:solidFill>
                <a:latin typeface="Arial"/>
                <a:cs typeface="Arial"/>
              </a:rPr>
              <a:t>L</a:t>
            </a:r>
            <a:endParaRPr sz="450">
              <a:latin typeface="Arial"/>
              <a:cs typeface="Arial"/>
            </a:endParaRPr>
          </a:p>
        </p:txBody>
      </p:sp>
      <p:sp>
        <p:nvSpPr>
          <p:cNvPr id="29" name="object 29"/>
          <p:cNvSpPr txBox="1"/>
          <p:nvPr/>
        </p:nvSpPr>
        <p:spPr>
          <a:xfrm rot="21180000">
            <a:off x="5672330" y="5577266"/>
            <a:ext cx="71886" cy="60960"/>
          </a:xfrm>
          <a:prstGeom prst="rect">
            <a:avLst/>
          </a:prstGeom>
        </p:spPr>
        <p:txBody>
          <a:bodyPr vert="horz" wrap="square" lIns="0" tIns="0" rIns="0" bIns="0" rtlCol="0">
            <a:spAutoFit/>
          </a:bodyPr>
          <a:lstStyle/>
          <a:p>
            <a:pPr>
              <a:lnSpc>
                <a:spcPts val="480"/>
              </a:lnSpc>
            </a:pPr>
            <a:r>
              <a:rPr sz="450" b="1" spc="-60" dirty="0">
                <a:solidFill>
                  <a:srgbClr val="F40000"/>
                </a:solidFill>
                <a:latin typeface="Arial"/>
                <a:cs typeface="Arial"/>
              </a:rPr>
              <a:t>O</a:t>
            </a:r>
            <a:endParaRPr sz="450">
              <a:latin typeface="Arial"/>
              <a:cs typeface="Arial"/>
            </a:endParaRPr>
          </a:p>
        </p:txBody>
      </p:sp>
      <p:sp>
        <p:nvSpPr>
          <p:cNvPr id="30" name="object 30"/>
          <p:cNvSpPr txBox="1"/>
          <p:nvPr/>
        </p:nvSpPr>
        <p:spPr>
          <a:xfrm rot="21120000">
            <a:off x="5708409" y="5572041"/>
            <a:ext cx="72225" cy="60960"/>
          </a:xfrm>
          <a:prstGeom prst="rect">
            <a:avLst/>
          </a:prstGeom>
        </p:spPr>
        <p:txBody>
          <a:bodyPr vert="horz" wrap="square" lIns="0" tIns="0" rIns="0" bIns="0" rtlCol="0">
            <a:spAutoFit/>
          </a:bodyPr>
          <a:lstStyle/>
          <a:p>
            <a:pPr>
              <a:lnSpc>
                <a:spcPts val="480"/>
              </a:lnSpc>
            </a:pPr>
            <a:r>
              <a:rPr sz="450" b="1" spc="-60" dirty="0">
                <a:solidFill>
                  <a:srgbClr val="F40000"/>
                </a:solidFill>
                <a:latin typeface="Arial"/>
                <a:cs typeface="Arial"/>
              </a:rPr>
              <a:t>G</a:t>
            </a:r>
            <a:endParaRPr sz="450">
              <a:latin typeface="Arial"/>
              <a:cs typeface="Arial"/>
            </a:endParaRPr>
          </a:p>
        </p:txBody>
      </p:sp>
      <p:sp>
        <p:nvSpPr>
          <p:cNvPr id="31" name="object 31"/>
          <p:cNvSpPr txBox="1"/>
          <p:nvPr/>
        </p:nvSpPr>
        <p:spPr>
          <a:xfrm rot="21000000">
            <a:off x="5743762" y="5566317"/>
            <a:ext cx="69942" cy="60960"/>
          </a:xfrm>
          <a:prstGeom prst="rect">
            <a:avLst/>
          </a:prstGeom>
        </p:spPr>
        <p:txBody>
          <a:bodyPr vert="horz" wrap="square" lIns="0" tIns="0" rIns="0" bIns="0" rtlCol="0">
            <a:spAutoFit/>
          </a:bodyPr>
          <a:lstStyle/>
          <a:p>
            <a:pPr>
              <a:lnSpc>
                <a:spcPts val="480"/>
              </a:lnSpc>
            </a:pPr>
            <a:r>
              <a:rPr sz="450" b="1" spc="-35" dirty="0">
                <a:solidFill>
                  <a:srgbClr val="F40000"/>
                </a:solidFill>
                <a:latin typeface="Arial"/>
                <a:cs typeface="Arial"/>
              </a:rPr>
              <a:t>Y</a:t>
            </a:r>
            <a:endParaRPr sz="450">
              <a:latin typeface="Arial"/>
              <a:cs typeface="Arial"/>
            </a:endParaRPr>
          </a:p>
        </p:txBody>
      </p:sp>
      <p:sp>
        <p:nvSpPr>
          <p:cNvPr id="32" name="object 32"/>
          <p:cNvSpPr txBox="1"/>
          <p:nvPr/>
        </p:nvSpPr>
        <p:spPr>
          <a:xfrm>
            <a:off x="3476853" y="5952902"/>
            <a:ext cx="3485515" cy="708025"/>
          </a:xfrm>
          <a:prstGeom prst="rect">
            <a:avLst/>
          </a:prstGeom>
        </p:spPr>
        <p:txBody>
          <a:bodyPr vert="horz" wrap="square" lIns="0" tIns="11430" rIns="0" bIns="0" rtlCol="0">
            <a:spAutoFit/>
          </a:bodyPr>
          <a:lstStyle/>
          <a:p>
            <a:pPr marL="841375" marR="5080" indent="-829310">
              <a:lnSpc>
                <a:spcPct val="101800"/>
              </a:lnSpc>
              <a:spcBef>
                <a:spcPts val="90"/>
              </a:spcBef>
            </a:pPr>
            <a:r>
              <a:rPr sz="2200" b="1" spc="20" dirty="0">
                <a:solidFill>
                  <a:srgbClr val="146404"/>
                </a:solidFill>
                <a:latin typeface="Book Antiqua" panose="02040602050305030304" pitchFamily="18" charset="0"/>
                <a:cs typeface="Palladio Uralic"/>
              </a:rPr>
              <a:t>Dedan Kimathi</a:t>
            </a:r>
            <a:r>
              <a:rPr sz="2200" b="1" spc="-50"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University  of</a:t>
            </a:r>
            <a:r>
              <a:rPr lang="en-US" sz="2200" b="1" spc="15" dirty="0">
                <a:solidFill>
                  <a:srgbClr val="146404"/>
                </a:solidFill>
                <a:latin typeface="Book Antiqua" panose="02040602050305030304" pitchFamily="18" charset="0"/>
                <a:cs typeface="Palladio Uralic"/>
              </a:rPr>
              <a:t> </a:t>
            </a:r>
            <a:r>
              <a:rPr sz="2200" b="1" spc="15" dirty="0">
                <a:solidFill>
                  <a:srgbClr val="146404"/>
                </a:solidFill>
                <a:latin typeface="Book Antiqua" panose="02040602050305030304" pitchFamily="18" charset="0"/>
                <a:cs typeface="Palladio Uralic"/>
              </a:rPr>
              <a:t>Technology</a:t>
            </a:r>
            <a:endParaRPr sz="2200" dirty="0">
              <a:latin typeface="Book Antiqua" panose="02040602050305030304" pitchFamily="18" charset="0"/>
              <a:cs typeface="Palladio Uralic"/>
            </a:endParaRPr>
          </a:p>
        </p:txBody>
      </p:sp>
      <p:sp>
        <p:nvSpPr>
          <p:cNvPr id="33" name="object 33"/>
          <p:cNvSpPr/>
          <p:nvPr/>
        </p:nvSpPr>
        <p:spPr>
          <a:xfrm>
            <a:off x="7276553" y="4826101"/>
            <a:ext cx="33655" cy="1762760"/>
          </a:xfrm>
          <a:custGeom>
            <a:avLst/>
            <a:gdLst/>
            <a:ahLst/>
            <a:cxnLst/>
            <a:rect l="l" t="t" r="r" b="b"/>
            <a:pathLst>
              <a:path w="33654" h="1762759">
                <a:moveTo>
                  <a:pt x="33578" y="0"/>
                </a:moveTo>
                <a:lnTo>
                  <a:pt x="0" y="0"/>
                </a:lnTo>
                <a:lnTo>
                  <a:pt x="0" y="1762709"/>
                </a:lnTo>
                <a:lnTo>
                  <a:pt x="33578" y="1762709"/>
                </a:lnTo>
                <a:lnTo>
                  <a:pt x="33578" y="0"/>
                </a:lnTo>
                <a:close/>
              </a:path>
            </a:pathLst>
          </a:custGeom>
          <a:solidFill>
            <a:srgbClr val="D6BB48"/>
          </a:solidFill>
        </p:spPr>
        <p:txBody>
          <a:bodyPr wrap="square" lIns="0" tIns="0" rIns="0" bIns="0" rtlCol="0"/>
          <a:lstStyle/>
          <a:p>
            <a:endParaRPr/>
          </a:p>
        </p:txBody>
      </p:sp>
      <p:sp>
        <p:nvSpPr>
          <p:cNvPr id="34" name="object 34"/>
          <p:cNvSpPr txBox="1"/>
          <p:nvPr/>
        </p:nvSpPr>
        <p:spPr>
          <a:xfrm>
            <a:off x="7655776" y="4718875"/>
            <a:ext cx="5958624" cy="1332801"/>
          </a:xfrm>
          <a:prstGeom prst="rect">
            <a:avLst/>
          </a:prstGeom>
        </p:spPr>
        <p:txBody>
          <a:bodyPr vert="horz" wrap="square" lIns="0" tIns="12700" rIns="0" bIns="0" rtlCol="0">
            <a:spAutoFit/>
          </a:bodyPr>
          <a:lstStyle/>
          <a:p>
            <a:pPr marL="12700">
              <a:lnSpc>
                <a:spcPct val="100000"/>
              </a:lnSpc>
              <a:spcBef>
                <a:spcPts val="100"/>
              </a:spcBef>
            </a:pPr>
            <a:r>
              <a:rPr lang="en-US" sz="2100" i="1" dirty="0">
                <a:solidFill>
                  <a:srgbClr val="757575"/>
                </a:solidFill>
                <a:latin typeface="Book Antiqua" panose="02040602050305030304" pitchFamily="18" charset="0"/>
                <a:cs typeface="Palladio Uralic"/>
              </a:rPr>
              <a:t>Dr  Jane Kuria</a:t>
            </a:r>
            <a:endParaRPr sz="2100" dirty="0">
              <a:latin typeface="Book Antiqua" panose="02040602050305030304" pitchFamily="18" charset="0"/>
              <a:cs typeface="Palladio Uralic"/>
            </a:endParaRPr>
          </a:p>
          <a:p>
            <a:pPr marL="12700" marR="1999614">
              <a:lnSpc>
                <a:spcPct val="162700"/>
              </a:lnSpc>
            </a:pPr>
            <a:r>
              <a:rPr sz="2100" i="1" dirty="0">
                <a:solidFill>
                  <a:srgbClr val="757575"/>
                </a:solidFill>
                <a:latin typeface="Book Antiqua" panose="02040602050305030304" pitchFamily="18" charset="0"/>
                <a:cs typeface="Palladio Uralic"/>
              </a:rPr>
              <a:t>Telephone: </a:t>
            </a:r>
            <a:r>
              <a:rPr sz="2100" b="1" i="1" dirty="0">
                <a:solidFill>
                  <a:srgbClr val="757575"/>
                </a:solidFill>
                <a:latin typeface="Book Antiqua" panose="02040602050305030304" pitchFamily="18" charset="0"/>
                <a:cs typeface="Poppins" panose="00000500000000000000" pitchFamily="2" charset="0"/>
              </a:rPr>
              <a:t>+254-</a:t>
            </a:r>
            <a:r>
              <a:rPr lang="en-US" sz="2100" b="1" i="1" dirty="0">
                <a:solidFill>
                  <a:srgbClr val="757575"/>
                </a:solidFill>
                <a:latin typeface="Book Antiqua" panose="02040602050305030304" pitchFamily="18" charset="0"/>
                <a:cs typeface="Poppins" panose="00000500000000000000" pitchFamily="2" charset="0"/>
              </a:rPr>
              <a:t>721 709511</a:t>
            </a:r>
            <a:r>
              <a:rPr sz="2100" b="1" i="1" dirty="0">
                <a:solidFill>
                  <a:srgbClr val="757575"/>
                </a:solidFill>
                <a:latin typeface="Book Antiqua" panose="02040602050305030304" pitchFamily="18" charset="0"/>
                <a:cs typeface="Poppins" panose="00000500000000000000" pitchFamily="2" charset="0"/>
              </a:rPr>
              <a:t>  </a:t>
            </a:r>
            <a:r>
              <a:rPr sz="2100" i="1" spc="-5" dirty="0">
                <a:solidFill>
                  <a:srgbClr val="757575"/>
                </a:solidFill>
                <a:latin typeface="Book Antiqua" panose="02040602050305030304" pitchFamily="18" charset="0"/>
                <a:cs typeface="Palladio Uralic"/>
              </a:rPr>
              <a:t>Email: </a:t>
            </a:r>
            <a:r>
              <a:rPr lang="en-US" sz="2100" b="1" i="1" spc="-5" dirty="0">
                <a:solidFill>
                  <a:srgbClr val="757575"/>
                </a:solidFill>
                <a:latin typeface="Book Antiqua" panose="02040602050305030304" pitchFamily="18" charset="0"/>
                <a:cs typeface="Palladio Uralic"/>
              </a:rPr>
              <a:t>jane.kuria</a:t>
            </a:r>
            <a:r>
              <a:rPr sz="2100" b="1" i="1" spc="-5" dirty="0">
                <a:solidFill>
                  <a:srgbClr val="757575"/>
                </a:solidFill>
                <a:latin typeface="Book Antiqua" panose="02040602050305030304" pitchFamily="18" charset="0"/>
                <a:cs typeface="TeXGyrePagella"/>
                <a:hlinkClick r:id="rId5"/>
              </a:rPr>
              <a:t>@dkut.ac.ke</a:t>
            </a:r>
            <a:endParaRPr sz="2100" dirty="0">
              <a:latin typeface="Book Antiqua" panose="02040602050305030304" pitchFamily="18" charset="0"/>
              <a:cs typeface="TeXGyrePagella"/>
            </a:endParaRPr>
          </a:p>
        </p:txBody>
      </p:sp>
      <p:sp>
        <p:nvSpPr>
          <p:cNvPr id="35" name="object 35"/>
          <p:cNvSpPr/>
          <p:nvPr/>
        </p:nvSpPr>
        <p:spPr>
          <a:xfrm>
            <a:off x="3478504" y="3969372"/>
            <a:ext cx="9578975" cy="0"/>
          </a:xfrm>
          <a:custGeom>
            <a:avLst/>
            <a:gdLst/>
            <a:ahLst/>
            <a:cxnLst/>
            <a:rect l="l" t="t" r="r" b="b"/>
            <a:pathLst>
              <a:path w="9578975">
                <a:moveTo>
                  <a:pt x="0" y="0"/>
                </a:moveTo>
                <a:lnTo>
                  <a:pt x="9578390" y="0"/>
                </a:lnTo>
              </a:path>
            </a:pathLst>
          </a:custGeom>
          <a:ln w="38100">
            <a:solidFill>
              <a:srgbClr val="D6BB48"/>
            </a:solidFill>
          </a:ln>
        </p:spPr>
        <p:txBody>
          <a:bodyPr wrap="square" lIns="0" tIns="0" rIns="0" bIns="0" rtlCol="0"/>
          <a:lstStyle/>
          <a:p>
            <a:endParaRPr/>
          </a:p>
        </p:txBody>
      </p:sp>
      <p:sp>
        <p:nvSpPr>
          <p:cNvPr id="3" name="Slide Number Placeholder 2">
            <a:extLst>
              <a:ext uri="{FF2B5EF4-FFF2-40B4-BE49-F238E27FC236}">
                <a16:creationId xmlns:a16="http://schemas.microsoft.com/office/drawing/2014/main" id="{D9E869C1-F01A-9E43-76F3-451756336235}"/>
              </a:ext>
            </a:extLst>
          </p:cNvPr>
          <p:cNvSpPr>
            <a:spLocks noGrp="1"/>
          </p:cNvSpPr>
          <p:nvPr>
            <p:ph type="sldNum" sz="quarter" idx="7"/>
          </p:nvPr>
        </p:nvSpPr>
        <p:spPr/>
        <p:txBody>
          <a:bodyPr/>
          <a:lstStyle/>
          <a:p>
            <a:fld id="{B6F15528-21DE-4FAA-801E-634DDDAF4B2B}" type="slidenum">
              <a:rPr lang="en-GB" smtClean="0"/>
              <a:t>32</a:t>
            </a:fld>
            <a:endParaRPr lang="en-GB"/>
          </a:p>
        </p:txBody>
      </p:sp>
    </p:spTree>
    <p:extLst>
      <p:ext uri="{BB962C8B-B14F-4D97-AF65-F5344CB8AC3E}">
        <p14:creationId xmlns:p14="http://schemas.microsoft.com/office/powerpoint/2010/main" val="376901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Informing the Decision</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1132617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W</a:t>
            </a:r>
            <a:r>
              <a:rPr lang="en-GB" sz="3200" dirty="0">
                <a:effectLst/>
                <a:latin typeface="Helvetica" pitchFamily="2" charset="0"/>
              </a:rPr>
              <a:t>orldview assumptions the of the researcher</a:t>
            </a:r>
          </a:p>
          <a:p>
            <a:pPr marL="457200" indent="-457200">
              <a:buFont typeface="Wingdings" pitchFamily="2" charset="2"/>
              <a:buChar char="§"/>
            </a:pPr>
            <a:r>
              <a:rPr lang="en-GB" sz="3200" dirty="0">
                <a:latin typeface="Helvetica" pitchFamily="2" charset="0"/>
              </a:rPr>
              <a:t>P</a:t>
            </a:r>
            <a:r>
              <a:rPr lang="en-GB" sz="3200" dirty="0">
                <a:effectLst/>
                <a:latin typeface="Helvetica" pitchFamily="2" charset="0"/>
              </a:rPr>
              <a:t>rocedures of inquiry (strategies)</a:t>
            </a:r>
          </a:p>
          <a:p>
            <a:pPr marL="457200" indent="-457200">
              <a:buFont typeface="Wingdings" pitchFamily="2" charset="2"/>
              <a:buChar char="§"/>
            </a:pPr>
            <a:r>
              <a:rPr lang="en-GB" sz="3200" dirty="0">
                <a:effectLst/>
                <a:latin typeface="Helvetica" pitchFamily="2" charset="0"/>
              </a:rPr>
              <a:t>specific methods of data</a:t>
            </a:r>
          </a:p>
          <a:p>
            <a:pPr marL="1371600" lvl="2" indent="-457200">
              <a:buFont typeface="Wingdings" pitchFamily="2" charset="2"/>
              <a:buChar char="ü"/>
            </a:pPr>
            <a:r>
              <a:rPr lang="en-GB" sz="3200" dirty="0">
                <a:latin typeface="Helvetica" pitchFamily="2" charset="0"/>
              </a:rPr>
              <a:t>c</a:t>
            </a:r>
            <a:r>
              <a:rPr lang="en-GB" sz="3200" dirty="0">
                <a:effectLst/>
                <a:latin typeface="Helvetica" pitchFamily="2" charset="0"/>
              </a:rPr>
              <a:t>ollection</a:t>
            </a:r>
          </a:p>
          <a:p>
            <a:pPr marL="1371600" lvl="2" indent="-457200">
              <a:buFont typeface="Wingdings" pitchFamily="2" charset="2"/>
              <a:buChar char="ü"/>
            </a:pPr>
            <a:r>
              <a:rPr lang="en-GB" sz="3200" dirty="0">
                <a:latin typeface="Helvetica" pitchFamily="2" charset="0"/>
              </a:rPr>
              <a:t>a</a:t>
            </a:r>
            <a:r>
              <a:rPr lang="en-GB" sz="3200" dirty="0">
                <a:effectLst/>
                <a:latin typeface="Helvetica" pitchFamily="2" charset="0"/>
              </a:rPr>
              <a:t>nalysis</a:t>
            </a:r>
          </a:p>
          <a:p>
            <a:pPr marL="1371600" lvl="2" indent="-457200">
              <a:buFont typeface="Wingdings" pitchFamily="2" charset="2"/>
              <a:buChar char="ü"/>
            </a:pPr>
            <a:r>
              <a:rPr lang="en-GB" sz="3200" dirty="0">
                <a:effectLst/>
                <a:latin typeface="Helvetica" pitchFamily="2" charset="0"/>
              </a:rPr>
              <a:t> interpretation</a:t>
            </a:r>
          </a:p>
          <a:p>
            <a:pPr marL="457200" indent="-457200">
              <a:buFont typeface="Wingdings" pitchFamily="2" charset="2"/>
              <a:buChar char="§"/>
            </a:pPr>
            <a:r>
              <a:rPr lang="en-GB" sz="3200" dirty="0">
                <a:latin typeface="Helvetica" pitchFamily="2" charset="0"/>
              </a:rPr>
              <a:t>S</a:t>
            </a:r>
            <a:r>
              <a:rPr lang="en-GB" sz="3200" dirty="0">
                <a:effectLst/>
                <a:latin typeface="Helvetica" pitchFamily="2" charset="0"/>
              </a:rPr>
              <a:t>election of a research design is also based on the</a:t>
            </a:r>
          </a:p>
          <a:p>
            <a:pPr marL="1371600" lvl="2" indent="-457200">
              <a:buFont typeface="Wingdings" pitchFamily="2" charset="2"/>
              <a:buChar char="ü"/>
            </a:pPr>
            <a:r>
              <a:rPr lang="en-GB" sz="3200" dirty="0">
                <a:effectLst/>
                <a:latin typeface="Helvetica" pitchFamily="2" charset="0"/>
              </a:rPr>
              <a:t>nature of the research problem </a:t>
            </a:r>
            <a:endParaRPr lang="en-GB" sz="3200" dirty="0">
              <a:latin typeface="Helvetica" pitchFamily="2" charset="0"/>
            </a:endParaRPr>
          </a:p>
          <a:p>
            <a:pPr marL="1371600" lvl="2" indent="-457200">
              <a:buFont typeface="Wingdings" pitchFamily="2" charset="2"/>
              <a:buChar char="ü"/>
            </a:pPr>
            <a:r>
              <a:rPr lang="en-GB" sz="3200" dirty="0">
                <a:effectLst/>
                <a:latin typeface="Helvetica" pitchFamily="2" charset="0"/>
              </a:rPr>
              <a:t>issue being addressed</a:t>
            </a:r>
          </a:p>
          <a:p>
            <a:pPr marL="1371600" lvl="2" indent="-457200">
              <a:buFont typeface="Wingdings" pitchFamily="2" charset="2"/>
              <a:buChar char="ü"/>
            </a:pPr>
            <a:r>
              <a:rPr lang="en-GB" sz="3200" dirty="0">
                <a:effectLst/>
                <a:latin typeface="Helvetica" pitchFamily="2" charset="0"/>
              </a:rPr>
              <a:t>researchers’ personal experiences</a:t>
            </a:r>
          </a:p>
          <a:p>
            <a:pPr marL="1371600" lvl="2" indent="-457200">
              <a:buFont typeface="Wingdings" pitchFamily="2" charset="2"/>
              <a:buChar char="ü"/>
            </a:pPr>
            <a:r>
              <a:rPr lang="en-GB" sz="3200" dirty="0">
                <a:effectLst/>
                <a:latin typeface="Helvetica" pitchFamily="2" charset="0"/>
              </a:rPr>
              <a:t>audiences for the study.</a:t>
            </a: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3546FBD-D3FA-7CEE-87D5-BFEC2F0783D3}"/>
              </a:ext>
            </a:extLst>
          </p:cNvPr>
          <p:cNvSpPr>
            <a:spLocks noGrp="1"/>
          </p:cNvSpPr>
          <p:nvPr>
            <p:ph type="sldNum" sz="quarter" idx="7"/>
          </p:nvPr>
        </p:nvSpPr>
        <p:spPr/>
        <p:txBody>
          <a:bodyPr/>
          <a:lstStyle/>
          <a:p>
            <a:fld id="{B6F15528-21DE-4FAA-801E-634DDDAF4B2B}" type="slidenum">
              <a:rPr lang="en-GB" smtClean="0"/>
              <a:t>4</a:t>
            </a:fld>
            <a:endParaRPr lang="en-GB"/>
          </a:p>
        </p:txBody>
      </p:sp>
    </p:spTree>
    <p:extLst>
      <p:ext uri="{BB962C8B-B14F-4D97-AF65-F5344CB8AC3E}">
        <p14:creationId xmlns:p14="http://schemas.microsoft.com/office/powerpoint/2010/main" val="55009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85825" y="1015451"/>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Types of Research Design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1034129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T</a:t>
            </a:r>
            <a:r>
              <a:rPr lang="en-GB" sz="3200" dirty="0">
                <a:effectLst/>
                <a:latin typeface="Helvetica" pitchFamily="2" charset="0"/>
              </a:rPr>
              <a:t>hree types of designs are advanced: </a:t>
            </a:r>
            <a:r>
              <a:rPr lang="en-GB" sz="3200" b="1" dirty="0">
                <a:effectLst/>
                <a:latin typeface="Helvetica" pitchFamily="2" charset="0"/>
              </a:rPr>
              <a:t>qualitative,</a:t>
            </a:r>
            <a:r>
              <a:rPr lang="en-GB" sz="3200" dirty="0">
                <a:effectLst/>
                <a:latin typeface="Helvetica" pitchFamily="2" charset="0"/>
              </a:rPr>
              <a:t> </a:t>
            </a:r>
            <a:r>
              <a:rPr lang="en-GB" sz="3200" b="1" dirty="0">
                <a:effectLst/>
                <a:latin typeface="Helvetica" pitchFamily="2" charset="0"/>
              </a:rPr>
              <a:t>quantitative</a:t>
            </a:r>
            <a:r>
              <a:rPr lang="en-GB" sz="3200" dirty="0">
                <a:effectLst/>
                <a:latin typeface="Helvetica" pitchFamily="2" charset="0"/>
              </a:rPr>
              <a:t>, and </a:t>
            </a:r>
            <a:r>
              <a:rPr lang="en-GB" sz="3200" b="1" dirty="0">
                <a:effectLst/>
                <a:latin typeface="Helvetica" pitchFamily="2" charset="0"/>
              </a:rPr>
              <a:t>mixed methods</a:t>
            </a:r>
          </a:p>
          <a:p>
            <a:pPr marL="457200" indent="-457200">
              <a:buFont typeface="Wingdings" pitchFamily="2" charset="2"/>
              <a:buChar char="§"/>
            </a:pPr>
            <a:r>
              <a:rPr lang="en-GB" sz="3200" dirty="0">
                <a:latin typeface="Helvetica" pitchFamily="2" charset="0"/>
              </a:rPr>
              <a:t>The three methods are not as discrete as they appear.</a:t>
            </a:r>
          </a:p>
          <a:p>
            <a:endParaRPr lang="en-GB" sz="3200" dirty="0">
              <a:latin typeface="Helvetica" pitchFamily="2" charset="0"/>
            </a:endParaRPr>
          </a:p>
          <a:p>
            <a:pPr marL="457200" indent="-457200">
              <a:buFont typeface="Wingdings" pitchFamily="2" charset="2"/>
              <a:buChar char="§"/>
            </a:pPr>
            <a:r>
              <a:rPr lang="en-GB" sz="3200" dirty="0">
                <a:effectLst/>
                <a:latin typeface="Helvetica" pitchFamily="2" charset="0"/>
              </a:rPr>
              <a:t>They represent different ends of a continuum</a:t>
            </a:r>
            <a:r>
              <a:rPr lang="en-GB" sz="3200" dirty="0">
                <a:latin typeface="Helvetica" pitchFamily="2" charset="0"/>
              </a:rPr>
              <a:t> with mixed methods at the centre</a:t>
            </a:r>
            <a:endParaRPr lang="en-GB" sz="3200" dirty="0">
              <a:effectLst/>
              <a:latin typeface="Helvetica" pitchFamily="2" charset="0"/>
            </a:endParaRPr>
          </a:p>
          <a:p>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Basic philosophical assumptions researchers bring to the study, </a:t>
            </a:r>
          </a:p>
          <a:p>
            <a:pPr marL="1371600" lvl="2" indent="-457200">
              <a:buFont typeface="Wingdings" pitchFamily="2" charset="2"/>
              <a:buChar char="ü"/>
            </a:pPr>
            <a:r>
              <a:rPr lang="en-GB" sz="3200" dirty="0">
                <a:effectLst/>
                <a:latin typeface="Helvetica" pitchFamily="2" charset="0"/>
              </a:rPr>
              <a:t>the types of research strategies</a:t>
            </a:r>
          </a:p>
          <a:p>
            <a:pPr marL="1371600" lvl="2" indent="-457200">
              <a:buFont typeface="Wingdings" pitchFamily="2" charset="2"/>
              <a:buChar char="ü"/>
            </a:pPr>
            <a:r>
              <a:rPr lang="en-GB" sz="3200" dirty="0">
                <a:effectLst/>
                <a:latin typeface="Helvetica" pitchFamily="2" charset="0"/>
              </a:rPr>
              <a:t>The</a:t>
            </a:r>
            <a:r>
              <a:rPr lang="en-GB" sz="3200" dirty="0">
                <a:latin typeface="Helvetica" pitchFamily="2" charset="0"/>
              </a:rPr>
              <a:t> </a:t>
            </a:r>
            <a:r>
              <a:rPr lang="en-GB" sz="3200" dirty="0">
                <a:effectLst/>
                <a:latin typeface="Helvetica" pitchFamily="2" charset="0"/>
              </a:rPr>
              <a:t>specific methods employed in conducting these strategies</a:t>
            </a: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pPr algn="just"/>
            <a:endParaRPr lang="en-US" sz="3200" dirty="0">
              <a:solidFill>
                <a:srgbClr val="3F3F3F"/>
              </a:solidFill>
              <a:latin typeface="Times New Roman" panose="02020603050405020304" pitchFamily="18" charset="0"/>
              <a:cs typeface="Times New Roman" panose="02020603050405020304" pitchFamily="18" charset="0"/>
            </a:endParaRPr>
          </a:p>
          <a:p>
            <a:pPr algn="just"/>
            <a:endParaRPr lang="en-US" sz="3200" b="0" i="0" dirty="0">
              <a:solidFill>
                <a:srgbClr val="3F3F3F"/>
              </a:solidFill>
              <a:effectLst/>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990CD0D-FB2E-31F7-9845-BB463AF953DD}"/>
              </a:ext>
            </a:extLst>
          </p:cNvPr>
          <p:cNvSpPr>
            <a:spLocks noGrp="1"/>
          </p:cNvSpPr>
          <p:nvPr>
            <p:ph type="sldNum" sz="quarter" idx="7"/>
          </p:nvPr>
        </p:nvSpPr>
        <p:spPr/>
        <p:txBody>
          <a:bodyPr/>
          <a:lstStyle/>
          <a:p>
            <a:fld id="{B6F15528-21DE-4FAA-801E-634DDDAF4B2B}" type="slidenum">
              <a:rPr lang="en-GB" smtClean="0"/>
              <a:t>5</a:t>
            </a:fld>
            <a:endParaRPr lang="en-GB"/>
          </a:p>
        </p:txBody>
      </p:sp>
    </p:spTree>
    <p:extLst>
      <p:ext uri="{BB962C8B-B14F-4D97-AF65-F5344CB8AC3E}">
        <p14:creationId xmlns:p14="http://schemas.microsoft.com/office/powerpoint/2010/main" val="97959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887962"/>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Qualitative Research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2957175" cy="1181862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E</a:t>
            </a:r>
            <a:r>
              <a:rPr lang="en-GB" sz="3200" dirty="0">
                <a:effectLst/>
                <a:latin typeface="Helvetica" pitchFamily="2" charset="0"/>
              </a:rPr>
              <a:t>xploring and understanding the meaning individuals or groups ascribe to a social or human problem</a:t>
            </a:r>
          </a:p>
          <a:p>
            <a:pPr marL="457200" indent="-457200">
              <a:buFont typeface="Wingdings" pitchFamily="2" charset="2"/>
              <a:buChar char="§"/>
            </a:pPr>
            <a:r>
              <a:rPr lang="en-GB" sz="3200" dirty="0">
                <a:effectLst/>
                <a:latin typeface="Helvetica" pitchFamily="2" charset="0"/>
              </a:rPr>
              <a:t>The process of research involves </a:t>
            </a:r>
          </a:p>
          <a:p>
            <a:pPr marL="1371600" lvl="2" indent="-457200">
              <a:buFont typeface="Wingdings" pitchFamily="2" charset="2"/>
              <a:buChar char="ü"/>
            </a:pPr>
            <a:r>
              <a:rPr lang="en-GB" sz="3200" dirty="0">
                <a:effectLst/>
                <a:latin typeface="Helvetica" pitchFamily="2" charset="0"/>
              </a:rPr>
              <a:t>emerging questions and procedures </a:t>
            </a:r>
          </a:p>
          <a:p>
            <a:pPr marL="1371600" lvl="2" indent="-457200">
              <a:buFont typeface="Wingdings" pitchFamily="2" charset="2"/>
              <a:buChar char="ü"/>
            </a:pPr>
            <a:r>
              <a:rPr lang="en-GB" sz="3200" dirty="0">
                <a:effectLst/>
                <a:latin typeface="Helvetica" pitchFamily="2" charset="0"/>
              </a:rPr>
              <a:t>data typically collected in the participant’s setting</a:t>
            </a:r>
          </a:p>
          <a:p>
            <a:pPr marL="1371600" lvl="2" indent="-457200">
              <a:buFont typeface="Wingdings" pitchFamily="2" charset="2"/>
              <a:buChar char="ü"/>
            </a:pPr>
            <a:r>
              <a:rPr lang="en-GB" sz="3200" dirty="0">
                <a:effectLst/>
                <a:latin typeface="Helvetica" pitchFamily="2" charset="0"/>
              </a:rPr>
              <a:t>data analysis inductively building from particulars to general themes, </a:t>
            </a:r>
            <a:endParaRPr lang="en-GB" sz="3200" dirty="0">
              <a:latin typeface="Helvetica" pitchFamily="2" charset="0"/>
            </a:endParaRPr>
          </a:p>
          <a:p>
            <a:pPr marL="1371600" lvl="2" indent="-457200">
              <a:buFont typeface="Wingdings" pitchFamily="2" charset="2"/>
              <a:buChar char="ü"/>
            </a:pPr>
            <a:r>
              <a:rPr lang="en-GB" sz="3200" dirty="0">
                <a:effectLst/>
                <a:latin typeface="Helvetica" pitchFamily="2" charset="0"/>
              </a:rPr>
              <a:t>the researcher making interpretations of the meaning of the data.</a:t>
            </a:r>
          </a:p>
          <a:p>
            <a:pPr marL="457200" indent="-457200">
              <a:buFont typeface="Wingdings" pitchFamily="2" charset="2"/>
              <a:buChar char="§"/>
            </a:pPr>
            <a:r>
              <a:rPr lang="en-GB" sz="3200" dirty="0">
                <a:latin typeface="Helvetica" pitchFamily="2" charset="0"/>
              </a:rPr>
              <a:t>T</a:t>
            </a:r>
            <a:r>
              <a:rPr lang="en-GB" sz="3200" dirty="0">
                <a:effectLst/>
                <a:latin typeface="Helvetica" pitchFamily="2" charset="0"/>
              </a:rPr>
              <a:t>his form of inquiry support a way of looking at research that; </a:t>
            </a:r>
          </a:p>
          <a:p>
            <a:pPr marL="1371600" lvl="2" indent="-457200">
              <a:buFont typeface="Wingdings" pitchFamily="2" charset="2"/>
              <a:buChar char="ü"/>
            </a:pPr>
            <a:r>
              <a:rPr lang="en-GB" sz="3200" dirty="0">
                <a:effectLst/>
                <a:latin typeface="Helvetica" pitchFamily="2" charset="0"/>
              </a:rPr>
              <a:t> honours an inductive style, </a:t>
            </a:r>
          </a:p>
          <a:p>
            <a:pPr marL="1371600" lvl="2" indent="-457200">
              <a:buFont typeface="Wingdings" pitchFamily="2" charset="2"/>
              <a:buChar char="ü"/>
            </a:pPr>
            <a:r>
              <a:rPr lang="en-GB" sz="3200" dirty="0">
                <a:effectLst/>
                <a:latin typeface="Helvetica" pitchFamily="2" charset="0"/>
              </a:rPr>
              <a:t>a focus on individual meaning, and </a:t>
            </a:r>
          </a:p>
          <a:p>
            <a:pPr marL="1371600" lvl="2" indent="-457200">
              <a:buFont typeface="Wingdings" pitchFamily="2" charset="2"/>
              <a:buChar char="ü"/>
            </a:pPr>
            <a:r>
              <a:rPr lang="en-GB" sz="3200" dirty="0">
                <a:effectLst/>
                <a:latin typeface="Helvetica" pitchFamily="2" charset="0"/>
              </a:rPr>
              <a:t>the importance of rendering the complexity of a situation</a:t>
            </a:r>
          </a:p>
          <a:p>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C7B0CDF-A734-C6FC-7112-7DDC1CB38DF4}"/>
              </a:ext>
            </a:extLst>
          </p:cNvPr>
          <p:cNvSpPr>
            <a:spLocks noGrp="1"/>
          </p:cNvSpPr>
          <p:nvPr>
            <p:ph type="sldNum" sz="quarter" idx="7"/>
          </p:nvPr>
        </p:nvSpPr>
        <p:spPr/>
        <p:txBody>
          <a:bodyPr/>
          <a:lstStyle/>
          <a:p>
            <a:fld id="{B6F15528-21DE-4FAA-801E-634DDDAF4B2B}" type="slidenum">
              <a:rPr lang="en-GB" smtClean="0"/>
              <a:t>6</a:t>
            </a:fld>
            <a:endParaRPr lang="en-GB"/>
          </a:p>
        </p:txBody>
      </p:sp>
    </p:spTree>
    <p:extLst>
      <p:ext uri="{BB962C8B-B14F-4D97-AF65-F5344CB8AC3E}">
        <p14:creationId xmlns:p14="http://schemas.microsoft.com/office/powerpoint/2010/main" val="119077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08477" y="1004102"/>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Quantitative Research </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1132617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A</a:t>
            </a:r>
            <a:r>
              <a:rPr lang="en-GB" sz="3200" dirty="0">
                <a:effectLst/>
                <a:latin typeface="Helvetica" pitchFamily="2" charset="0"/>
              </a:rPr>
              <a:t> means for testing objective theories by examining the relationship among variables.</a:t>
            </a:r>
          </a:p>
          <a:p>
            <a:pPr marL="457200" indent="-457200">
              <a:buFont typeface="Wingdings" pitchFamily="2" charset="2"/>
              <a:buChar char="§"/>
            </a:pPr>
            <a:r>
              <a:rPr lang="en-GB" sz="3200" dirty="0">
                <a:effectLst/>
                <a:latin typeface="Helvetica" pitchFamily="2" charset="0"/>
              </a:rPr>
              <a:t>These variables are measured on instruments </a:t>
            </a:r>
            <a:r>
              <a:rPr lang="en-GB" sz="3200" dirty="0">
                <a:latin typeface="Helvetica" pitchFamily="2" charset="0"/>
              </a:rPr>
              <a:t>and </a:t>
            </a:r>
            <a:r>
              <a:rPr lang="en-GB" sz="3200" dirty="0">
                <a:effectLst/>
                <a:latin typeface="Helvetica" pitchFamily="2" charset="0"/>
              </a:rPr>
              <a:t>numbered data can be analysed using statistical procedures.</a:t>
            </a:r>
          </a:p>
          <a:p>
            <a:pPr marL="457200" indent="-457200">
              <a:buFont typeface="Wingdings" pitchFamily="2" charset="2"/>
              <a:buChar char="§"/>
            </a:pPr>
            <a:r>
              <a:rPr lang="en-GB" sz="3200" dirty="0">
                <a:latin typeface="Helvetica" pitchFamily="2" charset="0"/>
              </a:rPr>
              <a:t>F</a:t>
            </a:r>
            <a:r>
              <a:rPr lang="en-GB" sz="3200" dirty="0">
                <a:effectLst/>
                <a:latin typeface="Helvetica" pitchFamily="2" charset="0"/>
              </a:rPr>
              <a:t>inal written report has a set structure consisting of introduction, literature and theory, methods, results, and discussion.</a:t>
            </a:r>
          </a:p>
          <a:p>
            <a:pPr marL="457200" indent="-457200">
              <a:buFont typeface="Wingdings" pitchFamily="2" charset="2"/>
              <a:buChar char="§"/>
            </a:pPr>
            <a:r>
              <a:rPr lang="en-GB" sz="3200" dirty="0">
                <a:latin typeface="Helvetica" pitchFamily="2" charset="0"/>
              </a:rPr>
              <a:t>T</a:t>
            </a:r>
            <a:r>
              <a:rPr lang="en-GB" sz="3200" dirty="0">
                <a:effectLst/>
                <a:latin typeface="Helvetica" pitchFamily="2" charset="0"/>
              </a:rPr>
              <a:t>his form of inquiry have assumptions about </a:t>
            </a:r>
          </a:p>
          <a:p>
            <a:pPr marL="1371600" lvl="2" indent="-457200">
              <a:buFont typeface="Wingdings" pitchFamily="2" charset="2"/>
              <a:buChar char="ü"/>
            </a:pPr>
            <a:r>
              <a:rPr lang="en-GB" sz="3200" dirty="0">
                <a:effectLst/>
                <a:latin typeface="Helvetica" pitchFamily="2" charset="0"/>
              </a:rPr>
              <a:t>testing theories deductively</a:t>
            </a:r>
          </a:p>
          <a:p>
            <a:pPr marL="1371600" lvl="2" indent="-457200">
              <a:buFont typeface="Wingdings" pitchFamily="2" charset="2"/>
              <a:buChar char="ü"/>
            </a:pPr>
            <a:r>
              <a:rPr lang="en-GB" sz="3200" dirty="0">
                <a:effectLst/>
                <a:latin typeface="Helvetica" pitchFamily="2" charset="0"/>
              </a:rPr>
              <a:t>building in protections against bias</a:t>
            </a:r>
          </a:p>
          <a:p>
            <a:pPr marL="1371600" lvl="2" indent="-457200">
              <a:buFont typeface="Wingdings" pitchFamily="2" charset="2"/>
              <a:buChar char="ü"/>
            </a:pPr>
            <a:r>
              <a:rPr lang="en-GB" sz="3200" dirty="0">
                <a:effectLst/>
                <a:latin typeface="Helvetica" pitchFamily="2" charset="0"/>
              </a:rPr>
              <a:t>Controlling for alternative explanations</a:t>
            </a:r>
          </a:p>
          <a:p>
            <a:pPr marL="1371600" lvl="2" indent="-457200">
              <a:buFont typeface="Wingdings" pitchFamily="2" charset="2"/>
              <a:buChar char="ü"/>
            </a:pPr>
            <a:r>
              <a:rPr lang="en-GB" sz="3200" dirty="0">
                <a:effectLst/>
                <a:latin typeface="Helvetica" pitchFamily="2" charset="0"/>
              </a:rPr>
              <a:t>being able to generalize and replicate the findings.</a:t>
            </a:r>
          </a:p>
          <a:p>
            <a:pPr marL="457200" indent="-457200">
              <a:buFont typeface="Wingdings" pitchFamily="2" charset="2"/>
              <a:buChar char="§"/>
            </a:pPr>
            <a:endParaRPr lang="en-GB" sz="3200" dirty="0">
              <a:effectLst/>
              <a:latin typeface="Helvetica" pitchFamily="2" charset="0"/>
            </a:endParaRP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endParaRPr>
          </a:p>
          <a:p>
            <a:endParaRPr lang="en-US" sz="3200" kern="0" dirty="0">
              <a:solidFill>
                <a:sysClr val="windowText" lastClr="000000"/>
              </a:solidFill>
            </a:endParaRPr>
          </a:p>
          <a:p>
            <a:r>
              <a:rPr lang="en-US" sz="3200" kern="0" dirty="0">
                <a:solidFill>
                  <a:sysClr val="windowText" lastClr="000000"/>
                </a:solidFill>
              </a:rPr>
              <a:t> </a:t>
            </a:r>
          </a:p>
          <a:p>
            <a:pPr marL="457200" indent="-457200">
              <a:buFont typeface="Arial" panose="020B0604020202020204" pitchFamily="34" charset="0"/>
              <a:buChar char="•"/>
            </a:pPr>
            <a:endParaRPr lang="en-US" sz="3200" kern="0" dirty="0">
              <a:solidFill>
                <a:sysClr val="windowText" lastClr="000000"/>
              </a:solidFill>
            </a:endParaRPr>
          </a:p>
          <a:p>
            <a:pPr marL="457200" indent="-457200">
              <a:buFont typeface="Arial" panose="020B0604020202020204" pitchFamily="34" charset="0"/>
              <a:buChar char="•"/>
            </a:pPr>
            <a:endParaRPr lang="en-US" sz="3200" kern="0" dirty="0">
              <a:solidFill>
                <a:sysClr val="windowText" lastClr="000000"/>
              </a:solidFill>
            </a:endParaRPr>
          </a:p>
          <a:p>
            <a:pPr marL="457200" indent="-457200">
              <a:buFont typeface="Arial" panose="020B0604020202020204" pitchFamily="34" charset="0"/>
              <a:buChar char="•"/>
            </a:pPr>
            <a:endParaRPr lang="en-US" sz="3200" kern="0" dirty="0">
              <a:solidFill>
                <a:sysClr val="windowText" lastClr="000000"/>
              </a:solidFill>
            </a:endParaRPr>
          </a:p>
          <a:p>
            <a:pPr marL="457200" indent="-457200">
              <a:buFont typeface="Arial" panose="020B0604020202020204" pitchFamily="34" charset="0"/>
              <a:buChar char="•"/>
            </a:pPr>
            <a:endParaRPr lang="en-US" sz="3200" kern="0" dirty="0">
              <a:solidFill>
                <a:sysClr val="windowText" lastClr="000000"/>
              </a:solidFill>
            </a:endParaRPr>
          </a:p>
          <a:p>
            <a:endParaRPr lang="en-US" sz="3200" kern="0" dirty="0">
              <a:solidFill>
                <a:sysClr val="windowText" lastClr="000000"/>
              </a:solidFill>
            </a:endParaRPr>
          </a:p>
          <a:p>
            <a:r>
              <a:rPr lang="en-US" sz="3200" kern="0" dirty="0">
                <a:solidFill>
                  <a:sysClr val="windowText" lastClr="000000"/>
                </a:solidFill>
              </a:rPr>
              <a:t> </a:t>
            </a:r>
            <a:endParaRPr lang="en-GB" sz="3200" kern="0" dirty="0">
              <a:solidFill>
                <a:sysClr val="windowText" lastClr="000000"/>
              </a:solidFill>
            </a:endParaRPr>
          </a:p>
        </p:txBody>
      </p:sp>
      <p:sp>
        <p:nvSpPr>
          <p:cNvPr id="3" name="Slide Number Placeholder 2">
            <a:extLst>
              <a:ext uri="{FF2B5EF4-FFF2-40B4-BE49-F238E27FC236}">
                <a16:creationId xmlns:a16="http://schemas.microsoft.com/office/drawing/2014/main" id="{1B2CC195-C0B9-91FC-FF37-670F1E4C843E}"/>
              </a:ext>
            </a:extLst>
          </p:cNvPr>
          <p:cNvSpPr>
            <a:spLocks noGrp="1"/>
          </p:cNvSpPr>
          <p:nvPr>
            <p:ph type="sldNum" sz="quarter" idx="7"/>
          </p:nvPr>
        </p:nvSpPr>
        <p:spPr/>
        <p:txBody>
          <a:bodyPr/>
          <a:lstStyle/>
          <a:p>
            <a:fld id="{B6F15528-21DE-4FAA-801E-634DDDAF4B2B}" type="slidenum">
              <a:rPr lang="en-GB" smtClean="0"/>
              <a:t>7</a:t>
            </a:fld>
            <a:endParaRPr lang="en-GB"/>
          </a:p>
        </p:txBody>
      </p:sp>
    </p:spTree>
    <p:extLst>
      <p:ext uri="{BB962C8B-B14F-4D97-AF65-F5344CB8AC3E}">
        <p14:creationId xmlns:p14="http://schemas.microsoft.com/office/powerpoint/2010/main" val="272281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69531" y="887962"/>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Book Antiqua" panose="02040602050305030304" pitchFamily="18" charset="0"/>
              </a:rPr>
              <a:t>Mixed Methods</a:t>
            </a:r>
            <a:endParaRPr lang="en-US" sz="4250" dirty="0">
              <a:latin typeface="Book Antiqua" panose="0204060205030503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738663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GB" sz="3200" dirty="0">
                <a:latin typeface="Helvetica" pitchFamily="2" charset="0"/>
              </a:rPr>
              <a:t>A</a:t>
            </a:r>
            <a:r>
              <a:rPr lang="en-GB" sz="3200" dirty="0">
                <a:effectLst/>
                <a:latin typeface="Helvetica" pitchFamily="2" charset="0"/>
              </a:rPr>
              <a:t>n approach to inquiry that combines or associates both qualitative and quantitative forms.</a:t>
            </a:r>
          </a:p>
          <a:p>
            <a:endParaRPr lang="en-GB" sz="3200" dirty="0">
              <a:effectLst/>
              <a:latin typeface="Helvetica" pitchFamily="2" charset="0"/>
            </a:endParaRPr>
          </a:p>
          <a:p>
            <a:pPr marL="457200" indent="-457200">
              <a:buFont typeface="Wingdings" pitchFamily="2" charset="2"/>
              <a:buChar char="§"/>
            </a:pPr>
            <a:r>
              <a:rPr lang="en-GB" sz="3200" dirty="0">
                <a:effectLst/>
                <a:latin typeface="Helvetica" pitchFamily="2" charset="0"/>
              </a:rPr>
              <a:t>It involves philosophical assumptions; </a:t>
            </a:r>
          </a:p>
          <a:p>
            <a:pPr marL="1371600" lvl="2" indent="-457200">
              <a:buFont typeface="Wingdings" pitchFamily="2" charset="2"/>
              <a:buChar char="ü"/>
            </a:pPr>
            <a:r>
              <a:rPr lang="en-GB" sz="3200" dirty="0">
                <a:effectLst/>
                <a:latin typeface="Helvetica" pitchFamily="2" charset="0"/>
              </a:rPr>
              <a:t>use of qualitative and quantitative approaches</a:t>
            </a:r>
          </a:p>
          <a:p>
            <a:pPr marL="1371600" lvl="2" indent="-457200">
              <a:buFont typeface="Wingdings" pitchFamily="2" charset="2"/>
              <a:buChar char="ü"/>
            </a:pPr>
            <a:r>
              <a:rPr lang="en-GB" sz="3200" dirty="0">
                <a:effectLst/>
                <a:latin typeface="Helvetica" pitchFamily="2" charset="0"/>
              </a:rPr>
              <a:t>mixing of both approaches in a study.</a:t>
            </a:r>
          </a:p>
          <a:p>
            <a:pPr marL="1371600" lvl="2" indent="-457200">
              <a:buFont typeface="Wingdings" pitchFamily="2" charset="2"/>
              <a:buChar char="ü"/>
            </a:pPr>
            <a:endParaRPr lang="en-GB" sz="3200" dirty="0">
              <a:effectLst/>
              <a:latin typeface="Helvetica" pitchFamily="2" charset="0"/>
            </a:endParaRPr>
          </a:p>
          <a:p>
            <a:pPr marL="457200" indent="-457200">
              <a:buFont typeface="Wingdings" pitchFamily="2" charset="2"/>
              <a:buChar char="§"/>
            </a:pPr>
            <a:r>
              <a:rPr lang="en-GB" sz="3200" dirty="0">
                <a:latin typeface="Helvetica" pitchFamily="2" charset="0"/>
              </a:rPr>
              <a:t>I</a:t>
            </a:r>
            <a:r>
              <a:rPr lang="en-GB" sz="3200" dirty="0">
                <a:effectLst/>
                <a:latin typeface="Helvetica" pitchFamily="2" charset="0"/>
              </a:rPr>
              <a:t>t also involves the use of both approaches in tandem so that the overall strength of a study is greater than either qualitative or quantitative research</a:t>
            </a:r>
          </a:p>
          <a:p>
            <a:pPr marL="457200" indent="-457200">
              <a:buFont typeface="Wingdings" pitchFamily="2" charset="2"/>
              <a:buChar char="§"/>
            </a:pPr>
            <a:endParaRPr lang="en-GB" sz="3200" dirty="0">
              <a:effectLst/>
              <a:latin typeface="Helvetica" pitchFamily="2"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BDD73AF-D245-52FC-3E9B-D9115CEFEFDB}"/>
              </a:ext>
            </a:extLst>
          </p:cNvPr>
          <p:cNvSpPr>
            <a:spLocks noGrp="1"/>
          </p:cNvSpPr>
          <p:nvPr>
            <p:ph type="sldNum" sz="quarter" idx="7"/>
          </p:nvPr>
        </p:nvSpPr>
        <p:spPr/>
        <p:txBody>
          <a:bodyPr/>
          <a:lstStyle/>
          <a:p>
            <a:fld id="{B6F15528-21DE-4FAA-801E-634DDDAF4B2B}" type="slidenum">
              <a:rPr lang="en-GB" smtClean="0"/>
              <a:t>8</a:t>
            </a:fld>
            <a:endParaRPr lang="en-GB"/>
          </a:p>
        </p:txBody>
      </p:sp>
    </p:spTree>
    <p:extLst>
      <p:ext uri="{BB962C8B-B14F-4D97-AF65-F5344CB8AC3E}">
        <p14:creationId xmlns:p14="http://schemas.microsoft.com/office/powerpoint/2010/main" val="288375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7372832"/>
            <a:ext cx="1771650" cy="1771650"/>
          </a:xfrm>
          <a:custGeom>
            <a:avLst/>
            <a:gdLst/>
            <a:ahLst/>
            <a:cxnLst/>
            <a:rect l="l" t="t" r="r" b="b"/>
            <a:pathLst>
              <a:path w="1771650" h="1771650">
                <a:moveTo>
                  <a:pt x="0" y="0"/>
                </a:moveTo>
                <a:lnTo>
                  <a:pt x="0" y="1771167"/>
                </a:lnTo>
                <a:lnTo>
                  <a:pt x="1771154" y="1771167"/>
                </a:lnTo>
                <a:lnTo>
                  <a:pt x="0" y="0"/>
                </a:lnTo>
                <a:close/>
              </a:path>
            </a:pathLst>
          </a:custGeom>
          <a:solidFill>
            <a:srgbClr val="D6BB48"/>
          </a:solidFill>
        </p:spPr>
        <p:txBody>
          <a:bodyPr wrap="square" lIns="0" tIns="0" rIns="0" bIns="0" rtlCol="0"/>
          <a:lstStyle/>
          <a:p>
            <a:endParaRPr/>
          </a:p>
        </p:txBody>
      </p:sp>
      <p:sp>
        <p:nvSpPr>
          <p:cNvPr id="7" name="object 7"/>
          <p:cNvSpPr/>
          <p:nvPr/>
        </p:nvSpPr>
        <p:spPr>
          <a:xfrm>
            <a:off x="14403451" y="0"/>
            <a:ext cx="1852930" cy="1852930"/>
          </a:xfrm>
          <a:custGeom>
            <a:avLst/>
            <a:gdLst/>
            <a:ahLst/>
            <a:cxnLst/>
            <a:rect l="l" t="t" r="r" b="b"/>
            <a:pathLst>
              <a:path w="1852930" h="1852930">
                <a:moveTo>
                  <a:pt x="1852523" y="0"/>
                </a:moveTo>
                <a:lnTo>
                  <a:pt x="0" y="0"/>
                </a:lnTo>
                <a:lnTo>
                  <a:pt x="1852523" y="1852523"/>
                </a:lnTo>
                <a:lnTo>
                  <a:pt x="1852523" y="0"/>
                </a:lnTo>
                <a:close/>
              </a:path>
            </a:pathLst>
          </a:custGeom>
          <a:solidFill>
            <a:srgbClr val="D6BB48"/>
          </a:solidFill>
        </p:spPr>
        <p:txBody>
          <a:bodyPr wrap="square" lIns="0" tIns="0" rIns="0" bIns="0" rtlCol="0"/>
          <a:lstStyle/>
          <a:p>
            <a:endParaRPr/>
          </a:p>
        </p:txBody>
      </p:sp>
      <p:sp>
        <p:nvSpPr>
          <p:cNvPr id="8" name="object 8"/>
          <p:cNvSpPr txBox="1">
            <a:spLocks noGrp="1"/>
          </p:cNvSpPr>
          <p:nvPr>
            <p:ph type="title"/>
          </p:nvPr>
        </p:nvSpPr>
        <p:spPr>
          <a:xfrm>
            <a:off x="812800" y="259690"/>
            <a:ext cx="14516938" cy="668132"/>
          </a:xfrm>
          <a:prstGeom prst="rect">
            <a:avLst/>
          </a:prstGeom>
        </p:spPr>
        <p:txBody>
          <a:bodyPr vert="horz" wrap="square" lIns="0" tIns="13970" rIns="0" bIns="0" rtlCol="0">
            <a:spAutoFit/>
          </a:bodyPr>
          <a:lstStyle/>
          <a:p>
            <a:pPr marL="12700" algn="ctr">
              <a:lnSpc>
                <a:spcPct val="100000"/>
              </a:lnSpc>
              <a:spcBef>
                <a:spcPts val="110"/>
              </a:spcBef>
            </a:pPr>
            <a:r>
              <a:rPr lang="en-US" sz="4250" spc="5" dirty="0">
                <a:latin typeface="Times New Roman" panose="02020603050405020304" pitchFamily="18" charset="0"/>
                <a:cs typeface="Times New Roman" panose="02020603050405020304" pitchFamily="18" charset="0"/>
              </a:rPr>
              <a:t>Design Components</a:t>
            </a:r>
            <a:endParaRPr lang="en-US" sz="4250" dirty="0">
              <a:latin typeface="Times New Roman" panose="02020603050405020304" pitchFamily="18" charset="0"/>
              <a:cs typeface="Times New Roman" panose="02020603050405020304" pitchFamily="18" charset="0"/>
            </a:endParaRPr>
          </a:p>
        </p:txBody>
      </p:sp>
      <p:sp>
        <p:nvSpPr>
          <p:cNvPr id="12" name="object 12"/>
          <p:cNvSpPr/>
          <p:nvPr/>
        </p:nvSpPr>
        <p:spPr>
          <a:xfrm flipV="1">
            <a:off x="812800" y="2043530"/>
            <a:ext cx="14516938" cy="184202"/>
          </a:xfrm>
          <a:custGeom>
            <a:avLst/>
            <a:gdLst/>
            <a:ahLst/>
            <a:cxnLst/>
            <a:rect l="l" t="t" r="r" b="b"/>
            <a:pathLst>
              <a:path w="13362940" h="142239">
                <a:moveTo>
                  <a:pt x="13362940" y="0"/>
                </a:moveTo>
                <a:lnTo>
                  <a:pt x="0" y="0"/>
                </a:lnTo>
                <a:lnTo>
                  <a:pt x="0" y="142240"/>
                </a:lnTo>
                <a:lnTo>
                  <a:pt x="13362940" y="142240"/>
                </a:lnTo>
                <a:lnTo>
                  <a:pt x="13362940" y="0"/>
                </a:lnTo>
                <a:close/>
              </a:path>
            </a:pathLst>
          </a:custGeom>
          <a:solidFill>
            <a:srgbClr val="D6BB48"/>
          </a:solidFill>
        </p:spPr>
        <p:txBody>
          <a:bodyPr wrap="square" lIns="0" tIns="0" rIns="0" bIns="0" rtlCol="0"/>
          <a:lstStyle/>
          <a:p>
            <a:endParaRPr/>
          </a:p>
        </p:txBody>
      </p:sp>
      <p:sp>
        <p:nvSpPr>
          <p:cNvPr id="6" name="Content Placeholder 1">
            <a:extLst>
              <a:ext uri="{FF2B5EF4-FFF2-40B4-BE49-F238E27FC236}">
                <a16:creationId xmlns:a16="http://schemas.microsoft.com/office/drawing/2014/main" id="{5E6E10EB-171B-5CEA-4888-C1651923F90D}"/>
              </a:ext>
            </a:extLst>
          </p:cNvPr>
          <p:cNvSpPr txBox="1">
            <a:spLocks/>
          </p:cNvSpPr>
          <p:nvPr/>
        </p:nvSpPr>
        <p:spPr>
          <a:xfrm>
            <a:off x="885825" y="2534472"/>
            <a:ext cx="14023976" cy="787908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itchFamily="2" charset="2"/>
              <a:buChar char="§"/>
            </a:pPr>
            <a:r>
              <a:rPr lang="en-GB" sz="3200" dirty="0">
                <a:latin typeface="Helvetica" pitchFamily="2" charset="0"/>
              </a:rPr>
              <a:t>I</a:t>
            </a:r>
            <a:r>
              <a:rPr lang="en-GB" sz="3200" dirty="0">
                <a:effectLst/>
                <a:latin typeface="Helvetica" pitchFamily="2" charset="0"/>
              </a:rPr>
              <a:t>n planning a study, researchers need to think through;</a:t>
            </a:r>
          </a:p>
          <a:p>
            <a:pPr marL="457200" indent="-457200">
              <a:buFont typeface="Wingdings" pitchFamily="2" charset="2"/>
              <a:buChar char="§"/>
            </a:pPr>
            <a:endParaRPr lang="en-GB" sz="3200" dirty="0">
              <a:effectLst/>
              <a:latin typeface="Helvetica" pitchFamily="2" charset="0"/>
            </a:endParaRPr>
          </a:p>
          <a:p>
            <a:pPr marL="1371600" lvl="2" indent="-457200">
              <a:buFont typeface="Wingdings" pitchFamily="2" charset="2"/>
              <a:buChar char="ü"/>
            </a:pPr>
            <a:r>
              <a:rPr lang="en-GB" sz="3200" dirty="0">
                <a:effectLst/>
                <a:latin typeface="Helvetica" pitchFamily="2" charset="0"/>
              </a:rPr>
              <a:t>the philosophical worldview assumption</a:t>
            </a:r>
          </a:p>
          <a:p>
            <a:pPr marL="1371600" lvl="2" indent="-457200">
              <a:buFont typeface="Wingdings" pitchFamily="2" charset="2"/>
              <a:buChar char="ü"/>
            </a:pPr>
            <a:r>
              <a:rPr lang="en-GB" sz="3200" dirty="0">
                <a:effectLst/>
                <a:latin typeface="Helvetica" pitchFamily="2" charset="0"/>
              </a:rPr>
              <a:t>the strategy of inquiry that is related to this worldview</a:t>
            </a:r>
          </a:p>
          <a:p>
            <a:pPr marL="1371600" lvl="2" indent="-457200">
              <a:buFont typeface="Wingdings" pitchFamily="2" charset="2"/>
              <a:buChar char="ü"/>
            </a:pPr>
            <a:r>
              <a:rPr lang="en-GB" sz="3200" dirty="0">
                <a:effectLst/>
                <a:latin typeface="Helvetica" pitchFamily="2" charset="0"/>
              </a:rPr>
              <a:t>specific methods or procedures of research that translate the approach into practice.</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kern="0" dirty="0">
              <a:solidFill>
                <a:sysClr val="windowText" lastClr="000000"/>
              </a:solidFill>
              <a:latin typeface="Times New Roman" panose="02020603050405020304" pitchFamily="18" charset="0"/>
              <a:cs typeface="Times New Roman" panose="02020603050405020304" pitchFamily="18" charset="0"/>
            </a:endParaRPr>
          </a:p>
          <a:p>
            <a:endParaRPr lang="en-US" sz="3200" kern="0" dirty="0">
              <a:solidFill>
                <a:sysClr val="windowText" lastClr="000000"/>
              </a:solidFill>
              <a:latin typeface="Times New Roman" panose="02020603050405020304" pitchFamily="18" charset="0"/>
              <a:cs typeface="Times New Roman" panose="02020603050405020304" pitchFamily="18" charset="0"/>
            </a:endParaRPr>
          </a:p>
          <a:p>
            <a:r>
              <a:rPr lang="en-US" sz="3200" kern="0" dirty="0">
                <a:solidFill>
                  <a:sysClr val="windowText" lastClr="000000"/>
                </a:solidFill>
                <a:latin typeface="Times New Roman" panose="02020603050405020304" pitchFamily="18" charset="0"/>
                <a:cs typeface="Times New Roman" panose="02020603050405020304" pitchFamily="18" charset="0"/>
              </a:rPr>
              <a:t> </a:t>
            </a:r>
            <a:endParaRPr lang="en-GB" sz="32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816C266-26B6-B1EA-E17E-5794CFD5946E}"/>
              </a:ext>
            </a:extLst>
          </p:cNvPr>
          <p:cNvSpPr>
            <a:spLocks noGrp="1"/>
          </p:cNvSpPr>
          <p:nvPr>
            <p:ph type="sldNum" sz="quarter" idx="7"/>
          </p:nvPr>
        </p:nvSpPr>
        <p:spPr/>
        <p:txBody>
          <a:bodyPr/>
          <a:lstStyle/>
          <a:p>
            <a:fld id="{B6F15528-21DE-4FAA-801E-634DDDAF4B2B}" type="slidenum">
              <a:rPr lang="en-GB" smtClean="0"/>
              <a:t>9</a:t>
            </a:fld>
            <a:endParaRPr lang="en-GB"/>
          </a:p>
        </p:txBody>
      </p:sp>
    </p:spTree>
    <p:extLst>
      <p:ext uri="{BB962C8B-B14F-4D97-AF65-F5344CB8AC3E}">
        <p14:creationId xmlns:p14="http://schemas.microsoft.com/office/powerpoint/2010/main" val="274705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757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5013</TotalTime>
  <Words>1839</Words>
  <Application>Microsoft Office PowerPoint</Application>
  <PresentationFormat>Custom</PresentationFormat>
  <Paragraphs>697</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 Antiqua</vt:lpstr>
      <vt:lpstr>Calibri</vt:lpstr>
      <vt:lpstr>Helvetica</vt:lpstr>
      <vt:lpstr>Palladio Uralic</vt:lpstr>
      <vt:lpstr>Times New Roman</vt:lpstr>
      <vt:lpstr>Wingdings</vt:lpstr>
      <vt:lpstr>Office Theme</vt:lpstr>
      <vt:lpstr>PowerPoint Presentation</vt:lpstr>
      <vt:lpstr>Learning Outcomes</vt:lpstr>
      <vt:lpstr>Selection of a Research Design</vt:lpstr>
      <vt:lpstr>Informing the Decision</vt:lpstr>
      <vt:lpstr>Types of Research Design </vt:lpstr>
      <vt:lpstr>Qualitative Research </vt:lpstr>
      <vt:lpstr>Quantitative Research </vt:lpstr>
      <vt:lpstr>Mixed Methods</vt:lpstr>
      <vt:lpstr>Design Components</vt:lpstr>
      <vt:lpstr>Philosophical Worldview</vt:lpstr>
      <vt:lpstr> A framework for Design</vt:lpstr>
      <vt:lpstr>Postpositivist Worldview</vt:lpstr>
      <vt:lpstr>Postpositivist Worldview</vt:lpstr>
      <vt:lpstr>Key assumptions of Postpositivist Worldview</vt:lpstr>
      <vt:lpstr>The Social Constructivist Worldview </vt:lpstr>
      <vt:lpstr>Assumptions of Social Constructivist Worldview </vt:lpstr>
      <vt:lpstr>Advocacy and Participatory Worldview</vt:lpstr>
      <vt:lpstr>Key Features of Advocacy and Participatory Worldview</vt:lpstr>
      <vt:lpstr>Pragmatic Worldview</vt:lpstr>
      <vt:lpstr>Key features Pragmatic Worldview</vt:lpstr>
      <vt:lpstr>Four World Views</vt:lpstr>
      <vt:lpstr>Strategies of Inquiry </vt:lpstr>
      <vt:lpstr>Alternative Strategies of Inquiry </vt:lpstr>
      <vt:lpstr>Quantitative Strategies</vt:lpstr>
      <vt:lpstr>Qualitative Strategies</vt:lpstr>
      <vt:lpstr>Qualitative Strategies…..</vt:lpstr>
      <vt:lpstr>Mixed Methods</vt:lpstr>
      <vt:lpstr>Research Methods</vt:lpstr>
      <vt:lpstr>Research Designs as worldview, strategies and Methods</vt:lpstr>
      <vt:lpstr>PowerPoint Presentation</vt:lpstr>
      <vt:lpstr>Criteria for selecting a research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Design</dc:title>
  <dc:creator>JANE</dc:creator>
  <cp:lastModifiedBy>jane kuria</cp:lastModifiedBy>
  <cp:revision>12</cp:revision>
  <dcterms:created xsi:type="dcterms:W3CDTF">2021-12-02T15:58:19Z</dcterms:created>
  <dcterms:modified xsi:type="dcterms:W3CDTF">2023-10-16T15:38:26Z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2021-12-02T00:00:00Z</vt:filetime>
  </property>
  <property fmtid="{D5CDD505-2E9C-101B-9397-08002B2CF9AE}" pid="3" name="Creator">
    <vt:lpwstr>Adobe Illustrator 24.3 (Windows)</vt:lpwstr>
  </property>
  <property fmtid="{D5CDD505-2E9C-101B-9397-08002B2CF9AE}" pid="4" name="LastSaved">
    <vt:filetime>2021-12-02T00:00:00Z</vt:filetime>
  </property>
</Properties>
</file>