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300" r:id="rId3"/>
    <p:sldId id="272" r:id="rId4"/>
    <p:sldId id="275" r:id="rId5"/>
    <p:sldId id="278" r:id="rId6"/>
    <p:sldId id="264" r:id="rId7"/>
    <p:sldId id="269" r:id="rId8"/>
    <p:sldId id="268" r:id="rId9"/>
    <p:sldId id="274" r:id="rId10"/>
    <p:sldId id="270" r:id="rId11"/>
    <p:sldId id="281" r:id="rId12"/>
    <p:sldId id="283" r:id="rId13"/>
    <p:sldId id="284" r:id="rId14"/>
    <p:sldId id="285" r:id="rId15"/>
    <p:sldId id="286" r:id="rId16"/>
    <p:sldId id="287" r:id="rId17"/>
    <p:sldId id="288" r:id="rId18"/>
    <p:sldId id="289" r:id="rId19"/>
    <p:sldId id="290" r:id="rId20"/>
    <p:sldId id="291" r:id="rId21"/>
    <p:sldId id="295" r:id="rId22"/>
    <p:sldId id="296" r:id="rId23"/>
    <p:sldId id="299" r:id="rId24"/>
    <p:sldId id="298" r:id="rId25"/>
    <p:sldId id="301" r:id="rId26"/>
    <p:sldId id="303" r:id="rId27"/>
    <p:sldId id="260" r:id="rId28"/>
  </p:sldIdLst>
  <p:sldSz cx="16256000" cy="9144000"/>
  <p:notesSz cx="16256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p:cViewPr varScale="1">
        <p:scale>
          <a:sx n="52" d="100"/>
          <a:sy n="52" d="100"/>
        </p:scale>
        <p:origin x="70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43738"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9207500" y="0"/>
            <a:ext cx="7045325" cy="458788"/>
          </a:xfrm>
          <a:prstGeom prst="rect">
            <a:avLst/>
          </a:prstGeom>
        </p:spPr>
        <p:txBody>
          <a:bodyPr vert="horz" lIns="91440" tIns="45720" rIns="91440" bIns="45720" rtlCol="0"/>
          <a:lstStyle>
            <a:lvl1pPr algn="r">
              <a:defRPr sz="1200"/>
            </a:lvl1pPr>
          </a:lstStyle>
          <a:p>
            <a:fld id="{F3336B4B-1E87-42D4-9EB0-56F424D04F37}" type="datetimeFigureOut">
              <a:rPr lang="en-GB" smtClean="0"/>
              <a:t>23/10/2023</a:t>
            </a:fld>
            <a:endParaRPr lang="en-GB"/>
          </a:p>
        </p:txBody>
      </p:sp>
      <p:sp>
        <p:nvSpPr>
          <p:cNvPr id="4" name="Slide Image Placeholder 3"/>
          <p:cNvSpPr>
            <a:spLocks noGrp="1" noRot="1" noChangeAspect="1"/>
          </p:cNvSpPr>
          <p:nvPr>
            <p:ph type="sldImg" idx="2"/>
          </p:nvPr>
        </p:nvSpPr>
        <p:spPr>
          <a:xfrm>
            <a:off x="5384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625600" y="4400550"/>
            <a:ext cx="1300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7043738"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9207500" y="8685213"/>
            <a:ext cx="7045325" cy="458787"/>
          </a:xfrm>
          <a:prstGeom prst="rect">
            <a:avLst/>
          </a:prstGeom>
        </p:spPr>
        <p:txBody>
          <a:bodyPr vert="horz" lIns="91440" tIns="45720" rIns="91440" bIns="45720" rtlCol="0" anchor="b"/>
          <a:lstStyle>
            <a:lvl1pPr algn="r">
              <a:defRPr sz="1200"/>
            </a:lvl1pPr>
          </a:lstStyle>
          <a:p>
            <a:fld id="{E95ED7E9-305F-4F34-B00A-1EB0ADB76C6E}" type="slidenum">
              <a:rPr lang="en-GB" smtClean="0"/>
              <a:t>‹#›</a:t>
            </a:fld>
            <a:endParaRPr lang="en-GB"/>
          </a:p>
        </p:txBody>
      </p:sp>
    </p:spTree>
    <p:extLst>
      <p:ext uri="{BB962C8B-B14F-4D97-AF65-F5344CB8AC3E}">
        <p14:creationId xmlns:p14="http://schemas.microsoft.com/office/powerpoint/2010/main" val="351165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5ED7E9-305F-4F34-B00A-1EB0ADB76C6E}" type="slidenum">
              <a:rPr lang="en-GB" smtClean="0"/>
              <a:t>1</a:t>
            </a:fld>
            <a:endParaRPr lang="en-GB"/>
          </a:p>
        </p:txBody>
      </p:sp>
    </p:spTree>
    <p:extLst>
      <p:ext uri="{BB962C8B-B14F-4D97-AF65-F5344CB8AC3E}">
        <p14:creationId xmlns:p14="http://schemas.microsoft.com/office/powerpoint/2010/main" val="251395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9200" y="2834640"/>
            <a:ext cx="13817600" cy="19202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438400" y="5120640"/>
            <a:ext cx="11379200"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E03205E-F4A5-41D3-BC7B-8234DD84B792}" type="datetime1">
              <a:rPr lang="en-GB" smtClean="0"/>
              <a:t>23/10/2023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50" b="1" i="0">
                <a:solidFill>
                  <a:srgbClr val="146404"/>
                </a:solidFill>
                <a:latin typeface="Palladio Uralic"/>
                <a:cs typeface="Palladio Uralic"/>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70C6326-9A5F-47D9-9904-53086C9ED40E}" type="datetime1">
              <a:rPr lang="en-GB" smtClean="0"/>
              <a:t>23/10/2023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50" b="1" i="0">
                <a:solidFill>
                  <a:srgbClr val="146404"/>
                </a:solidFill>
                <a:latin typeface="Palladio Uralic"/>
                <a:cs typeface="Palladio Uralic"/>
              </a:defRPr>
            </a:lvl1pPr>
          </a:lstStyle>
          <a:p>
            <a:endParaRPr/>
          </a:p>
        </p:txBody>
      </p:sp>
      <p:sp>
        <p:nvSpPr>
          <p:cNvPr id="3" name="Holder 3"/>
          <p:cNvSpPr>
            <a:spLocks noGrp="1"/>
          </p:cNvSpPr>
          <p:nvPr>
            <p:ph sz="half" idx="2"/>
          </p:nvPr>
        </p:nvSpPr>
        <p:spPr>
          <a:xfrm>
            <a:off x="812800" y="2103120"/>
            <a:ext cx="70713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1840" y="2103120"/>
            <a:ext cx="70713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891D585-E273-4583-A494-F2827462C564}" type="datetime1">
              <a:rPr lang="en-GB" smtClean="0"/>
              <a:t>23/10/2023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50" b="1" i="0">
                <a:solidFill>
                  <a:srgbClr val="146404"/>
                </a:solidFill>
                <a:latin typeface="Palladio Uralic"/>
                <a:cs typeface="Palladio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85C2567-CC63-4AB0-A84D-A430CB89A58C}" type="datetime1">
              <a:rPr lang="en-GB" smtClean="0"/>
              <a:t>23/10/2023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08817"/>
            <a:ext cx="4835182" cy="483518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1184661" y="0"/>
            <a:ext cx="5071745" cy="5071745"/>
          </a:xfrm>
          <a:custGeom>
            <a:avLst/>
            <a:gdLst/>
            <a:ahLst/>
            <a:cxnLst/>
            <a:rect l="l" t="t" r="r" b="b"/>
            <a:pathLst>
              <a:path w="5071744" h="5071745">
                <a:moveTo>
                  <a:pt x="5071338" y="0"/>
                </a:moveTo>
                <a:lnTo>
                  <a:pt x="0" y="0"/>
                </a:lnTo>
                <a:lnTo>
                  <a:pt x="5071338" y="5071338"/>
                </a:lnTo>
                <a:lnTo>
                  <a:pt x="5071338" y="0"/>
                </a:lnTo>
                <a:close/>
              </a:path>
            </a:pathLst>
          </a:custGeom>
          <a:solidFill>
            <a:srgbClr val="D6BB48"/>
          </a:solidFill>
        </p:spPr>
        <p:txBody>
          <a:bodyPr wrap="square" lIns="0" tIns="0" rIns="0" bIns="0" rtlCol="0"/>
          <a:lstStyle/>
          <a:p>
            <a:endParaRPr/>
          </a:p>
        </p:txBody>
      </p:sp>
      <p:sp>
        <p:nvSpPr>
          <p:cNvPr id="18" name="bg object 18"/>
          <p:cNvSpPr/>
          <p:nvPr/>
        </p:nvSpPr>
        <p:spPr>
          <a:xfrm>
            <a:off x="11184649" y="0"/>
            <a:ext cx="5071351" cy="5071351"/>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13390219" y="6579679"/>
            <a:ext cx="920305" cy="742442"/>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14227428" y="7258977"/>
            <a:ext cx="522605" cy="205613"/>
          </a:xfrm>
          <a:prstGeom prst="rect">
            <a:avLst/>
          </a:prstGeom>
          <a:blipFill>
            <a:blip r:embed="rId5" cstate="print"/>
            <a:stretch>
              <a:fillRect/>
            </a:stretch>
          </a:blipFill>
        </p:spPr>
        <p:txBody>
          <a:bodyPr wrap="square" lIns="0" tIns="0" rIns="0" bIns="0" rtlCol="0"/>
          <a:lstStyle/>
          <a:p>
            <a:endParaRPr/>
          </a:p>
        </p:txBody>
      </p:sp>
      <p:sp>
        <p:nvSpPr>
          <p:cNvPr id="21" name="bg object 21"/>
          <p:cNvSpPr/>
          <p:nvPr/>
        </p:nvSpPr>
        <p:spPr>
          <a:xfrm>
            <a:off x="12951205" y="7258977"/>
            <a:ext cx="1586102" cy="306908"/>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9EA3BB5-B8A5-4357-B332-EE51D0348A7E}" type="datetime1">
              <a:rPr lang="en-GB" smtClean="0"/>
              <a:t>23/10/2023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2738" y="2301400"/>
            <a:ext cx="6070523" cy="1103629"/>
          </a:xfrm>
          <a:prstGeom prst="rect">
            <a:avLst/>
          </a:prstGeom>
        </p:spPr>
        <p:txBody>
          <a:bodyPr wrap="square" lIns="0" tIns="0" rIns="0" bIns="0">
            <a:spAutoFit/>
          </a:bodyPr>
          <a:lstStyle>
            <a:lvl1pPr>
              <a:defRPr sz="7050" b="1" i="0">
                <a:solidFill>
                  <a:srgbClr val="146404"/>
                </a:solidFill>
                <a:latin typeface="Palladio Uralic"/>
                <a:cs typeface="Palladio Uralic"/>
              </a:defRPr>
            </a:lvl1pPr>
          </a:lstStyle>
          <a:p>
            <a:endParaRPr/>
          </a:p>
        </p:txBody>
      </p:sp>
      <p:sp>
        <p:nvSpPr>
          <p:cNvPr id="3" name="Holder 3"/>
          <p:cNvSpPr>
            <a:spLocks noGrp="1"/>
          </p:cNvSpPr>
          <p:nvPr>
            <p:ph type="body" idx="1"/>
          </p:nvPr>
        </p:nvSpPr>
        <p:spPr>
          <a:xfrm>
            <a:off x="812800" y="2103120"/>
            <a:ext cx="1463040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527040" y="8503920"/>
            <a:ext cx="5201920" cy="4572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12800" y="8503920"/>
            <a:ext cx="3738880" cy="457200"/>
          </a:xfrm>
          <a:prstGeom prst="rect">
            <a:avLst/>
          </a:prstGeom>
        </p:spPr>
        <p:txBody>
          <a:bodyPr wrap="square" lIns="0" tIns="0" rIns="0" bIns="0">
            <a:spAutoFit/>
          </a:bodyPr>
          <a:lstStyle>
            <a:lvl1pPr algn="l">
              <a:defRPr>
                <a:solidFill>
                  <a:schemeClr val="tx1">
                    <a:tint val="75000"/>
                  </a:schemeClr>
                </a:solidFill>
              </a:defRPr>
            </a:lvl1pPr>
          </a:lstStyle>
          <a:p>
            <a:fld id="{3C655E64-F527-45EE-983D-6FFC48182D70}" type="datetime1">
              <a:rPr lang="en-GB" smtClean="0"/>
              <a:t>23/10/2023</a:t>
            </a:fld>
            <a:endParaRPr lang="en-US"/>
          </a:p>
        </p:txBody>
      </p:sp>
      <p:sp>
        <p:nvSpPr>
          <p:cNvPr id="6" name="Holder 6"/>
          <p:cNvSpPr>
            <a:spLocks noGrp="1"/>
          </p:cNvSpPr>
          <p:nvPr>
            <p:ph type="sldNum" sz="quarter" idx="7"/>
          </p:nvPr>
        </p:nvSpPr>
        <p:spPr>
          <a:xfrm>
            <a:off x="11704320" y="8503920"/>
            <a:ext cx="3738880" cy="4572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mailto:vc@dkut.ac.ke" TargetMode="Externa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540000">
            <a:off x="13261412" y="7410097"/>
            <a:ext cx="71349" cy="60325"/>
          </a:xfrm>
          <a:prstGeom prst="rect">
            <a:avLst/>
          </a:prstGeom>
        </p:spPr>
        <p:txBody>
          <a:bodyPr vert="horz" wrap="square" lIns="0" tIns="0" rIns="0" bIns="0" rtlCol="0">
            <a:spAutoFit/>
          </a:bodyPr>
          <a:lstStyle/>
          <a:p>
            <a:pPr>
              <a:lnSpc>
                <a:spcPts val="475"/>
              </a:lnSpc>
            </a:pPr>
            <a:r>
              <a:rPr sz="450" b="1" spc="-35" dirty="0">
                <a:solidFill>
                  <a:srgbClr val="F40000"/>
                </a:solidFill>
                <a:latin typeface="Arial"/>
                <a:cs typeface="Arial"/>
              </a:rPr>
              <a:t>D</a:t>
            </a:r>
            <a:endParaRPr sz="450">
              <a:latin typeface="Arial"/>
              <a:cs typeface="Arial"/>
            </a:endParaRPr>
          </a:p>
        </p:txBody>
      </p:sp>
      <p:sp>
        <p:nvSpPr>
          <p:cNvPr id="3" name="object 3"/>
          <p:cNvSpPr txBox="1"/>
          <p:nvPr/>
        </p:nvSpPr>
        <p:spPr>
          <a:xfrm rot="480000">
            <a:off x="13295513" y="7415385"/>
            <a:ext cx="68170" cy="60325"/>
          </a:xfrm>
          <a:prstGeom prst="rect">
            <a:avLst/>
          </a:prstGeom>
        </p:spPr>
        <p:txBody>
          <a:bodyPr vert="horz" wrap="square" lIns="0" tIns="0" rIns="0" bIns="0" rtlCol="0">
            <a:spAutoFit/>
          </a:bodyPr>
          <a:lstStyle/>
          <a:p>
            <a:pPr>
              <a:lnSpc>
                <a:spcPts val="475"/>
              </a:lnSpc>
            </a:pPr>
            <a:r>
              <a:rPr sz="450" b="1" spc="-65" dirty="0">
                <a:solidFill>
                  <a:srgbClr val="F40000"/>
                </a:solidFill>
                <a:latin typeface="Arial"/>
                <a:cs typeface="Arial"/>
              </a:rPr>
              <a:t>E</a:t>
            </a:r>
            <a:endParaRPr sz="450">
              <a:latin typeface="Arial"/>
              <a:cs typeface="Arial"/>
            </a:endParaRPr>
          </a:p>
        </p:txBody>
      </p:sp>
      <p:sp>
        <p:nvSpPr>
          <p:cNvPr id="4" name="object 4"/>
          <p:cNvSpPr txBox="1"/>
          <p:nvPr/>
        </p:nvSpPr>
        <p:spPr>
          <a:xfrm rot="420000">
            <a:off x="13326556" y="7420167"/>
            <a:ext cx="71349" cy="60325"/>
          </a:xfrm>
          <a:prstGeom prst="rect">
            <a:avLst/>
          </a:prstGeom>
        </p:spPr>
        <p:txBody>
          <a:bodyPr vert="horz" wrap="square" lIns="0" tIns="0" rIns="0" bIns="0" rtlCol="0">
            <a:spAutoFit/>
          </a:bodyPr>
          <a:lstStyle/>
          <a:p>
            <a:pPr>
              <a:lnSpc>
                <a:spcPts val="475"/>
              </a:lnSpc>
            </a:pPr>
            <a:r>
              <a:rPr sz="450" b="1" spc="-35" dirty="0">
                <a:solidFill>
                  <a:srgbClr val="F40000"/>
                </a:solidFill>
                <a:latin typeface="Arial"/>
                <a:cs typeface="Arial"/>
              </a:rPr>
              <a:t>D</a:t>
            </a:r>
            <a:endParaRPr sz="450">
              <a:latin typeface="Arial"/>
              <a:cs typeface="Arial"/>
            </a:endParaRPr>
          </a:p>
        </p:txBody>
      </p:sp>
      <p:sp>
        <p:nvSpPr>
          <p:cNvPr id="5" name="object 5"/>
          <p:cNvSpPr txBox="1"/>
          <p:nvPr/>
        </p:nvSpPr>
        <p:spPr>
          <a:xfrm rot="360000">
            <a:off x="13367890" y="7426502"/>
            <a:ext cx="92775" cy="60325"/>
          </a:xfrm>
          <a:prstGeom prst="rect">
            <a:avLst/>
          </a:prstGeom>
        </p:spPr>
        <p:txBody>
          <a:bodyPr vert="horz" wrap="square" lIns="0" tIns="0" rIns="0" bIns="0" rtlCol="0">
            <a:spAutoFit/>
          </a:bodyPr>
          <a:lstStyle/>
          <a:p>
            <a:pPr>
              <a:lnSpc>
                <a:spcPts val="475"/>
              </a:lnSpc>
            </a:pPr>
            <a:r>
              <a:rPr sz="450" b="1" spc="-80" dirty="0">
                <a:solidFill>
                  <a:srgbClr val="F40000"/>
                </a:solidFill>
                <a:latin typeface="Arial"/>
                <a:cs typeface="Arial"/>
              </a:rPr>
              <a:t>A</a:t>
            </a:r>
            <a:r>
              <a:rPr sz="450" b="1" spc="-35" dirty="0">
                <a:solidFill>
                  <a:srgbClr val="F40000"/>
                </a:solidFill>
                <a:latin typeface="Arial"/>
                <a:cs typeface="Arial"/>
              </a:rPr>
              <a:t>N</a:t>
            </a:r>
            <a:endParaRPr sz="450">
              <a:latin typeface="Arial"/>
              <a:cs typeface="Arial"/>
            </a:endParaRPr>
          </a:p>
        </p:txBody>
      </p:sp>
      <p:sp>
        <p:nvSpPr>
          <p:cNvPr id="6" name="object 6"/>
          <p:cNvSpPr txBox="1"/>
          <p:nvPr/>
        </p:nvSpPr>
        <p:spPr>
          <a:xfrm rot="300000">
            <a:off x="13445888" y="7433376"/>
            <a:ext cx="69077" cy="60325"/>
          </a:xfrm>
          <a:prstGeom prst="rect">
            <a:avLst/>
          </a:prstGeom>
        </p:spPr>
        <p:txBody>
          <a:bodyPr vert="horz" wrap="square" lIns="0" tIns="0" rIns="0" bIns="0" rtlCol="0">
            <a:spAutoFit/>
          </a:bodyPr>
          <a:lstStyle/>
          <a:p>
            <a:pPr>
              <a:lnSpc>
                <a:spcPts val="475"/>
              </a:lnSpc>
            </a:pPr>
            <a:r>
              <a:rPr sz="450" b="1" spc="-65" dirty="0">
                <a:solidFill>
                  <a:srgbClr val="F40000"/>
                </a:solidFill>
                <a:latin typeface="Arial"/>
                <a:cs typeface="Arial"/>
              </a:rPr>
              <a:t>K</a:t>
            </a:r>
            <a:endParaRPr sz="450">
              <a:latin typeface="Arial"/>
              <a:cs typeface="Arial"/>
            </a:endParaRPr>
          </a:p>
        </p:txBody>
      </p:sp>
      <p:sp>
        <p:nvSpPr>
          <p:cNvPr id="7" name="object 7"/>
          <p:cNvSpPr txBox="1"/>
          <p:nvPr/>
        </p:nvSpPr>
        <p:spPr>
          <a:xfrm rot="240000">
            <a:off x="13484233" y="7437162"/>
            <a:ext cx="88047" cy="60325"/>
          </a:xfrm>
          <a:prstGeom prst="rect">
            <a:avLst/>
          </a:prstGeom>
        </p:spPr>
        <p:txBody>
          <a:bodyPr vert="horz" wrap="square" lIns="0" tIns="0" rIns="0" bIns="0" rtlCol="0">
            <a:spAutoFit/>
          </a:bodyPr>
          <a:lstStyle/>
          <a:p>
            <a:pPr>
              <a:lnSpc>
                <a:spcPts val="475"/>
              </a:lnSpc>
            </a:pPr>
            <a:r>
              <a:rPr sz="450" b="1" spc="-5" dirty="0">
                <a:solidFill>
                  <a:srgbClr val="F40000"/>
                </a:solidFill>
                <a:latin typeface="Arial"/>
                <a:cs typeface="Arial"/>
              </a:rPr>
              <a:t>I</a:t>
            </a:r>
            <a:r>
              <a:rPr sz="450" b="1" spc="-10" dirty="0">
                <a:solidFill>
                  <a:srgbClr val="F40000"/>
                </a:solidFill>
                <a:latin typeface="Arial"/>
                <a:cs typeface="Arial"/>
              </a:rPr>
              <a:t>M</a:t>
            </a:r>
            <a:endParaRPr sz="450">
              <a:latin typeface="Arial"/>
              <a:cs typeface="Arial"/>
            </a:endParaRPr>
          </a:p>
        </p:txBody>
      </p:sp>
      <p:sp>
        <p:nvSpPr>
          <p:cNvPr id="8" name="object 8"/>
          <p:cNvSpPr txBox="1"/>
          <p:nvPr/>
        </p:nvSpPr>
        <p:spPr>
          <a:xfrm rot="180000">
            <a:off x="13546733" y="7441203"/>
            <a:ext cx="85762" cy="60325"/>
          </a:xfrm>
          <a:prstGeom prst="rect">
            <a:avLst/>
          </a:prstGeom>
        </p:spPr>
        <p:txBody>
          <a:bodyPr vert="horz" wrap="square" lIns="0" tIns="0" rIns="0" bIns="0" rtlCol="0">
            <a:spAutoFit/>
          </a:bodyPr>
          <a:lstStyle/>
          <a:p>
            <a:pPr>
              <a:lnSpc>
                <a:spcPts val="475"/>
              </a:lnSpc>
            </a:pPr>
            <a:r>
              <a:rPr sz="450" b="1" spc="-95" dirty="0">
                <a:solidFill>
                  <a:srgbClr val="F40000"/>
                </a:solidFill>
                <a:latin typeface="Arial"/>
                <a:cs typeface="Arial"/>
              </a:rPr>
              <a:t>A</a:t>
            </a:r>
            <a:r>
              <a:rPr sz="450" b="1" spc="-40" dirty="0">
                <a:solidFill>
                  <a:srgbClr val="F40000"/>
                </a:solidFill>
                <a:latin typeface="Arial"/>
                <a:cs typeface="Arial"/>
              </a:rPr>
              <a:t>T</a:t>
            </a:r>
            <a:endParaRPr sz="450">
              <a:latin typeface="Arial"/>
              <a:cs typeface="Arial"/>
            </a:endParaRPr>
          </a:p>
        </p:txBody>
      </p:sp>
      <p:sp>
        <p:nvSpPr>
          <p:cNvPr id="9" name="object 9"/>
          <p:cNvSpPr txBox="1"/>
          <p:nvPr/>
        </p:nvSpPr>
        <p:spPr>
          <a:xfrm rot="120000">
            <a:off x="13605429" y="7444060"/>
            <a:ext cx="81371"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H</a:t>
            </a:r>
            <a:r>
              <a:rPr sz="450" b="1" spc="5" dirty="0">
                <a:solidFill>
                  <a:srgbClr val="F40000"/>
                </a:solidFill>
                <a:latin typeface="Arial"/>
                <a:cs typeface="Arial"/>
              </a:rPr>
              <a:t>I</a:t>
            </a:r>
            <a:endParaRPr sz="450">
              <a:latin typeface="Arial"/>
              <a:cs typeface="Arial"/>
            </a:endParaRPr>
          </a:p>
        </p:txBody>
      </p:sp>
      <p:sp>
        <p:nvSpPr>
          <p:cNvPr id="10" name="object 10"/>
          <p:cNvSpPr txBox="1"/>
          <p:nvPr/>
        </p:nvSpPr>
        <p:spPr>
          <a:xfrm rot="60000">
            <a:off x="13676405" y="7446699"/>
            <a:ext cx="95701" cy="60325"/>
          </a:xfrm>
          <a:prstGeom prst="rect">
            <a:avLst/>
          </a:prstGeom>
        </p:spPr>
        <p:txBody>
          <a:bodyPr vert="horz" wrap="square" lIns="0" tIns="0" rIns="0" bIns="0" rtlCol="0">
            <a:spAutoFit/>
          </a:bodyPr>
          <a:lstStyle/>
          <a:p>
            <a:pPr>
              <a:lnSpc>
                <a:spcPts val="475"/>
              </a:lnSpc>
            </a:pPr>
            <a:r>
              <a:rPr sz="450" b="1" spc="-45" dirty="0">
                <a:solidFill>
                  <a:srgbClr val="F40000"/>
                </a:solidFill>
                <a:latin typeface="Arial"/>
                <a:cs typeface="Arial"/>
              </a:rPr>
              <a:t>U</a:t>
            </a:r>
            <a:r>
              <a:rPr sz="450" b="1" spc="-35" dirty="0">
                <a:solidFill>
                  <a:srgbClr val="F40000"/>
                </a:solidFill>
                <a:latin typeface="Arial"/>
                <a:cs typeface="Arial"/>
              </a:rPr>
              <a:t>N</a:t>
            </a:r>
            <a:endParaRPr sz="450">
              <a:latin typeface="Arial"/>
              <a:cs typeface="Arial"/>
            </a:endParaRPr>
          </a:p>
        </p:txBody>
      </p:sp>
      <p:sp>
        <p:nvSpPr>
          <p:cNvPr id="11" name="object 11"/>
          <p:cNvSpPr txBox="1"/>
          <p:nvPr/>
        </p:nvSpPr>
        <p:spPr>
          <a:xfrm>
            <a:off x="13797559" y="7428031"/>
            <a:ext cx="143510" cy="97790"/>
          </a:xfrm>
          <a:prstGeom prst="rect">
            <a:avLst/>
          </a:prstGeom>
        </p:spPr>
        <p:txBody>
          <a:bodyPr vert="horz" wrap="square" lIns="0" tIns="15875" rIns="0" bIns="0" rtlCol="0">
            <a:spAutoFit/>
          </a:bodyPr>
          <a:lstStyle/>
          <a:p>
            <a:pPr marL="12700">
              <a:lnSpc>
                <a:spcPct val="100000"/>
              </a:lnSpc>
              <a:spcBef>
                <a:spcPts val="125"/>
              </a:spcBef>
            </a:pPr>
            <a:r>
              <a:rPr sz="450" b="1" spc="-70" dirty="0">
                <a:solidFill>
                  <a:srgbClr val="F40000"/>
                </a:solidFill>
                <a:latin typeface="Arial"/>
                <a:cs typeface="Arial"/>
              </a:rPr>
              <a:t>E</a:t>
            </a:r>
            <a:r>
              <a:rPr sz="450" b="1" spc="-40" dirty="0">
                <a:solidFill>
                  <a:srgbClr val="F40000"/>
                </a:solidFill>
                <a:latin typeface="Arial"/>
                <a:cs typeface="Arial"/>
              </a:rPr>
              <a:t>R</a:t>
            </a:r>
            <a:r>
              <a:rPr sz="450" b="1" spc="-50" dirty="0">
                <a:solidFill>
                  <a:srgbClr val="F40000"/>
                </a:solidFill>
                <a:latin typeface="Arial"/>
                <a:cs typeface="Arial"/>
              </a:rPr>
              <a:t>S</a:t>
            </a:r>
            <a:r>
              <a:rPr sz="450" b="1" spc="5" dirty="0">
                <a:solidFill>
                  <a:srgbClr val="F40000"/>
                </a:solidFill>
                <a:latin typeface="Arial"/>
                <a:cs typeface="Arial"/>
              </a:rPr>
              <a:t>I</a:t>
            </a:r>
            <a:endParaRPr sz="450">
              <a:latin typeface="Arial"/>
              <a:cs typeface="Arial"/>
            </a:endParaRPr>
          </a:p>
        </p:txBody>
      </p:sp>
      <p:sp>
        <p:nvSpPr>
          <p:cNvPr id="12" name="object 12"/>
          <p:cNvSpPr txBox="1"/>
          <p:nvPr/>
        </p:nvSpPr>
        <p:spPr>
          <a:xfrm>
            <a:off x="13747363" y="7427681"/>
            <a:ext cx="223520" cy="100965"/>
          </a:xfrm>
          <a:prstGeom prst="rect">
            <a:avLst/>
          </a:prstGeom>
        </p:spPr>
        <p:txBody>
          <a:bodyPr vert="horz" wrap="square" lIns="0" tIns="15875" rIns="0" bIns="0" rtlCol="0">
            <a:spAutoFit/>
          </a:bodyPr>
          <a:lstStyle/>
          <a:p>
            <a:pPr marL="12700">
              <a:lnSpc>
                <a:spcPct val="100000"/>
              </a:lnSpc>
              <a:spcBef>
                <a:spcPts val="125"/>
              </a:spcBef>
            </a:pPr>
            <a:r>
              <a:rPr sz="450" b="1" spc="-20" dirty="0">
                <a:solidFill>
                  <a:srgbClr val="F40000"/>
                </a:solidFill>
                <a:latin typeface="Arial"/>
                <a:cs typeface="Arial"/>
              </a:rPr>
              <a:t>IV</a:t>
            </a:r>
            <a:r>
              <a:rPr sz="450" b="1" spc="65" dirty="0">
                <a:solidFill>
                  <a:srgbClr val="F40000"/>
                </a:solidFill>
                <a:latin typeface="Arial"/>
                <a:cs typeface="Arial"/>
              </a:rPr>
              <a:t> </a:t>
            </a:r>
            <a:r>
              <a:rPr sz="450" b="1" spc="-40" dirty="0">
                <a:solidFill>
                  <a:srgbClr val="F40000"/>
                </a:solidFill>
                <a:latin typeface="Arial"/>
                <a:cs typeface="Arial"/>
              </a:rPr>
              <a:t>T</a:t>
            </a:r>
            <a:endParaRPr sz="450">
              <a:latin typeface="Arial"/>
              <a:cs typeface="Arial"/>
            </a:endParaRPr>
          </a:p>
        </p:txBody>
      </p:sp>
      <p:sp>
        <p:nvSpPr>
          <p:cNvPr id="13" name="object 13"/>
          <p:cNvSpPr txBox="1"/>
          <p:nvPr/>
        </p:nvSpPr>
        <p:spPr>
          <a:xfrm rot="21540000">
            <a:off x="13947834" y="7446781"/>
            <a:ext cx="104823"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Y</a:t>
            </a:r>
            <a:r>
              <a:rPr sz="450" b="1" spc="-15" dirty="0">
                <a:solidFill>
                  <a:srgbClr val="F40000"/>
                </a:solidFill>
                <a:latin typeface="Arial"/>
                <a:cs typeface="Arial"/>
              </a:rPr>
              <a:t> </a:t>
            </a:r>
            <a:r>
              <a:rPr sz="450" b="1" spc="-65" dirty="0">
                <a:solidFill>
                  <a:srgbClr val="F40000"/>
                </a:solidFill>
                <a:latin typeface="Arial"/>
                <a:cs typeface="Arial"/>
              </a:rPr>
              <a:t>O</a:t>
            </a:r>
            <a:endParaRPr sz="450">
              <a:latin typeface="Arial"/>
              <a:cs typeface="Arial"/>
            </a:endParaRPr>
          </a:p>
        </p:txBody>
      </p:sp>
      <p:sp>
        <p:nvSpPr>
          <p:cNvPr id="14" name="object 14"/>
          <p:cNvSpPr txBox="1"/>
          <p:nvPr/>
        </p:nvSpPr>
        <p:spPr>
          <a:xfrm rot="21480000">
            <a:off x="14031661" y="7444074"/>
            <a:ext cx="97188"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F</a:t>
            </a:r>
            <a:r>
              <a:rPr sz="450" b="1" spc="-15" dirty="0">
                <a:solidFill>
                  <a:srgbClr val="F40000"/>
                </a:solidFill>
                <a:latin typeface="Arial"/>
                <a:cs typeface="Arial"/>
              </a:rPr>
              <a:t> </a:t>
            </a:r>
            <a:r>
              <a:rPr sz="450" b="1" spc="-40" dirty="0">
                <a:solidFill>
                  <a:srgbClr val="F40000"/>
                </a:solidFill>
                <a:latin typeface="Arial"/>
                <a:cs typeface="Arial"/>
              </a:rPr>
              <a:t>T</a:t>
            </a:r>
            <a:endParaRPr sz="450">
              <a:latin typeface="Arial"/>
              <a:cs typeface="Arial"/>
            </a:endParaRPr>
          </a:p>
        </p:txBody>
      </p:sp>
      <p:sp>
        <p:nvSpPr>
          <p:cNvPr id="15" name="object 15"/>
          <p:cNvSpPr txBox="1"/>
          <p:nvPr/>
        </p:nvSpPr>
        <p:spPr>
          <a:xfrm rot="21420000">
            <a:off x="14104876" y="7440493"/>
            <a:ext cx="88047" cy="60325"/>
          </a:xfrm>
          <a:prstGeom prst="rect">
            <a:avLst/>
          </a:prstGeom>
        </p:spPr>
        <p:txBody>
          <a:bodyPr vert="horz" wrap="square" lIns="0" tIns="0" rIns="0" bIns="0" rtlCol="0">
            <a:spAutoFit/>
          </a:bodyPr>
          <a:lstStyle/>
          <a:p>
            <a:pPr>
              <a:lnSpc>
                <a:spcPts val="475"/>
              </a:lnSpc>
            </a:pPr>
            <a:r>
              <a:rPr sz="450" b="1" spc="-75" dirty="0">
                <a:solidFill>
                  <a:srgbClr val="F40000"/>
                </a:solidFill>
                <a:latin typeface="Arial"/>
                <a:cs typeface="Arial"/>
              </a:rPr>
              <a:t>E</a:t>
            </a:r>
            <a:r>
              <a:rPr sz="450" b="1" spc="-65" dirty="0">
                <a:solidFill>
                  <a:srgbClr val="F40000"/>
                </a:solidFill>
                <a:latin typeface="Arial"/>
                <a:cs typeface="Arial"/>
              </a:rPr>
              <a:t>C</a:t>
            </a:r>
            <a:endParaRPr sz="450">
              <a:latin typeface="Arial"/>
              <a:cs typeface="Arial"/>
            </a:endParaRPr>
          </a:p>
        </p:txBody>
      </p:sp>
      <p:sp>
        <p:nvSpPr>
          <p:cNvPr id="16" name="object 16"/>
          <p:cNvSpPr txBox="1"/>
          <p:nvPr/>
        </p:nvSpPr>
        <p:spPr>
          <a:xfrm rot="21360000">
            <a:off x="14162908" y="7437184"/>
            <a:ext cx="71012" cy="60325"/>
          </a:xfrm>
          <a:prstGeom prst="rect">
            <a:avLst/>
          </a:prstGeom>
        </p:spPr>
        <p:txBody>
          <a:bodyPr vert="horz" wrap="square" lIns="0" tIns="0" rIns="0" bIns="0" rtlCol="0">
            <a:spAutoFit/>
          </a:bodyPr>
          <a:lstStyle/>
          <a:p>
            <a:pPr>
              <a:lnSpc>
                <a:spcPts val="475"/>
              </a:lnSpc>
            </a:pPr>
            <a:r>
              <a:rPr sz="450" b="1" spc="-35" dirty="0">
                <a:solidFill>
                  <a:srgbClr val="F40000"/>
                </a:solidFill>
                <a:latin typeface="Arial"/>
                <a:cs typeface="Arial"/>
              </a:rPr>
              <a:t>H</a:t>
            </a:r>
            <a:endParaRPr sz="450">
              <a:latin typeface="Arial"/>
              <a:cs typeface="Arial"/>
            </a:endParaRPr>
          </a:p>
        </p:txBody>
      </p:sp>
      <p:sp>
        <p:nvSpPr>
          <p:cNvPr id="17" name="object 17"/>
          <p:cNvSpPr txBox="1"/>
          <p:nvPr/>
        </p:nvSpPr>
        <p:spPr>
          <a:xfrm rot="21300000">
            <a:off x="14205470" y="7432257"/>
            <a:ext cx="95701" cy="60325"/>
          </a:xfrm>
          <a:prstGeom prst="rect">
            <a:avLst/>
          </a:prstGeom>
        </p:spPr>
        <p:txBody>
          <a:bodyPr vert="horz" wrap="square" lIns="0" tIns="0" rIns="0" bIns="0" rtlCol="0">
            <a:spAutoFit/>
          </a:bodyPr>
          <a:lstStyle/>
          <a:p>
            <a:pPr>
              <a:lnSpc>
                <a:spcPts val="475"/>
              </a:lnSpc>
            </a:pPr>
            <a:r>
              <a:rPr sz="450" b="1" spc="-45" dirty="0">
                <a:solidFill>
                  <a:srgbClr val="F40000"/>
                </a:solidFill>
                <a:latin typeface="Arial"/>
                <a:cs typeface="Arial"/>
              </a:rPr>
              <a:t>N</a:t>
            </a:r>
            <a:r>
              <a:rPr sz="450" b="1" spc="-65" dirty="0">
                <a:solidFill>
                  <a:srgbClr val="F40000"/>
                </a:solidFill>
                <a:latin typeface="Arial"/>
                <a:cs typeface="Arial"/>
              </a:rPr>
              <a:t>O</a:t>
            </a:r>
            <a:endParaRPr sz="450">
              <a:latin typeface="Arial"/>
              <a:cs typeface="Arial"/>
            </a:endParaRPr>
          </a:p>
        </p:txBody>
      </p:sp>
      <p:sp>
        <p:nvSpPr>
          <p:cNvPr id="18" name="object 18"/>
          <p:cNvSpPr txBox="1"/>
          <p:nvPr/>
        </p:nvSpPr>
        <p:spPr>
          <a:xfrm rot="21240000">
            <a:off x="14270109" y="7427023"/>
            <a:ext cx="67876"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L</a:t>
            </a:r>
            <a:endParaRPr sz="450">
              <a:latin typeface="Arial"/>
              <a:cs typeface="Arial"/>
            </a:endParaRPr>
          </a:p>
        </p:txBody>
      </p:sp>
      <p:sp>
        <p:nvSpPr>
          <p:cNvPr id="19" name="object 19"/>
          <p:cNvSpPr txBox="1"/>
          <p:nvPr/>
        </p:nvSpPr>
        <p:spPr>
          <a:xfrm rot="21180000">
            <a:off x="14301096" y="7422917"/>
            <a:ext cx="71349" cy="60325"/>
          </a:xfrm>
          <a:prstGeom prst="rect">
            <a:avLst/>
          </a:prstGeom>
        </p:spPr>
        <p:txBody>
          <a:bodyPr vert="horz" wrap="square" lIns="0" tIns="0" rIns="0" bIns="0" rtlCol="0">
            <a:spAutoFit/>
          </a:bodyPr>
          <a:lstStyle/>
          <a:p>
            <a:pPr>
              <a:lnSpc>
                <a:spcPts val="475"/>
              </a:lnSpc>
            </a:pPr>
            <a:r>
              <a:rPr sz="450" b="1" spc="-65" dirty="0">
                <a:solidFill>
                  <a:srgbClr val="F40000"/>
                </a:solidFill>
                <a:latin typeface="Arial"/>
                <a:cs typeface="Arial"/>
              </a:rPr>
              <a:t>O</a:t>
            </a:r>
            <a:endParaRPr sz="450">
              <a:latin typeface="Arial"/>
              <a:cs typeface="Arial"/>
            </a:endParaRPr>
          </a:p>
        </p:txBody>
      </p:sp>
      <p:sp>
        <p:nvSpPr>
          <p:cNvPr id="20" name="object 20"/>
          <p:cNvSpPr txBox="1"/>
          <p:nvPr/>
        </p:nvSpPr>
        <p:spPr>
          <a:xfrm rot="21120000">
            <a:off x="14336672" y="7417744"/>
            <a:ext cx="71349" cy="60325"/>
          </a:xfrm>
          <a:prstGeom prst="rect">
            <a:avLst/>
          </a:prstGeom>
        </p:spPr>
        <p:txBody>
          <a:bodyPr vert="horz" wrap="square" lIns="0" tIns="0" rIns="0" bIns="0" rtlCol="0">
            <a:spAutoFit/>
          </a:bodyPr>
          <a:lstStyle/>
          <a:p>
            <a:pPr>
              <a:lnSpc>
                <a:spcPts val="475"/>
              </a:lnSpc>
            </a:pPr>
            <a:r>
              <a:rPr sz="450" b="1" spc="-65" dirty="0">
                <a:solidFill>
                  <a:srgbClr val="F40000"/>
                </a:solidFill>
                <a:latin typeface="Arial"/>
                <a:cs typeface="Arial"/>
              </a:rPr>
              <a:t>G</a:t>
            </a:r>
            <a:endParaRPr sz="450">
              <a:latin typeface="Arial"/>
              <a:cs typeface="Arial"/>
            </a:endParaRPr>
          </a:p>
        </p:txBody>
      </p:sp>
      <p:sp>
        <p:nvSpPr>
          <p:cNvPr id="21" name="object 21"/>
          <p:cNvSpPr txBox="1"/>
          <p:nvPr/>
        </p:nvSpPr>
        <p:spPr>
          <a:xfrm rot="21000000">
            <a:off x="14371931" y="7412059"/>
            <a:ext cx="69389"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Y</a:t>
            </a:r>
            <a:endParaRPr sz="450">
              <a:latin typeface="Arial"/>
              <a:cs typeface="Arial"/>
            </a:endParaRPr>
          </a:p>
        </p:txBody>
      </p:sp>
      <p:sp>
        <p:nvSpPr>
          <p:cNvPr id="22" name="object 22"/>
          <p:cNvSpPr txBox="1"/>
          <p:nvPr/>
        </p:nvSpPr>
        <p:spPr>
          <a:xfrm>
            <a:off x="12120867" y="7795789"/>
            <a:ext cx="3460750" cy="702945"/>
          </a:xfrm>
          <a:prstGeom prst="rect">
            <a:avLst/>
          </a:prstGeom>
        </p:spPr>
        <p:txBody>
          <a:bodyPr vert="horz" wrap="square" lIns="0" tIns="12065" rIns="0" bIns="0" rtlCol="0">
            <a:spAutoFit/>
          </a:bodyPr>
          <a:lstStyle/>
          <a:p>
            <a:pPr marL="835025" marR="5080" indent="-822960">
              <a:lnSpc>
                <a:spcPct val="101000"/>
              </a:lnSpc>
              <a:spcBef>
                <a:spcPts val="95"/>
              </a:spcBef>
            </a:pPr>
            <a:r>
              <a:rPr sz="2200" b="1" spc="10" dirty="0">
                <a:solidFill>
                  <a:srgbClr val="146404"/>
                </a:solidFill>
                <a:latin typeface="Book Antiqua" panose="02040602050305030304" pitchFamily="18" charset="0"/>
                <a:cs typeface="Palladio Uralic"/>
              </a:rPr>
              <a:t>Dedan Kimathi</a:t>
            </a:r>
            <a:r>
              <a:rPr sz="2200" b="1" spc="-65" dirty="0">
                <a:solidFill>
                  <a:srgbClr val="146404"/>
                </a:solidFill>
                <a:latin typeface="Book Antiqua" panose="02040602050305030304" pitchFamily="18" charset="0"/>
                <a:cs typeface="Palladio Uralic"/>
              </a:rPr>
              <a:t> </a:t>
            </a:r>
            <a:r>
              <a:rPr sz="2200" b="1" spc="10" dirty="0">
                <a:solidFill>
                  <a:srgbClr val="146404"/>
                </a:solidFill>
                <a:latin typeface="Book Antiqua" panose="02040602050305030304" pitchFamily="18" charset="0"/>
                <a:cs typeface="Palladio Uralic"/>
              </a:rPr>
              <a:t>University  </a:t>
            </a:r>
            <a:r>
              <a:rPr sz="2200" b="1" spc="5" dirty="0">
                <a:solidFill>
                  <a:srgbClr val="146404"/>
                </a:solidFill>
                <a:latin typeface="Book Antiqua" panose="02040602050305030304" pitchFamily="18" charset="0"/>
                <a:cs typeface="Palladio Uralic"/>
              </a:rPr>
              <a:t>of</a:t>
            </a:r>
            <a:r>
              <a:rPr lang="en-US" sz="2200" b="1" spc="5" dirty="0">
                <a:solidFill>
                  <a:srgbClr val="146404"/>
                </a:solidFill>
                <a:latin typeface="Book Antiqua" panose="02040602050305030304" pitchFamily="18" charset="0"/>
                <a:cs typeface="Palladio Uralic"/>
              </a:rPr>
              <a:t> </a:t>
            </a:r>
            <a:r>
              <a:rPr sz="2200" b="1" spc="5" dirty="0">
                <a:solidFill>
                  <a:srgbClr val="146404"/>
                </a:solidFill>
                <a:latin typeface="Book Antiqua" panose="02040602050305030304" pitchFamily="18" charset="0"/>
                <a:cs typeface="Palladio Uralic"/>
              </a:rPr>
              <a:t>Technology</a:t>
            </a:r>
            <a:endParaRPr sz="2200" dirty="0">
              <a:latin typeface="Book Antiqua" panose="02040602050305030304" pitchFamily="18" charset="0"/>
              <a:cs typeface="Palladio Uralic"/>
            </a:endParaRPr>
          </a:p>
        </p:txBody>
      </p:sp>
      <p:sp>
        <p:nvSpPr>
          <p:cNvPr id="23" name="object 23"/>
          <p:cNvSpPr txBox="1"/>
          <p:nvPr/>
        </p:nvSpPr>
        <p:spPr>
          <a:xfrm>
            <a:off x="584200" y="1365673"/>
            <a:ext cx="12268200" cy="4501873"/>
          </a:xfrm>
          <a:prstGeom prst="rect">
            <a:avLst/>
          </a:prstGeom>
        </p:spPr>
        <p:txBody>
          <a:bodyPr vert="horz" wrap="square" lIns="0" tIns="236855" rIns="0" bIns="0" rtlCol="0">
            <a:spAutoFit/>
          </a:bodyPr>
          <a:lstStyle/>
          <a:p>
            <a:pPr marL="12700" marR="5080">
              <a:lnSpc>
                <a:spcPts val="8400"/>
              </a:lnSpc>
              <a:spcBef>
                <a:spcPts val="1865"/>
              </a:spcBef>
              <a:tabLst>
                <a:tab pos="5221605" algn="l"/>
              </a:tabLst>
            </a:pPr>
            <a:r>
              <a:rPr lang="en-US" sz="6000" b="1" spc="20" dirty="0">
                <a:solidFill>
                  <a:srgbClr val="146404"/>
                </a:solidFill>
                <a:latin typeface="Book Antiqua" panose="02040602050305030304" pitchFamily="18" charset="0"/>
                <a:cs typeface="Palladio Uralic"/>
              </a:rPr>
              <a:t>CIT 6101: REVIEW OF LITERATURE</a:t>
            </a:r>
          </a:p>
          <a:p>
            <a:pPr marL="12700" marR="5080">
              <a:lnSpc>
                <a:spcPts val="8400"/>
              </a:lnSpc>
              <a:spcBef>
                <a:spcPts val="1865"/>
              </a:spcBef>
              <a:tabLst>
                <a:tab pos="5221605" algn="l"/>
              </a:tabLst>
            </a:pPr>
            <a:endParaRPr lang="en-US" sz="6000" dirty="0">
              <a:latin typeface="Book Antiqua" panose="02040602050305030304" pitchFamily="18" charset="0"/>
              <a:cs typeface="Palladio Uralic"/>
            </a:endParaRPr>
          </a:p>
          <a:p>
            <a:pPr marL="12700">
              <a:lnSpc>
                <a:spcPct val="100000"/>
              </a:lnSpc>
              <a:spcBef>
                <a:spcPts val="790"/>
              </a:spcBef>
            </a:pPr>
            <a:r>
              <a:rPr lang="en-US" sz="4450" i="1" spc="-10" dirty="0">
                <a:solidFill>
                  <a:srgbClr val="757575"/>
                </a:solidFill>
                <a:latin typeface="Book Antiqua" panose="02040602050305030304" pitchFamily="18" charset="0"/>
                <a:cs typeface="Palladio Uralic"/>
              </a:rPr>
              <a:t>Chapter Two</a:t>
            </a:r>
            <a:endParaRPr sz="4450" dirty="0">
              <a:latin typeface="Book Antiqua" panose="02040602050305030304" pitchFamily="18" charset="0"/>
              <a:cs typeface="Palladio Uralic"/>
            </a:endParaRPr>
          </a:p>
        </p:txBody>
      </p:sp>
      <p:sp>
        <p:nvSpPr>
          <p:cNvPr id="24" name="object 24"/>
          <p:cNvSpPr/>
          <p:nvPr/>
        </p:nvSpPr>
        <p:spPr>
          <a:xfrm>
            <a:off x="0" y="5702302"/>
            <a:ext cx="3441700" cy="3441700"/>
          </a:xfrm>
          <a:custGeom>
            <a:avLst/>
            <a:gdLst/>
            <a:ahLst/>
            <a:cxnLst/>
            <a:rect l="l" t="t" r="r" b="b"/>
            <a:pathLst>
              <a:path w="3441700" h="3441700">
                <a:moveTo>
                  <a:pt x="0" y="0"/>
                </a:moveTo>
                <a:lnTo>
                  <a:pt x="0" y="3441700"/>
                </a:lnTo>
                <a:lnTo>
                  <a:pt x="3441700" y="3441700"/>
                </a:lnTo>
                <a:lnTo>
                  <a:pt x="0" y="0"/>
                </a:lnTo>
                <a:close/>
              </a:path>
            </a:pathLst>
          </a:custGeom>
          <a:solidFill>
            <a:srgbClr val="D6BB48"/>
          </a:solidFill>
        </p:spPr>
        <p:txBody>
          <a:bodyPr wrap="square" lIns="0" tIns="0" rIns="0" bIns="0" rtlCol="0"/>
          <a:lstStyle/>
          <a:p>
            <a:endParaRPr/>
          </a:p>
        </p:txBody>
      </p:sp>
      <p:sp>
        <p:nvSpPr>
          <p:cNvPr id="26" name="Slide Number Placeholder 25">
            <a:extLst>
              <a:ext uri="{FF2B5EF4-FFF2-40B4-BE49-F238E27FC236}">
                <a16:creationId xmlns:a16="http://schemas.microsoft.com/office/drawing/2014/main" id="{D1717DD6-4722-ED06-98B6-C4BE204E8C32}"/>
              </a:ext>
            </a:extLst>
          </p:cNvPr>
          <p:cNvSpPr>
            <a:spLocks noGrp="1"/>
          </p:cNvSpPr>
          <p:nvPr>
            <p:ph type="sldNum" sz="quarter" idx="7"/>
          </p:nvPr>
        </p:nvSpPr>
        <p:spPr/>
        <p:txBody>
          <a:bodyPr/>
          <a:lstStyle/>
          <a:p>
            <a:fld id="{B6F15528-21DE-4FAA-801E-634DDDAF4B2B}" type="slidenum">
              <a:rPr lang="en-GB" smtClean="0"/>
              <a:t>1</a:t>
            </a:fld>
            <a:endParaRPr lang="en-GB"/>
          </a:p>
        </p:txBody>
      </p:sp>
      <p:sp>
        <p:nvSpPr>
          <p:cNvPr id="27" name="object 23">
            <a:extLst>
              <a:ext uri="{FF2B5EF4-FFF2-40B4-BE49-F238E27FC236}">
                <a16:creationId xmlns:a16="http://schemas.microsoft.com/office/drawing/2014/main" id="{BA1E1BFF-2C84-DB47-B618-652DB2E9874C}"/>
              </a:ext>
            </a:extLst>
          </p:cNvPr>
          <p:cNvSpPr txBox="1"/>
          <p:nvPr/>
        </p:nvSpPr>
        <p:spPr>
          <a:xfrm>
            <a:off x="5994400" y="7525821"/>
            <a:ext cx="3298190" cy="608500"/>
          </a:xfrm>
          <a:prstGeom prst="rect">
            <a:avLst/>
          </a:prstGeom>
        </p:spPr>
        <p:txBody>
          <a:bodyPr vert="horz" wrap="square" lIns="0" tIns="236855" rIns="0" bIns="0" rtlCol="0">
            <a:spAutoFit/>
          </a:bodyPr>
          <a:lstStyle/>
          <a:p>
            <a:pPr marL="12700">
              <a:lnSpc>
                <a:spcPct val="100000"/>
              </a:lnSpc>
              <a:spcBef>
                <a:spcPts val="790"/>
              </a:spcBef>
            </a:pPr>
            <a:r>
              <a:rPr lang="en-US" sz="2400" dirty="0">
                <a:latin typeface="Book Antiqua" panose="02040602050305030304" pitchFamily="18" charset="0"/>
                <a:cs typeface="Palladio Uralic"/>
              </a:rPr>
              <a:t>Dr. </a:t>
            </a:r>
            <a:r>
              <a:rPr lang="en-US" sz="2400" dirty="0" err="1">
                <a:latin typeface="Book Antiqua" panose="02040602050305030304" pitchFamily="18" charset="0"/>
                <a:cs typeface="Palladio Uralic"/>
              </a:rPr>
              <a:t>Jane.Kuria</a:t>
            </a:r>
            <a:endParaRPr sz="2400" dirty="0">
              <a:latin typeface="Book Antiqua" panose="02040602050305030304" pitchFamily="18" charset="0"/>
              <a:cs typeface="Palladio Ural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259690"/>
            <a:ext cx="14516938" cy="1322157"/>
          </a:xfrm>
          <a:prstGeom prst="rect">
            <a:avLst/>
          </a:prstGeom>
        </p:spPr>
        <p:txBody>
          <a:bodyPr vert="horz" wrap="square" lIns="0" tIns="13970" rIns="0" bIns="0" rtlCol="0">
            <a:spAutoFit/>
          </a:bodyPr>
          <a:lstStyle/>
          <a:p>
            <a:pPr marL="12700" algn="ctr">
              <a:lnSpc>
                <a:spcPct val="100000"/>
              </a:lnSpc>
              <a:spcBef>
                <a:spcPts val="110"/>
              </a:spcBef>
            </a:pPr>
            <a:br>
              <a:rPr lang="en-US" sz="4250" spc="5" dirty="0">
                <a:latin typeface="Times New Roman" panose="02020603050405020304" pitchFamily="18" charset="0"/>
                <a:cs typeface="Times New Roman" panose="02020603050405020304" pitchFamily="18" charset="0"/>
              </a:rPr>
            </a:br>
            <a:r>
              <a:rPr lang="en-US" sz="4250" spc="5" dirty="0">
                <a:latin typeface="Times New Roman" panose="02020603050405020304" pitchFamily="18" charset="0"/>
                <a:cs typeface="Times New Roman" panose="02020603050405020304" pitchFamily="18" charset="0"/>
              </a:rPr>
              <a:t>Using Literature in a Qualitative Study</a:t>
            </a:r>
            <a:endParaRPr lang="en-US" sz="4250" dirty="0">
              <a:latin typeface="Times New Roman" panose="02020603050405020304" pitchFamily="18" charset="0"/>
              <a:cs typeface="Times New Roman" panose="0202060305040502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443198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816C266-26B6-B1EA-E17E-5794CFD5946E}"/>
              </a:ext>
            </a:extLst>
          </p:cNvPr>
          <p:cNvSpPr>
            <a:spLocks noGrp="1"/>
          </p:cNvSpPr>
          <p:nvPr>
            <p:ph type="sldNum" sz="quarter" idx="7"/>
          </p:nvPr>
        </p:nvSpPr>
        <p:spPr/>
        <p:txBody>
          <a:bodyPr/>
          <a:lstStyle/>
          <a:p>
            <a:fld id="{B6F15528-21DE-4FAA-801E-634DDDAF4B2B}" type="slidenum">
              <a:rPr lang="en-GB" smtClean="0"/>
              <a:t>10</a:t>
            </a:fld>
            <a:endParaRPr lang="en-GB"/>
          </a:p>
        </p:txBody>
      </p:sp>
      <p:pic>
        <p:nvPicPr>
          <p:cNvPr id="5" name="Picture 4">
            <a:extLst>
              <a:ext uri="{FF2B5EF4-FFF2-40B4-BE49-F238E27FC236}">
                <a16:creationId xmlns:a16="http://schemas.microsoft.com/office/drawing/2014/main" id="{6ED78438-69B5-D80F-9C54-46984817CFCF}"/>
              </a:ext>
            </a:extLst>
          </p:cNvPr>
          <p:cNvPicPr>
            <a:picLocks noChangeAspect="1"/>
          </p:cNvPicPr>
          <p:nvPr/>
        </p:nvPicPr>
        <p:blipFill>
          <a:blip r:embed="rId2"/>
          <a:stretch>
            <a:fillRect/>
          </a:stretch>
        </p:blipFill>
        <p:spPr>
          <a:xfrm>
            <a:off x="1193800" y="2112620"/>
            <a:ext cx="14516938" cy="6848500"/>
          </a:xfrm>
          <a:prstGeom prst="rect">
            <a:avLst/>
          </a:prstGeom>
        </p:spPr>
      </p:pic>
    </p:spTree>
    <p:extLst>
      <p:ext uri="{BB962C8B-B14F-4D97-AF65-F5344CB8AC3E}">
        <p14:creationId xmlns:p14="http://schemas.microsoft.com/office/powerpoint/2010/main" val="274705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Literature review in quantitative research</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516938" cy="1280350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US" sz="3200" dirty="0">
                <a:latin typeface="Helvetica" pitchFamily="2" charset="0"/>
              </a:rPr>
              <a:t>Includes a substantial amount of literature at the beginning of a study to provide direction for the research questions or hypotheses.</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latin typeface="Helvetica" pitchFamily="2" charset="0"/>
              </a:rPr>
              <a:t>The literature review can introduce a theory—an explanation for expected relationships.</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effectLst/>
                <a:latin typeface="Helvetica" pitchFamily="2" charset="0"/>
              </a:rPr>
              <a:t>In the end of a study, the literature is revisited by the researcher, and a comparison is made between the results with the existing findings in the literature.</a:t>
            </a:r>
          </a:p>
          <a:p>
            <a:pPr marL="457200" indent="-457200">
              <a:buFont typeface="Wingdings" pitchFamily="2" charset="2"/>
              <a:buChar char="§"/>
            </a:pPr>
            <a:endParaRPr lang="en-US" sz="3200" dirty="0">
              <a:effectLst/>
              <a:latin typeface="Helvetica" pitchFamily="2" charset="0"/>
            </a:endParaRPr>
          </a:p>
          <a:p>
            <a:pPr marL="457200" indent="-457200">
              <a:buFont typeface="Wingdings" pitchFamily="2" charset="2"/>
              <a:buChar char="§"/>
            </a:pPr>
            <a:r>
              <a:rPr lang="en-US" sz="3200" dirty="0">
                <a:effectLst/>
                <a:latin typeface="Helvetica" pitchFamily="2" charset="0"/>
              </a:rPr>
              <a:t>Researcher uses the literature deductively as a framework for the research questions or hypotheses </a:t>
            </a:r>
            <a:endParaRPr lang="en-GB" sz="3200" dirty="0">
              <a:effectLst/>
              <a:latin typeface="Helvetica" pitchFamily="2"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B6F92E7-DC66-AF21-8FCB-B59AFE1C78B1}"/>
              </a:ext>
            </a:extLst>
          </p:cNvPr>
          <p:cNvSpPr>
            <a:spLocks noGrp="1"/>
          </p:cNvSpPr>
          <p:nvPr>
            <p:ph type="sldNum" sz="quarter" idx="7"/>
          </p:nvPr>
        </p:nvSpPr>
        <p:spPr/>
        <p:txBody>
          <a:bodyPr/>
          <a:lstStyle/>
          <a:p>
            <a:fld id="{B6F15528-21DE-4FAA-801E-634DDDAF4B2B}" type="slidenum">
              <a:rPr lang="en-GB" smtClean="0"/>
              <a:t>11</a:t>
            </a:fld>
            <a:endParaRPr lang="en-GB"/>
          </a:p>
        </p:txBody>
      </p:sp>
    </p:spTree>
    <p:extLst>
      <p:ext uri="{BB962C8B-B14F-4D97-AF65-F5344CB8AC3E}">
        <p14:creationId xmlns:p14="http://schemas.microsoft.com/office/powerpoint/2010/main" val="110084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Cooper 1994</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1966575" cy="1280350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He suggest literature review can be </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Integrative review: </a:t>
            </a:r>
            <a:r>
              <a:rPr lang="en-US" sz="3200" dirty="0">
                <a:effectLst/>
                <a:latin typeface="Helvetica" pitchFamily="2" charset="0"/>
              </a:rPr>
              <a:t>summarize broad themes in the literature, </a:t>
            </a:r>
            <a:endParaRPr lang="en-GB" sz="3200" dirty="0">
              <a:effectLst/>
              <a:latin typeface="Helvetica" pitchFamily="2" charset="0"/>
            </a:endParaRPr>
          </a:p>
          <a:p>
            <a:pPr marL="514350" indent="-514350">
              <a:buFont typeface="+mj-lt"/>
              <a:buAutoNum type="arabicPeriod"/>
            </a:pPr>
            <a:r>
              <a:rPr lang="en-GB" sz="3200" dirty="0">
                <a:latin typeface="Helvetica" pitchFamily="2" charset="0"/>
              </a:rPr>
              <a:t>Theoretical review: </a:t>
            </a:r>
            <a:r>
              <a:rPr lang="en-US" sz="3200" dirty="0">
                <a:latin typeface="Helvetica" pitchFamily="2" charset="0"/>
              </a:rPr>
              <a:t>researcher focuses on extant theory that relates to the problem under study.</a:t>
            </a:r>
            <a:endParaRPr lang="en-GB" sz="3200" dirty="0">
              <a:latin typeface="Helvetica" pitchFamily="2" charset="0"/>
            </a:endParaRPr>
          </a:p>
          <a:p>
            <a:pPr marL="514350" indent="-514350">
              <a:buFont typeface="+mj-lt"/>
              <a:buAutoNum type="arabicPeriod"/>
            </a:pPr>
            <a:r>
              <a:rPr lang="en-GB" sz="3200" dirty="0">
                <a:effectLst/>
                <a:latin typeface="Helvetica" pitchFamily="2" charset="0"/>
              </a:rPr>
              <a:t>Methodological review: </a:t>
            </a:r>
            <a:r>
              <a:rPr lang="en-US" sz="3200" dirty="0">
                <a:effectLst/>
                <a:latin typeface="Helvetica" pitchFamily="2" charset="0"/>
              </a:rPr>
              <a:t>he researcher focuses on methods and definitions.</a:t>
            </a:r>
            <a:endParaRPr lang="en-GB" sz="3200" dirty="0">
              <a:effectLst/>
              <a:latin typeface="Helvetica" pitchFamily="2" charset="0"/>
            </a:endParaRPr>
          </a:p>
          <a:p>
            <a:pPr marL="457200" indent="-457200">
              <a:buFont typeface="Arial" panose="020B0604020202020204" pitchFamily="34" charset="0"/>
              <a:buChar char="•"/>
            </a:pPr>
            <a:r>
              <a:rPr lang="en-US" sz="3200" dirty="0">
                <a:effectLst/>
                <a:latin typeface="Helvetica" pitchFamily="2" charset="0"/>
              </a:rPr>
              <a:t>These reviews may provide both a summary of studies and a critique of the strengths and weaknesses of the methods sections.</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4ACE9AA-EB19-403E-C9DD-E829F39543C3}"/>
              </a:ext>
            </a:extLst>
          </p:cNvPr>
          <p:cNvSpPr>
            <a:spLocks noGrp="1"/>
          </p:cNvSpPr>
          <p:nvPr>
            <p:ph type="sldNum" sz="quarter" idx="7"/>
          </p:nvPr>
        </p:nvSpPr>
        <p:spPr/>
        <p:txBody>
          <a:bodyPr/>
          <a:lstStyle/>
          <a:p>
            <a:fld id="{B6F15528-21DE-4FAA-801E-634DDDAF4B2B}" type="slidenum">
              <a:rPr lang="en-GB" smtClean="0"/>
              <a:t>12</a:t>
            </a:fld>
            <a:endParaRPr lang="en-GB"/>
          </a:p>
        </p:txBody>
      </p:sp>
    </p:spTree>
    <p:extLst>
      <p:ext uri="{BB962C8B-B14F-4D97-AF65-F5344CB8AC3E}">
        <p14:creationId xmlns:p14="http://schemas.microsoft.com/office/powerpoint/2010/main" val="393283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Literature review in mixed methods study</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1966575" cy="1132617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dirty="0">
                <a:latin typeface="Helvetica" pitchFamily="2" charset="0"/>
              </a:rPr>
              <a:t>T</a:t>
            </a:r>
            <a:r>
              <a:rPr lang="en-US" sz="3200" dirty="0">
                <a:effectLst/>
                <a:latin typeface="Helvetica" pitchFamily="2" charset="0"/>
              </a:rPr>
              <a:t>he researcher uses either a qualitative or a quantitative approach to the literature, depending on the type of strategy being used. </a:t>
            </a:r>
          </a:p>
          <a:p>
            <a:pPr marL="457200" indent="-457200">
              <a:buFont typeface="Wingdings" pitchFamily="2" charset="2"/>
              <a:buChar char="§"/>
            </a:pPr>
            <a:endParaRPr lang="en-US" sz="3200" dirty="0">
              <a:effectLst/>
              <a:latin typeface="Helvetica" pitchFamily="2" charset="0"/>
            </a:endParaRPr>
          </a:p>
          <a:p>
            <a:pPr marL="457200" indent="-457200">
              <a:buFont typeface="Wingdings" pitchFamily="2" charset="2"/>
              <a:buChar char="§"/>
            </a:pPr>
            <a:r>
              <a:rPr lang="en-US" sz="3200" dirty="0">
                <a:latin typeface="Helvetica" pitchFamily="2" charset="0"/>
              </a:rPr>
              <a:t>L</a:t>
            </a:r>
            <a:r>
              <a:rPr lang="en-US" sz="3200" dirty="0">
                <a:effectLst/>
                <a:latin typeface="Helvetica" pitchFamily="2" charset="0"/>
              </a:rPr>
              <a:t>iterature use in a mixed methods project will depend on the strategy</a:t>
            </a:r>
          </a:p>
          <a:p>
            <a:pPr marL="457200" indent="-457200">
              <a:buFont typeface="Wingdings" pitchFamily="2" charset="2"/>
              <a:buChar char="§"/>
            </a:pPr>
            <a:endParaRPr lang="en-US" sz="3200" dirty="0">
              <a:effectLst/>
              <a:latin typeface="Helvetica" pitchFamily="2" charset="0"/>
            </a:endParaRPr>
          </a:p>
          <a:p>
            <a:pPr marL="457200" indent="-457200">
              <a:buFont typeface="Wingdings" pitchFamily="2" charset="2"/>
              <a:buChar char="§"/>
            </a:pPr>
            <a:r>
              <a:rPr lang="en-US" sz="3200" dirty="0">
                <a:latin typeface="Helvetica" pitchFamily="2" charset="0"/>
              </a:rPr>
              <a:t>T</a:t>
            </a:r>
            <a:r>
              <a:rPr lang="en-US" sz="3200" dirty="0">
                <a:effectLst/>
                <a:latin typeface="Helvetica" pitchFamily="2" charset="0"/>
              </a:rPr>
              <a:t>he relative weight given to the qualitative or quantitative research in the study.</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66E10E5-911F-9133-FF9F-D98CD426F588}"/>
              </a:ext>
            </a:extLst>
          </p:cNvPr>
          <p:cNvSpPr>
            <a:spLocks noGrp="1"/>
          </p:cNvSpPr>
          <p:nvPr>
            <p:ph type="sldNum" sz="quarter" idx="7"/>
          </p:nvPr>
        </p:nvSpPr>
        <p:spPr/>
        <p:txBody>
          <a:bodyPr/>
          <a:lstStyle/>
          <a:p>
            <a:fld id="{B6F15528-21DE-4FAA-801E-634DDDAF4B2B}" type="slidenum">
              <a:rPr lang="en-GB" smtClean="0"/>
              <a:t>13</a:t>
            </a:fld>
            <a:endParaRPr lang="en-GB"/>
          </a:p>
        </p:txBody>
      </p:sp>
    </p:spTree>
    <p:extLst>
      <p:ext uri="{BB962C8B-B14F-4D97-AF65-F5344CB8AC3E}">
        <p14:creationId xmlns:p14="http://schemas.microsoft.com/office/powerpoint/2010/main" val="199806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Design techniques in conducting lite review</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100175" cy="1083373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b="1" dirty="0">
                <a:effectLst/>
                <a:latin typeface="Helvetica" pitchFamily="2" charset="0"/>
              </a:rPr>
              <a:t>Steps in Conducting a Literature Review</a:t>
            </a:r>
          </a:p>
          <a:p>
            <a:endParaRPr lang="en-GB" sz="3200" dirty="0">
              <a:latin typeface="Helvetica" pitchFamily="2" charset="0"/>
            </a:endParaRPr>
          </a:p>
          <a:p>
            <a:pPr marL="514350" indent="-514350">
              <a:buFont typeface="+mj-lt"/>
              <a:buAutoNum type="arabicPeriod"/>
            </a:pPr>
            <a:r>
              <a:rPr lang="en-GB" sz="3200" dirty="0">
                <a:effectLst/>
                <a:latin typeface="Helvetica" pitchFamily="2" charset="0"/>
              </a:rPr>
              <a:t>Find key words</a:t>
            </a:r>
          </a:p>
          <a:p>
            <a:pPr marL="514350" indent="-514350">
              <a:buFont typeface="+mj-lt"/>
              <a:buAutoNum type="arabicPeriod"/>
            </a:pPr>
            <a:r>
              <a:rPr lang="en-GB" sz="3200" dirty="0">
                <a:latin typeface="Helvetica" pitchFamily="2" charset="0"/>
              </a:rPr>
              <a:t>Go to library and find material based on the key words</a:t>
            </a:r>
          </a:p>
          <a:p>
            <a:pPr marL="514350" indent="-514350">
              <a:buFont typeface="+mj-lt"/>
              <a:buAutoNum type="arabicPeriod"/>
            </a:pPr>
            <a:r>
              <a:rPr lang="en-US" sz="3200" dirty="0">
                <a:effectLst/>
                <a:latin typeface="Helvetica" pitchFamily="2" charset="0"/>
              </a:rPr>
              <a:t>Set a priority on the search for journal articles and books, about 50 of them.</a:t>
            </a:r>
          </a:p>
          <a:p>
            <a:pPr marL="514350" indent="-514350">
              <a:buFont typeface="+mj-lt"/>
              <a:buAutoNum type="arabicPeriod"/>
            </a:pPr>
            <a:r>
              <a:rPr lang="en-US" sz="3200" dirty="0">
                <a:latin typeface="Helvetica" pitchFamily="2" charset="0"/>
              </a:rPr>
              <a:t>Skim through the article and identify the important ones.</a:t>
            </a:r>
          </a:p>
          <a:p>
            <a:pPr marL="514350" indent="-514350">
              <a:buFont typeface="+mj-lt"/>
              <a:buAutoNum type="arabicPeriod"/>
            </a:pPr>
            <a:r>
              <a:rPr lang="en-US" sz="3200" dirty="0">
                <a:latin typeface="Helvetica" pitchFamily="2" charset="0"/>
              </a:rPr>
              <a:t>Design a literature map</a:t>
            </a:r>
          </a:p>
          <a:p>
            <a:pPr marL="514350" indent="-514350">
              <a:buFont typeface="+mj-lt"/>
              <a:buAutoNum type="arabicPeriod"/>
            </a:pPr>
            <a:r>
              <a:rPr lang="en-US" sz="3200" dirty="0">
                <a:effectLst/>
                <a:latin typeface="Helvetica" pitchFamily="2" charset="0"/>
              </a:rPr>
              <a:t>Struct it thematically or organize it by important concepts</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48CD4D1-7939-6AB5-5EB7-835E6032EA2E}"/>
              </a:ext>
            </a:extLst>
          </p:cNvPr>
          <p:cNvSpPr>
            <a:spLocks noGrp="1"/>
          </p:cNvSpPr>
          <p:nvPr>
            <p:ph type="sldNum" sz="quarter" idx="7"/>
          </p:nvPr>
        </p:nvSpPr>
        <p:spPr/>
        <p:txBody>
          <a:bodyPr/>
          <a:lstStyle/>
          <a:p>
            <a:fld id="{B6F15528-21DE-4FAA-801E-634DDDAF4B2B}" type="slidenum">
              <a:rPr lang="en-GB" smtClean="0"/>
              <a:t>14</a:t>
            </a:fld>
            <a:endParaRPr lang="en-GB"/>
          </a:p>
        </p:txBody>
      </p:sp>
    </p:spTree>
    <p:extLst>
      <p:ext uri="{BB962C8B-B14F-4D97-AF65-F5344CB8AC3E}">
        <p14:creationId xmlns:p14="http://schemas.microsoft.com/office/powerpoint/2010/main" val="297325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Research tips for searching computer databases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231106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US" sz="3200" dirty="0">
                <a:effectLst/>
                <a:latin typeface="Helvetica" pitchFamily="2" charset="0"/>
              </a:rPr>
              <a:t>Use both the free, online literature databases as well as those available through your academic library.</a:t>
            </a:r>
            <a:r>
              <a:rPr lang="en-GB" sz="3200" dirty="0">
                <a:effectLst/>
                <a:latin typeface="Helvetica" pitchFamily="2" charset="0"/>
              </a:rPr>
              <a:t>.</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US" sz="3200" dirty="0">
                <a:effectLst/>
                <a:latin typeface="Helvetica" pitchFamily="2" charset="0"/>
              </a:rPr>
              <a:t>Search several databases, even if you feel that your topic is not strictly education</a:t>
            </a:r>
            <a:r>
              <a:rPr lang="en-GB" sz="3200" dirty="0">
                <a:effectLst/>
                <a:latin typeface="Helvetica" pitchFamily="2" charset="0"/>
              </a:rPr>
              <a:t>.</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US" sz="3200" dirty="0">
                <a:effectLst/>
                <a:latin typeface="Helvetica" pitchFamily="2" charset="0"/>
              </a:rPr>
              <a:t>Use guides to terms to locate your articles, such as a thesaurus.</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US" sz="3200" dirty="0">
                <a:effectLst/>
                <a:latin typeface="Helvetica" pitchFamily="2" charset="0"/>
              </a:rPr>
              <a:t>Locate an article that is close to your topic.</a:t>
            </a:r>
          </a:p>
          <a:p>
            <a:pPr marL="514350" indent="-514350">
              <a:buFont typeface="+mj-lt"/>
              <a:buAutoNum type="arabicPeriod"/>
            </a:pPr>
            <a:endParaRPr lang="en-US" sz="3200" dirty="0">
              <a:effectLst/>
              <a:latin typeface="Helvetica" pitchFamily="2" charset="0"/>
            </a:endParaRPr>
          </a:p>
          <a:p>
            <a:pPr marL="514350" indent="-514350">
              <a:buFont typeface="+mj-lt"/>
              <a:buAutoNum type="arabicPeriod"/>
            </a:pPr>
            <a:r>
              <a:rPr lang="en-US" sz="3200" dirty="0">
                <a:effectLst/>
                <a:latin typeface="Helvetica" pitchFamily="2" charset="0"/>
              </a:rPr>
              <a:t>Use databases that provide access to full-text copies of your articles</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15</a:t>
            </a:fld>
            <a:endParaRPr lang="en-GB"/>
          </a:p>
        </p:txBody>
      </p:sp>
    </p:spTree>
    <p:extLst>
      <p:ext uri="{BB962C8B-B14F-4D97-AF65-F5344CB8AC3E}">
        <p14:creationId xmlns:p14="http://schemas.microsoft.com/office/powerpoint/2010/main" val="2953870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Priority for selecting literature material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034129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GB" sz="3200" dirty="0">
                <a:latin typeface="Helvetica" pitchFamily="2" charset="0"/>
              </a:rPr>
              <a:t>For new topics start with the broad synthesis and abstract of journal articles.</a:t>
            </a:r>
          </a:p>
          <a:p>
            <a:pPr marL="514350" indent="-514350">
              <a:buFont typeface="+mj-lt"/>
              <a:buAutoNum type="arabicPeriod"/>
            </a:pPr>
            <a:r>
              <a:rPr lang="en-US" sz="3200" dirty="0">
                <a:latin typeface="Helvetica" pitchFamily="2" charset="0"/>
              </a:rPr>
              <a:t>T</a:t>
            </a:r>
            <a:r>
              <a:rPr lang="en-US" sz="3200" dirty="0">
                <a:effectLst/>
                <a:latin typeface="Helvetica" pitchFamily="2" charset="0"/>
              </a:rPr>
              <a:t>urn to journal articles in respected, national journals, especially those that report research studies.</a:t>
            </a:r>
          </a:p>
          <a:p>
            <a:pPr marL="514350" indent="-514350">
              <a:buFont typeface="+mj-lt"/>
              <a:buAutoNum type="arabicPeriod"/>
            </a:pPr>
            <a:r>
              <a:rPr lang="en-US" sz="3200" dirty="0">
                <a:effectLst/>
                <a:latin typeface="Helvetica" pitchFamily="2" charset="0"/>
              </a:rPr>
              <a:t>Turn to books related to the topic. Begin with research monographs that summarize the scholarly literature. </a:t>
            </a:r>
          </a:p>
          <a:p>
            <a:pPr marL="514350" indent="-514350">
              <a:buFont typeface="+mj-lt"/>
              <a:buAutoNum type="arabicPeriod"/>
            </a:pPr>
            <a:r>
              <a:rPr lang="en-US" sz="3200" dirty="0">
                <a:effectLst/>
                <a:latin typeface="Helvetica" pitchFamily="2" charset="0"/>
              </a:rPr>
              <a:t>Follow this search by recent conference papers.</a:t>
            </a:r>
          </a:p>
          <a:p>
            <a:pPr marL="514350" indent="-514350">
              <a:buFont typeface="+mj-lt"/>
              <a:buAutoNum type="arabicPeriod"/>
            </a:pPr>
            <a:r>
              <a:rPr lang="en-US" sz="3200" dirty="0">
                <a:latin typeface="Helvetica" pitchFamily="2" charset="0"/>
              </a:rPr>
              <a:t>S</a:t>
            </a:r>
            <a:r>
              <a:rPr lang="en-US" sz="3200" dirty="0">
                <a:effectLst/>
                <a:latin typeface="Helvetica" pitchFamily="2" charset="0"/>
              </a:rPr>
              <a:t>can the entries in dissertation Abstracts </a:t>
            </a:r>
          </a:p>
          <a:p>
            <a:pPr marL="514350" indent="-514350">
              <a:buFont typeface="+mj-lt"/>
              <a:buAutoNum type="arabicPeriod"/>
            </a:pPr>
            <a:r>
              <a:rPr lang="en-US" sz="3200" dirty="0">
                <a:effectLst/>
                <a:latin typeface="Helvetica" pitchFamily="2" charset="0"/>
              </a:rPr>
              <a:t> The Web also provides helpful materials for a literature review.</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16</a:t>
            </a:fld>
            <a:endParaRPr lang="en-GB"/>
          </a:p>
        </p:txBody>
      </p:sp>
    </p:spTree>
    <p:extLst>
      <p:ext uri="{BB962C8B-B14F-4D97-AF65-F5344CB8AC3E}">
        <p14:creationId xmlns:p14="http://schemas.microsoft.com/office/powerpoint/2010/main" val="2182024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A Literature Map of the Research</a:t>
            </a: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181862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
            </a:pPr>
            <a:r>
              <a:rPr lang="en-US" sz="3200" dirty="0">
                <a:effectLst/>
                <a:latin typeface="Helvetica" pitchFamily="2" charset="0"/>
              </a:rPr>
              <a:t>This map is a visual summary of the research that has been conducted by others, and is usually a figure.</a:t>
            </a:r>
          </a:p>
          <a:p>
            <a:pPr marL="457200" indent="-457200">
              <a:buFont typeface="Wingdings" panose="05000000000000000000" pitchFamily="2" charset="2"/>
              <a:buChar char="§"/>
            </a:pPr>
            <a:r>
              <a:rPr lang="en-US" sz="3200" dirty="0">
                <a:latin typeface="Helvetica" pitchFamily="2" charset="0"/>
              </a:rPr>
              <a:t>It could be </a:t>
            </a:r>
          </a:p>
          <a:p>
            <a:pPr marL="1371600" lvl="2" indent="-457200">
              <a:buFont typeface="Wingdings" panose="05000000000000000000" pitchFamily="2" charset="2"/>
              <a:buChar char="ü"/>
            </a:pPr>
            <a:r>
              <a:rPr lang="en-US" sz="3200" dirty="0">
                <a:effectLst/>
                <a:latin typeface="Helvetica" pitchFamily="2" charset="0"/>
              </a:rPr>
              <a:t>hierarchical structure, with a top-down presentation of the literature ending with th</a:t>
            </a:r>
            <a:r>
              <a:rPr lang="en-US" sz="3200" dirty="0">
                <a:latin typeface="Helvetica" pitchFamily="2" charset="0"/>
              </a:rPr>
              <a:t>e proposed research.</a:t>
            </a:r>
          </a:p>
          <a:p>
            <a:pPr marL="1371600" lvl="2" indent="-457200">
              <a:buFont typeface="Wingdings" panose="05000000000000000000" pitchFamily="2" charset="2"/>
              <a:buChar char="ü"/>
            </a:pPr>
            <a:r>
              <a:rPr lang="en-US" sz="3200" dirty="0">
                <a:effectLst/>
                <a:latin typeface="Helvetica" pitchFamily="2" charset="0"/>
              </a:rPr>
              <a:t>similar to a flowchart in which the reader understands the literature as unfolding from left to right with the farthest right-hand section advancing a proposed study.</a:t>
            </a:r>
          </a:p>
          <a:p>
            <a:pPr marL="1371600" lvl="2" indent="-457200">
              <a:buFont typeface="Wingdings" panose="05000000000000000000" pitchFamily="2" charset="2"/>
              <a:buChar char="ü"/>
            </a:pPr>
            <a:r>
              <a:rPr lang="en-US" sz="3200" dirty="0">
                <a:effectLst/>
                <a:latin typeface="Helvetica" pitchFamily="2" charset="0"/>
              </a:rPr>
              <a:t> A third model might be a series of circles, with each circle representing a body of literature and the intersection of the circles the place in which the future research is indicated.</a:t>
            </a:r>
          </a:p>
          <a:p>
            <a:pPr marL="457200" indent="-457200">
              <a:buFont typeface="Wingdings" panose="05000000000000000000" pitchFamily="2" charset="2"/>
              <a:buChar char="§"/>
            </a:pPr>
            <a:endParaRPr lang="en-GB" sz="3200" dirty="0">
              <a:effectLst/>
              <a:latin typeface="Helvetica" pitchFamily="2" charset="0"/>
            </a:endParaRPr>
          </a:p>
          <a:p>
            <a:pPr marL="457200" indent="-457200">
              <a:buFont typeface="Wingdings" panose="05000000000000000000" pitchFamily="2" charset="2"/>
              <a:buChar char="§"/>
            </a:pPr>
            <a:endParaRPr lang="en-GB" sz="3200" dirty="0">
              <a:effectLst/>
              <a:latin typeface="Helvetica" pitchFamily="2" charset="0"/>
            </a:endParaRPr>
          </a:p>
          <a:p>
            <a:pPr marL="457200" indent="-457200">
              <a:buFont typeface="Wingdings" panose="05000000000000000000"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17</a:t>
            </a:fld>
            <a:endParaRPr lang="en-GB"/>
          </a:p>
        </p:txBody>
      </p:sp>
    </p:spTree>
    <p:extLst>
      <p:ext uri="{BB962C8B-B14F-4D97-AF65-F5344CB8AC3E}">
        <p14:creationId xmlns:p14="http://schemas.microsoft.com/office/powerpoint/2010/main" val="2424256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1322157"/>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Literature Map ’Employees’ concerns about the fairness</a:t>
            </a:r>
            <a:br>
              <a:rPr lang="en-US" sz="4250" spc="5" dirty="0">
                <a:latin typeface="Book Antiqua" panose="02040602050305030304" pitchFamily="18" charset="0"/>
              </a:rPr>
            </a:br>
            <a:r>
              <a:rPr lang="en-US" sz="4250" spc="5" dirty="0">
                <a:latin typeface="Book Antiqua" panose="02040602050305030304" pitchFamily="18" charset="0"/>
              </a:rPr>
              <a:t>of managerial decisions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738663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18</a:t>
            </a:fld>
            <a:endParaRPr lang="en-GB"/>
          </a:p>
        </p:txBody>
      </p:sp>
      <p:pic>
        <p:nvPicPr>
          <p:cNvPr id="3" name="Picture 2">
            <a:extLst>
              <a:ext uri="{FF2B5EF4-FFF2-40B4-BE49-F238E27FC236}">
                <a16:creationId xmlns:a16="http://schemas.microsoft.com/office/drawing/2014/main" id="{7071B4E0-CC63-62C2-2FC8-283CED2F909F}"/>
              </a:ext>
            </a:extLst>
          </p:cNvPr>
          <p:cNvPicPr>
            <a:picLocks noChangeAspect="1"/>
          </p:cNvPicPr>
          <p:nvPr/>
        </p:nvPicPr>
        <p:blipFill>
          <a:blip r:embed="rId2"/>
          <a:stretch>
            <a:fillRect/>
          </a:stretch>
        </p:blipFill>
        <p:spPr>
          <a:xfrm rot="5400000">
            <a:off x="4775619" y="-1791119"/>
            <a:ext cx="6591300" cy="14516938"/>
          </a:xfrm>
          <a:prstGeom prst="rect">
            <a:avLst/>
          </a:prstGeom>
        </p:spPr>
      </p:pic>
    </p:spTree>
    <p:extLst>
      <p:ext uri="{BB962C8B-B14F-4D97-AF65-F5344CB8AC3E}">
        <p14:creationId xmlns:p14="http://schemas.microsoft.com/office/powerpoint/2010/main" val="2248580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Abstracting Studies</a:t>
            </a: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280350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sz="3200" dirty="0">
                <a:effectLst/>
                <a:latin typeface="Helvetica" pitchFamily="2" charset="0"/>
              </a:rPr>
              <a:t>An abstract is a brief review of the literature (typically in a short paragraph) that summarizes major elements, to enable a reader to understand the basic features of the article.</a:t>
            </a:r>
          </a:p>
          <a:p>
            <a:endParaRPr lang="en-US" sz="3200" dirty="0">
              <a:effectLst/>
              <a:latin typeface="Helvetica" pitchFamily="2" charset="0"/>
            </a:endParaRPr>
          </a:p>
          <a:p>
            <a:pPr marL="1371600" lvl="2" indent="-457200">
              <a:buFont typeface="Wingdings" panose="05000000000000000000" pitchFamily="2" charset="2"/>
              <a:buChar char="ü"/>
            </a:pPr>
            <a:r>
              <a:rPr lang="en-US" sz="3200" dirty="0">
                <a:effectLst/>
                <a:latin typeface="Helvetica" pitchFamily="2" charset="0"/>
              </a:rPr>
              <a:t>Mention the problem being addressed.</a:t>
            </a:r>
          </a:p>
          <a:p>
            <a:pPr marL="1371600" lvl="2" indent="-457200">
              <a:buFont typeface="Wingdings" panose="05000000000000000000" pitchFamily="2" charset="2"/>
              <a:buChar char="ü"/>
            </a:pPr>
            <a:r>
              <a:rPr lang="en-US" sz="3200" dirty="0">
                <a:effectLst/>
                <a:latin typeface="Helvetica" pitchFamily="2" charset="0"/>
              </a:rPr>
              <a:t>State the central purpose or focus of the study.</a:t>
            </a:r>
          </a:p>
          <a:p>
            <a:pPr marL="1371600" lvl="2" indent="-457200">
              <a:buFont typeface="Wingdings" panose="05000000000000000000" pitchFamily="2" charset="2"/>
              <a:buChar char="ü"/>
            </a:pPr>
            <a:r>
              <a:rPr lang="en-US" sz="3200" dirty="0">
                <a:effectLst/>
                <a:latin typeface="Helvetica" pitchFamily="2" charset="0"/>
              </a:rPr>
              <a:t>Briefly state information about the sample, population, or subjects.</a:t>
            </a:r>
          </a:p>
          <a:p>
            <a:pPr marL="1371600" lvl="2" indent="-457200">
              <a:buFont typeface="Wingdings" panose="05000000000000000000" pitchFamily="2" charset="2"/>
              <a:buChar char="ü"/>
            </a:pPr>
            <a:r>
              <a:rPr lang="en-US" sz="3200" dirty="0">
                <a:effectLst/>
                <a:latin typeface="Helvetica" pitchFamily="2" charset="0"/>
              </a:rPr>
              <a:t>Review key results that relate to the proposed study.</a:t>
            </a:r>
          </a:p>
          <a:p>
            <a:pPr marL="1371600" lvl="2" indent="-457200">
              <a:buFont typeface="Wingdings" panose="05000000000000000000" pitchFamily="2" charset="2"/>
              <a:buChar char="ü"/>
            </a:pPr>
            <a:r>
              <a:rPr lang="en-US" sz="3200" dirty="0">
                <a:effectLst/>
                <a:latin typeface="Helvetica" pitchFamily="2" charset="0"/>
              </a:rPr>
              <a:t>If it is a methodological review (Cooper, 1984), point out technical and methodological flaws in the study.</a:t>
            </a: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19</a:t>
            </a:fld>
            <a:endParaRPr lang="en-GB"/>
          </a:p>
        </p:txBody>
      </p:sp>
    </p:spTree>
    <p:extLst>
      <p:ext uri="{BB962C8B-B14F-4D97-AF65-F5344CB8AC3E}">
        <p14:creationId xmlns:p14="http://schemas.microsoft.com/office/powerpoint/2010/main" val="174508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85825" y="1015451"/>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Learning Outcomes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1034129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GB" sz="3200" dirty="0">
                <a:latin typeface="Helvetica" pitchFamily="2" charset="0"/>
              </a:rPr>
              <a:t>Explain what is a research topic</a:t>
            </a:r>
          </a:p>
          <a:p>
            <a:pPr marL="514350" indent="-514350">
              <a:buFont typeface="+mj-lt"/>
              <a:buAutoNum type="arabicPeriod"/>
            </a:pPr>
            <a:endParaRPr lang="en-GB" sz="3200" dirty="0">
              <a:latin typeface="Helvetica" pitchFamily="2" charset="0"/>
            </a:endParaRPr>
          </a:p>
          <a:p>
            <a:pPr marL="514350" indent="-514350">
              <a:buFont typeface="+mj-lt"/>
              <a:buAutoNum type="arabicPeriod"/>
            </a:pPr>
            <a:r>
              <a:rPr lang="en-GB" sz="3200" dirty="0">
                <a:effectLst/>
                <a:latin typeface="Helvetica" pitchFamily="2" charset="0"/>
              </a:rPr>
              <a:t>Describe the purpose of the literature review.</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Distinguish how to conduct literature review in qualitative, quantitative and mixed methods.</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GB" sz="3200" dirty="0">
                <a:latin typeface="Helvetica" pitchFamily="2" charset="0"/>
              </a:rPr>
              <a:t>Explain the design techniques for conducting literature review.</a:t>
            </a:r>
          </a:p>
          <a:p>
            <a:pPr marL="514350" indent="-514350">
              <a:buFont typeface="+mj-lt"/>
              <a:buAutoNum type="arabicPeriod"/>
            </a:pPr>
            <a:endParaRPr lang="en-GB" sz="3200" dirty="0">
              <a:latin typeface="Helvetica" pitchFamily="2" charset="0"/>
            </a:endParaRPr>
          </a:p>
          <a:p>
            <a:pPr marL="514350" indent="-514350">
              <a:buFont typeface="+mj-lt"/>
              <a:buAutoNum type="arabicPeriod"/>
            </a:pPr>
            <a:r>
              <a:rPr lang="en-GB" sz="3200" dirty="0">
                <a:latin typeface="Helvetica" pitchFamily="2" charset="0"/>
              </a:rPr>
              <a:t>Explain how to define terms in literature review.</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q"/>
            </a:pPr>
            <a:endParaRPr lang="en-GB" sz="3200" dirty="0">
              <a:effectLst/>
              <a:latin typeface="Helvetica" pitchFamily="2" charset="0"/>
            </a:endParaRPr>
          </a:p>
          <a:p>
            <a:endParaRPr lang="en-GB" sz="3200" dirty="0">
              <a:effectLst/>
              <a:latin typeface="Helvetica" pitchFamily="2" charset="0"/>
            </a:endParaRPr>
          </a:p>
          <a:p>
            <a:pPr marL="457200" indent="-457200">
              <a:buFont typeface="Wingdings" pitchFamily="2" charset="2"/>
              <a:buChar char="q"/>
            </a:pPr>
            <a:endParaRPr lang="en-GB" sz="3200" dirty="0">
              <a:effectLst/>
              <a:latin typeface="Helvetica" pitchFamily="2"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9B99E7C-D11C-A619-0682-E7D4DE86E8E1}"/>
              </a:ext>
            </a:extLst>
          </p:cNvPr>
          <p:cNvSpPr>
            <a:spLocks noGrp="1"/>
          </p:cNvSpPr>
          <p:nvPr>
            <p:ph type="sldNum" sz="quarter" idx="7"/>
          </p:nvPr>
        </p:nvSpPr>
        <p:spPr/>
        <p:txBody>
          <a:bodyPr/>
          <a:lstStyle/>
          <a:p>
            <a:fld id="{B6F15528-21DE-4FAA-801E-634DDDAF4B2B}" type="slidenum">
              <a:rPr lang="en-GB" smtClean="0"/>
              <a:t>2</a:t>
            </a:fld>
            <a:endParaRPr lang="en-GB"/>
          </a:p>
        </p:txBody>
      </p:sp>
    </p:spTree>
    <p:extLst>
      <p:ext uri="{BB962C8B-B14F-4D97-AF65-F5344CB8AC3E}">
        <p14:creationId xmlns:p14="http://schemas.microsoft.com/office/powerpoint/2010/main" val="256876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Style Manuals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181862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dirty="0">
                <a:effectLst/>
                <a:latin typeface="Helvetica" pitchFamily="2" charset="0"/>
              </a:rPr>
              <a:t>Style manuals provide guidelines for creating a scholarly style of a manuscript such as;</a:t>
            </a:r>
          </a:p>
          <a:p>
            <a:pPr marL="457200" indent="-457200">
              <a:buFont typeface="Wingdings" pitchFamily="2" charset="2"/>
              <a:buChar char="§"/>
            </a:pPr>
            <a:endParaRPr lang="en-US" sz="3200" dirty="0">
              <a:effectLst/>
              <a:latin typeface="Helvetica" pitchFamily="2" charset="0"/>
            </a:endParaRPr>
          </a:p>
          <a:p>
            <a:pPr marL="1371600" lvl="2" indent="-457200">
              <a:buFont typeface="Wingdings" panose="05000000000000000000" pitchFamily="2" charset="2"/>
              <a:buChar char="ü"/>
            </a:pPr>
            <a:r>
              <a:rPr lang="en-US" sz="3200" dirty="0">
                <a:effectLst/>
                <a:latin typeface="Helvetica" pitchFamily="2" charset="0"/>
              </a:rPr>
              <a:t>a consistent format for citing references </a:t>
            </a:r>
          </a:p>
          <a:p>
            <a:pPr marL="1371600" lvl="2" indent="-457200">
              <a:buFont typeface="Wingdings" panose="05000000000000000000" pitchFamily="2" charset="2"/>
              <a:buChar char="ü"/>
            </a:pPr>
            <a:r>
              <a:rPr lang="en-US" sz="3200" dirty="0">
                <a:effectLst/>
                <a:latin typeface="Helvetica" pitchFamily="2" charset="0"/>
              </a:rPr>
              <a:t>Creating headings</a:t>
            </a:r>
          </a:p>
          <a:p>
            <a:pPr marL="1371600" lvl="2" indent="-457200">
              <a:buFont typeface="Wingdings" panose="05000000000000000000" pitchFamily="2" charset="2"/>
              <a:buChar char="ü"/>
            </a:pPr>
            <a:r>
              <a:rPr lang="en-US" sz="3200" dirty="0">
                <a:effectLst/>
                <a:latin typeface="Helvetica" pitchFamily="2" charset="0"/>
              </a:rPr>
              <a:t>presenting tables and figures</a:t>
            </a:r>
          </a:p>
          <a:p>
            <a:pPr marL="1371600" lvl="2" indent="-457200">
              <a:buFont typeface="Wingdings" panose="05000000000000000000" pitchFamily="2" charset="2"/>
              <a:buChar char="ü"/>
            </a:pPr>
            <a:r>
              <a:rPr lang="en-US" sz="3200" dirty="0">
                <a:effectLst/>
                <a:latin typeface="Helvetica" pitchFamily="2" charset="0"/>
              </a:rPr>
              <a:t>using nondiscriminatory language</a:t>
            </a:r>
            <a:endParaRPr lang="en-GB" sz="3200" dirty="0">
              <a:effectLst/>
              <a:latin typeface="Helvetica" pitchFamily="2" charset="0"/>
            </a:endParaRPr>
          </a:p>
          <a:p>
            <a:endParaRPr lang="en-GB" sz="3200" dirty="0">
              <a:effectLst/>
              <a:latin typeface="Helvetica" pitchFamily="2" charset="0"/>
            </a:endParaRPr>
          </a:p>
          <a:p>
            <a:pPr marL="514350" indent="-514350">
              <a:buFont typeface="Arial" panose="020B0604020202020204" pitchFamily="34" charset="0"/>
              <a:buChar char="•"/>
            </a:pPr>
            <a:r>
              <a:rPr lang="en-US" sz="3200" dirty="0">
                <a:effectLst/>
                <a:latin typeface="Helvetica" pitchFamily="2" charset="0"/>
              </a:rPr>
              <a:t>The most important style considerations involve in-text, end-of-text references</a:t>
            </a:r>
            <a:r>
              <a:rPr lang="en-US" sz="3200" dirty="0">
                <a:latin typeface="Helvetica" pitchFamily="2" charset="0"/>
              </a:rPr>
              <a:t>,</a:t>
            </a:r>
            <a:r>
              <a:rPr lang="en-US" sz="3200" dirty="0">
                <a:effectLst/>
                <a:latin typeface="Helvetica" pitchFamily="2" charset="0"/>
              </a:rPr>
              <a:t> heading, footnotes and figures and tables use.</a:t>
            </a: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20</a:t>
            </a:fld>
            <a:endParaRPr lang="en-GB"/>
          </a:p>
        </p:txBody>
      </p:sp>
    </p:spTree>
    <p:extLst>
      <p:ext uri="{BB962C8B-B14F-4D97-AF65-F5344CB8AC3E}">
        <p14:creationId xmlns:p14="http://schemas.microsoft.com/office/powerpoint/2010/main" val="21129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The Definition of Terms</a:t>
            </a: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034129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effectLst/>
                <a:latin typeface="Helvetica" pitchFamily="2" charset="0"/>
              </a:rPr>
              <a:t>Define terms when </a:t>
            </a:r>
          </a:p>
          <a:p>
            <a:pPr marL="1371600" lvl="2" indent="-457200">
              <a:buFont typeface="Wingdings" panose="05000000000000000000" pitchFamily="2" charset="2"/>
              <a:buChar char="ü"/>
            </a:pPr>
            <a:r>
              <a:rPr lang="en-US" sz="3200" dirty="0">
                <a:effectLst/>
                <a:latin typeface="Helvetica" pitchFamily="2" charset="0"/>
              </a:rPr>
              <a:t>Individuals outside the field of study may not understand and that go beyond common language </a:t>
            </a:r>
          </a:p>
          <a:p>
            <a:pPr marL="1371600" lvl="2" indent="-457200">
              <a:buFont typeface="Wingdings" panose="05000000000000000000" pitchFamily="2" charset="2"/>
              <a:buChar char="ü"/>
            </a:pPr>
            <a:r>
              <a:rPr lang="en-US" sz="3200" dirty="0">
                <a:effectLst/>
                <a:latin typeface="Helvetica" pitchFamily="2" charset="0"/>
              </a:rPr>
              <a:t>they first appear so that a reader does not read ahead in the proposal operating with one set of definitions different from author</a:t>
            </a:r>
          </a:p>
          <a:p>
            <a:pPr marL="1371600" lvl="2" indent="-457200">
              <a:buFont typeface="Wingdings" panose="05000000000000000000" pitchFamily="2" charset="2"/>
              <a:buChar char="ü"/>
            </a:pPr>
            <a:r>
              <a:rPr lang="en-US" sz="3200" dirty="0">
                <a:effectLst/>
                <a:latin typeface="Helvetica" pitchFamily="2" charset="0"/>
              </a:rPr>
              <a:t> it adds precision to a scientific study</a:t>
            </a:r>
          </a:p>
          <a:p>
            <a:pPr marL="457200" indent="-457200">
              <a:buFont typeface="Arial" panose="020B0604020202020204" pitchFamily="34" charset="0"/>
              <a:buChar char="•"/>
            </a:pPr>
            <a:endParaRPr lang="en-US" sz="3200" dirty="0">
              <a:effectLst/>
              <a:latin typeface="Helvetica" pitchFamily="2" charset="0"/>
            </a:endParaRPr>
          </a:p>
          <a:p>
            <a:pPr marL="457200" indent="-457200">
              <a:buFont typeface="Arial" panose="020B0604020202020204" pitchFamily="34" charset="0"/>
              <a:buChar char="•"/>
            </a:pPr>
            <a:r>
              <a:rPr lang="en-GB" sz="3200" dirty="0">
                <a:effectLst/>
                <a:latin typeface="Helvetica" pitchFamily="2" charset="0"/>
              </a:rPr>
              <a:t>The terms to be defined </a:t>
            </a:r>
            <a:r>
              <a:rPr lang="en-US" sz="3200" dirty="0">
                <a:effectLst/>
                <a:latin typeface="Helvetica" pitchFamily="2" charset="0"/>
              </a:rPr>
              <a:t>he title of the study, problem statement, purpose statement, research questions, hypotheses, or objectives, literature review, theory base of the study and methods section.</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21</a:t>
            </a:fld>
            <a:endParaRPr lang="en-GB"/>
          </a:p>
        </p:txBody>
      </p:sp>
    </p:spTree>
    <p:extLst>
      <p:ext uri="{BB962C8B-B14F-4D97-AF65-F5344CB8AC3E}">
        <p14:creationId xmlns:p14="http://schemas.microsoft.com/office/powerpoint/2010/main" val="249246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Defining terms-qualitative studies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575816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dirty="0">
                <a:latin typeface="Helvetica" pitchFamily="2" charset="0"/>
              </a:rPr>
              <a:t>D</a:t>
            </a:r>
            <a:r>
              <a:rPr lang="en-US" sz="3200" dirty="0">
                <a:effectLst/>
                <a:latin typeface="Helvetica" pitchFamily="2" charset="0"/>
              </a:rPr>
              <a:t>efine few terms at the beginning.</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latin typeface="Helvetica" pitchFamily="2" charset="0"/>
              </a:rPr>
              <a:t>A</a:t>
            </a:r>
            <a:r>
              <a:rPr lang="en-US" sz="3200" dirty="0">
                <a:effectLst/>
                <a:latin typeface="Helvetica" pitchFamily="2" charset="0"/>
              </a:rPr>
              <a:t>uthors define these terms in the procedure section as they surface during the process of research.</a:t>
            </a:r>
          </a:p>
          <a:p>
            <a:pPr marL="457200" indent="-457200">
              <a:buFont typeface="Wingdings" pitchFamily="2" charset="2"/>
              <a:buChar char="§"/>
            </a:pPr>
            <a:endParaRPr lang="en-US" sz="3200" dirty="0">
              <a:effectLst/>
              <a:latin typeface="Helvetica" pitchFamily="2" charset="0"/>
            </a:endParaRPr>
          </a:p>
          <a:p>
            <a:pPr marL="457200" indent="-457200">
              <a:buFont typeface="Wingdings" pitchFamily="2" charset="2"/>
              <a:buChar char="§"/>
            </a:pPr>
            <a:r>
              <a:rPr lang="en-US" sz="3200" dirty="0">
                <a:effectLst/>
                <a:latin typeface="Helvetica" pitchFamily="2" charset="0"/>
              </a:rPr>
              <a:t>Qualitative proposals often do not include separate sections for definition of terms.</a:t>
            </a:r>
          </a:p>
          <a:p>
            <a:pPr marL="457200" indent="-457200">
              <a:buFont typeface="Wingdings" pitchFamily="2" charset="2"/>
              <a:buChar char="§"/>
            </a:pPr>
            <a:endParaRPr lang="en-US" sz="3200" dirty="0">
              <a:effectLst/>
              <a:latin typeface="Helvetica" pitchFamily="2" charset="0"/>
            </a:endParaRPr>
          </a:p>
          <a:p>
            <a:pPr marL="457200" indent="-457200">
              <a:buFont typeface="Wingdings" pitchFamily="2" charset="2"/>
              <a:buChar char="§"/>
            </a:pPr>
            <a:r>
              <a:rPr lang="en-US" sz="3200" dirty="0">
                <a:latin typeface="Helvetica" pitchFamily="2" charset="0"/>
              </a:rPr>
              <a:t>W</a:t>
            </a:r>
            <a:r>
              <a:rPr lang="en-US" sz="3200" dirty="0">
                <a:effectLst/>
                <a:latin typeface="Helvetica" pitchFamily="2" charset="0"/>
              </a:rPr>
              <a:t>riters pose tentative, qualitative definitions before their entry into the field.</a:t>
            </a:r>
            <a:endParaRPr lang="en-GB" sz="3200" dirty="0">
              <a:effectLst/>
              <a:latin typeface="Helvetica" pitchFamily="2" charset="0"/>
            </a:endParaRPr>
          </a:p>
          <a:p>
            <a:endParaRPr lang="en-GB" sz="3200" dirty="0">
              <a:effectLst/>
              <a:latin typeface="Helvetica" pitchFamily="2" charset="0"/>
            </a:endParaRPr>
          </a:p>
          <a:p>
            <a:br>
              <a:rPr lang="en-GB" sz="3200" i="0" dirty="0">
                <a:solidFill>
                  <a:srgbClr val="000000"/>
                </a:solidFill>
                <a:effectLst/>
                <a:latin typeface="Calibri" panose="020F0502020204030204" pitchFamily="34" charset="0"/>
              </a:rPr>
            </a:b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22</a:t>
            </a:fld>
            <a:endParaRPr lang="en-GB"/>
          </a:p>
        </p:txBody>
      </p:sp>
    </p:spTree>
    <p:extLst>
      <p:ext uri="{BB962C8B-B14F-4D97-AF65-F5344CB8AC3E}">
        <p14:creationId xmlns:p14="http://schemas.microsoft.com/office/powerpoint/2010/main" val="2439881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Definition of terms: Quantitative studies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2196" y="3352800"/>
            <a:ext cx="13517626" cy="1428083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
            </a:pPr>
            <a:r>
              <a:rPr lang="en-US" sz="3200" dirty="0">
                <a:latin typeface="Helvetica" pitchFamily="2" charset="0"/>
              </a:rPr>
              <a:t>I</a:t>
            </a:r>
            <a:r>
              <a:rPr lang="en-US" sz="3200" dirty="0">
                <a:effectLst/>
                <a:latin typeface="Helvetica" pitchFamily="2" charset="0"/>
              </a:rPr>
              <a:t>nclude extensive definitions early in the research proposal</a:t>
            </a:r>
            <a:br>
              <a:rPr lang="en-GB" sz="1800" i="0" dirty="0">
                <a:solidFill>
                  <a:srgbClr val="000000"/>
                </a:solidFill>
                <a:effectLst/>
                <a:latin typeface="Calibri" panose="020F0502020204030204" pitchFamily="34" charset="0"/>
              </a:rPr>
            </a:br>
            <a:endParaRPr lang="en-GB" sz="3200" dirty="0">
              <a:effectLst/>
              <a:latin typeface="Helvetica" pitchFamily="2" charset="0"/>
            </a:endParaRPr>
          </a:p>
          <a:p>
            <a:pPr marL="457200" indent="-457200">
              <a:buFont typeface="Wingdings" panose="05000000000000000000" pitchFamily="2" charset="2"/>
              <a:buChar char="§"/>
            </a:pPr>
            <a:r>
              <a:rPr lang="en-US" sz="3200" i="0" dirty="0">
                <a:solidFill>
                  <a:srgbClr val="000000"/>
                </a:solidFill>
                <a:effectLst/>
                <a:latin typeface="Calibri" panose="020F0502020204030204" pitchFamily="34" charset="0"/>
              </a:rPr>
              <a:t>Investigators place them in separate sections and precisely define them.</a:t>
            </a:r>
          </a:p>
          <a:p>
            <a:r>
              <a:rPr lang="en-US" sz="3200" i="0" dirty="0">
                <a:solidFill>
                  <a:srgbClr val="000000"/>
                </a:solidFill>
                <a:effectLst/>
                <a:latin typeface="Calibri" panose="020F0502020204030204" pitchFamily="34" charset="0"/>
              </a:rPr>
              <a:t> </a:t>
            </a:r>
          </a:p>
          <a:p>
            <a:pPr marL="457200" indent="-457200">
              <a:buFont typeface="Wingdings" panose="05000000000000000000" pitchFamily="2" charset="2"/>
              <a:buChar char="§"/>
            </a:pPr>
            <a:r>
              <a:rPr lang="en-US" sz="3200" i="0" dirty="0">
                <a:solidFill>
                  <a:srgbClr val="000000"/>
                </a:solidFill>
                <a:effectLst/>
                <a:latin typeface="Calibri" panose="020F0502020204030204" pitchFamily="34" charset="0"/>
              </a:rPr>
              <a:t>The researchers try to comprehensively define all relevant terms at the beginning of studies.</a:t>
            </a:r>
          </a:p>
          <a:p>
            <a:pPr marL="457200" indent="-457200">
              <a:buFont typeface="Wingdings" panose="05000000000000000000" pitchFamily="2" charset="2"/>
              <a:buChar char="§"/>
            </a:pPr>
            <a:endParaRPr lang="en-US" sz="3200" i="0" dirty="0">
              <a:solidFill>
                <a:srgbClr val="000000"/>
              </a:solidFill>
              <a:effectLst/>
              <a:latin typeface="Calibri" panose="020F0502020204030204" pitchFamily="34" charset="0"/>
            </a:endParaRPr>
          </a:p>
          <a:p>
            <a:pPr marL="457200" indent="-457200">
              <a:buFont typeface="Wingdings" panose="05000000000000000000" pitchFamily="2" charset="2"/>
              <a:buChar char="§"/>
            </a:pPr>
            <a:r>
              <a:rPr lang="en-US" sz="3200" dirty="0">
                <a:solidFill>
                  <a:srgbClr val="000000"/>
                </a:solidFill>
                <a:latin typeface="Calibri" panose="020F0502020204030204" pitchFamily="34" charset="0"/>
              </a:rPr>
              <a:t>uses</a:t>
            </a:r>
            <a:r>
              <a:rPr lang="en-US" sz="3200" i="0" dirty="0">
                <a:solidFill>
                  <a:srgbClr val="000000"/>
                </a:solidFill>
                <a:effectLst/>
                <a:latin typeface="Calibri" panose="020F0502020204030204" pitchFamily="34" charset="0"/>
              </a:rPr>
              <a:t> accepted definitions found in the literature.</a:t>
            </a:r>
            <a:br>
              <a:rPr lang="en-GB" sz="3200" i="0" dirty="0">
                <a:solidFill>
                  <a:srgbClr val="000000"/>
                </a:solidFill>
                <a:effectLst/>
                <a:latin typeface="Calibri" panose="020F0502020204030204" pitchFamily="34" charset="0"/>
              </a:rPr>
            </a:br>
            <a:endParaRPr lang="en-GB" sz="3200" dirty="0">
              <a:effectLst/>
              <a:latin typeface="Helvetica" pitchFamily="2" charset="0"/>
            </a:endParaRPr>
          </a:p>
          <a:p>
            <a:pPr marL="457200" indent="-457200">
              <a:buFont typeface="Wingdings" panose="05000000000000000000" pitchFamily="2" charset="2"/>
              <a:buChar char="§"/>
            </a:pPr>
            <a:endParaRPr lang="en-GB" sz="3200" dirty="0">
              <a:effectLst/>
              <a:latin typeface="Helvetica" pitchFamily="2" charset="0"/>
            </a:endParaRPr>
          </a:p>
          <a:p>
            <a:pPr marL="457200" indent="-457200">
              <a:buFont typeface="Wingdings" panose="05000000000000000000" pitchFamily="2" charset="2"/>
              <a:buChar char="§"/>
            </a:pPr>
            <a:endParaRPr lang="en-GB" sz="3200" dirty="0">
              <a:effectLst/>
              <a:latin typeface="Helvetica" pitchFamily="2" charset="0"/>
            </a:endParaRPr>
          </a:p>
          <a:p>
            <a:pPr marL="457200" indent="-457200">
              <a:buFont typeface="Wingdings" panose="05000000000000000000" pitchFamily="2" charset="2"/>
              <a:buChar char="§"/>
            </a:pPr>
            <a:endParaRPr lang="en-GB" sz="3200" dirty="0">
              <a:effectLst/>
              <a:latin typeface="Helvetica" pitchFamily="2" charset="0"/>
            </a:endParaRPr>
          </a:p>
          <a:p>
            <a:pPr marL="457200" indent="-457200">
              <a:buFont typeface="Wingdings" panose="05000000000000000000" pitchFamily="2" charset="2"/>
              <a:buChar char="§"/>
            </a:pPr>
            <a:endParaRPr lang="en-GB" sz="3200" dirty="0">
              <a:effectLst/>
              <a:latin typeface="Helvetica" pitchFamily="2" charset="0"/>
            </a:endParaRPr>
          </a:p>
          <a:p>
            <a:pPr marL="514350" indent="-514350">
              <a:buFont typeface="Wingdings" panose="05000000000000000000" pitchFamily="2" charset="2"/>
              <a:buChar char="§"/>
            </a:pPr>
            <a:endParaRPr lang="en-GB" sz="3200" dirty="0">
              <a:effectLst/>
              <a:latin typeface="Helvetica" pitchFamily="2" charset="0"/>
            </a:endParaRPr>
          </a:p>
          <a:p>
            <a:pPr marL="514350" indent="-514350">
              <a:buFont typeface="Wingdings" panose="05000000000000000000" pitchFamily="2" charset="2"/>
              <a:buChar char="§"/>
            </a:pPr>
            <a:endParaRPr lang="en-GB" sz="3200" dirty="0">
              <a:effectLst/>
              <a:latin typeface="Helvetica" pitchFamily="2" charset="0"/>
            </a:endParaRPr>
          </a:p>
          <a:p>
            <a:pPr marL="514350" indent="-514350">
              <a:buFont typeface="Wingdings" panose="05000000000000000000"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23</a:t>
            </a:fld>
            <a:endParaRPr lang="en-GB"/>
          </a:p>
        </p:txBody>
      </p:sp>
    </p:spTree>
    <p:extLst>
      <p:ext uri="{BB962C8B-B14F-4D97-AF65-F5344CB8AC3E}">
        <p14:creationId xmlns:p14="http://schemas.microsoft.com/office/powerpoint/2010/main" val="87379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Definition of terms: Mixed Methods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181862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dirty="0">
                <a:latin typeface="Helvetica" pitchFamily="2" charset="0"/>
              </a:rPr>
              <a:t>D</a:t>
            </a:r>
            <a:r>
              <a:rPr lang="en-US" sz="3200" dirty="0">
                <a:effectLst/>
                <a:latin typeface="Helvetica" pitchFamily="2" charset="0"/>
              </a:rPr>
              <a:t>efinitions might include a separate section if the study begins with a first phase of quantitative data collection</a:t>
            </a:r>
            <a:r>
              <a:rPr lang="en-GB" sz="3200" dirty="0">
                <a:effectLst/>
                <a:latin typeface="Helvetica" pitchFamily="2" charset="0"/>
              </a:rPr>
              <a:t>.</a:t>
            </a:r>
          </a:p>
          <a:p>
            <a:endParaRPr lang="en-GB" sz="3200" dirty="0">
              <a:effectLst/>
              <a:latin typeface="Helvetica" pitchFamily="2" charset="0"/>
            </a:endParaRPr>
          </a:p>
          <a:p>
            <a:pPr marL="457200" indent="-457200">
              <a:buFont typeface="Wingdings" pitchFamily="2" charset="2"/>
              <a:buChar char="§"/>
            </a:pPr>
            <a:r>
              <a:rPr lang="en-US" sz="3200" dirty="0">
                <a:effectLst/>
                <a:latin typeface="Helvetica" pitchFamily="2" charset="0"/>
              </a:rPr>
              <a:t>If it begins with qualitative data collection, then the terms may emerge during the research, and they are defined in the findings.</a:t>
            </a:r>
          </a:p>
          <a:p>
            <a:pPr marL="457200" indent="-457200">
              <a:buFont typeface="Wingdings" pitchFamily="2" charset="2"/>
              <a:buChar char="§"/>
            </a:pPr>
            <a:endParaRPr lang="en-US" sz="3200" dirty="0">
              <a:effectLst/>
              <a:latin typeface="Helvetica" pitchFamily="2" charset="0"/>
            </a:endParaRPr>
          </a:p>
          <a:p>
            <a:pPr marL="457200" indent="-457200">
              <a:buFont typeface="Wingdings" pitchFamily="2" charset="2"/>
              <a:buChar char="§"/>
            </a:pPr>
            <a:r>
              <a:rPr lang="en-US" sz="3200" dirty="0">
                <a:effectLst/>
                <a:latin typeface="Helvetica" pitchFamily="2" charset="0"/>
              </a:rPr>
              <a:t>Clarify terms related to the strategy of inquiry used, such as concurrent tor sequential, and the specific name for it.</a:t>
            </a: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24</a:t>
            </a:fld>
            <a:endParaRPr lang="en-GB"/>
          </a:p>
        </p:txBody>
      </p:sp>
    </p:spTree>
    <p:extLst>
      <p:ext uri="{BB962C8B-B14F-4D97-AF65-F5344CB8AC3E}">
        <p14:creationId xmlns:p14="http://schemas.microsoft.com/office/powerpoint/2010/main" val="281734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 Approach to defining terms (Locke et al., 2007)</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822037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US" sz="3200" dirty="0">
                <a:latin typeface="Helvetica" pitchFamily="2" charset="0"/>
              </a:rPr>
              <a:t>Define a term when it first appears in the proposal.</a:t>
            </a:r>
          </a:p>
          <a:p>
            <a:pPr marL="514350" indent="-514350">
              <a:buFont typeface="+mj-lt"/>
              <a:buAutoNum type="arabicPeriod"/>
            </a:pPr>
            <a:endParaRPr lang="en-US" sz="3200" dirty="0">
              <a:latin typeface="Helvetica" pitchFamily="2" charset="0"/>
            </a:endParaRPr>
          </a:p>
          <a:p>
            <a:pPr marL="514350" indent="-514350">
              <a:buFont typeface="+mj-lt"/>
              <a:buAutoNum type="arabicPeriod"/>
            </a:pPr>
            <a:r>
              <a:rPr lang="en-US" sz="3200" dirty="0">
                <a:latin typeface="Helvetica" pitchFamily="2" charset="0"/>
              </a:rPr>
              <a:t>Write definitions at a specific operational or applied level.</a:t>
            </a:r>
          </a:p>
          <a:p>
            <a:pPr marL="514350" indent="-514350">
              <a:buFont typeface="+mj-lt"/>
              <a:buAutoNum type="arabicPeriod"/>
            </a:pPr>
            <a:endParaRPr lang="en-US" sz="3200" dirty="0">
              <a:latin typeface="Helvetica" pitchFamily="2" charset="0"/>
            </a:endParaRPr>
          </a:p>
          <a:p>
            <a:pPr marL="514350" indent="-514350">
              <a:buFont typeface="+mj-lt"/>
              <a:buAutoNum type="arabicPeriod"/>
            </a:pPr>
            <a:r>
              <a:rPr lang="en-US" sz="3200" dirty="0">
                <a:latin typeface="Helvetica" pitchFamily="2" charset="0"/>
              </a:rPr>
              <a:t>Do not define the terms in everyday language; instead, use accepted language available in the research literature.</a:t>
            </a:r>
          </a:p>
          <a:p>
            <a:pPr marL="514350" indent="-514350">
              <a:buFont typeface="+mj-lt"/>
              <a:buAutoNum type="arabicPeriod"/>
            </a:pPr>
            <a:endParaRPr lang="en-US" sz="3200" dirty="0">
              <a:latin typeface="Helvetica" pitchFamily="2" charset="0"/>
            </a:endParaRPr>
          </a:p>
          <a:p>
            <a:pPr marL="514350" indent="-514350">
              <a:buFont typeface="+mj-lt"/>
              <a:buAutoNum type="arabicPeriod"/>
            </a:pPr>
            <a:r>
              <a:rPr lang="en-US" sz="3200" dirty="0">
                <a:latin typeface="Helvetica" pitchFamily="2" charset="0"/>
              </a:rPr>
              <a:t>Researchers might define terms so that they accomplish different goals e.g. a limitation.</a:t>
            </a:r>
          </a:p>
          <a:p>
            <a:pPr marL="514350" indent="-514350">
              <a:buFont typeface="+mj-lt"/>
              <a:buAutoNum type="arabicPeriod"/>
            </a:pPr>
            <a:endParaRPr lang="en-US" sz="3200" dirty="0">
              <a:latin typeface="Helvetica" pitchFamily="2" charset="0"/>
            </a:endParaRPr>
          </a:p>
          <a:p>
            <a:pPr marL="514350" indent="-514350">
              <a:buFont typeface="+mj-lt"/>
              <a:buAutoNum type="arabicPeriod"/>
            </a:pPr>
            <a:r>
              <a:rPr lang="en-US" sz="3200" dirty="0">
                <a:latin typeface="Helvetica" pitchFamily="2" charset="0"/>
              </a:rPr>
              <a:t> one approach is to develop a separate section, called the “Definition of Terms,” and clearly set off the terms and their definitions by highlighting the term. </a:t>
            </a:r>
          </a:p>
          <a:p>
            <a:pPr marL="457200" indent="-457200">
              <a:buFont typeface="Wingdings" pitchFamily="2" charset="2"/>
              <a:buChar char="§"/>
            </a:pPr>
            <a:endParaRPr lang="en-US" sz="3200" dirty="0">
              <a:effectLst/>
              <a:latin typeface="Helvetica" pitchFamily="2" charset="0"/>
            </a:endParaRPr>
          </a:p>
          <a:p>
            <a:pPr marL="457200" indent="-457200">
              <a:buFont typeface="Wingdings" pitchFamily="2" charset="2"/>
              <a:buChar char="§"/>
            </a:pPr>
            <a:endParaRPr lang="en-GB" sz="3200" dirty="0">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25</a:t>
            </a:fld>
            <a:endParaRPr lang="en-GB"/>
          </a:p>
        </p:txBody>
      </p:sp>
    </p:spTree>
    <p:extLst>
      <p:ext uri="{BB962C8B-B14F-4D97-AF65-F5344CB8AC3E}">
        <p14:creationId xmlns:p14="http://schemas.microsoft.com/office/powerpoint/2010/main" val="1983678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A Quantitative or Mixed Methods Literature Review</a:t>
            </a: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477327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US" sz="3200" dirty="0">
                <a:effectLst/>
                <a:latin typeface="Helvetica" pitchFamily="2" charset="0"/>
              </a:rPr>
              <a:t>Introduce the review by telling the reader about the sections included it. This passage is a statement about the organization.</a:t>
            </a:r>
          </a:p>
          <a:p>
            <a:pPr marL="514350" indent="-514350">
              <a:buFont typeface="+mj-lt"/>
              <a:buAutoNum type="arabicPeriod"/>
            </a:pPr>
            <a:r>
              <a:rPr lang="en-US" sz="3200" dirty="0">
                <a:latin typeface="Helvetica" pitchFamily="2" charset="0"/>
              </a:rPr>
              <a:t>Review Topic 1, which addresses the scholarly literature about the independent variable or variables. </a:t>
            </a:r>
          </a:p>
          <a:p>
            <a:pPr marL="514350" indent="-514350">
              <a:buFont typeface="+mj-lt"/>
              <a:buAutoNum type="arabicPeriod"/>
            </a:pPr>
            <a:r>
              <a:rPr lang="en-US" sz="3200" dirty="0">
                <a:effectLst/>
                <a:latin typeface="Helvetica" pitchFamily="2" charset="0"/>
              </a:rPr>
              <a:t>Review Topic 3, which includes the scholarly literature that relates the independent variable(s) to the dependent variable(s).</a:t>
            </a:r>
          </a:p>
          <a:p>
            <a:pPr marL="514350" indent="-514350">
              <a:buFont typeface="+mj-lt"/>
              <a:buAutoNum type="arabicPeriod"/>
            </a:pPr>
            <a:r>
              <a:rPr lang="en-US" sz="3200" dirty="0">
                <a:effectLst/>
                <a:latin typeface="Helvetica" pitchFamily="2" charset="0"/>
              </a:rPr>
              <a:t> Review Topic 3, which includes the scholarly literature that relates the independent variable(s) to the dependent variable(s).</a:t>
            </a:r>
          </a:p>
          <a:p>
            <a:pPr marL="514350" indent="-514350">
              <a:buFont typeface="+mj-lt"/>
              <a:buAutoNum type="arabicPeriod"/>
            </a:pPr>
            <a:r>
              <a:rPr lang="en-US" sz="3200" dirty="0">
                <a:effectLst/>
                <a:latin typeface="Helvetica" pitchFamily="2" charset="0"/>
              </a:rPr>
              <a:t> Provide a summary that highlights the most important studies, captures major themes, suggests why more research is needed on the topic, and advances how the proposed study will fill this need.</a:t>
            </a: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26</a:t>
            </a:fld>
            <a:endParaRPr lang="en-GB"/>
          </a:p>
        </p:txBody>
      </p:sp>
    </p:spTree>
    <p:extLst>
      <p:ext uri="{BB962C8B-B14F-4D97-AF65-F5344CB8AC3E}">
        <p14:creationId xmlns:p14="http://schemas.microsoft.com/office/powerpoint/2010/main" val="397220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2583" y="13970"/>
            <a:ext cx="5071745" cy="5071745"/>
          </a:xfrm>
          <a:custGeom>
            <a:avLst/>
            <a:gdLst/>
            <a:ahLst/>
            <a:cxnLst/>
            <a:rect l="l" t="t" r="r" b="b"/>
            <a:pathLst>
              <a:path w="5071745" h="5071745">
                <a:moveTo>
                  <a:pt x="5071338" y="0"/>
                </a:moveTo>
                <a:lnTo>
                  <a:pt x="0" y="0"/>
                </a:lnTo>
                <a:lnTo>
                  <a:pt x="0" y="5071351"/>
                </a:lnTo>
                <a:lnTo>
                  <a:pt x="5071338" y="0"/>
                </a:lnTo>
                <a:close/>
              </a:path>
            </a:pathLst>
          </a:custGeom>
          <a:solidFill>
            <a:srgbClr val="D6BB48"/>
          </a:solidFill>
        </p:spPr>
        <p:txBody>
          <a:bodyPr wrap="square" lIns="0" tIns="0" rIns="0" bIns="0" rtlCol="0"/>
          <a:lstStyle/>
          <a:p>
            <a:endParaRPr/>
          </a:p>
        </p:txBody>
      </p:sp>
      <p:sp>
        <p:nvSpPr>
          <p:cNvPr id="6" name="object 6"/>
          <p:cNvSpPr/>
          <p:nvPr/>
        </p:nvSpPr>
        <p:spPr>
          <a:xfrm>
            <a:off x="12830809" y="5718835"/>
            <a:ext cx="3425190" cy="3425190"/>
          </a:xfrm>
          <a:custGeom>
            <a:avLst/>
            <a:gdLst/>
            <a:ahLst/>
            <a:cxnLst/>
            <a:rect l="l" t="t" r="r" b="b"/>
            <a:pathLst>
              <a:path w="3425190" h="3425190">
                <a:moveTo>
                  <a:pt x="3425151" y="0"/>
                </a:moveTo>
                <a:lnTo>
                  <a:pt x="0" y="3425164"/>
                </a:lnTo>
                <a:lnTo>
                  <a:pt x="3425151" y="3425164"/>
                </a:lnTo>
                <a:lnTo>
                  <a:pt x="3425151" y="0"/>
                </a:lnTo>
                <a:close/>
              </a:path>
            </a:pathLst>
          </a:custGeom>
          <a:solidFill>
            <a:srgbClr val="D6BB48"/>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5875" rIns="0" bIns="0" rtlCol="0">
            <a:spAutoFit/>
          </a:bodyPr>
          <a:lstStyle/>
          <a:p>
            <a:pPr marL="292100">
              <a:lnSpc>
                <a:spcPct val="100000"/>
              </a:lnSpc>
              <a:spcBef>
                <a:spcPts val="125"/>
              </a:spcBef>
            </a:pPr>
            <a:r>
              <a:rPr spc="15" dirty="0">
                <a:latin typeface="Book Antiqua" panose="02040602050305030304" pitchFamily="18" charset="0"/>
              </a:rPr>
              <a:t>THANK</a:t>
            </a:r>
            <a:r>
              <a:rPr spc="-80" dirty="0">
                <a:latin typeface="Book Antiqua" panose="02040602050305030304" pitchFamily="18" charset="0"/>
              </a:rPr>
              <a:t> </a:t>
            </a:r>
            <a:r>
              <a:rPr spc="15" dirty="0">
                <a:latin typeface="Book Antiqua" panose="02040602050305030304" pitchFamily="18" charset="0"/>
              </a:rPr>
              <a:t>YOU</a:t>
            </a:r>
          </a:p>
        </p:txBody>
      </p:sp>
      <p:grpSp>
        <p:nvGrpSpPr>
          <p:cNvPr id="8" name="object 8"/>
          <p:cNvGrpSpPr/>
          <p:nvPr/>
        </p:nvGrpSpPr>
        <p:grpSpPr>
          <a:xfrm>
            <a:off x="4312945" y="4728133"/>
            <a:ext cx="1812289" cy="993140"/>
            <a:chOff x="4312945" y="4728133"/>
            <a:chExt cx="1812289" cy="993140"/>
          </a:xfrm>
        </p:grpSpPr>
        <p:sp>
          <p:nvSpPr>
            <p:cNvPr id="9" name="object 9"/>
            <p:cNvSpPr/>
            <p:nvPr/>
          </p:nvSpPr>
          <p:spPr>
            <a:xfrm>
              <a:off x="4755159" y="4728133"/>
              <a:ext cx="926871" cy="74761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598349" y="5412143"/>
              <a:ext cx="526402" cy="20708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312945" y="5412143"/>
              <a:ext cx="1597570" cy="309105"/>
            </a:xfrm>
            <a:prstGeom prst="rect">
              <a:avLst/>
            </a:prstGeom>
            <a:blipFill>
              <a:blip r:embed="rId4" cstate="print"/>
              <a:stretch>
                <a:fillRect/>
              </a:stretch>
            </a:blipFill>
          </p:spPr>
          <p:txBody>
            <a:bodyPr wrap="square" lIns="0" tIns="0" rIns="0" bIns="0" rtlCol="0"/>
            <a:lstStyle/>
            <a:p>
              <a:endParaRPr/>
            </a:p>
          </p:txBody>
        </p:sp>
      </p:grpSp>
      <p:sp>
        <p:nvSpPr>
          <p:cNvPr id="12" name="object 12"/>
          <p:cNvSpPr txBox="1"/>
          <p:nvPr/>
        </p:nvSpPr>
        <p:spPr>
          <a:xfrm rot="540000">
            <a:off x="4625131" y="5564315"/>
            <a:ext cx="72225"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D</a:t>
            </a:r>
            <a:endParaRPr sz="450">
              <a:latin typeface="Arial"/>
              <a:cs typeface="Arial"/>
            </a:endParaRPr>
          </a:p>
        </p:txBody>
      </p:sp>
      <p:sp>
        <p:nvSpPr>
          <p:cNvPr id="13" name="object 13"/>
          <p:cNvSpPr txBox="1"/>
          <p:nvPr/>
        </p:nvSpPr>
        <p:spPr>
          <a:xfrm rot="480000">
            <a:off x="4659604" y="5569681"/>
            <a:ext cx="68732" cy="60960"/>
          </a:xfrm>
          <a:prstGeom prst="rect">
            <a:avLst/>
          </a:prstGeom>
        </p:spPr>
        <p:txBody>
          <a:bodyPr vert="horz" wrap="square" lIns="0" tIns="0" rIns="0" bIns="0" rtlCol="0">
            <a:spAutoFit/>
          </a:bodyPr>
          <a:lstStyle/>
          <a:p>
            <a:pPr>
              <a:lnSpc>
                <a:spcPts val="480"/>
              </a:lnSpc>
            </a:pPr>
            <a:r>
              <a:rPr sz="450" b="1" spc="-65" dirty="0">
                <a:solidFill>
                  <a:srgbClr val="F40000"/>
                </a:solidFill>
                <a:latin typeface="Arial"/>
                <a:cs typeface="Arial"/>
              </a:rPr>
              <a:t>E</a:t>
            </a:r>
            <a:endParaRPr sz="450">
              <a:latin typeface="Arial"/>
              <a:cs typeface="Arial"/>
            </a:endParaRPr>
          </a:p>
        </p:txBody>
      </p:sp>
      <p:sp>
        <p:nvSpPr>
          <p:cNvPr id="14" name="object 14"/>
          <p:cNvSpPr txBox="1"/>
          <p:nvPr/>
        </p:nvSpPr>
        <p:spPr>
          <a:xfrm rot="420000">
            <a:off x="4690664" y="5574441"/>
            <a:ext cx="72225"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D</a:t>
            </a:r>
            <a:endParaRPr sz="450">
              <a:latin typeface="Arial"/>
              <a:cs typeface="Arial"/>
            </a:endParaRPr>
          </a:p>
        </p:txBody>
      </p:sp>
      <p:sp>
        <p:nvSpPr>
          <p:cNvPr id="15" name="object 15"/>
          <p:cNvSpPr txBox="1"/>
          <p:nvPr/>
        </p:nvSpPr>
        <p:spPr>
          <a:xfrm rot="360000">
            <a:off x="4732290" y="5580851"/>
            <a:ext cx="94153" cy="60960"/>
          </a:xfrm>
          <a:prstGeom prst="rect">
            <a:avLst/>
          </a:prstGeom>
        </p:spPr>
        <p:txBody>
          <a:bodyPr vert="horz" wrap="square" lIns="0" tIns="0" rIns="0" bIns="0" rtlCol="0">
            <a:spAutoFit/>
          </a:bodyPr>
          <a:lstStyle/>
          <a:p>
            <a:pPr>
              <a:lnSpc>
                <a:spcPts val="480"/>
              </a:lnSpc>
            </a:pPr>
            <a:r>
              <a:rPr sz="450" b="1" spc="-70" dirty="0">
                <a:solidFill>
                  <a:srgbClr val="F40000"/>
                </a:solidFill>
                <a:latin typeface="Arial"/>
                <a:cs typeface="Arial"/>
              </a:rPr>
              <a:t>A</a:t>
            </a:r>
            <a:r>
              <a:rPr sz="450" b="1" spc="-35" dirty="0">
                <a:solidFill>
                  <a:srgbClr val="F40000"/>
                </a:solidFill>
                <a:latin typeface="Arial"/>
                <a:cs typeface="Arial"/>
              </a:rPr>
              <a:t>N</a:t>
            </a:r>
            <a:endParaRPr sz="450">
              <a:latin typeface="Arial"/>
              <a:cs typeface="Arial"/>
            </a:endParaRPr>
          </a:p>
        </p:txBody>
      </p:sp>
      <p:sp>
        <p:nvSpPr>
          <p:cNvPr id="16" name="object 16"/>
          <p:cNvSpPr txBox="1"/>
          <p:nvPr/>
        </p:nvSpPr>
        <p:spPr>
          <a:xfrm rot="300000">
            <a:off x="4811053" y="5587794"/>
            <a:ext cx="69942" cy="60960"/>
          </a:xfrm>
          <a:prstGeom prst="rect">
            <a:avLst/>
          </a:prstGeom>
        </p:spPr>
        <p:txBody>
          <a:bodyPr vert="horz" wrap="square" lIns="0" tIns="0" rIns="0" bIns="0" rtlCol="0">
            <a:spAutoFit/>
          </a:bodyPr>
          <a:lstStyle/>
          <a:p>
            <a:pPr>
              <a:lnSpc>
                <a:spcPts val="480"/>
              </a:lnSpc>
            </a:pPr>
            <a:r>
              <a:rPr sz="450" b="1" spc="-60" dirty="0">
                <a:solidFill>
                  <a:srgbClr val="F40000"/>
                </a:solidFill>
                <a:latin typeface="Arial"/>
                <a:cs typeface="Arial"/>
              </a:rPr>
              <a:t>K</a:t>
            </a:r>
            <a:endParaRPr sz="450">
              <a:latin typeface="Arial"/>
              <a:cs typeface="Arial"/>
            </a:endParaRPr>
          </a:p>
        </p:txBody>
      </p:sp>
      <p:sp>
        <p:nvSpPr>
          <p:cNvPr id="17" name="object 17"/>
          <p:cNvSpPr txBox="1"/>
          <p:nvPr/>
        </p:nvSpPr>
        <p:spPr>
          <a:xfrm rot="240000">
            <a:off x="4849774" y="5591618"/>
            <a:ext cx="88945" cy="60960"/>
          </a:xfrm>
          <a:prstGeom prst="rect">
            <a:avLst/>
          </a:prstGeom>
        </p:spPr>
        <p:txBody>
          <a:bodyPr vert="horz" wrap="square" lIns="0" tIns="0" rIns="0" bIns="0" rtlCol="0">
            <a:spAutoFit/>
          </a:bodyPr>
          <a:lstStyle/>
          <a:p>
            <a:pPr>
              <a:lnSpc>
                <a:spcPts val="480"/>
              </a:lnSpc>
            </a:pPr>
            <a:r>
              <a:rPr sz="450" b="1" spc="-5" dirty="0">
                <a:solidFill>
                  <a:srgbClr val="F40000"/>
                </a:solidFill>
                <a:latin typeface="Arial"/>
                <a:cs typeface="Arial"/>
              </a:rPr>
              <a:t>IM</a:t>
            </a:r>
            <a:endParaRPr sz="450">
              <a:latin typeface="Arial"/>
              <a:cs typeface="Arial"/>
            </a:endParaRPr>
          </a:p>
        </p:txBody>
      </p:sp>
      <p:sp>
        <p:nvSpPr>
          <p:cNvPr id="18" name="object 18"/>
          <p:cNvSpPr txBox="1"/>
          <p:nvPr/>
        </p:nvSpPr>
        <p:spPr>
          <a:xfrm rot="180000">
            <a:off x="4912742" y="5595688"/>
            <a:ext cx="86660" cy="60960"/>
          </a:xfrm>
          <a:prstGeom prst="rect">
            <a:avLst/>
          </a:prstGeom>
        </p:spPr>
        <p:txBody>
          <a:bodyPr vert="horz" wrap="square" lIns="0" tIns="0" rIns="0" bIns="0" rtlCol="0">
            <a:spAutoFit/>
          </a:bodyPr>
          <a:lstStyle/>
          <a:p>
            <a:pPr>
              <a:lnSpc>
                <a:spcPts val="480"/>
              </a:lnSpc>
            </a:pPr>
            <a:r>
              <a:rPr sz="450" b="1" spc="-90" dirty="0">
                <a:solidFill>
                  <a:srgbClr val="F40000"/>
                </a:solidFill>
                <a:latin typeface="Arial"/>
                <a:cs typeface="Arial"/>
              </a:rPr>
              <a:t>A</a:t>
            </a:r>
            <a:r>
              <a:rPr sz="450" b="1" spc="-40" dirty="0">
                <a:solidFill>
                  <a:srgbClr val="F40000"/>
                </a:solidFill>
                <a:latin typeface="Arial"/>
                <a:cs typeface="Arial"/>
              </a:rPr>
              <a:t>T</a:t>
            </a:r>
            <a:endParaRPr sz="450">
              <a:latin typeface="Arial"/>
              <a:cs typeface="Arial"/>
            </a:endParaRPr>
          </a:p>
        </p:txBody>
      </p:sp>
      <p:sp>
        <p:nvSpPr>
          <p:cNvPr id="19" name="object 19"/>
          <p:cNvSpPr txBox="1"/>
          <p:nvPr/>
        </p:nvSpPr>
        <p:spPr>
          <a:xfrm rot="120000">
            <a:off x="4971840" y="5598562"/>
            <a:ext cx="81843" cy="60960"/>
          </a:xfrm>
          <a:prstGeom prst="rect">
            <a:avLst/>
          </a:prstGeom>
        </p:spPr>
        <p:txBody>
          <a:bodyPr vert="horz" wrap="square" lIns="0" tIns="0" rIns="0" bIns="0" rtlCol="0">
            <a:spAutoFit/>
          </a:bodyPr>
          <a:lstStyle/>
          <a:p>
            <a:pPr>
              <a:lnSpc>
                <a:spcPts val="480"/>
              </a:lnSpc>
            </a:pPr>
            <a:r>
              <a:rPr sz="450" b="1" spc="-45" dirty="0">
                <a:solidFill>
                  <a:srgbClr val="F40000"/>
                </a:solidFill>
                <a:latin typeface="Arial"/>
                <a:cs typeface="Arial"/>
              </a:rPr>
              <a:t>H</a:t>
            </a:r>
            <a:r>
              <a:rPr sz="450" b="1" spc="5" dirty="0">
                <a:solidFill>
                  <a:srgbClr val="F40000"/>
                </a:solidFill>
                <a:latin typeface="Arial"/>
                <a:cs typeface="Arial"/>
              </a:rPr>
              <a:t>I</a:t>
            </a:r>
            <a:endParaRPr sz="450">
              <a:latin typeface="Arial"/>
              <a:cs typeface="Arial"/>
            </a:endParaRPr>
          </a:p>
        </p:txBody>
      </p:sp>
      <p:sp>
        <p:nvSpPr>
          <p:cNvPr id="20" name="object 20"/>
          <p:cNvSpPr txBox="1"/>
          <p:nvPr/>
        </p:nvSpPr>
        <p:spPr>
          <a:xfrm rot="60000">
            <a:off x="5043274" y="5601234"/>
            <a:ext cx="96595" cy="60960"/>
          </a:xfrm>
          <a:prstGeom prst="rect">
            <a:avLst/>
          </a:prstGeom>
        </p:spPr>
        <p:txBody>
          <a:bodyPr vert="horz" wrap="square" lIns="0" tIns="0" rIns="0" bIns="0" rtlCol="0">
            <a:spAutoFit/>
          </a:bodyPr>
          <a:lstStyle/>
          <a:p>
            <a:pPr>
              <a:lnSpc>
                <a:spcPts val="480"/>
              </a:lnSpc>
            </a:pPr>
            <a:r>
              <a:rPr sz="450" b="1" spc="-45" dirty="0">
                <a:solidFill>
                  <a:srgbClr val="F40000"/>
                </a:solidFill>
                <a:latin typeface="Arial"/>
                <a:cs typeface="Arial"/>
              </a:rPr>
              <a:t>U</a:t>
            </a:r>
            <a:r>
              <a:rPr sz="450" b="1" spc="-35" dirty="0">
                <a:solidFill>
                  <a:srgbClr val="F40000"/>
                </a:solidFill>
                <a:latin typeface="Arial"/>
                <a:cs typeface="Arial"/>
              </a:rPr>
              <a:t>N</a:t>
            </a:r>
            <a:endParaRPr sz="450">
              <a:latin typeface="Arial"/>
              <a:cs typeface="Arial"/>
            </a:endParaRPr>
          </a:p>
        </p:txBody>
      </p:sp>
      <p:sp>
        <p:nvSpPr>
          <p:cNvPr id="21" name="object 21"/>
          <p:cNvSpPr txBox="1"/>
          <p:nvPr/>
        </p:nvSpPr>
        <p:spPr>
          <a:xfrm>
            <a:off x="5165546" y="5582519"/>
            <a:ext cx="144145" cy="98425"/>
          </a:xfrm>
          <a:prstGeom prst="rect">
            <a:avLst/>
          </a:prstGeom>
        </p:spPr>
        <p:txBody>
          <a:bodyPr vert="horz" wrap="square" lIns="0" tIns="15875" rIns="0" bIns="0" rtlCol="0">
            <a:spAutoFit/>
          </a:bodyPr>
          <a:lstStyle/>
          <a:p>
            <a:pPr marL="12700">
              <a:lnSpc>
                <a:spcPct val="100000"/>
              </a:lnSpc>
              <a:spcBef>
                <a:spcPts val="125"/>
              </a:spcBef>
            </a:pPr>
            <a:r>
              <a:rPr sz="450" b="1" spc="-70" dirty="0">
                <a:solidFill>
                  <a:srgbClr val="F40000"/>
                </a:solidFill>
                <a:latin typeface="Arial"/>
                <a:cs typeface="Arial"/>
              </a:rPr>
              <a:t>E</a:t>
            </a:r>
            <a:r>
              <a:rPr sz="450" b="1" spc="-40" dirty="0">
                <a:solidFill>
                  <a:srgbClr val="F40000"/>
                </a:solidFill>
                <a:latin typeface="Arial"/>
                <a:cs typeface="Arial"/>
              </a:rPr>
              <a:t>RS</a:t>
            </a:r>
            <a:r>
              <a:rPr sz="450" b="1" spc="5" dirty="0">
                <a:solidFill>
                  <a:srgbClr val="F40000"/>
                </a:solidFill>
                <a:latin typeface="Arial"/>
                <a:cs typeface="Arial"/>
              </a:rPr>
              <a:t>I</a:t>
            </a:r>
            <a:endParaRPr sz="450">
              <a:latin typeface="Arial"/>
              <a:cs typeface="Arial"/>
            </a:endParaRPr>
          </a:p>
        </p:txBody>
      </p:sp>
      <p:sp>
        <p:nvSpPr>
          <p:cNvPr id="22" name="object 22"/>
          <p:cNvSpPr txBox="1"/>
          <p:nvPr/>
        </p:nvSpPr>
        <p:spPr>
          <a:xfrm>
            <a:off x="5114956" y="5582148"/>
            <a:ext cx="225425" cy="101600"/>
          </a:xfrm>
          <a:prstGeom prst="rect">
            <a:avLst/>
          </a:prstGeom>
        </p:spPr>
        <p:txBody>
          <a:bodyPr vert="horz" wrap="square" lIns="0" tIns="15875" rIns="0" bIns="0" rtlCol="0">
            <a:spAutoFit/>
          </a:bodyPr>
          <a:lstStyle/>
          <a:p>
            <a:pPr marL="12700">
              <a:lnSpc>
                <a:spcPct val="100000"/>
              </a:lnSpc>
              <a:spcBef>
                <a:spcPts val="125"/>
              </a:spcBef>
            </a:pPr>
            <a:r>
              <a:rPr sz="450" b="1" spc="-20" dirty="0">
                <a:solidFill>
                  <a:srgbClr val="F40000"/>
                </a:solidFill>
                <a:latin typeface="Arial"/>
                <a:cs typeface="Arial"/>
              </a:rPr>
              <a:t>IV</a:t>
            </a:r>
            <a:r>
              <a:rPr sz="450" b="1" spc="75" dirty="0">
                <a:solidFill>
                  <a:srgbClr val="F40000"/>
                </a:solidFill>
                <a:latin typeface="Arial"/>
                <a:cs typeface="Arial"/>
              </a:rPr>
              <a:t> </a:t>
            </a:r>
            <a:r>
              <a:rPr sz="450" b="1" spc="-40" dirty="0">
                <a:solidFill>
                  <a:srgbClr val="F40000"/>
                </a:solidFill>
                <a:latin typeface="Arial"/>
                <a:cs typeface="Arial"/>
              </a:rPr>
              <a:t>T</a:t>
            </a:r>
            <a:endParaRPr sz="450">
              <a:latin typeface="Arial"/>
              <a:cs typeface="Arial"/>
            </a:endParaRPr>
          </a:p>
        </p:txBody>
      </p:sp>
      <p:sp>
        <p:nvSpPr>
          <p:cNvPr id="23" name="object 23"/>
          <p:cNvSpPr txBox="1"/>
          <p:nvPr/>
        </p:nvSpPr>
        <p:spPr>
          <a:xfrm rot="21540000">
            <a:off x="5316619" y="5601314"/>
            <a:ext cx="105707"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Y</a:t>
            </a:r>
            <a:r>
              <a:rPr sz="450" b="1" spc="-15" dirty="0">
                <a:solidFill>
                  <a:srgbClr val="F40000"/>
                </a:solidFill>
                <a:latin typeface="Arial"/>
                <a:cs typeface="Arial"/>
              </a:rPr>
              <a:t> </a:t>
            </a:r>
            <a:r>
              <a:rPr sz="450" b="1" spc="-60" dirty="0">
                <a:solidFill>
                  <a:srgbClr val="F40000"/>
                </a:solidFill>
                <a:latin typeface="Arial"/>
                <a:cs typeface="Arial"/>
              </a:rPr>
              <a:t>O</a:t>
            </a:r>
            <a:endParaRPr sz="450">
              <a:latin typeface="Arial"/>
              <a:cs typeface="Arial"/>
            </a:endParaRPr>
          </a:p>
        </p:txBody>
      </p:sp>
      <p:sp>
        <p:nvSpPr>
          <p:cNvPr id="24" name="object 24"/>
          <p:cNvSpPr txBox="1"/>
          <p:nvPr/>
        </p:nvSpPr>
        <p:spPr>
          <a:xfrm rot="21480000">
            <a:off x="5401100" y="5598580"/>
            <a:ext cx="98080" cy="60960"/>
          </a:xfrm>
          <a:prstGeom prst="rect">
            <a:avLst/>
          </a:prstGeom>
        </p:spPr>
        <p:txBody>
          <a:bodyPr vert="horz" wrap="square" lIns="0" tIns="0" rIns="0" bIns="0" rtlCol="0">
            <a:spAutoFit/>
          </a:bodyPr>
          <a:lstStyle/>
          <a:p>
            <a:pPr>
              <a:lnSpc>
                <a:spcPts val="480"/>
              </a:lnSpc>
            </a:pPr>
            <a:r>
              <a:rPr sz="450" b="1" spc="-40" dirty="0">
                <a:solidFill>
                  <a:srgbClr val="F40000"/>
                </a:solidFill>
                <a:latin typeface="Arial"/>
                <a:cs typeface="Arial"/>
              </a:rPr>
              <a:t>F</a:t>
            </a:r>
            <a:r>
              <a:rPr sz="450" b="1" spc="-15" dirty="0">
                <a:solidFill>
                  <a:srgbClr val="F40000"/>
                </a:solidFill>
                <a:latin typeface="Arial"/>
                <a:cs typeface="Arial"/>
              </a:rPr>
              <a:t> </a:t>
            </a:r>
            <a:r>
              <a:rPr sz="450" b="1" spc="-40" dirty="0">
                <a:solidFill>
                  <a:srgbClr val="F40000"/>
                </a:solidFill>
                <a:latin typeface="Arial"/>
                <a:cs typeface="Arial"/>
              </a:rPr>
              <a:t>T</a:t>
            </a:r>
            <a:endParaRPr sz="450">
              <a:latin typeface="Arial"/>
              <a:cs typeface="Arial"/>
            </a:endParaRPr>
          </a:p>
        </p:txBody>
      </p:sp>
      <p:sp>
        <p:nvSpPr>
          <p:cNvPr id="25" name="object 25"/>
          <p:cNvSpPr txBox="1"/>
          <p:nvPr/>
        </p:nvSpPr>
        <p:spPr>
          <a:xfrm rot="21420000">
            <a:off x="5474933" y="5594999"/>
            <a:ext cx="88945" cy="60960"/>
          </a:xfrm>
          <a:prstGeom prst="rect">
            <a:avLst/>
          </a:prstGeom>
        </p:spPr>
        <p:txBody>
          <a:bodyPr vert="horz" wrap="square" lIns="0" tIns="0" rIns="0" bIns="0" rtlCol="0">
            <a:spAutoFit/>
          </a:bodyPr>
          <a:lstStyle/>
          <a:p>
            <a:pPr>
              <a:lnSpc>
                <a:spcPts val="480"/>
              </a:lnSpc>
            </a:pPr>
            <a:r>
              <a:rPr sz="450" b="1" spc="-75" dirty="0">
                <a:solidFill>
                  <a:srgbClr val="F40000"/>
                </a:solidFill>
                <a:latin typeface="Arial"/>
                <a:cs typeface="Arial"/>
              </a:rPr>
              <a:t>E</a:t>
            </a:r>
            <a:r>
              <a:rPr sz="450" b="1" spc="-60" dirty="0">
                <a:solidFill>
                  <a:srgbClr val="F40000"/>
                </a:solidFill>
                <a:latin typeface="Arial"/>
                <a:cs typeface="Arial"/>
              </a:rPr>
              <a:t>C</a:t>
            </a:r>
            <a:endParaRPr sz="450">
              <a:latin typeface="Arial"/>
              <a:cs typeface="Arial"/>
            </a:endParaRPr>
          </a:p>
        </p:txBody>
      </p:sp>
      <p:sp>
        <p:nvSpPr>
          <p:cNvPr id="26" name="object 26"/>
          <p:cNvSpPr txBox="1"/>
          <p:nvPr/>
        </p:nvSpPr>
        <p:spPr>
          <a:xfrm rot="21360000">
            <a:off x="5533311" y="5591653"/>
            <a:ext cx="71886"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H</a:t>
            </a:r>
            <a:endParaRPr sz="450">
              <a:latin typeface="Arial"/>
              <a:cs typeface="Arial"/>
            </a:endParaRPr>
          </a:p>
        </p:txBody>
      </p:sp>
      <p:sp>
        <p:nvSpPr>
          <p:cNvPr id="27" name="object 27"/>
          <p:cNvSpPr txBox="1"/>
          <p:nvPr/>
        </p:nvSpPr>
        <p:spPr>
          <a:xfrm rot="21300000">
            <a:off x="5576232" y="5586686"/>
            <a:ext cx="96595" cy="60960"/>
          </a:xfrm>
          <a:prstGeom prst="rect">
            <a:avLst/>
          </a:prstGeom>
        </p:spPr>
        <p:txBody>
          <a:bodyPr vert="horz" wrap="square" lIns="0" tIns="0" rIns="0" bIns="0" rtlCol="0">
            <a:spAutoFit/>
          </a:bodyPr>
          <a:lstStyle/>
          <a:p>
            <a:pPr>
              <a:lnSpc>
                <a:spcPts val="480"/>
              </a:lnSpc>
            </a:pPr>
            <a:r>
              <a:rPr sz="450" b="1" spc="-45" dirty="0">
                <a:solidFill>
                  <a:srgbClr val="F40000"/>
                </a:solidFill>
                <a:latin typeface="Arial"/>
                <a:cs typeface="Arial"/>
              </a:rPr>
              <a:t>N</a:t>
            </a:r>
            <a:r>
              <a:rPr sz="450" b="1" spc="-60" dirty="0">
                <a:solidFill>
                  <a:srgbClr val="F40000"/>
                </a:solidFill>
                <a:latin typeface="Arial"/>
                <a:cs typeface="Arial"/>
              </a:rPr>
              <a:t>O</a:t>
            </a:r>
            <a:endParaRPr sz="450">
              <a:latin typeface="Arial"/>
              <a:cs typeface="Arial"/>
            </a:endParaRPr>
          </a:p>
        </p:txBody>
      </p:sp>
      <p:sp>
        <p:nvSpPr>
          <p:cNvPr id="28" name="object 28"/>
          <p:cNvSpPr txBox="1"/>
          <p:nvPr/>
        </p:nvSpPr>
        <p:spPr>
          <a:xfrm rot="21240000">
            <a:off x="5641291" y="5581402"/>
            <a:ext cx="68732" cy="60960"/>
          </a:xfrm>
          <a:prstGeom prst="rect">
            <a:avLst/>
          </a:prstGeom>
        </p:spPr>
        <p:txBody>
          <a:bodyPr vert="horz" wrap="square" lIns="0" tIns="0" rIns="0" bIns="0" rtlCol="0">
            <a:spAutoFit/>
          </a:bodyPr>
          <a:lstStyle/>
          <a:p>
            <a:pPr>
              <a:lnSpc>
                <a:spcPts val="480"/>
              </a:lnSpc>
            </a:pPr>
            <a:r>
              <a:rPr sz="450" b="1" spc="-40" dirty="0">
                <a:solidFill>
                  <a:srgbClr val="F40000"/>
                </a:solidFill>
                <a:latin typeface="Arial"/>
                <a:cs typeface="Arial"/>
              </a:rPr>
              <a:t>L</a:t>
            </a:r>
            <a:endParaRPr sz="450">
              <a:latin typeface="Arial"/>
              <a:cs typeface="Arial"/>
            </a:endParaRPr>
          </a:p>
        </p:txBody>
      </p:sp>
      <p:sp>
        <p:nvSpPr>
          <p:cNvPr id="29" name="object 29"/>
          <p:cNvSpPr txBox="1"/>
          <p:nvPr/>
        </p:nvSpPr>
        <p:spPr>
          <a:xfrm rot="21180000">
            <a:off x="5672330" y="5577266"/>
            <a:ext cx="71886" cy="60960"/>
          </a:xfrm>
          <a:prstGeom prst="rect">
            <a:avLst/>
          </a:prstGeom>
        </p:spPr>
        <p:txBody>
          <a:bodyPr vert="horz" wrap="square" lIns="0" tIns="0" rIns="0" bIns="0" rtlCol="0">
            <a:spAutoFit/>
          </a:bodyPr>
          <a:lstStyle/>
          <a:p>
            <a:pPr>
              <a:lnSpc>
                <a:spcPts val="480"/>
              </a:lnSpc>
            </a:pPr>
            <a:r>
              <a:rPr sz="450" b="1" spc="-60" dirty="0">
                <a:solidFill>
                  <a:srgbClr val="F40000"/>
                </a:solidFill>
                <a:latin typeface="Arial"/>
                <a:cs typeface="Arial"/>
              </a:rPr>
              <a:t>O</a:t>
            </a:r>
            <a:endParaRPr sz="450">
              <a:latin typeface="Arial"/>
              <a:cs typeface="Arial"/>
            </a:endParaRPr>
          </a:p>
        </p:txBody>
      </p:sp>
      <p:sp>
        <p:nvSpPr>
          <p:cNvPr id="30" name="object 30"/>
          <p:cNvSpPr txBox="1"/>
          <p:nvPr/>
        </p:nvSpPr>
        <p:spPr>
          <a:xfrm rot="21120000">
            <a:off x="5708409" y="5572041"/>
            <a:ext cx="72225" cy="60960"/>
          </a:xfrm>
          <a:prstGeom prst="rect">
            <a:avLst/>
          </a:prstGeom>
        </p:spPr>
        <p:txBody>
          <a:bodyPr vert="horz" wrap="square" lIns="0" tIns="0" rIns="0" bIns="0" rtlCol="0">
            <a:spAutoFit/>
          </a:bodyPr>
          <a:lstStyle/>
          <a:p>
            <a:pPr>
              <a:lnSpc>
                <a:spcPts val="480"/>
              </a:lnSpc>
            </a:pPr>
            <a:r>
              <a:rPr sz="450" b="1" spc="-60" dirty="0">
                <a:solidFill>
                  <a:srgbClr val="F40000"/>
                </a:solidFill>
                <a:latin typeface="Arial"/>
                <a:cs typeface="Arial"/>
              </a:rPr>
              <a:t>G</a:t>
            </a:r>
            <a:endParaRPr sz="450">
              <a:latin typeface="Arial"/>
              <a:cs typeface="Arial"/>
            </a:endParaRPr>
          </a:p>
        </p:txBody>
      </p:sp>
      <p:sp>
        <p:nvSpPr>
          <p:cNvPr id="31" name="object 31"/>
          <p:cNvSpPr txBox="1"/>
          <p:nvPr/>
        </p:nvSpPr>
        <p:spPr>
          <a:xfrm rot="21000000">
            <a:off x="5743762" y="5566317"/>
            <a:ext cx="69942"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Y</a:t>
            </a:r>
            <a:endParaRPr sz="450">
              <a:latin typeface="Arial"/>
              <a:cs typeface="Arial"/>
            </a:endParaRPr>
          </a:p>
        </p:txBody>
      </p:sp>
      <p:sp>
        <p:nvSpPr>
          <p:cNvPr id="32" name="object 32"/>
          <p:cNvSpPr txBox="1"/>
          <p:nvPr/>
        </p:nvSpPr>
        <p:spPr>
          <a:xfrm>
            <a:off x="3476853" y="5952902"/>
            <a:ext cx="3485515" cy="708025"/>
          </a:xfrm>
          <a:prstGeom prst="rect">
            <a:avLst/>
          </a:prstGeom>
        </p:spPr>
        <p:txBody>
          <a:bodyPr vert="horz" wrap="square" lIns="0" tIns="11430" rIns="0" bIns="0" rtlCol="0">
            <a:spAutoFit/>
          </a:bodyPr>
          <a:lstStyle/>
          <a:p>
            <a:pPr marL="841375" marR="5080" indent="-829310">
              <a:lnSpc>
                <a:spcPct val="101800"/>
              </a:lnSpc>
              <a:spcBef>
                <a:spcPts val="90"/>
              </a:spcBef>
            </a:pPr>
            <a:r>
              <a:rPr sz="2200" b="1" spc="20" dirty="0">
                <a:solidFill>
                  <a:srgbClr val="146404"/>
                </a:solidFill>
                <a:latin typeface="Book Antiqua" panose="02040602050305030304" pitchFamily="18" charset="0"/>
                <a:cs typeface="Palladio Uralic"/>
              </a:rPr>
              <a:t>Dedan Kimathi</a:t>
            </a:r>
            <a:r>
              <a:rPr sz="2200" b="1" spc="-50" dirty="0">
                <a:solidFill>
                  <a:srgbClr val="146404"/>
                </a:solidFill>
                <a:latin typeface="Book Antiqua" panose="02040602050305030304" pitchFamily="18" charset="0"/>
                <a:cs typeface="Palladio Uralic"/>
              </a:rPr>
              <a:t> </a:t>
            </a:r>
            <a:r>
              <a:rPr sz="2200" b="1" spc="15" dirty="0">
                <a:solidFill>
                  <a:srgbClr val="146404"/>
                </a:solidFill>
                <a:latin typeface="Book Antiqua" panose="02040602050305030304" pitchFamily="18" charset="0"/>
                <a:cs typeface="Palladio Uralic"/>
              </a:rPr>
              <a:t>University  of</a:t>
            </a:r>
            <a:r>
              <a:rPr lang="en-US" sz="2200" b="1" spc="15" dirty="0">
                <a:solidFill>
                  <a:srgbClr val="146404"/>
                </a:solidFill>
                <a:latin typeface="Book Antiqua" panose="02040602050305030304" pitchFamily="18" charset="0"/>
                <a:cs typeface="Palladio Uralic"/>
              </a:rPr>
              <a:t> </a:t>
            </a:r>
            <a:r>
              <a:rPr sz="2200" b="1" spc="15" dirty="0">
                <a:solidFill>
                  <a:srgbClr val="146404"/>
                </a:solidFill>
                <a:latin typeface="Book Antiqua" panose="02040602050305030304" pitchFamily="18" charset="0"/>
                <a:cs typeface="Palladio Uralic"/>
              </a:rPr>
              <a:t>Technology</a:t>
            </a:r>
            <a:endParaRPr sz="2200" dirty="0">
              <a:latin typeface="Book Antiqua" panose="02040602050305030304" pitchFamily="18" charset="0"/>
              <a:cs typeface="Palladio Uralic"/>
            </a:endParaRPr>
          </a:p>
        </p:txBody>
      </p:sp>
      <p:sp>
        <p:nvSpPr>
          <p:cNvPr id="33" name="object 33"/>
          <p:cNvSpPr/>
          <p:nvPr/>
        </p:nvSpPr>
        <p:spPr>
          <a:xfrm>
            <a:off x="7276553" y="4826101"/>
            <a:ext cx="33655" cy="1762760"/>
          </a:xfrm>
          <a:custGeom>
            <a:avLst/>
            <a:gdLst/>
            <a:ahLst/>
            <a:cxnLst/>
            <a:rect l="l" t="t" r="r" b="b"/>
            <a:pathLst>
              <a:path w="33654" h="1762759">
                <a:moveTo>
                  <a:pt x="33578" y="0"/>
                </a:moveTo>
                <a:lnTo>
                  <a:pt x="0" y="0"/>
                </a:lnTo>
                <a:lnTo>
                  <a:pt x="0" y="1762709"/>
                </a:lnTo>
                <a:lnTo>
                  <a:pt x="33578" y="1762709"/>
                </a:lnTo>
                <a:lnTo>
                  <a:pt x="33578" y="0"/>
                </a:lnTo>
                <a:close/>
              </a:path>
            </a:pathLst>
          </a:custGeom>
          <a:solidFill>
            <a:srgbClr val="D6BB48"/>
          </a:solidFill>
        </p:spPr>
        <p:txBody>
          <a:bodyPr wrap="square" lIns="0" tIns="0" rIns="0" bIns="0" rtlCol="0"/>
          <a:lstStyle/>
          <a:p>
            <a:endParaRPr/>
          </a:p>
        </p:txBody>
      </p:sp>
      <p:sp>
        <p:nvSpPr>
          <p:cNvPr id="34" name="object 34"/>
          <p:cNvSpPr txBox="1"/>
          <p:nvPr/>
        </p:nvSpPr>
        <p:spPr>
          <a:xfrm>
            <a:off x="7655776" y="4718875"/>
            <a:ext cx="5958624" cy="1332801"/>
          </a:xfrm>
          <a:prstGeom prst="rect">
            <a:avLst/>
          </a:prstGeom>
        </p:spPr>
        <p:txBody>
          <a:bodyPr vert="horz" wrap="square" lIns="0" tIns="12700" rIns="0" bIns="0" rtlCol="0">
            <a:spAutoFit/>
          </a:bodyPr>
          <a:lstStyle/>
          <a:p>
            <a:pPr marL="12700">
              <a:lnSpc>
                <a:spcPct val="100000"/>
              </a:lnSpc>
              <a:spcBef>
                <a:spcPts val="100"/>
              </a:spcBef>
            </a:pPr>
            <a:r>
              <a:rPr lang="en-US" sz="2100" i="1" dirty="0">
                <a:solidFill>
                  <a:srgbClr val="757575"/>
                </a:solidFill>
                <a:latin typeface="Book Antiqua" panose="02040602050305030304" pitchFamily="18" charset="0"/>
                <a:cs typeface="Palladio Uralic"/>
              </a:rPr>
              <a:t>Dr  Jane Kuria</a:t>
            </a:r>
            <a:endParaRPr sz="2100" dirty="0">
              <a:latin typeface="Book Antiqua" panose="02040602050305030304" pitchFamily="18" charset="0"/>
              <a:cs typeface="Palladio Uralic"/>
            </a:endParaRPr>
          </a:p>
          <a:p>
            <a:pPr marL="12700" marR="1999614">
              <a:lnSpc>
                <a:spcPct val="162700"/>
              </a:lnSpc>
            </a:pPr>
            <a:r>
              <a:rPr sz="2100" i="1" dirty="0">
                <a:solidFill>
                  <a:srgbClr val="757575"/>
                </a:solidFill>
                <a:latin typeface="Book Antiqua" panose="02040602050305030304" pitchFamily="18" charset="0"/>
                <a:cs typeface="Palladio Uralic"/>
              </a:rPr>
              <a:t>Telephone: </a:t>
            </a:r>
            <a:r>
              <a:rPr sz="2100" b="1" i="1" dirty="0">
                <a:solidFill>
                  <a:srgbClr val="757575"/>
                </a:solidFill>
                <a:latin typeface="Book Antiqua" panose="02040602050305030304" pitchFamily="18" charset="0"/>
                <a:cs typeface="Poppins" panose="00000500000000000000" pitchFamily="2" charset="0"/>
              </a:rPr>
              <a:t>+254-</a:t>
            </a:r>
            <a:r>
              <a:rPr lang="en-US" sz="2100" b="1" i="1" dirty="0">
                <a:solidFill>
                  <a:srgbClr val="757575"/>
                </a:solidFill>
                <a:latin typeface="Book Antiqua" panose="02040602050305030304" pitchFamily="18" charset="0"/>
                <a:cs typeface="Poppins" panose="00000500000000000000" pitchFamily="2" charset="0"/>
              </a:rPr>
              <a:t>721 709511</a:t>
            </a:r>
            <a:r>
              <a:rPr sz="2100" b="1" i="1" dirty="0">
                <a:solidFill>
                  <a:srgbClr val="757575"/>
                </a:solidFill>
                <a:latin typeface="Book Antiqua" panose="02040602050305030304" pitchFamily="18" charset="0"/>
                <a:cs typeface="Poppins" panose="00000500000000000000" pitchFamily="2" charset="0"/>
              </a:rPr>
              <a:t>  </a:t>
            </a:r>
            <a:r>
              <a:rPr sz="2100" i="1" spc="-5" dirty="0">
                <a:solidFill>
                  <a:srgbClr val="757575"/>
                </a:solidFill>
                <a:latin typeface="Book Antiqua" panose="02040602050305030304" pitchFamily="18" charset="0"/>
                <a:cs typeface="Palladio Uralic"/>
              </a:rPr>
              <a:t>Email: </a:t>
            </a:r>
            <a:r>
              <a:rPr lang="en-US" sz="2100" b="1" i="1" spc="-5" dirty="0">
                <a:solidFill>
                  <a:srgbClr val="757575"/>
                </a:solidFill>
                <a:latin typeface="Book Antiqua" panose="02040602050305030304" pitchFamily="18" charset="0"/>
                <a:cs typeface="Palladio Uralic"/>
              </a:rPr>
              <a:t>jane.kuria</a:t>
            </a:r>
            <a:r>
              <a:rPr sz="2100" b="1" i="1" spc="-5" dirty="0">
                <a:solidFill>
                  <a:srgbClr val="757575"/>
                </a:solidFill>
                <a:latin typeface="Book Antiqua" panose="02040602050305030304" pitchFamily="18" charset="0"/>
                <a:cs typeface="TeXGyrePagella"/>
                <a:hlinkClick r:id="rId5"/>
              </a:rPr>
              <a:t>@dkut.ac.ke</a:t>
            </a:r>
            <a:endParaRPr sz="2100" dirty="0">
              <a:latin typeface="Book Antiqua" panose="02040602050305030304" pitchFamily="18" charset="0"/>
              <a:cs typeface="TeXGyrePagella"/>
            </a:endParaRPr>
          </a:p>
        </p:txBody>
      </p:sp>
      <p:sp>
        <p:nvSpPr>
          <p:cNvPr id="35" name="object 35"/>
          <p:cNvSpPr/>
          <p:nvPr/>
        </p:nvSpPr>
        <p:spPr>
          <a:xfrm>
            <a:off x="3478504" y="3969372"/>
            <a:ext cx="9578975" cy="0"/>
          </a:xfrm>
          <a:custGeom>
            <a:avLst/>
            <a:gdLst/>
            <a:ahLst/>
            <a:cxnLst/>
            <a:rect l="l" t="t" r="r" b="b"/>
            <a:pathLst>
              <a:path w="9578975">
                <a:moveTo>
                  <a:pt x="0" y="0"/>
                </a:moveTo>
                <a:lnTo>
                  <a:pt x="9578390" y="0"/>
                </a:lnTo>
              </a:path>
            </a:pathLst>
          </a:custGeom>
          <a:ln w="38100">
            <a:solidFill>
              <a:srgbClr val="D6BB48"/>
            </a:solidFill>
          </a:ln>
        </p:spPr>
        <p:txBody>
          <a:bodyPr wrap="square" lIns="0" tIns="0" rIns="0" bIns="0" rtlCol="0"/>
          <a:lstStyle/>
          <a:p>
            <a:endParaRPr/>
          </a:p>
        </p:txBody>
      </p:sp>
      <p:sp>
        <p:nvSpPr>
          <p:cNvPr id="3" name="Slide Number Placeholder 2">
            <a:extLst>
              <a:ext uri="{FF2B5EF4-FFF2-40B4-BE49-F238E27FC236}">
                <a16:creationId xmlns:a16="http://schemas.microsoft.com/office/drawing/2014/main" id="{D9E869C1-F01A-9E43-76F3-451756336235}"/>
              </a:ext>
            </a:extLst>
          </p:cNvPr>
          <p:cNvSpPr>
            <a:spLocks noGrp="1"/>
          </p:cNvSpPr>
          <p:nvPr>
            <p:ph type="sldNum" sz="quarter" idx="7"/>
          </p:nvPr>
        </p:nvSpPr>
        <p:spPr/>
        <p:txBody>
          <a:bodyPr/>
          <a:lstStyle/>
          <a:p>
            <a:fld id="{B6F15528-21DE-4FAA-801E-634DDDAF4B2B}" type="slidenum">
              <a:rPr lang="en-GB" smtClean="0"/>
              <a:t>27</a:t>
            </a:fld>
            <a:endParaRPr lang="en-GB"/>
          </a:p>
        </p:txBody>
      </p:sp>
    </p:spTree>
    <p:extLst>
      <p:ext uri="{BB962C8B-B14F-4D97-AF65-F5344CB8AC3E}">
        <p14:creationId xmlns:p14="http://schemas.microsoft.com/office/powerpoint/2010/main" val="376901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85825" y="1015451"/>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Review of the Literature</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590931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dirty="0">
                <a:latin typeface="Helvetica" pitchFamily="2" charset="0"/>
              </a:rPr>
              <a:t>D</a:t>
            </a:r>
            <a:r>
              <a:rPr lang="en-US" sz="3200" dirty="0">
                <a:effectLst/>
                <a:latin typeface="Helvetica" pitchFamily="2" charset="0"/>
              </a:rPr>
              <a:t>etermines</a:t>
            </a:r>
            <a:r>
              <a:rPr lang="en-US" sz="3200" dirty="0">
                <a:latin typeface="Helvetica" pitchFamily="2" charset="0"/>
              </a:rPr>
              <a:t> </a:t>
            </a:r>
            <a:r>
              <a:rPr lang="en-US" sz="3200" dirty="0">
                <a:effectLst/>
                <a:latin typeface="Helvetica" pitchFamily="2" charset="0"/>
              </a:rPr>
              <a:t>whether the topic is worth studying</a:t>
            </a:r>
          </a:p>
          <a:p>
            <a:pPr marL="457200" indent="-457200">
              <a:buFont typeface="Wingdings" pitchFamily="2" charset="2"/>
              <a:buChar char="§"/>
            </a:pPr>
            <a:endParaRPr lang="en-US" sz="3200" dirty="0">
              <a:effectLst/>
              <a:latin typeface="Helvetica" pitchFamily="2" charset="0"/>
            </a:endParaRPr>
          </a:p>
          <a:p>
            <a:pPr marL="457200" indent="-457200">
              <a:buFont typeface="Wingdings" pitchFamily="2" charset="2"/>
              <a:buChar char="§"/>
            </a:pPr>
            <a:r>
              <a:rPr lang="en-US" sz="3200" dirty="0">
                <a:latin typeface="Helvetica" pitchFamily="2" charset="0"/>
              </a:rPr>
              <a:t>I</a:t>
            </a:r>
            <a:r>
              <a:rPr lang="en-US" sz="3200" dirty="0">
                <a:effectLst/>
                <a:latin typeface="Helvetica" pitchFamily="2" charset="0"/>
              </a:rPr>
              <a:t>t provides insight into ways in which the researcher can limit the scope to a needed area of inquiry.</a:t>
            </a:r>
            <a:endParaRPr lang="en-GB" sz="3200" dirty="0">
              <a:effectLst/>
              <a:latin typeface="Helvetica" pitchFamily="2" charset="0"/>
            </a:endParaRPr>
          </a:p>
          <a:p>
            <a:pPr marL="457200" indent="-457200">
              <a:buFont typeface="Wingdings" pitchFamily="2" charset="2"/>
              <a:buChar char="q"/>
            </a:pPr>
            <a:endParaRPr lang="en-GB" sz="3200" dirty="0">
              <a:effectLst/>
              <a:latin typeface="Helvetica" pitchFamily="2"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9B99E7C-D11C-A619-0682-E7D4DE86E8E1}"/>
              </a:ext>
            </a:extLst>
          </p:cNvPr>
          <p:cNvSpPr>
            <a:spLocks noGrp="1"/>
          </p:cNvSpPr>
          <p:nvPr>
            <p:ph type="sldNum" sz="quarter" idx="7"/>
          </p:nvPr>
        </p:nvSpPr>
        <p:spPr/>
        <p:txBody>
          <a:bodyPr/>
          <a:lstStyle/>
          <a:p>
            <a:fld id="{B6F15528-21DE-4FAA-801E-634DDDAF4B2B}" type="slidenum">
              <a:rPr lang="en-GB" smtClean="0"/>
              <a:t>3</a:t>
            </a:fld>
            <a:endParaRPr lang="en-GB"/>
          </a:p>
        </p:txBody>
      </p:sp>
    </p:spTree>
    <p:extLst>
      <p:ext uri="{BB962C8B-B14F-4D97-AF65-F5344CB8AC3E}">
        <p14:creationId xmlns:p14="http://schemas.microsoft.com/office/powerpoint/2010/main" val="306527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85825" y="1015451"/>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Research Topic</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1181862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dirty="0">
                <a:latin typeface="Helvetica" pitchFamily="2" charset="0"/>
              </a:rPr>
              <a:t>Topic is the subject or subject matter of a proposed study, the central idea to learn about or to explore.</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solidFill>
                  <a:srgbClr val="3F3F3F"/>
                </a:solidFill>
                <a:latin typeface="Helvetica" pitchFamily="2" charset="0"/>
                <a:cs typeface="Times New Roman" panose="02020603050405020304" pitchFamily="18" charset="0"/>
              </a:rPr>
              <a:t>Create a working draft/working title e.g. My study is about. . . .”</a:t>
            </a:r>
          </a:p>
          <a:p>
            <a:pPr marL="457200" indent="-457200">
              <a:buFont typeface="Wingdings" pitchFamily="2" charset="2"/>
              <a:buChar char="§"/>
            </a:pPr>
            <a:r>
              <a:rPr lang="en-US" sz="3200" dirty="0">
                <a:solidFill>
                  <a:srgbClr val="3F3F3F"/>
                </a:solidFill>
                <a:latin typeface="Helvetica" pitchFamily="2" charset="0"/>
                <a:cs typeface="Times New Roman" panose="02020603050405020304" pitchFamily="18" charset="0"/>
              </a:rPr>
              <a:t> complex and erudite language.</a:t>
            </a:r>
          </a:p>
          <a:p>
            <a:pPr marL="457200" indent="-457200">
              <a:buFont typeface="Wingdings" pitchFamily="2" charset="2"/>
              <a:buChar char="§"/>
            </a:pPr>
            <a:r>
              <a:rPr lang="en-US" sz="3200" dirty="0">
                <a:solidFill>
                  <a:srgbClr val="3F3F3F"/>
                </a:solidFill>
                <a:latin typeface="Helvetica" pitchFamily="2" charset="0"/>
                <a:cs typeface="Times New Roman" panose="02020603050405020304" pitchFamily="18" charset="0"/>
              </a:rPr>
              <a:t>Wilkinson (1991) provides useful advice for creating a title: Be brief and avoid wasting word. No longer than 12 words</a:t>
            </a:r>
          </a:p>
          <a:p>
            <a:pPr marL="457200" indent="-457200">
              <a:buFont typeface="Wingdings" pitchFamily="2" charset="2"/>
              <a:buChar char="§"/>
            </a:pPr>
            <a:r>
              <a:rPr lang="en-US" sz="3200" dirty="0">
                <a:solidFill>
                  <a:srgbClr val="3F3F3F"/>
                </a:solidFill>
                <a:latin typeface="Helvetica" pitchFamily="2" charset="0"/>
                <a:cs typeface="Times New Roman" panose="02020603050405020304" pitchFamily="18" charset="0"/>
              </a:rPr>
              <a:t>Pose the topic as a brief question</a:t>
            </a:r>
          </a:p>
          <a:p>
            <a:pPr marL="457200" indent="-457200">
              <a:buFont typeface="Wingdings" pitchFamily="2" charset="2"/>
              <a:buChar char="§"/>
            </a:pPr>
            <a:endParaRPr lang="en-US" sz="3200" dirty="0">
              <a:solidFill>
                <a:srgbClr val="3F3F3F"/>
              </a:solidFill>
              <a:latin typeface="Helvetica" pitchFamily="2" charset="0"/>
              <a:cs typeface="Times New Roman" panose="02020603050405020304" pitchFamily="18" charset="0"/>
            </a:endParaRPr>
          </a:p>
          <a:p>
            <a:pPr marL="457200" indent="-457200">
              <a:buFont typeface="Wingdings" pitchFamily="2" charset="2"/>
              <a:buChar char="§"/>
            </a:pPr>
            <a:r>
              <a:rPr lang="en-US" sz="3200" dirty="0">
                <a:solidFill>
                  <a:srgbClr val="3F3F3F"/>
                </a:solidFill>
                <a:latin typeface="Helvetica" pitchFamily="2" charset="0"/>
                <a:cs typeface="Times New Roman" panose="02020603050405020304" pitchFamily="18" charset="0"/>
              </a:rPr>
              <a:t>Actively elevating this topic to a research study calls for reflecting on whether the topic can and should be researched</a:t>
            </a:r>
          </a:p>
          <a:p>
            <a:pPr marL="457200" indent="-457200">
              <a:buFont typeface="Wingdings" pitchFamily="2" charset="2"/>
              <a:buChar char="§"/>
            </a:pPr>
            <a:endParaRPr lang="en-US" sz="3200" dirty="0">
              <a:solidFill>
                <a:srgbClr val="3F3F3F"/>
              </a:solidFill>
              <a:latin typeface="Helvetica" pitchFamily="2" charset="0"/>
              <a:cs typeface="Times New Roman" panose="02020603050405020304" pitchFamily="18" charset="0"/>
            </a:endParaRPr>
          </a:p>
          <a:p>
            <a:pPr marL="457200" indent="-457200">
              <a:buFont typeface="Wingdings" pitchFamily="2" charset="2"/>
              <a:buChar char="§"/>
            </a:pPr>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b="0" i="0" dirty="0">
              <a:solidFill>
                <a:srgbClr val="3F3F3F"/>
              </a:solidFill>
              <a:effectLst/>
              <a:latin typeface="Times New Roman" panose="02020603050405020304" pitchFamily="18" charset="0"/>
              <a:cs typeface="Times New Roman" panose="02020603050405020304" pitchFamily="18" charset="0"/>
            </a:endParaRPr>
          </a:p>
          <a:p>
            <a:pPr algn="just"/>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b="0" i="0" dirty="0">
              <a:solidFill>
                <a:srgbClr val="3F3F3F"/>
              </a:solidFill>
              <a:effectLst/>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3546FBD-D3FA-7CEE-87D5-BFEC2F0783D3}"/>
              </a:ext>
            </a:extLst>
          </p:cNvPr>
          <p:cNvSpPr>
            <a:spLocks noGrp="1"/>
          </p:cNvSpPr>
          <p:nvPr>
            <p:ph type="sldNum" sz="quarter" idx="7"/>
          </p:nvPr>
        </p:nvSpPr>
        <p:spPr/>
        <p:txBody>
          <a:bodyPr/>
          <a:lstStyle/>
          <a:p>
            <a:fld id="{B6F15528-21DE-4FAA-801E-634DDDAF4B2B}" type="slidenum">
              <a:rPr lang="en-GB" smtClean="0"/>
              <a:t>4</a:t>
            </a:fld>
            <a:endParaRPr lang="en-GB"/>
          </a:p>
        </p:txBody>
      </p:sp>
    </p:spTree>
    <p:extLst>
      <p:ext uri="{BB962C8B-B14F-4D97-AF65-F5344CB8AC3E}">
        <p14:creationId xmlns:p14="http://schemas.microsoft.com/office/powerpoint/2010/main" val="55009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85825" y="1015451"/>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Why research a topic?</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935640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dirty="0">
                <a:latin typeface="Helvetica" pitchFamily="2" charset="0"/>
              </a:rPr>
              <a:t>Adds to the pool of research knowledge available on the topic</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latin typeface="Helvetica" pitchFamily="2" charset="0"/>
              </a:rPr>
              <a:t>Replicates past studies</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latin typeface="Helvetica" pitchFamily="2" charset="0"/>
              </a:rPr>
              <a:t>Lifts up the voices of underrepresented groups individual</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latin typeface="Helvetica" pitchFamily="2" charset="0"/>
              </a:rPr>
              <a:t>Helps address social justice</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latin typeface="Helvetica" pitchFamily="2" charset="0"/>
              </a:rPr>
              <a:t>Transforms the ideas and beliefs of the researcher.</a:t>
            </a:r>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b="0" i="0" dirty="0">
              <a:solidFill>
                <a:srgbClr val="3F3F3F"/>
              </a:solidFill>
              <a:effectLst/>
              <a:latin typeface="Times New Roman" panose="02020603050405020304" pitchFamily="18" charset="0"/>
              <a:cs typeface="Times New Roman" panose="02020603050405020304" pitchFamily="18" charset="0"/>
            </a:endParaRPr>
          </a:p>
          <a:p>
            <a:pPr algn="just"/>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b="0" i="0" dirty="0">
              <a:solidFill>
                <a:srgbClr val="3F3F3F"/>
              </a:solidFill>
              <a:effectLst/>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990CD0D-FB2E-31F7-9845-BB463AF953DD}"/>
              </a:ext>
            </a:extLst>
          </p:cNvPr>
          <p:cNvSpPr>
            <a:spLocks noGrp="1"/>
          </p:cNvSpPr>
          <p:nvPr>
            <p:ph type="sldNum" sz="quarter" idx="7"/>
          </p:nvPr>
        </p:nvSpPr>
        <p:spPr/>
        <p:txBody>
          <a:bodyPr/>
          <a:lstStyle/>
          <a:p>
            <a:fld id="{B6F15528-21DE-4FAA-801E-634DDDAF4B2B}" type="slidenum">
              <a:rPr lang="en-GB" smtClean="0"/>
              <a:t>5</a:t>
            </a:fld>
            <a:endParaRPr lang="en-GB"/>
          </a:p>
        </p:txBody>
      </p:sp>
    </p:spTree>
    <p:extLst>
      <p:ext uri="{BB962C8B-B14F-4D97-AF65-F5344CB8AC3E}">
        <p14:creationId xmlns:p14="http://schemas.microsoft.com/office/powerpoint/2010/main" val="97959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887962"/>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Topics should..</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2957175" cy="935640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Appeal to a larger audiences</a:t>
            </a:r>
          </a:p>
          <a:p>
            <a:pPr marL="457200" indent="-457200">
              <a:buFont typeface="Wingdings" pitchFamily="2" charset="2"/>
              <a:buChar char="§"/>
            </a:pPr>
            <a:endParaRPr lang="en-GB" sz="3200" dirty="0">
              <a:latin typeface="Helvetica" pitchFamily="2" charset="0"/>
            </a:endParaRPr>
          </a:p>
          <a:p>
            <a:pPr marL="457200" indent="-457200">
              <a:buFont typeface="Wingdings" pitchFamily="2" charset="2"/>
              <a:buChar char="§"/>
            </a:pPr>
            <a:r>
              <a:rPr lang="en-GB" sz="3200" dirty="0">
                <a:latin typeface="Helvetica" pitchFamily="2" charset="0"/>
              </a:rPr>
              <a:t>Researcher’s personal goals.</a:t>
            </a:r>
          </a:p>
          <a:p>
            <a:pPr marL="457200" indent="-457200">
              <a:buFont typeface="Wingdings" pitchFamily="2" charset="2"/>
              <a:buChar char="§"/>
            </a:pPr>
            <a:endParaRPr lang="en-GB" sz="3200" dirty="0">
              <a:latin typeface="Helvetica" pitchFamily="2" charset="0"/>
            </a:endParaRPr>
          </a:p>
          <a:p>
            <a:pPr marL="457200" indent="-457200">
              <a:buFont typeface="Wingdings" pitchFamily="2" charset="2"/>
              <a:buChar char="§"/>
            </a:pPr>
            <a:r>
              <a:rPr lang="en-US" sz="3200" dirty="0">
                <a:latin typeface="Helvetica" pitchFamily="2" charset="0"/>
              </a:rPr>
              <a:t>Weigh factors</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latin typeface="Helvetica" pitchFamily="2" charset="0"/>
              </a:rPr>
              <a:t>Ask others for their reaction to a topic under consideration</a:t>
            </a:r>
            <a:endParaRPr lang="en-GB" sz="3200" dirty="0">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C7B0CDF-A734-C6FC-7112-7DDC1CB38DF4}"/>
              </a:ext>
            </a:extLst>
          </p:cNvPr>
          <p:cNvSpPr>
            <a:spLocks noGrp="1"/>
          </p:cNvSpPr>
          <p:nvPr>
            <p:ph type="sldNum" sz="quarter" idx="7"/>
          </p:nvPr>
        </p:nvSpPr>
        <p:spPr/>
        <p:txBody>
          <a:bodyPr/>
          <a:lstStyle/>
          <a:p>
            <a:fld id="{B6F15528-21DE-4FAA-801E-634DDDAF4B2B}" type="slidenum">
              <a:rPr lang="en-GB" smtClean="0"/>
              <a:t>6</a:t>
            </a:fld>
            <a:endParaRPr lang="en-GB"/>
          </a:p>
        </p:txBody>
      </p:sp>
    </p:spTree>
    <p:extLst>
      <p:ext uri="{BB962C8B-B14F-4D97-AF65-F5344CB8AC3E}">
        <p14:creationId xmlns:p14="http://schemas.microsoft.com/office/powerpoint/2010/main" val="119077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08477" y="1004102"/>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The Literature Review</a:t>
            </a: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886396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sz="3200" dirty="0">
                <a:latin typeface="Helvetica" pitchFamily="2" charset="0"/>
              </a:rPr>
              <a:t>The purpose of the lite review;</a:t>
            </a:r>
          </a:p>
          <a:p>
            <a:endParaRPr lang="en-GB" sz="3200" dirty="0">
              <a:effectLst/>
              <a:latin typeface="Helvetica" pitchFamily="2" charset="0"/>
            </a:endParaRPr>
          </a:p>
          <a:p>
            <a:pPr marL="457200" indent="-457200">
              <a:buFont typeface="Wingdings" pitchFamily="2" charset="2"/>
              <a:buChar char="§"/>
            </a:pPr>
            <a:r>
              <a:rPr lang="en-US" sz="3200" dirty="0">
                <a:effectLst/>
                <a:latin typeface="Helvetica" pitchFamily="2" charset="0"/>
              </a:rPr>
              <a:t>It shares with the reader the results of other studies that are closely related to the one being undertaken.</a:t>
            </a:r>
          </a:p>
          <a:p>
            <a:pPr marL="457200" indent="-457200">
              <a:buFont typeface="Wingdings" pitchFamily="2" charset="2"/>
              <a:buChar char="§"/>
            </a:pPr>
            <a:endParaRPr lang="en-US" sz="3200" dirty="0">
              <a:effectLst/>
              <a:latin typeface="Helvetica" pitchFamily="2" charset="0"/>
            </a:endParaRPr>
          </a:p>
          <a:p>
            <a:pPr marL="457200" indent="-457200">
              <a:buFont typeface="Wingdings" pitchFamily="2" charset="2"/>
              <a:buChar char="§"/>
            </a:pPr>
            <a:r>
              <a:rPr lang="en-US" sz="3200" dirty="0">
                <a:effectLst/>
                <a:latin typeface="Helvetica" pitchFamily="2" charset="0"/>
              </a:rPr>
              <a:t>It relates a study to the larger, ongoing dialogue in the literature, filling in gaps and extending prior.</a:t>
            </a:r>
          </a:p>
          <a:p>
            <a:endParaRPr lang="en-US" sz="3200" dirty="0">
              <a:effectLst/>
              <a:latin typeface="Helvetica" pitchFamily="2" charset="0"/>
            </a:endParaRPr>
          </a:p>
          <a:p>
            <a:pPr marL="457200" indent="-457200">
              <a:buFont typeface="Wingdings" pitchFamily="2" charset="2"/>
              <a:buChar char="§"/>
            </a:pPr>
            <a:r>
              <a:rPr lang="en-US" sz="3200" dirty="0">
                <a:effectLst/>
                <a:latin typeface="Helvetica" pitchFamily="2" charset="0"/>
              </a:rPr>
              <a:t>It provides a framework for establishing the importance of the study as well as a benchmark for comparing the results with other findings</a:t>
            </a:r>
            <a:endParaRPr lang="en-US" sz="3200" kern="0" dirty="0">
              <a:solidFill>
                <a:sysClr val="windowText" lastClr="000000"/>
              </a:solidFill>
            </a:endParaRPr>
          </a:p>
          <a:p>
            <a:endParaRPr lang="en-US" sz="3200" kern="0" dirty="0">
              <a:solidFill>
                <a:sysClr val="windowText" lastClr="000000"/>
              </a:solidFill>
            </a:endParaRPr>
          </a:p>
          <a:p>
            <a:r>
              <a:rPr lang="en-US" sz="3200" kern="0" dirty="0">
                <a:solidFill>
                  <a:sysClr val="windowText" lastClr="000000"/>
                </a:solidFill>
              </a:rPr>
              <a:t> </a:t>
            </a:r>
          </a:p>
          <a:p>
            <a:pPr marL="457200" indent="-457200">
              <a:buFont typeface="Arial" panose="020B0604020202020204" pitchFamily="34" charset="0"/>
              <a:buChar char="•"/>
            </a:pPr>
            <a:endParaRPr lang="en-US" sz="3200" kern="0" dirty="0">
              <a:solidFill>
                <a:sysClr val="windowText" lastClr="000000"/>
              </a:solidFill>
            </a:endParaRPr>
          </a:p>
          <a:p>
            <a:pPr marL="457200" indent="-457200">
              <a:buFont typeface="Arial" panose="020B0604020202020204" pitchFamily="34" charset="0"/>
              <a:buChar char="•"/>
            </a:pPr>
            <a:endParaRPr lang="en-US" sz="3200" kern="0" dirty="0">
              <a:solidFill>
                <a:sysClr val="windowText" lastClr="000000"/>
              </a:solidFill>
            </a:endParaRPr>
          </a:p>
          <a:p>
            <a:pPr marL="457200" indent="-457200">
              <a:buFont typeface="Arial" panose="020B0604020202020204" pitchFamily="34" charset="0"/>
              <a:buChar char="•"/>
            </a:pPr>
            <a:endParaRPr lang="en-US" sz="3200" kern="0" dirty="0">
              <a:solidFill>
                <a:sysClr val="windowText" lastClr="000000"/>
              </a:solidFill>
            </a:endParaRPr>
          </a:p>
          <a:p>
            <a:pPr marL="457200" indent="-457200">
              <a:buFont typeface="Arial" panose="020B0604020202020204" pitchFamily="34" charset="0"/>
              <a:buChar char="•"/>
            </a:pPr>
            <a:endParaRPr lang="en-US" sz="3200" kern="0" dirty="0">
              <a:solidFill>
                <a:sysClr val="windowText" lastClr="000000"/>
              </a:solidFill>
            </a:endParaRPr>
          </a:p>
          <a:p>
            <a:endParaRPr lang="en-US" sz="3200" kern="0" dirty="0">
              <a:solidFill>
                <a:sysClr val="windowText" lastClr="000000"/>
              </a:solidFill>
            </a:endParaRPr>
          </a:p>
          <a:p>
            <a:r>
              <a:rPr lang="en-US" sz="3200" kern="0" dirty="0">
                <a:solidFill>
                  <a:sysClr val="windowText" lastClr="000000"/>
                </a:solidFill>
              </a:rPr>
              <a:t> </a:t>
            </a:r>
            <a:endParaRPr lang="en-GB" sz="3200" kern="0" dirty="0">
              <a:solidFill>
                <a:sysClr val="windowText" lastClr="000000"/>
              </a:solidFill>
            </a:endParaRPr>
          </a:p>
        </p:txBody>
      </p:sp>
      <p:sp>
        <p:nvSpPr>
          <p:cNvPr id="3" name="Slide Number Placeholder 2">
            <a:extLst>
              <a:ext uri="{FF2B5EF4-FFF2-40B4-BE49-F238E27FC236}">
                <a16:creationId xmlns:a16="http://schemas.microsoft.com/office/drawing/2014/main" id="{1B2CC195-C0B9-91FC-FF37-670F1E4C843E}"/>
              </a:ext>
            </a:extLst>
          </p:cNvPr>
          <p:cNvSpPr>
            <a:spLocks noGrp="1"/>
          </p:cNvSpPr>
          <p:nvPr>
            <p:ph type="sldNum" sz="quarter" idx="7"/>
          </p:nvPr>
        </p:nvSpPr>
        <p:spPr/>
        <p:txBody>
          <a:bodyPr/>
          <a:lstStyle/>
          <a:p>
            <a:fld id="{B6F15528-21DE-4FAA-801E-634DDDAF4B2B}" type="slidenum">
              <a:rPr lang="en-GB" smtClean="0"/>
              <a:t>7</a:t>
            </a:fld>
            <a:endParaRPr lang="en-GB"/>
          </a:p>
        </p:txBody>
      </p:sp>
    </p:spTree>
    <p:extLst>
      <p:ext uri="{BB962C8B-B14F-4D97-AF65-F5344CB8AC3E}">
        <p14:creationId xmlns:p14="http://schemas.microsoft.com/office/powerpoint/2010/main" val="272281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69531" y="887962"/>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 Use of the Literature</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541686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r>
              <a:rPr lang="en-US" sz="3200" dirty="0">
                <a:latin typeface="Helvetica" pitchFamily="2" charset="0"/>
              </a:rPr>
              <a:t> Literature review in a proposal be brief and summarize the major literature on the research problem.</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latin typeface="Helvetica" pitchFamily="2" charset="0"/>
              </a:rPr>
              <a:t>Develop a detailed outline of the topics and potential references that will later be developed into an entire chapter.</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r>
              <a:rPr lang="en-US" sz="3200" dirty="0">
                <a:latin typeface="Helvetica" pitchFamily="2" charset="0"/>
              </a:rPr>
              <a:t>In journal articles it is abbreviated “related literature”.</a:t>
            </a:r>
          </a:p>
          <a:p>
            <a:pPr marL="457200" indent="-457200">
              <a:buFont typeface="Wingdings" pitchFamily="2" charset="2"/>
              <a:buChar char="§"/>
            </a:pPr>
            <a:endParaRPr lang="en-US" sz="3200" dirty="0">
              <a:latin typeface="Helvetica" pitchFamily="2" charset="0"/>
            </a:endParaRPr>
          </a:p>
          <a:p>
            <a:pPr marL="457200" indent="-457200">
              <a:buFont typeface="Wingdings" pitchFamily="2" charset="2"/>
              <a:buChar char="§"/>
            </a:pPr>
            <a:endParaRPr lang="en-GB" sz="3200" dirty="0">
              <a:effectLst/>
              <a:latin typeface="Helvetica" pitchFamily="2"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BDD73AF-D245-52FC-3E9B-D9115CEFEFDB}"/>
              </a:ext>
            </a:extLst>
          </p:cNvPr>
          <p:cNvSpPr>
            <a:spLocks noGrp="1"/>
          </p:cNvSpPr>
          <p:nvPr>
            <p:ph type="sldNum" sz="quarter" idx="7"/>
          </p:nvPr>
        </p:nvSpPr>
        <p:spPr/>
        <p:txBody>
          <a:bodyPr/>
          <a:lstStyle/>
          <a:p>
            <a:fld id="{B6F15528-21DE-4FAA-801E-634DDDAF4B2B}" type="slidenum">
              <a:rPr lang="en-GB" smtClean="0"/>
              <a:t>8</a:t>
            </a:fld>
            <a:endParaRPr lang="en-GB"/>
          </a:p>
        </p:txBody>
      </p:sp>
    </p:spTree>
    <p:extLst>
      <p:ext uri="{BB962C8B-B14F-4D97-AF65-F5344CB8AC3E}">
        <p14:creationId xmlns:p14="http://schemas.microsoft.com/office/powerpoint/2010/main" val="288375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25969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Literature review in Qualitative research</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1132617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US" sz="3200" dirty="0">
                <a:latin typeface="Helvetica" pitchFamily="2" charset="0"/>
              </a:rPr>
              <a:t>Literature provides a useful backdrop for the problem or issue that has led to the;</a:t>
            </a:r>
          </a:p>
          <a:p>
            <a:pPr marL="1992313" indent="-514350">
              <a:buFont typeface="Arial" panose="020B0604020202020204" pitchFamily="34" charset="0"/>
              <a:buChar char="•"/>
            </a:pPr>
            <a:r>
              <a:rPr lang="en-US" sz="3200" dirty="0">
                <a:latin typeface="Helvetica" pitchFamily="2" charset="0"/>
              </a:rPr>
              <a:t>need for the study, </a:t>
            </a:r>
          </a:p>
          <a:p>
            <a:pPr marL="1992313" indent="-514350">
              <a:buFont typeface="Arial" panose="020B0604020202020204" pitchFamily="34" charset="0"/>
              <a:buChar char="•"/>
            </a:pPr>
            <a:r>
              <a:rPr lang="en-US" sz="3200" dirty="0">
                <a:latin typeface="Helvetica" pitchFamily="2" charset="0"/>
              </a:rPr>
              <a:t>who has been writing about it</a:t>
            </a:r>
          </a:p>
          <a:p>
            <a:pPr marL="1992313" indent="-514350">
              <a:buFont typeface="Arial" panose="020B0604020202020204" pitchFamily="34" charset="0"/>
              <a:buChar char="•"/>
            </a:pPr>
            <a:r>
              <a:rPr lang="en-US" sz="3200" dirty="0">
                <a:latin typeface="Helvetica" pitchFamily="2" charset="0"/>
              </a:rPr>
              <a:t>who has studied it</a:t>
            </a:r>
          </a:p>
          <a:p>
            <a:pPr marL="1992313" indent="-514350">
              <a:buFont typeface="Arial" panose="020B0604020202020204" pitchFamily="34" charset="0"/>
              <a:buChar char="•"/>
            </a:pPr>
            <a:r>
              <a:rPr lang="en-US" sz="3200" dirty="0">
                <a:latin typeface="Helvetica" pitchFamily="2" charset="0"/>
              </a:rPr>
              <a:t>who has indicated the importance of studying the issue. </a:t>
            </a: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3200" kern="0" dirty="0">
                <a:solidFill>
                  <a:sysClr val="windowText" lastClr="000000"/>
                </a:solidFill>
                <a:latin typeface="Helvetica" panose="020B0604020202020204" pitchFamily="34" charset="0"/>
                <a:cs typeface="Helvetica" panose="020B0604020202020204" pitchFamily="34" charset="0"/>
              </a:rPr>
              <a:t>Review the literature in a separate section, a model typically used in quantitative research, often found in journals with a quantitative orientation.</a:t>
            </a:r>
          </a:p>
          <a:p>
            <a:pPr marL="514350" indent="-514350">
              <a:buFont typeface="+mj-lt"/>
              <a:buAutoNum type="arabicPeriod" startAt="2"/>
            </a:pPr>
            <a:r>
              <a:rPr lang="en-US" sz="3200" kern="0" dirty="0">
                <a:solidFill>
                  <a:sysClr val="windowText" lastClr="000000"/>
                </a:solidFill>
                <a:latin typeface="Helvetica" panose="020B0604020202020204" pitchFamily="34" charset="0"/>
                <a:cs typeface="Helvetica" panose="020B0604020202020204" pitchFamily="34" charset="0"/>
              </a:rPr>
              <a:t>The researcher may incorporate the related literature in the final section, where it is used to compare and contrast with the results (or themes or categories) to emerge from the study</a:t>
            </a:r>
          </a:p>
          <a:p>
            <a:pPr marL="514350" indent="-514350">
              <a:buFont typeface="+mj-lt"/>
              <a:buAutoNum type="arabicPeriod" startAt="2"/>
            </a:pPr>
            <a:endParaRPr lang="en-US" sz="3200" kern="0" dirty="0">
              <a:solidFill>
                <a:sysClr val="windowText" lastClr="000000"/>
              </a:solidFill>
              <a:latin typeface="Helvetica" panose="020B0604020202020204" pitchFamily="34" charset="0"/>
              <a:cs typeface="Helvetica" panose="020B0604020202020204" pitchFamily="34"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6E5BA6C-53D3-46F9-CC9D-3A444C0FD7E6}"/>
              </a:ext>
            </a:extLst>
          </p:cNvPr>
          <p:cNvSpPr>
            <a:spLocks noGrp="1"/>
          </p:cNvSpPr>
          <p:nvPr>
            <p:ph type="sldNum" sz="quarter" idx="7"/>
          </p:nvPr>
        </p:nvSpPr>
        <p:spPr/>
        <p:txBody>
          <a:bodyPr/>
          <a:lstStyle/>
          <a:p>
            <a:fld id="{B6F15528-21DE-4FAA-801E-634DDDAF4B2B}" type="slidenum">
              <a:rPr lang="en-GB" smtClean="0"/>
              <a:t>9</a:t>
            </a:fld>
            <a:endParaRPr lang="en-GB"/>
          </a:p>
        </p:txBody>
      </p:sp>
    </p:spTree>
    <p:extLst>
      <p:ext uri="{BB962C8B-B14F-4D97-AF65-F5344CB8AC3E}">
        <p14:creationId xmlns:p14="http://schemas.microsoft.com/office/powerpoint/2010/main" val="1678282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757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6535</TotalTime>
  <Words>1847</Words>
  <Application>Microsoft Office PowerPoint</Application>
  <PresentationFormat>Custom</PresentationFormat>
  <Paragraphs>594</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Book Antiqua</vt:lpstr>
      <vt:lpstr>Calibri</vt:lpstr>
      <vt:lpstr>Helvetica</vt:lpstr>
      <vt:lpstr>Palladio Uralic</vt:lpstr>
      <vt:lpstr>Times New Roman</vt:lpstr>
      <vt:lpstr>Wingdings</vt:lpstr>
      <vt:lpstr>Office Theme</vt:lpstr>
      <vt:lpstr>PowerPoint Presentation</vt:lpstr>
      <vt:lpstr>Learning Outcomes</vt:lpstr>
      <vt:lpstr>Review of the Literature</vt:lpstr>
      <vt:lpstr>Research Topic</vt:lpstr>
      <vt:lpstr>Why research a topic?</vt:lpstr>
      <vt:lpstr>Topics should..</vt:lpstr>
      <vt:lpstr>The Literature Review</vt:lpstr>
      <vt:lpstr> Use of the Literature</vt:lpstr>
      <vt:lpstr>Literature review in Qualitative research</vt:lpstr>
      <vt:lpstr> Using Literature in a Qualitative Study</vt:lpstr>
      <vt:lpstr>Literature review in quantitative research</vt:lpstr>
      <vt:lpstr>Cooper 1994</vt:lpstr>
      <vt:lpstr>Literature review in mixed methods study</vt:lpstr>
      <vt:lpstr>Design techniques in conducting lite review</vt:lpstr>
      <vt:lpstr>Research tips for searching computer databases </vt:lpstr>
      <vt:lpstr>Priority for selecting literature material </vt:lpstr>
      <vt:lpstr>A Literature Map of the Research</vt:lpstr>
      <vt:lpstr>Literature Map ’Employees’ concerns about the fairness of managerial decisions </vt:lpstr>
      <vt:lpstr>Abstracting Studies</vt:lpstr>
      <vt:lpstr>Style Manuals</vt:lpstr>
      <vt:lpstr>The Definition of Terms</vt:lpstr>
      <vt:lpstr>Defining terms-qualitative studies</vt:lpstr>
      <vt:lpstr>Definition of terms: Quantitative studies</vt:lpstr>
      <vt:lpstr>Definition of terms: Mixed Methods</vt:lpstr>
      <vt:lpstr> Approach to defining terms (Locke et al., 2007)</vt:lpstr>
      <vt:lpstr>A Quantitative or Mixed Methods Literature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Design</dc:title>
  <dc:creator>JANE</dc:creator>
  <cp:lastModifiedBy>jane kuria</cp:lastModifiedBy>
  <cp:revision>17</cp:revision>
  <dcterms:created xsi:type="dcterms:W3CDTF">2021-12-02T15:58:19Z</dcterms:created>
  <dcterms:modified xsi:type="dcterms:W3CDTF">2023-10-24T13:15:16Z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2021-12-02T00:00:00Z</vt:filetime>
  </property>
  <property fmtid="{D5CDD505-2E9C-101B-9397-08002B2CF9AE}" pid="3" name="Creator">
    <vt:lpwstr>Adobe Illustrator 24.3 (Windows)</vt:lpwstr>
  </property>
  <property fmtid="{D5CDD505-2E9C-101B-9397-08002B2CF9AE}" pid="4" name="LastSaved">
    <vt:filetime>2021-12-02T00:00:00Z</vt:filetime>
  </property>
</Properties>
</file>