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4" r:id="rId4"/>
  </p:sldMasterIdLst>
  <p:notesMasterIdLst>
    <p:notesMasterId r:id="rId10"/>
  </p:notesMasterIdLst>
  <p:handoutMasterIdLst>
    <p:handoutMasterId r:id="rId11"/>
  </p:handout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1E42"/>
    <a:srgbClr val="E2DED9"/>
    <a:srgbClr val="FDFDFD"/>
    <a:srgbClr val="DEDB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C2FFA5D-87B4-456A-9821-1D502468CF0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1AD81DDF-98D4-498E-A94D-DDD7A807AD4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6391BFCE-55A1-4C09-B4B5-9359AD6F4DF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E4FA28-26D5-4BDF-9A75-C27596ADE055}" type="datetimeFigureOut">
              <a:rPr lang="en-US" smtClean="0"/>
              <a:t>14-Aug-19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BEEB1F3-97EE-4F0D-B402-E34820EC684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054877F-A04A-4D6A-A0A8-95CC6E2D2A3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507CFE-5866-4B40-8953-42375E9B5D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2507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E1D6F-8584-4A53-833D-DCA47225B220}" type="datetimeFigureOut">
              <a:rPr lang="en-US" smtClean="0"/>
              <a:t>14-Aug-19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F3874D-A20A-4B3E-9C12-F524953D5B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305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7464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7464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13821" y="6370429"/>
            <a:ext cx="3500715" cy="309201"/>
          </a:xfrm>
        </p:spPr>
        <p:txBody>
          <a:bodyPr/>
          <a:lstStyle/>
          <a:p>
            <a:fld id="{2D202488-4139-4052-B998-251C9C912739}" type="datetimeFigureOut">
              <a:rPr lang="en-US" noProof="0" smtClean="0"/>
              <a:t>14-Aug-19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77464" y="6370430"/>
            <a:ext cx="4973915" cy="309201"/>
          </a:xfrm>
        </p:spPr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777464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400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Gallery 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0394" y="3128470"/>
            <a:ext cx="3024000" cy="1906565"/>
          </a:xfrm>
        </p:spPr>
        <p:txBody>
          <a:bodyPr anchor="ctr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638" y="5144980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14-Aug-19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9DE9A20D-024F-4A17-9B20-526AA4037253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02108" y="3128470"/>
            <a:ext cx="3024000" cy="1906565"/>
          </a:xfrm>
        </p:spPr>
        <p:txBody>
          <a:bodyPr anchor="ctr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37D8F60F-F9DD-4AAC-BF28-C004CCDF2D6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873638" y="3128470"/>
            <a:ext cx="3024000" cy="1906565"/>
          </a:xfrm>
        </p:spPr>
        <p:txBody>
          <a:bodyPr anchor="ctr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xmlns="" id="{8F09FDD8-5B1C-4AAA-8EEC-0A77C9E477D1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4595889" y="5144979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xmlns="" id="{E6DF0B7E-E17E-4875-966D-4DE67F755B71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1306587" y="5144978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5685D963-B130-47E9-AFCC-AEBED2B1155B}"/>
              </a:ext>
            </a:extLst>
          </p:cNvPr>
          <p:cNvCxnSpPr>
            <a:cxnSpLocks/>
          </p:cNvCxnSpPr>
          <p:nvPr userDrawn="1"/>
        </p:nvCxnSpPr>
        <p:spPr>
          <a:xfrm>
            <a:off x="448407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2FA9B6CF-713A-4942-BE35-A61AFCDDFD3D}"/>
              </a:ext>
            </a:extLst>
          </p:cNvPr>
          <p:cNvCxnSpPr>
            <a:cxnSpLocks/>
          </p:cNvCxnSpPr>
          <p:nvPr userDrawn="1"/>
        </p:nvCxnSpPr>
        <p:spPr>
          <a:xfrm>
            <a:off x="775774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>
            <a:extLst>
              <a:ext uri="{FF2B5EF4-FFF2-40B4-BE49-F238E27FC236}">
                <a16:creationId xmlns:a16="http://schemas.microsoft.com/office/drawing/2014/main" xmlns="" id="{93809A32-C7A4-4739-994B-BE492F855AC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0908" y="1617663"/>
            <a:ext cx="9618391" cy="1336675"/>
          </a:xfrm>
        </p:spPr>
        <p:txBody>
          <a:bodyPr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xmlns="" id="{2C1ABD52-D5FE-4FC2-8449-5DA0E5285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242703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6069" y="6332578"/>
            <a:ext cx="4315852" cy="320123"/>
          </a:xfrm>
        </p:spPr>
        <p:txBody>
          <a:bodyPr/>
          <a:lstStyle>
            <a:lvl1pPr algn="r">
              <a:defRPr/>
            </a:lvl1pPr>
          </a:lstStyle>
          <a:p>
            <a:fld id="{2D202488-4139-4052-B998-251C9C912739}" type="datetimeFigureOut">
              <a:rPr lang="en-US" noProof="0" smtClean="0"/>
              <a:pPr/>
              <a:t>14-Aug-19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6332578"/>
            <a:ext cx="5541004" cy="320931"/>
          </a:xfrm>
        </p:spPr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589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14-Aug-19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C414FF1F-6558-4E39-87DB-276E44F54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56888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0777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14-Aug-19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780777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136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2239" y="2161853"/>
            <a:ext cx="4645152" cy="3448595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8679" y="2168318"/>
            <a:ext cx="4645152" cy="344152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14-Aug-19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4715607D-9DE2-4687-AAF8-EF2427252A90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xmlns="" id="{2F96D46B-C1B8-46AB-87DF-61A8058B1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77750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7315" y="1950795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7315" y="2755515"/>
            <a:ext cx="4645152" cy="2644457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2486" y="1954249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2486" y="2752737"/>
            <a:ext cx="4645152" cy="2637371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14-Aug-19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C384AA55-1960-47F4-BA3C-E97A6F2D0B19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itle 8">
            <a:extLst>
              <a:ext uri="{FF2B5EF4-FFF2-40B4-BE49-F238E27FC236}">
                <a16:creationId xmlns:a16="http://schemas.microsoft.com/office/drawing/2014/main" xmlns="" id="{09471694-1220-4CFC-A31F-622E5D3DE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81749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14-Aug-19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FFB55B52-B62C-4800-AAC1-B15AF2FE1F45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3DF0054B-B64C-418E-A1B8-428EE4A1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53955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14-Aug-19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FFB55B52-B62C-4800-AAC1-B15AF2FE1F45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3DF0054B-B64C-418E-A1B8-428EE4A1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A5A680F6-C147-410B-94DF-19850752D7D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694656" y="1865037"/>
            <a:ext cx="8802688" cy="312792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0242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14-Aug-19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 </a:t>
            </a:r>
          </a:p>
        </p:txBody>
      </p:sp>
    </p:spTree>
    <p:extLst>
      <p:ext uri="{BB962C8B-B14F-4D97-AF65-F5344CB8AC3E}">
        <p14:creationId xmlns:p14="http://schemas.microsoft.com/office/powerpoint/2010/main" val="3771245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5246" y="1645522"/>
            <a:ext cx="5807176" cy="3840852"/>
          </a:xfrm>
        </p:spPr>
        <p:txBody>
          <a:bodyPr anchor="ctr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0909" y="1645522"/>
            <a:ext cx="3600000" cy="383672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14-Aug-19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xmlns="" id="{1B74F78C-6D32-47C3-ABB2-6E7092A9C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81653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screen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-1562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4363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96923" y="6340793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D202488-4139-4052-B998-251C9C912739}" type="datetimeFigureOut">
              <a:rPr lang="en-US" noProof="0" smtClean="0"/>
              <a:pPr/>
              <a:t>14-Aug-19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4364" y="6339730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Add Footer Here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587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7" r:id="rId7"/>
    <p:sldLayoutId id="2147483691" r:id="rId8"/>
    <p:sldLayoutId id="2147483692" r:id="rId9"/>
    <p:sldLayoutId id="2147483696" r:id="rId10"/>
    <p:sldLayoutId id="21474836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DCA56C-7A25-4BD4-AA72-5256E68BE4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Exoplanet simulator</a:t>
            </a:r>
            <a:endParaRPr lang="en-US" dirty="0"/>
          </a:p>
        </p:txBody>
      </p:sp>
      <p:pic>
        <p:nvPicPr>
          <p:cNvPr id="5" name="Graphic 4" descr="Brain in head icon&#10;">
            <a:extLst>
              <a:ext uri="{FF2B5EF4-FFF2-40B4-BE49-F238E27FC236}">
                <a16:creationId xmlns:a16="http://schemas.microsoft.com/office/drawing/2014/main" xmlns="" id="{D011E263-3212-4780-A140-E652B108BD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9107471" y="1989000"/>
            <a:ext cx="1440000" cy="1440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BBCF363-1123-45B1-8A9A-ABCDA40EF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7464" y="3575164"/>
            <a:ext cx="8637072" cy="977621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By </a:t>
            </a:r>
            <a:r>
              <a:rPr lang="en-US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saMMARTH</a:t>
            </a:r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KUMAR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29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r>
              <a:rPr lang="en-US" dirty="0" smtClean="0"/>
              <a:t>exoplanet simulator</a:t>
            </a:r>
            <a:endParaRPr lang="en-US" dirty="0"/>
          </a:p>
        </p:txBody>
      </p:sp>
      <p:pic>
        <p:nvPicPr>
          <p:cNvPr id="4" name="Graphic 3" descr="Lightbulb icon">
            <a:extLst>
              <a:ext uri="{FF2B5EF4-FFF2-40B4-BE49-F238E27FC236}">
                <a16:creationId xmlns:a16="http://schemas.microsoft.com/office/drawing/2014/main" xmlns="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I was very interested in astronomy and exoplanets fascinated me in particular</a:t>
            </a:r>
          </a:p>
          <a:p>
            <a:pPr lvl="0"/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With the evolution of computer science, algorithms for identifying and confirming exoplanets are being made and I wanted to contribute to that</a:t>
            </a:r>
          </a:p>
          <a:p>
            <a:pPr lvl="0"/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Hence I came up with this simulator.</a:t>
            </a:r>
          </a:p>
          <a:p>
            <a:pPr lvl="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298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r>
              <a:rPr lang="en-US" dirty="0"/>
              <a:t>Who will use my invention</a:t>
            </a:r>
          </a:p>
        </p:txBody>
      </p:sp>
      <p:pic>
        <p:nvPicPr>
          <p:cNvPr id="5" name="Graphic 4" descr="Man and Woman icon">
            <a:extLst>
              <a:ext uri="{FF2B5EF4-FFF2-40B4-BE49-F238E27FC236}">
                <a16:creationId xmlns:a16="http://schemas.microsoft.com/office/drawing/2014/main" xmlns="" id="{2DED0F48-76A7-437D-9746-E2DF97A1CB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853742" y="216211"/>
            <a:ext cx="1122450" cy="11224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For now, the Simulator is a small scale model., but the logic behind my algorithm can be potentially used in the field of astronomy and astrophysics to detect exoplanets and identify their periodicity</a:t>
            </a:r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It is a useful tool for demonstrating the mechanisms of an exoplanet</a:t>
            </a:r>
            <a:endParaRPr lang="en-US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/>
            <a:endParaRPr lang="en-US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9431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r>
              <a:rPr lang="en-US" dirty="0"/>
              <a:t>Invention Materials</a:t>
            </a:r>
          </a:p>
        </p:txBody>
      </p:sp>
      <p:pic>
        <p:nvPicPr>
          <p:cNvPr id="6" name="Graphic 5" descr="Tools icon">
            <a:extLst>
              <a:ext uri="{FF2B5EF4-FFF2-40B4-BE49-F238E27FC236}">
                <a16:creationId xmlns:a16="http://schemas.microsoft.com/office/drawing/2014/main" xmlns="" id="{A0524D64-7C99-4DD6-A26E-C33BE01EC4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884045" y="340011"/>
            <a:ext cx="1044000" cy="1044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Wood base</a:t>
            </a:r>
          </a:p>
          <a:p>
            <a:pPr lvl="0"/>
            <a:r>
              <a:rPr lang="en-US" dirty="0" smtClean="0"/>
              <a:t>Arduino MEGA</a:t>
            </a:r>
          </a:p>
          <a:p>
            <a:pPr lvl="0"/>
            <a:r>
              <a:rPr lang="en-US" dirty="0" smtClean="0"/>
              <a:t>Electrical components(wire, LED, motor)</a:t>
            </a:r>
          </a:p>
          <a:p>
            <a:pPr lvl="0"/>
            <a:r>
              <a:rPr lang="en-US" dirty="0" smtClean="0"/>
              <a:t>Other small pieces (plastic, hot glue)</a:t>
            </a:r>
            <a:endParaRPr lang="en-US" dirty="0"/>
          </a:p>
          <a:p>
            <a:pPr lvl="0"/>
            <a:r>
              <a:rPr lang="en-US" dirty="0" smtClean="0"/>
              <a:t>I chose these materials because they are relatively cheap and were mostly recyclable. The wood, plastic and some components (such as motors) were recycled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936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29E978-9605-417C-951F-53F4926CF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909" y="798974"/>
            <a:ext cx="9610182" cy="601226"/>
          </a:xfrm>
        </p:spPr>
        <p:txBody>
          <a:bodyPr/>
          <a:lstStyle/>
          <a:p>
            <a:r>
              <a:rPr lang="en-US" dirty="0"/>
              <a:t>Invention design process</a:t>
            </a:r>
          </a:p>
        </p:txBody>
      </p:sp>
      <p:pic>
        <p:nvPicPr>
          <p:cNvPr id="7" name="Graphic 6" descr="Gears icon">
            <a:extLst>
              <a:ext uri="{FF2B5EF4-FFF2-40B4-BE49-F238E27FC236}">
                <a16:creationId xmlns:a16="http://schemas.microsoft.com/office/drawing/2014/main" xmlns="" id="{DA9595F8-50AF-4C85-9BC5-B52646E113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916904" y="243287"/>
            <a:ext cx="1122450" cy="112245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986B87E-83DC-455A-94FE-38965890314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 </a:t>
            </a:r>
            <a:r>
              <a:rPr lang="en-US" dirty="0"/>
              <a:t>started with a mechanical model of an exoplanet revolving around the star with a light sensor inputting the values of brightness it read.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After experimenting with the prototype, I created an algorithm which would measure the periodicity of changes in dips of light and determine whether it was a planet or not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It took several tries to perfect the algorithm and there is still scope of improvement</a:t>
            </a:r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C024C14A-E496-4FF0-8939-7E31F6B95C48}"/>
              </a:ext>
            </a:extLst>
          </p:cNvPr>
          <p:cNvSpPr txBox="1">
            <a:spLocks/>
          </p:cNvSpPr>
          <p:nvPr/>
        </p:nvSpPr>
        <p:spPr>
          <a:xfrm>
            <a:off x="5048983" y="5510822"/>
            <a:ext cx="5901227" cy="778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600"/>
              </a:spcBef>
            </a:pPr>
            <a:endParaRPr lang="en-US" sz="1400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9291" y="1646238"/>
            <a:ext cx="5760243" cy="3840162"/>
          </a:xfrm>
        </p:spPr>
      </p:pic>
    </p:spTree>
    <p:extLst>
      <p:ext uri="{BB962C8B-B14F-4D97-AF65-F5344CB8AC3E}">
        <p14:creationId xmlns:p14="http://schemas.microsoft.com/office/powerpoint/2010/main" val="416409836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Custom 10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84582C"/>
      </a:accent2>
      <a:accent3>
        <a:srgbClr val="002060"/>
      </a:accent3>
      <a:accent4>
        <a:srgbClr val="586EA6"/>
      </a:accent4>
      <a:accent5>
        <a:srgbClr val="586EA6"/>
      </a:accent5>
      <a:accent6>
        <a:srgbClr val="6892A0"/>
      </a:accent6>
      <a:hlink>
        <a:srgbClr val="B71E42"/>
      </a:hlink>
      <a:folHlink>
        <a:srgbClr val="586EA6"/>
      </a:folHlink>
    </a:clrScheme>
    <a:fontScheme name="Default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>
    <a:spDef>
      <a:spPr>
        <a:solidFill>
          <a:srgbClr val="B71E4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31750"/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66921596_My invention presentation_AAS_v5" id="{87E5ADC5-22B1-48B6-A377-CC62C9F76903}" vid="{35D6D025-A430-4CAD-B81F-81678F6B39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A1DB373-C1A1-4924-9AF2-F04368201509}">
  <ds:schemaRefs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16c05727-aa75-4e4a-9b5f-8a80a1165891"/>
    <ds:schemaRef ds:uri="71af3243-3dd4-4a8d-8c0d-dd76da1f02a5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459C8665-7E41-4E8E-957E-307F6F826AF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FA01955-FFEB-4169-B0BF-D790410D62E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My invention presentation</Template>
  <TotalTime>0</TotalTime>
  <Words>226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Gill Sans MT</vt:lpstr>
      <vt:lpstr>Tahoma</vt:lpstr>
      <vt:lpstr>Gallery</vt:lpstr>
      <vt:lpstr>Exoplanet simulator</vt:lpstr>
      <vt:lpstr>exoplanet simulator</vt:lpstr>
      <vt:lpstr>Who will use my invention</vt:lpstr>
      <vt:lpstr>Invention Materials</vt:lpstr>
      <vt:lpstr>Invention design process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2019-08-14T09:24:33Z</dcterms:created>
  <dcterms:modified xsi:type="dcterms:W3CDTF">2019-08-15T09:35:18Z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