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8"/>
  </p:notesMasterIdLst>
  <p:handoutMasterIdLst>
    <p:handoutMasterId r:id="rId29"/>
  </p:handoutMasterIdLst>
  <p:sldIdLst>
    <p:sldId id="315" r:id="rId5"/>
    <p:sldId id="266" r:id="rId6"/>
    <p:sldId id="314" r:id="rId7"/>
    <p:sldId id="309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9F1366-7E8A-448E-AA18-481F3B210C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B91F92-F680-4503-AFC0-DB2A170CC821}">
      <dgm:prSet/>
      <dgm:spPr/>
      <dgm:t>
        <a:bodyPr/>
        <a:lstStyle/>
        <a:p>
          <a:r>
            <a:rPr lang="en-US" b="1" baseline="0"/>
            <a:t>Using statistics to analyze text</a:t>
          </a:r>
          <a:endParaRPr lang="en-US"/>
        </a:p>
      </dgm:t>
    </dgm:pt>
    <dgm:pt modelId="{63EB5CF2-BC19-4919-9721-4262BCDE87CE}" type="parTrans" cxnId="{A7F81F9E-A603-409F-B18F-6EC9BD6BBD94}">
      <dgm:prSet/>
      <dgm:spPr/>
      <dgm:t>
        <a:bodyPr/>
        <a:lstStyle/>
        <a:p>
          <a:endParaRPr lang="en-US"/>
        </a:p>
      </dgm:t>
    </dgm:pt>
    <dgm:pt modelId="{70E3280E-277A-49F4-8EB3-997343F6A0BD}" type="sibTrans" cxnId="{A7F81F9E-A603-409F-B18F-6EC9BD6BBD94}">
      <dgm:prSet/>
      <dgm:spPr/>
      <dgm:t>
        <a:bodyPr/>
        <a:lstStyle/>
        <a:p>
          <a:endParaRPr lang="en-US"/>
        </a:p>
      </dgm:t>
    </dgm:pt>
    <dgm:pt modelId="{6A57A47B-2279-4DA3-8B43-27EEE1334C92}">
      <dgm:prSet/>
      <dgm:spPr/>
      <dgm:t>
        <a:bodyPr/>
        <a:lstStyle/>
        <a:p>
          <a:r>
            <a:rPr lang="en-US" b="1" baseline="0"/>
            <a:t>Looks at vocabulary, lexical features, phrases, readability and more</a:t>
          </a:r>
          <a:endParaRPr lang="en-US"/>
        </a:p>
      </dgm:t>
    </dgm:pt>
    <dgm:pt modelId="{DB33B2A1-A7F8-4973-A2CD-5EB8433A42F7}" type="parTrans" cxnId="{00C12C7E-70C1-4AB5-91C2-01C14741B7B9}">
      <dgm:prSet/>
      <dgm:spPr/>
      <dgm:t>
        <a:bodyPr/>
        <a:lstStyle/>
        <a:p>
          <a:endParaRPr lang="en-US"/>
        </a:p>
      </dgm:t>
    </dgm:pt>
    <dgm:pt modelId="{99004195-DE0A-4BC0-853D-8D25C35EFF51}" type="sibTrans" cxnId="{00C12C7E-70C1-4AB5-91C2-01C14741B7B9}">
      <dgm:prSet/>
      <dgm:spPr/>
      <dgm:t>
        <a:bodyPr/>
        <a:lstStyle/>
        <a:p>
          <a:endParaRPr lang="en-US"/>
        </a:p>
      </dgm:t>
    </dgm:pt>
    <dgm:pt modelId="{D5BF22D2-2017-4C9A-AAD2-AA80E4A0DFD2}" type="pres">
      <dgm:prSet presAssocID="{509F1366-7E8A-448E-AA18-481F3B210CAB}" presName="root" presStyleCnt="0">
        <dgm:presLayoutVars>
          <dgm:dir/>
          <dgm:resizeHandles val="exact"/>
        </dgm:presLayoutVars>
      </dgm:prSet>
      <dgm:spPr/>
    </dgm:pt>
    <dgm:pt modelId="{01985C9E-6ABC-4D0F-869A-9F8E683B5752}" type="pres">
      <dgm:prSet presAssocID="{C1B91F92-F680-4503-AFC0-DB2A170CC821}" presName="compNode" presStyleCnt="0"/>
      <dgm:spPr/>
    </dgm:pt>
    <dgm:pt modelId="{EEC2E836-5B72-43BB-88BF-DA4F3197047A}" type="pres">
      <dgm:prSet presAssocID="{C1B91F92-F680-4503-AFC0-DB2A170CC8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7408347-2B0B-498A-8881-66C9A5EAD9E0}" type="pres">
      <dgm:prSet presAssocID="{C1B91F92-F680-4503-AFC0-DB2A170CC821}" presName="spaceRect" presStyleCnt="0"/>
      <dgm:spPr/>
    </dgm:pt>
    <dgm:pt modelId="{F9A82C8E-9AC6-4ACC-B906-D497057A3042}" type="pres">
      <dgm:prSet presAssocID="{C1B91F92-F680-4503-AFC0-DB2A170CC821}" presName="textRect" presStyleLbl="revTx" presStyleIdx="0" presStyleCnt="2">
        <dgm:presLayoutVars>
          <dgm:chMax val="1"/>
          <dgm:chPref val="1"/>
        </dgm:presLayoutVars>
      </dgm:prSet>
      <dgm:spPr/>
    </dgm:pt>
    <dgm:pt modelId="{DA338706-F8D8-44F6-848E-6BE68890E946}" type="pres">
      <dgm:prSet presAssocID="{70E3280E-277A-49F4-8EB3-997343F6A0BD}" presName="sibTrans" presStyleCnt="0"/>
      <dgm:spPr/>
    </dgm:pt>
    <dgm:pt modelId="{3A4316D7-8147-440D-9CE1-547717819AF2}" type="pres">
      <dgm:prSet presAssocID="{6A57A47B-2279-4DA3-8B43-27EEE1334C92}" presName="compNode" presStyleCnt="0"/>
      <dgm:spPr/>
    </dgm:pt>
    <dgm:pt modelId="{B82388BB-45C4-4CEA-92F5-7A733A77FF77}" type="pres">
      <dgm:prSet presAssocID="{6A57A47B-2279-4DA3-8B43-27EEE1334C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12DF215-1BC4-4A95-8600-69B45E3AF813}" type="pres">
      <dgm:prSet presAssocID="{6A57A47B-2279-4DA3-8B43-27EEE1334C92}" presName="spaceRect" presStyleCnt="0"/>
      <dgm:spPr/>
    </dgm:pt>
    <dgm:pt modelId="{6160BF12-9715-4398-A3A1-245A7EEE1A84}" type="pres">
      <dgm:prSet presAssocID="{6A57A47B-2279-4DA3-8B43-27EEE1334C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6F4F69-AAE8-4698-B211-98A121F818FC}" type="presOf" srcId="{C1B91F92-F680-4503-AFC0-DB2A170CC821}" destId="{F9A82C8E-9AC6-4ACC-B906-D497057A3042}" srcOrd="0" destOrd="0" presId="urn:microsoft.com/office/officeart/2018/2/layout/IconLabelList"/>
    <dgm:cxn modelId="{00C12C7E-70C1-4AB5-91C2-01C14741B7B9}" srcId="{509F1366-7E8A-448E-AA18-481F3B210CAB}" destId="{6A57A47B-2279-4DA3-8B43-27EEE1334C92}" srcOrd="1" destOrd="0" parTransId="{DB33B2A1-A7F8-4973-A2CD-5EB8433A42F7}" sibTransId="{99004195-DE0A-4BC0-853D-8D25C35EFF51}"/>
    <dgm:cxn modelId="{1A7CC59C-FF02-45B0-A8C2-ABA055AB181B}" type="presOf" srcId="{509F1366-7E8A-448E-AA18-481F3B210CAB}" destId="{D5BF22D2-2017-4C9A-AAD2-AA80E4A0DFD2}" srcOrd="0" destOrd="0" presId="urn:microsoft.com/office/officeart/2018/2/layout/IconLabelList"/>
    <dgm:cxn modelId="{A7F81F9E-A603-409F-B18F-6EC9BD6BBD94}" srcId="{509F1366-7E8A-448E-AA18-481F3B210CAB}" destId="{C1B91F92-F680-4503-AFC0-DB2A170CC821}" srcOrd="0" destOrd="0" parTransId="{63EB5CF2-BC19-4919-9721-4262BCDE87CE}" sibTransId="{70E3280E-277A-49F4-8EB3-997343F6A0BD}"/>
    <dgm:cxn modelId="{0AEC6CED-31A2-4A6F-821D-C0E807FB7A0B}" type="presOf" srcId="{6A57A47B-2279-4DA3-8B43-27EEE1334C92}" destId="{6160BF12-9715-4398-A3A1-245A7EEE1A84}" srcOrd="0" destOrd="0" presId="urn:microsoft.com/office/officeart/2018/2/layout/IconLabelList"/>
    <dgm:cxn modelId="{0ADF43A9-7839-4F10-A2FA-858948D74A82}" type="presParOf" srcId="{D5BF22D2-2017-4C9A-AAD2-AA80E4A0DFD2}" destId="{01985C9E-6ABC-4D0F-869A-9F8E683B5752}" srcOrd="0" destOrd="0" presId="urn:microsoft.com/office/officeart/2018/2/layout/IconLabelList"/>
    <dgm:cxn modelId="{B1AC43DE-C4CE-4241-8F9D-866BBA569D24}" type="presParOf" srcId="{01985C9E-6ABC-4D0F-869A-9F8E683B5752}" destId="{EEC2E836-5B72-43BB-88BF-DA4F3197047A}" srcOrd="0" destOrd="0" presId="urn:microsoft.com/office/officeart/2018/2/layout/IconLabelList"/>
    <dgm:cxn modelId="{0DDF5674-887F-4177-80DB-CFD3FCB26571}" type="presParOf" srcId="{01985C9E-6ABC-4D0F-869A-9F8E683B5752}" destId="{37408347-2B0B-498A-8881-66C9A5EAD9E0}" srcOrd="1" destOrd="0" presId="urn:microsoft.com/office/officeart/2018/2/layout/IconLabelList"/>
    <dgm:cxn modelId="{80D3451F-41B2-4DF5-990C-35C55A83141E}" type="presParOf" srcId="{01985C9E-6ABC-4D0F-869A-9F8E683B5752}" destId="{F9A82C8E-9AC6-4ACC-B906-D497057A3042}" srcOrd="2" destOrd="0" presId="urn:microsoft.com/office/officeart/2018/2/layout/IconLabelList"/>
    <dgm:cxn modelId="{C6A944AE-202F-4AD6-BA58-A2A03B691A59}" type="presParOf" srcId="{D5BF22D2-2017-4C9A-AAD2-AA80E4A0DFD2}" destId="{DA338706-F8D8-44F6-848E-6BE68890E946}" srcOrd="1" destOrd="0" presId="urn:microsoft.com/office/officeart/2018/2/layout/IconLabelList"/>
    <dgm:cxn modelId="{9179F599-F8DD-435F-AF7E-59EE015D6629}" type="presParOf" srcId="{D5BF22D2-2017-4C9A-AAD2-AA80E4A0DFD2}" destId="{3A4316D7-8147-440D-9CE1-547717819AF2}" srcOrd="2" destOrd="0" presId="urn:microsoft.com/office/officeart/2018/2/layout/IconLabelList"/>
    <dgm:cxn modelId="{F09AB658-0134-48D2-96D2-6544937FC583}" type="presParOf" srcId="{3A4316D7-8147-440D-9CE1-547717819AF2}" destId="{B82388BB-45C4-4CEA-92F5-7A733A77FF77}" srcOrd="0" destOrd="0" presId="urn:microsoft.com/office/officeart/2018/2/layout/IconLabelList"/>
    <dgm:cxn modelId="{4F87715E-42FE-45BF-85D5-36270F26AC2A}" type="presParOf" srcId="{3A4316D7-8147-440D-9CE1-547717819AF2}" destId="{E12DF215-1BC4-4A95-8600-69B45E3AF813}" srcOrd="1" destOrd="0" presId="urn:microsoft.com/office/officeart/2018/2/layout/IconLabelList"/>
    <dgm:cxn modelId="{A7200CD4-3573-4AE1-8E09-771C3600A96A}" type="presParOf" srcId="{3A4316D7-8147-440D-9CE1-547717819AF2}" destId="{6160BF12-9715-4398-A3A1-245A7EEE1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E836-5B72-43BB-88BF-DA4F3197047A}">
      <dsp:nvSpPr>
        <dsp:cNvPr id="0" name=""/>
        <dsp:cNvSpPr/>
      </dsp:nvSpPr>
      <dsp:spPr>
        <a:xfrm>
          <a:off x="1407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82C8E-9AC6-4ACC-B906-D497057A3042}">
      <dsp:nvSpPr>
        <dsp:cNvPr id="0" name=""/>
        <dsp:cNvSpPr/>
      </dsp:nvSpPr>
      <dsp:spPr>
        <a:xfrm>
          <a:off x="219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/>
            <a:t>Using statistics to analyze text</a:t>
          </a:r>
          <a:endParaRPr lang="en-US" sz="1500" kern="1200"/>
        </a:p>
      </dsp:txBody>
      <dsp:txXfrm>
        <a:off x="219543" y="2525890"/>
        <a:ext cx="4320000" cy="720000"/>
      </dsp:txXfrm>
    </dsp:sp>
    <dsp:sp modelId="{B82388BB-45C4-4CEA-92F5-7A733A77FF77}">
      <dsp:nvSpPr>
        <dsp:cNvPr id="0" name=""/>
        <dsp:cNvSpPr/>
      </dsp:nvSpPr>
      <dsp:spPr>
        <a:xfrm>
          <a:off x="6483543" y="11169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0BF12-9715-4398-A3A1-245A7EEE1A84}">
      <dsp:nvSpPr>
        <dsp:cNvPr id="0" name=""/>
        <dsp:cNvSpPr/>
      </dsp:nvSpPr>
      <dsp:spPr>
        <a:xfrm>
          <a:off x="5295543" y="252589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baseline="0"/>
            <a:t>Looks at vocabulary, lexical features, phrases, readability and more</a:t>
          </a:r>
          <a:endParaRPr lang="en-US" sz="1500" kern="1200"/>
        </a:p>
      </dsp:txBody>
      <dsp:txXfrm>
        <a:off x="5295543" y="252589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1" r:id="rId14"/>
    <p:sldLayoutId id="2147483682" r:id="rId15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 err="1"/>
              <a:t>Stylo</a:t>
            </a:r>
            <a:r>
              <a:rPr lang="en-US" dirty="0"/>
              <a:t>-Compare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8B9FB-F94F-BDAA-463B-28E276AC600D}"/>
              </a:ext>
            </a:extLst>
          </p:cNvPr>
          <p:cNvSpPr txBox="1"/>
          <p:nvPr/>
        </p:nvSpPr>
        <p:spPr>
          <a:xfrm>
            <a:off x="1386629" y="3851379"/>
            <a:ext cx="259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Honors Petition</a:t>
            </a:r>
          </a:p>
          <a:p>
            <a:r>
              <a:rPr lang="en-US" dirty="0">
                <a:solidFill>
                  <a:schemeClr val="bg2"/>
                </a:solidFill>
              </a:rPr>
              <a:t>Samuel McDowell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29CE99-61D0-A80D-800D-1268648E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34972-6DF6-CB9F-206A-2DC46990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Readability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9BA4FF-A4A5-B21C-3C63-198163A5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3015" y="2448345"/>
            <a:ext cx="2796066" cy="2872197"/>
          </a:xfrm>
        </p:spPr>
        <p:txBody>
          <a:bodyPr/>
          <a:lstStyle/>
          <a:p>
            <a:r>
              <a:rPr lang="en-US" dirty="0"/>
              <a:t>Gunning Fog Index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EAD3C-0047-F21C-D6AE-2D5AC4B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0" y="1120515"/>
            <a:ext cx="7805945" cy="4616970"/>
          </a:xfrm>
          <a:prstGeom prst="rect">
            <a:avLst/>
          </a:prstGeom>
        </p:spPr>
      </p:pic>
      <p:pic>
        <p:nvPicPr>
          <p:cNvPr id="4098" name="Picture 2" descr="Gunning's fog-index level [31]. | Download Scientific Diagram">
            <a:extLst>
              <a:ext uri="{FF2B5EF4-FFF2-40B4-BE49-F238E27FC236}">
                <a16:creationId xmlns:a16="http://schemas.microsoft.com/office/drawing/2014/main" id="{9EBE480B-DD6C-7149-47AF-9E60EC0A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15" y="3526895"/>
            <a:ext cx="2796067" cy="31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0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28E10-0545-6400-ECD2-FA1A9D550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630048-A627-42E0-E44E-FBE98DC405D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47488" y="809050"/>
            <a:ext cx="7261964" cy="421193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B09A0A-C46B-C131-55F6-0BF660C7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tx2"/>
                </a:solidFill>
              </a:rPr>
              <a:t>Lexical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A3B05-2048-748D-D646-5A066F721E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76914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Most Common Words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5AEDF-005A-5EFF-FA99-EE1E8B50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A389043-B58F-1682-D3C9-7D43C09DC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97A2FE41-0A2D-F607-A13E-A220AD14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D9DBA7-7128-E3DC-28FC-8A7933AC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0917124-28C5-6E8F-3CFB-7D33A90DB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6B55B9-2E11-C6E9-3386-3C976A68F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03C52-DDEF-F084-6A8F-23A15C22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tx2"/>
                </a:solidFill>
              </a:rPr>
              <a:t>Lexical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10EC5E-CD1E-329F-290B-CA8D2BD1A33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76914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Least Common Words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F0BBC7-DCA4-72C1-BB74-A503D118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64EBC-1C2A-3965-365E-8030ADC35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DE09A9-CF5A-5112-42BE-94227879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478E36-C3F6-DC6D-14E1-B9D84842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A3D0-00FA-3CEF-E8A9-F6AC3906794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2CF87-0518-AC18-05B1-C6FE1A8D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9" y="934305"/>
            <a:ext cx="7329625" cy="42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53F7A-154A-7BF1-76EF-D99650D4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B59634-91AA-A09A-BDFA-51582F7EF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57">
            <a:extLst>
              <a:ext uri="{FF2B5EF4-FFF2-40B4-BE49-F238E27FC236}">
                <a16:creationId xmlns:a16="http://schemas.microsoft.com/office/drawing/2014/main" id="{FBF191A9-3016-23E5-D370-2E3B5200B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60C367-1E87-E35B-54B5-DEEC7249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6E221F6-3C43-4BF4-DABC-9EAA69B99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E2A85B-B22F-5C9F-1C57-62BB24E7B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FDDAA-55F4-40DB-FCD0-41CCD5A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tx2"/>
                </a:solidFill>
              </a:rPr>
              <a:t>Lexical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D32FF-E2CA-ECD9-1313-F4070243303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76914" y="4238046"/>
            <a:ext cx="3806919" cy="1741404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</a:rPr>
              <a:t>Parts of Speech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258EA67-C964-37BE-8BD1-E629F18A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895A01-07A0-3E75-F13B-F34F6747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287402-03DD-D480-AA4B-F59ACE255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357089-B0B5-D5B0-2CCA-A9A129A95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1FE1-0D70-8F28-0175-946612815CA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00643-B575-C331-EA80-889F70EB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6" y="855372"/>
            <a:ext cx="7283855" cy="42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5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5F687A-C366-17F3-A140-3BAB7BDD752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54035" y="1230083"/>
            <a:ext cx="6770657" cy="396083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6F5D72-BE9F-5DD2-6FDB-BB63917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tx2"/>
                </a:solidFill>
              </a:rPr>
              <a:t>Phraseology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0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EE900-09E9-9FEE-7C10-2B3AEB62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A41802-CFE3-625C-49B1-9E8583EA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43CD7F2E-C051-A1F0-6193-D329CCEB4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E04836-5A99-9118-8898-8AECDBB41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2DDDE96-99E3-9E02-E2C6-E4254362F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5F713-26F9-43A0-8477-A4124E5D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287B9-506B-9506-706B-EF6AD85A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tx2"/>
                </a:solidFill>
              </a:rPr>
              <a:t>Phraseology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5F73ED-B1E4-D30A-4CF0-61CC1912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27B373-1AB0-43E0-1B1C-8B934053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B0D828-E28A-97F9-D9E2-21E57E938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B5A9C3-817C-18EA-95FA-4B054C2F9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F119-F309-7540-1D6E-EB1531D2F5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5C843-5ADB-2DE4-62CD-9B70B51B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" y="422931"/>
            <a:ext cx="7299331" cy="49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3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F09D5-E216-B2FF-86D3-B40FA3F6C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3F9E967-4D19-5D7B-4AC8-79DC6D2D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7">
            <a:extLst>
              <a:ext uri="{FF2B5EF4-FFF2-40B4-BE49-F238E27FC236}">
                <a16:creationId xmlns:a16="http://schemas.microsoft.com/office/drawing/2014/main" id="{855EFA32-6EB8-3C69-9EE5-13CB51708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8D64E0-76CB-C657-F902-46DFE9D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AA41F2-A0DA-06AA-CBB1-AB7D449D6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888E59-73EC-52FB-580F-DB9B6FB66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881D27-AB30-6B11-E135-4F4B72F4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tx2"/>
                </a:solidFill>
              </a:rPr>
              <a:t>Phraseology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FA4D2-53B7-BC93-C03B-2F855FB0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A83B89-08C6-7511-FEBA-B944F7E5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D0B427-7D30-E85A-7B64-7CCB1C2E7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75CAFF-754A-6D88-ED0E-5C91A9EC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3134A-6B48-0DBA-E6BA-61A361D8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85" y="211849"/>
            <a:ext cx="7121210" cy="5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22296-6487-9F3F-5EE3-EEF208ED003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2365" y="1380498"/>
            <a:ext cx="7033482" cy="40970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B64F3-4D20-CB76-596C-FD7A1896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E58C84-E0E4-0170-F2C0-05B787B5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561AAD-CA84-B913-B65F-624914E0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62D4F05D-FA7F-1476-9E64-4409697F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D8390-5A42-B551-57F1-D7FB15DEB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F8099C-103C-5B9F-D805-58EC0C371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0F410A-B7E9-6D92-EA11-5595B59E2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D7DC0-180E-ACEB-52E9-E22C426E6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1C097B-E7C8-BB39-B1B5-3A21BFFE0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3F7883-9B2C-2CF9-9324-A0F361946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D0C84-BAC6-AB45-40E2-5FBF17A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E52F2B-63CA-327F-8CBD-3584C3289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BCEF2-DB67-748E-1612-C109FA34C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D8EFE-21BA-8343-F4D7-4AA9CAE2B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0" y="1653717"/>
            <a:ext cx="7130234" cy="35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3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787FC-403A-83E8-6B24-240FF711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1B407F-1F4B-C484-975A-699661C2C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A7BD565A-75B2-07C0-862A-624562D51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31FBD9-E407-0EA6-BCBA-C634E5323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4B1E0F-CDB8-D59F-32EC-D7C52F4DE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474679-37ED-8F59-B66C-B4CFB9BE8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92E52F-AC5C-128B-D8C5-380F2BDE9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5FF2E-A98F-DC81-AD0F-E1B5AEF2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71DB9-AF7D-5573-FD45-ECBB7ABE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A9E5C-72EE-397E-1DF3-6486ED07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75BF0F-B452-CE84-E631-648777ECC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1F1FF0-6283-D8BB-AAD5-D72A77885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0B87C-EF69-71A2-46E6-9ECBC267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3" y="1512477"/>
            <a:ext cx="7227246" cy="41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What’s </a:t>
            </a:r>
            <a:r>
              <a:rPr lang="en-US" dirty="0" err="1"/>
              <a:t>Stylo</a:t>
            </a:r>
            <a:r>
              <a:rPr lang="en-US" dirty="0"/>
              <a:t>-Compare?</a:t>
            </a:r>
          </a:p>
          <a:p>
            <a:r>
              <a:rPr lang="en-US" dirty="0"/>
              <a:t>Metrics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C9B3D-4C02-09BE-FCEE-451BD34E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48E1C4-B47A-4FC2-DB1B-12EA5215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6B5FFEF9-DD6A-B54D-2ADF-D894825E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E4A09C-7239-8EA7-2CE5-82CCBA87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8ABAED-9618-54AB-126A-DF42B4314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52883-4DB5-0E90-BE3C-46DD3C79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8E4DD-D2B7-67E7-F28C-2E228107C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91FFA5-89AE-BCD5-2FEE-7EFB7CED8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7375E-F66F-635C-D229-5AFB4172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EB06C-9525-F4B7-BCE2-429296A1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>
                <a:solidFill>
                  <a:schemeClr val="bg1"/>
                </a:solidFill>
              </a:rPr>
              <a:t>Principal Component Analysis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8522B4-90AC-7812-8F2F-F84EFC050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7A3C6-7C74-FB7B-1969-2A353B590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6F718-C536-AA73-7BDF-44994DC2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1615650"/>
            <a:ext cx="7259355" cy="36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F5002-F2B1-1C1B-DE0D-B4AEF3A3B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E65FED-71D3-5B51-35C5-15AEE342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82E61CF3-C217-A842-1C19-B44156B8E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A9CC33-42D3-55C1-46AE-7E3B4A8E7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8C0F75-85C9-9F70-DF5E-008C38A8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347C57-FCB3-A018-4652-1A03DB186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31500"/>
            <a:ext cx="7534656" cy="511290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C6753-0807-99E9-C980-07C8F50A5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DBE969-6402-6F69-584E-5C147ECB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041632-10FD-A8D7-D260-DBE4874EB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40787-A539-3F93-2620-14957FB1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600" b="0" cap="all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D300E-85AE-9006-F4FA-3F9B870F6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2F01D-C4E4-5814-DFCB-414B48A20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F514D-CCC4-6FFF-CEBD-506C5E59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7" y="1499830"/>
            <a:ext cx="7144977" cy="42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7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0E34-5D4D-EBB6-7AC1-81D1937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D561-217D-2600-242C-912F957DB13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English is complicated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machine learning in live applications is 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RShiny</a:t>
            </a:r>
            <a:r>
              <a:rPr lang="en-US" dirty="0"/>
              <a:t> is awesome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0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6AF-E4B2-5879-EA7F-09DFC905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C26D-137C-7787-617C-3F288266C02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3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7648" y="-4078"/>
            <a:ext cx="3031302" cy="105654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C6B177-0D45-4129-AAC6-121B645D0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69788"/>
            <a:ext cx="647701" cy="5097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3162B-47DE-4EA0-A4BE-9A143AEC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13" y="1069788"/>
            <a:ext cx="8516959" cy="50768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89" y="1709530"/>
            <a:ext cx="7366236" cy="3311479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6600" b="0"/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6167615"/>
            <a:ext cx="1218590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Stylometry?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E2AE59F-8AAD-1EC0-536F-F61A0CCB8C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889264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55EDA2F5-6B28-478B-9AC4-43FE41E2B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6907"/>
            <a:ext cx="12192000" cy="23740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175C1-E770-1A46-2BBB-4E23942B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2" y="4153113"/>
            <a:ext cx="9180747" cy="124843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400" b="0" cap="all">
                <a:solidFill>
                  <a:schemeClr val="bg1"/>
                </a:solidFill>
              </a:rPr>
              <a:t>What Already Exists?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701D712E-ABB9-4258-877D-9349C8577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979202"/>
            <a:ext cx="1006766" cy="2249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E7528E56-1447-4C98-882B-CE262795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6677E-7793-F293-C067-1C2D224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096" y="484632"/>
            <a:ext cx="3174295" cy="2991773"/>
          </a:xfrm>
          <a:prstGeom prst="rect">
            <a:avLst/>
          </a:prstGeom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8EAC26D-6BAA-40DB-8C61-90C7CC5EF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23" y="1933956"/>
            <a:ext cx="39319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 stylo package">
            <a:extLst>
              <a:ext uri="{FF2B5EF4-FFF2-40B4-BE49-F238E27FC236}">
                <a16:creationId xmlns:a16="http://schemas.microsoft.com/office/drawing/2014/main" id="{A3FED041-C7D9-1136-3EBD-B14E3F705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872" y="491033"/>
            <a:ext cx="4776495" cy="29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07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47D19-BA8C-0F8C-2A64-EE0D23FC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46"/>
          <a:stretch/>
        </p:blipFill>
        <p:spPr>
          <a:xfrm>
            <a:off x="1257167" y="599091"/>
            <a:ext cx="4989159" cy="4901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0"/>
            <a:ext cx="4603482" cy="611240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05689-304F-C91C-4FA6-7F09E90B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503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tx2"/>
                </a:solidFill>
              </a:rPr>
              <a:t>Introducing Stylo-Compare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81D8C-E764-B709-A109-E0B0B6B1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ECEABD-0B11-6602-9A1D-612E5245214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55961" y="0"/>
            <a:ext cx="4101352" cy="68580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E098CB-6A7B-A8F6-CB6F-5E741B0BDC6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Type-Token Ratio:</a:t>
            </a:r>
          </a:p>
          <a:p>
            <a:r>
              <a:rPr lang="en-US" dirty="0"/>
              <a:t> = (unique tokens / total tokens)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9E54B-9BC5-C9B5-1D51-729D447C7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46" y="5149122"/>
            <a:ext cx="4992181" cy="8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42C9D-527A-B7B3-6236-64CCDEA4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A224F-B66B-383E-E772-3E9EE72A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Readability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DBDD17-23BF-4B9C-D166-5A481743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3015" y="2448345"/>
            <a:ext cx="2796066" cy="2872197"/>
          </a:xfrm>
        </p:spPr>
        <p:txBody>
          <a:bodyPr/>
          <a:lstStyle/>
          <a:p>
            <a:r>
              <a:rPr lang="en-US" dirty="0"/>
              <a:t>Flesh Readability Score</a:t>
            </a:r>
          </a:p>
        </p:txBody>
      </p:sp>
      <p:pic>
        <p:nvPicPr>
          <p:cNvPr id="2050" name="Picture 2" descr="Flesch Reading Ease: Why Readability Matters in Marketing">
            <a:extLst>
              <a:ext uri="{FF2B5EF4-FFF2-40B4-BE49-F238E27FC236}">
                <a16:creationId xmlns:a16="http://schemas.microsoft.com/office/drawing/2014/main" id="{D834B5E9-A08C-2B70-5BED-0FE4726E5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40" b="12081"/>
          <a:stretch/>
        </p:blipFill>
        <p:spPr bwMode="auto">
          <a:xfrm>
            <a:off x="8753015" y="3429000"/>
            <a:ext cx="2796065" cy="303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D40DF-1DB3-C7D6-A6AA-7C7B2219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57" y="1119241"/>
            <a:ext cx="7800046" cy="45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904C8-D5BA-E418-DB33-7E8BFADE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43E1B-7150-3C8C-876B-D0CDF486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Readability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AD6BDD-66EF-CE6F-B2DB-0A6F1078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3015" y="2448345"/>
            <a:ext cx="2796066" cy="2872197"/>
          </a:xfrm>
        </p:spPr>
        <p:txBody>
          <a:bodyPr/>
          <a:lstStyle/>
          <a:p>
            <a:r>
              <a:rPr lang="en-US" dirty="0"/>
              <a:t>Dale-Chall Readability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CA813-8AA1-0D67-EB04-427A8D5C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54" y="935886"/>
            <a:ext cx="7731044" cy="4511888"/>
          </a:xfrm>
          <a:prstGeom prst="rect">
            <a:avLst/>
          </a:prstGeom>
        </p:spPr>
      </p:pic>
      <p:pic>
        <p:nvPicPr>
          <p:cNvPr id="3074" name="Picture 2" descr="HOW TO MEASURE YOUR TEXT READABILITY | Discover True Learning English">
            <a:extLst>
              <a:ext uri="{FF2B5EF4-FFF2-40B4-BE49-F238E27FC236}">
                <a16:creationId xmlns:a16="http://schemas.microsoft.com/office/drawing/2014/main" id="{4B8285A5-FB03-DD17-9316-B335EEE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4236595"/>
            <a:ext cx="47434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5205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{25A104FF-570D-4841-BFAA-929678B96832}tf56000440_win32</Template>
  <TotalTime>41</TotalTime>
  <Words>119</Words>
  <Application>Microsoft Office PowerPoint</Application>
  <PresentationFormat>Widescreen</PresentationFormat>
  <Paragraphs>46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Meiryo</vt:lpstr>
      <vt:lpstr>Arial</vt:lpstr>
      <vt:lpstr>Calibri</vt:lpstr>
      <vt:lpstr>Corbel</vt:lpstr>
      <vt:lpstr>ShojiVTI</vt:lpstr>
      <vt:lpstr>Stylo-Compare</vt:lpstr>
      <vt:lpstr>Agenda</vt:lpstr>
      <vt:lpstr>Introduction</vt:lpstr>
      <vt:lpstr>What is Stylometry?</vt:lpstr>
      <vt:lpstr>What Already Exists?</vt:lpstr>
      <vt:lpstr>Introducing Stylo-Compare</vt:lpstr>
      <vt:lpstr>Vocabulary</vt:lpstr>
      <vt:lpstr>Readability</vt:lpstr>
      <vt:lpstr>Readability</vt:lpstr>
      <vt:lpstr>Readability</vt:lpstr>
      <vt:lpstr>Lexical Analysis</vt:lpstr>
      <vt:lpstr>Lexical Analysis</vt:lpstr>
      <vt:lpstr>Lexical Analysis</vt:lpstr>
      <vt:lpstr>Phraseology</vt:lpstr>
      <vt:lpstr>Phraseology</vt:lpstr>
      <vt:lpstr>Phraseology</vt:lpstr>
      <vt:lpstr>Principal Component Analysis</vt:lpstr>
      <vt:lpstr>Principal Component Analysis</vt:lpstr>
      <vt:lpstr>Principal Component Analysis</vt:lpstr>
      <vt:lpstr>Principal Component Analysis</vt:lpstr>
      <vt:lpstr>Settings</vt:lpstr>
      <vt:lpstr>Lessons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McDowell, Sam</dc:creator>
  <cp:lastModifiedBy>McDowell, Sam</cp:lastModifiedBy>
  <cp:revision>4</cp:revision>
  <dcterms:created xsi:type="dcterms:W3CDTF">2025-04-27T21:40:43Z</dcterms:created>
  <dcterms:modified xsi:type="dcterms:W3CDTF">2025-04-28T12:06:04Z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