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21544-B9C7-4044-9658-A748EB9D7D7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D44FC-F7AC-4646-8380-AE8EE39851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90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F85-F3CC-483D-A8CC-E8C2A688DF0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2E59-5E7F-4D45-8EE7-7D48338C177B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420-BDEE-42D7-8529-7BCE79ACDC9B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0051-9774-4C22-A124-525C6BB752F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7507-0412-4107-894E-3C813D29A6F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702-E80B-4115-B9E7-A288BD926D14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506B-B2CB-4FC6-B256-3D77AB56B64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D32D-E254-4776-B7E0-94CC128B8CC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B603-D416-4DC2-A2FA-4B6BF54B5CC5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25FF-F1E3-4771-9C19-2DAF0A53B35E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5370DA-752C-4959-8218-9369BE0E8B40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0055-1A03-4C31-9D54-2C1655E00E9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346CA-42AB-41FA-95B2-0AE406B75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CCDAFB-9F61-45CC-8942-B235309B9C26}"/>
              </a:ext>
            </a:extLst>
          </p:cNvPr>
          <p:cNvSpPr txBox="1"/>
          <p:nvPr/>
        </p:nvSpPr>
        <p:spPr>
          <a:xfrm>
            <a:off x="2417779" y="3670853"/>
            <a:ext cx="1982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Groupe</a:t>
            </a:r>
          </a:p>
          <a:p>
            <a:r>
              <a:rPr lang="fr-FR" sz="2400" dirty="0"/>
              <a:t>-SAM Medhi</a:t>
            </a:r>
          </a:p>
          <a:p>
            <a:r>
              <a:rPr lang="fr-FR" sz="2400" dirty="0"/>
              <a:t>-TAZI Maxime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67F985-6258-4513-99F9-63370687003B}"/>
              </a:ext>
            </a:extLst>
          </p:cNvPr>
          <p:cNvSpPr txBox="1"/>
          <p:nvPr/>
        </p:nvSpPr>
        <p:spPr>
          <a:xfrm>
            <a:off x="2417779" y="5175619"/>
            <a:ext cx="7150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/>
              <a:t>DataSet</a:t>
            </a:r>
            <a:r>
              <a:rPr lang="fr-FR" sz="2400" u="sng" dirty="0"/>
              <a:t> : Poker Hand Data Set</a:t>
            </a:r>
          </a:p>
          <a:p>
            <a:r>
              <a:rPr lang="fr-FR" sz="2400" dirty="0"/>
              <a:t>Lien : https://archive.ics.uci.edu/ml/datasets/Poker+Hand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0B1D07C-EE4A-4CF6-B25E-3BC722D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68BF9-185A-42CB-9240-36C554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1965"/>
            <a:ext cx="9603275" cy="541789"/>
          </a:xfrm>
        </p:spPr>
        <p:txBody>
          <a:bodyPr/>
          <a:lstStyle/>
          <a:p>
            <a:pPr algn="ctr"/>
            <a:r>
              <a:rPr lang="fr-FR" dirty="0"/>
              <a:t>Les variables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CE6472-2D4E-422D-A048-2ACD98EEFBEB}"/>
              </a:ext>
            </a:extLst>
          </p:cNvPr>
          <p:cNvSpPr txBox="1"/>
          <p:nvPr/>
        </p:nvSpPr>
        <p:spPr>
          <a:xfrm>
            <a:off x="137444" y="2176261"/>
            <a:ext cx="40396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</a:t>
            </a:r>
            <a:r>
              <a:rPr lang="en-US" sz="1200" b="1" u="sng" dirty="0"/>
              <a:t>ttribute Information:</a:t>
            </a:r>
            <a:endParaRPr lang="en-US" sz="1200" u="sng" dirty="0"/>
          </a:p>
          <a:p>
            <a:r>
              <a:rPr lang="en-US" sz="1200" dirty="0"/>
              <a:t>1) S1 "Suit of card #1" </a:t>
            </a:r>
            <a:br>
              <a:rPr lang="en-US" sz="1200" dirty="0"/>
            </a:br>
            <a:r>
              <a:rPr lang="en-US" sz="1200" dirty="0"/>
              <a:t>Ordinal (1-4) representing {Hearts, Spades, Diamonds, Clubs}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2) C1 "Rank of card #1" </a:t>
            </a:r>
            <a:br>
              <a:rPr lang="en-US" sz="1200" dirty="0"/>
            </a:br>
            <a:r>
              <a:rPr lang="en-US" sz="1200" dirty="0"/>
              <a:t>Numerical (1-13) representing (Ace, 2, 3, ... , Queen, King)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3) S2 "Suit of card #2" </a:t>
            </a:r>
            <a:br>
              <a:rPr lang="en-US" sz="1200" dirty="0"/>
            </a:br>
            <a:r>
              <a:rPr lang="en-US" sz="1200" dirty="0"/>
              <a:t>Ordinal (1-4) representing {Hearts, Spades, Diamonds, Clubs}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4) C2 "Rank of card #2" </a:t>
            </a:r>
            <a:br>
              <a:rPr lang="en-US" sz="1200" dirty="0"/>
            </a:br>
            <a:r>
              <a:rPr lang="en-US" sz="1200" dirty="0"/>
              <a:t>Numerical (1-13) representing (Ace, 2, 3, ... , Queen, King)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5) S3 "Suit of card #3" </a:t>
            </a:r>
            <a:br>
              <a:rPr lang="en-US" sz="1200" dirty="0"/>
            </a:br>
            <a:r>
              <a:rPr lang="en-US" sz="1200" dirty="0"/>
              <a:t>Ordinal (1-4) representing {Hearts, Spades, Diamonds, Clubs}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6) C3 "Rank of card #3" </a:t>
            </a:r>
            <a:br>
              <a:rPr lang="en-US" sz="1200" dirty="0"/>
            </a:br>
            <a:r>
              <a:rPr lang="en-US" sz="1200" dirty="0"/>
              <a:t>Numerical (1-13) representing (Ace, 2, 3, ... , Queen, King) 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87C21C-DB1A-43DD-8FF6-86578C61470F}"/>
              </a:ext>
            </a:extLst>
          </p:cNvPr>
          <p:cNvSpPr txBox="1"/>
          <p:nvPr/>
        </p:nvSpPr>
        <p:spPr>
          <a:xfrm>
            <a:off x="8216708" y="2582623"/>
            <a:ext cx="35704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11) CLASS "Poker Hand" </a:t>
            </a:r>
            <a:br>
              <a:rPr lang="en-US" sz="1200" dirty="0"/>
            </a:br>
            <a:r>
              <a:rPr lang="en-US" sz="1200" dirty="0"/>
              <a:t>Ordinal (0-9)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0: Nothing in hand; not a recognized poker hand </a:t>
            </a:r>
            <a:br>
              <a:rPr lang="en-US" sz="1200" dirty="0"/>
            </a:br>
            <a:r>
              <a:rPr lang="en-US" sz="1200" dirty="0"/>
              <a:t>1: One pair; one pair of equal ranks within five cards </a:t>
            </a:r>
            <a:br>
              <a:rPr lang="en-US" sz="1200" dirty="0"/>
            </a:br>
            <a:r>
              <a:rPr lang="en-US" sz="1200" dirty="0"/>
              <a:t>2: Two pairs; two pairs of equal ranks within five cards </a:t>
            </a:r>
            <a:br>
              <a:rPr lang="en-US" sz="1200" dirty="0"/>
            </a:br>
            <a:r>
              <a:rPr lang="en-US" sz="1200" dirty="0"/>
              <a:t>3: Three of a kind; three equal ranks within five cards </a:t>
            </a:r>
            <a:br>
              <a:rPr lang="en-US" sz="1200" dirty="0"/>
            </a:br>
            <a:r>
              <a:rPr lang="en-US" sz="1200" dirty="0"/>
              <a:t>4: Straight; five cards, sequentially ranked with no gaps </a:t>
            </a:r>
            <a:br>
              <a:rPr lang="en-US" sz="1200" dirty="0"/>
            </a:br>
            <a:r>
              <a:rPr lang="en-US" sz="1200" dirty="0"/>
              <a:t>5: Flush; five cards with the same suit </a:t>
            </a:r>
            <a:br>
              <a:rPr lang="en-US" sz="1200" dirty="0"/>
            </a:br>
            <a:r>
              <a:rPr lang="en-US" sz="1200" dirty="0"/>
              <a:t>6: Full house; pair + different rank three of a kind </a:t>
            </a:r>
            <a:br>
              <a:rPr lang="en-US" sz="1200" dirty="0"/>
            </a:br>
            <a:r>
              <a:rPr lang="en-US" sz="1200" dirty="0"/>
              <a:t>7: Four of a kind; four equal ranks within five cards </a:t>
            </a:r>
            <a:br>
              <a:rPr lang="en-US" sz="1200" dirty="0"/>
            </a:br>
            <a:r>
              <a:rPr lang="en-US" sz="1200" dirty="0"/>
              <a:t>8: Straight flush; straight + flush </a:t>
            </a:r>
            <a:br>
              <a:rPr lang="en-US" sz="1200" dirty="0"/>
            </a:br>
            <a:r>
              <a:rPr lang="en-US" sz="1200" dirty="0"/>
              <a:t>9: Royal flush; {Ace, King, Queen, Jack, Ten} + flush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943447-19DF-4F4A-AC49-64D7BD5C50D7}"/>
              </a:ext>
            </a:extLst>
          </p:cNvPr>
          <p:cNvSpPr txBox="1"/>
          <p:nvPr/>
        </p:nvSpPr>
        <p:spPr>
          <a:xfrm>
            <a:off x="4177076" y="2951955"/>
            <a:ext cx="40396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7) S4 "Suit of card #4" </a:t>
            </a:r>
            <a:br>
              <a:rPr lang="en-US" sz="1200" dirty="0"/>
            </a:br>
            <a:r>
              <a:rPr lang="en-US" sz="1200" dirty="0"/>
              <a:t>Ordinal (1-4) representing {Hearts, Spades, Diamonds, Clubs}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8) C4 "Rank of card #4" </a:t>
            </a:r>
            <a:br>
              <a:rPr lang="en-US" sz="1200" dirty="0"/>
            </a:br>
            <a:r>
              <a:rPr lang="en-US" sz="1200" dirty="0"/>
              <a:t>Numerical (1-13) representing (Ace, 2, 3, ... , Queen, King)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9) S5 "Suit of card #5" </a:t>
            </a:r>
            <a:br>
              <a:rPr lang="en-US" sz="1200" dirty="0"/>
            </a:br>
            <a:r>
              <a:rPr lang="en-US" sz="1200" dirty="0"/>
              <a:t>Ordinal (1-4) representing {Hearts, Spades, Diamonds, Clubs}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10) C5 "Rank of card 5" </a:t>
            </a:r>
            <a:br>
              <a:rPr lang="en-US" sz="1200" dirty="0"/>
            </a:br>
            <a:r>
              <a:rPr lang="en-US" sz="1200" dirty="0"/>
              <a:t>Numerical (1-13) representing (Ace, 2, 3, ... , Queen, King) </a:t>
            </a:r>
            <a:br>
              <a:rPr lang="en-US" sz="1200" dirty="0"/>
            </a:br>
            <a:br>
              <a:rPr lang="en-US" sz="1200" dirty="0"/>
            </a:b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8E4913-0955-494F-BFF2-FCA82A47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E136-1DD4-43A1-8B4C-B65A5075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191"/>
            <a:ext cx="9603275" cy="687563"/>
          </a:xfrm>
        </p:spPr>
        <p:txBody>
          <a:bodyPr/>
          <a:lstStyle/>
          <a:p>
            <a:pPr algn="ctr"/>
            <a:r>
              <a:rPr lang="fr-FR" dirty="0"/>
              <a:t>variable à prédire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D03EC-16D8-4401-A6A9-1CC1D2B7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variable à prédire est 11) CLASS "Poker Hand« </a:t>
            </a:r>
          </a:p>
          <a:p>
            <a:r>
              <a:rPr lang="fr-FR" dirty="0"/>
              <a:t>Classification avec 10 possibilités</a:t>
            </a:r>
          </a:p>
          <a:p>
            <a:r>
              <a:rPr lang="fr-FR" dirty="0"/>
              <a:t>La variable à prédira correspond au résultat d’une main de poker, c’est-à-dire la combinaison obtenue à la fin de la partie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D1D21F-655F-450E-B0FC-E9931178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0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FC184-8925-4AAD-9DB6-F5D3A98F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665" y="243906"/>
            <a:ext cx="9603275" cy="1049235"/>
          </a:xfrm>
        </p:spPr>
        <p:txBody>
          <a:bodyPr>
            <a:normAutofit/>
          </a:bodyPr>
          <a:lstStyle/>
          <a:p>
            <a:r>
              <a:rPr lang="fr-FR" sz="2000" u="sng" dirty="0"/>
              <a:t>Graphique de la réparation des classes de la variable a prédire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72B47-51DE-49A6-80BD-C36E4C82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1FCB4-65F8-4CD6-BD48-3242BE3C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55" y="798973"/>
            <a:ext cx="10019161" cy="593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48A57A9-19A0-4555-AEF2-497B70F3BD36}"/>
              </a:ext>
            </a:extLst>
          </p:cNvPr>
          <p:cNvSpPr txBox="1"/>
          <p:nvPr/>
        </p:nvSpPr>
        <p:spPr>
          <a:xfrm>
            <a:off x="3825391" y="512996"/>
            <a:ext cx="458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On remarque un déséquilibre de la variable à prédire</a:t>
            </a:r>
          </a:p>
        </p:txBody>
      </p:sp>
    </p:spTree>
    <p:extLst>
      <p:ext uri="{BB962C8B-B14F-4D97-AF65-F5344CB8AC3E}">
        <p14:creationId xmlns:p14="http://schemas.microsoft.com/office/powerpoint/2010/main" val="249740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151A3-A2D9-41B9-A64B-53F1F3B5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Graphique de la corrélation des variables du </a:t>
            </a:r>
            <a:r>
              <a:rPr lang="fr-FR" sz="2400" dirty="0" err="1"/>
              <a:t>Dataset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138BD-FD2E-430E-A250-F8DDD603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079" y="1302551"/>
            <a:ext cx="9603275" cy="3450613"/>
          </a:xfrm>
        </p:spPr>
        <p:txBody>
          <a:bodyPr/>
          <a:lstStyle/>
          <a:p>
            <a:r>
              <a:rPr lang="fr-FR" dirty="0"/>
              <a:t>On remarque une très faible corrélation entre les différentes variables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C843C2-B42C-4F23-939A-17E825B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648E7-AE94-4417-B30A-DBF3A961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88" y="1989227"/>
            <a:ext cx="4351023" cy="38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BA0AA-46DA-4BEF-BB91-31958C9B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8A2EC-23FB-4D06-923F-8EB9F0C6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testé différents modèles dont </a:t>
            </a:r>
            <a:r>
              <a:rPr lang="fr-FR" dirty="0" err="1"/>
              <a:t>CatBoost</a:t>
            </a:r>
            <a:r>
              <a:rPr lang="fr-FR" dirty="0"/>
              <a:t> te </a:t>
            </a:r>
            <a:r>
              <a:rPr lang="fr-FR" dirty="0" err="1"/>
              <a:t>RandomForest</a:t>
            </a:r>
            <a:endParaRPr lang="fr-FR" dirty="0"/>
          </a:p>
          <a:p>
            <a:r>
              <a:rPr lang="fr-FR" dirty="0"/>
              <a:t>Et nous avons aussi réaliser un modèle de </a:t>
            </a:r>
            <a:r>
              <a:rPr lang="fr-FR" dirty="0" err="1"/>
              <a:t>Deep</a:t>
            </a:r>
            <a:r>
              <a:rPr lang="fr-FR" dirty="0"/>
              <a:t> Learning à l’aide 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AD9D1-270C-438C-A709-C1D3D95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D3C3A-F399-490B-AA5B-41DC903C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9687"/>
            <a:ext cx="9603275" cy="714067"/>
          </a:xfrm>
        </p:spPr>
        <p:txBody>
          <a:bodyPr/>
          <a:lstStyle/>
          <a:p>
            <a:pPr algn="ctr"/>
            <a:r>
              <a:rPr lang="fr-FR" dirty="0" err="1"/>
              <a:t>CatBoost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47372C-B5A8-47DA-B0A8-2DDBECE4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C3F429-E48A-4812-9DB2-C3FC6C5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03" y="2192308"/>
            <a:ext cx="54197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A1AA16-8CB0-4DBE-B090-B531489950C6}"/>
              </a:ext>
            </a:extLst>
          </p:cNvPr>
          <p:cNvSpPr txBox="1"/>
          <p:nvPr/>
        </p:nvSpPr>
        <p:spPr>
          <a:xfrm>
            <a:off x="3095803" y="1853754"/>
            <a:ext cx="519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Matrice de Confusion du jeu de Test avec 70 % de précision </a:t>
            </a:r>
          </a:p>
        </p:txBody>
      </p:sp>
    </p:spTree>
    <p:extLst>
      <p:ext uri="{BB962C8B-B14F-4D97-AF65-F5344CB8AC3E}">
        <p14:creationId xmlns:p14="http://schemas.microsoft.com/office/powerpoint/2010/main" val="113917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5E8A-7715-47D9-BF2F-470E32DE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pPr algn="ctr"/>
            <a:r>
              <a:rPr lang="fr-FR" dirty="0"/>
              <a:t>KERAS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99C18E-8EF3-4AC0-A509-5BB6A06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FABCF5-E2EA-495E-A828-91DB4C82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2310852"/>
            <a:ext cx="5009322" cy="36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E195A7-63FE-48D1-9EC0-EB8F5D9AF956}"/>
              </a:ext>
            </a:extLst>
          </p:cNvPr>
          <p:cNvSpPr txBox="1"/>
          <p:nvPr/>
        </p:nvSpPr>
        <p:spPr>
          <a:xfrm>
            <a:off x="299594" y="1941520"/>
            <a:ext cx="5370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Matrice de Confusion du jeu de Train avec 100 % de précision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08ABD6-891D-4283-8EB9-1CCFD6D04B25}"/>
              </a:ext>
            </a:extLst>
          </p:cNvPr>
          <p:cNvSpPr txBox="1"/>
          <p:nvPr/>
        </p:nvSpPr>
        <p:spPr>
          <a:xfrm>
            <a:off x="6650781" y="1934970"/>
            <a:ext cx="496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Matrice de Confusion du jeu de Test avec 98,3779 % de précision 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31ACE52D-047C-4B83-82B5-A234278E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38" y="2323963"/>
            <a:ext cx="5009322" cy="36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07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178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Galerie</vt:lpstr>
      <vt:lpstr>Projet python</vt:lpstr>
      <vt:lpstr>Les variables du Dataset</vt:lpstr>
      <vt:lpstr>variable à prédire</vt:lpstr>
      <vt:lpstr>Graphique de la réparation des classes de la variable a prédire</vt:lpstr>
      <vt:lpstr>Graphique de la corrélation des variables du Dataset</vt:lpstr>
      <vt:lpstr>Choix des modèles</vt:lpstr>
      <vt:lpstr>CatBoost</vt:lpstr>
      <vt:lpstr>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Tazi</dc:creator>
  <cp:lastModifiedBy>Maxime Tazi</cp:lastModifiedBy>
  <cp:revision>15</cp:revision>
  <dcterms:created xsi:type="dcterms:W3CDTF">2019-02-15T22:16:51Z</dcterms:created>
  <dcterms:modified xsi:type="dcterms:W3CDTF">2019-02-15T22:52:08Z</dcterms:modified>
</cp:coreProperties>
</file>