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darth  Bhave" initials="SB" lastIdx="1" clrIdx="0">
    <p:extLst>
      <p:ext uri="{19B8F6BF-5375-455C-9EA6-DF929625EA0E}">
        <p15:presenceInfo xmlns:p15="http://schemas.microsoft.com/office/powerpoint/2012/main" userId="Siddarth  Bhav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3" d="100"/>
          <a:sy n="73" d="100"/>
        </p:scale>
        <p:origin x="6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5/15/2019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5/15/2019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oogleadservices.com/pagead/aclk?sa=L&amp;ai=DChcSEwjhoOm4xMPhAhXOqpYKHUgzB2oYABABGgJ0bA&amp;ohost=www.google.co.in&amp;cid=CAASE-RoR2pKjXR8R1vbEIqarFJFf34&amp;sig=AOD64_1ruf1nRErzLeL-m1ZmUuZcZ39zNQ&amp;ctype=5&amp;q=&amp;ved=0ahUKEwiKxOS4xMPhAhVRBKYKHbtnBuAQ9aACCO0B&amp;adur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4905" y="5081335"/>
            <a:ext cx="8825658" cy="861420"/>
          </a:xfrm>
        </p:spPr>
        <p:txBody>
          <a:bodyPr>
            <a:noAutofit/>
          </a:bodyPr>
          <a:lstStyle/>
          <a:p>
            <a:r>
              <a:rPr lang="en-US" sz="2000" b="1" u="sng" dirty="0" smtClean="0"/>
              <a:t>Subject : engineering design</a:t>
            </a:r>
          </a:p>
          <a:p>
            <a:r>
              <a:rPr lang="en-US" sz="2000" b="1" u="sng" dirty="0" smtClean="0"/>
              <a:t>Subject code :al21</a:t>
            </a:r>
          </a:p>
          <a:p>
            <a:r>
              <a:rPr lang="en-US" sz="2000" b="1" u="sng" dirty="0" smtClean="0"/>
              <a:t>Guided by : </a:t>
            </a:r>
            <a:r>
              <a:rPr lang="en-US" sz="2000" b="1" u="sng" dirty="0" err="1" smtClean="0"/>
              <a:t>shilpa</a:t>
            </a:r>
            <a:r>
              <a:rPr lang="en-US" sz="2000" b="1" u="sng" dirty="0" smtClean="0"/>
              <a:t> </a:t>
            </a:r>
            <a:r>
              <a:rPr lang="en-US" sz="2000" b="1" u="sng" dirty="0" err="1" smtClean="0"/>
              <a:t>hariraj</a:t>
            </a:r>
            <a:endParaRPr lang="en-IN" sz="2000" b="1" u="sng" dirty="0"/>
          </a:p>
        </p:txBody>
      </p:sp>
      <p:sp>
        <p:nvSpPr>
          <p:cNvPr id="4" name="Rectangle 3"/>
          <p:cNvSpPr/>
          <p:nvPr/>
        </p:nvSpPr>
        <p:spPr>
          <a:xfrm>
            <a:off x="3108978" y="1303390"/>
            <a:ext cx="5835251" cy="1938992"/>
          </a:xfrm>
          <a:prstGeom prst="rect">
            <a:avLst/>
          </a:prstGeom>
          <a:noFill/>
        </p:spPr>
        <p:txBody>
          <a:bodyPr wrap="none" lIns="91440" tIns="45720" rIns="91440" bIns="45720">
            <a:spAutoFit/>
          </a:bodyPr>
          <a:lstStyle/>
          <a:p>
            <a:pPr algn="ctr"/>
            <a:r>
              <a:rPr lang="en-US" sz="6000" i="1" u="sng"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The </a:t>
            </a:r>
            <a:r>
              <a:rPr lang="en-US" sz="6000" b="1" i="1" u="sng"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IOT</a:t>
            </a:r>
            <a:r>
              <a:rPr lang="en-US" sz="6000" i="1" u="sng"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 Smart </a:t>
            </a:r>
          </a:p>
          <a:p>
            <a:pPr algn="ctr"/>
            <a:r>
              <a:rPr lang="en-US" sz="6000" i="1" u="sng"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rPr>
              <a:t>Lock Project</a:t>
            </a:r>
            <a:endParaRPr lang="en-US" sz="6000" i="1" u="sng"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lgerian" panose="04020705040A02060702" pitchFamily="82" charset="0"/>
            </a:endParaRPr>
          </a:p>
        </p:txBody>
      </p:sp>
      <p:sp>
        <p:nvSpPr>
          <p:cNvPr id="2" name="Rectangle 1"/>
          <p:cNvSpPr/>
          <p:nvPr/>
        </p:nvSpPr>
        <p:spPr>
          <a:xfrm>
            <a:off x="3379886" y="3353945"/>
            <a:ext cx="5293436" cy="646331"/>
          </a:xfrm>
          <a:prstGeom prst="rect">
            <a:avLst/>
          </a:prstGeom>
          <a:noFill/>
        </p:spPr>
        <p:txBody>
          <a:bodyPr wrap="none" lIns="91440" tIns="45720" rIns="91440" bIns="45720">
            <a:spAutoFit/>
          </a:bodyPr>
          <a:lstStyle/>
          <a:p>
            <a:pPr algn="ctr"/>
            <a:r>
              <a:rPr lang="en-US" sz="36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MID-TERM EVALUATION</a:t>
            </a:r>
            <a:endPar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ectangle 4"/>
          <p:cNvSpPr/>
          <p:nvPr/>
        </p:nvSpPr>
        <p:spPr>
          <a:xfrm>
            <a:off x="7132320" y="4542549"/>
            <a:ext cx="4720770" cy="1938992"/>
          </a:xfrm>
          <a:prstGeom prst="rect">
            <a:avLst/>
          </a:prstGeom>
          <a:noFill/>
        </p:spPr>
        <p:txBody>
          <a:bodyPr wrap="square" lIns="91440" tIns="45720" rIns="91440" bIns="45720">
            <a:spAutoFit/>
          </a:bodyPr>
          <a:lstStyle/>
          <a:p>
            <a:pPr algn="ctr"/>
            <a:r>
              <a:rPr lang="en-US" sz="2000" b="1" dirty="0" smtClean="0">
                <a:ln w="0"/>
                <a:effectLst>
                  <a:outerShdw blurRad="38100" dist="19050" dir="2700000" algn="tl" rotWithShape="0">
                    <a:schemeClr val="dk1">
                      <a:alpha val="40000"/>
                    </a:schemeClr>
                  </a:outerShdw>
                </a:effectLst>
              </a:rPr>
              <a:t>Presented by :</a:t>
            </a:r>
          </a:p>
          <a:p>
            <a:pPr algn="ctr"/>
            <a:r>
              <a:rPr lang="en-US" sz="2000" b="1" dirty="0" smtClean="0">
                <a:ln w="0"/>
                <a:effectLst>
                  <a:outerShdw blurRad="38100" dist="19050" dir="2700000" algn="tl" rotWithShape="0">
                    <a:schemeClr val="dk1">
                      <a:alpha val="40000"/>
                    </a:schemeClr>
                  </a:outerShdw>
                </a:effectLst>
              </a:rPr>
              <a:t>Nadeem Totad-1MS18CS080</a:t>
            </a:r>
          </a:p>
          <a:p>
            <a:pPr algn="ctr"/>
            <a:r>
              <a:rPr lang="en-US" sz="2000" b="1" cap="none" spc="0" dirty="0" smtClean="0">
                <a:ln w="0"/>
                <a:solidFill>
                  <a:schemeClr val="tx1"/>
                </a:solidFill>
                <a:effectLst>
                  <a:outerShdw blurRad="38100" dist="19050" dir="2700000" algn="tl" rotWithShape="0">
                    <a:schemeClr val="dk1">
                      <a:alpha val="40000"/>
                    </a:schemeClr>
                  </a:outerShdw>
                </a:effectLst>
              </a:rPr>
              <a:t>Praharsh B.</a:t>
            </a:r>
            <a:r>
              <a:rPr lang="en-US" sz="2000" b="1" dirty="0">
                <a:ln w="0"/>
                <a:effectLst>
                  <a:outerShdw blurRad="38100" dist="19050" dir="2700000" algn="tl" rotWithShape="0">
                    <a:schemeClr val="dk1">
                      <a:alpha val="40000"/>
                    </a:schemeClr>
                  </a:outerShdw>
                </a:effectLst>
              </a:rPr>
              <a:t> -</a:t>
            </a:r>
            <a:r>
              <a:rPr lang="en-US" sz="2000" b="1" dirty="0" smtClean="0">
                <a:ln w="0"/>
                <a:effectLst>
                  <a:outerShdw blurRad="38100" dist="19050" dir="2700000" algn="tl" rotWithShape="0">
                    <a:schemeClr val="dk1">
                      <a:alpha val="40000"/>
                    </a:schemeClr>
                  </a:outerShdw>
                </a:effectLst>
              </a:rPr>
              <a:t>1MS18CS090</a:t>
            </a:r>
            <a:endParaRPr lang="en-US" sz="2000" b="1" dirty="0">
              <a:ln w="0"/>
              <a:effectLst>
                <a:outerShdw blurRad="38100" dist="19050" dir="2700000" algn="tl" rotWithShape="0">
                  <a:schemeClr val="dk1">
                    <a:alpha val="40000"/>
                  </a:schemeClr>
                </a:outerShdw>
              </a:effectLst>
            </a:endParaRPr>
          </a:p>
          <a:p>
            <a:pPr algn="ctr"/>
            <a:r>
              <a:rPr lang="en-US" sz="2000" b="1" dirty="0" smtClean="0">
                <a:ln w="0"/>
                <a:effectLst>
                  <a:outerShdw blurRad="38100" dist="19050" dir="2700000" algn="tl" rotWithShape="0">
                    <a:schemeClr val="dk1">
                      <a:alpha val="40000"/>
                    </a:schemeClr>
                  </a:outerShdw>
                </a:effectLst>
              </a:rPr>
              <a:t>Sammed Kamate-1MS18CS106</a:t>
            </a:r>
            <a:endParaRPr lang="en-US" sz="2000" b="1" dirty="0">
              <a:ln w="0"/>
              <a:effectLst>
                <a:outerShdw blurRad="38100" dist="19050" dir="2700000" algn="tl" rotWithShape="0">
                  <a:schemeClr val="dk1">
                    <a:alpha val="40000"/>
                  </a:schemeClr>
                </a:outerShdw>
              </a:effectLst>
            </a:endParaRPr>
          </a:p>
          <a:p>
            <a:pPr algn="ctr"/>
            <a:r>
              <a:rPr lang="en-US" sz="2000" b="1" cap="none" spc="0" dirty="0" smtClean="0">
                <a:ln w="0"/>
                <a:solidFill>
                  <a:schemeClr val="tx1"/>
                </a:solidFill>
                <a:effectLst>
                  <a:outerShdw blurRad="38100" dist="19050" dir="2700000" algn="tl" rotWithShape="0">
                    <a:schemeClr val="dk1">
                      <a:alpha val="40000"/>
                    </a:schemeClr>
                  </a:outerShdw>
                </a:effectLst>
              </a:rPr>
              <a:t>Siddarth </a:t>
            </a:r>
            <a:r>
              <a:rPr lang="en-US" sz="2000" b="1" dirty="0" smtClean="0">
                <a:ln w="0"/>
                <a:effectLst>
                  <a:outerShdw blurRad="38100" dist="19050" dir="2700000" algn="tl" rotWithShape="0">
                    <a:schemeClr val="dk1">
                      <a:alpha val="40000"/>
                    </a:schemeClr>
                  </a:outerShdw>
                </a:effectLst>
              </a:rPr>
              <a:t>B</a:t>
            </a:r>
            <a:r>
              <a:rPr lang="en-US" sz="2000" b="1" cap="none" spc="0" dirty="0" smtClean="0">
                <a:ln w="0"/>
                <a:solidFill>
                  <a:schemeClr val="tx1"/>
                </a:solidFill>
                <a:effectLst>
                  <a:outerShdw blurRad="38100" dist="19050" dir="2700000" algn="tl" rotWithShape="0">
                    <a:schemeClr val="dk1">
                      <a:alpha val="40000"/>
                    </a:schemeClr>
                  </a:outerShdw>
                </a:effectLst>
              </a:rPr>
              <a:t>have</a:t>
            </a:r>
            <a:r>
              <a:rPr lang="en-US" sz="2000" b="1" dirty="0" smtClean="0">
                <a:ln w="0"/>
                <a:effectLst>
                  <a:outerShdw blurRad="38100" dist="19050" dir="2700000" algn="tl" rotWithShape="0">
                    <a:schemeClr val="dk1">
                      <a:alpha val="40000"/>
                    </a:schemeClr>
                  </a:outerShdw>
                </a:effectLst>
              </a:rPr>
              <a:t>-1MS18CS121</a:t>
            </a:r>
            <a:endParaRPr lang="en-US" sz="2000" b="1" dirty="0">
              <a:ln w="0"/>
              <a:effectLst>
                <a:outerShdw blurRad="38100" dist="19050" dir="2700000" algn="tl" rotWithShape="0">
                  <a:schemeClr val="dk1">
                    <a:alpha val="40000"/>
                  </a:schemeClr>
                </a:outerShdw>
              </a:effectLst>
            </a:endParaRPr>
          </a:p>
          <a:p>
            <a:pPr algn="ct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6460526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648" y="973668"/>
            <a:ext cx="9757953" cy="706964"/>
          </a:xfrm>
        </p:spPr>
        <p:txBody>
          <a:bodyPr/>
          <a:lstStyle/>
          <a:p>
            <a:r>
              <a:rPr lang="en-US" dirty="0" smtClean="0"/>
              <a:t>Screenshot of the working(Serial Window)</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4012" y="2325188"/>
            <a:ext cx="3931919" cy="4402183"/>
          </a:xfrm>
        </p:spPr>
      </p:pic>
      <p:sp>
        <p:nvSpPr>
          <p:cNvPr id="5" name="Line Callout 1 (Border and Accent Bar) 4"/>
          <p:cNvSpPr/>
          <p:nvPr/>
        </p:nvSpPr>
        <p:spPr>
          <a:xfrm>
            <a:off x="8112033" y="2782389"/>
            <a:ext cx="3461657" cy="612648"/>
          </a:xfrm>
          <a:prstGeom prst="accentBorderCallout1">
            <a:avLst>
              <a:gd name="adj1" fmla="val 18750"/>
              <a:gd name="adj2" fmla="val -8333"/>
              <a:gd name="adj3" fmla="val 131690"/>
              <a:gd name="adj4" fmla="val -43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Phone screen simulated as a serial monitor</a:t>
            </a:r>
            <a:endParaRPr lang="en-IN" dirty="0"/>
          </a:p>
        </p:txBody>
      </p:sp>
    </p:spTree>
    <p:extLst>
      <p:ext uri="{BB962C8B-B14F-4D97-AF65-F5344CB8AC3E}">
        <p14:creationId xmlns:p14="http://schemas.microsoft.com/office/powerpoint/2010/main" val="204975792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a:t>
            </a:r>
            <a:endParaRPr lang="en-IN" dirty="0"/>
          </a:p>
        </p:txBody>
      </p:sp>
      <p:sp>
        <p:nvSpPr>
          <p:cNvPr id="3" name="Content Placeholder 2"/>
          <p:cNvSpPr>
            <a:spLocks noGrp="1"/>
          </p:cNvSpPr>
          <p:nvPr>
            <p:ph idx="1"/>
          </p:nvPr>
        </p:nvSpPr>
        <p:spPr>
          <a:xfrm>
            <a:off x="573206" y="2275953"/>
            <a:ext cx="11368585" cy="4097551"/>
          </a:xfrm>
        </p:spPr>
        <p:txBody>
          <a:bodyPr>
            <a:noAutofit/>
          </a:bodyPr>
          <a:lstStyle/>
          <a:p>
            <a:r>
              <a:rPr lang="en-US" sz="2000" dirty="0" smtClean="0"/>
              <a:t>About the project</a:t>
            </a:r>
          </a:p>
          <a:p>
            <a:r>
              <a:rPr lang="en-US" sz="2000" dirty="0" smtClean="0"/>
              <a:t>Instruments Used</a:t>
            </a:r>
          </a:p>
          <a:p>
            <a:r>
              <a:rPr lang="en-US" sz="2000" dirty="0" smtClean="0"/>
              <a:t>Circuit Diagrams</a:t>
            </a:r>
          </a:p>
          <a:p>
            <a:r>
              <a:rPr lang="en-US" sz="2000" dirty="0" smtClean="0"/>
              <a:t>Advantages</a:t>
            </a:r>
            <a:endParaRPr lang="en-IN" sz="2000" dirty="0"/>
          </a:p>
        </p:txBody>
      </p:sp>
    </p:spTree>
    <p:extLst>
      <p:ext uri="{BB962C8B-B14F-4D97-AF65-F5344CB8AC3E}">
        <p14:creationId xmlns:p14="http://schemas.microsoft.com/office/powerpoint/2010/main" val="282522628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Project :</a:t>
            </a:r>
            <a:endParaRPr lang="en-IN" dirty="0"/>
          </a:p>
        </p:txBody>
      </p:sp>
      <p:sp>
        <p:nvSpPr>
          <p:cNvPr id="3" name="Content Placeholder 2"/>
          <p:cNvSpPr>
            <a:spLocks noGrp="1"/>
          </p:cNvSpPr>
          <p:nvPr>
            <p:ph idx="1"/>
          </p:nvPr>
        </p:nvSpPr>
        <p:spPr>
          <a:xfrm>
            <a:off x="1090708" y="2289601"/>
            <a:ext cx="8825659" cy="4261324"/>
          </a:xfrm>
        </p:spPr>
        <p:txBody>
          <a:bodyPr>
            <a:normAutofit/>
          </a:bodyPr>
          <a:lstStyle/>
          <a:p>
            <a:r>
              <a:rPr lang="en-US" sz="2000" dirty="0" smtClean="0"/>
              <a:t> </a:t>
            </a:r>
            <a:r>
              <a:rPr lang="en-US" sz="1600" dirty="0" smtClean="0"/>
              <a:t>We could connect our </a:t>
            </a:r>
            <a:r>
              <a:rPr lang="en-US" sz="1600" dirty="0"/>
              <a:t>Arduino </a:t>
            </a:r>
            <a:r>
              <a:rPr lang="en-US" sz="1600" dirty="0" smtClean="0"/>
              <a:t>to any network </a:t>
            </a:r>
            <a:r>
              <a:rPr lang="en-US" sz="1600" dirty="0"/>
              <a:t>by adding </a:t>
            </a:r>
            <a:r>
              <a:rPr lang="en-US" sz="1600" dirty="0" smtClean="0"/>
              <a:t>HC-50 Bluetooth Module</a:t>
            </a:r>
            <a:endParaRPr lang="en-US" sz="1600" dirty="0"/>
          </a:p>
          <a:p>
            <a:r>
              <a:rPr lang="en-US" sz="1600" dirty="0"/>
              <a:t>The HC-50 Bluetooth module is a complete </a:t>
            </a:r>
            <a:r>
              <a:rPr lang="en-US" sz="1600" dirty="0" smtClean="0"/>
              <a:t>Bluetooth network </a:t>
            </a:r>
            <a:r>
              <a:rPr lang="en-US" sz="1600" dirty="0"/>
              <a:t>where you can easily connect as a serving </a:t>
            </a:r>
            <a:r>
              <a:rPr lang="en-US" sz="1600" dirty="0" err="1" smtClean="0"/>
              <a:t>bluetooth</a:t>
            </a:r>
            <a:r>
              <a:rPr lang="en-US" sz="1600" dirty="0" smtClean="0"/>
              <a:t> </a:t>
            </a:r>
            <a:r>
              <a:rPr lang="en-US" sz="1600" dirty="0"/>
              <a:t>adapter, wireless internet access interface to any microcontroller­ based design on its simple connectivity through Serial Communication or UART interface.</a:t>
            </a:r>
          </a:p>
          <a:p>
            <a:r>
              <a:rPr lang="en-US" sz="1600" dirty="0" smtClean="0"/>
              <a:t>By connecting this module to a servo motor in return we could easily achieve our aim that is to provide complete IoT to any platform in any institution .</a:t>
            </a:r>
          </a:p>
          <a:p>
            <a:r>
              <a:rPr lang="en-US" sz="1600" dirty="0" smtClean="0"/>
              <a:t>This could easily be reproduced and extended to a lot more advanced level and achieve complete home automation in a single go.</a:t>
            </a:r>
          </a:p>
          <a:p>
            <a:endParaRPr lang="en-IN" dirty="0"/>
          </a:p>
        </p:txBody>
      </p:sp>
    </p:spTree>
    <p:extLst>
      <p:ext uri="{BB962C8B-B14F-4D97-AF65-F5344CB8AC3E}">
        <p14:creationId xmlns:p14="http://schemas.microsoft.com/office/powerpoint/2010/main" val="245761038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and Hardware Components:</a:t>
            </a:r>
            <a:endParaRPr lang="en-IN" dirty="0"/>
          </a:p>
        </p:txBody>
      </p:sp>
      <p:sp>
        <p:nvSpPr>
          <p:cNvPr id="3" name="Content Placeholder 2"/>
          <p:cNvSpPr>
            <a:spLocks noGrp="1"/>
          </p:cNvSpPr>
          <p:nvPr>
            <p:ph idx="1"/>
          </p:nvPr>
        </p:nvSpPr>
        <p:spPr/>
        <p:txBody>
          <a:bodyPr>
            <a:normAutofit/>
          </a:bodyPr>
          <a:lstStyle/>
          <a:p>
            <a:r>
              <a:rPr lang="en-US" sz="1600" dirty="0" smtClean="0"/>
              <a:t>Arduino Uno</a:t>
            </a:r>
          </a:p>
          <a:p>
            <a:r>
              <a:rPr lang="en-US" sz="1600" dirty="0" smtClean="0"/>
              <a:t>Bread Board</a:t>
            </a:r>
          </a:p>
          <a:p>
            <a:r>
              <a:rPr lang="en-US" sz="1600" dirty="0" smtClean="0"/>
              <a:t>HC-50 Bluetooth Module</a:t>
            </a:r>
          </a:p>
          <a:p>
            <a:r>
              <a:rPr lang="en-IN" sz="1600" dirty="0"/>
              <a:t>Tower Pro SG90 9g micro Servo motor</a:t>
            </a:r>
          </a:p>
          <a:p>
            <a:r>
              <a:rPr lang="en-US" sz="1600" dirty="0" smtClean="0"/>
              <a:t>Jumper Junctions</a:t>
            </a:r>
          </a:p>
          <a:p>
            <a:r>
              <a:rPr lang="en-US" sz="1600" dirty="0" smtClean="0"/>
              <a:t>Embedded C</a:t>
            </a:r>
            <a:endParaRPr lang="en-IN" sz="1600" dirty="0" smtClean="0"/>
          </a:p>
          <a:p>
            <a:endParaRPr lang="en-IN" dirty="0">
              <a:hlinkClick r:id="rId2"/>
            </a:endParaRPr>
          </a:p>
          <a:p>
            <a:endParaRPr lang="en-US" dirty="0" smtClean="0"/>
          </a:p>
        </p:txBody>
      </p:sp>
      <p:sp>
        <p:nvSpPr>
          <p:cNvPr id="4" name="Rectangle 3"/>
          <p:cNvSpPr/>
          <p:nvPr/>
        </p:nvSpPr>
        <p:spPr>
          <a:xfrm>
            <a:off x="6054510" y="1111239"/>
            <a:ext cx="184731" cy="923330"/>
          </a:xfrm>
          <a:prstGeom prst="rect">
            <a:avLst/>
          </a:prstGeom>
          <a:noFill/>
        </p:spPr>
        <p:txBody>
          <a:bodyPr wrap="none" lIns="91440" tIns="45720" rIns="91440" bIns="45720">
            <a:spAutoFit/>
          </a:bodyPr>
          <a:lstStyle/>
          <a:p>
            <a:pPr algn="ct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144904182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486" y="2011680"/>
            <a:ext cx="8983550" cy="4572000"/>
          </a:xfrm>
          <a:prstGeom prst="rect">
            <a:avLst/>
          </a:prstGeom>
        </p:spPr>
      </p:pic>
      <p:sp>
        <p:nvSpPr>
          <p:cNvPr id="5" name="Rectangle 4"/>
          <p:cNvSpPr/>
          <p:nvPr/>
        </p:nvSpPr>
        <p:spPr>
          <a:xfrm>
            <a:off x="1543826" y="524581"/>
            <a:ext cx="7766871"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Circuit Representation:</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Rounded Rectangular Callout 5"/>
          <p:cNvSpPr/>
          <p:nvPr/>
        </p:nvSpPr>
        <p:spPr>
          <a:xfrm>
            <a:off x="1543826" y="2886892"/>
            <a:ext cx="914400" cy="612648"/>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Arduino</a:t>
            </a:r>
            <a:endParaRPr lang="en-IN" sz="1200" dirty="0"/>
          </a:p>
        </p:txBody>
      </p:sp>
      <p:sp>
        <p:nvSpPr>
          <p:cNvPr id="7" name="Up Arrow Callout 6"/>
          <p:cNvSpPr/>
          <p:nvPr/>
        </p:nvSpPr>
        <p:spPr>
          <a:xfrm>
            <a:off x="4505973" y="4467497"/>
            <a:ext cx="914400" cy="91440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HC-50</a:t>
            </a:r>
          </a:p>
          <a:p>
            <a:pPr algn="ctr"/>
            <a:r>
              <a:rPr lang="en-US" sz="1100" dirty="0" smtClean="0"/>
              <a:t>Bluetooth module</a:t>
            </a:r>
            <a:endParaRPr lang="en-IN" sz="1100" dirty="0"/>
          </a:p>
        </p:txBody>
      </p:sp>
      <p:sp>
        <p:nvSpPr>
          <p:cNvPr id="8" name="Line Callout 1 7"/>
          <p:cNvSpPr/>
          <p:nvPr/>
        </p:nvSpPr>
        <p:spPr>
          <a:xfrm>
            <a:off x="2847703" y="5251268"/>
            <a:ext cx="914400" cy="612648"/>
          </a:xfrm>
          <a:prstGeom prst="borderCallout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Servo Motor</a:t>
            </a:r>
            <a:endParaRPr lang="en-IN" dirty="0"/>
          </a:p>
        </p:txBody>
      </p:sp>
      <p:sp>
        <p:nvSpPr>
          <p:cNvPr id="9" name="Line Callout 3 8"/>
          <p:cNvSpPr/>
          <p:nvPr/>
        </p:nvSpPr>
        <p:spPr>
          <a:xfrm>
            <a:off x="7380514" y="2011680"/>
            <a:ext cx="914400" cy="612648"/>
          </a:xfrm>
          <a:prstGeom prst="borderCallout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Bread Board</a:t>
            </a:r>
            <a:endParaRPr lang="en-IN" dirty="0"/>
          </a:p>
        </p:txBody>
      </p:sp>
    </p:spTree>
    <p:extLst>
      <p:ext uri="{BB962C8B-B14F-4D97-AF65-F5344CB8AC3E}">
        <p14:creationId xmlns:p14="http://schemas.microsoft.com/office/powerpoint/2010/main" val="290955648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61" y="2495158"/>
            <a:ext cx="10713492" cy="3529936"/>
          </a:xfrm>
          <a:prstGeom prst="rect">
            <a:avLst/>
          </a:prstGeom>
          <a:ln>
            <a:noFill/>
          </a:ln>
          <a:effectLst>
            <a:outerShdw blurRad="190500" algn="tl" rotWithShape="0">
              <a:srgbClr val="000000">
                <a:alpha val="70000"/>
              </a:srgbClr>
            </a:outerShdw>
          </a:effectLst>
        </p:spPr>
      </p:pic>
      <p:sp>
        <p:nvSpPr>
          <p:cNvPr id="5" name="Rectangle 4"/>
          <p:cNvSpPr/>
          <p:nvPr/>
        </p:nvSpPr>
        <p:spPr>
          <a:xfrm>
            <a:off x="4855092" y="4029294"/>
            <a:ext cx="1515158" cy="461665"/>
          </a:xfrm>
          <a:prstGeom prst="rect">
            <a:avLst/>
          </a:prstGeom>
          <a:solidFill>
            <a:schemeClr val="bg1"/>
          </a:solidFill>
        </p:spPr>
        <p:txBody>
          <a:bodyPr wrap="none" lIns="91440" tIns="45720" rIns="91440" bIns="45720">
            <a:spAutoFit/>
          </a:bodyPr>
          <a:lstStyle/>
          <a:p>
            <a:pPr algn="ctr"/>
            <a:r>
              <a:rPr lang="en-US" sz="1200" dirty="0" smtClean="0">
                <a:ln w="0"/>
                <a:effectLst>
                  <a:outerShdw blurRad="38100" dist="19050" dir="2700000" algn="tl" rotWithShape="0">
                    <a:schemeClr val="dk1">
                      <a:alpha val="40000"/>
                    </a:schemeClr>
                  </a:outerShdw>
                </a:effectLst>
              </a:rPr>
              <a:t>HC-50 </a:t>
            </a:r>
          </a:p>
          <a:p>
            <a:pPr algn="ctr"/>
            <a:r>
              <a:rPr lang="en-US" sz="1200" dirty="0" smtClean="0">
                <a:ln w="0"/>
                <a:effectLst>
                  <a:outerShdw blurRad="38100" dist="19050" dir="2700000" algn="tl" rotWithShape="0">
                    <a:schemeClr val="dk1">
                      <a:alpha val="40000"/>
                    </a:schemeClr>
                  </a:outerShdw>
                </a:effectLst>
              </a:rPr>
              <a:t>Bluetooth module</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3226259" y="643051"/>
            <a:ext cx="5325497"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Block Diagram:</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TextBox 6"/>
          <p:cNvSpPr txBox="1"/>
          <p:nvPr/>
        </p:nvSpPr>
        <p:spPr>
          <a:xfrm rot="10800000" flipH="1" flipV="1">
            <a:off x="2444860" y="4042803"/>
            <a:ext cx="1813631" cy="461665"/>
          </a:xfrm>
          <a:prstGeom prst="rect">
            <a:avLst/>
          </a:prstGeom>
          <a:solidFill>
            <a:schemeClr val="bg1"/>
          </a:solidFill>
        </p:spPr>
        <p:txBody>
          <a:bodyPr wrap="square" rtlCol="0">
            <a:spAutoFit/>
          </a:bodyPr>
          <a:lstStyle/>
          <a:p>
            <a:r>
              <a:rPr lang="en-US" sz="1200" dirty="0" smtClean="0"/>
              <a:t>Sends a String via Serial Monitor</a:t>
            </a:r>
            <a:endParaRPr lang="en-IN" sz="1200" dirty="0"/>
          </a:p>
        </p:txBody>
      </p:sp>
      <p:sp>
        <p:nvSpPr>
          <p:cNvPr id="8" name="TextBox 7"/>
          <p:cNvSpPr txBox="1"/>
          <p:nvPr/>
        </p:nvSpPr>
        <p:spPr>
          <a:xfrm>
            <a:off x="6662057" y="3768926"/>
            <a:ext cx="1084217" cy="954107"/>
          </a:xfrm>
          <a:prstGeom prst="rect">
            <a:avLst/>
          </a:prstGeom>
          <a:solidFill>
            <a:schemeClr val="bg1"/>
          </a:solidFill>
        </p:spPr>
        <p:txBody>
          <a:bodyPr wrap="square" rtlCol="0">
            <a:spAutoFit/>
          </a:bodyPr>
          <a:lstStyle/>
          <a:p>
            <a:r>
              <a:rPr lang="en-US" sz="1400" dirty="0" smtClean="0"/>
              <a:t>Arduino reads </a:t>
            </a:r>
          </a:p>
          <a:p>
            <a:r>
              <a:rPr lang="en-US" sz="1400" dirty="0" smtClean="0"/>
              <a:t>the message</a:t>
            </a:r>
            <a:endParaRPr lang="en-IN" sz="1400" dirty="0"/>
          </a:p>
        </p:txBody>
      </p:sp>
      <p:sp>
        <p:nvSpPr>
          <p:cNvPr id="9" name="TextBox 8"/>
          <p:cNvSpPr txBox="1"/>
          <p:nvPr/>
        </p:nvSpPr>
        <p:spPr>
          <a:xfrm>
            <a:off x="9913792" y="3916920"/>
            <a:ext cx="1331962" cy="830997"/>
          </a:xfrm>
          <a:prstGeom prst="rect">
            <a:avLst/>
          </a:prstGeom>
          <a:solidFill>
            <a:schemeClr val="bg1"/>
          </a:solidFill>
        </p:spPr>
        <p:txBody>
          <a:bodyPr wrap="square" rtlCol="0">
            <a:spAutoFit/>
          </a:bodyPr>
          <a:lstStyle/>
          <a:p>
            <a:r>
              <a:rPr lang="en-US" sz="1200" dirty="0" smtClean="0"/>
              <a:t>Arduino passes the message and executes the command</a:t>
            </a:r>
            <a:endParaRPr lang="en-IN" sz="1200" dirty="0"/>
          </a:p>
        </p:txBody>
      </p:sp>
      <p:sp>
        <p:nvSpPr>
          <p:cNvPr id="10" name="Line Callout 1 9"/>
          <p:cNvSpPr/>
          <p:nvPr/>
        </p:nvSpPr>
        <p:spPr>
          <a:xfrm>
            <a:off x="1711235" y="1566381"/>
            <a:ext cx="914400" cy="860842"/>
          </a:xfrm>
          <a:prstGeom prst="borderCallout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n w="0"/>
                <a:solidFill>
                  <a:schemeClr val="tx1"/>
                </a:solidFill>
                <a:effectLst>
                  <a:outerShdw blurRad="38100" dist="19050" dir="2700000" algn="tl" rotWithShape="0">
                    <a:schemeClr val="dk1">
                      <a:alpha val="40000"/>
                    </a:schemeClr>
                  </a:outerShdw>
                </a:effectLst>
              </a:rPr>
              <a:t>Mobile Phone</a:t>
            </a:r>
            <a:endParaRPr lang="en-IN" sz="160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3825075" y="6231409"/>
            <a:ext cx="4127863" cy="369332"/>
          </a:xfrm>
          <a:prstGeom prst="rect">
            <a:avLst/>
          </a:prstGeom>
          <a:noFill/>
        </p:spPr>
        <p:txBody>
          <a:bodyPr wrap="square" rtlCol="0">
            <a:spAutoFit/>
          </a:bodyPr>
          <a:lstStyle/>
          <a:p>
            <a:r>
              <a:rPr lang="en-US" dirty="0" smtClean="0"/>
              <a:t>Fig : Block Diagram of working</a:t>
            </a:r>
            <a:endParaRPr lang="en-IN" dirty="0"/>
          </a:p>
        </p:txBody>
      </p:sp>
    </p:spTree>
    <p:extLst>
      <p:ext uri="{BB962C8B-B14F-4D97-AF65-F5344CB8AC3E}">
        <p14:creationId xmlns:p14="http://schemas.microsoft.com/office/powerpoint/2010/main" val="312834626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IN" dirty="0"/>
          </a:p>
        </p:txBody>
      </p:sp>
      <p:sp>
        <p:nvSpPr>
          <p:cNvPr id="3" name="Content Placeholder 2"/>
          <p:cNvSpPr>
            <a:spLocks noGrp="1"/>
          </p:cNvSpPr>
          <p:nvPr>
            <p:ph idx="1"/>
          </p:nvPr>
        </p:nvSpPr>
        <p:spPr>
          <a:xfrm>
            <a:off x="1468853" y="2316896"/>
            <a:ext cx="9203696" cy="4411449"/>
          </a:xfrm>
        </p:spPr>
        <p:txBody>
          <a:bodyPr>
            <a:noAutofit/>
          </a:bodyPr>
          <a:lstStyle/>
          <a:p>
            <a:r>
              <a:rPr lang="en-US" dirty="0" smtClean="0"/>
              <a:t> </a:t>
            </a:r>
            <a:r>
              <a:rPr lang="en-US" sz="1600" dirty="0" smtClean="0"/>
              <a:t>Unique </a:t>
            </a:r>
            <a:r>
              <a:rPr lang="en-US" sz="1600" dirty="0"/>
              <a:t>lockset that is very attractive to the IT department and security teams </a:t>
            </a:r>
            <a:endParaRPr lang="en-US" sz="1600" dirty="0" smtClean="0"/>
          </a:p>
          <a:p>
            <a:r>
              <a:rPr lang="en-US" sz="1600" dirty="0" smtClean="0"/>
              <a:t> </a:t>
            </a:r>
            <a:r>
              <a:rPr lang="en-US" sz="1600" dirty="0"/>
              <a:t>Very cost effective way for general contractors to build security in by reducing the number of subs needed for installation </a:t>
            </a:r>
            <a:endParaRPr lang="en-US" sz="1600" dirty="0" smtClean="0"/>
          </a:p>
          <a:p>
            <a:r>
              <a:rPr lang="en-US" sz="1600" dirty="0" smtClean="0"/>
              <a:t>Single </a:t>
            </a:r>
            <a:r>
              <a:rPr lang="en-US" sz="1600" dirty="0"/>
              <a:t>package makes commissioning and troubleshooting dramatically faster and easier so less of a project management hassle for door security components </a:t>
            </a:r>
            <a:r>
              <a:rPr lang="en-US" sz="1600" dirty="0" smtClean="0"/>
              <a:t> </a:t>
            </a:r>
          </a:p>
          <a:p>
            <a:r>
              <a:rPr lang="en-US" sz="1600" dirty="0" smtClean="0"/>
              <a:t>Paired </a:t>
            </a:r>
            <a:r>
              <a:rPr lang="en-US" sz="1600" dirty="0"/>
              <a:t>with the </a:t>
            </a:r>
            <a:r>
              <a:rPr lang="en-US" sz="1600" dirty="0" smtClean="0"/>
              <a:t>total IoT home solution </a:t>
            </a:r>
            <a:r>
              <a:rPr lang="en-US" sz="1600" dirty="0"/>
              <a:t>version it makes for a solution set for a broad range of doors</a:t>
            </a:r>
            <a:endParaRPr lang="en-IN" sz="1600" dirty="0"/>
          </a:p>
        </p:txBody>
      </p:sp>
    </p:spTree>
    <p:extLst>
      <p:ext uri="{BB962C8B-B14F-4D97-AF65-F5344CB8AC3E}">
        <p14:creationId xmlns:p14="http://schemas.microsoft.com/office/powerpoint/2010/main" val="131852073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of the 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811" y="2459807"/>
            <a:ext cx="6453051" cy="4163060"/>
          </a:xfrm>
        </p:spPr>
      </p:pic>
      <p:sp>
        <p:nvSpPr>
          <p:cNvPr id="5" name="Line Callout 2 4"/>
          <p:cNvSpPr/>
          <p:nvPr/>
        </p:nvSpPr>
        <p:spPr>
          <a:xfrm>
            <a:off x="8791302" y="4235013"/>
            <a:ext cx="2442754" cy="612648"/>
          </a:xfrm>
          <a:prstGeom prst="borderCallout2">
            <a:avLst>
              <a:gd name="adj1" fmla="val 18750"/>
              <a:gd name="adj2" fmla="val -8333"/>
              <a:gd name="adj3" fmla="val 18750"/>
              <a:gd name="adj4" fmla="val -16667"/>
              <a:gd name="adj5" fmla="val 78385"/>
              <a:gd name="adj6" fmla="val -445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whole circuit with fabrication</a:t>
            </a:r>
            <a:endParaRPr lang="en-IN" dirty="0"/>
          </a:p>
        </p:txBody>
      </p:sp>
      <p:sp>
        <p:nvSpPr>
          <p:cNvPr id="6" name="Right Arrow 5"/>
          <p:cNvSpPr/>
          <p:nvPr/>
        </p:nvSpPr>
        <p:spPr>
          <a:xfrm>
            <a:off x="809897" y="3017518"/>
            <a:ext cx="2050215" cy="1031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Bluetooth module</a:t>
            </a:r>
            <a:endParaRPr lang="en-IN" dirty="0"/>
          </a:p>
        </p:txBody>
      </p:sp>
      <p:sp>
        <p:nvSpPr>
          <p:cNvPr id="8" name="Right Arrow 7"/>
          <p:cNvSpPr/>
          <p:nvPr/>
        </p:nvSpPr>
        <p:spPr>
          <a:xfrm>
            <a:off x="2370908" y="538637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Lock </a:t>
            </a:r>
            <a:endParaRPr lang="en-IN" dirty="0"/>
          </a:p>
        </p:txBody>
      </p:sp>
      <p:sp>
        <p:nvSpPr>
          <p:cNvPr id="9" name="Right Arrow 8"/>
          <p:cNvSpPr/>
          <p:nvPr/>
        </p:nvSpPr>
        <p:spPr>
          <a:xfrm>
            <a:off x="2037806" y="3992697"/>
            <a:ext cx="231539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Arduino board</a:t>
            </a:r>
            <a:endParaRPr lang="en-IN" dirty="0"/>
          </a:p>
        </p:txBody>
      </p:sp>
      <p:sp>
        <p:nvSpPr>
          <p:cNvPr id="11" name="Up Arrow Callout 10"/>
          <p:cNvSpPr/>
          <p:nvPr/>
        </p:nvSpPr>
        <p:spPr>
          <a:xfrm>
            <a:off x="6531429" y="5943600"/>
            <a:ext cx="914400" cy="91440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Servo motor</a:t>
            </a:r>
            <a:endParaRPr lang="en-IN" dirty="0"/>
          </a:p>
        </p:txBody>
      </p:sp>
      <p:sp>
        <p:nvSpPr>
          <p:cNvPr id="14" name="Line Callout 2 13"/>
          <p:cNvSpPr/>
          <p:nvPr/>
        </p:nvSpPr>
        <p:spPr>
          <a:xfrm>
            <a:off x="7615645" y="2153483"/>
            <a:ext cx="1449977" cy="612648"/>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Jumper wires</a:t>
            </a:r>
            <a:endParaRPr lang="en-IN" dirty="0"/>
          </a:p>
        </p:txBody>
      </p:sp>
    </p:spTree>
    <p:extLst>
      <p:ext uri="{BB962C8B-B14F-4D97-AF65-F5344CB8AC3E}">
        <p14:creationId xmlns:p14="http://schemas.microsoft.com/office/powerpoint/2010/main" val="261055948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a:xfrm>
            <a:off x="496389" y="2259874"/>
            <a:ext cx="11194867" cy="4506686"/>
          </a:xfrm>
        </p:spPr>
        <p:txBody>
          <a:bodyPr/>
          <a:lstStyle/>
          <a:p>
            <a:pPr marL="0" indent="0">
              <a:buNone/>
            </a:pPr>
            <a:r>
              <a:rPr lang="en-US" dirty="0" smtClean="0"/>
              <a:t>	</a:t>
            </a:r>
            <a:r>
              <a:rPr lang="en-US" sz="2000" dirty="0" smtClean="0"/>
              <a:t>We first start the working by powering the Arduino board using a USB power supply through a computer or by an external power source. The Bluetooth module turns on and it needs to be paired with a phone. It is protected by a password which could be changed using a AT command terminal. After pairing up, the phone should be downloaded with a Bluetooth terminal for the communication with the module. We used </a:t>
            </a:r>
            <a:r>
              <a:rPr lang="en-US" sz="2000" b="1" dirty="0" smtClean="0"/>
              <a:t>Bluetooth Terminal</a:t>
            </a:r>
            <a:r>
              <a:rPr lang="en-US" sz="2000" dirty="0" smtClean="0"/>
              <a:t>, developed by </a:t>
            </a:r>
            <a:r>
              <a:rPr lang="en-US" sz="2000" b="1" dirty="0" smtClean="0"/>
              <a:t>Qwerty</a:t>
            </a:r>
            <a:r>
              <a:rPr lang="en-US" sz="2000" dirty="0" smtClean="0"/>
              <a:t> developers. Now connect the same with module with the terminal too. The Bluetooth module is named </a:t>
            </a:r>
            <a:r>
              <a:rPr lang="en-US" sz="2000" b="1" dirty="0" smtClean="0"/>
              <a:t>HC-05.</a:t>
            </a:r>
          </a:p>
          <a:p>
            <a:pPr marL="0" indent="0">
              <a:buNone/>
            </a:pPr>
            <a:r>
              <a:rPr lang="en-US" sz="2000" b="1" dirty="0"/>
              <a:t>	</a:t>
            </a:r>
            <a:r>
              <a:rPr lang="en-US" sz="2000" dirty="0" smtClean="0"/>
              <a:t>After connecting it with the module, if we give 0 as input to the terminal the servo motor locks the door and when given 1 it unlocks the same. This lock needs to be connected to  a constant power supply to the Bluetooth module running. After you are done with it you could unpair with your phone and we you want to use the lock again you have to enter the password and command it open or close. </a:t>
            </a:r>
          </a:p>
          <a:p>
            <a:pPr marL="0" indent="0">
              <a:buNone/>
            </a:pPr>
            <a:r>
              <a:rPr lang="en-US" dirty="0"/>
              <a:t>	</a:t>
            </a:r>
            <a:r>
              <a:rPr lang="en-US" dirty="0" smtClean="0"/>
              <a:t> 	</a:t>
            </a:r>
            <a:endParaRPr lang="en-IN" dirty="0"/>
          </a:p>
        </p:txBody>
      </p:sp>
    </p:spTree>
    <p:extLst>
      <p:ext uri="{BB962C8B-B14F-4D97-AF65-F5344CB8AC3E}">
        <p14:creationId xmlns:p14="http://schemas.microsoft.com/office/powerpoint/2010/main" val="2422807897"/>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326</TotalTime>
  <Words>331</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Century Gothic</vt:lpstr>
      <vt:lpstr>Wingdings 3</vt:lpstr>
      <vt:lpstr>Ion Boardroom</vt:lpstr>
      <vt:lpstr>PowerPoint Presentation</vt:lpstr>
      <vt:lpstr>Index :</vt:lpstr>
      <vt:lpstr>About The Project :</vt:lpstr>
      <vt:lpstr>Software and Hardware Components:</vt:lpstr>
      <vt:lpstr>PowerPoint Presentation</vt:lpstr>
      <vt:lpstr>PowerPoint Presentation</vt:lpstr>
      <vt:lpstr>Advantages :</vt:lpstr>
      <vt:lpstr>Screenshot of the Model</vt:lpstr>
      <vt:lpstr>Working</vt:lpstr>
      <vt:lpstr>Screenshot of the working(Serial Window)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Siddarth  Bhave</dc:creator>
  <cp:lastModifiedBy>Siddarth  Bhave</cp:lastModifiedBy>
  <cp:revision>33</cp:revision>
  <dcterms:created xsi:type="dcterms:W3CDTF">2019-04-09T13:57:51Z</dcterms:created>
  <dcterms:modified xsi:type="dcterms:W3CDTF">2019-05-15T10:15:36Z</dcterms:modified>
</cp:coreProperties>
</file>