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7" r:id="rId9"/>
    <p:sldId id="289" r:id="rId10"/>
    <p:sldId id="267" r:id="rId11"/>
    <p:sldId id="266" r:id="rId12"/>
    <p:sldId id="268" r:id="rId13"/>
    <p:sldId id="265" r:id="rId14"/>
    <p:sldId id="264" r:id="rId15"/>
    <p:sldId id="263" r:id="rId16"/>
    <p:sldId id="277" r:id="rId17"/>
    <p:sldId id="278" r:id="rId18"/>
    <p:sldId id="292" r:id="rId19"/>
    <p:sldId id="270" r:id="rId20"/>
    <p:sldId id="271" r:id="rId21"/>
    <p:sldId id="272" r:id="rId22"/>
    <p:sldId id="275" r:id="rId23"/>
    <p:sldId id="276" r:id="rId24"/>
    <p:sldId id="286" r:id="rId25"/>
    <p:sldId id="290"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92" d="100"/>
          <a:sy n="92" d="100"/>
        </p:scale>
        <p:origin x="8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39E-6FD2-40B7-9DA4-91BFB2194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AD2F53-E2D0-46E1-A908-A24663D55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65BCD4-8B3D-419C-B282-D45C42B3ED93}"/>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72C0AE40-0BAC-4D39-AA06-A5616D291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28C7F-3D00-4E82-9E79-C8BF57E00EA8}"/>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7724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CE48-311E-4AA2-B520-9BBD992F38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D1F82-554F-47B7-A1FA-619F8F6F3E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D5A2D-2E64-4D0A-8864-A63D6157BDCF}"/>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9A7CC559-A81F-4B92-9B85-C7B3C155B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F0272-8EB2-478C-BDC8-E69DBF59B0DB}"/>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125717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08719-DD1E-491F-B0F2-CB7AD20955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E2020-B652-4B08-AC40-40E48AAE6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ED82-F3CE-45B2-BDDD-9F1F3CC0A037}"/>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D95C7150-5191-4BC8-AFD6-02CFAB3B1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DE52B-677F-4C3E-A6AE-FFE0437EAB7C}"/>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214657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A17-5596-48D7-99DD-7DA82645E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28F76-87ED-4556-9F17-EDCEEC6D7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A3371-06F2-44C2-AD44-CCB76D36CA28}"/>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EB890AE0-4559-45C1-9E7B-48FA0FE8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29A89-3D1D-4153-B1E3-56341C008119}"/>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2132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8BF-7116-4F6A-9AAE-2155CD599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67E3C-8879-4E25-A71A-F39D35FF5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D491EF-7E3D-4EDE-8FD1-6C0ADB0F0BC6}"/>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C14CC7E2-AAD8-40CB-A879-44298E920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AFBF1-3373-4556-A7AD-9DE0E3B5231D}"/>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405251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4898-97BE-4E64-9030-E42362306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04A02-A5B9-42A7-B652-B8CDA3208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B4F06-B3BE-484A-A3C8-FBF1CC6F4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538CD6-4C1D-4D21-909D-A27BB0C3D879}"/>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6" name="Footer Placeholder 5">
            <a:extLst>
              <a:ext uri="{FF2B5EF4-FFF2-40B4-BE49-F238E27FC236}">
                <a16:creationId xmlns:a16="http://schemas.microsoft.com/office/drawing/2014/main" id="{8FED538A-0C44-49F2-A54F-48ABF2237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BC774-27C5-4932-B771-FA4959BA4884}"/>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101056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AED-D243-4E04-A57B-D4CCFBD8A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9B52-56B5-4D8F-AAF8-E16E03C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84F26C-9448-4389-9975-59BD84F40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535644-D5C4-4F38-A660-D3DE21E24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D4F4A-9287-42C2-AF21-9CBB573EC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4A41C-BBCF-4DE6-BB64-5C20C2431D07}"/>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8" name="Footer Placeholder 7">
            <a:extLst>
              <a:ext uri="{FF2B5EF4-FFF2-40B4-BE49-F238E27FC236}">
                <a16:creationId xmlns:a16="http://schemas.microsoft.com/office/drawing/2014/main" id="{8B0CBF20-09E4-4400-9F06-83851742C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F7E12-8BF3-4222-BB0D-5C4C09C8ECF3}"/>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58320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85F-EB1C-4A64-9EE2-C7C4213B9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F27FFC-8FE6-4003-BE24-0703198C8282}"/>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4" name="Footer Placeholder 3">
            <a:extLst>
              <a:ext uri="{FF2B5EF4-FFF2-40B4-BE49-F238E27FC236}">
                <a16:creationId xmlns:a16="http://schemas.microsoft.com/office/drawing/2014/main" id="{6CFD743C-6BE0-44DC-AA78-B40298D639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1209A-960D-4DF2-B40B-8329CD2C55C0}"/>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204290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1CA72-3E5C-4927-BB48-C4E53EF3D903}"/>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3" name="Footer Placeholder 2">
            <a:extLst>
              <a:ext uri="{FF2B5EF4-FFF2-40B4-BE49-F238E27FC236}">
                <a16:creationId xmlns:a16="http://schemas.microsoft.com/office/drawing/2014/main" id="{5F3EEFCC-4ACC-404E-904D-F2AE1D5F1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6F7A0-9051-4455-B4F0-4FCF0D3D41A5}"/>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150777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7369-59CF-432D-BA9C-9AC9A9119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F0C6E-84A2-4002-A58D-17563B7E0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EFFD70-12AD-4EC6-A504-FC1A06147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D084E-BFFA-46E0-B278-765E8DCC3103}"/>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6" name="Footer Placeholder 5">
            <a:extLst>
              <a:ext uri="{FF2B5EF4-FFF2-40B4-BE49-F238E27FC236}">
                <a16:creationId xmlns:a16="http://schemas.microsoft.com/office/drawing/2014/main" id="{35F962C9-8FA7-4B89-B297-C4AC36952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AA115-1C07-45EA-A3FF-43C8C93F8EE2}"/>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11714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0996-39F0-4ACB-BD62-B89C05BD0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1AA86-D0C1-4C50-B9B7-42D3753EC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0EBD4E-4086-4817-BE2C-5843011B4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3C0EE-8B80-48B0-AF86-C315C0E536E5}"/>
              </a:ext>
            </a:extLst>
          </p:cNvPr>
          <p:cNvSpPr>
            <a:spLocks noGrp="1"/>
          </p:cNvSpPr>
          <p:nvPr>
            <p:ph type="dt" sz="half" idx="10"/>
          </p:nvPr>
        </p:nvSpPr>
        <p:spPr/>
        <p:txBody>
          <a:bodyPr/>
          <a:lstStyle/>
          <a:p>
            <a:fld id="{394E7F9A-8C51-49A4-8791-578C3C50B939}" type="datetimeFigureOut">
              <a:rPr lang="en-US" smtClean="0"/>
              <a:t>4/12/2020</a:t>
            </a:fld>
            <a:endParaRPr lang="en-US"/>
          </a:p>
        </p:txBody>
      </p:sp>
      <p:sp>
        <p:nvSpPr>
          <p:cNvPr id="6" name="Footer Placeholder 5">
            <a:extLst>
              <a:ext uri="{FF2B5EF4-FFF2-40B4-BE49-F238E27FC236}">
                <a16:creationId xmlns:a16="http://schemas.microsoft.com/office/drawing/2014/main" id="{C92E7736-88BE-41C3-B1F6-B52A4B1D2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C0A0B-DB9B-415F-9A3A-A6BDCE699529}"/>
              </a:ext>
            </a:extLst>
          </p:cNvPr>
          <p:cNvSpPr>
            <a:spLocks noGrp="1"/>
          </p:cNvSpPr>
          <p:nvPr>
            <p:ph type="sldNum" sz="quarter" idx="12"/>
          </p:nvPr>
        </p:nvSpPr>
        <p:spPr/>
        <p:txBody>
          <a:bodyPr/>
          <a:lstStyle/>
          <a:p>
            <a:fld id="{F0B8F576-761B-44E3-90CF-5760CA925B37}" type="slidenum">
              <a:rPr lang="en-US" smtClean="0"/>
              <a:t>‹#›</a:t>
            </a:fld>
            <a:endParaRPr lang="en-US"/>
          </a:p>
        </p:txBody>
      </p:sp>
    </p:spTree>
    <p:extLst>
      <p:ext uri="{BB962C8B-B14F-4D97-AF65-F5344CB8AC3E}">
        <p14:creationId xmlns:p14="http://schemas.microsoft.com/office/powerpoint/2010/main" val="74733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516EA-F4BC-4045-BAF3-8D9E69DFA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70CC7-3B75-4F3A-A8E2-F4D47E624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ADB98-F1F2-4C23-B358-086EF98E5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E7F9A-8C51-49A4-8791-578C3C50B939}" type="datetimeFigureOut">
              <a:rPr lang="en-US" smtClean="0"/>
              <a:t>4/12/2020</a:t>
            </a:fld>
            <a:endParaRPr lang="en-US"/>
          </a:p>
        </p:txBody>
      </p:sp>
      <p:sp>
        <p:nvSpPr>
          <p:cNvPr id="5" name="Footer Placeholder 4">
            <a:extLst>
              <a:ext uri="{FF2B5EF4-FFF2-40B4-BE49-F238E27FC236}">
                <a16:creationId xmlns:a16="http://schemas.microsoft.com/office/drawing/2014/main" id="{3D24AC85-1EC9-40EC-BA3F-92B51B59E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DF727D-BD02-4422-B4C6-40663AA7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8F576-761B-44E3-90CF-5760CA925B37}" type="slidenum">
              <a:rPr lang="en-US" smtClean="0"/>
              <a:t>‹#›</a:t>
            </a:fld>
            <a:endParaRPr lang="en-US"/>
          </a:p>
        </p:txBody>
      </p:sp>
    </p:spTree>
    <p:extLst>
      <p:ext uri="{BB962C8B-B14F-4D97-AF65-F5344CB8AC3E}">
        <p14:creationId xmlns:p14="http://schemas.microsoft.com/office/powerpoint/2010/main" val="2946283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wardsdatascience.com/data-driven-growth-with-python-part-3-customer-lifetime-value-prediction-6017802f2e0f" TargetMode="External"/><Relationship Id="rId2" Type="http://schemas.openxmlformats.org/officeDocument/2006/relationships/hyperlink" Target="https://towardsdatascience.com/tagged/data-driven-growth" TargetMode="External"/><Relationship Id="rId1" Type="http://schemas.openxmlformats.org/officeDocument/2006/relationships/slideLayout" Target="../slideLayouts/slideLayout2.xml"/><Relationship Id="rId4" Type="http://schemas.openxmlformats.org/officeDocument/2006/relationships/hyperlink" Target="https://towardsdatascience.com/data-driven-growth-with-python-part-2-customer-segmentation-5c019d15044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9008-A0F5-4CAD-8E5F-AE6497BC98E1}"/>
              </a:ext>
            </a:extLst>
          </p:cNvPr>
          <p:cNvSpPr>
            <a:spLocks noGrp="1"/>
          </p:cNvSpPr>
          <p:nvPr>
            <p:ph type="ctrTitle"/>
          </p:nvPr>
        </p:nvSpPr>
        <p:spPr>
          <a:xfrm>
            <a:off x="1590675" y="962025"/>
            <a:ext cx="9144000" cy="2281238"/>
          </a:xfrm>
        </p:spPr>
        <p:txBody>
          <a:bodyPr>
            <a:normAutofit fontScale="90000"/>
          </a:bodyPr>
          <a:lstStyle/>
          <a:p>
            <a:r>
              <a:rPr lang="en-US" dirty="0"/>
              <a:t>Capstone Presentation</a:t>
            </a:r>
            <a:br>
              <a:rPr lang="en-US" dirty="0"/>
            </a:br>
            <a:br>
              <a:rPr lang="en-US" dirty="0"/>
            </a:br>
            <a:r>
              <a:rPr lang="en-US" dirty="0"/>
              <a:t>Mahindra First Choice Services, Case Study</a:t>
            </a:r>
          </a:p>
        </p:txBody>
      </p:sp>
      <p:sp>
        <p:nvSpPr>
          <p:cNvPr id="3" name="Subtitle 2">
            <a:extLst>
              <a:ext uri="{FF2B5EF4-FFF2-40B4-BE49-F238E27FC236}">
                <a16:creationId xmlns:a16="http://schemas.microsoft.com/office/drawing/2014/main" id="{D1AFDA5F-0A36-47BA-A5A0-292FF5F3E606}"/>
              </a:ext>
            </a:extLst>
          </p:cNvPr>
          <p:cNvSpPr>
            <a:spLocks noGrp="1"/>
          </p:cNvSpPr>
          <p:nvPr>
            <p:ph type="subTitle" idx="1"/>
          </p:nvPr>
        </p:nvSpPr>
        <p:spPr>
          <a:xfrm>
            <a:off x="1524000" y="4048125"/>
            <a:ext cx="9144000" cy="1687511"/>
          </a:xfrm>
        </p:spPr>
        <p:txBody>
          <a:bodyPr>
            <a:normAutofit fontScale="85000" lnSpcReduction="20000"/>
          </a:bodyPr>
          <a:lstStyle/>
          <a:p>
            <a:r>
              <a:rPr lang="en-US" dirty="0"/>
              <a:t>Completed by: Team 3</a:t>
            </a:r>
          </a:p>
          <a:p>
            <a:r>
              <a:rPr lang="en-US" dirty="0"/>
              <a:t>Aparna Singh</a:t>
            </a:r>
          </a:p>
          <a:p>
            <a:r>
              <a:rPr lang="en-US" dirty="0" err="1"/>
              <a:t>Sammek</a:t>
            </a:r>
            <a:r>
              <a:rPr lang="en-US" dirty="0"/>
              <a:t> </a:t>
            </a:r>
            <a:r>
              <a:rPr lang="en-US" dirty="0" err="1"/>
              <a:t>Ovhal</a:t>
            </a:r>
            <a:endParaRPr lang="en-US" dirty="0"/>
          </a:p>
          <a:p>
            <a:r>
              <a:rPr lang="en-US" dirty="0"/>
              <a:t>Krishna Das</a:t>
            </a:r>
          </a:p>
          <a:p>
            <a:r>
              <a:rPr lang="en-US" dirty="0"/>
              <a:t>Sourabh Choudhary</a:t>
            </a:r>
          </a:p>
          <a:p>
            <a:endParaRPr lang="en-US" dirty="0"/>
          </a:p>
        </p:txBody>
      </p:sp>
    </p:spTree>
    <p:extLst>
      <p:ext uri="{BB962C8B-B14F-4D97-AF65-F5344CB8AC3E}">
        <p14:creationId xmlns:p14="http://schemas.microsoft.com/office/powerpoint/2010/main" val="339216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24D04C-8EA1-4A54-93A4-5A3D5951D226}"/>
              </a:ext>
            </a:extLst>
          </p:cNvPr>
          <p:cNvSpPr>
            <a:spLocks noGrp="1"/>
          </p:cNvSpPr>
          <p:nvPr>
            <p:ph type="title"/>
          </p:nvPr>
        </p:nvSpPr>
        <p:spPr>
          <a:xfrm>
            <a:off x="839788" y="457200"/>
            <a:ext cx="9467994" cy="822960"/>
          </a:xfrm>
        </p:spPr>
        <p:txBody>
          <a:bodyPr>
            <a:normAutofit/>
          </a:bodyPr>
          <a:lstStyle/>
          <a:p>
            <a:r>
              <a:rPr lang="en-US" dirty="0"/>
              <a:t>Primary Objective: </a:t>
            </a:r>
            <a:r>
              <a:rPr lang="en" dirty="0"/>
              <a:t>Ownership and Spending patterns</a:t>
            </a:r>
            <a:endParaRPr lang="en-US" dirty="0"/>
          </a:p>
        </p:txBody>
      </p:sp>
      <p:pic>
        <p:nvPicPr>
          <p:cNvPr id="5" name="Content Placeholder 4">
            <a:extLst>
              <a:ext uri="{FF2B5EF4-FFF2-40B4-BE49-F238E27FC236}">
                <a16:creationId xmlns:a16="http://schemas.microsoft.com/office/drawing/2014/main" id="{D29C5DBF-5EE4-44FB-BFA1-6EA18B9F9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505" y="1979273"/>
            <a:ext cx="6172200" cy="3967842"/>
          </a:xfrm>
        </p:spPr>
      </p:pic>
      <p:sp>
        <p:nvSpPr>
          <p:cNvPr id="2" name="Text Placeholder 1">
            <a:extLst>
              <a:ext uri="{FF2B5EF4-FFF2-40B4-BE49-F238E27FC236}">
                <a16:creationId xmlns:a16="http://schemas.microsoft.com/office/drawing/2014/main" id="{8ADBE2BD-13CE-4FE0-8EE6-1B7D51EE935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Tier wise distribution of states</a:t>
            </a:r>
          </a:p>
          <a:p>
            <a:pPr marL="285750" indent="-285750">
              <a:buFont typeface="Arial" panose="020B0604020202020204" pitchFamily="34" charset="0"/>
              <a:buChar char="•"/>
            </a:pPr>
            <a:r>
              <a:rPr lang="en-US" dirty="0"/>
              <a:t>5 Major Demanding cities- Chennai, Pune, Nagpur, Nashik, Thane.</a:t>
            </a:r>
          </a:p>
          <a:p>
            <a:pPr marL="285750" indent="-285750">
              <a:buFont typeface="Arial" panose="020B0604020202020204" pitchFamily="34" charset="0"/>
              <a:buChar char="•"/>
            </a:pPr>
            <a:r>
              <a:rPr lang="en-US" dirty="0"/>
              <a:t>State wise Tamil Nadu and Maharashtra are filled with opportunity for New Plants establishment.</a:t>
            </a:r>
          </a:p>
          <a:p>
            <a:r>
              <a:rPr lang="en-US" dirty="0"/>
              <a:t> </a:t>
            </a:r>
          </a:p>
        </p:txBody>
      </p:sp>
    </p:spTree>
    <p:extLst>
      <p:ext uri="{BB962C8B-B14F-4D97-AF65-F5344CB8AC3E}">
        <p14:creationId xmlns:p14="http://schemas.microsoft.com/office/powerpoint/2010/main" val="37679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054B2EE-E212-49BC-B7DB-CC26A76F5328}"/>
              </a:ext>
            </a:extLst>
          </p:cNvPr>
          <p:cNvSpPr>
            <a:spLocks noGrp="1"/>
          </p:cNvSpPr>
          <p:nvPr>
            <p:ph type="title"/>
          </p:nvPr>
        </p:nvSpPr>
        <p:spPr>
          <a:xfrm>
            <a:off x="839788" y="457200"/>
            <a:ext cx="9384867" cy="731520"/>
          </a:xfrm>
        </p:spPr>
        <p:txBody>
          <a:bodyPr>
            <a:normAutofit/>
          </a:bodyPr>
          <a:lstStyle/>
          <a:p>
            <a:r>
              <a:rPr lang="en-US" dirty="0"/>
              <a:t>                  Demographic &amp; Make-Model Distribution</a:t>
            </a:r>
          </a:p>
        </p:txBody>
      </p:sp>
      <p:pic>
        <p:nvPicPr>
          <p:cNvPr id="5" name="Content Placeholder 4">
            <a:extLst>
              <a:ext uri="{FF2B5EF4-FFF2-40B4-BE49-F238E27FC236}">
                <a16:creationId xmlns:a16="http://schemas.microsoft.com/office/drawing/2014/main" id="{46993227-FF89-4815-8FC1-E0424433A2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2057400"/>
            <a:ext cx="6172200" cy="3967842"/>
          </a:xfrm>
        </p:spPr>
      </p:pic>
      <p:sp>
        <p:nvSpPr>
          <p:cNvPr id="2" name="Text Placeholder 1">
            <a:extLst>
              <a:ext uri="{FF2B5EF4-FFF2-40B4-BE49-F238E27FC236}">
                <a16:creationId xmlns:a16="http://schemas.microsoft.com/office/drawing/2014/main" id="{E2504BCB-7127-41BD-A8F5-12F7A8D15BA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we can Infer from this graph is that Percentage share of Maruti Suzuki is highest in Tamil Nadu and Maharashtra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35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23CB-3B72-473A-A06F-93D8049795B4}"/>
              </a:ext>
            </a:extLst>
          </p:cNvPr>
          <p:cNvSpPr>
            <a:spLocks noGrp="1"/>
          </p:cNvSpPr>
          <p:nvPr>
            <p:ph type="title"/>
          </p:nvPr>
        </p:nvSpPr>
        <p:spPr>
          <a:xfrm>
            <a:off x="839788" y="457200"/>
            <a:ext cx="9742314" cy="689956"/>
          </a:xfrm>
        </p:spPr>
        <p:txBody>
          <a:bodyPr/>
          <a:lstStyle/>
          <a:p>
            <a:r>
              <a:rPr lang="en-US" dirty="0"/>
              <a:t>          City Category and Make-model Distribution</a:t>
            </a:r>
          </a:p>
        </p:txBody>
      </p:sp>
      <p:pic>
        <p:nvPicPr>
          <p:cNvPr id="5" name="Content Placeholder 4">
            <a:extLst>
              <a:ext uri="{FF2B5EF4-FFF2-40B4-BE49-F238E27FC236}">
                <a16:creationId xmlns:a16="http://schemas.microsoft.com/office/drawing/2014/main" id="{4E26409A-D29E-4BB1-A232-34533DB9B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2818" y="2057400"/>
            <a:ext cx="6172200" cy="3967842"/>
          </a:xfrm>
        </p:spPr>
      </p:pic>
      <p:sp>
        <p:nvSpPr>
          <p:cNvPr id="3" name="Text Placeholder 2">
            <a:extLst>
              <a:ext uri="{FF2B5EF4-FFF2-40B4-BE49-F238E27FC236}">
                <a16:creationId xmlns:a16="http://schemas.microsoft.com/office/drawing/2014/main" id="{5E1A8BC3-5402-4F1D-AA6A-526E7F5D0C71}"/>
              </a:ext>
            </a:extLst>
          </p:cNvPr>
          <p:cNvSpPr>
            <a:spLocks noGrp="1"/>
          </p:cNvSpPr>
          <p:nvPr>
            <p:ph type="body" sz="half" idx="2"/>
          </p:nvPr>
        </p:nvSpPr>
        <p:spPr>
          <a:xfrm>
            <a:off x="839788" y="2057400"/>
            <a:ext cx="4280852" cy="3811588"/>
          </a:xfrm>
        </p:spPr>
        <p:txBody>
          <a:bodyPr/>
          <a:lstStyle/>
          <a:p>
            <a:r>
              <a:rPr lang="en-US" dirty="0"/>
              <a:t>Tier wise Distribution of Cities for Make model of  cars :</a:t>
            </a:r>
          </a:p>
          <a:p>
            <a:r>
              <a:rPr lang="en-US" dirty="0"/>
              <a:t>X= Tire 1 </a:t>
            </a:r>
          </a:p>
          <a:p>
            <a:r>
              <a:rPr lang="en-US" dirty="0"/>
              <a:t>Y= Tire 2 </a:t>
            </a:r>
          </a:p>
          <a:p>
            <a:r>
              <a:rPr lang="en-US" dirty="0"/>
              <a:t>Z= Tire 3</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8435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624953D-2940-4170-803B-EC97D6B4184C}"/>
              </a:ext>
            </a:extLst>
          </p:cNvPr>
          <p:cNvSpPr>
            <a:spLocks noGrp="1"/>
          </p:cNvSpPr>
          <p:nvPr>
            <p:ph type="title"/>
          </p:nvPr>
        </p:nvSpPr>
        <p:spPr>
          <a:xfrm>
            <a:off x="1679170" y="457200"/>
            <a:ext cx="8653549" cy="706582"/>
          </a:xfrm>
        </p:spPr>
        <p:txBody>
          <a:bodyPr/>
          <a:lstStyle/>
          <a:p>
            <a:r>
              <a:rPr lang="en-US" dirty="0"/>
              <a:t>        City Category &amp; Model Distribution</a:t>
            </a:r>
          </a:p>
        </p:txBody>
      </p:sp>
      <p:pic>
        <p:nvPicPr>
          <p:cNvPr id="5" name="Content Placeholder 4">
            <a:extLst>
              <a:ext uri="{FF2B5EF4-FFF2-40B4-BE49-F238E27FC236}">
                <a16:creationId xmlns:a16="http://schemas.microsoft.com/office/drawing/2014/main" id="{AA9EF71A-DE2D-490A-9DF4-C625E65DA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2057400"/>
            <a:ext cx="6172200" cy="3967842"/>
          </a:xfrm>
        </p:spPr>
      </p:pic>
      <p:sp>
        <p:nvSpPr>
          <p:cNvPr id="2" name="Text Placeholder 1">
            <a:extLst>
              <a:ext uri="{FF2B5EF4-FFF2-40B4-BE49-F238E27FC236}">
                <a16:creationId xmlns:a16="http://schemas.microsoft.com/office/drawing/2014/main" id="{9848AFEC-DED0-4D70-936B-ED929ED693DB}"/>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Santro</a:t>
            </a:r>
            <a:r>
              <a:rPr lang="en-US" dirty="0"/>
              <a:t>, Scorpio CRDE, Swift CRDE are the 3 top models having  the highest % share in tier 1 cities respectively.</a:t>
            </a:r>
          </a:p>
          <a:p>
            <a:pPr marL="285750" indent="-285750">
              <a:buFont typeface="Arial" panose="020B0604020202020204" pitchFamily="34" charset="0"/>
              <a:buChar char="•"/>
            </a:pPr>
            <a:r>
              <a:rPr lang="en-US" dirty="0"/>
              <a:t>Swift, Alto, </a:t>
            </a:r>
            <a:r>
              <a:rPr lang="en-US" dirty="0" err="1"/>
              <a:t>WagonR</a:t>
            </a:r>
            <a:r>
              <a:rPr lang="en-US" dirty="0"/>
              <a:t>  are the 3 top models having  the highest % share in tier 2 cities respectively.</a:t>
            </a:r>
          </a:p>
          <a:p>
            <a:pPr marL="285750" indent="-285750">
              <a:buFont typeface="Arial" panose="020B0604020202020204" pitchFamily="34" charset="0"/>
              <a:buChar char="•"/>
            </a:pPr>
            <a:r>
              <a:rPr lang="en-US" dirty="0"/>
              <a:t>Maruti swift, Alto, Scorpio CRDE are the 3 top models having  the highest % share in tier 3 cities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DC7B-CE59-42DB-B06D-5FD70D59A9A7}"/>
              </a:ext>
            </a:extLst>
          </p:cNvPr>
          <p:cNvSpPr>
            <a:spLocks noGrp="1"/>
          </p:cNvSpPr>
          <p:nvPr>
            <p:ph type="title"/>
          </p:nvPr>
        </p:nvSpPr>
        <p:spPr>
          <a:xfrm>
            <a:off x="839788" y="457200"/>
            <a:ext cx="8079768" cy="531812"/>
          </a:xfrm>
        </p:spPr>
        <p:txBody>
          <a:bodyPr/>
          <a:lstStyle/>
          <a:p>
            <a:r>
              <a:rPr lang="en-US" dirty="0"/>
              <a:t>                          City Category &amp; Order Type</a:t>
            </a:r>
          </a:p>
        </p:txBody>
      </p:sp>
      <p:pic>
        <p:nvPicPr>
          <p:cNvPr id="5" name="Content Placeholder 4">
            <a:extLst>
              <a:ext uri="{FF2B5EF4-FFF2-40B4-BE49-F238E27FC236}">
                <a16:creationId xmlns:a16="http://schemas.microsoft.com/office/drawing/2014/main" id="{0E0239C8-C4E1-40C0-A1D5-5923E1828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504" y="1979273"/>
            <a:ext cx="6172200" cy="3967842"/>
          </a:xfrm>
        </p:spPr>
      </p:pic>
      <p:sp>
        <p:nvSpPr>
          <p:cNvPr id="3" name="Text Placeholder 2">
            <a:extLst>
              <a:ext uri="{FF2B5EF4-FFF2-40B4-BE49-F238E27FC236}">
                <a16:creationId xmlns:a16="http://schemas.microsoft.com/office/drawing/2014/main" id="{C2E61BE2-129A-4560-90CC-5A6FCB2FF81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Tier 1, Tire 2, Tire 3 cities have the highest % share of Running Repairs Followed by Paid Services, Accidental and so on.</a:t>
            </a:r>
          </a:p>
        </p:txBody>
      </p:sp>
    </p:spTree>
    <p:extLst>
      <p:ext uri="{BB962C8B-B14F-4D97-AF65-F5344CB8AC3E}">
        <p14:creationId xmlns:p14="http://schemas.microsoft.com/office/powerpoint/2010/main" val="90470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F5A6-5400-4E3F-AD91-25EEB5CD3437}"/>
              </a:ext>
            </a:extLst>
          </p:cNvPr>
          <p:cNvSpPr>
            <a:spLocks noGrp="1"/>
          </p:cNvSpPr>
          <p:nvPr>
            <p:ph type="title"/>
          </p:nvPr>
        </p:nvSpPr>
        <p:spPr>
          <a:xfrm>
            <a:off x="1122421" y="457200"/>
            <a:ext cx="8137957" cy="531812"/>
          </a:xfrm>
        </p:spPr>
        <p:txBody>
          <a:bodyPr/>
          <a:lstStyle/>
          <a:p>
            <a:r>
              <a:rPr lang="en-US" dirty="0"/>
              <a:t>                               Plant &amp; Order Type</a:t>
            </a:r>
          </a:p>
        </p:txBody>
      </p:sp>
      <p:pic>
        <p:nvPicPr>
          <p:cNvPr id="9" name="Content Placeholder 8">
            <a:extLst>
              <a:ext uri="{FF2B5EF4-FFF2-40B4-BE49-F238E27FC236}">
                <a16:creationId xmlns:a16="http://schemas.microsoft.com/office/drawing/2014/main" id="{FB63A97A-5E7D-4963-A47C-3D1D035F9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1979273"/>
            <a:ext cx="6172200" cy="3967842"/>
          </a:xfrm>
        </p:spPr>
      </p:pic>
      <p:sp>
        <p:nvSpPr>
          <p:cNvPr id="3" name="Text Placeholder 2">
            <a:extLst>
              <a:ext uri="{FF2B5EF4-FFF2-40B4-BE49-F238E27FC236}">
                <a16:creationId xmlns:a16="http://schemas.microsoft.com/office/drawing/2014/main" id="{FE44B70A-D8B5-43C1-A21E-637ADF051781}"/>
              </a:ext>
            </a:extLst>
          </p:cNvPr>
          <p:cNvSpPr>
            <a:spLocks noGrp="1"/>
          </p:cNvSpPr>
          <p:nvPr>
            <p:ph type="body" sz="half" idx="2"/>
          </p:nvPr>
        </p:nvSpPr>
        <p:spPr/>
        <p:txBody>
          <a:bodyPr/>
          <a:lstStyle/>
          <a:p>
            <a:r>
              <a:rPr lang="en-US" dirty="0"/>
              <a:t>BC03 is the most active plant followed by BC26, BC08 for all types of Orders</a:t>
            </a:r>
          </a:p>
          <a:p>
            <a:endParaRPr lang="en-US" dirty="0"/>
          </a:p>
          <a:p>
            <a:endParaRPr lang="en-US" dirty="0"/>
          </a:p>
        </p:txBody>
      </p:sp>
    </p:spTree>
    <p:extLst>
      <p:ext uri="{BB962C8B-B14F-4D97-AF65-F5344CB8AC3E}">
        <p14:creationId xmlns:p14="http://schemas.microsoft.com/office/powerpoint/2010/main" val="370651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484B-BF1B-4C13-B0C8-1E597DFCE6E5}"/>
              </a:ext>
            </a:extLst>
          </p:cNvPr>
          <p:cNvSpPr>
            <a:spLocks noGrp="1"/>
          </p:cNvSpPr>
          <p:nvPr>
            <p:ph type="title"/>
          </p:nvPr>
        </p:nvSpPr>
        <p:spPr>
          <a:xfrm>
            <a:off x="839788" y="457200"/>
            <a:ext cx="9725688" cy="997527"/>
          </a:xfrm>
        </p:spPr>
        <p:txBody>
          <a:bodyPr/>
          <a:lstStyle/>
          <a:p>
            <a:r>
              <a:rPr lang="en-US" dirty="0"/>
              <a:t>                    State, Season, Order Wise Revenue</a:t>
            </a:r>
          </a:p>
        </p:txBody>
      </p:sp>
      <p:pic>
        <p:nvPicPr>
          <p:cNvPr id="5" name="Content Placeholder 4">
            <a:extLst>
              <a:ext uri="{FF2B5EF4-FFF2-40B4-BE49-F238E27FC236}">
                <a16:creationId xmlns:a16="http://schemas.microsoft.com/office/drawing/2014/main" id="{0ABF6129-7977-44EB-B0D0-2ED7ED9E5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1979273"/>
            <a:ext cx="6172200" cy="3967842"/>
          </a:xfrm>
        </p:spPr>
      </p:pic>
      <p:sp>
        <p:nvSpPr>
          <p:cNvPr id="3" name="Text Placeholder 2">
            <a:extLst>
              <a:ext uri="{FF2B5EF4-FFF2-40B4-BE49-F238E27FC236}">
                <a16:creationId xmlns:a16="http://schemas.microsoft.com/office/drawing/2014/main" id="{04C8AD44-8086-4E3D-A375-A74343EA15E0}"/>
              </a:ext>
            </a:extLst>
          </p:cNvPr>
          <p:cNvSpPr>
            <a:spLocks noGrp="1"/>
          </p:cNvSpPr>
          <p:nvPr>
            <p:ph type="body" sz="half" idx="2"/>
          </p:nvPr>
        </p:nvSpPr>
        <p:spPr/>
        <p:txBody>
          <a:bodyPr/>
          <a:lstStyle/>
          <a:p>
            <a:r>
              <a:rPr lang="en-US" dirty="0"/>
              <a:t>What we observe based on our analysis is that in “Monsoon” is the optimum season For increasing the business as most of the Repair orders are high across all cities in India.</a:t>
            </a:r>
          </a:p>
        </p:txBody>
      </p:sp>
    </p:spTree>
    <p:extLst>
      <p:ext uri="{BB962C8B-B14F-4D97-AF65-F5344CB8AC3E}">
        <p14:creationId xmlns:p14="http://schemas.microsoft.com/office/powerpoint/2010/main" val="234225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A08D-9E5E-4932-9CCD-9AC90EDD8417}"/>
              </a:ext>
            </a:extLst>
          </p:cNvPr>
          <p:cNvSpPr>
            <a:spLocks noGrp="1"/>
          </p:cNvSpPr>
          <p:nvPr>
            <p:ph type="title"/>
          </p:nvPr>
        </p:nvSpPr>
        <p:spPr>
          <a:xfrm>
            <a:off x="839788" y="457200"/>
            <a:ext cx="9551121" cy="448887"/>
          </a:xfrm>
        </p:spPr>
        <p:txBody>
          <a:bodyPr>
            <a:normAutofit fontScale="90000"/>
          </a:bodyPr>
          <a:lstStyle/>
          <a:p>
            <a:r>
              <a:rPr lang="en-US" dirty="0"/>
              <a:t>                        </a:t>
            </a:r>
            <a:br>
              <a:rPr lang="en-US" dirty="0"/>
            </a:br>
            <a:r>
              <a:rPr lang="en-US" dirty="0"/>
              <a:t>                        State, Season, Order Wise by Count</a:t>
            </a:r>
          </a:p>
        </p:txBody>
      </p:sp>
      <p:pic>
        <p:nvPicPr>
          <p:cNvPr id="5" name="Content Placeholder 4">
            <a:extLst>
              <a:ext uri="{FF2B5EF4-FFF2-40B4-BE49-F238E27FC236}">
                <a16:creationId xmlns:a16="http://schemas.microsoft.com/office/drawing/2014/main" id="{87E2DD0F-4F1A-4100-B1A4-C3A75C16D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7508" y="2057400"/>
            <a:ext cx="6172200" cy="3967842"/>
          </a:xfrm>
        </p:spPr>
      </p:pic>
      <p:sp>
        <p:nvSpPr>
          <p:cNvPr id="3" name="Text Placeholder 2">
            <a:extLst>
              <a:ext uri="{FF2B5EF4-FFF2-40B4-BE49-F238E27FC236}">
                <a16:creationId xmlns:a16="http://schemas.microsoft.com/office/drawing/2014/main" id="{D9612566-E08B-49E8-A8A6-E9035069DF10}"/>
              </a:ext>
            </a:extLst>
          </p:cNvPr>
          <p:cNvSpPr>
            <a:spLocks noGrp="1"/>
          </p:cNvSpPr>
          <p:nvPr>
            <p:ph type="body" sz="half" idx="2"/>
          </p:nvPr>
        </p:nvSpPr>
        <p:spPr/>
        <p:txBody>
          <a:bodyPr/>
          <a:lstStyle/>
          <a:p>
            <a:r>
              <a:rPr lang="en-US" dirty="0"/>
              <a:t>Distribution of Maximum type of  Repair orders by their counts across different seasons and states.</a:t>
            </a:r>
          </a:p>
        </p:txBody>
      </p:sp>
    </p:spTree>
    <p:extLst>
      <p:ext uri="{BB962C8B-B14F-4D97-AF65-F5344CB8AC3E}">
        <p14:creationId xmlns:p14="http://schemas.microsoft.com/office/powerpoint/2010/main" val="335223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466B5B-CCD3-4E61-8103-B029627972CE}"/>
              </a:ext>
            </a:extLst>
          </p:cNvPr>
          <p:cNvSpPr>
            <a:spLocks noGrp="1"/>
          </p:cNvSpPr>
          <p:nvPr>
            <p:ph type="title"/>
          </p:nvPr>
        </p:nvSpPr>
        <p:spPr/>
        <p:txBody>
          <a:bodyPr/>
          <a:lstStyle/>
          <a:p>
            <a:r>
              <a:rPr lang="en-US" dirty="0"/>
              <a:t>Time plot of Monthly Revenue Generation</a:t>
            </a:r>
          </a:p>
        </p:txBody>
      </p:sp>
      <p:pic>
        <p:nvPicPr>
          <p:cNvPr id="8" name="Content Placeholder 7">
            <a:extLst>
              <a:ext uri="{FF2B5EF4-FFF2-40B4-BE49-F238E27FC236}">
                <a16:creationId xmlns:a16="http://schemas.microsoft.com/office/drawing/2014/main" id="{4934620B-28F5-4BBC-A6D5-14F23F5EF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210" y="1848009"/>
            <a:ext cx="6667500" cy="4286250"/>
          </a:xfrm>
        </p:spPr>
      </p:pic>
    </p:spTree>
    <p:extLst>
      <p:ext uri="{BB962C8B-B14F-4D97-AF65-F5344CB8AC3E}">
        <p14:creationId xmlns:p14="http://schemas.microsoft.com/office/powerpoint/2010/main" val="229965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970E-3E73-47F2-9DB9-6EC12E3F1E59}"/>
              </a:ext>
            </a:extLst>
          </p:cNvPr>
          <p:cNvSpPr>
            <a:spLocks noGrp="1"/>
          </p:cNvSpPr>
          <p:nvPr>
            <p:ph type="title"/>
          </p:nvPr>
        </p:nvSpPr>
        <p:spPr/>
        <p:txBody>
          <a:bodyPr/>
          <a:lstStyle/>
          <a:p>
            <a:r>
              <a:rPr lang="en" dirty="0"/>
              <a:t>                 Market Segmentatio</a:t>
            </a:r>
            <a:r>
              <a:rPr lang="en-US" dirty="0"/>
              <a:t>n</a:t>
            </a:r>
          </a:p>
        </p:txBody>
      </p:sp>
      <p:sp>
        <p:nvSpPr>
          <p:cNvPr id="3" name="Content Placeholder 2">
            <a:extLst>
              <a:ext uri="{FF2B5EF4-FFF2-40B4-BE49-F238E27FC236}">
                <a16:creationId xmlns:a16="http://schemas.microsoft.com/office/drawing/2014/main" id="{035138C1-1F39-44D4-940F-7199B100F6A5}"/>
              </a:ext>
            </a:extLst>
          </p:cNvPr>
          <p:cNvSpPr>
            <a:spLocks noGrp="1"/>
          </p:cNvSpPr>
          <p:nvPr>
            <p:ph idx="1"/>
          </p:nvPr>
        </p:nvSpPr>
        <p:spPr/>
        <p:txBody>
          <a:bodyPr/>
          <a:lstStyle/>
          <a:p>
            <a:r>
              <a:rPr lang="en-US" dirty="0"/>
              <a:t>Feature Engineering</a:t>
            </a:r>
          </a:p>
          <a:p>
            <a:r>
              <a:rPr lang="en-US" dirty="0"/>
              <a:t>One Hot Encoding</a:t>
            </a:r>
          </a:p>
          <a:p>
            <a:r>
              <a:rPr lang="en-US" dirty="0"/>
              <a:t>Principal Component Analysis (PCA)</a:t>
            </a:r>
          </a:p>
          <a:p>
            <a:r>
              <a:rPr lang="en-US" dirty="0"/>
              <a:t>Using “K means” generated 10 Clusters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60284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F6F7-4E3F-482A-8BED-75DB02B2DE33}"/>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3198F4EE-91EC-40F8-9D43-D46C2C903538}"/>
              </a:ext>
            </a:extLst>
          </p:cNvPr>
          <p:cNvSpPr>
            <a:spLocks noGrp="1"/>
          </p:cNvSpPr>
          <p:nvPr>
            <p:ph idx="1"/>
          </p:nvPr>
        </p:nvSpPr>
        <p:spPr>
          <a:xfrm>
            <a:off x="838200" y="1994301"/>
            <a:ext cx="10515600" cy="4351338"/>
          </a:xfrm>
        </p:spPr>
        <p:txBody>
          <a:bodyPr/>
          <a:lstStyle/>
          <a:p>
            <a:r>
              <a:rPr lang="en-US" dirty="0"/>
              <a:t>Mahindra First Choice Services (MFCS)- Leading Automobile Brand in the country</a:t>
            </a:r>
          </a:p>
          <a:p>
            <a:r>
              <a:rPr lang="en-US" dirty="0"/>
              <a:t>335+ workshops in 267+ towns &amp; 24 states </a:t>
            </a:r>
          </a:p>
          <a:p>
            <a:r>
              <a:rPr lang="en-US" dirty="0"/>
              <a:t> Serviced over 10,50,000 car</a:t>
            </a:r>
          </a:p>
          <a:p>
            <a:r>
              <a:rPr lang="en-US" dirty="0"/>
              <a:t>400 workshops by March 2018.</a:t>
            </a:r>
          </a:p>
          <a:p>
            <a:r>
              <a:rPr lang="en-US" dirty="0"/>
              <a:t>Data Dating: 2012-2016</a:t>
            </a:r>
          </a:p>
          <a:p>
            <a:r>
              <a:rPr lang="en-US" dirty="0"/>
              <a:t>Data dimension: ​534000 Customer entries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657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9F91-FD78-43B6-9970-E9EFBEAB02AC}"/>
              </a:ext>
            </a:extLst>
          </p:cNvPr>
          <p:cNvSpPr>
            <a:spLocks noGrp="1"/>
          </p:cNvSpPr>
          <p:nvPr>
            <p:ph type="title"/>
          </p:nvPr>
        </p:nvSpPr>
        <p:spPr/>
        <p:txBody>
          <a:bodyPr/>
          <a:lstStyle/>
          <a:p>
            <a:r>
              <a:rPr lang="en" dirty="0"/>
              <a:t>         Market Segmentation Approach</a:t>
            </a:r>
            <a:endParaRPr lang="en-US" dirty="0"/>
          </a:p>
        </p:txBody>
      </p:sp>
      <p:sp>
        <p:nvSpPr>
          <p:cNvPr id="3" name="Content Placeholder 2">
            <a:extLst>
              <a:ext uri="{FF2B5EF4-FFF2-40B4-BE49-F238E27FC236}">
                <a16:creationId xmlns:a16="http://schemas.microsoft.com/office/drawing/2014/main" id="{B24419AA-B3F4-4443-9B9F-DDACA7322162}"/>
              </a:ext>
            </a:extLst>
          </p:cNvPr>
          <p:cNvSpPr>
            <a:spLocks noGrp="1"/>
          </p:cNvSpPr>
          <p:nvPr>
            <p:ph idx="1"/>
          </p:nvPr>
        </p:nvSpPr>
        <p:spPr/>
        <p:txBody>
          <a:bodyPr/>
          <a:lstStyle/>
          <a:p>
            <a:pPr marL="0" lvl="0" indent="0">
              <a:spcBef>
                <a:spcPts val="0"/>
              </a:spcBef>
              <a:buNone/>
            </a:pPr>
            <a:endParaRPr lang="en-US" b="1" dirty="0"/>
          </a:p>
          <a:p>
            <a:pPr marL="0" lvl="0" indent="0">
              <a:spcBef>
                <a:spcPts val="0"/>
              </a:spcBef>
              <a:buNone/>
            </a:pPr>
            <a:r>
              <a:rPr lang="en-US" b="1" dirty="0"/>
              <a:t>RFM Score Calculations</a:t>
            </a:r>
          </a:p>
          <a:p>
            <a:pPr marL="457200" lvl="0" indent="-381000">
              <a:spcBef>
                <a:spcPts val="1600"/>
              </a:spcBef>
              <a:buSzPts val="2400"/>
              <a:buChar char="-"/>
            </a:pPr>
            <a:r>
              <a:rPr lang="en-US" b="1" dirty="0"/>
              <a:t>RECENCY (R):</a:t>
            </a:r>
            <a:r>
              <a:rPr lang="en-US" dirty="0"/>
              <a:t> Days since last purchase</a:t>
            </a:r>
          </a:p>
          <a:p>
            <a:pPr marL="457200" lvl="0" indent="-381000">
              <a:spcBef>
                <a:spcPts val="1600"/>
              </a:spcBef>
              <a:buSzPts val="2400"/>
              <a:buChar char="-"/>
            </a:pPr>
            <a:r>
              <a:rPr lang="en-US" b="1" dirty="0"/>
              <a:t>FREQUENCY (F):</a:t>
            </a:r>
            <a:r>
              <a:rPr lang="en-US" dirty="0"/>
              <a:t> Total number of purchases</a:t>
            </a:r>
          </a:p>
          <a:p>
            <a:pPr marL="457200" lvl="0" indent="-381000">
              <a:spcBef>
                <a:spcPts val="1600"/>
              </a:spcBef>
              <a:spcAft>
                <a:spcPts val="1600"/>
              </a:spcAft>
              <a:buSzPts val="2400"/>
              <a:buChar char="-"/>
            </a:pPr>
            <a:r>
              <a:rPr lang="en-US" b="1" dirty="0"/>
              <a:t>MONETARY VALUE (M)</a:t>
            </a:r>
            <a:r>
              <a:rPr lang="en-US" dirty="0"/>
              <a:t>: Total money this customer spent</a:t>
            </a:r>
          </a:p>
          <a:p>
            <a:endParaRPr lang="en-US" dirty="0"/>
          </a:p>
        </p:txBody>
      </p:sp>
    </p:spTree>
    <p:extLst>
      <p:ext uri="{BB962C8B-B14F-4D97-AF65-F5344CB8AC3E}">
        <p14:creationId xmlns:p14="http://schemas.microsoft.com/office/powerpoint/2010/main" val="216369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61E7-70BC-45A4-8C90-D6F39EEB87B4}"/>
              </a:ext>
            </a:extLst>
          </p:cNvPr>
          <p:cNvSpPr>
            <a:spLocks noGrp="1"/>
          </p:cNvSpPr>
          <p:nvPr>
            <p:ph type="title"/>
          </p:nvPr>
        </p:nvSpPr>
        <p:spPr/>
        <p:txBody>
          <a:bodyPr>
            <a:normAutofit/>
          </a:bodyPr>
          <a:lstStyle/>
          <a:p>
            <a:r>
              <a:rPr lang="en" dirty="0"/>
              <a:t>                     RFM Calculation</a:t>
            </a:r>
            <a:br>
              <a:rPr lang="en" dirty="0"/>
            </a:br>
            <a:r>
              <a:rPr lang="en" dirty="0"/>
              <a:t>         Recency, Frequency and Revenue</a:t>
            </a:r>
            <a:endParaRPr lang="en-US" dirty="0"/>
          </a:p>
        </p:txBody>
      </p:sp>
      <p:sp>
        <p:nvSpPr>
          <p:cNvPr id="3" name="Content Placeholder 2">
            <a:extLst>
              <a:ext uri="{FF2B5EF4-FFF2-40B4-BE49-F238E27FC236}">
                <a16:creationId xmlns:a16="http://schemas.microsoft.com/office/drawing/2014/main" id="{16E413E5-55E5-4A69-A065-DD3E554E60CB}"/>
              </a:ext>
            </a:extLst>
          </p:cNvPr>
          <p:cNvSpPr>
            <a:spLocks noGrp="1"/>
          </p:cNvSpPr>
          <p:nvPr>
            <p:ph idx="1"/>
          </p:nvPr>
        </p:nvSpPr>
        <p:spPr/>
        <p:txBody>
          <a:bodyPr/>
          <a:lstStyle/>
          <a:p>
            <a:r>
              <a:rPr lang="en-US" dirty="0">
                <a:highlight>
                  <a:srgbClr val="FFFFFF"/>
                </a:highlight>
                <a:ea typeface="Calibri"/>
                <a:cs typeface="Calibri"/>
                <a:sym typeface="Calibri"/>
              </a:rPr>
              <a:t>The lowest recency, highest frequency and monetary amounts are our best customers.</a:t>
            </a:r>
          </a:p>
          <a:p>
            <a:endParaRPr lang="en-US" dirty="0">
              <a:highlight>
                <a:srgbClr val="FFFFFF"/>
              </a:highlight>
              <a:ea typeface="Calibri"/>
              <a:cs typeface="Calibri"/>
              <a:sym typeface="Calibri"/>
            </a:endParaRPr>
          </a:p>
          <a:p>
            <a:endParaRPr lang="en-US" dirty="0">
              <a:highlight>
                <a:srgbClr val="FFFFFF"/>
              </a:highlight>
              <a:ea typeface="Calibri"/>
              <a:cs typeface="Calibri"/>
              <a:sym typeface="Calibri"/>
            </a:endParaRPr>
          </a:p>
          <a:p>
            <a:pPr marL="0" indent="0">
              <a:buNone/>
            </a:pPr>
            <a:endParaRPr lang="en-US" dirty="0">
              <a:highlight>
                <a:srgbClr val="FFFFFF"/>
              </a:highlight>
              <a:ea typeface="Calibri"/>
              <a:cs typeface="Calibri"/>
              <a:sym typeface="Calibri"/>
            </a:endParaRPr>
          </a:p>
          <a:p>
            <a:endParaRPr lang="en-US" dirty="0"/>
          </a:p>
        </p:txBody>
      </p:sp>
      <p:pic>
        <p:nvPicPr>
          <p:cNvPr id="12" name="Picture 11">
            <a:extLst>
              <a:ext uri="{FF2B5EF4-FFF2-40B4-BE49-F238E27FC236}">
                <a16:creationId xmlns:a16="http://schemas.microsoft.com/office/drawing/2014/main" id="{1A8805F0-0A6F-449B-A9EB-08D375ABC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607" y="3151082"/>
            <a:ext cx="2334826" cy="2255984"/>
          </a:xfrm>
          <a:prstGeom prst="rect">
            <a:avLst/>
          </a:prstGeom>
        </p:spPr>
      </p:pic>
    </p:spTree>
    <p:extLst>
      <p:ext uri="{BB962C8B-B14F-4D97-AF65-F5344CB8AC3E}">
        <p14:creationId xmlns:p14="http://schemas.microsoft.com/office/powerpoint/2010/main" val="1444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DA12-9967-4B2C-A7E9-C815B513CAE8}"/>
              </a:ext>
            </a:extLst>
          </p:cNvPr>
          <p:cNvSpPr>
            <a:spLocks noGrp="1"/>
          </p:cNvSpPr>
          <p:nvPr>
            <p:ph type="title"/>
          </p:nvPr>
        </p:nvSpPr>
        <p:spPr>
          <a:xfrm>
            <a:off x="838200" y="0"/>
            <a:ext cx="10515600" cy="1687484"/>
          </a:xfrm>
        </p:spPr>
        <p:txBody>
          <a:bodyPr>
            <a:normAutofit fontScale="90000"/>
          </a:bodyPr>
          <a:lstStyle/>
          <a:p>
            <a:br>
              <a:rPr lang="en" dirty="0"/>
            </a:br>
            <a:br>
              <a:rPr lang="en" dirty="0"/>
            </a:br>
            <a:r>
              <a:rPr lang="en" dirty="0"/>
              <a:t>Predicting our Customer Cluster – Decision Tre</a:t>
            </a:r>
            <a:r>
              <a:rPr lang="en-US" dirty="0"/>
              <a:t>e</a:t>
            </a:r>
            <a:br>
              <a:rPr lang="en" dirty="0"/>
            </a:br>
            <a:r>
              <a:rPr lang="en" dirty="0"/>
              <a:t> </a:t>
            </a:r>
            <a:r>
              <a:rPr lang="en-US" dirty="0"/>
              <a:t>F1 Score</a:t>
            </a:r>
            <a:r>
              <a:rPr lang="en" dirty="0"/>
              <a:t>: 0.984</a:t>
            </a:r>
            <a:endParaRPr lang="en-US" dirty="0"/>
          </a:p>
        </p:txBody>
      </p:sp>
      <p:graphicFrame>
        <p:nvGraphicFramePr>
          <p:cNvPr id="6" name="Table 6">
            <a:extLst>
              <a:ext uri="{FF2B5EF4-FFF2-40B4-BE49-F238E27FC236}">
                <a16:creationId xmlns:a16="http://schemas.microsoft.com/office/drawing/2014/main" id="{E90A203C-2289-4E11-A188-C3F35393B087}"/>
              </a:ext>
            </a:extLst>
          </p:cNvPr>
          <p:cNvGraphicFramePr>
            <a:graphicFrameLocks noGrp="1"/>
          </p:cNvGraphicFramePr>
          <p:nvPr>
            <p:extLst>
              <p:ext uri="{D42A27DB-BD31-4B8C-83A1-F6EECF244321}">
                <p14:modId xmlns:p14="http://schemas.microsoft.com/office/powerpoint/2010/main" val="2079092424"/>
              </p:ext>
            </p:extLst>
          </p:nvPr>
        </p:nvGraphicFramePr>
        <p:xfrm>
          <a:off x="1695796" y="3271643"/>
          <a:ext cx="8389390" cy="2611928"/>
        </p:xfrm>
        <a:graphic>
          <a:graphicData uri="http://schemas.openxmlformats.org/drawingml/2006/table">
            <a:tbl>
              <a:tblPr firstRow="1" bandRow="1">
                <a:tableStyleId>{5C22544A-7EE6-4342-B048-85BDC9FD1C3A}</a:tableStyleId>
              </a:tblPr>
              <a:tblGrid>
                <a:gridCol w="4194695">
                  <a:extLst>
                    <a:ext uri="{9D8B030D-6E8A-4147-A177-3AD203B41FA5}">
                      <a16:colId xmlns:a16="http://schemas.microsoft.com/office/drawing/2014/main" val="1206620957"/>
                    </a:ext>
                  </a:extLst>
                </a:gridCol>
                <a:gridCol w="4194695">
                  <a:extLst>
                    <a:ext uri="{9D8B030D-6E8A-4147-A177-3AD203B41FA5}">
                      <a16:colId xmlns:a16="http://schemas.microsoft.com/office/drawing/2014/main" val="3480719010"/>
                    </a:ext>
                  </a:extLst>
                </a:gridCol>
              </a:tblGrid>
              <a:tr h="331030">
                <a:tc>
                  <a:txBody>
                    <a:bodyPr/>
                    <a:lstStyle/>
                    <a:p>
                      <a:r>
                        <a:rPr lang="en-US" dirty="0"/>
                        <a:t>Model</a:t>
                      </a:r>
                    </a:p>
                  </a:txBody>
                  <a:tcPr/>
                </a:tc>
                <a:tc>
                  <a:txBody>
                    <a:bodyPr/>
                    <a:lstStyle/>
                    <a:p>
                      <a:r>
                        <a:rPr lang="en-US" dirty="0"/>
                        <a:t>Score</a:t>
                      </a:r>
                    </a:p>
                  </a:txBody>
                  <a:tcPr/>
                </a:tc>
                <a:extLst>
                  <a:ext uri="{0D108BD9-81ED-4DB2-BD59-A6C34878D82A}">
                    <a16:rowId xmlns:a16="http://schemas.microsoft.com/office/drawing/2014/main" val="869999003"/>
                  </a:ext>
                </a:extLst>
              </a:tr>
              <a:tr h="331030">
                <a:tc>
                  <a:txBody>
                    <a:bodyPr/>
                    <a:lstStyle/>
                    <a:p>
                      <a:r>
                        <a:rPr lang="en-US" dirty="0"/>
                        <a:t>Linear Regression</a:t>
                      </a:r>
                    </a:p>
                  </a:txBody>
                  <a:tcPr/>
                </a:tc>
                <a:tc>
                  <a:txBody>
                    <a:bodyPr/>
                    <a:lstStyle/>
                    <a:p>
                      <a:r>
                        <a:rPr lang="en-US" dirty="0"/>
                        <a:t>0.9068</a:t>
                      </a:r>
                    </a:p>
                  </a:txBody>
                  <a:tcPr/>
                </a:tc>
                <a:extLst>
                  <a:ext uri="{0D108BD9-81ED-4DB2-BD59-A6C34878D82A}">
                    <a16:rowId xmlns:a16="http://schemas.microsoft.com/office/drawing/2014/main" val="2196493070"/>
                  </a:ext>
                </a:extLst>
              </a:tr>
              <a:tr h="331030">
                <a:tc>
                  <a:txBody>
                    <a:bodyPr/>
                    <a:lstStyle/>
                    <a:p>
                      <a:r>
                        <a:rPr lang="en-US" dirty="0"/>
                        <a:t>Logistic Regression</a:t>
                      </a:r>
                    </a:p>
                  </a:txBody>
                  <a:tcPr/>
                </a:tc>
                <a:tc>
                  <a:txBody>
                    <a:bodyPr/>
                    <a:lstStyle/>
                    <a:p>
                      <a:r>
                        <a:rPr lang="en-US" dirty="0"/>
                        <a:t>0.11</a:t>
                      </a:r>
                    </a:p>
                  </a:txBody>
                  <a:tcPr/>
                </a:tc>
                <a:extLst>
                  <a:ext uri="{0D108BD9-81ED-4DB2-BD59-A6C34878D82A}">
                    <a16:rowId xmlns:a16="http://schemas.microsoft.com/office/drawing/2014/main" val="3839154095"/>
                  </a:ext>
                </a:extLst>
              </a:tr>
              <a:tr h="331030">
                <a:tc>
                  <a:txBody>
                    <a:bodyPr/>
                    <a:lstStyle/>
                    <a:p>
                      <a:r>
                        <a:rPr lang="en-US" dirty="0"/>
                        <a:t>Decision Tree</a:t>
                      </a:r>
                    </a:p>
                  </a:txBody>
                  <a:tcPr/>
                </a:tc>
                <a:tc>
                  <a:txBody>
                    <a:bodyPr/>
                    <a:lstStyle/>
                    <a:p>
                      <a:r>
                        <a:rPr lang="en-US" dirty="0"/>
                        <a:t>0.984</a:t>
                      </a:r>
                    </a:p>
                  </a:txBody>
                  <a:tcPr/>
                </a:tc>
                <a:extLst>
                  <a:ext uri="{0D108BD9-81ED-4DB2-BD59-A6C34878D82A}">
                    <a16:rowId xmlns:a16="http://schemas.microsoft.com/office/drawing/2014/main" val="2250194634"/>
                  </a:ext>
                </a:extLst>
              </a:tr>
              <a:tr h="331030">
                <a:tc>
                  <a:txBody>
                    <a:bodyPr/>
                    <a:lstStyle/>
                    <a:p>
                      <a:r>
                        <a:rPr lang="en-US" dirty="0"/>
                        <a:t>Random Forest Classifier</a:t>
                      </a:r>
                    </a:p>
                  </a:txBody>
                  <a:tcPr/>
                </a:tc>
                <a:tc>
                  <a:txBody>
                    <a:bodyPr/>
                    <a:lstStyle/>
                    <a:p>
                      <a:r>
                        <a:rPr lang="en-US" dirty="0"/>
                        <a:t>0.818</a:t>
                      </a:r>
                    </a:p>
                  </a:txBody>
                  <a:tcPr/>
                </a:tc>
                <a:extLst>
                  <a:ext uri="{0D108BD9-81ED-4DB2-BD59-A6C34878D82A}">
                    <a16:rowId xmlns:a16="http://schemas.microsoft.com/office/drawing/2014/main" val="376784020"/>
                  </a:ext>
                </a:extLst>
              </a:tr>
              <a:tr h="783128">
                <a:tc>
                  <a:txBody>
                    <a:bodyPr/>
                    <a:lstStyle/>
                    <a:p>
                      <a:r>
                        <a:rPr lang="en-US" dirty="0" err="1"/>
                        <a:t>ADABoost</a:t>
                      </a:r>
                      <a:endParaRPr lang="en-US" dirty="0"/>
                    </a:p>
                  </a:txBody>
                  <a:tcPr/>
                </a:tc>
                <a:tc>
                  <a:txBody>
                    <a:bodyPr/>
                    <a:lstStyle/>
                    <a:p>
                      <a:r>
                        <a:rPr lang="en-US" dirty="0"/>
                        <a:t>0.83</a:t>
                      </a:r>
                    </a:p>
                  </a:txBody>
                  <a:tcPr/>
                </a:tc>
                <a:extLst>
                  <a:ext uri="{0D108BD9-81ED-4DB2-BD59-A6C34878D82A}">
                    <a16:rowId xmlns:a16="http://schemas.microsoft.com/office/drawing/2014/main" val="1538429938"/>
                  </a:ext>
                </a:extLst>
              </a:tr>
            </a:tbl>
          </a:graphicData>
        </a:graphic>
      </p:graphicFrame>
      <p:sp>
        <p:nvSpPr>
          <p:cNvPr id="9" name="Content Placeholder 8">
            <a:extLst>
              <a:ext uri="{FF2B5EF4-FFF2-40B4-BE49-F238E27FC236}">
                <a16:creationId xmlns:a16="http://schemas.microsoft.com/office/drawing/2014/main" id="{443B1460-4899-4F1C-AD1C-78C0013DE100}"/>
              </a:ext>
            </a:extLst>
          </p:cNvPr>
          <p:cNvSpPr>
            <a:spLocks noGrp="1"/>
          </p:cNvSpPr>
          <p:nvPr>
            <p:ph idx="1"/>
          </p:nvPr>
        </p:nvSpPr>
        <p:spPr>
          <a:xfrm>
            <a:off x="838200" y="2529963"/>
            <a:ext cx="10515600" cy="3647000"/>
          </a:xfrm>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7468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487B-FAA5-4510-B189-E7EF6626410F}"/>
              </a:ext>
            </a:extLst>
          </p:cNvPr>
          <p:cNvSpPr>
            <a:spLocks noGrp="1"/>
          </p:cNvSpPr>
          <p:nvPr>
            <p:ph type="title"/>
          </p:nvPr>
        </p:nvSpPr>
        <p:spPr/>
        <p:txBody>
          <a:bodyPr/>
          <a:lstStyle/>
          <a:p>
            <a:r>
              <a:rPr lang="en" dirty="0"/>
              <a:t>Customer LTV - Using </a:t>
            </a:r>
            <a:r>
              <a:rPr lang="en-US" dirty="0"/>
              <a:t>Decision Tree</a:t>
            </a:r>
            <a:r>
              <a:rPr lang="en" dirty="0"/>
              <a:t>   </a:t>
            </a:r>
            <a:br>
              <a:rPr lang="en" dirty="0"/>
            </a:br>
            <a:r>
              <a:rPr lang="en-US" dirty="0"/>
              <a:t>F1 Score:</a:t>
            </a:r>
            <a:r>
              <a:rPr lang="en" dirty="0"/>
              <a:t> 0.7979</a:t>
            </a:r>
            <a:endParaRPr lang="en-US" dirty="0"/>
          </a:p>
        </p:txBody>
      </p:sp>
      <p:graphicFrame>
        <p:nvGraphicFramePr>
          <p:cNvPr id="8" name="Table 8">
            <a:extLst>
              <a:ext uri="{FF2B5EF4-FFF2-40B4-BE49-F238E27FC236}">
                <a16:creationId xmlns:a16="http://schemas.microsoft.com/office/drawing/2014/main" id="{C2764C62-8A27-4E37-B144-A52AA6D2C7DE}"/>
              </a:ext>
            </a:extLst>
          </p:cNvPr>
          <p:cNvGraphicFramePr>
            <a:graphicFrameLocks noGrp="1"/>
          </p:cNvGraphicFramePr>
          <p:nvPr>
            <p:extLst>
              <p:ext uri="{D42A27DB-BD31-4B8C-83A1-F6EECF244321}">
                <p14:modId xmlns:p14="http://schemas.microsoft.com/office/powerpoint/2010/main" val="3426752702"/>
              </p:ext>
            </p:extLst>
          </p:nvPr>
        </p:nvGraphicFramePr>
        <p:xfrm>
          <a:off x="1441796" y="2501900"/>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78778454"/>
                    </a:ext>
                  </a:extLst>
                </a:gridCol>
                <a:gridCol w="4064000">
                  <a:extLst>
                    <a:ext uri="{9D8B030D-6E8A-4147-A177-3AD203B41FA5}">
                      <a16:colId xmlns:a16="http://schemas.microsoft.com/office/drawing/2014/main" val="2489456013"/>
                    </a:ext>
                  </a:extLst>
                </a:gridCol>
              </a:tblGrid>
              <a:tr h="370840">
                <a:tc>
                  <a:txBody>
                    <a:bodyPr/>
                    <a:lstStyle/>
                    <a:p>
                      <a:r>
                        <a:rPr lang="en-US" dirty="0"/>
                        <a:t>Model </a:t>
                      </a:r>
                    </a:p>
                  </a:txBody>
                  <a:tcPr/>
                </a:tc>
                <a:tc>
                  <a:txBody>
                    <a:bodyPr/>
                    <a:lstStyle/>
                    <a:p>
                      <a:r>
                        <a:rPr lang="en-US" dirty="0"/>
                        <a:t> Score</a:t>
                      </a:r>
                    </a:p>
                  </a:txBody>
                  <a:tcPr/>
                </a:tc>
                <a:extLst>
                  <a:ext uri="{0D108BD9-81ED-4DB2-BD59-A6C34878D82A}">
                    <a16:rowId xmlns:a16="http://schemas.microsoft.com/office/drawing/2014/main" val="618178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p>
                      <a:endParaRPr lang="en-US" dirty="0"/>
                    </a:p>
                  </a:txBody>
                  <a:tcPr/>
                </a:tc>
                <a:tc>
                  <a:txBody>
                    <a:bodyPr/>
                    <a:lstStyle/>
                    <a:p>
                      <a:r>
                        <a:rPr lang="en-US" dirty="0"/>
                        <a:t>0.4846</a:t>
                      </a:r>
                    </a:p>
                  </a:txBody>
                  <a:tcPr/>
                </a:tc>
                <a:extLst>
                  <a:ext uri="{0D108BD9-81ED-4DB2-BD59-A6C34878D82A}">
                    <a16:rowId xmlns:a16="http://schemas.microsoft.com/office/drawing/2014/main" val="1429906536"/>
                  </a:ext>
                </a:extLst>
              </a:tr>
              <a:tr h="370840">
                <a:tc>
                  <a:txBody>
                    <a:bodyPr/>
                    <a:lstStyle/>
                    <a:p>
                      <a:r>
                        <a:rPr lang="en-US" dirty="0"/>
                        <a:t>Decision Tree</a:t>
                      </a:r>
                    </a:p>
                  </a:txBody>
                  <a:tcPr/>
                </a:tc>
                <a:tc>
                  <a:txBody>
                    <a:bodyPr/>
                    <a:lstStyle/>
                    <a:p>
                      <a:r>
                        <a:rPr lang="en-US" dirty="0"/>
                        <a:t>0.7979</a:t>
                      </a:r>
                    </a:p>
                  </a:txBody>
                  <a:tcPr/>
                </a:tc>
                <a:extLst>
                  <a:ext uri="{0D108BD9-81ED-4DB2-BD59-A6C34878D82A}">
                    <a16:rowId xmlns:a16="http://schemas.microsoft.com/office/drawing/2014/main" val="1443249016"/>
                  </a:ext>
                </a:extLst>
              </a:tr>
              <a:tr h="370840">
                <a:tc>
                  <a:txBody>
                    <a:bodyPr/>
                    <a:lstStyle/>
                    <a:p>
                      <a:r>
                        <a:rPr lang="en-US" dirty="0"/>
                        <a:t>Random Forest Classifier</a:t>
                      </a:r>
                    </a:p>
                  </a:txBody>
                  <a:tcPr/>
                </a:tc>
                <a:tc>
                  <a:txBody>
                    <a:bodyPr/>
                    <a:lstStyle/>
                    <a:p>
                      <a:r>
                        <a:rPr lang="en-US" dirty="0"/>
                        <a:t>0.1240</a:t>
                      </a:r>
                    </a:p>
                  </a:txBody>
                  <a:tcPr/>
                </a:tc>
                <a:extLst>
                  <a:ext uri="{0D108BD9-81ED-4DB2-BD59-A6C34878D82A}">
                    <a16:rowId xmlns:a16="http://schemas.microsoft.com/office/drawing/2014/main" val="2451460855"/>
                  </a:ext>
                </a:extLst>
              </a:tr>
              <a:tr h="370840">
                <a:tc>
                  <a:txBody>
                    <a:bodyPr/>
                    <a:lstStyle/>
                    <a:p>
                      <a:r>
                        <a:rPr lang="en-US" dirty="0" err="1"/>
                        <a:t>ADABoost</a:t>
                      </a:r>
                      <a:endParaRPr lang="en-US" dirty="0"/>
                    </a:p>
                  </a:txBody>
                  <a:tcPr/>
                </a:tc>
                <a:tc>
                  <a:txBody>
                    <a:bodyPr/>
                    <a:lstStyle/>
                    <a:p>
                      <a:r>
                        <a:rPr lang="en-US" dirty="0"/>
                        <a:t>0.2300</a:t>
                      </a:r>
                    </a:p>
                  </a:txBody>
                  <a:tcPr/>
                </a:tc>
                <a:extLst>
                  <a:ext uri="{0D108BD9-81ED-4DB2-BD59-A6C34878D82A}">
                    <a16:rowId xmlns:a16="http://schemas.microsoft.com/office/drawing/2014/main" val="1373018407"/>
                  </a:ext>
                </a:extLst>
              </a:tr>
            </a:tbl>
          </a:graphicData>
        </a:graphic>
      </p:graphicFrame>
      <p:sp>
        <p:nvSpPr>
          <p:cNvPr id="11" name="Content Placeholder 10">
            <a:extLst>
              <a:ext uri="{FF2B5EF4-FFF2-40B4-BE49-F238E27FC236}">
                <a16:creationId xmlns:a16="http://schemas.microsoft.com/office/drawing/2014/main" id="{B97BC9C0-ED85-4E56-8CF4-3E0878DF36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92206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4983-3E21-4F9E-A5AE-24D73390ADD6}"/>
              </a:ext>
            </a:extLst>
          </p:cNvPr>
          <p:cNvSpPr>
            <a:spLocks noGrp="1"/>
          </p:cNvSpPr>
          <p:nvPr>
            <p:ph type="title"/>
          </p:nvPr>
        </p:nvSpPr>
        <p:spPr/>
        <p:txBody>
          <a:bodyPr/>
          <a:lstStyle/>
          <a:p>
            <a:r>
              <a:rPr lang="en-US" dirty="0"/>
              <a:t>                            Insights</a:t>
            </a:r>
          </a:p>
        </p:txBody>
      </p:sp>
      <p:sp>
        <p:nvSpPr>
          <p:cNvPr id="3" name="Content Placeholder 2">
            <a:extLst>
              <a:ext uri="{FF2B5EF4-FFF2-40B4-BE49-F238E27FC236}">
                <a16:creationId xmlns:a16="http://schemas.microsoft.com/office/drawing/2014/main" id="{949D4028-16FD-4D65-BE92-5FACB139E956}"/>
              </a:ext>
            </a:extLst>
          </p:cNvPr>
          <p:cNvSpPr>
            <a:spLocks noGrp="1"/>
          </p:cNvSpPr>
          <p:nvPr>
            <p:ph idx="1"/>
          </p:nvPr>
        </p:nvSpPr>
        <p:spPr/>
        <p:txBody>
          <a:bodyPr/>
          <a:lstStyle/>
          <a:p>
            <a:r>
              <a:rPr lang="en-US" dirty="0"/>
              <a:t>Based on our Analysis, Suzuki Tops the list and is the “Cash-Cow” Product for Mahindra.</a:t>
            </a:r>
          </a:p>
          <a:p>
            <a:r>
              <a:rPr lang="en-US" dirty="0"/>
              <a:t>Ideal Opportunity in Metro cities for New plants establishment.</a:t>
            </a:r>
          </a:p>
          <a:p>
            <a:r>
              <a:rPr lang="en-US" dirty="0"/>
              <a:t>Heavy Frequency in Monsoon season</a:t>
            </a:r>
          </a:p>
          <a:p>
            <a:r>
              <a:rPr lang="en-US" dirty="0"/>
              <a:t>Improve focus on Proper Data collection</a:t>
            </a:r>
          </a:p>
          <a:p>
            <a:r>
              <a:rPr lang="en-US" dirty="0"/>
              <a:t>Attract more HNI customers</a:t>
            </a:r>
          </a:p>
          <a:p>
            <a:pPr marL="0" indent="0">
              <a:buNone/>
            </a:pPr>
            <a:endParaRPr lang="en-US" dirty="0"/>
          </a:p>
          <a:p>
            <a:endParaRPr lang="en-US" dirty="0"/>
          </a:p>
        </p:txBody>
      </p:sp>
    </p:spTree>
    <p:extLst>
      <p:ext uri="{BB962C8B-B14F-4D97-AF65-F5344CB8AC3E}">
        <p14:creationId xmlns:p14="http://schemas.microsoft.com/office/powerpoint/2010/main" val="162137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B455-F779-44FA-8A55-9C8E9274195F}"/>
              </a:ext>
            </a:extLst>
          </p:cNvPr>
          <p:cNvSpPr>
            <a:spLocks noGrp="1"/>
          </p:cNvSpPr>
          <p:nvPr>
            <p:ph type="title"/>
          </p:nvPr>
        </p:nvSpPr>
        <p:spPr/>
        <p:txBody>
          <a:bodyPr/>
          <a:lstStyle/>
          <a:p>
            <a:r>
              <a:rPr lang="en-US" dirty="0"/>
              <a:t>              State Wise Plant Count</a:t>
            </a:r>
          </a:p>
        </p:txBody>
      </p:sp>
      <p:pic>
        <p:nvPicPr>
          <p:cNvPr id="5" name="Content Placeholder 4">
            <a:extLst>
              <a:ext uri="{FF2B5EF4-FFF2-40B4-BE49-F238E27FC236}">
                <a16:creationId xmlns:a16="http://schemas.microsoft.com/office/drawing/2014/main" id="{94FAA13B-9995-49B9-9DD6-C9CF170F7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084" y="1781237"/>
            <a:ext cx="4386980" cy="4351338"/>
          </a:xfrm>
        </p:spPr>
      </p:pic>
    </p:spTree>
    <p:extLst>
      <p:ext uri="{BB962C8B-B14F-4D97-AF65-F5344CB8AC3E}">
        <p14:creationId xmlns:p14="http://schemas.microsoft.com/office/powerpoint/2010/main" val="1555797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0965-AFBF-4CEA-8708-22A3EF0F03D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3924EC-9D5B-489B-B63B-7FAE6868520A}"/>
              </a:ext>
            </a:extLst>
          </p:cNvPr>
          <p:cNvSpPr>
            <a:spLocks noGrp="1"/>
          </p:cNvSpPr>
          <p:nvPr>
            <p:ph idx="1"/>
          </p:nvPr>
        </p:nvSpPr>
        <p:spPr/>
        <p:txBody>
          <a:bodyPr/>
          <a:lstStyle/>
          <a:p>
            <a:pPr marL="457200" lvl="0" indent="-298450">
              <a:spcBef>
                <a:spcPts val="1600"/>
              </a:spcBef>
              <a:buSzPts val="1100"/>
              <a:buFont typeface="Arial"/>
              <a:buChar char="●"/>
            </a:pPr>
            <a:r>
              <a:rPr lang="en-US" sz="2000" u="sng" dirty="0">
                <a:latin typeface="Arial"/>
                <a:ea typeface="Arial"/>
                <a:cs typeface="Arial"/>
                <a:sym typeface="Arial"/>
                <a:hlinkClick r:id="rId2">
                  <a:extLst>
                    <a:ext uri="{A12FA001-AC4F-418D-AE19-62706E023703}">
                      <ahyp:hlinkClr xmlns:ahyp="http://schemas.microsoft.com/office/drawing/2018/hyperlinkcolor" val="tx"/>
                    </a:ext>
                  </a:extLst>
                </a:hlinkClick>
              </a:rPr>
              <a:t>https://towardsdatascience.com/tagged/data-driven-growth</a:t>
            </a:r>
            <a:endParaRPr lang="en-US" sz="2000" dirty="0"/>
          </a:p>
          <a:p>
            <a:pPr marL="457200" lvl="0" indent="-298450">
              <a:spcBef>
                <a:spcPts val="0"/>
              </a:spcBef>
              <a:buSzPts val="1100"/>
              <a:buFont typeface="Arial"/>
              <a:buChar char="●"/>
            </a:pPr>
            <a:endParaRPr lang="en-US" sz="2000" u="sng" dirty="0">
              <a:latin typeface="Arial"/>
              <a:ea typeface="Arial"/>
              <a:cs typeface="Arial"/>
              <a:sym typeface="Arial"/>
              <a:hlinkClick r:id="rId3">
                <a:extLst>
                  <a:ext uri="{A12FA001-AC4F-418D-AE19-62706E023703}">
                    <ahyp:hlinkClr xmlns:ahyp="http://schemas.microsoft.com/office/drawing/2018/hyperlinkcolor" val="tx"/>
                  </a:ext>
                </a:extLst>
              </a:hlinkClick>
            </a:endParaRPr>
          </a:p>
          <a:p>
            <a:pPr marL="457200" lvl="0" indent="-298450">
              <a:spcBef>
                <a:spcPts val="0"/>
              </a:spcBef>
              <a:buSzPts val="1100"/>
              <a:buFont typeface="Arial"/>
              <a:buChar char="●"/>
            </a:pPr>
            <a:r>
              <a:rPr lang="en-US" sz="2000" u="sng" dirty="0">
                <a:latin typeface="Arial"/>
                <a:ea typeface="Arial"/>
                <a:cs typeface="Arial"/>
                <a:sym typeface="Arial"/>
                <a:hlinkClick r:id="rId3">
                  <a:extLst>
                    <a:ext uri="{A12FA001-AC4F-418D-AE19-62706E023703}">
                      <ahyp:hlinkClr xmlns:ahyp="http://schemas.microsoft.com/office/drawing/2018/hyperlinkcolor" val="tx"/>
                    </a:ext>
                  </a:extLst>
                </a:hlinkClick>
              </a:rPr>
              <a:t>https://towardsdatascience.com/data-driven-growth-with-python-part-3-customer-lifetime-value-prediction-6017802f2e0f</a:t>
            </a:r>
            <a:endParaRPr lang="en-US" sz="2000" dirty="0"/>
          </a:p>
          <a:p>
            <a:pPr marL="457200" lvl="0" indent="-298450">
              <a:spcBef>
                <a:spcPts val="0"/>
              </a:spcBef>
              <a:buSzPts val="1100"/>
              <a:buFont typeface="Arial"/>
              <a:buChar char="●"/>
            </a:pPr>
            <a:endParaRPr lang="en-US" sz="2000" u="sng" dirty="0">
              <a:latin typeface="Arial"/>
              <a:ea typeface="Arial"/>
              <a:cs typeface="Arial"/>
              <a:sym typeface="Arial"/>
              <a:hlinkClick r:id="rId4">
                <a:extLst>
                  <a:ext uri="{A12FA001-AC4F-418D-AE19-62706E023703}">
                    <ahyp:hlinkClr xmlns:ahyp="http://schemas.microsoft.com/office/drawing/2018/hyperlinkcolor" val="tx"/>
                  </a:ext>
                </a:extLst>
              </a:hlinkClick>
            </a:endParaRPr>
          </a:p>
          <a:p>
            <a:pPr marL="457200" lvl="0" indent="-298450">
              <a:spcBef>
                <a:spcPts val="0"/>
              </a:spcBef>
              <a:buSzPts val="1100"/>
              <a:buFont typeface="Arial"/>
              <a:buChar char="●"/>
            </a:pPr>
            <a:r>
              <a:rPr lang="en-US" sz="2000" u="sng" dirty="0">
                <a:latin typeface="Arial"/>
                <a:ea typeface="Arial"/>
                <a:cs typeface="Arial"/>
                <a:sym typeface="Arial"/>
                <a:hlinkClick r:id="rId4">
                  <a:extLst>
                    <a:ext uri="{A12FA001-AC4F-418D-AE19-62706E023703}">
                      <ahyp:hlinkClr xmlns:ahyp="http://schemas.microsoft.com/office/drawing/2018/hyperlinkcolor" val="tx"/>
                    </a:ext>
                  </a:extLst>
                </a:hlinkClick>
              </a:rPr>
              <a:t>https://towardsdatascience.com/data-driven-growth-with-python-part-2-customer-segmentation-5c019d150444</a:t>
            </a:r>
            <a:endParaRPr lang="en-US" sz="2000" dirty="0"/>
          </a:p>
          <a:p>
            <a:endParaRPr lang="en-US" dirty="0"/>
          </a:p>
        </p:txBody>
      </p:sp>
    </p:spTree>
    <p:extLst>
      <p:ext uri="{BB962C8B-B14F-4D97-AF65-F5344CB8AC3E}">
        <p14:creationId xmlns:p14="http://schemas.microsoft.com/office/powerpoint/2010/main" val="402166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EBE8-CCF8-45A7-894C-F6FAA3617B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0D8FEF-523C-41E1-AB58-0C5A690ACC2A}"/>
              </a:ext>
            </a:extLst>
          </p:cNvPr>
          <p:cNvSpPr>
            <a:spLocks noGrp="1"/>
          </p:cNvSpPr>
          <p:nvPr>
            <p:ph idx="1"/>
          </p:nvPr>
        </p:nvSpPr>
        <p:spPr/>
        <p:txBody>
          <a:bodyPr/>
          <a:lstStyle/>
          <a:p>
            <a:pPr marL="0" indent="0">
              <a:buNone/>
            </a:pPr>
            <a:r>
              <a:rPr lang="en-US" dirty="0"/>
              <a:t>                                           </a:t>
            </a:r>
          </a:p>
          <a:p>
            <a:endParaRPr lang="en-US" dirty="0"/>
          </a:p>
          <a:p>
            <a:endParaRPr lang="en-US" dirty="0"/>
          </a:p>
          <a:p>
            <a:pPr marL="0" indent="0">
              <a:buNone/>
            </a:pPr>
            <a:r>
              <a:rPr lang="en-US" dirty="0"/>
              <a:t>                                             Thankyou !!                         </a:t>
            </a:r>
          </a:p>
        </p:txBody>
      </p:sp>
    </p:spTree>
    <p:extLst>
      <p:ext uri="{BB962C8B-B14F-4D97-AF65-F5344CB8AC3E}">
        <p14:creationId xmlns:p14="http://schemas.microsoft.com/office/powerpoint/2010/main" val="114464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7B40-AA98-45B4-AF43-8EE0F13D91C9}"/>
              </a:ext>
            </a:extLst>
          </p:cNvPr>
          <p:cNvSpPr>
            <a:spLocks noGrp="1"/>
          </p:cNvSpPr>
          <p:nvPr>
            <p:ph type="title"/>
          </p:nvPr>
        </p:nvSpPr>
        <p:spPr>
          <a:xfrm>
            <a:off x="838200" y="790112"/>
            <a:ext cx="10515600" cy="772357"/>
          </a:xfrm>
        </p:spPr>
        <p:txBody>
          <a:bodyPr>
            <a:normAutofit fontScale="90000"/>
          </a:bodyPr>
          <a:lstStyle/>
          <a:p>
            <a:r>
              <a:rPr lang="en-US" dirty="0"/>
              <a:t>Objective: Geolocation Based Customer Analysis</a:t>
            </a:r>
            <a:br>
              <a:rPr lang="en-US" dirty="0"/>
            </a:br>
            <a:endParaRPr lang="en-US" dirty="0"/>
          </a:p>
        </p:txBody>
      </p:sp>
      <p:sp>
        <p:nvSpPr>
          <p:cNvPr id="3" name="Content Placeholder 2">
            <a:extLst>
              <a:ext uri="{FF2B5EF4-FFF2-40B4-BE49-F238E27FC236}">
                <a16:creationId xmlns:a16="http://schemas.microsoft.com/office/drawing/2014/main" id="{AAFED357-6B5D-4CA1-9774-FEBA06604F04}"/>
              </a:ext>
            </a:extLst>
          </p:cNvPr>
          <p:cNvSpPr>
            <a:spLocks noGrp="1"/>
          </p:cNvSpPr>
          <p:nvPr>
            <p:ph idx="1"/>
          </p:nvPr>
        </p:nvSpPr>
        <p:spPr/>
        <p:txBody>
          <a:bodyPr/>
          <a:lstStyle/>
          <a:p>
            <a:r>
              <a:rPr lang="en-US" dirty="0">
                <a:highlight>
                  <a:srgbClr val="FFFF00"/>
                </a:highlight>
              </a:rPr>
              <a:t>Primary Objective:</a:t>
            </a:r>
          </a:p>
          <a:p>
            <a:r>
              <a:rPr lang="en-US" u="sng" dirty="0"/>
              <a:t>Identifying the ownership pattern of cars throughout the country.</a:t>
            </a:r>
          </a:p>
          <a:p>
            <a:endParaRPr lang="en-US" dirty="0">
              <a:highlight>
                <a:srgbClr val="FFFF00"/>
              </a:highlight>
            </a:endParaRPr>
          </a:p>
          <a:p>
            <a:r>
              <a:rPr lang="en-US" dirty="0">
                <a:highlight>
                  <a:srgbClr val="FFFF00"/>
                </a:highlight>
              </a:rPr>
              <a:t> Expected Business Outcome​:</a:t>
            </a:r>
          </a:p>
          <a:p>
            <a:r>
              <a:rPr lang="en-US" dirty="0"/>
              <a:t>Better Marketing Campaigns.</a:t>
            </a:r>
          </a:p>
          <a:p>
            <a:r>
              <a:rPr lang="en-US" dirty="0"/>
              <a:t>Understand Spending patterns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25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8B89-877F-47C7-AA62-4F7AE6D72F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46BA90-51CC-4A2A-B9FA-1502313D9BAC}"/>
              </a:ext>
            </a:extLst>
          </p:cNvPr>
          <p:cNvSpPr>
            <a:spLocks noGrp="1"/>
          </p:cNvSpPr>
          <p:nvPr>
            <p:ph idx="1"/>
          </p:nvPr>
        </p:nvSpPr>
        <p:spPr/>
        <p:txBody>
          <a:bodyPr/>
          <a:lstStyle/>
          <a:p>
            <a:r>
              <a:rPr lang="en-US" dirty="0">
                <a:highlight>
                  <a:srgbClr val="FFFF00"/>
                </a:highlight>
              </a:rPr>
              <a:t>Secondary Objective</a:t>
            </a:r>
          </a:p>
          <a:p>
            <a:r>
              <a:rPr lang="en-US" u="sng" dirty="0"/>
              <a:t>​Identify the type of order each state receives</a:t>
            </a:r>
          </a:p>
          <a:p>
            <a:endParaRPr lang="en-US" dirty="0">
              <a:highlight>
                <a:srgbClr val="FFFF00"/>
              </a:highlight>
            </a:endParaRPr>
          </a:p>
          <a:p>
            <a:r>
              <a:rPr lang="en-US" dirty="0">
                <a:highlight>
                  <a:srgbClr val="FFFF00"/>
                </a:highlight>
              </a:rPr>
              <a:t>Expected Business Outcome</a:t>
            </a:r>
          </a:p>
          <a:p>
            <a:r>
              <a:rPr lang="en-US" dirty="0"/>
              <a:t> Helps Mahindra to tackle Seasonal issues much efficiently.</a:t>
            </a:r>
          </a:p>
        </p:txBody>
      </p:sp>
    </p:spTree>
    <p:extLst>
      <p:ext uri="{BB962C8B-B14F-4D97-AF65-F5344CB8AC3E}">
        <p14:creationId xmlns:p14="http://schemas.microsoft.com/office/powerpoint/2010/main" val="18772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9AB5-CC9E-48AE-B1EA-8ACBA560A5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330D06-2F7C-44F3-A12F-51F2FC658362}"/>
              </a:ext>
            </a:extLst>
          </p:cNvPr>
          <p:cNvSpPr>
            <a:spLocks noGrp="1"/>
          </p:cNvSpPr>
          <p:nvPr>
            <p:ph idx="1"/>
          </p:nvPr>
        </p:nvSpPr>
        <p:spPr/>
        <p:txBody>
          <a:bodyPr/>
          <a:lstStyle/>
          <a:p>
            <a:r>
              <a:rPr lang="en-US" dirty="0">
                <a:highlight>
                  <a:srgbClr val="FFFF00"/>
                </a:highlight>
              </a:rPr>
              <a:t>Tertiary Objective</a:t>
            </a:r>
          </a:p>
          <a:p>
            <a:r>
              <a:rPr lang="en-US" u="sng" dirty="0"/>
              <a:t>Customer Lifetime value prediction</a:t>
            </a:r>
          </a:p>
          <a:p>
            <a:r>
              <a:rPr lang="en-US" dirty="0"/>
              <a:t>Based on Customer segments, predict the revenue that can be extracted from each segment over a life of the car -Regression/Time Series with Market Segmentation </a:t>
            </a:r>
          </a:p>
          <a:p>
            <a:endParaRPr lang="en-US" dirty="0"/>
          </a:p>
        </p:txBody>
      </p:sp>
    </p:spTree>
    <p:extLst>
      <p:ext uri="{BB962C8B-B14F-4D97-AF65-F5344CB8AC3E}">
        <p14:creationId xmlns:p14="http://schemas.microsoft.com/office/powerpoint/2010/main" val="314131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3B3F7DE-2629-4190-A845-884036F7599C}"/>
              </a:ext>
            </a:extLst>
          </p:cNvPr>
          <p:cNvSpPr>
            <a:spLocks noGrp="1"/>
          </p:cNvSpPr>
          <p:nvPr>
            <p:ph type="title"/>
          </p:nvPr>
        </p:nvSpPr>
        <p:spPr>
          <a:xfrm>
            <a:off x="838200" y="347369"/>
            <a:ext cx="10515600" cy="1325563"/>
          </a:xfrm>
        </p:spPr>
        <p:txBody>
          <a:bodyPr>
            <a:normAutofit/>
          </a:bodyPr>
          <a:lstStyle/>
          <a:p>
            <a:r>
              <a:rPr lang="en-US" dirty="0"/>
              <a:t>               Customer Data Summary</a:t>
            </a:r>
          </a:p>
        </p:txBody>
      </p:sp>
      <p:pic>
        <p:nvPicPr>
          <p:cNvPr id="12" name="Content Placeholder 11">
            <a:extLst>
              <a:ext uri="{FF2B5EF4-FFF2-40B4-BE49-F238E27FC236}">
                <a16:creationId xmlns:a16="http://schemas.microsoft.com/office/drawing/2014/main" id="{9622A978-8D33-43CC-ABA4-E8B325462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515" y="1462425"/>
            <a:ext cx="4281095" cy="5030450"/>
          </a:xfrm>
        </p:spPr>
      </p:pic>
    </p:spTree>
    <p:extLst>
      <p:ext uri="{BB962C8B-B14F-4D97-AF65-F5344CB8AC3E}">
        <p14:creationId xmlns:p14="http://schemas.microsoft.com/office/powerpoint/2010/main" val="421855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A033-888E-4926-A085-4AE19A442D0F}"/>
              </a:ext>
            </a:extLst>
          </p:cNvPr>
          <p:cNvSpPr>
            <a:spLocks noGrp="1"/>
          </p:cNvSpPr>
          <p:nvPr>
            <p:ph type="title"/>
          </p:nvPr>
        </p:nvSpPr>
        <p:spPr/>
        <p:txBody>
          <a:bodyPr/>
          <a:lstStyle/>
          <a:p>
            <a:r>
              <a:rPr lang="en-US" dirty="0"/>
              <a:t>                  Invoice Data Summary</a:t>
            </a:r>
          </a:p>
        </p:txBody>
      </p:sp>
      <p:pic>
        <p:nvPicPr>
          <p:cNvPr id="9" name="Content Placeholder 8">
            <a:extLst>
              <a:ext uri="{FF2B5EF4-FFF2-40B4-BE49-F238E27FC236}">
                <a16:creationId xmlns:a16="http://schemas.microsoft.com/office/drawing/2014/main" id="{CD3A625D-D63D-49B6-A9F3-B5050E2EA9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3693" y="1825625"/>
            <a:ext cx="3945766" cy="4351338"/>
          </a:xfrm>
        </p:spPr>
      </p:pic>
      <p:pic>
        <p:nvPicPr>
          <p:cNvPr id="11" name="Content Placeholder 10">
            <a:extLst>
              <a:ext uri="{FF2B5EF4-FFF2-40B4-BE49-F238E27FC236}">
                <a16:creationId xmlns:a16="http://schemas.microsoft.com/office/drawing/2014/main" id="{09327354-73C4-422D-A3B0-9B5544658A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77018" y="1825625"/>
            <a:ext cx="4341180" cy="4351338"/>
          </a:xfrm>
        </p:spPr>
      </p:pic>
    </p:spTree>
    <p:extLst>
      <p:ext uri="{BB962C8B-B14F-4D97-AF65-F5344CB8AC3E}">
        <p14:creationId xmlns:p14="http://schemas.microsoft.com/office/powerpoint/2010/main" val="155646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F39023-BE67-4515-B27C-B77EA8FC07A6}"/>
              </a:ext>
            </a:extLst>
          </p:cNvPr>
          <p:cNvSpPr>
            <a:spLocks noGrp="1"/>
          </p:cNvSpPr>
          <p:nvPr>
            <p:ph type="title"/>
          </p:nvPr>
        </p:nvSpPr>
        <p:spPr/>
        <p:txBody>
          <a:bodyPr/>
          <a:lstStyle/>
          <a:p>
            <a:r>
              <a:rPr lang="en-US" dirty="0"/>
              <a:t>                    JTD Data Summary</a:t>
            </a:r>
          </a:p>
        </p:txBody>
      </p:sp>
      <p:pic>
        <p:nvPicPr>
          <p:cNvPr id="9" name="Content Placeholder 18">
            <a:extLst>
              <a:ext uri="{FF2B5EF4-FFF2-40B4-BE49-F238E27FC236}">
                <a16:creationId xmlns:a16="http://schemas.microsoft.com/office/drawing/2014/main" id="{5D2C01E6-6479-42D1-93AE-681E21C7D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977" y="1843381"/>
            <a:ext cx="5311711" cy="4351338"/>
          </a:xfrm>
        </p:spPr>
      </p:pic>
    </p:spTree>
    <p:extLst>
      <p:ext uri="{BB962C8B-B14F-4D97-AF65-F5344CB8AC3E}">
        <p14:creationId xmlns:p14="http://schemas.microsoft.com/office/powerpoint/2010/main" val="188294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F849-CE73-4BF4-AD0A-A55C43AF53DD}"/>
              </a:ext>
            </a:extLst>
          </p:cNvPr>
          <p:cNvSpPr>
            <a:spLocks noGrp="1"/>
          </p:cNvSpPr>
          <p:nvPr>
            <p:ph type="title"/>
          </p:nvPr>
        </p:nvSpPr>
        <p:spPr/>
        <p:txBody>
          <a:bodyPr/>
          <a:lstStyle/>
          <a:p>
            <a:r>
              <a:rPr lang="en-US" dirty="0"/>
              <a:t>                  Data Preprocessing</a:t>
            </a:r>
          </a:p>
        </p:txBody>
      </p:sp>
      <p:sp>
        <p:nvSpPr>
          <p:cNvPr id="3" name="Content Placeholder 2">
            <a:extLst>
              <a:ext uri="{FF2B5EF4-FFF2-40B4-BE49-F238E27FC236}">
                <a16:creationId xmlns:a16="http://schemas.microsoft.com/office/drawing/2014/main" id="{1558113D-F297-44C5-9D65-6AE09EC01B47}"/>
              </a:ext>
            </a:extLst>
          </p:cNvPr>
          <p:cNvSpPr>
            <a:spLocks noGrp="1"/>
          </p:cNvSpPr>
          <p:nvPr>
            <p:ph idx="1"/>
          </p:nvPr>
        </p:nvSpPr>
        <p:spPr/>
        <p:txBody>
          <a:bodyPr/>
          <a:lstStyle/>
          <a:p>
            <a:r>
              <a:rPr lang="en-US" dirty="0"/>
              <a:t>Data Slicing: Customer Type and Total amount without Tax</a:t>
            </a:r>
          </a:p>
          <a:p>
            <a:r>
              <a:rPr lang="en-US" dirty="0"/>
              <a:t>Removed Trailing zero</a:t>
            </a:r>
          </a:p>
          <a:p>
            <a:r>
              <a:rPr lang="en-US" dirty="0"/>
              <a:t>Fill </a:t>
            </a:r>
            <a:r>
              <a:rPr lang="en-US" dirty="0" err="1"/>
              <a:t>na</a:t>
            </a:r>
            <a:endParaRPr lang="en-US" dirty="0"/>
          </a:p>
          <a:p>
            <a:r>
              <a:rPr lang="en-US" dirty="0"/>
              <a:t>Basic Feature Selection (Removed Columns with less Data)</a:t>
            </a:r>
          </a:p>
          <a:p>
            <a:r>
              <a:rPr lang="en-US" dirty="0"/>
              <a:t>Data Merging </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2883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724</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Capstone Presentation  Mahindra First Choice Services, Case Study</vt:lpstr>
      <vt:lpstr>                        Introduction</vt:lpstr>
      <vt:lpstr>Objective: Geolocation Based Customer Analysis </vt:lpstr>
      <vt:lpstr>PowerPoint Presentation</vt:lpstr>
      <vt:lpstr>PowerPoint Presentation</vt:lpstr>
      <vt:lpstr>               Customer Data Summary</vt:lpstr>
      <vt:lpstr>                  Invoice Data Summary</vt:lpstr>
      <vt:lpstr>                    JTD Data Summary</vt:lpstr>
      <vt:lpstr>                  Data Preprocessing</vt:lpstr>
      <vt:lpstr>Primary Objective: Ownership and Spending patterns</vt:lpstr>
      <vt:lpstr>                  Demographic &amp; Make-Model Distribution</vt:lpstr>
      <vt:lpstr>          City Category and Make-model Distribution</vt:lpstr>
      <vt:lpstr>        City Category &amp; Model Distribution</vt:lpstr>
      <vt:lpstr>                          City Category &amp; Order Type</vt:lpstr>
      <vt:lpstr>                               Plant &amp; Order Type</vt:lpstr>
      <vt:lpstr>                    State, Season, Order Wise Revenue</vt:lpstr>
      <vt:lpstr>                                                 State, Season, Order Wise by Count</vt:lpstr>
      <vt:lpstr>Time plot of Monthly Revenue Generation</vt:lpstr>
      <vt:lpstr>                 Market Segmentation</vt:lpstr>
      <vt:lpstr>         Market Segmentation Approach</vt:lpstr>
      <vt:lpstr>                     RFM Calculation          Recency, Frequency and Revenue</vt:lpstr>
      <vt:lpstr>  Predicting our Customer Cluster – Decision Tree  F1 Score: 0.984</vt:lpstr>
      <vt:lpstr>Customer LTV - Using Decision Tree    F1 Score: 0.7979</vt:lpstr>
      <vt:lpstr>                            Insights</vt:lpstr>
      <vt:lpstr>              State Wise Plant Count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  Mahindra First Choice Services, Case Study</dc:title>
  <dc:creator>Aparna Singh</dc:creator>
  <cp:lastModifiedBy>Aparna Singh</cp:lastModifiedBy>
  <cp:revision>60</cp:revision>
  <dcterms:created xsi:type="dcterms:W3CDTF">2020-04-09T15:59:41Z</dcterms:created>
  <dcterms:modified xsi:type="dcterms:W3CDTF">2020-04-12T07:04:10Z</dcterms:modified>
</cp:coreProperties>
</file>