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59" r:id="rId7"/>
    <p:sldId id="268" r:id="rId8"/>
    <p:sldId id="264" r:id="rId9"/>
    <p:sldId id="269" r:id="rId10"/>
    <p:sldId id="262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A425-E025-490D-A5DE-BB63D43EA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973DA-8155-4A08-981A-7BBFD0877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2A63D-C7FD-4E88-8416-79446C18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F1-5422-46D4-90BB-46C12BF070FE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E8340-3170-4536-B60C-86503527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0F39-C2CB-4A40-8A6D-F549C26C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1746-708A-4F0B-B1BE-A90F25DC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3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3BA1-41BF-40EB-830D-A63F8D53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F35F9-5C28-414E-B487-0402F83E0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AED87-1A1A-44CC-ADBA-784BE5C9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F1-5422-46D4-90BB-46C12BF070FE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377A9-CD89-4D6A-98E3-1F25C021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CEAA4-0021-4CF7-8227-6EDC00F3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1746-708A-4F0B-B1BE-A90F25DC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0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FD15C-BFD1-4CA2-914C-1C18C8E04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A2F7A-6CFB-4EA6-9B4A-A017E49C9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ACE53-488E-4107-BCC3-726FF7A2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F1-5422-46D4-90BB-46C12BF070FE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471C4-E604-470A-BECF-FBE05AB2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514B3-A876-4FBA-84E2-0E9730E5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1746-708A-4F0B-B1BE-A90F25DC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1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2F65-D2ED-4C90-ACDE-823D554B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BD044-6869-4E5D-B951-C9A80A5CE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75B24-AF3F-4209-B247-A2DF14FB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F1-5422-46D4-90BB-46C12BF070FE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32C98-819F-4EB7-B5F6-57A2290B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8FFA7-3871-4554-86A7-6E9C212D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1746-708A-4F0B-B1BE-A90F25DC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7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D74E-6370-4A34-B9B9-E8FA0BFE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41908-31F3-4226-8374-BC2670EDB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AFAD1-AD21-443F-8C1C-19C5DD21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F1-5422-46D4-90BB-46C12BF070FE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53F21-4955-4F7C-B0D5-6D749ABF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F00F5-A6D0-46A0-B4FF-81C1AE3E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1746-708A-4F0B-B1BE-A90F25DC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E570-7931-4829-8BE3-F031D4E6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5995B-61CA-4827-826F-94DB59FD0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00420-7805-4266-87B6-1507C2B84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4C384-A4AC-44C5-8DF7-9420517A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F1-5422-46D4-90BB-46C12BF070FE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21618-C2AA-45D9-A125-5DA76A79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A43A4-3E86-4D92-B2FD-F23392C0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1746-708A-4F0B-B1BE-A90F25DC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5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F22C-005C-4817-A87D-3131E982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73E18-818A-4345-B1A1-93C161B9F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51316-94A3-4840-A75F-55AE79F53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BBCE3-EBDC-4BE7-93CC-4B996DDBA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551B7-F865-45F4-A66B-1FB60CDFF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C4ADC-E595-4D2E-B903-1ED530B0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F1-5422-46D4-90BB-46C12BF070FE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35CE2-874D-401F-9340-9D619FF1E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A4766-2ECF-46C6-8AE3-B2163174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1746-708A-4F0B-B1BE-A90F25DC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3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F334-8D6C-4308-ACA6-44E1E5A8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261DD-79B6-43FF-AD3B-26B838DC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F1-5422-46D4-90BB-46C12BF070FE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2D427-BE5E-4740-9CAA-E74B0B8B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0D90B-CC9D-4954-8EBE-9A8942F0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1746-708A-4F0B-B1BE-A90F25DC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6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C49C4-FCE8-4AF2-B85E-EE11CC15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F1-5422-46D4-90BB-46C12BF070FE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025CF-69B7-415A-BDA3-8CDAB001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EC580-519C-431A-87CD-73E64B9B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1746-708A-4F0B-B1BE-A90F25DC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9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4570-84B3-40BD-8208-4E7A06D5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BAA78-2925-4BB2-B130-F5B8C8A26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E1B0D-D7CC-4F23-BF8D-C102CE549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C3657-D80C-46B4-8B97-CF7C9EB5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F1-5422-46D4-90BB-46C12BF070FE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5D024-09DA-4D6D-8A0D-2D179653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C5E26-82C2-495F-B007-280CDE4D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1746-708A-4F0B-B1BE-A90F25DC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0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D123-A1C8-45A9-8401-024B4A72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4F91E-2C13-458A-B4F3-F1778E3F2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D7AFA-A646-4B44-8E11-5B6FC46EB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9AACC-3ECF-4D9A-8C74-8455AC18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F1-5422-46D4-90BB-46C12BF070FE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BCB4B-9CD4-425C-96AB-48F155AE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0A615-D71B-444D-8C8A-E67D205C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1746-708A-4F0B-B1BE-A90F25DC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1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26A38-574E-4104-8303-352E7A46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ED3A9-52C3-4BDE-9624-6490C6825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F056E-51D4-4E00-895B-28DBF73DB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1FBF1-5422-46D4-90BB-46C12BF070FE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72B9B-E944-44D7-ABA8-D77573E3A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6FFBC-95F4-4828-9C39-DC868DA19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D1746-708A-4F0B-B1BE-A90F25DC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8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nother-twitter-sentiment-analysis-with-python-part-5-50b4e87d9bdd" TargetMode="External"/><Relationship Id="rId7" Type="http://schemas.openxmlformats.org/officeDocument/2006/relationships/hyperlink" Target="https://towardsdatascience.com/creating-the-twitter-sentiment-analysis-program-in-python-with-naive-bayes-classification-672e5589a7ed" TargetMode="External"/><Relationship Id="rId2" Type="http://schemas.openxmlformats.org/officeDocument/2006/relationships/hyperlink" Target="https://www.kaggle.com/mohamedmosad/90-accuracy-of-sentiment-predi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linear_model.LogisticRegression.html" TargetMode="External"/><Relationship Id="rId5" Type="http://schemas.openxmlformats.org/officeDocument/2006/relationships/hyperlink" Target="https://www.kaggle.com/chirag19/twitter-sentiment-analysis" TargetMode="External"/><Relationship Id="rId4" Type="http://schemas.openxmlformats.org/officeDocument/2006/relationships/hyperlink" Target="https://towardsdatascience.com/yet-another-twitter-sentiment-analysis-part-1-tackling-class-imbalance-4d7a7f717d44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73B0-FC39-4407-B96F-760F71FDA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660" y="131975"/>
            <a:ext cx="9144000" cy="299201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Hackathon 3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“Sentiment Analysis”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E3AF4-54BA-4EED-977D-D607B9E46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660" y="3847134"/>
            <a:ext cx="9144000" cy="24122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By- Team Carpe Diem!</a:t>
            </a:r>
          </a:p>
          <a:p>
            <a:endParaRPr lang="en-US" dirty="0"/>
          </a:p>
          <a:p>
            <a:r>
              <a:rPr lang="en-US" dirty="0"/>
              <a:t>Sourabh Choudhary</a:t>
            </a:r>
          </a:p>
          <a:p>
            <a:r>
              <a:rPr lang="en-US" dirty="0"/>
              <a:t>Krishna Das</a:t>
            </a:r>
          </a:p>
          <a:p>
            <a:r>
              <a:rPr lang="en-US" dirty="0" err="1"/>
              <a:t>Sammek</a:t>
            </a:r>
            <a:r>
              <a:rPr lang="en-US" dirty="0"/>
              <a:t> </a:t>
            </a:r>
            <a:r>
              <a:rPr lang="en-US" dirty="0" err="1"/>
              <a:t>Ovhal</a:t>
            </a:r>
            <a:endParaRPr lang="en-US" dirty="0"/>
          </a:p>
          <a:p>
            <a:r>
              <a:rPr lang="en-US" dirty="0"/>
              <a:t>Aparna Singh</a:t>
            </a:r>
          </a:p>
        </p:txBody>
      </p:sp>
    </p:spTree>
    <p:extLst>
      <p:ext uri="{BB962C8B-B14F-4D97-AF65-F5344CB8AC3E}">
        <p14:creationId xmlns:p14="http://schemas.microsoft.com/office/powerpoint/2010/main" val="3212957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B4CE-70F7-4194-A41B-0D2FFB09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5135A-919F-47B8-95EE-C8D1C7327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Integrity</a:t>
            </a:r>
          </a:p>
          <a:p>
            <a:r>
              <a:rPr lang="en-US" dirty="0"/>
              <a:t>Brand Awareness- On Social Media</a:t>
            </a:r>
          </a:p>
          <a:p>
            <a:r>
              <a:rPr lang="en-US" dirty="0"/>
              <a:t>Customer Feedback- For Enhancing better Services</a:t>
            </a:r>
          </a:p>
          <a:p>
            <a:r>
              <a:rPr lang="en-US" dirty="0"/>
              <a:t>Market Research For brand Competition</a:t>
            </a:r>
          </a:p>
          <a:p>
            <a:r>
              <a:rPr lang="en-US" dirty="0"/>
              <a:t>Market Awareness</a:t>
            </a:r>
          </a:p>
          <a:p>
            <a:r>
              <a:rPr lang="en-US" dirty="0" err="1"/>
              <a:t>ProActive</a:t>
            </a:r>
            <a:r>
              <a:rPr lang="en-US" dirty="0"/>
              <a:t>-Crisis Management</a:t>
            </a:r>
          </a:p>
          <a:p>
            <a:r>
              <a:rPr lang="en-US" dirty="0"/>
              <a:t>ROI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06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221D-A25C-4B39-8A57-F6D8F5DF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9C212-73E6-457F-97D3-7404DA9FD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500" u="sng" dirty="0">
                <a:hlinkClick r:id="rId2"/>
              </a:rPr>
              <a:t>https://www.kaggle.com/mohamedmosad/90-accuracy-of-sentiment-prediction</a:t>
            </a:r>
            <a:br>
              <a:rPr lang="en-US" sz="2500" dirty="0"/>
            </a:br>
            <a:endParaRPr lang="en-US" sz="2500" dirty="0"/>
          </a:p>
          <a:p>
            <a:endParaRPr lang="en-US" sz="2500" u="sng" dirty="0">
              <a:hlinkClick r:id="rId3"/>
            </a:endParaRPr>
          </a:p>
          <a:p>
            <a:r>
              <a:rPr lang="en-US" sz="2500" u="sng" dirty="0">
                <a:hlinkClick r:id="rId3"/>
              </a:rPr>
              <a:t>https://towardsdatascience.com/another-twitter-sentiment-analysis-with-python-part-5-50b4e87d9bdd</a:t>
            </a:r>
            <a:endParaRPr lang="en-US" sz="2500" dirty="0"/>
          </a:p>
          <a:p>
            <a:pPr marL="0" indent="0">
              <a:buNone/>
            </a:pPr>
            <a:br>
              <a:rPr lang="en-US" sz="2500" dirty="0"/>
            </a:br>
            <a:endParaRPr lang="en-US" sz="2500" dirty="0"/>
          </a:p>
          <a:p>
            <a:r>
              <a:rPr lang="en-US" sz="2500" u="sng" dirty="0">
                <a:hlinkClick r:id="rId4"/>
              </a:rPr>
              <a:t>https://towardsdatascience.com/yet-another-twitter-sentiment-analysis-part-1-tackling-class-imbalance-4d7a7f717d44</a:t>
            </a:r>
            <a:endParaRPr lang="en-US" sz="2500" dirty="0"/>
          </a:p>
          <a:p>
            <a:pPr marL="0" indent="0">
              <a:buNone/>
            </a:pPr>
            <a:br>
              <a:rPr lang="en-US" sz="2500" dirty="0"/>
            </a:br>
            <a:endParaRPr lang="en-US" sz="2500" dirty="0"/>
          </a:p>
          <a:p>
            <a:r>
              <a:rPr lang="en-US" sz="2500" u="sng" dirty="0">
                <a:hlinkClick r:id="rId5"/>
              </a:rPr>
              <a:t>https://www.kaggle.com/chirag19/twitter-sentiment-analysis</a:t>
            </a:r>
            <a:endParaRPr lang="en-US" sz="2500" dirty="0"/>
          </a:p>
          <a:p>
            <a:pPr marL="0" indent="0">
              <a:buNone/>
            </a:pPr>
            <a:br>
              <a:rPr lang="en-US" sz="2500" dirty="0"/>
            </a:br>
            <a:endParaRPr lang="en-US" sz="2500" dirty="0"/>
          </a:p>
          <a:p>
            <a:r>
              <a:rPr lang="en-US" sz="2500" u="sng" dirty="0">
                <a:hlinkClick r:id="rId6"/>
              </a:rPr>
              <a:t>https://scikit-learn.org/stable/modules/generated/sklearn.linear_model.LogisticRegression.html</a:t>
            </a:r>
            <a:endParaRPr lang="en-US" sz="2500" dirty="0"/>
          </a:p>
          <a:p>
            <a:pPr marL="0" indent="0">
              <a:buNone/>
            </a:pPr>
            <a:br>
              <a:rPr lang="en-US" sz="2500" dirty="0"/>
            </a:br>
            <a:endParaRPr lang="en-US" sz="2500" dirty="0"/>
          </a:p>
          <a:p>
            <a:r>
              <a:rPr lang="en-US" sz="2500" u="sng" dirty="0">
                <a:hlinkClick r:id="rId7"/>
              </a:rPr>
              <a:t>https://towardsdatascience.com/creating-the-twitter-sentiment-analysis-program-in-python-with-naive-bayes-classification-672e5589a7ed</a:t>
            </a:r>
            <a:endParaRPr lang="en-US" sz="2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4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2A21-DE92-452F-B2C3-BEFA15E8F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237D2-757E-4DAB-94B1-992143F0C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3600" dirty="0"/>
              <a:t>                                      Thankyou !!</a:t>
            </a:r>
          </a:p>
        </p:txBody>
      </p:sp>
    </p:spTree>
    <p:extLst>
      <p:ext uri="{BB962C8B-B14F-4D97-AF65-F5344CB8AC3E}">
        <p14:creationId xmlns:p14="http://schemas.microsoft.com/office/powerpoint/2010/main" val="86183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FF4A-B5C8-4CFA-BFC6-C0DBC6F8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567404" cy="824845"/>
          </a:xfrm>
        </p:spPr>
        <p:txBody>
          <a:bodyPr>
            <a:normAutofit/>
          </a:bodyPr>
          <a:lstStyle/>
          <a:p>
            <a:r>
              <a:rPr lang="en-US" dirty="0"/>
              <a:t>                </a:t>
            </a:r>
            <a:r>
              <a:rPr lang="en-US" sz="3600" b="1" dirty="0"/>
              <a:t>Business Problem @ </a:t>
            </a:r>
            <a:r>
              <a:rPr lang="en-US" sz="3600" b="1" dirty="0" err="1"/>
              <a:t>WittyWicky</a:t>
            </a:r>
            <a:r>
              <a:rPr lang="en-US" sz="3600" b="1" dirty="0"/>
              <a:t> Inc.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D0B3E4D-5052-474E-93DA-3B624EF256F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6" r="3996"/>
          <a:stretch>
            <a:fillRect/>
          </a:stretch>
        </p:blipFill>
        <p:spPr>
          <a:xfrm>
            <a:off x="5106988" y="1525588"/>
            <a:ext cx="6172200" cy="483750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4665A-EB05-4BD7-9EC2-52BD1643A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WittyWicky</a:t>
            </a:r>
            <a:r>
              <a:rPr lang="en-US" sz="2000" dirty="0"/>
              <a:t> Inc. – Consulting firm who is a Brand strategist for product startups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Gain insights about sentiment associated with  brand on social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Manual Assessment is time consuming, Automated process will be beneficial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 a Team of Data Scientist, we had to help to them analyze the sentiment associated with the brands and its competition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1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D14E-2BC9-480E-8117-6A55D38B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Eda and Pre-processing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A6C53-2481-4D02-98F5-86B811962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Exploration and Preprocessing to get familiar with the existing data</a:t>
            </a:r>
          </a:p>
          <a:p>
            <a:r>
              <a:rPr lang="en-US" dirty="0"/>
              <a:t>Data Cleaning-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Stopwords</a:t>
            </a:r>
            <a:r>
              <a:rPr lang="en-US" sz="2400" dirty="0"/>
              <a:t> Removal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Tokenization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Manual </a:t>
            </a:r>
            <a:r>
              <a:rPr lang="en-US" sz="2400" dirty="0" err="1"/>
              <a:t>Stopwords</a:t>
            </a:r>
            <a:r>
              <a:rPr lang="en-US" sz="2400" dirty="0"/>
              <a:t> Addition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Lemmatization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5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C954-0A45-4517-9D41-178C5894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                   </a:t>
            </a:r>
            <a:r>
              <a:rPr lang="en-US" dirty="0" err="1"/>
              <a:t>Wordcloud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3B588BA-4B64-4C25-8430-6110E5324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7330" y="1382565"/>
            <a:ext cx="6956561" cy="465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86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348E3D2-DC37-4FB1-9AE2-A81F748A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Distribution of Sentiments(Train)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81E4D2-D634-42D9-B27F-6D588F2DB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43" y="1860060"/>
            <a:ext cx="6984588" cy="4632815"/>
          </a:xfrm>
        </p:spPr>
      </p:pic>
    </p:spTree>
    <p:extLst>
      <p:ext uri="{BB962C8B-B14F-4D97-AF65-F5344CB8AC3E}">
        <p14:creationId xmlns:p14="http://schemas.microsoft.com/office/powerpoint/2010/main" val="57052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669A-AE54-4E70-928E-E4FB9A7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Use of TF-IDF  vectorizer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11C7-D594-4D69-85E0-B3C687EFF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Term Frequency (TF)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Inverse Data Frequency (IDF)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8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489A-4410-433D-9972-60B5B950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Models used for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9620F-916B-49D2-B639-AE25B3931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fontAlgn="t"/>
            <a:r>
              <a:rPr lang="en-US" sz="2400" dirty="0"/>
              <a:t>1. Logistic Regression with TF-</a:t>
            </a:r>
            <a:r>
              <a:rPr lang="en-US" sz="2400" dirty="0" err="1"/>
              <a:t>idf</a:t>
            </a:r>
            <a:endParaRPr lang="en-US" sz="2400" dirty="0"/>
          </a:p>
          <a:p>
            <a:pPr fontAlgn="t"/>
            <a:r>
              <a:rPr lang="en-US" sz="2400" dirty="0"/>
              <a:t>2. Logistic Regression with Count-Vectorizer</a:t>
            </a:r>
          </a:p>
          <a:p>
            <a:pPr fontAlgn="t"/>
            <a:r>
              <a:rPr lang="en-US" sz="2400" dirty="0"/>
              <a:t>3.BernoulliNB</a:t>
            </a:r>
          </a:p>
          <a:p>
            <a:pPr fontAlgn="t"/>
            <a:r>
              <a:rPr lang="en-US" sz="2400" dirty="0"/>
              <a:t>4.MultinomialNB</a:t>
            </a:r>
          </a:p>
          <a:p>
            <a:pPr fontAlgn="t"/>
            <a:r>
              <a:rPr lang="en-US" sz="2400" dirty="0"/>
              <a:t>5.Decision Tree Classifier</a:t>
            </a:r>
          </a:p>
          <a:p>
            <a:pPr fontAlgn="t"/>
            <a:r>
              <a:rPr lang="en-US" sz="2400" dirty="0"/>
              <a:t>6.Random Forest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3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2243-94DF-4EC3-831E-4843978B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Model-Metrics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B2E904-26B3-4C58-9A03-11ED331F1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406445"/>
              </p:ext>
            </p:extLst>
          </p:nvPr>
        </p:nvGraphicFramePr>
        <p:xfrm>
          <a:off x="838200" y="1825625"/>
          <a:ext cx="10515597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7043145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0905811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75045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5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Logistic Regression with TF-</a:t>
                      </a:r>
                      <a:r>
                        <a:rPr lang="en-US" dirty="0" err="1"/>
                        <a:t>idf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8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. Logistic Regression with Count-Vectorizer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Maximum features = 7000</a:t>
                      </a:r>
                    </a:p>
                    <a:p>
                      <a:r>
                        <a:rPr lang="en-US" dirty="0" err="1">
                          <a:highlight>
                            <a:srgbClr val="00FFFF"/>
                          </a:highlight>
                        </a:rPr>
                        <a:t>Ngram</a:t>
                      </a:r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 = (1,1)</a:t>
                      </a:r>
                    </a:p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Max </a:t>
                      </a:r>
                      <a:r>
                        <a:rPr lang="en-US" dirty="0" err="1">
                          <a:highlight>
                            <a:srgbClr val="00FFFF"/>
                          </a:highlight>
                        </a:rPr>
                        <a:t>iter</a:t>
                      </a:r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 =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557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3.BernoulliNB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00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4.MultinomialNB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9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13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70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81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93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8315-521B-4972-B099-B50806F2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Final Model 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7C3A-25CC-439C-A3AC-B1BF49057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with Count-Vectorizer</a:t>
            </a:r>
          </a:p>
          <a:p>
            <a:r>
              <a:rPr lang="en-US" sz="2000" dirty="0"/>
              <a:t>       ( Maximum features = 7000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Ngram</a:t>
            </a:r>
            <a:r>
              <a:rPr lang="en-US" sz="2000" dirty="0"/>
              <a:t> = (1,1)</a:t>
            </a:r>
          </a:p>
          <a:p>
            <a:pPr marL="0" indent="0">
              <a:buNone/>
            </a:pPr>
            <a:r>
              <a:rPr lang="en-US" sz="2000" dirty="0"/>
              <a:t>            Max </a:t>
            </a:r>
            <a:r>
              <a:rPr lang="en-US" sz="2000" dirty="0" err="1"/>
              <a:t>iter</a:t>
            </a:r>
            <a:r>
              <a:rPr lang="en-US" sz="2000" dirty="0"/>
              <a:t> = 300)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                                             </a:t>
            </a:r>
            <a:r>
              <a:rPr lang="en-US" sz="3600" dirty="0">
                <a:highlight>
                  <a:srgbClr val="00FFFF"/>
                </a:highlight>
              </a:rPr>
              <a:t>F1 Score=0.67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372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            Hackathon 3   “Sentiment Analysis”</vt:lpstr>
      <vt:lpstr>                Business Problem @ WittyWicky Inc.</vt:lpstr>
      <vt:lpstr>          Eda and Pre-processing of Data</vt:lpstr>
      <vt:lpstr>                           Wordcloud </vt:lpstr>
      <vt:lpstr>             Distribution of Sentiments(Train)</vt:lpstr>
      <vt:lpstr>               Use of TF-IDF  vectorizer</vt:lpstr>
      <vt:lpstr>             Models used for The Analysis</vt:lpstr>
      <vt:lpstr>                       Model-Metrics</vt:lpstr>
      <vt:lpstr>                          Final Model !!</vt:lpstr>
      <vt:lpstr>                            Insights</vt:lpstr>
      <vt:lpstr>                            Citations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Aparna Singh</dc:creator>
  <cp:lastModifiedBy>Aparna Singh</cp:lastModifiedBy>
  <cp:revision>40</cp:revision>
  <dcterms:created xsi:type="dcterms:W3CDTF">2020-02-25T17:02:15Z</dcterms:created>
  <dcterms:modified xsi:type="dcterms:W3CDTF">2020-03-01T08:00:16Z</dcterms:modified>
</cp:coreProperties>
</file>