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  <a:srgbClr val="FFE0D8"/>
    <a:srgbClr val="EBD2CD"/>
    <a:srgbClr val="D8A69F"/>
    <a:srgbClr val="37414B"/>
    <a:srgbClr val="A51E41"/>
    <a:srgbClr val="B4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/>
    <p:restoredTop sz="94647"/>
  </p:normalViewPr>
  <p:slideViewPr>
    <p:cSldViewPr snapToGrid="0" snapToObjects="1">
      <p:cViewPr varScale="1">
        <p:scale>
          <a:sx n="128" d="100"/>
          <a:sy n="128" d="100"/>
        </p:scale>
        <p:origin x="9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54E1-2FEB-CF4A-A77C-C328626059BA}" type="datetimeFigureOut">
              <a:rPr lang="de-DE" smtClean="0"/>
              <a:t>10.10.22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CF2A4-0E14-3B41-B51A-F6EFA21CD98E}" type="slidenum">
              <a:rPr lang="de-DE" smtClean="0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87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4E32C-78A5-FC49-82EC-FF159A0C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1037E9-0F32-A242-A187-558E483A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9DA36-6DBC-AE4E-9545-B2D207BC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10.10.22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EEB5C-8225-9A4C-A298-6C819C3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A5B1C-C518-3F47-80D9-57F3FA60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4B5E0-B2EF-E642-9261-F48901B1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DA4EFA-46E3-F841-B136-63670ECD4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50048-94D7-B54E-A34D-D0EB71D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10.10.22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908974-1A7E-4D4A-A4CD-62B3C107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8389C-0D7D-CE47-86A2-B56FAC92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483A71-B808-0E42-8EF6-7D5282456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338CAF-62DA-C744-9DEB-437371974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DFA66-D31E-6C4E-B9C8-6AD3EB3D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10.10.22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6B21C-C2BE-A347-A68A-34953A44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8AB89-0D8A-8F4E-BABF-618048D8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91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9C711-392E-F84A-9540-7CF8C226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C2A7F-1DF8-724B-8098-96239636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5ECF5-6DEF-AA44-9725-CBEC3C8A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10.10.22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098E8-83DC-A14A-978C-EE4C9145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A11DE-CAA8-9744-B074-A4385D6F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24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DE260-10BD-F547-83A5-480FED6F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22A30F-B2FA-F54B-879F-67088B4C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DFCC5-CEB5-2C48-98A2-7ECE55BC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10.10.22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4544D-2976-B049-9085-2C118A86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2BD6B-21E5-8743-9553-E1A51ED4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33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B0202-E64F-C04D-A2C6-9BA49F56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780A3-7D1E-9E49-9A9A-C56B3ABC7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C52327-1CF8-2243-B9EC-D9FD1DE2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6D36E-D8B0-E648-A2BF-D00AA14B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10.10.22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5E4B5C-EDCB-364E-A6B5-D2359F74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2556D-A8DC-0245-AD39-6FB781FA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4DEA0-5C1B-184D-A2A7-E12FBC54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392FF5-7E70-EB47-A418-A1652490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ED21BB-14EC-654F-8229-DCAB8FF3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ECBCE-3D9C-1043-9441-F6795719A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7E4CC9-8D0C-864B-BFC4-5E149D116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5EC33E-FFF7-8C40-BA18-58B3BD93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10.10.22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D903FC-952E-7742-ACC4-6C08087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988DB2-5D5B-BF43-AC44-3C8FA203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7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ED2E-DCF6-4C49-A642-9A7FD95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B0AFFB-309F-FE47-8888-6A157B87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10.10.22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FAB1AB-2254-1747-AF60-569012C7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094859-B3F7-D841-A8E6-C4840E53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6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9B1625-1E9C-1B4D-B865-3A5B700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10.10.22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2400E5-5896-EB44-AC24-C5841821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49C72F-604C-4345-8819-5F51AB6D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1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31AAD-13D2-BC41-97F3-D5ACB030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72718-7895-CB42-929F-28DC8CB7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8669F6-7867-4E40-93F1-68471730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B30C32-D02B-2E4E-8A4F-F9DE489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10.10.22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DCFA22-3293-1A49-9195-CD4129C0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C2CEEE-92C9-A649-A347-C777A744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99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6416-B47E-CF40-849C-74F25408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D3430E-192A-F644-8739-B39D98597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DC122-E28D-914D-ACC0-E25B2667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6EF075-DAB0-5647-94F7-B9424DFC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10.10.22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51DB3A-E75D-1D48-9F42-2883B214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C884BD-13D5-8E44-A7A8-8BA827A2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8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B54A9A-E2D6-5A4A-A9CC-186E1B34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AD3CC-D773-3845-8619-4298AD5E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6B0E8-F69B-3C4A-AEA4-54B341A38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6C09-65AC-C84F-BB0E-1B450616C0C3}" type="datetimeFigureOut">
              <a:rPr lang="de-DE" smtClean="0"/>
              <a:t>10.10.22</a:t>
            </a:fld>
            <a:endParaRPr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E65843-4480-C54D-867E-3E06812EE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FC914-C27E-7849-9CD4-A685E4880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5204-A4C5-444B-9BB9-32667EA15415}" type="slidenum">
              <a:rPr lang="de-DE" smtClean="0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915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BDB426C2-009C-BE49-88AC-4857B073F25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76501" y="2610816"/>
            <a:ext cx="483213" cy="52606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04A630EB-CB56-BB4B-BA89-312DD0950F71}"/>
              </a:ext>
            </a:extLst>
          </p:cNvPr>
          <p:cNvSpPr/>
          <p:nvPr/>
        </p:nvSpPr>
        <p:spPr>
          <a:xfrm>
            <a:off x="1270341" y="1319437"/>
            <a:ext cx="8260288" cy="3645326"/>
          </a:xfrm>
          <a:prstGeom prst="roundRect">
            <a:avLst>
              <a:gd name="adj" fmla="val 2918"/>
            </a:avLst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D159C6A-6571-9D49-8AE5-B60ED3049EB5}"/>
              </a:ext>
            </a:extLst>
          </p:cNvPr>
          <p:cNvSpPr/>
          <p:nvPr/>
        </p:nvSpPr>
        <p:spPr>
          <a:xfrm>
            <a:off x="2421148" y="3608505"/>
            <a:ext cx="6970144" cy="1202824"/>
          </a:xfrm>
          <a:prstGeom prst="roundRect">
            <a:avLst>
              <a:gd name="adj" fmla="val 9639"/>
            </a:avLst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A16E41E5-FDD1-794A-8E57-7FD0C5A791EA}"/>
              </a:ext>
            </a:extLst>
          </p:cNvPr>
          <p:cNvSpPr/>
          <p:nvPr/>
        </p:nvSpPr>
        <p:spPr>
          <a:xfrm>
            <a:off x="2421148" y="1562225"/>
            <a:ext cx="6970143" cy="1665021"/>
          </a:xfrm>
          <a:prstGeom prst="roundRect">
            <a:avLst>
              <a:gd name="adj" fmla="val 8191"/>
            </a:avLst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831EA81B-D22F-7D47-9ED8-7830CDEE01A9}"/>
              </a:ext>
            </a:extLst>
          </p:cNvPr>
          <p:cNvSpPr/>
          <p:nvPr/>
        </p:nvSpPr>
        <p:spPr>
          <a:xfrm>
            <a:off x="5798620" y="1650523"/>
            <a:ext cx="1727541" cy="3126292"/>
          </a:xfrm>
          <a:prstGeom prst="roundRect">
            <a:avLst/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DEBF5EA-1889-D44F-BCBE-AD1EE501D24E}"/>
              </a:ext>
            </a:extLst>
          </p:cNvPr>
          <p:cNvSpPr/>
          <p:nvPr/>
        </p:nvSpPr>
        <p:spPr>
          <a:xfrm>
            <a:off x="3615414" y="1650521"/>
            <a:ext cx="2061236" cy="3126293"/>
          </a:xfrm>
          <a:prstGeom prst="roundRect">
            <a:avLst/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4C36A66E-2CED-9748-8F7F-1D94CEB291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332351" y="2608199"/>
            <a:ext cx="664555" cy="825404"/>
          </a:xfrm>
          <a:prstGeom prst="line">
            <a:avLst/>
          </a:prstGeom>
          <a:ln w="28575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4E740D8C-7325-1942-A32E-7629A4FB9BD5}"/>
              </a:ext>
            </a:extLst>
          </p:cNvPr>
          <p:cNvSpPr/>
          <p:nvPr/>
        </p:nvSpPr>
        <p:spPr>
          <a:xfrm>
            <a:off x="1368539" y="3056183"/>
            <a:ext cx="1963812" cy="754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Unterrichtsqualität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BB113F8-1DBC-6646-9DCD-DDF5B9E07ACC}"/>
              </a:ext>
            </a:extLst>
          </p:cNvPr>
          <p:cNvSpPr/>
          <p:nvPr/>
        </p:nvSpPr>
        <p:spPr>
          <a:xfrm>
            <a:off x="3960683" y="2323915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guter Unterricht </a:t>
            </a: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“an sich“ -</a:t>
            </a:r>
          </a:p>
          <a:p>
            <a:pPr algn="ctr"/>
            <a:r>
              <a:rPr lang="de-DE" sz="1400" b="1" i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good</a:t>
            </a:r>
            <a:r>
              <a:rPr lang="de-DE" sz="1400" b="1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de-DE" sz="1400" b="1" i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teaching</a:t>
            </a:r>
            <a:r>
              <a:rPr lang="de-DE" sz="14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sz="14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84FC5773-2890-AB46-87C5-1ED0869914BD}"/>
              </a:ext>
            </a:extLst>
          </p:cNvPr>
          <p:cNvSpPr/>
          <p:nvPr/>
        </p:nvSpPr>
        <p:spPr>
          <a:xfrm>
            <a:off x="3898479" y="3811023"/>
            <a:ext cx="1617077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„gut wirkender“ Unterricht  - </a:t>
            </a:r>
          </a:p>
          <a:p>
            <a:pPr algn="ctr"/>
            <a:r>
              <a:rPr lang="de-DE" sz="1400" b="1" i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effective</a:t>
            </a:r>
            <a:r>
              <a:rPr lang="de-DE" sz="1400" b="1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de-DE" sz="1400" b="1" i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teaching</a:t>
            </a:r>
            <a:endParaRPr sz="1400" b="1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FBF2B79F-D1CF-8943-A4C1-6A6A7A8017B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32351" y="3433603"/>
            <a:ext cx="566128" cy="682732"/>
          </a:xfrm>
          <a:prstGeom prst="line">
            <a:avLst/>
          </a:prstGeom>
          <a:ln w="28575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BDFB9C7C-9B9C-114D-8CC6-12326F15E81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476501" y="2227700"/>
            <a:ext cx="483213" cy="383116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B3DB97F1-D82B-5A44-86DB-82E9CDE865EE}"/>
              </a:ext>
            </a:extLst>
          </p:cNvPr>
          <p:cNvSpPr/>
          <p:nvPr/>
        </p:nvSpPr>
        <p:spPr>
          <a:xfrm>
            <a:off x="5936700" y="1942112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Entscheidungs-</a:t>
            </a:r>
            <a:b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de-DE" sz="1100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möglichkeiten</a:t>
            </a:r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der </a:t>
            </a:r>
            <a:r>
              <a:rPr lang="de-DE" sz="1100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SuS</a:t>
            </a:r>
            <a:endParaRPr sz="11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62AD0CED-6A9D-0A49-A31F-0873BF314E9A}"/>
              </a:ext>
            </a:extLst>
          </p:cNvPr>
          <p:cNvSpPr/>
          <p:nvPr/>
        </p:nvSpPr>
        <p:spPr>
          <a:xfrm>
            <a:off x="5936699" y="2419258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Befähigung zur Selbstbestimmung</a:t>
            </a:r>
            <a:endParaRPr sz="11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E091B275-1924-7D44-964B-B4C848AE21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76501" y="2610816"/>
            <a:ext cx="460197" cy="485258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B688F8B5-C3E4-CC46-AAA2-F494DD6528B0}"/>
              </a:ext>
            </a:extLst>
          </p:cNvPr>
          <p:cNvSpPr/>
          <p:nvPr/>
        </p:nvSpPr>
        <p:spPr>
          <a:xfrm>
            <a:off x="5936698" y="2812243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2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12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63AB2463-5B3F-B44D-977A-86B5FB25F81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515556" y="3774204"/>
            <a:ext cx="444157" cy="323720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2F32AD5F-A91D-D949-B702-637AB3C99920}"/>
              </a:ext>
            </a:extLst>
          </p:cNvPr>
          <p:cNvSpPr/>
          <p:nvPr/>
        </p:nvSpPr>
        <p:spPr>
          <a:xfrm>
            <a:off x="5959714" y="3462753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fachl</a:t>
            </a:r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Leistung</a:t>
            </a:r>
            <a:endParaRPr sz="11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1CBA310D-B843-0548-B8CF-783FA60CDA59}"/>
              </a:ext>
            </a:extLst>
          </p:cNvPr>
          <p:cNvSpPr/>
          <p:nvPr/>
        </p:nvSpPr>
        <p:spPr>
          <a:xfrm>
            <a:off x="5964060" y="3698258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Motivation/Emotion</a:t>
            </a:r>
            <a:endParaRPr sz="11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95AA73D1-16A1-F54F-9CEA-D1B551122CE7}"/>
              </a:ext>
            </a:extLst>
          </p:cNvPr>
          <p:cNvSpPr/>
          <p:nvPr/>
        </p:nvSpPr>
        <p:spPr>
          <a:xfrm>
            <a:off x="5964059" y="3950635"/>
            <a:ext cx="116013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endParaRPr sz="12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BF1FC9B6-0FAB-CC47-95E4-AF03DB14922A}"/>
              </a:ext>
            </a:extLst>
          </p:cNvPr>
          <p:cNvSpPr/>
          <p:nvPr/>
        </p:nvSpPr>
        <p:spPr>
          <a:xfrm>
            <a:off x="5964060" y="3950635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Persönlichkeit</a:t>
            </a:r>
            <a:endParaRPr sz="11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601E62D-6D8F-CA4D-BA8C-E450A45252E9}"/>
              </a:ext>
            </a:extLst>
          </p:cNvPr>
          <p:cNvSpPr/>
          <p:nvPr/>
        </p:nvSpPr>
        <p:spPr>
          <a:xfrm>
            <a:off x="5964060" y="4203012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2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12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783FCA7A-8BBD-2F41-B5AE-6BCF8096EA7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515556" y="3991814"/>
            <a:ext cx="415839" cy="106110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D9E4C30-0344-614D-BFAD-0FA6731D822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15556" y="4097924"/>
            <a:ext cx="415839" cy="139612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7CBCDA23-1924-A943-B26C-425D38B73E6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15556" y="4097924"/>
            <a:ext cx="415007" cy="400688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540A9F8C-2D12-8545-A7E4-FB8234F42885}"/>
              </a:ext>
            </a:extLst>
          </p:cNvPr>
          <p:cNvSpPr/>
          <p:nvPr/>
        </p:nvSpPr>
        <p:spPr>
          <a:xfrm>
            <a:off x="7612080" y="1644066"/>
            <a:ext cx="1727541" cy="3132748"/>
          </a:xfrm>
          <a:prstGeom prst="roundRect">
            <a:avLst/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434E00C9-3340-BD47-BAFC-BE761D789658}"/>
              </a:ext>
            </a:extLst>
          </p:cNvPr>
          <p:cNvSpPr/>
          <p:nvPr/>
        </p:nvSpPr>
        <p:spPr>
          <a:xfrm>
            <a:off x="7739038" y="1840311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Didaktische Modelle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686C496F-48B3-2744-83C2-D7DDB9B18E9B}"/>
              </a:ext>
            </a:extLst>
          </p:cNvPr>
          <p:cNvSpPr/>
          <p:nvPr/>
        </p:nvSpPr>
        <p:spPr>
          <a:xfrm>
            <a:off x="8382391" y="2130278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Didaktische Theorien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1FF58053-E26F-A748-B1C0-292803755614}"/>
              </a:ext>
            </a:extLst>
          </p:cNvPr>
          <p:cNvSpPr/>
          <p:nvPr/>
        </p:nvSpPr>
        <p:spPr>
          <a:xfrm>
            <a:off x="7664239" y="2411035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Unterrichts-theorien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458AE317-7F08-364E-94CF-2C8EB6BA6479}"/>
              </a:ext>
            </a:extLst>
          </p:cNvPr>
          <p:cNvSpPr/>
          <p:nvPr/>
        </p:nvSpPr>
        <p:spPr>
          <a:xfrm>
            <a:off x="8308108" y="2643473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Unterrichts-konzepte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45F9E638-FD41-F247-828C-E7D20813C258}"/>
              </a:ext>
            </a:extLst>
          </p:cNvPr>
          <p:cNvSpPr/>
          <p:nvPr/>
        </p:nvSpPr>
        <p:spPr>
          <a:xfrm>
            <a:off x="7556457" y="2691792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3" name="Abgerundetes Rechteck 72">
            <a:extLst>
              <a:ext uri="{FF2B5EF4-FFF2-40B4-BE49-F238E27FC236}">
                <a16:creationId xmlns:a16="http://schemas.microsoft.com/office/drawing/2014/main" id="{54C51273-5465-8742-8660-199FF4D71FC0}"/>
              </a:ext>
            </a:extLst>
          </p:cNvPr>
          <p:cNvSpPr/>
          <p:nvPr/>
        </p:nvSpPr>
        <p:spPr>
          <a:xfrm>
            <a:off x="7657338" y="3583204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Wirkmodelle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4" name="Abgerundetes Rechteck 73">
            <a:extLst>
              <a:ext uri="{FF2B5EF4-FFF2-40B4-BE49-F238E27FC236}">
                <a16:creationId xmlns:a16="http://schemas.microsoft.com/office/drawing/2014/main" id="{D8DCBED8-0087-6148-B138-21DDD6847CB0}"/>
              </a:ext>
            </a:extLst>
          </p:cNvPr>
          <p:cNvSpPr/>
          <p:nvPr/>
        </p:nvSpPr>
        <p:spPr>
          <a:xfrm>
            <a:off x="8236508" y="3870105"/>
            <a:ext cx="103369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Qualitätskriterien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6717DA3E-812F-E147-868F-3507732510FB}"/>
              </a:ext>
            </a:extLst>
          </p:cNvPr>
          <p:cNvSpPr/>
          <p:nvPr/>
        </p:nvSpPr>
        <p:spPr>
          <a:xfrm>
            <a:off x="7739038" y="4141692"/>
            <a:ext cx="103369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D3C9DDFE-6FB3-8B47-BB90-8C66D25429F5}"/>
              </a:ext>
            </a:extLst>
          </p:cNvPr>
          <p:cNvSpPr/>
          <p:nvPr/>
        </p:nvSpPr>
        <p:spPr>
          <a:xfrm>
            <a:off x="3888123" y="1527653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Perspektive</a:t>
            </a:r>
            <a:endParaRPr sz="13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9F117846-2540-DF4A-9032-2068F891BEC5}"/>
              </a:ext>
            </a:extLst>
          </p:cNvPr>
          <p:cNvSpPr/>
          <p:nvPr/>
        </p:nvSpPr>
        <p:spPr>
          <a:xfrm>
            <a:off x="5897259" y="1530717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Kriterien</a:t>
            </a:r>
            <a:endParaRPr sz="13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BFF17AC-3101-B44A-BF37-6D9EED359761}"/>
              </a:ext>
            </a:extLst>
          </p:cNvPr>
          <p:cNvSpPr/>
          <p:nvPr/>
        </p:nvSpPr>
        <p:spPr>
          <a:xfrm>
            <a:off x="7717941" y="1530331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Outcomes</a:t>
            </a:r>
            <a:endParaRPr sz="13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id="{2130B3D8-5A48-2540-A4CC-FFD535EF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47" y="3957775"/>
            <a:ext cx="505650" cy="505650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B5687CD6-CECD-2446-8DAB-8F635DD86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52" y="2242218"/>
            <a:ext cx="392446" cy="392446"/>
          </a:xfrm>
          <a:prstGeom prst="rect">
            <a:avLst/>
          </a:prstGeom>
        </p:spPr>
      </p:pic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36EC0568-1097-4E46-B30D-715F3D85F2E1}"/>
              </a:ext>
            </a:extLst>
          </p:cNvPr>
          <p:cNvSpPr/>
          <p:nvPr/>
        </p:nvSpPr>
        <p:spPr>
          <a:xfrm rot="16200000">
            <a:off x="1995201" y="2172465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theoretische Forschung</a:t>
            </a:r>
            <a:endParaRPr sz="13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5EA34D83-86CD-9344-AA70-4E6CC48B757C}"/>
              </a:ext>
            </a:extLst>
          </p:cNvPr>
          <p:cNvSpPr/>
          <p:nvPr/>
        </p:nvSpPr>
        <p:spPr>
          <a:xfrm rot="16200000">
            <a:off x="1997268" y="3941042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empirische</a:t>
            </a:r>
          </a:p>
          <a:p>
            <a:pPr algn="ctr"/>
            <a:r>
              <a:rPr lang="de-DE" sz="13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Forschung</a:t>
            </a:r>
            <a:endParaRPr sz="13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5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BDB426C2-009C-BE49-88AC-4857B073F25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76501" y="2610816"/>
            <a:ext cx="483213" cy="52606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04A630EB-CB56-BB4B-BA89-312DD0950F71}"/>
              </a:ext>
            </a:extLst>
          </p:cNvPr>
          <p:cNvSpPr/>
          <p:nvPr/>
        </p:nvSpPr>
        <p:spPr>
          <a:xfrm>
            <a:off x="1270341" y="1319437"/>
            <a:ext cx="8260288" cy="3645326"/>
          </a:xfrm>
          <a:prstGeom prst="roundRect">
            <a:avLst>
              <a:gd name="adj" fmla="val 2918"/>
            </a:avLst>
          </a:prstGeom>
          <a:solidFill>
            <a:srgbClr val="8CD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D159C6A-6571-9D49-8AE5-B60ED3049EB5}"/>
              </a:ext>
            </a:extLst>
          </p:cNvPr>
          <p:cNvSpPr/>
          <p:nvPr/>
        </p:nvSpPr>
        <p:spPr>
          <a:xfrm>
            <a:off x="2421148" y="3608505"/>
            <a:ext cx="6970144" cy="1202824"/>
          </a:xfrm>
          <a:prstGeom prst="roundRect">
            <a:avLst>
              <a:gd name="adj" fmla="val 9639"/>
            </a:avLst>
          </a:prstGeom>
          <a:solidFill>
            <a:srgbClr val="8CD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A16E41E5-FDD1-794A-8E57-7FD0C5A791EA}"/>
              </a:ext>
            </a:extLst>
          </p:cNvPr>
          <p:cNvSpPr/>
          <p:nvPr/>
        </p:nvSpPr>
        <p:spPr>
          <a:xfrm>
            <a:off x="2421148" y="1562225"/>
            <a:ext cx="6970143" cy="1665021"/>
          </a:xfrm>
          <a:prstGeom prst="roundRect">
            <a:avLst>
              <a:gd name="adj" fmla="val 8191"/>
            </a:avLst>
          </a:prstGeom>
          <a:solidFill>
            <a:srgbClr val="8CD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831EA81B-D22F-7D47-9ED8-7830CDEE01A9}"/>
              </a:ext>
            </a:extLst>
          </p:cNvPr>
          <p:cNvSpPr/>
          <p:nvPr/>
        </p:nvSpPr>
        <p:spPr>
          <a:xfrm>
            <a:off x="5798620" y="1650523"/>
            <a:ext cx="1727541" cy="3126292"/>
          </a:xfrm>
          <a:prstGeom prst="roundRect">
            <a:avLst/>
          </a:prstGeom>
          <a:solidFill>
            <a:srgbClr val="8CD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DEBF5EA-1889-D44F-BCBE-AD1EE501D24E}"/>
              </a:ext>
            </a:extLst>
          </p:cNvPr>
          <p:cNvSpPr/>
          <p:nvPr/>
        </p:nvSpPr>
        <p:spPr>
          <a:xfrm>
            <a:off x="3615414" y="1650521"/>
            <a:ext cx="2061236" cy="3126293"/>
          </a:xfrm>
          <a:prstGeom prst="roundRect">
            <a:avLst/>
          </a:prstGeom>
          <a:solidFill>
            <a:srgbClr val="8CD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4C36A66E-2CED-9748-8F7F-1D94CEB291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332351" y="2608199"/>
            <a:ext cx="664555" cy="825404"/>
          </a:xfrm>
          <a:prstGeom prst="line">
            <a:avLst/>
          </a:prstGeom>
          <a:ln w="28575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4E740D8C-7325-1942-A32E-7629A4FB9BD5}"/>
              </a:ext>
            </a:extLst>
          </p:cNvPr>
          <p:cNvSpPr/>
          <p:nvPr/>
        </p:nvSpPr>
        <p:spPr>
          <a:xfrm>
            <a:off x="1368539" y="3056183"/>
            <a:ext cx="1963812" cy="754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b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Unterrichtsqualität</a:t>
            </a:r>
            <a:endParaRPr sz="1600" b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BB113F8-1DBC-6646-9DCD-DDF5B9E07ACC}"/>
              </a:ext>
            </a:extLst>
          </p:cNvPr>
          <p:cNvSpPr/>
          <p:nvPr/>
        </p:nvSpPr>
        <p:spPr>
          <a:xfrm>
            <a:off x="3960683" y="2323915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4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guter Unterricht </a:t>
            </a:r>
          </a:p>
          <a:p>
            <a:pPr algn="ctr"/>
            <a:r>
              <a:rPr lang="de-DE" sz="14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“an sich“ -</a:t>
            </a:r>
          </a:p>
          <a:p>
            <a:pPr algn="ctr"/>
            <a:r>
              <a:rPr lang="de-DE" sz="1400" b="1" i="1" dirty="0" err="1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good</a:t>
            </a:r>
            <a:r>
              <a:rPr lang="de-DE" sz="1400" b="1" i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de-DE" sz="1400" b="1" i="1" dirty="0" err="1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teaching</a:t>
            </a:r>
            <a:r>
              <a:rPr lang="de-DE" sz="1400" b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sz="1400" b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84FC5773-2890-AB46-87C5-1ED0869914BD}"/>
              </a:ext>
            </a:extLst>
          </p:cNvPr>
          <p:cNvSpPr/>
          <p:nvPr/>
        </p:nvSpPr>
        <p:spPr>
          <a:xfrm>
            <a:off x="3898479" y="3811023"/>
            <a:ext cx="1617077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„gut wirkender“ Unterricht  - </a:t>
            </a:r>
          </a:p>
          <a:p>
            <a:pPr algn="ctr"/>
            <a:r>
              <a:rPr lang="de-DE" sz="1400" b="1" i="1" dirty="0" err="1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effective</a:t>
            </a:r>
            <a:r>
              <a:rPr lang="de-DE" sz="1400" b="1" i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de-DE" sz="1400" b="1" i="1" dirty="0" err="1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teaching</a:t>
            </a:r>
            <a:endParaRPr sz="1400" b="1" i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FBF2B79F-D1CF-8943-A4C1-6A6A7A8017B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32351" y="3433603"/>
            <a:ext cx="566128" cy="682732"/>
          </a:xfrm>
          <a:prstGeom prst="line">
            <a:avLst/>
          </a:prstGeom>
          <a:ln w="28575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BDFB9C7C-9B9C-114D-8CC6-12326F15E81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476501" y="2227700"/>
            <a:ext cx="483213" cy="383116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B3DB97F1-D82B-5A44-86DB-82E9CDE865EE}"/>
              </a:ext>
            </a:extLst>
          </p:cNvPr>
          <p:cNvSpPr/>
          <p:nvPr/>
        </p:nvSpPr>
        <p:spPr>
          <a:xfrm>
            <a:off x="5936700" y="1942112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Entscheidungs-</a:t>
            </a:r>
            <a:br>
              <a:rPr lang="de-DE" sz="11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de-DE" sz="1100" dirty="0" err="1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möglichkeiten</a:t>
            </a:r>
            <a:r>
              <a:rPr lang="de-DE" sz="11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der </a:t>
            </a:r>
            <a:r>
              <a:rPr lang="de-DE" sz="1100" dirty="0" err="1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SuS</a:t>
            </a:r>
            <a:endParaRPr sz="1100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62AD0CED-6A9D-0A49-A31F-0873BF314E9A}"/>
              </a:ext>
            </a:extLst>
          </p:cNvPr>
          <p:cNvSpPr/>
          <p:nvPr/>
        </p:nvSpPr>
        <p:spPr>
          <a:xfrm>
            <a:off x="5936699" y="2419258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Befähigung zur Selbstbestimmung</a:t>
            </a:r>
            <a:endParaRPr sz="1100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E091B275-1924-7D44-964B-B4C848AE21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76501" y="2610816"/>
            <a:ext cx="460197" cy="485258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B688F8B5-C3E4-CC46-AAA2-F494DD6528B0}"/>
              </a:ext>
            </a:extLst>
          </p:cNvPr>
          <p:cNvSpPr/>
          <p:nvPr/>
        </p:nvSpPr>
        <p:spPr>
          <a:xfrm>
            <a:off x="5936698" y="2812243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2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1200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63AB2463-5B3F-B44D-977A-86B5FB25F81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515556" y="3774204"/>
            <a:ext cx="444157" cy="323720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2F32AD5F-A91D-D949-B702-637AB3C99920}"/>
              </a:ext>
            </a:extLst>
          </p:cNvPr>
          <p:cNvSpPr/>
          <p:nvPr/>
        </p:nvSpPr>
        <p:spPr>
          <a:xfrm>
            <a:off x="5959714" y="3462753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 err="1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fachl</a:t>
            </a:r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</a:t>
            </a:r>
            <a:r>
              <a:rPr lang="de-DE" sz="11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Leistung</a:t>
            </a:r>
            <a:endParaRPr sz="1100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1CBA310D-B843-0548-B8CF-783FA60CDA59}"/>
              </a:ext>
            </a:extLst>
          </p:cNvPr>
          <p:cNvSpPr/>
          <p:nvPr/>
        </p:nvSpPr>
        <p:spPr>
          <a:xfrm>
            <a:off x="5964060" y="3698258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Motivation/Emotion</a:t>
            </a:r>
            <a:endParaRPr sz="1100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95AA73D1-16A1-F54F-9CEA-D1B551122CE7}"/>
              </a:ext>
            </a:extLst>
          </p:cNvPr>
          <p:cNvSpPr/>
          <p:nvPr/>
        </p:nvSpPr>
        <p:spPr>
          <a:xfrm>
            <a:off x="5964059" y="3950635"/>
            <a:ext cx="116013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endParaRPr sz="12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BF1FC9B6-0FAB-CC47-95E4-AF03DB14922A}"/>
              </a:ext>
            </a:extLst>
          </p:cNvPr>
          <p:cNvSpPr/>
          <p:nvPr/>
        </p:nvSpPr>
        <p:spPr>
          <a:xfrm>
            <a:off x="5964060" y="3950635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Persönlichkeit</a:t>
            </a:r>
            <a:endParaRPr sz="1100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601E62D-6D8F-CA4D-BA8C-E450A45252E9}"/>
              </a:ext>
            </a:extLst>
          </p:cNvPr>
          <p:cNvSpPr/>
          <p:nvPr/>
        </p:nvSpPr>
        <p:spPr>
          <a:xfrm>
            <a:off x="5964060" y="4203012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2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1200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783FCA7A-8BBD-2F41-B5AE-6BCF8096EA7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515556" y="3991814"/>
            <a:ext cx="415839" cy="106110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D9E4C30-0344-614D-BFAD-0FA6731D822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15556" y="4097924"/>
            <a:ext cx="415839" cy="139612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7CBCDA23-1924-A943-B26C-425D38B73E6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15556" y="4097924"/>
            <a:ext cx="415007" cy="400688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540A9F8C-2D12-8545-A7E4-FB8234F42885}"/>
              </a:ext>
            </a:extLst>
          </p:cNvPr>
          <p:cNvSpPr/>
          <p:nvPr/>
        </p:nvSpPr>
        <p:spPr>
          <a:xfrm>
            <a:off x="7612080" y="1644066"/>
            <a:ext cx="1727541" cy="3132748"/>
          </a:xfrm>
          <a:prstGeom prst="roundRect">
            <a:avLst/>
          </a:prstGeom>
          <a:solidFill>
            <a:srgbClr val="8CD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434E00C9-3340-BD47-BAFC-BE761D789658}"/>
              </a:ext>
            </a:extLst>
          </p:cNvPr>
          <p:cNvSpPr/>
          <p:nvPr/>
        </p:nvSpPr>
        <p:spPr>
          <a:xfrm>
            <a:off x="7739038" y="1840311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Didaktische Modelle</a:t>
            </a:r>
            <a:endParaRPr sz="900" i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686C496F-48B3-2744-83C2-D7DDB9B18E9B}"/>
              </a:ext>
            </a:extLst>
          </p:cNvPr>
          <p:cNvSpPr/>
          <p:nvPr/>
        </p:nvSpPr>
        <p:spPr>
          <a:xfrm>
            <a:off x="8382391" y="2130278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Didaktische Theorien</a:t>
            </a:r>
            <a:endParaRPr sz="900" i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1FF58053-E26F-A748-B1C0-292803755614}"/>
              </a:ext>
            </a:extLst>
          </p:cNvPr>
          <p:cNvSpPr/>
          <p:nvPr/>
        </p:nvSpPr>
        <p:spPr>
          <a:xfrm>
            <a:off x="7664239" y="2411035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Unterrichts-theorien</a:t>
            </a:r>
            <a:endParaRPr sz="900" i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458AE317-7F08-364E-94CF-2C8EB6BA6479}"/>
              </a:ext>
            </a:extLst>
          </p:cNvPr>
          <p:cNvSpPr/>
          <p:nvPr/>
        </p:nvSpPr>
        <p:spPr>
          <a:xfrm>
            <a:off x="8308108" y="2643473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Unterrichts-konzepte</a:t>
            </a:r>
            <a:endParaRPr sz="900" i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45F9E638-FD41-F247-828C-E7D20813C258}"/>
              </a:ext>
            </a:extLst>
          </p:cNvPr>
          <p:cNvSpPr/>
          <p:nvPr/>
        </p:nvSpPr>
        <p:spPr>
          <a:xfrm>
            <a:off x="7556457" y="2691792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3" name="Abgerundetes Rechteck 72">
            <a:extLst>
              <a:ext uri="{FF2B5EF4-FFF2-40B4-BE49-F238E27FC236}">
                <a16:creationId xmlns:a16="http://schemas.microsoft.com/office/drawing/2014/main" id="{54C51273-5465-8742-8660-199FF4D71FC0}"/>
              </a:ext>
            </a:extLst>
          </p:cNvPr>
          <p:cNvSpPr/>
          <p:nvPr/>
        </p:nvSpPr>
        <p:spPr>
          <a:xfrm>
            <a:off x="7657338" y="3583204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Wirkmodelle</a:t>
            </a:r>
            <a:endParaRPr sz="900" i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4" name="Abgerundetes Rechteck 73">
            <a:extLst>
              <a:ext uri="{FF2B5EF4-FFF2-40B4-BE49-F238E27FC236}">
                <a16:creationId xmlns:a16="http://schemas.microsoft.com/office/drawing/2014/main" id="{D8DCBED8-0087-6148-B138-21DDD6847CB0}"/>
              </a:ext>
            </a:extLst>
          </p:cNvPr>
          <p:cNvSpPr/>
          <p:nvPr/>
        </p:nvSpPr>
        <p:spPr>
          <a:xfrm>
            <a:off x="8236508" y="3870105"/>
            <a:ext cx="103369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Qualitätskriterien</a:t>
            </a:r>
            <a:endParaRPr sz="900" i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6717DA3E-812F-E147-868F-3507732510FB}"/>
              </a:ext>
            </a:extLst>
          </p:cNvPr>
          <p:cNvSpPr/>
          <p:nvPr/>
        </p:nvSpPr>
        <p:spPr>
          <a:xfrm>
            <a:off x="7739038" y="4141692"/>
            <a:ext cx="103369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9F117846-2540-DF4A-9032-2068F891BEC5}"/>
              </a:ext>
            </a:extLst>
          </p:cNvPr>
          <p:cNvSpPr/>
          <p:nvPr/>
        </p:nvSpPr>
        <p:spPr>
          <a:xfrm>
            <a:off x="5897259" y="1530717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Kriterien</a:t>
            </a:r>
            <a:endParaRPr sz="1300" b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BFF17AC-3101-B44A-BF37-6D9EED359761}"/>
              </a:ext>
            </a:extLst>
          </p:cNvPr>
          <p:cNvSpPr/>
          <p:nvPr/>
        </p:nvSpPr>
        <p:spPr>
          <a:xfrm>
            <a:off x="7717941" y="1530331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Outcomes</a:t>
            </a:r>
            <a:endParaRPr sz="1300" b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id="{2130B3D8-5A48-2540-A4CC-FFD535EF4F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CD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022147" y="3957775"/>
            <a:ext cx="505650" cy="505650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B5687CD6-CECD-2446-8DAB-8F635DD86D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8CD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079452" y="2242218"/>
            <a:ext cx="392446" cy="392446"/>
          </a:xfrm>
          <a:prstGeom prst="rect">
            <a:avLst/>
          </a:prstGeom>
        </p:spPr>
      </p:pic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36EC0568-1097-4E46-B30D-715F3D85F2E1}"/>
              </a:ext>
            </a:extLst>
          </p:cNvPr>
          <p:cNvSpPr/>
          <p:nvPr/>
        </p:nvSpPr>
        <p:spPr>
          <a:xfrm rot="16200000">
            <a:off x="1995201" y="2172465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theoretische Forschung</a:t>
            </a:r>
            <a:endParaRPr sz="1300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5EA34D83-86CD-9344-AA70-4E6CC48B757C}"/>
              </a:ext>
            </a:extLst>
          </p:cNvPr>
          <p:cNvSpPr/>
          <p:nvPr/>
        </p:nvSpPr>
        <p:spPr>
          <a:xfrm rot="16200000">
            <a:off x="1997268" y="3941042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empirische</a:t>
            </a:r>
          </a:p>
          <a:p>
            <a:pPr algn="ctr"/>
            <a:r>
              <a:rPr lang="de-DE" sz="1300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Forschung</a:t>
            </a:r>
            <a:endParaRPr sz="1300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D3C9DDFE-6FB3-8B47-BB90-8C66D25429F5}"/>
              </a:ext>
            </a:extLst>
          </p:cNvPr>
          <p:cNvSpPr/>
          <p:nvPr/>
        </p:nvSpPr>
        <p:spPr>
          <a:xfrm>
            <a:off x="3888123" y="1527653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rgbClr val="8CD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Perspektive</a:t>
            </a:r>
            <a:endParaRPr sz="1300" b="1" dirty="0">
              <a:solidFill>
                <a:srgbClr val="8CD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5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BDB426C2-009C-BE49-88AC-4857B073F25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76501" y="2610816"/>
            <a:ext cx="483213" cy="52606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04A630EB-CB56-BB4B-BA89-312DD0950F71}"/>
              </a:ext>
            </a:extLst>
          </p:cNvPr>
          <p:cNvSpPr/>
          <p:nvPr/>
        </p:nvSpPr>
        <p:spPr>
          <a:xfrm>
            <a:off x="1270341" y="1319437"/>
            <a:ext cx="8260288" cy="3645326"/>
          </a:xfrm>
          <a:prstGeom prst="roundRect">
            <a:avLst>
              <a:gd name="adj" fmla="val 2918"/>
            </a:avLst>
          </a:prstGeom>
          <a:solidFill>
            <a:srgbClr val="8CD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D159C6A-6571-9D49-8AE5-B60ED3049EB5}"/>
              </a:ext>
            </a:extLst>
          </p:cNvPr>
          <p:cNvSpPr/>
          <p:nvPr/>
        </p:nvSpPr>
        <p:spPr>
          <a:xfrm>
            <a:off x="2421148" y="3608505"/>
            <a:ext cx="6970144" cy="1202824"/>
          </a:xfrm>
          <a:prstGeom prst="roundRect">
            <a:avLst>
              <a:gd name="adj" fmla="val 9639"/>
            </a:avLst>
          </a:prstGeom>
          <a:solidFill>
            <a:srgbClr val="8CD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A16E41E5-FDD1-794A-8E57-7FD0C5A791EA}"/>
              </a:ext>
            </a:extLst>
          </p:cNvPr>
          <p:cNvSpPr/>
          <p:nvPr/>
        </p:nvSpPr>
        <p:spPr>
          <a:xfrm>
            <a:off x="2421148" y="1562225"/>
            <a:ext cx="6970143" cy="1665021"/>
          </a:xfrm>
          <a:prstGeom prst="roundRect">
            <a:avLst>
              <a:gd name="adj" fmla="val 8191"/>
            </a:avLst>
          </a:prstGeom>
          <a:solidFill>
            <a:srgbClr val="8CD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831EA81B-D22F-7D47-9ED8-7830CDEE01A9}"/>
              </a:ext>
            </a:extLst>
          </p:cNvPr>
          <p:cNvSpPr/>
          <p:nvPr/>
        </p:nvSpPr>
        <p:spPr>
          <a:xfrm>
            <a:off x="5798620" y="1650523"/>
            <a:ext cx="1727541" cy="3126292"/>
          </a:xfrm>
          <a:prstGeom prst="roundRect">
            <a:avLst/>
          </a:prstGeom>
          <a:solidFill>
            <a:srgbClr val="8CD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DEBF5EA-1889-D44F-BCBE-AD1EE501D24E}"/>
              </a:ext>
            </a:extLst>
          </p:cNvPr>
          <p:cNvSpPr/>
          <p:nvPr/>
        </p:nvSpPr>
        <p:spPr>
          <a:xfrm>
            <a:off x="3615414" y="1650521"/>
            <a:ext cx="2061236" cy="3126293"/>
          </a:xfrm>
          <a:prstGeom prst="roundRect">
            <a:avLst/>
          </a:prstGeom>
          <a:solidFill>
            <a:srgbClr val="8CD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4C36A66E-2CED-9748-8F7F-1D94CEB291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332351" y="2608199"/>
            <a:ext cx="664555" cy="825404"/>
          </a:xfrm>
          <a:prstGeom prst="line">
            <a:avLst/>
          </a:prstGeom>
          <a:ln w="28575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4E740D8C-7325-1942-A32E-7629A4FB9BD5}"/>
              </a:ext>
            </a:extLst>
          </p:cNvPr>
          <p:cNvSpPr/>
          <p:nvPr/>
        </p:nvSpPr>
        <p:spPr>
          <a:xfrm>
            <a:off x="1368539" y="3056183"/>
            <a:ext cx="1963812" cy="754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Unterrichtsqualität</a:t>
            </a:r>
            <a:endParaRPr sz="1600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BB113F8-1DBC-6646-9DCD-DDF5B9E07ACC}"/>
              </a:ext>
            </a:extLst>
          </p:cNvPr>
          <p:cNvSpPr/>
          <p:nvPr/>
        </p:nvSpPr>
        <p:spPr>
          <a:xfrm>
            <a:off x="3960683" y="2323915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guter Unterricht 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„an sich“ -</a:t>
            </a:r>
          </a:p>
          <a:p>
            <a:pPr algn="ctr"/>
            <a:r>
              <a:rPr lang="de-DE" sz="1400" b="1" i="1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good</a:t>
            </a:r>
            <a:r>
              <a:rPr lang="de-DE" sz="1400" b="1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de-DE" sz="1400" b="1" i="1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teaching</a:t>
            </a:r>
            <a:r>
              <a:rPr lang="de-DE" sz="1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sz="1400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84FC5773-2890-AB46-87C5-1ED0869914BD}"/>
              </a:ext>
            </a:extLst>
          </p:cNvPr>
          <p:cNvSpPr/>
          <p:nvPr/>
        </p:nvSpPr>
        <p:spPr>
          <a:xfrm>
            <a:off x="3898479" y="3811023"/>
            <a:ext cx="1617077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„gut wirkender“ Unterricht  - </a:t>
            </a:r>
          </a:p>
          <a:p>
            <a:pPr algn="ctr"/>
            <a:r>
              <a:rPr lang="de-DE" sz="1400" b="1" i="1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effective</a:t>
            </a:r>
            <a:r>
              <a:rPr lang="de-DE" sz="1400" b="1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de-DE" sz="1400" b="1" i="1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teaching</a:t>
            </a:r>
            <a:endParaRPr sz="1400" b="1" i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FBF2B79F-D1CF-8943-A4C1-6A6A7A8017B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32351" y="3433603"/>
            <a:ext cx="566128" cy="682732"/>
          </a:xfrm>
          <a:prstGeom prst="line">
            <a:avLst/>
          </a:prstGeom>
          <a:ln w="28575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BDFB9C7C-9B9C-114D-8CC6-12326F15E81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476501" y="2227700"/>
            <a:ext cx="483213" cy="383116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B3DB97F1-D82B-5A44-86DB-82E9CDE865EE}"/>
              </a:ext>
            </a:extLst>
          </p:cNvPr>
          <p:cNvSpPr/>
          <p:nvPr/>
        </p:nvSpPr>
        <p:spPr>
          <a:xfrm>
            <a:off x="5936700" y="1942112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Entscheidungs-</a:t>
            </a:r>
            <a:br>
              <a:rPr lang="de-DE" sz="11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de-DE" sz="11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möglichkeiten</a:t>
            </a:r>
            <a:r>
              <a:rPr lang="de-DE" sz="11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der </a:t>
            </a:r>
            <a:r>
              <a:rPr lang="de-DE" sz="11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SuS</a:t>
            </a:r>
            <a:endParaRPr sz="11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62AD0CED-6A9D-0A49-A31F-0873BF314E9A}"/>
              </a:ext>
            </a:extLst>
          </p:cNvPr>
          <p:cNvSpPr/>
          <p:nvPr/>
        </p:nvSpPr>
        <p:spPr>
          <a:xfrm>
            <a:off x="5936699" y="2419258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Befähigung zur Selbstbestimmung</a:t>
            </a:r>
            <a:endParaRPr sz="11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E091B275-1924-7D44-964B-B4C848AE21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76501" y="2610816"/>
            <a:ext cx="460197" cy="485258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B688F8B5-C3E4-CC46-AAA2-F494DD6528B0}"/>
              </a:ext>
            </a:extLst>
          </p:cNvPr>
          <p:cNvSpPr/>
          <p:nvPr/>
        </p:nvSpPr>
        <p:spPr>
          <a:xfrm>
            <a:off x="5936698" y="2812243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12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63AB2463-5B3F-B44D-977A-86B5FB25F81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515556" y="3774204"/>
            <a:ext cx="444157" cy="323720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2F32AD5F-A91D-D949-B702-637AB3C99920}"/>
              </a:ext>
            </a:extLst>
          </p:cNvPr>
          <p:cNvSpPr/>
          <p:nvPr/>
        </p:nvSpPr>
        <p:spPr>
          <a:xfrm>
            <a:off x="5959714" y="3462753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fachl</a:t>
            </a:r>
            <a:r>
              <a:rPr lang="de-DE" sz="11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Leistung</a:t>
            </a:r>
            <a:endParaRPr sz="11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1CBA310D-B843-0548-B8CF-783FA60CDA59}"/>
              </a:ext>
            </a:extLst>
          </p:cNvPr>
          <p:cNvSpPr/>
          <p:nvPr/>
        </p:nvSpPr>
        <p:spPr>
          <a:xfrm>
            <a:off x="5964060" y="3698258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Motivation/Emotion</a:t>
            </a:r>
            <a:endParaRPr sz="11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95AA73D1-16A1-F54F-9CEA-D1B551122CE7}"/>
              </a:ext>
            </a:extLst>
          </p:cNvPr>
          <p:cNvSpPr/>
          <p:nvPr/>
        </p:nvSpPr>
        <p:spPr>
          <a:xfrm>
            <a:off x="5964059" y="3950635"/>
            <a:ext cx="116013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endParaRPr sz="12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BF1FC9B6-0FAB-CC47-95E4-AF03DB14922A}"/>
              </a:ext>
            </a:extLst>
          </p:cNvPr>
          <p:cNvSpPr/>
          <p:nvPr/>
        </p:nvSpPr>
        <p:spPr>
          <a:xfrm>
            <a:off x="5964060" y="3950635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Persönlichkeit</a:t>
            </a:r>
            <a:endParaRPr sz="11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601E62D-6D8F-CA4D-BA8C-E450A45252E9}"/>
              </a:ext>
            </a:extLst>
          </p:cNvPr>
          <p:cNvSpPr/>
          <p:nvPr/>
        </p:nvSpPr>
        <p:spPr>
          <a:xfrm>
            <a:off x="5964060" y="4203012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12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783FCA7A-8BBD-2F41-B5AE-6BCF8096EA7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515556" y="3991814"/>
            <a:ext cx="415839" cy="106110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D9E4C30-0344-614D-BFAD-0FA6731D822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15556" y="4097924"/>
            <a:ext cx="415839" cy="139612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7CBCDA23-1924-A943-B26C-425D38B73E6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15556" y="4097924"/>
            <a:ext cx="415007" cy="400688"/>
          </a:xfrm>
          <a:prstGeom prst="line">
            <a:avLst/>
          </a:prstGeom>
          <a:ln w="19050" cap="rnd">
            <a:solidFill>
              <a:srgbClr val="8CD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540A9F8C-2D12-8545-A7E4-FB8234F42885}"/>
              </a:ext>
            </a:extLst>
          </p:cNvPr>
          <p:cNvSpPr/>
          <p:nvPr/>
        </p:nvSpPr>
        <p:spPr>
          <a:xfrm>
            <a:off x="7612080" y="1644066"/>
            <a:ext cx="1727541" cy="3132748"/>
          </a:xfrm>
          <a:prstGeom prst="roundRect">
            <a:avLst/>
          </a:prstGeom>
          <a:solidFill>
            <a:srgbClr val="8CD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434E00C9-3340-BD47-BAFC-BE761D789658}"/>
              </a:ext>
            </a:extLst>
          </p:cNvPr>
          <p:cNvSpPr/>
          <p:nvPr/>
        </p:nvSpPr>
        <p:spPr>
          <a:xfrm>
            <a:off x="7739038" y="1840311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Didaktische Modelle</a:t>
            </a:r>
            <a:endParaRPr sz="900" i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686C496F-48B3-2744-83C2-D7DDB9B18E9B}"/>
              </a:ext>
            </a:extLst>
          </p:cNvPr>
          <p:cNvSpPr/>
          <p:nvPr/>
        </p:nvSpPr>
        <p:spPr>
          <a:xfrm>
            <a:off x="8382391" y="2130278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Didaktische Theorien</a:t>
            </a:r>
            <a:endParaRPr sz="900" i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1FF58053-E26F-A748-B1C0-292803755614}"/>
              </a:ext>
            </a:extLst>
          </p:cNvPr>
          <p:cNvSpPr/>
          <p:nvPr/>
        </p:nvSpPr>
        <p:spPr>
          <a:xfrm>
            <a:off x="7664239" y="2411035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Unterrichts-theorien</a:t>
            </a:r>
            <a:endParaRPr sz="900" i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458AE317-7F08-364E-94CF-2C8EB6BA6479}"/>
              </a:ext>
            </a:extLst>
          </p:cNvPr>
          <p:cNvSpPr/>
          <p:nvPr/>
        </p:nvSpPr>
        <p:spPr>
          <a:xfrm>
            <a:off x="8308108" y="2643473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Unterrichts-konzepte</a:t>
            </a:r>
            <a:endParaRPr sz="900" i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45F9E638-FD41-F247-828C-E7D20813C258}"/>
              </a:ext>
            </a:extLst>
          </p:cNvPr>
          <p:cNvSpPr/>
          <p:nvPr/>
        </p:nvSpPr>
        <p:spPr>
          <a:xfrm>
            <a:off x="7556457" y="2691792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900" i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3" name="Abgerundetes Rechteck 72">
            <a:extLst>
              <a:ext uri="{FF2B5EF4-FFF2-40B4-BE49-F238E27FC236}">
                <a16:creationId xmlns:a16="http://schemas.microsoft.com/office/drawing/2014/main" id="{54C51273-5465-8742-8660-199FF4D71FC0}"/>
              </a:ext>
            </a:extLst>
          </p:cNvPr>
          <p:cNvSpPr/>
          <p:nvPr/>
        </p:nvSpPr>
        <p:spPr>
          <a:xfrm>
            <a:off x="7657338" y="3583204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Wirkmodelle</a:t>
            </a:r>
            <a:endParaRPr sz="900" i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4" name="Abgerundetes Rechteck 73">
            <a:extLst>
              <a:ext uri="{FF2B5EF4-FFF2-40B4-BE49-F238E27FC236}">
                <a16:creationId xmlns:a16="http://schemas.microsoft.com/office/drawing/2014/main" id="{D8DCBED8-0087-6148-B138-21DDD6847CB0}"/>
              </a:ext>
            </a:extLst>
          </p:cNvPr>
          <p:cNvSpPr/>
          <p:nvPr/>
        </p:nvSpPr>
        <p:spPr>
          <a:xfrm>
            <a:off x="8236508" y="3870105"/>
            <a:ext cx="103369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Qualitätskriterien</a:t>
            </a:r>
            <a:endParaRPr sz="900" i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6717DA3E-812F-E147-868F-3507732510FB}"/>
              </a:ext>
            </a:extLst>
          </p:cNvPr>
          <p:cNvSpPr/>
          <p:nvPr/>
        </p:nvSpPr>
        <p:spPr>
          <a:xfrm>
            <a:off x="7739038" y="4141692"/>
            <a:ext cx="103369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900" i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D3C9DDFE-6FB3-8B47-BB90-8C66D25429F5}"/>
              </a:ext>
            </a:extLst>
          </p:cNvPr>
          <p:cNvSpPr/>
          <p:nvPr/>
        </p:nvSpPr>
        <p:spPr>
          <a:xfrm>
            <a:off x="3888123" y="1527653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Perspektive</a:t>
            </a:r>
            <a:endParaRPr sz="1300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9F117846-2540-DF4A-9032-2068F891BEC5}"/>
              </a:ext>
            </a:extLst>
          </p:cNvPr>
          <p:cNvSpPr/>
          <p:nvPr/>
        </p:nvSpPr>
        <p:spPr>
          <a:xfrm>
            <a:off x="5897259" y="1530717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Kriterien</a:t>
            </a:r>
            <a:endParaRPr sz="1300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BFF17AC-3101-B44A-BF37-6D9EED359761}"/>
              </a:ext>
            </a:extLst>
          </p:cNvPr>
          <p:cNvSpPr/>
          <p:nvPr/>
        </p:nvSpPr>
        <p:spPr>
          <a:xfrm>
            <a:off x="7717941" y="1530331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Outcomes</a:t>
            </a:r>
            <a:endParaRPr sz="1300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36EC0568-1097-4E46-B30D-715F3D85F2E1}"/>
              </a:ext>
            </a:extLst>
          </p:cNvPr>
          <p:cNvSpPr/>
          <p:nvPr/>
        </p:nvSpPr>
        <p:spPr>
          <a:xfrm rot="16200000">
            <a:off x="1995201" y="2172465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geisteswiss</a:t>
            </a:r>
            <a:r>
              <a:rPr lang="de-DE" sz="13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Forschung</a:t>
            </a:r>
            <a:endParaRPr sz="13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5EA34D83-86CD-9344-AA70-4E6CC48B757C}"/>
              </a:ext>
            </a:extLst>
          </p:cNvPr>
          <p:cNvSpPr/>
          <p:nvPr/>
        </p:nvSpPr>
        <p:spPr>
          <a:xfrm rot="16200000">
            <a:off x="1997268" y="3941042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empirische</a:t>
            </a:r>
          </a:p>
          <a:p>
            <a:pPr algn="ctr"/>
            <a:r>
              <a:rPr lang="de-DE" sz="13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Forschung</a:t>
            </a:r>
            <a:endParaRPr sz="13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Grafik 3">
            <a:extLst>
              <a:ext uri="{FF2B5EF4-FFF2-40B4-BE49-F238E27FC236}">
                <a16:creationId xmlns:a16="http://schemas.microsoft.com/office/drawing/2014/main" id="{632179D5-2A1A-0FC3-5C1E-BA06BF75BC15}"/>
              </a:ext>
            </a:extLst>
          </p:cNvPr>
          <p:cNvSpPr/>
          <p:nvPr/>
        </p:nvSpPr>
        <p:spPr>
          <a:xfrm>
            <a:off x="3052659" y="2254884"/>
            <a:ext cx="404166" cy="373319"/>
          </a:xfrm>
          <a:custGeom>
            <a:avLst/>
            <a:gdLst>
              <a:gd name="connsiteX0" fmla="*/ 1752600 w 4876800"/>
              <a:gd name="connsiteY0" fmla="*/ 0 h 4876800"/>
              <a:gd name="connsiteX1" fmla="*/ 2286000 w 4876800"/>
              <a:gd name="connsiteY1" fmla="*/ 533400 h 4876800"/>
              <a:gd name="connsiteX2" fmla="*/ 2286000 w 4876800"/>
              <a:gd name="connsiteY2" fmla="*/ 4343400 h 4876800"/>
              <a:gd name="connsiteX3" fmla="*/ 1752600 w 4876800"/>
              <a:gd name="connsiteY3" fmla="*/ 4876800 h 4876800"/>
              <a:gd name="connsiteX4" fmla="*/ 1222058 w 4876800"/>
              <a:gd name="connsiteY4" fmla="*/ 4399598 h 4876800"/>
              <a:gd name="connsiteX5" fmla="*/ 1066800 w 4876800"/>
              <a:gd name="connsiteY5" fmla="*/ 4419600 h 4876800"/>
              <a:gd name="connsiteX6" fmla="*/ 457200 w 4876800"/>
              <a:gd name="connsiteY6" fmla="*/ 3810000 h 4876800"/>
              <a:gd name="connsiteX7" fmla="*/ 491490 w 4876800"/>
              <a:gd name="connsiteY7" fmla="*/ 3608070 h 4876800"/>
              <a:gd name="connsiteX8" fmla="*/ 0 w 4876800"/>
              <a:gd name="connsiteY8" fmla="*/ 2895600 h 4876800"/>
              <a:gd name="connsiteX9" fmla="*/ 436245 w 4876800"/>
              <a:gd name="connsiteY9" fmla="*/ 2206943 h 4876800"/>
              <a:gd name="connsiteX10" fmla="*/ 304800 w 4876800"/>
              <a:gd name="connsiteY10" fmla="*/ 1828800 h 4876800"/>
              <a:gd name="connsiteX11" fmla="*/ 784860 w 4876800"/>
              <a:gd name="connsiteY11" fmla="*/ 1232535 h 4876800"/>
              <a:gd name="connsiteX12" fmla="*/ 762000 w 4876800"/>
              <a:gd name="connsiteY12" fmla="*/ 1066800 h 4876800"/>
              <a:gd name="connsiteX13" fmla="*/ 1222058 w 4876800"/>
              <a:gd name="connsiteY13" fmla="*/ 475298 h 4876800"/>
              <a:gd name="connsiteX14" fmla="*/ 1752600 w 4876800"/>
              <a:gd name="connsiteY14" fmla="*/ 0 h 4876800"/>
              <a:gd name="connsiteX15" fmla="*/ 3124200 w 4876800"/>
              <a:gd name="connsiteY15" fmla="*/ 0 h 4876800"/>
              <a:gd name="connsiteX16" fmla="*/ 3654743 w 4876800"/>
              <a:gd name="connsiteY16" fmla="*/ 475298 h 4876800"/>
              <a:gd name="connsiteX17" fmla="*/ 4114800 w 4876800"/>
              <a:gd name="connsiteY17" fmla="*/ 1066800 h 4876800"/>
              <a:gd name="connsiteX18" fmla="*/ 4091940 w 4876800"/>
              <a:gd name="connsiteY18" fmla="*/ 1232535 h 4876800"/>
              <a:gd name="connsiteX19" fmla="*/ 4572000 w 4876800"/>
              <a:gd name="connsiteY19" fmla="*/ 1828800 h 4876800"/>
              <a:gd name="connsiteX20" fmla="*/ 4440555 w 4876800"/>
              <a:gd name="connsiteY20" fmla="*/ 2206943 h 4876800"/>
              <a:gd name="connsiteX21" fmla="*/ 4876800 w 4876800"/>
              <a:gd name="connsiteY21" fmla="*/ 2895600 h 4876800"/>
              <a:gd name="connsiteX22" fmla="*/ 4385310 w 4876800"/>
              <a:gd name="connsiteY22" fmla="*/ 3608070 h 4876800"/>
              <a:gd name="connsiteX23" fmla="*/ 4419600 w 4876800"/>
              <a:gd name="connsiteY23" fmla="*/ 3810000 h 4876800"/>
              <a:gd name="connsiteX24" fmla="*/ 3810000 w 4876800"/>
              <a:gd name="connsiteY24" fmla="*/ 4419600 h 4876800"/>
              <a:gd name="connsiteX25" fmla="*/ 3654743 w 4876800"/>
              <a:gd name="connsiteY25" fmla="*/ 4399598 h 4876800"/>
              <a:gd name="connsiteX26" fmla="*/ 3124200 w 4876800"/>
              <a:gd name="connsiteY26" fmla="*/ 4876800 h 4876800"/>
              <a:gd name="connsiteX27" fmla="*/ 2590800 w 4876800"/>
              <a:gd name="connsiteY27" fmla="*/ 4343400 h 4876800"/>
              <a:gd name="connsiteX28" fmla="*/ 2590800 w 4876800"/>
              <a:gd name="connsiteY28" fmla="*/ 533400 h 4876800"/>
              <a:gd name="connsiteX29" fmla="*/ 3124200 w 4876800"/>
              <a:gd name="connsiteY29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876800" h="4876800">
                <a:moveTo>
                  <a:pt x="1752600" y="0"/>
                </a:moveTo>
                <a:cubicBezTo>
                  <a:pt x="2046923" y="0"/>
                  <a:pt x="2286000" y="239078"/>
                  <a:pt x="2286000" y="533400"/>
                </a:cubicBezTo>
                <a:lnTo>
                  <a:pt x="2286000" y="4343400"/>
                </a:lnTo>
                <a:cubicBezTo>
                  <a:pt x="2286000" y="4637723"/>
                  <a:pt x="2046923" y="4876800"/>
                  <a:pt x="1752600" y="4876800"/>
                </a:cubicBezTo>
                <a:cubicBezTo>
                  <a:pt x="1477328" y="4876800"/>
                  <a:pt x="1250633" y="4668203"/>
                  <a:pt x="1222058" y="4399598"/>
                </a:cubicBezTo>
                <a:cubicBezTo>
                  <a:pt x="1172528" y="4412933"/>
                  <a:pt x="1120140" y="4419600"/>
                  <a:pt x="1066800" y="4419600"/>
                </a:cubicBezTo>
                <a:cubicBezTo>
                  <a:pt x="730568" y="4419600"/>
                  <a:pt x="457200" y="4146233"/>
                  <a:pt x="457200" y="3810000"/>
                </a:cubicBezTo>
                <a:cubicBezTo>
                  <a:pt x="457200" y="3739515"/>
                  <a:pt x="469583" y="3670935"/>
                  <a:pt x="491490" y="3608070"/>
                </a:cubicBezTo>
                <a:cubicBezTo>
                  <a:pt x="203835" y="3499485"/>
                  <a:pt x="0" y="3221355"/>
                  <a:pt x="0" y="2895600"/>
                </a:cubicBezTo>
                <a:cubicBezTo>
                  <a:pt x="0" y="2591753"/>
                  <a:pt x="178118" y="2328863"/>
                  <a:pt x="436245" y="2206943"/>
                </a:cubicBezTo>
                <a:cubicBezTo>
                  <a:pt x="353378" y="2103120"/>
                  <a:pt x="304800" y="1971675"/>
                  <a:pt x="304800" y="1828800"/>
                </a:cubicBezTo>
                <a:cubicBezTo>
                  <a:pt x="304800" y="1536383"/>
                  <a:pt x="510540" y="1292543"/>
                  <a:pt x="784860" y="1232535"/>
                </a:cubicBezTo>
                <a:cubicBezTo>
                  <a:pt x="769620" y="1180148"/>
                  <a:pt x="762000" y="1123950"/>
                  <a:pt x="762000" y="1066800"/>
                </a:cubicBezTo>
                <a:cubicBezTo>
                  <a:pt x="762000" y="782003"/>
                  <a:pt x="958215" y="541973"/>
                  <a:pt x="1222058" y="475298"/>
                </a:cubicBezTo>
                <a:cubicBezTo>
                  <a:pt x="1250633" y="208598"/>
                  <a:pt x="1477328" y="0"/>
                  <a:pt x="1752600" y="0"/>
                </a:cubicBezTo>
                <a:close/>
                <a:moveTo>
                  <a:pt x="3124200" y="0"/>
                </a:moveTo>
                <a:cubicBezTo>
                  <a:pt x="3399473" y="0"/>
                  <a:pt x="3625215" y="208598"/>
                  <a:pt x="3654743" y="475298"/>
                </a:cubicBezTo>
                <a:cubicBezTo>
                  <a:pt x="3919538" y="541973"/>
                  <a:pt x="4114800" y="781050"/>
                  <a:pt x="4114800" y="1066800"/>
                </a:cubicBezTo>
                <a:cubicBezTo>
                  <a:pt x="4114800" y="1123950"/>
                  <a:pt x="4107180" y="1180148"/>
                  <a:pt x="4091940" y="1232535"/>
                </a:cubicBezTo>
                <a:cubicBezTo>
                  <a:pt x="4366260" y="1291590"/>
                  <a:pt x="4572000" y="1536383"/>
                  <a:pt x="4572000" y="1828800"/>
                </a:cubicBezTo>
                <a:cubicBezTo>
                  <a:pt x="4572000" y="1971675"/>
                  <a:pt x="4523423" y="2103120"/>
                  <a:pt x="4440555" y="2206943"/>
                </a:cubicBezTo>
                <a:cubicBezTo>
                  <a:pt x="4698683" y="2328863"/>
                  <a:pt x="4876800" y="2591753"/>
                  <a:pt x="4876800" y="2895600"/>
                </a:cubicBezTo>
                <a:cubicBezTo>
                  <a:pt x="4876800" y="3221355"/>
                  <a:pt x="4672965" y="3499485"/>
                  <a:pt x="4385310" y="3608070"/>
                </a:cubicBezTo>
                <a:cubicBezTo>
                  <a:pt x="4407218" y="3670935"/>
                  <a:pt x="4419600" y="3739515"/>
                  <a:pt x="4419600" y="3810000"/>
                </a:cubicBezTo>
                <a:cubicBezTo>
                  <a:pt x="4419600" y="4146233"/>
                  <a:pt x="4146233" y="4419600"/>
                  <a:pt x="3810000" y="4419600"/>
                </a:cubicBezTo>
                <a:cubicBezTo>
                  <a:pt x="3756660" y="4419600"/>
                  <a:pt x="3704273" y="4412933"/>
                  <a:pt x="3654743" y="4399598"/>
                </a:cubicBezTo>
                <a:cubicBezTo>
                  <a:pt x="3626168" y="4668203"/>
                  <a:pt x="3399473" y="4876800"/>
                  <a:pt x="3124200" y="4876800"/>
                </a:cubicBezTo>
                <a:cubicBezTo>
                  <a:pt x="2829878" y="4876800"/>
                  <a:pt x="2590800" y="4637723"/>
                  <a:pt x="2590800" y="4343400"/>
                </a:cubicBezTo>
                <a:lnTo>
                  <a:pt x="2590800" y="533400"/>
                </a:lnTo>
                <a:cubicBezTo>
                  <a:pt x="2590800" y="239078"/>
                  <a:pt x="2829878" y="0"/>
                  <a:pt x="31242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" name="Grafik 7">
            <a:extLst>
              <a:ext uri="{FF2B5EF4-FFF2-40B4-BE49-F238E27FC236}">
                <a16:creationId xmlns:a16="http://schemas.microsoft.com/office/drawing/2014/main" id="{6067E8F2-14B4-D0DC-A1C1-91DDC404FB56}"/>
              </a:ext>
            </a:extLst>
          </p:cNvPr>
          <p:cNvSpPr/>
          <p:nvPr/>
        </p:nvSpPr>
        <p:spPr>
          <a:xfrm>
            <a:off x="3011400" y="4055834"/>
            <a:ext cx="503170" cy="335447"/>
          </a:xfrm>
          <a:custGeom>
            <a:avLst/>
            <a:gdLst>
              <a:gd name="connsiteX0" fmla="*/ 5453248 w 5486387"/>
              <a:gd name="connsiteY0" fmla="*/ 1689735 h 3657600"/>
              <a:gd name="connsiteX1" fmla="*/ 2743195 w 5486387"/>
              <a:gd name="connsiteY1" fmla="*/ 0 h 3657600"/>
              <a:gd name="connsiteX2" fmla="*/ 33142 w 5486387"/>
              <a:gd name="connsiteY2" fmla="*/ 1689830 h 3657600"/>
              <a:gd name="connsiteX3" fmla="*/ 33142 w 5486387"/>
              <a:gd name="connsiteY3" fmla="*/ 1967865 h 3657600"/>
              <a:gd name="connsiteX4" fmla="*/ 2743195 w 5486387"/>
              <a:gd name="connsiteY4" fmla="*/ 3657600 h 3657600"/>
              <a:gd name="connsiteX5" fmla="*/ 5453248 w 5486387"/>
              <a:gd name="connsiteY5" fmla="*/ 1967770 h 3657600"/>
              <a:gd name="connsiteX6" fmla="*/ 5453248 w 5486387"/>
              <a:gd name="connsiteY6" fmla="*/ 1689735 h 3657600"/>
              <a:gd name="connsiteX7" fmla="*/ 2743195 w 5486387"/>
              <a:gd name="connsiteY7" fmla="*/ 3200400 h 3657600"/>
              <a:gd name="connsiteX8" fmla="*/ 1371595 w 5486387"/>
              <a:gd name="connsiteY8" fmla="*/ 1828800 h 3657600"/>
              <a:gd name="connsiteX9" fmla="*/ 2743195 w 5486387"/>
              <a:gd name="connsiteY9" fmla="*/ 457200 h 3657600"/>
              <a:gd name="connsiteX10" fmla="*/ 4114795 w 5486387"/>
              <a:gd name="connsiteY10" fmla="*/ 1828800 h 3657600"/>
              <a:gd name="connsiteX11" fmla="*/ 2744529 w 5486387"/>
              <a:gd name="connsiteY11" fmla="*/ 3200400 h 3657600"/>
              <a:gd name="connsiteX12" fmla="*/ 2743195 w 5486387"/>
              <a:gd name="connsiteY12" fmla="*/ 3200400 h 3657600"/>
              <a:gd name="connsiteX13" fmla="*/ 2743195 w 5486387"/>
              <a:gd name="connsiteY13" fmla="*/ 914400 h 3657600"/>
              <a:gd name="connsiteX14" fmla="*/ 2502117 w 5486387"/>
              <a:gd name="connsiteY14" fmla="*/ 950500 h 3657600"/>
              <a:gd name="connsiteX15" fmla="*/ 2405153 w 5486387"/>
              <a:gd name="connsiteY15" fmla="*/ 1587722 h 3657600"/>
              <a:gd name="connsiteX16" fmla="*/ 1864895 w 5486387"/>
              <a:gd name="connsiteY16" fmla="*/ 1587722 h 3657600"/>
              <a:gd name="connsiteX17" fmla="*/ 2506365 w 5486387"/>
              <a:gd name="connsiteY17" fmla="*/ 2707148 h 3657600"/>
              <a:gd name="connsiteX18" fmla="*/ 3625791 w 5486387"/>
              <a:gd name="connsiteY18" fmla="*/ 2065677 h 3657600"/>
              <a:gd name="connsiteX19" fmla="*/ 2984320 w 5486387"/>
              <a:gd name="connsiteY19" fmla="*/ 946252 h 3657600"/>
              <a:gd name="connsiteX20" fmla="*/ 2743195 w 5486387"/>
              <a:gd name="connsiteY20" fmla="*/ 9144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86387" h="3657600">
                <a:moveTo>
                  <a:pt x="5453248" y="1689735"/>
                </a:moveTo>
                <a:cubicBezTo>
                  <a:pt x="4936707" y="681895"/>
                  <a:pt x="3914103" y="0"/>
                  <a:pt x="2743195" y="0"/>
                </a:cubicBezTo>
                <a:cubicBezTo>
                  <a:pt x="1572287" y="0"/>
                  <a:pt x="549397" y="682371"/>
                  <a:pt x="33142" y="1689830"/>
                </a:cubicBezTo>
                <a:cubicBezTo>
                  <a:pt x="-11047" y="1777241"/>
                  <a:pt x="-11047" y="1880454"/>
                  <a:pt x="33142" y="1967865"/>
                </a:cubicBezTo>
                <a:cubicBezTo>
                  <a:pt x="549683" y="2975705"/>
                  <a:pt x="1572287" y="3657600"/>
                  <a:pt x="2743195" y="3657600"/>
                </a:cubicBezTo>
                <a:cubicBezTo>
                  <a:pt x="3914103" y="3657600"/>
                  <a:pt x="4936993" y="2975229"/>
                  <a:pt x="5453248" y="1967770"/>
                </a:cubicBezTo>
                <a:cubicBezTo>
                  <a:pt x="5497434" y="1880359"/>
                  <a:pt x="5497434" y="1777146"/>
                  <a:pt x="5453248" y="1689735"/>
                </a:cubicBezTo>
                <a:close/>
                <a:moveTo>
                  <a:pt x="2743195" y="3200400"/>
                </a:moveTo>
                <a:cubicBezTo>
                  <a:pt x="1985681" y="3200400"/>
                  <a:pt x="1371595" y="2586314"/>
                  <a:pt x="1371595" y="1828800"/>
                </a:cubicBezTo>
                <a:cubicBezTo>
                  <a:pt x="1371595" y="1071286"/>
                  <a:pt x="1985681" y="457200"/>
                  <a:pt x="2743195" y="457200"/>
                </a:cubicBezTo>
                <a:cubicBezTo>
                  <a:pt x="3500709" y="457200"/>
                  <a:pt x="4114795" y="1071286"/>
                  <a:pt x="4114795" y="1828800"/>
                </a:cubicBezTo>
                <a:cubicBezTo>
                  <a:pt x="4115166" y="2585942"/>
                  <a:pt x="3501671" y="3200029"/>
                  <a:pt x="2744529" y="3200400"/>
                </a:cubicBezTo>
                <a:cubicBezTo>
                  <a:pt x="2744081" y="3200400"/>
                  <a:pt x="2743643" y="3200400"/>
                  <a:pt x="2743195" y="3200400"/>
                </a:cubicBezTo>
                <a:close/>
                <a:moveTo>
                  <a:pt x="2743195" y="914400"/>
                </a:moveTo>
                <a:cubicBezTo>
                  <a:pt x="2661575" y="915543"/>
                  <a:pt x="2580489" y="927687"/>
                  <a:pt x="2502117" y="950500"/>
                </a:cubicBezTo>
                <a:cubicBezTo>
                  <a:pt x="2651307" y="1153239"/>
                  <a:pt x="2607892" y="1438532"/>
                  <a:pt x="2405153" y="1587722"/>
                </a:cubicBezTo>
                <a:cubicBezTo>
                  <a:pt x="2244475" y="1705956"/>
                  <a:pt x="2025572" y="1705956"/>
                  <a:pt x="1864895" y="1587722"/>
                </a:cubicBezTo>
                <a:cubicBezTo>
                  <a:pt x="1732907" y="2073983"/>
                  <a:pt x="2020105" y="2575160"/>
                  <a:pt x="2506365" y="2707148"/>
                </a:cubicBezTo>
                <a:cubicBezTo>
                  <a:pt x="2992617" y="2839136"/>
                  <a:pt x="3493803" y="2551938"/>
                  <a:pt x="3625791" y="2065677"/>
                </a:cubicBezTo>
                <a:cubicBezTo>
                  <a:pt x="3757779" y="1579426"/>
                  <a:pt x="3470581" y="1078240"/>
                  <a:pt x="2984320" y="946252"/>
                </a:cubicBezTo>
                <a:cubicBezTo>
                  <a:pt x="2905729" y="924925"/>
                  <a:pt x="2824634" y="914209"/>
                  <a:pt x="2743195" y="9144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30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Breitbild</PresentationFormat>
  <Paragraphs>84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Condensed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Autor_M</dc:creator>
  <cp:lastModifiedBy>SamuelJ Merk</cp:lastModifiedBy>
  <cp:revision>41</cp:revision>
  <cp:lastPrinted>2019-01-15T08:44:17Z</cp:lastPrinted>
  <dcterms:created xsi:type="dcterms:W3CDTF">2019-01-15T08:40:20Z</dcterms:created>
  <dcterms:modified xsi:type="dcterms:W3CDTF">2022-10-10T08:15:52Z</dcterms:modified>
</cp:coreProperties>
</file>