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FDC"/>
    <a:srgbClr val="FFDFDB"/>
    <a:srgbClr val="CE8F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9" autoAdjust="0"/>
    <p:restoredTop sz="94660"/>
  </p:normalViewPr>
  <p:slideViewPr>
    <p:cSldViewPr snapToGrid="0">
      <p:cViewPr varScale="1">
        <p:scale>
          <a:sx n="209" d="100"/>
          <a:sy n="209" d="100"/>
        </p:scale>
        <p:origin x="2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FA67-3A59-48AC-B70C-55D4F9C269A4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5AA8-5812-49A7-9D04-78C0E555A6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24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FA67-3A59-48AC-B70C-55D4F9C269A4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5AA8-5812-49A7-9D04-78C0E555A6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55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FA67-3A59-48AC-B70C-55D4F9C269A4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5AA8-5812-49A7-9D04-78C0E555A6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34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FA67-3A59-48AC-B70C-55D4F9C269A4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5AA8-5812-49A7-9D04-78C0E555A6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47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FA67-3A59-48AC-B70C-55D4F9C269A4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5AA8-5812-49A7-9D04-78C0E555A6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89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FA67-3A59-48AC-B70C-55D4F9C269A4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5AA8-5812-49A7-9D04-78C0E555A6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10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FA67-3A59-48AC-B70C-55D4F9C269A4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5AA8-5812-49A7-9D04-78C0E555A6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27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FA67-3A59-48AC-B70C-55D4F9C269A4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5AA8-5812-49A7-9D04-78C0E555A6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217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FA67-3A59-48AC-B70C-55D4F9C269A4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5AA8-5812-49A7-9D04-78C0E555A6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88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FA67-3A59-48AC-B70C-55D4F9C269A4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5AA8-5812-49A7-9D04-78C0E555A6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64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FA67-3A59-48AC-B70C-55D4F9C269A4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5AA8-5812-49A7-9D04-78C0E555A6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65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FFA67-3A59-48AC-B70C-55D4F9C269A4}" type="datetimeFigureOut">
              <a:rPr lang="de-DE" smtClean="0"/>
              <a:t>24.01.19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E5AA8-5812-49A7-9D04-78C0E555A6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39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r Verbinder 9"/>
          <p:cNvCxnSpPr>
            <a:cxnSpLocks/>
            <a:stCxn id="22" idx="1"/>
          </p:cNvCxnSpPr>
          <p:nvPr/>
        </p:nvCxnSpPr>
        <p:spPr>
          <a:xfrm flipH="1">
            <a:off x="2089143" y="588836"/>
            <a:ext cx="3389887" cy="0"/>
          </a:xfrm>
          <a:prstGeom prst="line">
            <a:avLst/>
          </a:prstGeom>
          <a:ln w="38100">
            <a:solidFill>
              <a:srgbClr val="A51E4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bgerundetes Rechteck 69"/>
          <p:cNvSpPr/>
          <p:nvPr/>
        </p:nvSpPr>
        <p:spPr>
          <a:xfrm>
            <a:off x="329115" y="225282"/>
            <a:ext cx="1760028" cy="5153308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32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Lehrperson</a:t>
            </a:r>
          </a:p>
          <a:p>
            <a:pPr algn="ctr"/>
            <a:endParaRPr lang="de-DE" sz="800"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endParaRPr lang="de-DE" sz="800"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endParaRPr lang="de-DE" sz="800"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Professionswissen</a:t>
            </a:r>
          </a:p>
          <a:p>
            <a:pPr algn="ctr"/>
            <a:endParaRPr lang="de-DE" sz="1400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fachliche, didaktische, diagnostische und Klassenführungs-kompetenz</a:t>
            </a:r>
          </a:p>
          <a:p>
            <a:pPr algn="ctr"/>
            <a:endParaRPr lang="de-DE" sz="1400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pädagogische Orientierung</a:t>
            </a:r>
          </a:p>
          <a:p>
            <a:pPr algn="ctr"/>
            <a:endParaRPr lang="de-DE" sz="1400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Erwartungen und Ziele</a:t>
            </a:r>
          </a:p>
          <a:p>
            <a:pPr algn="ctr"/>
            <a:endParaRPr lang="de-DE" sz="1400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Engagement, Geduld, Humor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5479030" y="86139"/>
            <a:ext cx="5328707" cy="1005394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algn="ctr"/>
            <a:r>
              <a:rPr lang="de-DE" sz="1832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Familie </a:t>
            </a:r>
          </a:p>
          <a:p>
            <a:pPr algn="ctr"/>
            <a:endParaRPr lang="de-DE" sz="300"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Strukturelle Merkmale (Schicht, Sprache, Kultur, Bildungsnähe); </a:t>
            </a:r>
          </a:p>
          <a:p>
            <a:pPr algn="ctr"/>
            <a:r>
              <a:rPr lang="de-DE" sz="14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Prozessmerkmale der Erziehung und Sozialisation </a:t>
            </a:r>
          </a:p>
        </p:txBody>
      </p:sp>
      <p:cxnSp>
        <p:nvCxnSpPr>
          <p:cNvPr id="27" name="Gerader Verbinder 26"/>
          <p:cNvCxnSpPr>
            <a:cxnSpLocks/>
            <a:stCxn id="28" idx="0"/>
          </p:cNvCxnSpPr>
          <p:nvPr/>
        </p:nvCxnSpPr>
        <p:spPr>
          <a:xfrm flipV="1">
            <a:off x="9877515" y="2453117"/>
            <a:ext cx="0" cy="524558"/>
          </a:xfrm>
          <a:prstGeom prst="line">
            <a:avLst/>
          </a:prstGeom>
          <a:ln w="38100">
            <a:solidFill>
              <a:srgbClr val="A51E4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cxnSpLocks/>
            <a:stCxn id="17" idx="0"/>
            <a:endCxn id="22" idx="2"/>
          </p:cNvCxnSpPr>
          <p:nvPr/>
        </p:nvCxnSpPr>
        <p:spPr>
          <a:xfrm flipV="1">
            <a:off x="8143384" y="1091533"/>
            <a:ext cx="0" cy="389995"/>
          </a:xfrm>
          <a:prstGeom prst="line">
            <a:avLst/>
          </a:prstGeom>
          <a:ln w="38100">
            <a:solidFill>
              <a:srgbClr val="A51E4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endCxn id="70" idx="2"/>
          </p:cNvCxnSpPr>
          <p:nvPr/>
        </p:nvCxnSpPr>
        <p:spPr>
          <a:xfrm flipV="1">
            <a:off x="1205345" y="5378590"/>
            <a:ext cx="3784" cy="407758"/>
          </a:xfrm>
          <a:prstGeom prst="line">
            <a:avLst/>
          </a:prstGeom>
          <a:ln w="38100">
            <a:solidFill>
              <a:srgbClr val="A51E4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cxnSpLocks/>
          </p:cNvCxnSpPr>
          <p:nvPr/>
        </p:nvCxnSpPr>
        <p:spPr>
          <a:xfrm>
            <a:off x="2089143" y="2848704"/>
            <a:ext cx="352235" cy="0"/>
          </a:xfrm>
          <a:prstGeom prst="line">
            <a:avLst/>
          </a:prstGeom>
          <a:ln w="38100">
            <a:solidFill>
              <a:srgbClr val="A51E4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/>
          <p:cNvSpPr/>
          <p:nvPr/>
        </p:nvSpPr>
        <p:spPr>
          <a:xfrm>
            <a:off x="5101329" y="1481528"/>
            <a:ext cx="6084109" cy="971589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de-DE" sz="1832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Lernpotenzial </a:t>
            </a:r>
          </a:p>
          <a:p>
            <a:pPr algn="ctr"/>
            <a:endParaRPr lang="de-DE" sz="300"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Vorkenntnisse, Sprache(n), Intelligenz, Lern- und Gedächtnisstrategien; Lernmotivation, Anstrengungsbereitschaft, Ausdauer, Selbstvertrauen 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6213806" y="2977674"/>
            <a:ext cx="1929578" cy="2513175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32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Lernaktivitäten</a:t>
            </a:r>
          </a:p>
          <a:p>
            <a:pPr algn="ctr"/>
            <a:r>
              <a:rPr lang="de-DE" sz="1400" b="1" i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(Nutzung)</a:t>
            </a:r>
          </a:p>
          <a:p>
            <a:pPr algn="ctr"/>
            <a:endParaRPr lang="de-DE" sz="800"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aktive Lernzeit im Unterricht</a:t>
            </a:r>
          </a:p>
          <a:p>
            <a:pPr algn="ctr"/>
            <a:endParaRPr lang="de-DE" sz="500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außerschulische Lernaktivitäten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9001570" y="2977675"/>
            <a:ext cx="1751889" cy="2513175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32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Wirkungen</a:t>
            </a:r>
          </a:p>
          <a:p>
            <a:pPr algn="ctr"/>
            <a:r>
              <a:rPr lang="de-DE" sz="1400" b="1" i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(Ertrag)</a:t>
            </a:r>
          </a:p>
          <a:p>
            <a:pPr algn="ctr"/>
            <a:endParaRPr lang="de-DE" sz="800"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fachliche Kompetenzen</a:t>
            </a:r>
          </a:p>
          <a:p>
            <a:pPr algn="ctr"/>
            <a:endParaRPr lang="de-DE" sz="500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fachübergreifende Kompetenzen</a:t>
            </a:r>
          </a:p>
          <a:p>
            <a:pPr algn="ctr"/>
            <a:endParaRPr lang="de-DE" sz="500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erzieherische Wirkungen der Schule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2724203" y="4630187"/>
            <a:ext cx="1187916" cy="744180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/>
            <a:endParaRPr lang="de-DE" sz="800"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Unterrichts-zeit</a:t>
            </a:r>
          </a:p>
          <a:p>
            <a:pPr algn="ctr"/>
            <a:endParaRPr lang="de-DE" sz="1400"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2441378" y="1351587"/>
            <a:ext cx="1753567" cy="2983101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32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Unterricht </a:t>
            </a:r>
          </a:p>
          <a:p>
            <a:pPr algn="ctr"/>
            <a:r>
              <a:rPr lang="de-DE" sz="1400" b="1" i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(Angebot)</a:t>
            </a:r>
          </a:p>
          <a:p>
            <a:pPr algn="ctr"/>
            <a:endParaRPr lang="de-DE" sz="800"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endParaRPr lang="de-DE" sz="800"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endParaRPr lang="de-DE" sz="800"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Prozessqualität des Unterrichts</a:t>
            </a:r>
          </a:p>
          <a:p>
            <a:pPr algn="ctr"/>
            <a:endParaRPr lang="de-DE" sz="500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2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- fachübergreifend</a:t>
            </a:r>
          </a:p>
          <a:p>
            <a:pPr algn="ctr"/>
            <a:r>
              <a:rPr lang="de-DE" sz="12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- fachspezifisch</a:t>
            </a:r>
          </a:p>
          <a:p>
            <a:pPr algn="ctr"/>
            <a:endParaRPr lang="de-DE" sz="1400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Qualität des Lehr-Lern-Materials</a:t>
            </a:r>
          </a:p>
          <a:p>
            <a:pPr algn="ctr"/>
            <a:endParaRPr lang="de-DE" sz="1400"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35" name="Gerader Verbinder 34"/>
          <p:cNvCxnSpPr>
            <a:stCxn id="29" idx="0"/>
            <a:endCxn id="30" idx="2"/>
          </p:cNvCxnSpPr>
          <p:nvPr/>
        </p:nvCxnSpPr>
        <p:spPr>
          <a:xfrm flipV="1">
            <a:off x="3318161" y="4334688"/>
            <a:ext cx="1" cy="295499"/>
          </a:xfrm>
          <a:prstGeom prst="line">
            <a:avLst/>
          </a:prstGeom>
          <a:ln w="38100">
            <a:solidFill>
              <a:srgbClr val="A51E4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bgerundetes Rechteck 40"/>
          <p:cNvSpPr/>
          <p:nvPr/>
        </p:nvSpPr>
        <p:spPr>
          <a:xfrm>
            <a:off x="4317235" y="2914600"/>
            <a:ext cx="1048562" cy="1430612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Wahr-</a:t>
            </a:r>
            <a:r>
              <a:rPr lang="de-DE" sz="1400" dirty="0" err="1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nehmung</a:t>
            </a:r>
            <a:r>
              <a:rPr lang="de-DE" sz="1400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und Inter-</a:t>
            </a:r>
            <a:r>
              <a:rPr lang="de-DE" sz="1400" dirty="0" err="1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pretation</a:t>
            </a:r>
            <a:endParaRPr lang="de-DE" sz="1400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endParaRPr lang="de-DE" sz="1400"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8" name="Abgerundetes Rechteck 47"/>
          <p:cNvSpPr/>
          <p:nvPr/>
        </p:nvSpPr>
        <p:spPr>
          <a:xfrm>
            <a:off x="220637" y="5786348"/>
            <a:ext cx="10964801" cy="978887"/>
          </a:xfrm>
          <a:prstGeom prst="roundRect">
            <a:avLst/>
          </a:prstGeom>
          <a:solidFill>
            <a:srgbClr val="FFBCB5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32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Kontext </a:t>
            </a:r>
          </a:p>
          <a:p>
            <a:pPr algn="ctr"/>
            <a:endParaRPr lang="de-DE" sz="800"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de-DE" sz="1400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						</a:t>
            </a:r>
          </a:p>
          <a:p>
            <a:r>
              <a:rPr lang="de-DE" sz="1400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  			 	   		</a:t>
            </a:r>
          </a:p>
        </p:txBody>
      </p:sp>
      <p:cxnSp>
        <p:nvCxnSpPr>
          <p:cNvPr id="56" name="Gerader Verbinder 55"/>
          <p:cNvCxnSpPr/>
          <p:nvPr/>
        </p:nvCxnSpPr>
        <p:spPr>
          <a:xfrm flipH="1" flipV="1">
            <a:off x="3316403" y="5390050"/>
            <a:ext cx="1758" cy="396298"/>
          </a:xfrm>
          <a:prstGeom prst="line">
            <a:avLst/>
          </a:prstGeom>
          <a:ln w="38100">
            <a:solidFill>
              <a:srgbClr val="A51E4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>
            <a:cxnSpLocks/>
            <a:stCxn id="41" idx="1"/>
          </p:cNvCxnSpPr>
          <p:nvPr/>
        </p:nvCxnSpPr>
        <p:spPr>
          <a:xfrm flipH="1">
            <a:off x="4194945" y="3629906"/>
            <a:ext cx="122290" cy="0"/>
          </a:xfrm>
          <a:prstGeom prst="line">
            <a:avLst/>
          </a:prstGeom>
          <a:ln w="38100">
            <a:solidFill>
              <a:srgbClr val="A51E4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>
            <a:cxnSpLocks/>
            <a:stCxn id="41" idx="3"/>
          </p:cNvCxnSpPr>
          <p:nvPr/>
        </p:nvCxnSpPr>
        <p:spPr>
          <a:xfrm>
            <a:off x="5365797" y="3629906"/>
            <a:ext cx="858186" cy="0"/>
          </a:xfrm>
          <a:prstGeom prst="line">
            <a:avLst/>
          </a:prstGeom>
          <a:ln w="38100">
            <a:solidFill>
              <a:srgbClr val="A51E4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/>
          <p:cNvCxnSpPr>
            <a:cxnSpLocks/>
            <a:endCxn id="18" idx="0"/>
          </p:cNvCxnSpPr>
          <p:nvPr/>
        </p:nvCxnSpPr>
        <p:spPr>
          <a:xfrm>
            <a:off x="7178595" y="2453117"/>
            <a:ext cx="0" cy="524557"/>
          </a:xfrm>
          <a:prstGeom prst="line">
            <a:avLst/>
          </a:prstGeom>
          <a:ln w="38100">
            <a:solidFill>
              <a:srgbClr val="A51E4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>
            <a:cxnSpLocks/>
          </p:cNvCxnSpPr>
          <p:nvPr/>
        </p:nvCxnSpPr>
        <p:spPr>
          <a:xfrm>
            <a:off x="8143384" y="3626876"/>
            <a:ext cx="848009" cy="0"/>
          </a:xfrm>
          <a:prstGeom prst="line">
            <a:avLst/>
          </a:prstGeom>
          <a:ln w="38100">
            <a:solidFill>
              <a:srgbClr val="A51E4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/>
          <p:cNvCxnSpPr>
            <a:cxnSpLocks/>
            <a:endCxn id="18" idx="2"/>
          </p:cNvCxnSpPr>
          <p:nvPr/>
        </p:nvCxnSpPr>
        <p:spPr>
          <a:xfrm flipV="1">
            <a:off x="7178595" y="5490849"/>
            <a:ext cx="0" cy="295500"/>
          </a:xfrm>
          <a:prstGeom prst="line">
            <a:avLst/>
          </a:prstGeom>
          <a:ln w="38100">
            <a:solidFill>
              <a:srgbClr val="A51E4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/>
          <p:cNvCxnSpPr>
            <a:endCxn id="28" idx="2"/>
          </p:cNvCxnSpPr>
          <p:nvPr/>
        </p:nvCxnSpPr>
        <p:spPr>
          <a:xfrm flipV="1">
            <a:off x="9877514" y="5490850"/>
            <a:ext cx="1" cy="295498"/>
          </a:xfrm>
          <a:prstGeom prst="line">
            <a:avLst/>
          </a:prstGeom>
          <a:ln w="38100">
            <a:solidFill>
              <a:srgbClr val="A51E4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78C29C43-5341-4346-B384-3CE1A5605340}"/>
              </a:ext>
            </a:extLst>
          </p:cNvPr>
          <p:cNvGrpSpPr/>
          <p:nvPr/>
        </p:nvGrpSpPr>
        <p:grpSpPr>
          <a:xfrm>
            <a:off x="608346" y="6159710"/>
            <a:ext cx="10373087" cy="523220"/>
            <a:chOff x="633887" y="6144354"/>
            <a:chExt cx="10373087" cy="523220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737A927E-9E58-4446-81A8-960771701D33}"/>
                </a:ext>
              </a:extLst>
            </p:cNvPr>
            <p:cNvSpPr txBox="1"/>
            <p:nvPr/>
          </p:nvSpPr>
          <p:spPr>
            <a:xfrm>
              <a:off x="2385151" y="6144354"/>
              <a:ext cx="16167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rgbClr val="A51E4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regionaler</a:t>
              </a:r>
            </a:p>
            <a:p>
              <a:pPr algn="ctr"/>
              <a:r>
                <a:rPr lang="de-DE" sz="1400" dirty="0">
                  <a:solidFill>
                    <a:srgbClr val="A51E4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Kontext</a:t>
              </a:r>
              <a:endParaRPr lang="de-DE" sz="1400" dirty="0"/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F48496E3-85AA-9347-A249-7C70878953F4}"/>
                </a:ext>
              </a:extLst>
            </p:cNvPr>
            <p:cNvSpPr txBox="1"/>
            <p:nvPr/>
          </p:nvSpPr>
          <p:spPr>
            <a:xfrm>
              <a:off x="633887" y="6144354"/>
              <a:ext cx="16167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rgbClr val="A51E4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Kulturelle Rahmen-</a:t>
              </a:r>
            </a:p>
            <a:p>
              <a:pPr algn="ctr"/>
              <a:r>
                <a:rPr lang="de-DE" sz="1400" dirty="0" err="1">
                  <a:solidFill>
                    <a:srgbClr val="A51E4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bedingungen</a:t>
              </a:r>
              <a:endParaRPr lang="de-DE" sz="1400" dirty="0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A85BBA12-1727-FD44-982F-9E694C09EC93}"/>
                </a:ext>
              </a:extLst>
            </p:cNvPr>
            <p:cNvSpPr txBox="1"/>
            <p:nvPr/>
          </p:nvSpPr>
          <p:spPr>
            <a:xfrm>
              <a:off x="4136415" y="6144354"/>
              <a:ext cx="16167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rgbClr val="A51E4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Schulform Bildungsgang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DBC35A8E-5AC0-5E47-A7F5-B5E803405731}"/>
                </a:ext>
              </a:extLst>
            </p:cNvPr>
            <p:cNvSpPr txBox="1"/>
            <p:nvPr/>
          </p:nvSpPr>
          <p:spPr>
            <a:xfrm>
              <a:off x="5887679" y="6144354"/>
              <a:ext cx="16167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solidFill>
                    <a:srgbClr val="A51E4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Klassenzusam</a:t>
              </a:r>
              <a:r>
                <a:rPr lang="de-DE" sz="1400" dirty="0">
                  <a:solidFill>
                    <a:srgbClr val="A51E4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-</a:t>
              </a:r>
            </a:p>
            <a:p>
              <a:pPr algn="ctr"/>
              <a:r>
                <a:rPr lang="de-DE" sz="1400" dirty="0" err="1">
                  <a:solidFill>
                    <a:srgbClr val="A51E4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mensetzung</a:t>
              </a:r>
              <a:endParaRPr lang="de-DE" sz="1400" dirty="0"/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AC1F99C7-E6BD-F64B-8E17-BAD5A0910FE5}"/>
                </a:ext>
              </a:extLst>
            </p:cNvPr>
            <p:cNvSpPr txBox="1"/>
            <p:nvPr/>
          </p:nvSpPr>
          <p:spPr>
            <a:xfrm>
              <a:off x="7638943" y="6144354"/>
              <a:ext cx="16167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rgbClr val="A51E4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didaktischer </a:t>
              </a:r>
            </a:p>
            <a:p>
              <a:pPr algn="ctr"/>
              <a:r>
                <a:rPr lang="de-DE" sz="1400" dirty="0">
                  <a:solidFill>
                    <a:srgbClr val="A51E4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Kontext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575D7499-964A-5148-A9B7-278B2C1D902C}"/>
                </a:ext>
              </a:extLst>
            </p:cNvPr>
            <p:cNvSpPr txBox="1"/>
            <p:nvPr/>
          </p:nvSpPr>
          <p:spPr>
            <a:xfrm>
              <a:off x="9390209" y="6144354"/>
              <a:ext cx="16167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rgbClr val="A51E4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Schulklima,</a:t>
              </a:r>
            </a:p>
            <a:p>
              <a:pPr algn="ctr"/>
              <a:r>
                <a:rPr lang="de-DE" sz="1400" dirty="0">
                  <a:solidFill>
                    <a:srgbClr val="A51E4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Klassenklima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25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r Verbinder 9"/>
          <p:cNvCxnSpPr>
            <a:cxnSpLocks/>
            <a:stCxn id="22" idx="1"/>
          </p:cNvCxnSpPr>
          <p:nvPr/>
        </p:nvCxnSpPr>
        <p:spPr>
          <a:xfrm flipH="1">
            <a:off x="2089143" y="588836"/>
            <a:ext cx="3389887" cy="0"/>
          </a:xfrm>
          <a:prstGeom prst="line">
            <a:avLst/>
          </a:prstGeom>
          <a:ln w="38100">
            <a:solidFill>
              <a:srgbClr val="A51E4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bgerundetes Rechteck 69"/>
          <p:cNvSpPr/>
          <p:nvPr/>
        </p:nvSpPr>
        <p:spPr>
          <a:xfrm>
            <a:off x="329115" y="225282"/>
            <a:ext cx="1760028" cy="5153308"/>
          </a:xfrm>
          <a:prstGeom prst="roundRect">
            <a:avLst/>
          </a:prstGeom>
          <a:solidFill>
            <a:srgbClr val="FF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32" b="1" dirty="0">
                <a:solidFill>
                  <a:srgbClr val="C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Lehrperson</a:t>
            </a:r>
          </a:p>
          <a:p>
            <a:pPr algn="ctr"/>
            <a:endParaRPr lang="de-DE" sz="800" b="1" dirty="0">
              <a:solidFill>
                <a:srgbClr val="C0000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endParaRPr lang="de-DE" sz="800" b="1" dirty="0">
              <a:solidFill>
                <a:srgbClr val="C0000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endParaRPr lang="de-DE" sz="800" b="1" dirty="0">
              <a:solidFill>
                <a:srgbClr val="C0000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C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Professionswissen</a:t>
            </a:r>
          </a:p>
          <a:p>
            <a:pPr algn="ctr"/>
            <a:endParaRPr lang="de-DE" sz="1400" dirty="0">
              <a:solidFill>
                <a:srgbClr val="C0000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C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fachliche, didaktische, diagnostische und Klassenführungs-kompetenz</a:t>
            </a:r>
          </a:p>
          <a:p>
            <a:pPr algn="ctr"/>
            <a:endParaRPr lang="de-DE" sz="1400" dirty="0">
              <a:solidFill>
                <a:srgbClr val="C0000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C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pädagogische Orientierung</a:t>
            </a:r>
          </a:p>
          <a:p>
            <a:pPr algn="ctr"/>
            <a:endParaRPr lang="de-DE" sz="1400" dirty="0">
              <a:solidFill>
                <a:srgbClr val="C0000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C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Erwartungen und Ziele</a:t>
            </a:r>
          </a:p>
          <a:p>
            <a:pPr algn="ctr"/>
            <a:endParaRPr lang="de-DE" sz="1400" dirty="0">
              <a:solidFill>
                <a:srgbClr val="C0000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C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Engagement, Geduld, Humor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5479030" y="86139"/>
            <a:ext cx="5328707" cy="1005394"/>
          </a:xfrm>
          <a:prstGeom prst="roundRect">
            <a:avLst/>
          </a:prstGeom>
          <a:solidFill>
            <a:srgbClr val="C0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algn="ctr"/>
            <a:r>
              <a:rPr lang="de-DE" sz="1832" b="1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Familie </a:t>
            </a:r>
          </a:p>
          <a:p>
            <a:pPr algn="ctr"/>
            <a:endParaRPr lang="de-DE" sz="300" b="1" dirty="0">
              <a:solidFill>
                <a:srgbClr val="CE8F89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Strukturelle Merkmale (Schicht, Sprache, Kultur, Bildungsnähe); </a:t>
            </a:r>
          </a:p>
          <a:p>
            <a:pPr algn="ctr"/>
            <a:r>
              <a:rPr lang="de-DE" sz="1400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Prozessmerkmale der Erziehung und Sozialisation </a:t>
            </a:r>
          </a:p>
        </p:txBody>
      </p:sp>
      <p:cxnSp>
        <p:nvCxnSpPr>
          <p:cNvPr id="27" name="Gerader Verbinder 26"/>
          <p:cNvCxnSpPr>
            <a:cxnSpLocks/>
            <a:stCxn id="28" idx="0"/>
          </p:cNvCxnSpPr>
          <p:nvPr/>
        </p:nvCxnSpPr>
        <p:spPr>
          <a:xfrm flipV="1">
            <a:off x="9877515" y="2453117"/>
            <a:ext cx="0" cy="524558"/>
          </a:xfrm>
          <a:prstGeom prst="line">
            <a:avLst/>
          </a:prstGeom>
          <a:ln w="38100">
            <a:solidFill>
              <a:srgbClr val="A51E4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cxnSpLocks/>
            <a:stCxn id="17" idx="0"/>
            <a:endCxn id="22" idx="2"/>
          </p:cNvCxnSpPr>
          <p:nvPr/>
        </p:nvCxnSpPr>
        <p:spPr>
          <a:xfrm flipV="1">
            <a:off x="8143384" y="1091533"/>
            <a:ext cx="0" cy="389995"/>
          </a:xfrm>
          <a:prstGeom prst="line">
            <a:avLst/>
          </a:prstGeom>
          <a:ln w="38100">
            <a:solidFill>
              <a:srgbClr val="A51E4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endCxn id="70" idx="2"/>
          </p:cNvCxnSpPr>
          <p:nvPr/>
        </p:nvCxnSpPr>
        <p:spPr>
          <a:xfrm flipV="1">
            <a:off x="1205345" y="5378590"/>
            <a:ext cx="3784" cy="407758"/>
          </a:xfrm>
          <a:prstGeom prst="line">
            <a:avLst/>
          </a:prstGeom>
          <a:ln w="38100">
            <a:solidFill>
              <a:srgbClr val="A51E4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cxnSpLocks/>
          </p:cNvCxnSpPr>
          <p:nvPr/>
        </p:nvCxnSpPr>
        <p:spPr>
          <a:xfrm>
            <a:off x="2089143" y="2848704"/>
            <a:ext cx="352235" cy="0"/>
          </a:xfrm>
          <a:prstGeom prst="line">
            <a:avLst/>
          </a:prstGeom>
          <a:ln w="38100">
            <a:solidFill>
              <a:srgbClr val="A51E4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/>
          <p:cNvSpPr/>
          <p:nvPr/>
        </p:nvSpPr>
        <p:spPr>
          <a:xfrm>
            <a:off x="5101329" y="1481528"/>
            <a:ext cx="6084109" cy="971589"/>
          </a:xfrm>
          <a:prstGeom prst="roundRect">
            <a:avLst/>
          </a:prstGeom>
          <a:solidFill>
            <a:srgbClr val="C0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de-DE" sz="1832" b="1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Lernpotenzial </a:t>
            </a:r>
          </a:p>
          <a:p>
            <a:pPr algn="ctr"/>
            <a:endParaRPr lang="de-DE" sz="300" b="1" dirty="0">
              <a:solidFill>
                <a:srgbClr val="CE8F89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Vorkenntnisse, Sprache(n), Intelligenz, Lern- und Gedächtnisstrategien; Lernmotivation, Anstrengungsbereitschaft, Ausdauer, Selbstvertrauen 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6213806" y="2977674"/>
            <a:ext cx="1929578" cy="2513175"/>
          </a:xfrm>
          <a:prstGeom prst="roundRect">
            <a:avLst/>
          </a:prstGeom>
          <a:solidFill>
            <a:srgbClr val="C0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32" b="1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Lernaktivitäten</a:t>
            </a:r>
          </a:p>
          <a:p>
            <a:pPr algn="ctr"/>
            <a:r>
              <a:rPr lang="de-DE" sz="1400" b="1" i="1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(Nutzung)</a:t>
            </a:r>
          </a:p>
          <a:p>
            <a:pPr algn="ctr"/>
            <a:endParaRPr lang="de-DE" sz="800" b="1" dirty="0">
              <a:solidFill>
                <a:srgbClr val="CE8F89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aktive Lernzeit im Unterricht</a:t>
            </a:r>
          </a:p>
          <a:p>
            <a:pPr algn="ctr"/>
            <a:endParaRPr lang="de-DE" sz="500" dirty="0">
              <a:solidFill>
                <a:srgbClr val="CE8F89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außerschulische Lernaktivitäten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9001570" y="2977675"/>
            <a:ext cx="1751889" cy="2513175"/>
          </a:xfrm>
          <a:prstGeom prst="roundRect">
            <a:avLst/>
          </a:prstGeom>
          <a:solidFill>
            <a:srgbClr val="C0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32" b="1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Wirkungen</a:t>
            </a:r>
          </a:p>
          <a:p>
            <a:pPr algn="ctr"/>
            <a:r>
              <a:rPr lang="de-DE" sz="1400" b="1" i="1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(Ertrag)</a:t>
            </a:r>
          </a:p>
          <a:p>
            <a:pPr algn="ctr"/>
            <a:endParaRPr lang="de-DE" sz="800" b="1" dirty="0">
              <a:solidFill>
                <a:srgbClr val="CE8F89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fachliche Kompetenzen</a:t>
            </a:r>
          </a:p>
          <a:p>
            <a:pPr algn="ctr"/>
            <a:endParaRPr lang="de-DE" sz="500" dirty="0">
              <a:solidFill>
                <a:srgbClr val="CE8F89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fachübergreifende Kompetenzen</a:t>
            </a:r>
          </a:p>
          <a:p>
            <a:pPr algn="ctr"/>
            <a:endParaRPr lang="de-DE" sz="500" dirty="0">
              <a:solidFill>
                <a:srgbClr val="CE8F89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erzieherische Wirkungen der Schule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2724203" y="4630187"/>
            <a:ext cx="1187916" cy="744180"/>
          </a:xfrm>
          <a:prstGeom prst="roundRect">
            <a:avLst/>
          </a:prstGeom>
          <a:solidFill>
            <a:srgbClr val="C0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/>
            <a:endParaRPr lang="de-DE" sz="800" b="1" dirty="0">
              <a:solidFill>
                <a:srgbClr val="CE8F89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Unterrichts-zeit</a:t>
            </a:r>
          </a:p>
          <a:p>
            <a:pPr algn="ctr"/>
            <a:endParaRPr lang="de-DE" sz="1400" b="1" dirty="0">
              <a:solidFill>
                <a:srgbClr val="CE8F89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2441378" y="1351587"/>
            <a:ext cx="1753567" cy="2983101"/>
          </a:xfrm>
          <a:prstGeom prst="roundRect">
            <a:avLst/>
          </a:prstGeom>
          <a:solidFill>
            <a:srgbClr val="C0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32" b="1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Unterricht </a:t>
            </a:r>
          </a:p>
          <a:p>
            <a:pPr algn="ctr"/>
            <a:r>
              <a:rPr lang="de-DE" sz="1400" b="1" i="1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(Angebot)</a:t>
            </a:r>
          </a:p>
          <a:p>
            <a:pPr algn="ctr"/>
            <a:endParaRPr lang="de-DE" sz="800" b="1" dirty="0">
              <a:solidFill>
                <a:srgbClr val="CE8F89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endParaRPr lang="de-DE" sz="800" b="1" dirty="0">
              <a:solidFill>
                <a:srgbClr val="CE8F89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endParaRPr lang="de-DE" sz="800" b="1" dirty="0">
              <a:solidFill>
                <a:srgbClr val="CE8F89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Prozessqualität des Unterrichts</a:t>
            </a:r>
          </a:p>
          <a:p>
            <a:pPr algn="ctr"/>
            <a:endParaRPr lang="de-DE" sz="500" dirty="0">
              <a:solidFill>
                <a:srgbClr val="CE8F89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200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- fachübergreifend</a:t>
            </a:r>
          </a:p>
          <a:p>
            <a:pPr algn="ctr"/>
            <a:r>
              <a:rPr lang="de-DE" sz="1200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- fachspezifisch</a:t>
            </a:r>
          </a:p>
          <a:p>
            <a:pPr algn="ctr"/>
            <a:endParaRPr lang="de-DE" sz="1400" dirty="0">
              <a:solidFill>
                <a:srgbClr val="CE8F89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Qualität des Lehr-Lern-Materials</a:t>
            </a:r>
          </a:p>
          <a:p>
            <a:pPr algn="ctr"/>
            <a:endParaRPr lang="de-DE" sz="1400" b="1" dirty="0">
              <a:solidFill>
                <a:srgbClr val="CE8F89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35" name="Gerader Verbinder 34"/>
          <p:cNvCxnSpPr>
            <a:stCxn id="29" idx="0"/>
            <a:endCxn id="30" idx="2"/>
          </p:cNvCxnSpPr>
          <p:nvPr/>
        </p:nvCxnSpPr>
        <p:spPr>
          <a:xfrm flipV="1">
            <a:off x="3318161" y="4334688"/>
            <a:ext cx="1" cy="295499"/>
          </a:xfrm>
          <a:prstGeom prst="line">
            <a:avLst/>
          </a:prstGeom>
          <a:ln w="38100">
            <a:solidFill>
              <a:srgbClr val="A51E4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bgerundetes Rechteck 40"/>
          <p:cNvSpPr/>
          <p:nvPr/>
        </p:nvSpPr>
        <p:spPr>
          <a:xfrm>
            <a:off x="4317235" y="2914600"/>
            <a:ext cx="1048562" cy="1430612"/>
          </a:xfrm>
          <a:prstGeom prst="roundRect">
            <a:avLst/>
          </a:prstGeom>
          <a:solidFill>
            <a:srgbClr val="C0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b="1" dirty="0">
              <a:solidFill>
                <a:srgbClr val="CE8F89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Wahr-</a:t>
            </a:r>
            <a:r>
              <a:rPr lang="de-DE" sz="1400" dirty="0" err="1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nehmung</a:t>
            </a:r>
            <a:r>
              <a:rPr lang="de-DE" sz="1400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und Inter-</a:t>
            </a:r>
            <a:r>
              <a:rPr lang="de-DE" sz="1400" dirty="0" err="1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pretation</a:t>
            </a:r>
            <a:endParaRPr lang="de-DE" sz="1400" dirty="0">
              <a:solidFill>
                <a:srgbClr val="CE8F89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endParaRPr lang="de-DE" sz="1400" b="1" dirty="0">
              <a:solidFill>
                <a:srgbClr val="CE8F89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8" name="Abgerundetes Rechteck 47"/>
          <p:cNvSpPr/>
          <p:nvPr/>
        </p:nvSpPr>
        <p:spPr>
          <a:xfrm>
            <a:off x="220637" y="5786348"/>
            <a:ext cx="10964801" cy="978887"/>
          </a:xfrm>
          <a:prstGeom prst="roundRect">
            <a:avLst/>
          </a:prstGeom>
          <a:solidFill>
            <a:srgbClr val="C0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32" b="1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Kontext </a:t>
            </a:r>
          </a:p>
          <a:p>
            <a:pPr algn="ctr"/>
            <a:endParaRPr lang="de-DE" sz="800" b="1" dirty="0">
              <a:solidFill>
                <a:srgbClr val="CE8F89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de-DE" sz="1400" b="1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						</a:t>
            </a:r>
          </a:p>
          <a:p>
            <a:r>
              <a:rPr lang="de-DE" sz="1400" b="1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  			 	   		</a:t>
            </a:r>
          </a:p>
        </p:txBody>
      </p:sp>
      <p:cxnSp>
        <p:nvCxnSpPr>
          <p:cNvPr id="56" name="Gerader Verbinder 55"/>
          <p:cNvCxnSpPr/>
          <p:nvPr/>
        </p:nvCxnSpPr>
        <p:spPr>
          <a:xfrm flipH="1" flipV="1">
            <a:off x="3316403" y="5390050"/>
            <a:ext cx="1758" cy="396298"/>
          </a:xfrm>
          <a:prstGeom prst="line">
            <a:avLst/>
          </a:prstGeom>
          <a:ln w="38100">
            <a:solidFill>
              <a:srgbClr val="A51E4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>
            <a:cxnSpLocks/>
            <a:stCxn id="41" idx="1"/>
          </p:cNvCxnSpPr>
          <p:nvPr/>
        </p:nvCxnSpPr>
        <p:spPr>
          <a:xfrm flipH="1">
            <a:off x="4194945" y="3629906"/>
            <a:ext cx="122290" cy="0"/>
          </a:xfrm>
          <a:prstGeom prst="line">
            <a:avLst/>
          </a:prstGeom>
          <a:ln w="38100">
            <a:solidFill>
              <a:srgbClr val="A51E4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>
            <a:cxnSpLocks/>
            <a:stCxn id="41" idx="3"/>
          </p:cNvCxnSpPr>
          <p:nvPr/>
        </p:nvCxnSpPr>
        <p:spPr>
          <a:xfrm>
            <a:off x="5365797" y="3629906"/>
            <a:ext cx="858186" cy="0"/>
          </a:xfrm>
          <a:prstGeom prst="line">
            <a:avLst/>
          </a:prstGeom>
          <a:ln w="38100">
            <a:solidFill>
              <a:srgbClr val="A51E4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/>
          <p:cNvCxnSpPr>
            <a:cxnSpLocks/>
            <a:endCxn id="18" idx="0"/>
          </p:cNvCxnSpPr>
          <p:nvPr/>
        </p:nvCxnSpPr>
        <p:spPr>
          <a:xfrm>
            <a:off x="7178595" y="2453117"/>
            <a:ext cx="0" cy="524557"/>
          </a:xfrm>
          <a:prstGeom prst="line">
            <a:avLst/>
          </a:prstGeom>
          <a:ln w="38100">
            <a:solidFill>
              <a:srgbClr val="A51E4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>
            <a:cxnSpLocks/>
          </p:cNvCxnSpPr>
          <p:nvPr/>
        </p:nvCxnSpPr>
        <p:spPr>
          <a:xfrm>
            <a:off x="8143384" y="3626876"/>
            <a:ext cx="848009" cy="0"/>
          </a:xfrm>
          <a:prstGeom prst="line">
            <a:avLst/>
          </a:prstGeom>
          <a:ln w="38100">
            <a:solidFill>
              <a:srgbClr val="A51E4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/>
          <p:cNvCxnSpPr>
            <a:cxnSpLocks/>
            <a:endCxn id="18" idx="2"/>
          </p:cNvCxnSpPr>
          <p:nvPr/>
        </p:nvCxnSpPr>
        <p:spPr>
          <a:xfrm flipV="1">
            <a:off x="7178595" y="5490849"/>
            <a:ext cx="0" cy="295500"/>
          </a:xfrm>
          <a:prstGeom prst="line">
            <a:avLst/>
          </a:prstGeom>
          <a:ln w="38100">
            <a:solidFill>
              <a:srgbClr val="A51E4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/>
          <p:cNvCxnSpPr>
            <a:endCxn id="28" idx="2"/>
          </p:cNvCxnSpPr>
          <p:nvPr/>
        </p:nvCxnSpPr>
        <p:spPr>
          <a:xfrm flipV="1">
            <a:off x="9877514" y="5490850"/>
            <a:ext cx="1" cy="295498"/>
          </a:xfrm>
          <a:prstGeom prst="line">
            <a:avLst/>
          </a:prstGeom>
          <a:ln w="38100">
            <a:solidFill>
              <a:srgbClr val="A51E4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78C29C43-5341-4346-B384-3CE1A5605340}"/>
              </a:ext>
            </a:extLst>
          </p:cNvPr>
          <p:cNvGrpSpPr/>
          <p:nvPr/>
        </p:nvGrpSpPr>
        <p:grpSpPr>
          <a:xfrm>
            <a:off x="608346" y="6159710"/>
            <a:ext cx="10373087" cy="523220"/>
            <a:chOff x="633887" y="6144354"/>
            <a:chExt cx="10373087" cy="523220"/>
          </a:xfrm>
          <a:solidFill>
            <a:srgbClr val="C00000">
              <a:alpha val="0"/>
            </a:srgbClr>
          </a:solidFill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737A927E-9E58-4446-81A8-960771701D33}"/>
                </a:ext>
              </a:extLst>
            </p:cNvPr>
            <p:cNvSpPr txBox="1"/>
            <p:nvPr/>
          </p:nvSpPr>
          <p:spPr>
            <a:xfrm>
              <a:off x="2385151" y="6144354"/>
              <a:ext cx="161676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rgbClr val="CE8F89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regionaler</a:t>
              </a:r>
            </a:p>
            <a:p>
              <a:pPr algn="ctr"/>
              <a:r>
                <a:rPr lang="de-DE" sz="1400" dirty="0">
                  <a:solidFill>
                    <a:srgbClr val="CE8F89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Kontext</a:t>
              </a:r>
              <a:endParaRPr lang="de-DE" sz="1400" dirty="0">
                <a:solidFill>
                  <a:srgbClr val="CE8F89"/>
                </a:solidFill>
              </a:endParaRP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F48496E3-85AA-9347-A249-7C70878953F4}"/>
                </a:ext>
              </a:extLst>
            </p:cNvPr>
            <p:cNvSpPr txBox="1"/>
            <p:nvPr/>
          </p:nvSpPr>
          <p:spPr>
            <a:xfrm>
              <a:off x="633887" y="6144354"/>
              <a:ext cx="161676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rgbClr val="CE8F89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Kulturelle Rahmen-</a:t>
              </a:r>
            </a:p>
            <a:p>
              <a:pPr algn="ctr"/>
              <a:r>
                <a:rPr lang="de-DE" sz="1400" dirty="0" err="1">
                  <a:solidFill>
                    <a:srgbClr val="CE8F89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bedingungen</a:t>
              </a:r>
              <a:endParaRPr lang="de-DE" sz="1400" dirty="0">
                <a:solidFill>
                  <a:srgbClr val="CE8F89"/>
                </a:solidFill>
              </a:endParaRP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A85BBA12-1727-FD44-982F-9E694C09EC93}"/>
                </a:ext>
              </a:extLst>
            </p:cNvPr>
            <p:cNvSpPr txBox="1"/>
            <p:nvPr/>
          </p:nvSpPr>
          <p:spPr>
            <a:xfrm>
              <a:off x="4136415" y="6144354"/>
              <a:ext cx="161676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rgbClr val="CE8F89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Schulform Bildungsgang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DBC35A8E-5AC0-5E47-A7F5-B5E803405731}"/>
                </a:ext>
              </a:extLst>
            </p:cNvPr>
            <p:cNvSpPr txBox="1"/>
            <p:nvPr/>
          </p:nvSpPr>
          <p:spPr>
            <a:xfrm>
              <a:off x="5887679" y="6144354"/>
              <a:ext cx="161676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solidFill>
                    <a:srgbClr val="CE8F89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Klassenzusam</a:t>
              </a:r>
              <a:r>
                <a:rPr lang="de-DE" sz="1400" dirty="0">
                  <a:solidFill>
                    <a:srgbClr val="CE8F89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-</a:t>
              </a:r>
            </a:p>
            <a:p>
              <a:pPr algn="ctr"/>
              <a:r>
                <a:rPr lang="de-DE" sz="1400" dirty="0" err="1">
                  <a:solidFill>
                    <a:srgbClr val="CE8F89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mensetzung</a:t>
              </a:r>
              <a:endParaRPr lang="de-DE" sz="1400" dirty="0">
                <a:solidFill>
                  <a:srgbClr val="CE8F89"/>
                </a:solidFill>
              </a:endParaRP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AC1F99C7-E6BD-F64B-8E17-BAD5A0910FE5}"/>
                </a:ext>
              </a:extLst>
            </p:cNvPr>
            <p:cNvSpPr txBox="1"/>
            <p:nvPr/>
          </p:nvSpPr>
          <p:spPr>
            <a:xfrm>
              <a:off x="7638943" y="6144354"/>
              <a:ext cx="161676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rgbClr val="CE8F89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didaktischer </a:t>
              </a:r>
            </a:p>
            <a:p>
              <a:pPr algn="ctr"/>
              <a:r>
                <a:rPr lang="de-DE" sz="1400" dirty="0">
                  <a:solidFill>
                    <a:srgbClr val="CE8F89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Kontext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575D7499-964A-5148-A9B7-278B2C1D902C}"/>
                </a:ext>
              </a:extLst>
            </p:cNvPr>
            <p:cNvSpPr txBox="1"/>
            <p:nvPr/>
          </p:nvSpPr>
          <p:spPr>
            <a:xfrm>
              <a:off x="9390209" y="6144354"/>
              <a:ext cx="161676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rgbClr val="CE8F89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Schulklima,</a:t>
              </a:r>
            </a:p>
            <a:p>
              <a:pPr algn="ctr"/>
              <a:r>
                <a:rPr lang="de-DE" sz="1400" dirty="0">
                  <a:solidFill>
                    <a:srgbClr val="CE8F89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Klassenklima</a:t>
              </a:r>
              <a:endParaRPr lang="de-DE" sz="1400" dirty="0">
                <a:solidFill>
                  <a:srgbClr val="CE8F8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2018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r Verbinder 9"/>
          <p:cNvCxnSpPr>
            <a:cxnSpLocks/>
            <a:stCxn id="22" idx="1"/>
          </p:cNvCxnSpPr>
          <p:nvPr/>
        </p:nvCxnSpPr>
        <p:spPr>
          <a:xfrm flipH="1">
            <a:off x="2089143" y="588836"/>
            <a:ext cx="3389887" cy="0"/>
          </a:xfrm>
          <a:prstGeom prst="line">
            <a:avLst/>
          </a:prstGeom>
          <a:ln w="38100">
            <a:solidFill>
              <a:srgbClr val="A51E4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bgerundetes Rechteck 69"/>
          <p:cNvSpPr/>
          <p:nvPr/>
        </p:nvSpPr>
        <p:spPr>
          <a:xfrm>
            <a:off x="329115" y="225282"/>
            <a:ext cx="1760028" cy="5153308"/>
          </a:xfrm>
          <a:prstGeom prst="roundRect">
            <a:avLst/>
          </a:prstGeom>
          <a:solidFill>
            <a:srgbClr val="C00000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32" b="1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Lehrperson</a:t>
            </a:r>
          </a:p>
          <a:p>
            <a:pPr algn="ctr"/>
            <a:endParaRPr lang="de-DE" sz="800" b="1" dirty="0">
              <a:solidFill>
                <a:srgbClr val="CE8F89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endParaRPr lang="de-DE" sz="800" b="1" dirty="0">
              <a:solidFill>
                <a:srgbClr val="CE8F89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endParaRPr lang="de-DE" sz="800" b="1" dirty="0">
              <a:solidFill>
                <a:srgbClr val="CE8F89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Professionswissen</a:t>
            </a:r>
          </a:p>
          <a:p>
            <a:pPr algn="ctr"/>
            <a:endParaRPr lang="de-DE" sz="1400" dirty="0">
              <a:solidFill>
                <a:srgbClr val="CE8F89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fachliche, didaktische, diagnostische und Klassenführungs-kompetenz</a:t>
            </a:r>
          </a:p>
          <a:p>
            <a:pPr algn="ctr"/>
            <a:endParaRPr lang="de-DE" sz="1400" dirty="0">
              <a:solidFill>
                <a:srgbClr val="CE8F89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pädagogische Orientierung</a:t>
            </a:r>
          </a:p>
          <a:p>
            <a:pPr algn="ctr"/>
            <a:endParaRPr lang="de-DE" sz="1400" dirty="0">
              <a:solidFill>
                <a:srgbClr val="CE8F89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Erwartungen und Ziele</a:t>
            </a:r>
          </a:p>
          <a:p>
            <a:pPr algn="ctr"/>
            <a:endParaRPr lang="de-DE" sz="1400" dirty="0">
              <a:solidFill>
                <a:srgbClr val="CE8F89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Engagement, Geduld, Humor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5479030" y="86139"/>
            <a:ext cx="5328707" cy="1005394"/>
          </a:xfrm>
          <a:prstGeom prst="roundRect">
            <a:avLst/>
          </a:prstGeom>
          <a:solidFill>
            <a:srgbClr val="FFDF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algn="ctr"/>
            <a:r>
              <a:rPr lang="de-DE" sz="1832" b="1" dirty="0">
                <a:solidFill>
                  <a:srgbClr val="C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Familie </a:t>
            </a:r>
          </a:p>
          <a:p>
            <a:pPr algn="ctr"/>
            <a:endParaRPr lang="de-DE" sz="300" b="1" dirty="0">
              <a:solidFill>
                <a:srgbClr val="C0000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C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Strukturelle Merkmale (Schicht, Sprache, Kultur, Bildungsnähe); </a:t>
            </a:r>
          </a:p>
          <a:p>
            <a:pPr algn="ctr"/>
            <a:r>
              <a:rPr lang="de-DE" sz="1400" dirty="0">
                <a:solidFill>
                  <a:srgbClr val="C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Prozessmerkmale der Erziehung und Sozialisation </a:t>
            </a:r>
          </a:p>
        </p:txBody>
      </p:sp>
      <p:cxnSp>
        <p:nvCxnSpPr>
          <p:cNvPr id="27" name="Gerader Verbinder 26"/>
          <p:cNvCxnSpPr>
            <a:cxnSpLocks/>
            <a:stCxn id="28" idx="0"/>
          </p:cNvCxnSpPr>
          <p:nvPr/>
        </p:nvCxnSpPr>
        <p:spPr>
          <a:xfrm flipV="1">
            <a:off x="9877515" y="2453117"/>
            <a:ext cx="0" cy="524558"/>
          </a:xfrm>
          <a:prstGeom prst="line">
            <a:avLst/>
          </a:prstGeom>
          <a:ln w="38100">
            <a:solidFill>
              <a:srgbClr val="A51E4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cxnSpLocks/>
            <a:stCxn id="17" idx="0"/>
            <a:endCxn id="22" idx="2"/>
          </p:cNvCxnSpPr>
          <p:nvPr/>
        </p:nvCxnSpPr>
        <p:spPr>
          <a:xfrm flipV="1">
            <a:off x="8143384" y="1091533"/>
            <a:ext cx="0" cy="389995"/>
          </a:xfrm>
          <a:prstGeom prst="line">
            <a:avLst/>
          </a:prstGeom>
          <a:ln w="38100">
            <a:solidFill>
              <a:srgbClr val="A51E4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endCxn id="70" idx="2"/>
          </p:cNvCxnSpPr>
          <p:nvPr/>
        </p:nvCxnSpPr>
        <p:spPr>
          <a:xfrm flipV="1">
            <a:off x="1205345" y="5378590"/>
            <a:ext cx="3784" cy="407758"/>
          </a:xfrm>
          <a:prstGeom prst="line">
            <a:avLst/>
          </a:prstGeom>
          <a:ln w="38100">
            <a:solidFill>
              <a:srgbClr val="A51E4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cxnSpLocks/>
          </p:cNvCxnSpPr>
          <p:nvPr/>
        </p:nvCxnSpPr>
        <p:spPr>
          <a:xfrm>
            <a:off x="2089143" y="2848704"/>
            <a:ext cx="352235" cy="0"/>
          </a:xfrm>
          <a:prstGeom prst="line">
            <a:avLst/>
          </a:prstGeom>
          <a:ln w="38100">
            <a:solidFill>
              <a:srgbClr val="A51E4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/>
          <p:cNvSpPr/>
          <p:nvPr/>
        </p:nvSpPr>
        <p:spPr>
          <a:xfrm>
            <a:off x="5101329" y="1481528"/>
            <a:ext cx="6084109" cy="971589"/>
          </a:xfrm>
          <a:prstGeom prst="roundRect">
            <a:avLst/>
          </a:prstGeom>
          <a:solidFill>
            <a:srgbClr val="C0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de-DE" sz="1832" b="1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Lernpotenzial </a:t>
            </a:r>
          </a:p>
          <a:p>
            <a:pPr algn="ctr"/>
            <a:endParaRPr lang="de-DE" sz="300" b="1" dirty="0">
              <a:solidFill>
                <a:srgbClr val="CE8F89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Vorkenntnisse, Sprache(n), Intelligenz, Lern- und Gedächtnisstrategien; Lernmotivation, Anstrengungsbereitschaft, Ausdauer, Selbstvertrauen 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6213806" y="2977674"/>
            <a:ext cx="1929578" cy="2513175"/>
          </a:xfrm>
          <a:prstGeom prst="roundRect">
            <a:avLst/>
          </a:prstGeom>
          <a:solidFill>
            <a:srgbClr val="C0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32" b="1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Lernaktivitäten</a:t>
            </a:r>
          </a:p>
          <a:p>
            <a:pPr algn="ctr"/>
            <a:r>
              <a:rPr lang="de-DE" sz="1400" b="1" i="1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(Nutzung)</a:t>
            </a:r>
          </a:p>
          <a:p>
            <a:pPr algn="ctr"/>
            <a:endParaRPr lang="de-DE" sz="800" b="1" dirty="0">
              <a:solidFill>
                <a:srgbClr val="CE8F89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aktive Lernzeit im Unterricht</a:t>
            </a:r>
          </a:p>
          <a:p>
            <a:pPr algn="ctr"/>
            <a:endParaRPr lang="de-DE" sz="500" dirty="0">
              <a:solidFill>
                <a:srgbClr val="CE8F89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außerschulische Lernaktivitäten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9001570" y="2977675"/>
            <a:ext cx="1751889" cy="2513175"/>
          </a:xfrm>
          <a:prstGeom prst="roundRect">
            <a:avLst/>
          </a:prstGeom>
          <a:solidFill>
            <a:srgbClr val="C0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32" b="1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Wirkungen</a:t>
            </a:r>
          </a:p>
          <a:p>
            <a:pPr algn="ctr"/>
            <a:r>
              <a:rPr lang="de-DE" sz="1400" b="1" i="1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(Ertrag)</a:t>
            </a:r>
          </a:p>
          <a:p>
            <a:pPr algn="ctr"/>
            <a:endParaRPr lang="de-DE" sz="800" b="1" dirty="0">
              <a:solidFill>
                <a:srgbClr val="CE8F89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fachliche Kompetenzen</a:t>
            </a:r>
          </a:p>
          <a:p>
            <a:pPr algn="ctr"/>
            <a:endParaRPr lang="de-DE" sz="500" dirty="0">
              <a:solidFill>
                <a:srgbClr val="CE8F89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fachübergreifende Kompetenzen</a:t>
            </a:r>
          </a:p>
          <a:p>
            <a:pPr algn="ctr"/>
            <a:endParaRPr lang="de-DE" sz="500" dirty="0">
              <a:solidFill>
                <a:srgbClr val="CE8F89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erzieherische Wirkungen der Schule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2724203" y="4630187"/>
            <a:ext cx="1187916" cy="744180"/>
          </a:xfrm>
          <a:prstGeom prst="roundRect">
            <a:avLst/>
          </a:prstGeom>
          <a:solidFill>
            <a:srgbClr val="C0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/>
            <a:endParaRPr lang="de-DE" sz="800" b="1" dirty="0">
              <a:solidFill>
                <a:srgbClr val="CE8F89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Unterrichts-zeit</a:t>
            </a:r>
          </a:p>
          <a:p>
            <a:pPr algn="ctr"/>
            <a:endParaRPr lang="de-DE" sz="1400" b="1" dirty="0">
              <a:solidFill>
                <a:srgbClr val="CE8F89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2441378" y="1351587"/>
            <a:ext cx="1753567" cy="2983101"/>
          </a:xfrm>
          <a:prstGeom prst="roundRect">
            <a:avLst/>
          </a:prstGeom>
          <a:solidFill>
            <a:srgbClr val="C0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32" b="1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Unterricht </a:t>
            </a:r>
          </a:p>
          <a:p>
            <a:pPr algn="ctr"/>
            <a:r>
              <a:rPr lang="de-DE" sz="1400" b="1" i="1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(Angebot)</a:t>
            </a:r>
          </a:p>
          <a:p>
            <a:pPr algn="ctr"/>
            <a:endParaRPr lang="de-DE" sz="800" b="1" dirty="0">
              <a:solidFill>
                <a:srgbClr val="CE8F89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endParaRPr lang="de-DE" sz="800" b="1" dirty="0">
              <a:solidFill>
                <a:srgbClr val="CE8F89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endParaRPr lang="de-DE" sz="800" b="1" dirty="0">
              <a:solidFill>
                <a:srgbClr val="CE8F89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Prozessqualität des Unterrichts</a:t>
            </a:r>
          </a:p>
          <a:p>
            <a:pPr algn="ctr"/>
            <a:endParaRPr lang="de-DE" sz="500" dirty="0">
              <a:solidFill>
                <a:srgbClr val="CE8F89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200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- fachübergreifend</a:t>
            </a:r>
          </a:p>
          <a:p>
            <a:pPr algn="ctr"/>
            <a:r>
              <a:rPr lang="de-DE" sz="1200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- fachspezifisch</a:t>
            </a:r>
          </a:p>
          <a:p>
            <a:pPr algn="ctr"/>
            <a:endParaRPr lang="de-DE" sz="1400" dirty="0">
              <a:solidFill>
                <a:srgbClr val="CE8F89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Qualität des Lehr-Lern-Materials</a:t>
            </a:r>
          </a:p>
          <a:p>
            <a:pPr algn="ctr"/>
            <a:endParaRPr lang="de-DE" sz="1400" b="1" dirty="0">
              <a:solidFill>
                <a:srgbClr val="CE8F89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35" name="Gerader Verbinder 34"/>
          <p:cNvCxnSpPr>
            <a:stCxn id="29" idx="0"/>
            <a:endCxn id="30" idx="2"/>
          </p:cNvCxnSpPr>
          <p:nvPr/>
        </p:nvCxnSpPr>
        <p:spPr>
          <a:xfrm flipV="1">
            <a:off x="3318161" y="4334688"/>
            <a:ext cx="1" cy="295499"/>
          </a:xfrm>
          <a:prstGeom prst="line">
            <a:avLst/>
          </a:prstGeom>
          <a:ln w="38100">
            <a:solidFill>
              <a:srgbClr val="A51E4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bgerundetes Rechteck 40"/>
          <p:cNvSpPr/>
          <p:nvPr/>
        </p:nvSpPr>
        <p:spPr>
          <a:xfrm>
            <a:off x="4317235" y="2914600"/>
            <a:ext cx="1048562" cy="1430612"/>
          </a:xfrm>
          <a:prstGeom prst="roundRect">
            <a:avLst/>
          </a:prstGeom>
          <a:solidFill>
            <a:srgbClr val="C0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b="1" dirty="0">
              <a:solidFill>
                <a:srgbClr val="CE8F89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r>
              <a:rPr lang="de-DE" sz="1400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Wahr-</a:t>
            </a:r>
            <a:r>
              <a:rPr lang="de-DE" sz="1400" dirty="0" err="1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nehmung</a:t>
            </a:r>
            <a:r>
              <a:rPr lang="de-DE" sz="1400" dirty="0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und Inter-</a:t>
            </a:r>
            <a:r>
              <a:rPr lang="de-DE" sz="1400" dirty="0" err="1">
                <a:solidFill>
                  <a:srgbClr val="CE8F89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pretation</a:t>
            </a:r>
            <a:endParaRPr lang="de-DE" sz="1400" dirty="0">
              <a:solidFill>
                <a:srgbClr val="CE8F89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algn="ctr"/>
            <a:endParaRPr lang="de-DE" sz="1400" b="1" dirty="0">
              <a:solidFill>
                <a:srgbClr val="CE8F89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8" name="Abgerundetes Rechteck 47"/>
          <p:cNvSpPr/>
          <p:nvPr/>
        </p:nvSpPr>
        <p:spPr>
          <a:xfrm>
            <a:off x="220637" y="5786348"/>
            <a:ext cx="10964801" cy="978887"/>
          </a:xfrm>
          <a:prstGeom prst="roundRect">
            <a:avLst/>
          </a:prstGeom>
          <a:solidFill>
            <a:srgbClr val="FFDF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32" b="1" dirty="0">
                <a:solidFill>
                  <a:srgbClr val="C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Kontext </a:t>
            </a:r>
          </a:p>
          <a:p>
            <a:pPr algn="ctr"/>
            <a:endParaRPr lang="de-DE" sz="800" b="1" dirty="0">
              <a:solidFill>
                <a:srgbClr val="C0000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de-DE" sz="1400" b="1" dirty="0">
                <a:solidFill>
                  <a:srgbClr val="C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						</a:t>
            </a:r>
          </a:p>
          <a:p>
            <a:r>
              <a:rPr lang="de-DE" sz="1400" b="1" dirty="0">
                <a:solidFill>
                  <a:srgbClr val="C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  			 	   		</a:t>
            </a:r>
          </a:p>
        </p:txBody>
      </p:sp>
      <p:cxnSp>
        <p:nvCxnSpPr>
          <p:cNvPr id="56" name="Gerader Verbinder 55"/>
          <p:cNvCxnSpPr/>
          <p:nvPr/>
        </p:nvCxnSpPr>
        <p:spPr>
          <a:xfrm flipH="1" flipV="1">
            <a:off x="3316403" y="5390050"/>
            <a:ext cx="1758" cy="396298"/>
          </a:xfrm>
          <a:prstGeom prst="line">
            <a:avLst/>
          </a:prstGeom>
          <a:ln w="38100">
            <a:solidFill>
              <a:srgbClr val="A51E4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>
            <a:cxnSpLocks/>
            <a:stCxn id="41" idx="1"/>
          </p:cNvCxnSpPr>
          <p:nvPr/>
        </p:nvCxnSpPr>
        <p:spPr>
          <a:xfrm flipH="1">
            <a:off x="4194945" y="3629906"/>
            <a:ext cx="122290" cy="0"/>
          </a:xfrm>
          <a:prstGeom prst="line">
            <a:avLst/>
          </a:prstGeom>
          <a:ln w="38100">
            <a:solidFill>
              <a:srgbClr val="A51E4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>
            <a:cxnSpLocks/>
            <a:stCxn id="41" idx="3"/>
          </p:cNvCxnSpPr>
          <p:nvPr/>
        </p:nvCxnSpPr>
        <p:spPr>
          <a:xfrm>
            <a:off x="5365797" y="3629906"/>
            <a:ext cx="858186" cy="0"/>
          </a:xfrm>
          <a:prstGeom prst="line">
            <a:avLst/>
          </a:prstGeom>
          <a:ln w="38100">
            <a:solidFill>
              <a:srgbClr val="A51E4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/>
          <p:cNvCxnSpPr>
            <a:cxnSpLocks/>
            <a:endCxn id="18" idx="0"/>
          </p:cNvCxnSpPr>
          <p:nvPr/>
        </p:nvCxnSpPr>
        <p:spPr>
          <a:xfrm>
            <a:off x="7178595" y="2453117"/>
            <a:ext cx="0" cy="524557"/>
          </a:xfrm>
          <a:prstGeom prst="line">
            <a:avLst/>
          </a:prstGeom>
          <a:ln w="38100">
            <a:solidFill>
              <a:srgbClr val="A51E4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>
            <a:cxnSpLocks/>
          </p:cNvCxnSpPr>
          <p:nvPr/>
        </p:nvCxnSpPr>
        <p:spPr>
          <a:xfrm>
            <a:off x="8143384" y="3626876"/>
            <a:ext cx="848009" cy="0"/>
          </a:xfrm>
          <a:prstGeom prst="line">
            <a:avLst/>
          </a:prstGeom>
          <a:ln w="38100">
            <a:solidFill>
              <a:srgbClr val="A51E4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/>
          <p:cNvCxnSpPr>
            <a:cxnSpLocks/>
            <a:endCxn id="18" idx="2"/>
          </p:cNvCxnSpPr>
          <p:nvPr/>
        </p:nvCxnSpPr>
        <p:spPr>
          <a:xfrm flipV="1">
            <a:off x="7178595" y="5490849"/>
            <a:ext cx="0" cy="295500"/>
          </a:xfrm>
          <a:prstGeom prst="line">
            <a:avLst/>
          </a:prstGeom>
          <a:ln w="38100">
            <a:solidFill>
              <a:srgbClr val="A51E4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/>
          <p:cNvCxnSpPr>
            <a:endCxn id="28" idx="2"/>
          </p:cNvCxnSpPr>
          <p:nvPr/>
        </p:nvCxnSpPr>
        <p:spPr>
          <a:xfrm flipV="1">
            <a:off x="9877514" y="5490850"/>
            <a:ext cx="1" cy="295498"/>
          </a:xfrm>
          <a:prstGeom prst="line">
            <a:avLst/>
          </a:prstGeom>
          <a:ln w="38100">
            <a:solidFill>
              <a:srgbClr val="A51E4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78C29C43-5341-4346-B384-3CE1A5605340}"/>
              </a:ext>
            </a:extLst>
          </p:cNvPr>
          <p:cNvGrpSpPr/>
          <p:nvPr/>
        </p:nvGrpSpPr>
        <p:grpSpPr>
          <a:xfrm>
            <a:off x="608346" y="6159710"/>
            <a:ext cx="10373087" cy="523220"/>
            <a:chOff x="633887" y="6144354"/>
            <a:chExt cx="10373087" cy="523220"/>
          </a:xfrm>
          <a:solidFill>
            <a:srgbClr val="C00000">
              <a:alpha val="0"/>
            </a:srgbClr>
          </a:solidFill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737A927E-9E58-4446-81A8-960771701D33}"/>
                </a:ext>
              </a:extLst>
            </p:cNvPr>
            <p:cNvSpPr txBox="1"/>
            <p:nvPr/>
          </p:nvSpPr>
          <p:spPr>
            <a:xfrm>
              <a:off x="2385151" y="6144354"/>
              <a:ext cx="161676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rgbClr val="C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regionaler</a:t>
              </a:r>
            </a:p>
            <a:p>
              <a:pPr algn="ctr"/>
              <a:r>
                <a:rPr lang="de-DE" sz="1400" dirty="0">
                  <a:solidFill>
                    <a:srgbClr val="C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Kontext</a:t>
              </a:r>
              <a:endParaRPr lang="de-DE" sz="1400" dirty="0">
                <a:solidFill>
                  <a:srgbClr val="C00000"/>
                </a:solidFill>
              </a:endParaRP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F48496E3-85AA-9347-A249-7C70878953F4}"/>
                </a:ext>
              </a:extLst>
            </p:cNvPr>
            <p:cNvSpPr txBox="1"/>
            <p:nvPr/>
          </p:nvSpPr>
          <p:spPr>
            <a:xfrm>
              <a:off x="633887" y="6144354"/>
              <a:ext cx="161676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rgbClr val="C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Kulturelle Rahmen-</a:t>
              </a:r>
            </a:p>
            <a:p>
              <a:pPr algn="ctr"/>
              <a:r>
                <a:rPr lang="de-DE" sz="1400" dirty="0" err="1">
                  <a:solidFill>
                    <a:srgbClr val="C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bedingungen</a:t>
              </a:r>
              <a:endParaRPr lang="de-DE" sz="1400" dirty="0">
                <a:solidFill>
                  <a:srgbClr val="C00000"/>
                </a:solidFill>
              </a:endParaRP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A85BBA12-1727-FD44-982F-9E694C09EC93}"/>
                </a:ext>
              </a:extLst>
            </p:cNvPr>
            <p:cNvSpPr txBox="1"/>
            <p:nvPr/>
          </p:nvSpPr>
          <p:spPr>
            <a:xfrm>
              <a:off x="4136415" y="6144354"/>
              <a:ext cx="161676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rgbClr val="C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Schulform Bildungsgang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DBC35A8E-5AC0-5E47-A7F5-B5E803405731}"/>
                </a:ext>
              </a:extLst>
            </p:cNvPr>
            <p:cNvSpPr txBox="1"/>
            <p:nvPr/>
          </p:nvSpPr>
          <p:spPr>
            <a:xfrm>
              <a:off x="5887679" y="6144354"/>
              <a:ext cx="161676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solidFill>
                    <a:srgbClr val="C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Klassenzusam</a:t>
              </a:r>
              <a:r>
                <a:rPr lang="de-DE" sz="1400" dirty="0">
                  <a:solidFill>
                    <a:srgbClr val="C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-</a:t>
              </a:r>
            </a:p>
            <a:p>
              <a:pPr algn="ctr"/>
              <a:r>
                <a:rPr lang="de-DE" sz="1400" dirty="0" err="1">
                  <a:solidFill>
                    <a:srgbClr val="C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mensetzung</a:t>
              </a:r>
              <a:endParaRPr lang="de-DE" sz="1400" dirty="0">
                <a:solidFill>
                  <a:srgbClr val="C00000"/>
                </a:solidFill>
              </a:endParaRP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AC1F99C7-E6BD-F64B-8E17-BAD5A0910FE5}"/>
                </a:ext>
              </a:extLst>
            </p:cNvPr>
            <p:cNvSpPr txBox="1"/>
            <p:nvPr/>
          </p:nvSpPr>
          <p:spPr>
            <a:xfrm>
              <a:off x="7638943" y="6144354"/>
              <a:ext cx="161676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rgbClr val="C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didaktischer </a:t>
              </a:r>
            </a:p>
            <a:p>
              <a:pPr algn="ctr"/>
              <a:r>
                <a:rPr lang="de-DE" sz="1400" dirty="0">
                  <a:solidFill>
                    <a:srgbClr val="C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Kontext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575D7499-964A-5148-A9B7-278B2C1D902C}"/>
                </a:ext>
              </a:extLst>
            </p:cNvPr>
            <p:cNvSpPr txBox="1"/>
            <p:nvPr/>
          </p:nvSpPr>
          <p:spPr>
            <a:xfrm>
              <a:off x="9390209" y="6144354"/>
              <a:ext cx="161676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rgbClr val="C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Schulklima,</a:t>
              </a:r>
            </a:p>
            <a:p>
              <a:pPr algn="ctr"/>
              <a:r>
                <a:rPr lang="de-DE" sz="1400" dirty="0">
                  <a:solidFill>
                    <a:srgbClr val="C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Klassenklima</a:t>
              </a:r>
              <a:endParaRPr lang="de-DE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288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Microsoft Macintosh PowerPoint</Application>
  <PresentationFormat>Breitbild</PresentationFormat>
  <Paragraphs>192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 Condensed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Doreen Klink</dc:creator>
  <cp:lastModifiedBy>Autor_M</cp:lastModifiedBy>
  <cp:revision>8</cp:revision>
  <cp:lastPrinted>2019-01-24T13:32:13Z</cp:lastPrinted>
  <dcterms:created xsi:type="dcterms:W3CDTF">2019-01-21T15:43:27Z</dcterms:created>
  <dcterms:modified xsi:type="dcterms:W3CDTF">2019-01-25T10:42:39Z</dcterms:modified>
</cp:coreProperties>
</file>