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601"/>
    <a:srgbClr val="8C8B00"/>
    <a:srgbClr val="8CD000"/>
    <a:srgbClr val="8CF200"/>
    <a:srgbClr val="8CB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 snapToObjects="1">
      <p:cViewPr>
        <p:scale>
          <a:sx n="137" d="100"/>
          <a:sy n="13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C1670-4F86-BD4C-B95A-09139D22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C96680-813D-5541-A448-72B126B8F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E56B3-4867-A444-93B3-71373EA5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C7EA2-EAA0-8E4B-B682-8A1C6A6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33752-9290-EA4E-8707-3CE36C08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99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A6AF7-835C-B445-9C42-0ABF8CF5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78432A-4797-7D44-ADED-485F69F7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3AEF7-9E85-674F-9906-DD669551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522EF-DE8F-3448-9188-E752788E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C373E-2763-9C4B-A02D-8355E151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1B6564-A755-E744-ADC4-55CE0142B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43B836-355B-A54A-B832-881AE792F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1EAE5-3635-894D-BCBE-208F7665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D7F65-FF39-F443-84A4-42BAD7D7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50E25-5007-7E4A-9801-0C5B7970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3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FA707-686B-AD45-A77F-9696A0F4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41A2D-1A6D-6F4B-B800-A8E55E35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BD8E4-8C35-8B4D-9CD6-CA9A9A8F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0D82-636A-D049-BDB8-73D9B725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E0752-5B7E-0348-BEBE-9B29E0C6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4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5EA8C-E762-5E41-805C-7240C482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AB04A-0350-3D4C-B8AB-2E56FF58D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72BE8-1013-3A41-BCE0-DAB3259A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85DF5-0BE6-C944-BE45-1D7BF70C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694B1-D331-DD49-8B68-A175CF85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C4F39-E27D-4047-B937-817E6F38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0FD61-7EBF-E949-A5B5-E2F71DCA6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EC073F-6F45-AB4F-821C-BF4CA89B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805B1-061C-C745-B790-51A013F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11CA0E-900F-1140-A2EA-D4AA2A24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0E213D-DA52-D946-BB2F-30339595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3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35BB7-F4BB-CD45-9217-57BC987A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652F38-35DD-5841-9B2D-BC87B09C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D171A-A668-7840-882E-F92F6B91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A8F822-9ADF-2A49-B0D8-4F2D94F30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214D56-7A88-2C49-A70D-BFFA20CD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377E51-7B3F-BC4E-BFD8-507329D3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47AA37-F77F-7246-AF1A-EAB23776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5568F1-9B02-8646-AECF-E606C4CB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7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41E6C-9B4D-7845-84A8-F7085E7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FFAEC-609A-524D-9976-E31830D3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7D9AC9-F704-D14D-912B-9FF67248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5334AE-851B-F940-BBE4-E69CD6B3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8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684472-23E9-9E49-A576-2C2BB1E7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8FE634-F7F9-F144-8A92-21744F8A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4FD66-C3A7-8D41-9111-D1CE9DEE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78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B09DF-6216-CF4C-9756-ED0B4A1E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8718D-51F9-C242-96B8-371E43F8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40B4FD-34DF-AA49-BB2B-5E97679B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46A787-D73E-4948-A1F7-D535D301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F679D0-079A-E446-BE53-95BC45E8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C45B55-7CFF-D24F-B185-549967ED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E2E4A-631F-8047-840C-7C317FA9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65476F-E918-6548-92DB-60FCC99A7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84434E-048D-964C-B518-4D26AA5BA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E39626-DE9B-2547-8646-BC28C848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DAA330-A4E2-0E41-A222-BA466C88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F0F4E2-032A-7548-A269-004C9C56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1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BC07A3-102F-B24D-BABF-DAB4A36D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071A4-3847-7946-B87A-942EB2D2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06E96-927B-B544-B615-1E630EC82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6DB5-BCA6-7E4E-B886-DB87303C8D81}" type="datetimeFigureOut">
              <a:rPr lang="de-DE" smtClean="0"/>
              <a:t>28.10.21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BB52E5-5DFB-A340-BBD0-2AC8A8FC8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181535-07BC-5743-9C6F-AA8819BB5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9EA6C-52F7-7342-AC99-1D82A6E7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12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CA6F4B2-284C-4F44-A01D-45E5064180F6}"/>
              </a:ext>
            </a:extLst>
          </p:cNvPr>
          <p:cNvSpPr txBox="1"/>
          <p:nvPr/>
        </p:nvSpPr>
        <p:spPr>
          <a:xfrm>
            <a:off x="1641917" y="2178106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C151AD-F544-0A4E-B827-1E3B4BBE8775}"/>
              </a:ext>
            </a:extLst>
          </p:cNvPr>
          <p:cNvSpPr txBox="1"/>
          <p:nvPr/>
        </p:nvSpPr>
        <p:spPr>
          <a:xfrm>
            <a:off x="2844236" y="144597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nein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20A66AE-26EB-C44D-BEF6-2F10F768EDF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496064" y="1599859"/>
            <a:ext cx="348172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DB7FD77-98C7-924F-A0F1-CE990ECA747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26447" y="1599859"/>
            <a:ext cx="542778" cy="0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FC65AFD-A128-A64E-B8AB-CC6CA99350D0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1818226" y="989557"/>
            <a:ext cx="0" cy="248784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ingebuchteter Richtungspfeil 9">
            <a:extLst>
              <a:ext uri="{FF2B5EF4-FFF2-40B4-BE49-F238E27FC236}">
                <a16:creationId xmlns:a16="http://schemas.microsoft.com/office/drawing/2014/main" id="{512905FB-6696-7047-BD4A-AE1670FB3EEB}"/>
              </a:ext>
            </a:extLst>
          </p:cNvPr>
          <p:cNvSpPr/>
          <p:nvPr/>
        </p:nvSpPr>
        <p:spPr>
          <a:xfrm>
            <a:off x="3947012" y="1430862"/>
            <a:ext cx="1691788" cy="347938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z.B. Stark, 2017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7AB322C-1333-E542-B613-0FDB49832281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1815744" y="2485883"/>
            <a:ext cx="259" cy="218566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47B658D8-0D85-E546-8138-4A25EEB4A1B8}"/>
              </a:ext>
            </a:extLst>
          </p:cNvPr>
          <p:cNvSpPr/>
          <p:nvPr/>
        </p:nvSpPr>
        <p:spPr>
          <a:xfrm>
            <a:off x="932269" y="350729"/>
            <a:ext cx="1771913" cy="638828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»Evidenz«</a:t>
            </a:r>
          </a:p>
          <a:p>
            <a:pPr algn="ctr"/>
            <a:r>
              <a:rPr lang="de-DE" sz="8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 Kontext </a:t>
            </a:r>
            <a:r>
              <a:rPr lang="de-DE" sz="800" b="1" dirty="0" err="1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bildungswiss</a:t>
            </a:r>
            <a:r>
              <a:rPr lang="de-DE" sz="8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Forschung</a:t>
            </a:r>
          </a:p>
        </p:txBody>
      </p: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3EF26F0-4F44-7145-8B89-D0F8658942D4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flipH="1">
            <a:off x="1816003" y="1961377"/>
            <a:ext cx="2223" cy="216729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971F6648-9582-2D48-A491-EFC3CDA1E650}"/>
              </a:ext>
            </a:extLst>
          </p:cNvPr>
          <p:cNvSpPr/>
          <p:nvPr/>
        </p:nvSpPr>
        <p:spPr>
          <a:xfrm>
            <a:off x="1140387" y="1238341"/>
            <a:ext cx="1355677" cy="723036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Daten notwendig?</a:t>
            </a:r>
            <a:endParaRPr lang="de-DE" sz="800" b="1" dirty="0">
              <a:solidFill>
                <a:srgbClr val="8CD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5B6D9E0-2067-EE47-97B8-46EF016DB5DC}"/>
              </a:ext>
            </a:extLst>
          </p:cNvPr>
          <p:cNvSpPr txBox="1"/>
          <p:nvPr/>
        </p:nvSpPr>
        <p:spPr>
          <a:xfrm>
            <a:off x="1641917" y="3561843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9F19885C-66CD-A949-9F5E-1DE1D3C8A199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1816003" y="3869620"/>
            <a:ext cx="0" cy="221006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4FB5F12B-F6E1-5841-935B-17C1F34659D6}"/>
              </a:ext>
            </a:extLst>
          </p:cNvPr>
          <p:cNvCxnSpPr>
            <a:cxnSpLocks/>
            <a:stCxn id="19" idx="2"/>
            <a:endCxn id="65" idx="0"/>
          </p:cNvCxnSpPr>
          <p:nvPr/>
        </p:nvCxnSpPr>
        <p:spPr>
          <a:xfrm>
            <a:off x="1815744" y="3343277"/>
            <a:ext cx="259" cy="21856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D5EC3C9F-8F73-4C4F-B45C-0CCD8804120F}"/>
              </a:ext>
            </a:extLst>
          </p:cNvPr>
          <p:cNvSpPr/>
          <p:nvPr/>
        </p:nvSpPr>
        <p:spPr>
          <a:xfrm>
            <a:off x="952408" y="2704449"/>
            <a:ext cx="1726672" cy="638828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 Explanative Theorien?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007EF75-E3BE-AD45-9712-1D4A9BF8C878}"/>
              </a:ext>
            </a:extLst>
          </p:cNvPr>
          <p:cNvSpPr txBox="1"/>
          <p:nvPr/>
        </p:nvSpPr>
        <p:spPr>
          <a:xfrm>
            <a:off x="2727669" y="41138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nein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642BCC2D-FAD0-AB49-9F23-FC0EFF5201D5}"/>
              </a:ext>
            </a:extLst>
          </p:cNvPr>
          <p:cNvCxnSpPr>
            <a:cxnSpLocks/>
          </p:cNvCxnSpPr>
          <p:nvPr/>
        </p:nvCxnSpPr>
        <p:spPr>
          <a:xfrm>
            <a:off x="2379497" y="4267726"/>
            <a:ext cx="348172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7C2C7470-FBD9-E14C-A393-362D15D69AA8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309880" y="4267726"/>
            <a:ext cx="542778" cy="0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ingebuchteter Richtungspfeil 71">
            <a:extLst>
              <a:ext uri="{FF2B5EF4-FFF2-40B4-BE49-F238E27FC236}">
                <a16:creationId xmlns:a16="http://schemas.microsoft.com/office/drawing/2014/main" id="{BD46041D-A816-6A47-857A-B10859948F99}"/>
              </a:ext>
            </a:extLst>
          </p:cNvPr>
          <p:cNvSpPr/>
          <p:nvPr/>
        </p:nvSpPr>
        <p:spPr>
          <a:xfrm>
            <a:off x="4103714" y="2861562"/>
            <a:ext cx="2423210" cy="347938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z.B. </a:t>
            </a:r>
            <a:r>
              <a:rPr lang="de-DE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Bromme</a:t>
            </a:r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al. 2014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8601101-DE29-7844-A8AD-0FC452E94580}"/>
              </a:ext>
            </a:extLst>
          </p:cNvPr>
          <p:cNvSpPr txBox="1"/>
          <p:nvPr/>
        </p:nvSpPr>
        <p:spPr>
          <a:xfrm>
            <a:off x="1641917" y="4658573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4015AB99-7051-B74E-88BB-B0957B0A3C07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>
          <a:xfrm flipH="1">
            <a:off x="1815915" y="4966350"/>
            <a:ext cx="88" cy="219564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6ACFC72F-E1E4-5140-B5FA-C0F271370A32}"/>
              </a:ext>
            </a:extLst>
          </p:cNvPr>
          <p:cNvCxnSpPr>
            <a:cxnSpLocks/>
            <a:stCxn id="68" idx="2"/>
            <a:endCxn id="80" idx="0"/>
          </p:cNvCxnSpPr>
          <p:nvPr/>
        </p:nvCxnSpPr>
        <p:spPr>
          <a:xfrm>
            <a:off x="1816003" y="4438565"/>
            <a:ext cx="0" cy="220008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5B5A2DAB-891B-9442-8D48-22129439828E}"/>
              </a:ext>
            </a:extLst>
          </p:cNvPr>
          <p:cNvSpPr/>
          <p:nvPr/>
        </p:nvSpPr>
        <p:spPr>
          <a:xfrm>
            <a:off x="1263050" y="4090626"/>
            <a:ext cx="1105906" cy="347939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 RCT?</a:t>
            </a:r>
          </a:p>
        </p:txBody>
      </p:sp>
      <p:sp>
        <p:nvSpPr>
          <p:cNvPr id="84" name="Eingebuchteter Richtungspfeil 83">
            <a:extLst>
              <a:ext uri="{FF2B5EF4-FFF2-40B4-BE49-F238E27FC236}">
                <a16:creationId xmlns:a16="http://schemas.microsoft.com/office/drawing/2014/main" id="{8FBC0584-482D-684F-AB62-6AE6D5812881}"/>
              </a:ext>
            </a:extLst>
          </p:cNvPr>
          <p:cNvSpPr/>
          <p:nvPr/>
        </p:nvSpPr>
        <p:spPr>
          <a:xfrm>
            <a:off x="1111880" y="5185914"/>
            <a:ext cx="1568493" cy="347938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z.B. NRC, 2002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6B53030-8AC7-FC41-87B5-3C4962A04E95}"/>
              </a:ext>
            </a:extLst>
          </p:cNvPr>
          <p:cNvSpPr txBox="1"/>
          <p:nvPr/>
        </p:nvSpPr>
        <p:spPr>
          <a:xfrm>
            <a:off x="3031181" y="28816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nein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3B78DBEB-66E5-2648-A53E-0F3349F839C1}"/>
              </a:ext>
            </a:extLst>
          </p:cNvPr>
          <p:cNvCxnSpPr>
            <a:cxnSpLocks/>
          </p:cNvCxnSpPr>
          <p:nvPr/>
        </p:nvCxnSpPr>
        <p:spPr>
          <a:xfrm>
            <a:off x="2683009" y="3035532"/>
            <a:ext cx="348172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B382FF19-D7A1-2844-B808-26B46EC2734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3613392" y="3035532"/>
            <a:ext cx="542778" cy="0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ingebuchteter Richtungspfeil 125">
            <a:extLst>
              <a:ext uri="{FF2B5EF4-FFF2-40B4-BE49-F238E27FC236}">
                <a16:creationId xmlns:a16="http://schemas.microsoft.com/office/drawing/2014/main" id="{DA40D1F3-F880-444C-973A-A4B1B122DA20}"/>
              </a:ext>
            </a:extLst>
          </p:cNvPr>
          <p:cNvSpPr/>
          <p:nvPr/>
        </p:nvSpPr>
        <p:spPr>
          <a:xfrm>
            <a:off x="3798369" y="4090627"/>
            <a:ext cx="1782624" cy="347938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z.B. Slavin, 2002</a:t>
            </a:r>
          </a:p>
        </p:txBody>
      </p:sp>
    </p:spTree>
    <p:extLst>
      <p:ext uri="{BB962C8B-B14F-4D97-AF65-F5344CB8AC3E}">
        <p14:creationId xmlns:p14="http://schemas.microsoft.com/office/powerpoint/2010/main" val="3079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CA6F4B2-284C-4F44-A01D-45E5064180F6}"/>
              </a:ext>
            </a:extLst>
          </p:cNvPr>
          <p:cNvSpPr txBox="1"/>
          <p:nvPr/>
        </p:nvSpPr>
        <p:spPr>
          <a:xfrm>
            <a:off x="1641917" y="3034633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C151AD-F544-0A4E-B827-1E3B4BBE8775}"/>
              </a:ext>
            </a:extLst>
          </p:cNvPr>
          <p:cNvSpPr txBox="1"/>
          <p:nvPr/>
        </p:nvSpPr>
        <p:spPr>
          <a:xfrm>
            <a:off x="2844236" y="230249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nein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20A66AE-26EB-C44D-BEF6-2F10F768EDF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496064" y="2456386"/>
            <a:ext cx="348172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DB7FD77-98C7-924F-A0F1-CE990ECA747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26447" y="2456386"/>
            <a:ext cx="542778" cy="0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FC65AFD-A128-A64E-B8AB-CC6CA99350D0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1818226" y="1846084"/>
            <a:ext cx="0" cy="248784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ingebuchteter Richtungspfeil 9">
            <a:extLst>
              <a:ext uri="{FF2B5EF4-FFF2-40B4-BE49-F238E27FC236}">
                <a16:creationId xmlns:a16="http://schemas.microsoft.com/office/drawing/2014/main" id="{512905FB-6696-7047-BD4A-AE1670FB3EEB}"/>
              </a:ext>
            </a:extLst>
          </p:cNvPr>
          <p:cNvSpPr/>
          <p:nvPr/>
        </p:nvSpPr>
        <p:spPr>
          <a:xfrm>
            <a:off x="5315319" y="1271978"/>
            <a:ext cx="1691788" cy="347938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z.B. Stark, 2017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7AB322C-1333-E542-B613-0FDB49832281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1815744" y="3342410"/>
            <a:ext cx="259" cy="218566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47B658D8-0D85-E546-8138-4A25EEB4A1B8}"/>
              </a:ext>
            </a:extLst>
          </p:cNvPr>
          <p:cNvSpPr/>
          <p:nvPr/>
        </p:nvSpPr>
        <p:spPr>
          <a:xfrm>
            <a:off x="932269" y="1207256"/>
            <a:ext cx="1771913" cy="638828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»Evidenz«</a:t>
            </a:r>
          </a:p>
          <a:p>
            <a:pPr algn="ctr"/>
            <a:r>
              <a:rPr lang="de-DE" sz="8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 Kontext </a:t>
            </a:r>
            <a:r>
              <a:rPr lang="de-DE" sz="800" b="1" dirty="0" err="1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bildungswiss</a:t>
            </a:r>
            <a:r>
              <a:rPr lang="de-DE" sz="8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Forschung</a:t>
            </a:r>
          </a:p>
        </p:txBody>
      </p: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3EF26F0-4F44-7145-8B89-D0F8658942D4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flipH="1">
            <a:off x="1816003" y="2817904"/>
            <a:ext cx="2223" cy="216729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971F6648-9582-2D48-A491-EFC3CDA1E650}"/>
              </a:ext>
            </a:extLst>
          </p:cNvPr>
          <p:cNvSpPr/>
          <p:nvPr/>
        </p:nvSpPr>
        <p:spPr>
          <a:xfrm>
            <a:off x="1140387" y="2094868"/>
            <a:ext cx="1355677" cy="723036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Daten notwendig?</a:t>
            </a:r>
            <a:endParaRPr lang="de-DE" sz="800" b="1" dirty="0">
              <a:solidFill>
                <a:srgbClr val="8CD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5B6D9E0-2067-EE47-97B8-46EF016DB5DC}"/>
              </a:ext>
            </a:extLst>
          </p:cNvPr>
          <p:cNvSpPr txBox="1"/>
          <p:nvPr/>
        </p:nvSpPr>
        <p:spPr>
          <a:xfrm>
            <a:off x="1641917" y="441837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9F19885C-66CD-A949-9F5E-1DE1D3C8A199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1816003" y="4726147"/>
            <a:ext cx="0" cy="221006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4FB5F12B-F6E1-5841-935B-17C1F34659D6}"/>
              </a:ext>
            </a:extLst>
          </p:cNvPr>
          <p:cNvCxnSpPr>
            <a:cxnSpLocks/>
            <a:stCxn id="19" idx="2"/>
            <a:endCxn id="65" idx="0"/>
          </p:cNvCxnSpPr>
          <p:nvPr/>
        </p:nvCxnSpPr>
        <p:spPr>
          <a:xfrm>
            <a:off x="1815744" y="4199804"/>
            <a:ext cx="259" cy="21856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D5EC3C9F-8F73-4C4F-B45C-0CCD8804120F}"/>
              </a:ext>
            </a:extLst>
          </p:cNvPr>
          <p:cNvSpPr/>
          <p:nvPr/>
        </p:nvSpPr>
        <p:spPr>
          <a:xfrm>
            <a:off x="952408" y="3560976"/>
            <a:ext cx="1726672" cy="638828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 Explanative Theorien?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007EF75-E3BE-AD45-9712-1D4A9BF8C878}"/>
              </a:ext>
            </a:extLst>
          </p:cNvPr>
          <p:cNvSpPr txBox="1"/>
          <p:nvPr/>
        </p:nvSpPr>
        <p:spPr>
          <a:xfrm>
            <a:off x="2727669" y="49703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nein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642BCC2D-FAD0-AB49-9F23-FC0EFF5201D5}"/>
              </a:ext>
            </a:extLst>
          </p:cNvPr>
          <p:cNvCxnSpPr>
            <a:cxnSpLocks/>
          </p:cNvCxnSpPr>
          <p:nvPr/>
        </p:nvCxnSpPr>
        <p:spPr>
          <a:xfrm>
            <a:off x="2379497" y="5124253"/>
            <a:ext cx="348172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7C2C7470-FBD9-E14C-A393-362D15D69AA8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309880" y="5124253"/>
            <a:ext cx="542778" cy="0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ingebuchteter Richtungspfeil 71">
            <a:extLst>
              <a:ext uri="{FF2B5EF4-FFF2-40B4-BE49-F238E27FC236}">
                <a16:creationId xmlns:a16="http://schemas.microsoft.com/office/drawing/2014/main" id="{BD46041D-A816-6A47-857A-B10859948F99}"/>
              </a:ext>
            </a:extLst>
          </p:cNvPr>
          <p:cNvSpPr/>
          <p:nvPr/>
        </p:nvSpPr>
        <p:spPr>
          <a:xfrm>
            <a:off x="4103714" y="3718089"/>
            <a:ext cx="2423210" cy="347938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z.B. </a:t>
            </a:r>
            <a:r>
              <a:rPr lang="de-DE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Bromme</a:t>
            </a:r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al. 2014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8601101-DE29-7844-A8AD-0FC452E94580}"/>
              </a:ext>
            </a:extLst>
          </p:cNvPr>
          <p:cNvSpPr txBox="1"/>
          <p:nvPr/>
        </p:nvSpPr>
        <p:spPr>
          <a:xfrm>
            <a:off x="1641917" y="55151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4015AB99-7051-B74E-88BB-B0957B0A3C07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>
          <a:xfrm flipH="1">
            <a:off x="1815915" y="5822877"/>
            <a:ext cx="88" cy="219564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6ACFC72F-E1E4-5140-B5FA-C0F271370A32}"/>
              </a:ext>
            </a:extLst>
          </p:cNvPr>
          <p:cNvCxnSpPr>
            <a:cxnSpLocks/>
            <a:stCxn id="68" idx="2"/>
            <a:endCxn id="80" idx="0"/>
          </p:cNvCxnSpPr>
          <p:nvPr/>
        </p:nvCxnSpPr>
        <p:spPr>
          <a:xfrm>
            <a:off x="1816003" y="5295092"/>
            <a:ext cx="0" cy="220008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5B5A2DAB-891B-9442-8D48-22129439828E}"/>
              </a:ext>
            </a:extLst>
          </p:cNvPr>
          <p:cNvSpPr/>
          <p:nvPr/>
        </p:nvSpPr>
        <p:spPr>
          <a:xfrm>
            <a:off x="1263050" y="4947153"/>
            <a:ext cx="1105906" cy="347939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 RCT?</a:t>
            </a:r>
          </a:p>
        </p:txBody>
      </p:sp>
      <p:sp>
        <p:nvSpPr>
          <p:cNvPr id="84" name="Eingebuchteter Richtungspfeil 83">
            <a:extLst>
              <a:ext uri="{FF2B5EF4-FFF2-40B4-BE49-F238E27FC236}">
                <a16:creationId xmlns:a16="http://schemas.microsoft.com/office/drawing/2014/main" id="{8FBC0584-482D-684F-AB62-6AE6D5812881}"/>
              </a:ext>
            </a:extLst>
          </p:cNvPr>
          <p:cNvSpPr/>
          <p:nvPr/>
        </p:nvSpPr>
        <p:spPr>
          <a:xfrm>
            <a:off x="1111880" y="6042441"/>
            <a:ext cx="1568493" cy="347938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z.B. NRC, 2002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6B53030-8AC7-FC41-87B5-3C4962A04E95}"/>
              </a:ext>
            </a:extLst>
          </p:cNvPr>
          <p:cNvSpPr txBox="1"/>
          <p:nvPr/>
        </p:nvSpPr>
        <p:spPr>
          <a:xfrm>
            <a:off x="3031181" y="373817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nein</a:t>
            </a:r>
            <a:endParaRPr lang="de-DE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3B78DBEB-66E5-2648-A53E-0F3349F839C1}"/>
              </a:ext>
            </a:extLst>
          </p:cNvPr>
          <p:cNvCxnSpPr>
            <a:cxnSpLocks/>
          </p:cNvCxnSpPr>
          <p:nvPr/>
        </p:nvCxnSpPr>
        <p:spPr>
          <a:xfrm>
            <a:off x="2683009" y="3892059"/>
            <a:ext cx="348172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B382FF19-D7A1-2844-B808-26B46EC2734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3613392" y="3892059"/>
            <a:ext cx="542778" cy="0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ingebuchteter Richtungspfeil 125">
            <a:extLst>
              <a:ext uri="{FF2B5EF4-FFF2-40B4-BE49-F238E27FC236}">
                <a16:creationId xmlns:a16="http://schemas.microsoft.com/office/drawing/2014/main" id="{DA40D1F3-F880-444C-973A-A4B1B122DA20}"/>
              </a:ext>
            </a:extLst>
          </p:cNvPr>
          <p:cNvSpPr/>
          <p:nvPr/>
        </p:nvSpPr>
        <p:spPr>
          <a:xfrm>
            <a:off x="3798369" y="4947154"/>
            <a:ext cx="1782624" cy="347938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z.B. Slavin, 2002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CDE951E7-DED5-034F-B992-3C2DD60717D7}"/>
              </a:ext>
            </a:extLst>
          </p:cNvPr>
          <p:cNvSpPr/>
          <p:nvPr/>
        </p:nvSpPr>
        <p:spPr>
          <a:xfrm>
            <a:off x="3969225" y="2089669"/>
            <a:ext cx="1470873" cy="723036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Wissenschaft notwendig?</a:t>
            </a:r>
            <a:endParaRPr lang="de-DE" sz="800" b="1" dirty="0">
              <a:solidFill>
                <a:srgbClr val="8CD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2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F0975926-AAAA-C940-917B-D74B2FAD483F}"/>
              </a:ext>
            </a:extLst>
          </p:cNvPr>
          <p:cNvSpPr/>
          <p:nvPr/>
        </p:nvSpPr>
        <p:spPr>
          <a:xfrm>
            <a:off x="1435261" y="1851948"/>
            <a:ext cx="6886936" cy="3669175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C2851B11-D58B-D94C-B47B-F48DD494E7FC}"/>
              </a:ext>
            </a:extLst>
          </p:cNvPr>
          <p:cNvSpPr/>
          <p:nvPr/>
        </p:nvSpPr>
        <p:spPr>
          <a:xfrm>
            <a:off x="4228922" y="2934085"/>
            <a:ext cx="3753756" cy="2368086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806FBDAA-96A1-AD4A-A274-B318EB3CE197}"/>
              </a:ext>
            </a:extLst>
          </p:cNvPr>
          <p:cNvSpPr/>
          <p:nvPr/>
        </p:nvSpPr>
        <p:spPr>
          <a:xfrm>
            <a:off x="1674470" y="2199190"/>
            <a:ext cx="3694256" cy="2754775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FE8497B4-FCDA-5E42-B216-503B0D3EB91B}"/>
              </a:ext>
            </a:extLst>
          </p:cNvPr>
          <p:cNvSpPr/>
          <p:nvPr/>
        </p:nvSpPr>
        <p:spPr>
          <a:xfrm>
            <a:off x="6750934" y="3171876"/>
            <a:ext cx="1045581" cy="492489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Explanative Theorien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E8160F8C-690F-7F4D-A326-ED6EB56D209B}"/>
              </a:ext>
            </a:extLst>
          </p:cNvPr>
          <p:cNvSpPr/>
          <p:nvPr/>
        </p:nvSpPr>
        <p:spPr>
          <a:xfrm>
            <a:off x="5762671" y="3743872"/>
            <a:ext cx="1045581" cy="576145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Explorative Theorien</a:t>
            </a:r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59A9B21A-C77B-6340-90E2-7A9AA72AC0F8}"/>
              </a:ext>
            </a:extLst>
          </p:cNvPr>
          <p:cNvSpPr/>
          <p:nvPr/>
        </p:nvSpPr>
        <p:spPr>
          <a:xfrm>
            <a:off x="5512599" y="4410882"/>
            <a:ext cx="863769" cy="576145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Ergebnisse von RCTs</a:t>
            </a: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1450EE62-C9EB-9545-859B-413D26DFFE7F}"/>
              </a:ext>
            </a:extLst>
          </p:cNvPr>
          <p:cNvSpPr/>
          <p:nvPr/>
        </p:nvSpPr>
        <p:spPr>
          <a:xfrm>
            <a:off x="6957631" y="4156015"/>
            <a:ext cx="804444" cy="475088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Meta-analysen</a:t>
            </a: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BC26D43E-E7AC-514F-898E-D200E273642F}"/>
              </a:ext>
            </a:extLst>
          </p:cNvPr>
          <p:cNvSpPr/>
          <p:nvPr/>
        </p:nvSpPr>
        <p:spPr>
          <a:xfrm>
            <a:off x="5622064" y="3123591"/>
            <a:ext cx="863769" cy="492488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</a:t>
            </a:r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Abstracts</a:t>
            </a:r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ECCA1462-6619-A44C-B4EC-8223BE9E3036}"/>
              </a:ext>
            </a:extLst>
          </p:cNvPr>
          <p:cNvSpPr/>
          <p:nvPr/>
        </p:nvSpPr>
        <p:spPr>
          <a:xfrm>
            <a:off x="4386758" y="3999501"/>
            <a:ext cx="888937" cy="576145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Deskriptive Befunde</a:t>
            </a:r>
          </a:p>
        </p:txBody>
      </p:sp>
      <p:sp>
        <p:nvSpPr>
          <p:cNvPr id="47" name="Abgerundetes Rechteck 46">
            <a:extLst>
              <a:ext uri="{FF2B5EF4-FFF2-40B4-BE49-F238E27FC236}">
                <a16:creationId xmlns:a16="http://schemas.microsoft.com/office/drawing/2014/main" id="{71A783AB-D83E-204D-AAE3-C115CD7466C6}"/>
              </a:ext>
            </a:extLst>
          </p:cNvPr>
          <p:cNvSpPr/>
          <p:nvPr/>
        </p:nvSpPr>
        <p:spPr>
          <a:xfrm>
            <a:off x="3368298" y="3316323"/>
            <a:ext cx="977100" cy="576145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Unterrichts-diagnostik</a:t>
            </a:r>
          </a:p>
        </p:txBody>
      </p:sp>
      <p:sp>
        <p:nvSpPr>
          <p:cNvPr id="48" name="Abgerundetes Rechteck 47">
            <a:extLst>
              <a:ext uri="{FF2B5EF4-FFF2-40B4-BE49-F238E27FC236}">
                <a16:creationId xmlns:a16="http://schemas.microsoft.com/office/drawing/2014/main" id="{FC2A8832-6B2B-8B40-B590-FDCE2F8894D2}"/>
              </a:ext>
            </a:extLst>
          </p:cNvPr>
          <p:cNvSpPr/>
          <p:nvPr/>
        </p:nvSpPr>
        <p:spPr>
          <a:xfrm>
            <a:off x="2034091" y="2511671"/>
            <a:ext cx="1039793" cy="576145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Formative Assessments</a:t>
            </a:r>
          </a:p>
        </p:txBody>
      </p: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9E52FEB1-0855-9844-863B-F95F7D431919}"/>
              </a:ext>
            </a:extLst>
          </p:cNvPr>
          <p:cNvSpPr/>
          <p:nvPr/>
        </p:nvSpPr>
        <p:spPr>
          <a:xfrm>
            <a:off x="2120120" y="3933259"/>
            <a:ext cx="1039793" cy="576145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Summative</a:t>
            </a:r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Assessments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AC1269E2-E40D-F245-BC86-5095E7065BE6}"/>
              </a:ext>
            </a:extLst>
          </p:cNvPr>
          <p:cNvSpPr/>
          <p:nvPr/>
        </p:nvSpPr>
        <p:spPr>
          <a:xfrm>
            <a:off x="3433505" y="2353546"/>
            <a:ext cx="1166487" cy="485172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Institutionelle 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780B1E-E7E5-AB4A-950A-534CD0BF85E5}"/>
              </a:ext>
            </a:extLst>
          </p:cNvPr>
          <p:cNvSpPr txBox="1"/>
          <p:nvPr/>
        </p:nvSpPr>
        <p:spPr>
          <a:xfrm>
            <a:off x="5118728" y="2045865"/>
            <a:ext cx="333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Evidence</a:t>
            </a:r>
            <a:r>
              <a:rPr lang="de-DE" sz="16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b="1" dirty="0" err="1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Informed</a:t>
            </a:r>
            <a:r>
              <a:rPr lang="de-DE" sz="16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de-DE" sz="16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Practice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F481042-7E83-CA4C-B8C0-69391D9455D4}"/>
              </a:ext>
            </a:extLst>
          </p:cNvPr>
          <p:cNvSpPr txBox="1"/>
          <p:nvPr/>
        </p:nvSpPr>
        <p:spPr>
          <a:xfrm>
            <a:off x="4904877" y="5049332"/>
            <a:ext cx="3330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</a:t>
            </a:r>
            <a:r>
              <a:rPr lang="de-DE" sz="1100" b="1" dirty="0" err="1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Informed</a:t>
            </a:r>
            <a:r>
              <a:rPr lang="de-DE" sz="11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Practice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D30582E-0D4F-D645-B3F0-84B2DC7009F1}"/>
              </a:ext>
            </a:extLst>
          </p:cNvPr>
          <p:cNvSpPr txBox="1"/>
          <p:nvPr/>
        </p:nvSpPr>
        <p:spPr>
          <a:xfrm>
            <a:off x="1524654" y="4678974"/>
            <a:ext cx="3330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de-DE" sz="1100" b="1" dirty="0" err="1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de-DE" sz="11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100" b="1" dirty="0" err="1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  <a:r>
              <a:rPr lang="de-DE" sz="1100" b="1" dirty="0">
                <a:solidFill>
                  <a:srgbClr val="8CD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Making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CF106766-FB01-804F-9F3E-5F64BAE7A3C2}"/>
              </a:ext>
            </a:extLst>
          </p:cNvPr>
          <p:cNvSpPr/>
          <p:nvPr/>
        </p:nvSpPr>
        <p:spPr>
          <a:xfrm>
            <a:off x="2388612" y="3351151"/>
            <a:ext cx="563084" cy="377710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681B4514-1BD3-0B4C-9D4C-11222A6F49F6}"/>
              </a:ext>
            </a:extLst>
          </p:cNvPr>
          <p:cNvSpPr/>
          <p:nvPr/>
        </p:nvSpPr>
        <p:spPr>
          <a:xfrm>
            <a:off x="4945954" y="3350224"/>
            <a:ext cx="563084" cy="377710"/>
          </a:xfrm>
          <a:prstGeom prst="roundRect">
            <a:avLst/>
          </a:prstGeom>
          <a:solidFill>
            <a:srgbClr val="8CD000">
              <a:alpha val="330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110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>
            <a:extLst>
              <a:ext uri="{FF2B5EF4-FFF2-40B4-BE49-F238E27FC236}">
                <a16:creationId xmlns:a16="http://schemas.microsoft.com/office/drawing/2014/main" id="{3A50C0F6-0F36-E74B-9B67-31D2969C2118}"/>
              </a:ext>
            </a:extLst>
          </p:cNvPr>
          <p:cNvSpPr txBox="1">
            <a:spLocks noChangeArrowheads="1"/>
          </p:cNvSpPr>
          <p:nvPr/>
        </p:nvSpPr>
        <p:spPr>
          <a:xfrm>
            <a:off x="719138" y="1288018"/>
            <a:ext cx="7700962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Visualisierung: Professionalität als Meta-Reflexivität</a:t>
            </a:r>
            <a:endParaRPr lang="de-DE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0BEC8D3A-9D2D-314A-B8A2-E6F6A0B2A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6519863"/>
            <a:ext cx="7705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tabLst>
                <a:tab pos="7702550" algn="r"/>
              </a:tabLst>
              <a:defRPr sz="1000" kern="1200">
                <a:solidFill>
                  <a:schemeClr val="tx1"/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Colin Cramer	Folie  </a:t>
            </a:r>
            <a:fld id="{0B0B40C7-154D-3B42-8812-67333F560868}" type="slidenum">
              <a:rPr lang="de-DE" sz="9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4</a:t>
            </a:fld>
            <a:endParaRPr lang="de-DE" sz="9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E6F6E5B-8813-4843-8FFE-A65F379FC565}"/>
              </a:ext>
            </a:extLst>
          </p:cNvPr>
          <p:cNvSpPr/>
          <p:nvPr/>
        </p:nvSpPr>
        <p:spPr>
          <a:xfrm>
            <a:off x="719138" y="2327723"/>
            <a:ext cx="1188736" cy="3043250"/>
          </a:xfrm>
          <a:prstGeom prst="rect">
            <a:avLst/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72000" rIns="36000" bIns="0"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Kenntnis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von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theoretischen</a:t>
            </a:r>
          </a:p>
          <a:p>
            <a:pPr algn="ctr"/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Zugängen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empirischen</a:t>
            </a:r>
          </a:p>
          <a:p>
            <a:pPr algn="ctr"/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Befunden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4269363-56D0-FB49-BA1C-5BFF207FC8BF}"/>
              </a:ext>
            </a:extLst>
          </p:cNvPr>
          <p:cNvSpPr/>
          <p:nvPr/>
        </p:nvSpPr>
        <p:spPr>
          <a:xfrm>
            <a:off x="2015666" y="2327916"/>
            <a:ext cx="1188736" cy="3043250"/>
          </a:xfrm>
          <a:prstGeom prst="rect">
            <a:avLst/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tIns="72000" rIns="36000" bIns="0" rtlCol="0" anchor="t" anchorCtr="0"/>
          <a:lstStyle/>
          <a:p>
            <a:pPr algn="ctr"/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Verortung,</a:t>
            </a:r>
          </a:p>
          <a:p>
            <a:pPr algn="ctr"/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Verhältnis-</a:t>
            </a:r>
            <a:r>
              <a:rPr lang="de-DE" sz="15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bestim</a:t>
            </a:r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5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mung</a:t>
            </a:r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kritische </a:t>
            </a:r>
            <a:r>
              <a:rPr lang="de-DE" sz="15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Auseinan-dersetzung</a:t>
            </a:r>
            <a:endParaRPr lang="de-DE" sz="15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de-DE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von/mit Theorien und empirischen Befunden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2CC4014-C88B-B242-B4CE-67754FAF0E22}"/>
              </a:ext>
            </a:extLst>
          </p:cNvPr>
          <p:cNvSpPr/>
          <p:nvPr/>
        </p:nvSpPr>
        <p:spPr>
          <a:xfrm>
            <a:off x="3310709" y="2326980"/>
            <a:ext cx="1188736" cy="3043250"/>
          </a:xfrm>
          <a:prstGeom prst="rect">
            <a:avLst/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Konsistente</a:t>
            </a:r>
          </a:p>
          <a:p>
            <a:pPr algn="ctr"/>
            <a:r>
              <a:rPr lang="de-DE" sz="15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exempla-risch-typi-sierende</a:t>
            </a:r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Deutungen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5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antizipierten komplexen Handlungs-feldes Schule und Unterricht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63989C-FF10-4A4C-AE50-123C8E69A936}"/>
              </a:ext>
            </a:extLst>
          </p:cNvPr>
          <p:cNvSpPr/>
          <p:nvPr/>
        </p:nvSpPr>
        <p:spPr>
          <a:xfrm>
            <a:off x="4599729" y="2326980"/>
            <a:ext cx="1188736" cy="3043250"/>
          </a:xfrm>
          <a:prstGeom prst="rect">
            <a:avLst/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72000" rIns="36000" bIns="0" rtlCol="0" anchor="t" anchorCtr="0"/>
          <a:lstStyle/>
          <a:p>
            <a:pPr algn="ctr"/>
            <a:r>
              <a:rPr lang="de-DE" sz="15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Angemes-sene</a:t>
            </a:r>
            <a:b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situative</a:t>
            </a:r>
            <a:b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Deutungen</a:t>
            </a:r>
          </a:p>
          <a:p>
            <a:pPr algn="ctr">
              <a:spcAft>
                <a:spcPts val="0"/>
              </a:spcAft>
            </a:pPr>
            <a:endParaRPr lang="de-DE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 realen Handlungs-feld Schule und Unterricht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E488B7-074D-1D4D-BDF4-05343A50D6B7}"/>
              </a:ext>
            </a:extLst>
          </p:cNvPr>
          <p:cNvSpPr/>
          <p:nvPr/>
        </p:nvSpPr>
        <p:spPr>
          <a:xfrm>
            <a:off x="5902310" y="2328006"/>
            <a:ext cx="1188736" cy="3043250"/>
          </a:xfrm>
          <a:prstGeom prst="rect">
            <a:avLst/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72000" rIns="36000" bIns="0" rtlCol="0" anchor="t" anchorCtr="0"/>
          <a:lstStyle/>
          <a:p>
            <a:pPr algn="ctr"/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Entwickeln individuell</a:t>
            </a:r>
          </a:p>
          <a:p>
            <a:pPr algn="ctr"/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situations-adäquater Handlungs-optionen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der Schulpraxis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F3985EE-7E2A-D147-873D-62BA80C2C0B1}"/>
              </a:ext>
            </a:extLst>
          </p:cNvPr>
          <p:cNvSpPr/>
          <p:nvPr/>
        </p:nvSpPr>
        <p:spPr>
          <a:xfrm>
            <a:off x="719138" y="1817805"/>
            <a:ext cx="3780307" cy="363692"/>
          </a:xfrm>
          <a:prstGeom prst="rect">
            <a:avLst/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bIns="0" rtlCol="0" anchor="t" anchorCtr="0"/>
          <a:lstStyle/>
          <a:p>
            <a:pPr algn="ctr"/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Ort: (universitäre) Lehrer*</a:t>
            </a:r>
            <a:r>
              <a:rPr lang="de-DE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innenbildung</a:t>
            </a:r>
            <a:endParaRPr lang="de-DE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85B2A53-9493-FF4E-8534-3BCB85D55946}"/>
              </a:ext>
            </a:extLst>
          </p:cNvPr>
          <p:cNvSpPr/>
          <p:nvPr/>
        </p:nvSpPr>
        <p:spPr>
          <a:xfrm>
            <a:off x="4599729" y="1815863"/>
            <a:ext cx="3778763" cy="365634"/>
          </a:xfrm>
          <a:prstGeom prst="rect">
            <a:avLst/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bIns="0" rtlCol="0" anchor="t" anchorCtr="0"/>
          <a:lstStyle/>
          <a:p>
            <a:pPr algn="ctr"/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Ort: schulisches Handlungsfeld</a:t>
            </a:r>
          </a:p>
        </p:txBody>
      </p:sp>
      <p:sp>
        <p:nvSpPr>
          <p:cNvPr id="29" name="Nach oben gebogener Pfeil 28">
            <a:extLst>
              <a:ext uri="{FF2B5EF4-FFF2-40B4-BE49-F238E27FC236}">
                <a16:creationId xmlns:a16="http://schemas.microsoft.com/office/drawing/2014/main" id="{DD55B28D-B05A-7E4A-A3C5-DBCF90EC4CB9}"/>
              </a:ext>
            </a:extLst>
          </p:cNvPr>
          <p:cNvSpPr/>
          <p:nvPr/>
        </p:nvSpPr>
        <p:spPr>
          <a:xfrm>
            <a:off x="2190923" y="5458086"/>
            <a:ext cx="464668" cy="402741"/>
          </a:xfrm>
          <a:prstGeom prst="bentUpArrow">
            <a:avLst>
              <a:gd name="adj1" fmla="val 34422"/>
              <a:gd name="adj2" fmla="val 34422"/>
              <a:gd name="adj3" fmla="val 39133"/>
            </a:avLst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Nach oben gebogener Pfeil 29">
            <a:extLst>
              <a:ext uri="{FF2B5EF4-FFF2-40B4-BE49-F238E27FC236}">
                <a16:creationId xmlns:a16="http://schemas.microsoft.com/office/drawing/2014/main" id="{9CD0A7DC-D068-E94C-BD82-AED7B1109E6A}"/>
              </a:ext>
            </a:extLst>
          </p:cNvPr>
          <p:cNvSpPr/>
          <p:nvPr/>
        </p:nvSpPr>
        <p:spPr>
          <a:xfrm flipH="1">
            <a:off x="1414668" y="5370973"/>
            <a:ext cx="466070" cy="487440"/>
          </a:xfrm>
          <a:prstGeom prst="bentUpArrow">
            <a:avLst>
              <a:gd name="adj1" fmla="val 31193"/>
              <a:gd name="adj2" fmla="val 0"/>
              <a:gd name="adj3" fmla="val 0"/>
            </a:avLst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Nach oben gebogener Pfeil 32">
            <a:extLst>
              <a:ext uri="{FF2B5EF4-FFF2-40B4-BE49-F238E27FC236}">
                <a16:creationId xmlns:a16="http://schemas.microsoft.com/office/drawing/2014/main" id="{7AFDACA6-BF16-9D41-A674-78E53F65F016}"/>
              </a:ext>
            </a:extLst>
          </p:cNvPr>
          <p:cNvSpPr/>
          <p:nvPr/>
        </p:nvSpPr>
        <p:spPr>
          <a:xfrm>
            <a:off x="3498482" y="5449885"/>
            <a:ext cx="464668" cy="402741"/>
          </a:xfrm>
          <a:prstGeom prst="bentUpArrow">
            <a:avLst>
              <a:gd name="adj1" fmla="val 34422"/>
              <a:gd name="adj2" fmla="val 34422"/>
              <a:gd name="adj3" fmla="val 39133"/>
            </a:avLst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3B325A4-1F51-A246-A4BB-3A486484F7E6}"/>
              </a:ext>
            </a:extLst>
          </p:cNvPr>
          <p:cNvSpPr/>
          <p:nvPr/>
        </p:nvSpPr>
        <p:spPr>
          <a:xfrm>
            <a:off x="1596545" y="5464229"/>
            <a:ext cx="720600" cy="761629"/>
          </a:xfrm>
          <a:prstGeom prst="rect">
            <a:avLst/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 Basis der </a:t>
            </a:r>
          </a:p>
        </p:txBody>
      </p:sp>
      <p:sp>
        <p:nvSpPr>
          <p:cNvPr id="35" name="Nach oben gebogener Pfeil 34">
            <a:extLst>
              <a:ext uri="{FF2B5EF4-FFF2-40B4-BE49-F238E27FC236}">
                <a16:creationId xmlns:a16="http://schemas.microsoft.com/office/drawing/2014/main" id="{99E515BA-39A1-CE4E-86BF-4A709FE8051E}"/>
              </a:ext>
            </a:extLst>
          </p:cNvPr>
          <p:cNvSpPr/>
          <p:nvPr/>
        </p:nvSpPr>
        <p:spPr>
          <a:xfrm>
            <a:off x="4896121" y="5361177"/>
            <a:ext cx="464668" cy="490597"/>
          </a:xfrm>
          <a:prstGeom prst="bentUpArrow">
            <a:avLst>
              <a:gd name="adj1" fmla="val 29563"/>
              <a:gd name="adj2" fmla="val 34422"/>
              <a:gd name="adj3" fmla="val 0"/>
            </a:avLst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Nach oben gebogener Pfeil 35">
            <a:extLst>
              <a:ext uri="{FF2B5EF4-FFF2-40B4-BE49-F238E27FC236}">
                <a16:creationId xmlns:a16="http://schemas.microsoft.com/office/drawing/2014/main" id="{C1EE8A66-1B11-3F40-8B56-F5D0E3D25375}"/>
              </a:ext>
            </a:extLst>
          </p:cNvPr>
          <p:cNvSpPr/>
          <p:nvPr/>
        </p:nvSpPr>
        <p:spPr>
          <a:xfrm flipH="1">
            <a:off x="3989183" y="5452455"/>
            <a:ext cx="466070" cy="402741"/>
          </a:xfrm>
          <a:prstGeom prst="bentUpArrow">
            <a:avLst>
              <a:gd name="adj1" fmla="val 34422"/>
              <a:gd name="adj2" fmla="val 34422"/>
              <a:gd name="adj3" fmla="val 39385"/>
            </a:avLst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79D82C3-2C69-9749-9B8F-687C3A0D5BA6}"/>
              </a:ext>
            </a:extLst>
          </p:cNvPr>
          <p:cNvSpPr/>
          <p:nvPr/>
        </p:nvSpPr>
        <p:spPr>
          <a:xfrm>
            <a:off x="4308596" y="5458333"/>
            <a:ext cx="730164" cy="761629"/>
          </a:xfrm>
          <a:prstGeom prst="rect">
            <a:avLst/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evtl.</a:t>
            </a:r>
          </a:p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unter</a:t>
            </a:r>
          </a:p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Rekurs</a:t>
            </a:r>
          </a:p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</a:t>
            </a:r>
          </a:p>
        </p:txBody>
      </p:sp>
      <p:sp>
        <p:nvSpPr>
          <p:cNvPr id="38" name="Nach oben gebogener Pfeil 37">
            <a:extLst>
              <a:ext uri="{FF2B5EF4-FFF2-40B4-BE49-F238E27FC236}">
                <a16:creationId xmlns:a16="http://schemas.microsoft.com/office/drawing/2014/main" id="{9C5E078F-52F3-6A47-A62E-2B2B2969C260}"/>
              </a:ext>
            </a:extLst>
          </p:cNvPr>
          <p:cNvSpPr/>
          <p:nvPr/>
        </p:nvSpPr>
        <p:spPr>
          <a:xfrm flipH="1">
            <a:off x="2756181" y="5365186"/>
            <a:ext cx="466070" cy="486588"/>
          </a:xfrm>
          <a:prstGeom prst="bentUpArrow">
            <a:avLst>
              <a:gd name="adj1" fmla="val 31193"/>
              <a:gd name="adj2" fmla="val 0"/>
              <a:gd name="adj3" fmla="val 0"/>
            </a:avLst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AAF2F5E-A2E4-D64A-98D2-73118D45FC09}"/>
              </a:ext>
            </a:extLst>
          </p:cNvPr>
          <p:cNvSpPr/>
          <p:nvPr/>
        </p:nvSpPr>
        <p:spPr>
          <a:xfrm>
            <a:off x="2904689" y="5455176"/>
            <a:ext cx="723518" cy="761629"/>
          </a:xfrm>
          <a:prstGeom prst="rect">
            <a:avLst/>
          </a:prstGeom>
          <a:solidFill>
            <a:srgbClr val="8CD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tIns="0" rIns="18000" bIns="0"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erhöht Wahr-schein-</a:t>
            </a:r>
            <a:r>
              <a:rPr lang="de-DE" sz="11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lichkeit</a:t>
            </a:r>
            <a:endParaRPr lang="de-DE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Nach oben gebogener Pfeil 44">
            <a:extLst>
              <a:ext uri="{FF2B5EF4-FFF2-40B4-BE49-F238E27FC236}">
                <a16:creationId xmlns:a16="http://schemas.microsoft.com/office/drawing/2014/main" id="{30FCBF35-9766-6142-A0C0-DFFD09DCC646}"/>
              </a:ext>
            </a:extLst>
          </p:cNvPr>
          <p:cNvSpPr/>
          <p:nvPr/>
        </p:nvSpPr>
        <p:spPr>
          <a:xfrm>
            <a:off x="6207226" y="5361177"/>
            <a:ext cx="464668" cy="490597"/>
          </a:xfrm>
          <a:prstGeom prst="bentUpArrow">
            <a:avLst>
              <a:gd name="adj1" fmla="val 29563"/>
              <a:gd name="adj2" fmla="val 34422"/>
              <a:gd name="adj3" fmla="val 0"/>
            </a:avLst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Nach oben gebogener Pfeil 51">
            <a:extLst>
              <a:ext uri="{FF2B5EF4-FFF2-40B4-BE49-F238E27FC236}">
                <a16:creationId xmlns:a16="http://schemas.microsoft.com/office/drawing/2014/main" id="{F7E53E98-0469-A44C-9C86-1ECBAF97BE80}"/>
              </a:ext>
            </a:extLst>
          </p:cNvPr>
          <p:cNvSpPr/>
          <p:nvPr/>
        </p:nvSpPr>
        <p:spPr>
          <a:xfrm flipH="1">
            <a:off x="5317004" y="5452455"/>
            <a:ext cx="466070" cy="402741"/>
          </a:xfrm>
          <a:prstGeom prst="bentUpArrow">
            <a:avLst>
              <a:gd name="adj1" fmla="val 34422"/>
              <a:gd name="adj2" fmla="val 34422"/>
              <a:gd name="adj3" fmla="val 39385"/>
            </a:avLst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1504361-10B4-1546-A220-9FD3BBBCAD2F}"/>
              </a:ext>
            </a:extLst>
          </p:cNvPr>
          <p:cNvSpPr/>
          <p:nvPr/>
        </p:nvSpPr>
        <p:spPr>
          <a:xfrm>
            <a:off x="5636417" y="5458333"/>
            <a:ext cx="714789" cy="761629"/>
          </a:xfrm>
          <a:prstGeom prst="rect">
            <a:avLst/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evtl. unter Rekurs</a:t>
            </a:r>
          </a:p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3F56F12-120A-884E-A838-D90CEA936984}"/>
              </a:ext>
            </a:extLst>
          </p:cNvPr>
          <p:cNvSpPr/>
          <p:nvPr/>
        </p:nvSpPr>
        <p:spPr>
          <a:xfrm>
            <a:off x="7189756" y="2330989"/>
            <a:ext cx="1188736" cy="3043250"/>
          </a:xfrm>
          <a:prstGeom prst="rect">
            <a:avLst/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72000" rIns="36000" bIns="0"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Treffen von </a:t>
            </a:r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Handlungs-</a:t>
            </a:r>
          </a:p>
          <a:p>
            <a:pPr algn="ctr"/>
            <a:r>
              <a:rPr lang="de-DE" sz="15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entschei-dungen</a:t>
            </a:r>
            <a:r>
              <a:rPr lang="de-DE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Handeln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der Schulpraxis</a:t>
            </a:r>
          </a:p>
        </p:txBody>
      </p:sp>
      <p:sp>
        <p:nvSpPr>
          <p:cNvPr id="58" name="Nach oben gebogener Pfeil 57">
            <a:extLst>
              <a:ext uri="{FF2B5EF4-FFF2-40B4-BE49-F238E27FC236}">
                <a16:creationId xmlns:a16="http://schemas.microsoft.com/office/drawing/2014/main" id="{A054DE1C-3D3D-AB4B-86E8-0E537078B592}"/>
              </a:ext>
            </a:extLst>
          </p:cNvPr>
          <p:cNvSpPr/>
          <p:nvPr/>
        </p:nvSpPr>
        <p:spPr>
          <a:xfrm>
            <a:off x="7528170" y="5352729"/>
            <a:ext cx="464668" cy="490597"/>
          </a:xfrm>
          <a:prstGeom prst="bentUpArrow">
            <a:avLst>
              <a:gd name="adj1" fmla="val 29563"/>
              <a:gd name="adj2" fmla="val 34422"/>
              <a:gd name="adj3" fmla="val 0"/>
            </a:avLst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Nach oben gebogener Pfeil 58">
            <a:extLst>
              <a:ext uri="{FF2B5EF4-FFF2-40B4-BE49-F238E27FC236}">
                <a16:creationId xmlns:a16="http://schemas.microsoft.com/office/drawing/2014/main" id="{11A125F1-B95A-FA4D-90CB-7E3E1227BF75}"/>
              </a:ext>
            </a:extLst>
          </p:cNvPr>
          <p:cNvSpPr/>
          <p:nvPr/>
        </p:nvSpPr>
        <p:spPr>
          <a:xfrm flipH="1">
            <a:off x="6637957" y="5444007"/>
            <a:ext cx="466070" cy="402741"/>
          </a:xfrm>
          <a:prstGeom prst="bentUpArrow">
            <a:avLst>
              <a:gd name="adj1" fmla="val 34422"/>
              <a:gd name="adj2" fmla="val 34422"/>
              <a:gd name="adj3" fmla="val 39385"/>
            </a:avLst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C6F12B1-D707-1544-9942-2E40E9CD36B6}"/>
              </a:ext>
            </a:extLst>
          </p:cNvPr>
          <p:cNvSpPr/>
          <p:nvPr/>
        </p:nvSpPr>
        <p:spPr>
          <a:xfrm>
            <a:off x="6957370" y="5449885"/>
            <a:ext cx="714789" cy="761629"/>
          </a:xfrm>
          <a:prstGeom prst="rect">
            <a:avLst/>
          </a:prstGeom>
          <a:solidFill>
            <a:srgbClr val="9BE6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evtl. unter Rekurs</a:t>
            </a:r>
          </a:p>
          <a:p>
            <a:pPr algn="ctr"/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</a:t>
            </a: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E384CC5-320C-4C45-8FE7-DC9CD45F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189" y="319088"/>
            <a:ext cx="532091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Professionalität als Meta-Reflexivität</a:t>
            </a:r>
          </a:p>
          <a:p>
            <a:pPr algn="r">
              <a:lnSpc>
                <a:spcPts val="1400"/>
              </a:lnSpc>
            </a:pPr>
            <a:r>
              <a:rPr lang="de-DE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Meta-Reflexivität: Skizze eines neuen Ansatzes der Professionalität</a:t>
            </a:r>
          </a:p>
        </p:txBody>
      </p:sp>
    </p:spTree>
    <p:extLst>
      <p:ext uri="{BB962C8B-B14F-4D97-AF65-F5344CB8AC3E}">
        <p14:creationId xmlns:p14="http://schemas.microsoft.com/office/powerpoint/2010/main" val="13739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52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EC5A9-4564-D740-9F6F-2484D91F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1CD48-3352-9C4A-8517-7F3A0907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Breitbild</PresentationFormat>
  <Paragraphs>93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SamuelJ Merk</dc:creator>
  <cp:lastModifiedBy>SamuelJ Merk</cp:lastModifiedBy>
  <cp:revision>4</cp:revision>
  <dcterms:created xsi:type="dcterms:W3CDTF">2021-10-28T11:10:45Z</dcterms:created>
  <dcterms:modified xsi:type="dcterms:W3CDTF">2021-11-02T07:51:49Z</dcterms:modified>
</cp:coreProperties>
</file>