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10"/>
  </p:notesMasterIdLst>
  <p:handoutMasterIdLst>
    <p:handoutMasterId r:id="rId11"/>
  </p:handoutMasterIdLst>
  <p:sldIdLst>
    <p:sldId id="322" r:id="rId2"/>
    <p:sldId id="324" r:id="rId3"/>
    <p:sldId id="325" r:id="rId4"/>
    <p:sldId id="326" r:id="rId5"/>
    <p:sldId id="327" r:id="rId6"/>
    <p:sldId id="328" r:id="rId7"/>
    <p:sldId id="329" r:id="rId8"/>
    <p:sldId id="330" r:id="rId9"/>
  </p:sldIdLst>
  <p:sldSz cx="9144000" cy="6858000" type="screen4x3"/>
  <p:notesSz cx="6788150" cy="992346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2F3"/>
    <a:srgbClr val="FF9999"/>
    <a:srgbClr val="FFCC99"/>
    <a:srgbClr val="FF3399"/>
    <a:srgbClr val="33CCCC"/>
    <a:srgbClr val="0099FF"/>
    <a:srgbClr val="00CCFF"/>
    <a:srgbClr val="3333CC"/>
    <a:srgbClr val="6600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85689" autoAdjust="0"/>
  </p:normalViewPr>
  <p:slideViewPr>
    <p:cSldViewPr snapToGrid="0" snapToObjects="1" showGuides="1">
      <p:cViewPr>
        <p:scale>
          <a:sx n="126" d="100"/>
          <a:sy n="126" d="100"/>
        </p:scale>
        <p:origin x="2568" y="840"/>
      </p:cViewPr>
      <p:guideLst>
        <p:guide orient="horz" pos="2160"/>
        <p:guide pos="2880"/>
      </p:guideLst>
    </p:cSldViewPr>
  </p:slideViewPr>
  <p:outlineViewPr>
    <p:cViewPr>
      <p:scale>
        <a:sx n="33" d="100"/>
        <a:sy n="33" d="100"/>
      </p:scale>
      <p:origin x="0" y="6552"/>
    </p:cViewPr>
  </p:outlineViewPr>
  <p:notesTextViewPr>
    <p:cViewPr>
      <p:scale>
        <a:sx n="100" d="100"/>
        <a:sy n="100" d="100"/>
      </p:scale>
      <p:origin x="0" y="0"/>
    </p:cViewPr>
  </p:notesTextViewPr>
  <p:notesViewPr>
    <p:cSldViewPr snapToGrid="0" snapToObjects="1" showGuides="1">
      <p:cViewPr varScale="1">
        <p:scale>
          <a:sx n="94" d="100"/>
          <a:sy n="94" d="100"/>
        </p:scale>
        <p:origin x="-1950" y="-102"/>
      </p:cViewPr>
      <p:guideLst>
        <p:guide orient="horz" pos="3126"/>
        <p:guide pos="2138"/>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3" y="1"/>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t" anchorCtr="0" compatLnSpc="1">
            <a:prstTxWarp prst="textNoShape">
              <a:avLst/>
            </a:prstTxWarp>
          </a:bodyPr>
          <a:lstStyle>
            <a:lvl1pPr>
              <a:defRPr sz="1200"/>
            </a:lvl1pPr>
          </a:lstStyle>
          <a:p>
            <a:endParaRPr lang="de-DE"/>
          </a:p>
        </p:txBody>
      </p:sp>
      <p:sp>
        <p:nvSpPr>
          <p:cNvPr id="10243" name="Rectangle 3"/>
          <p:cNvSpPr>
            <a:spLocks noGrp="1" noChangeArrowheads="1"/>
          </p:cNvSpPr>
          <p:nvPr>
            <p:ph type="dt" sz="quarter" idx="1"/>
          </p:nvPr>
        </p:nvSpPr>
        <p:spPr bwMode="auto">
          <a:xfrm>
            <a:off x="3845050" y="1"/>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t" anchorCtr="0" compatLnSpc="1">
            <a:prstTxWarp prst="textNoShape">
              <a:avLst/>
            </a:prstTxWarp>
          </a:bodyPr>
          <a:lstStyle>
            <a:lvl1pPr algn="r">
              <a:defRPr sz="1200"/>
            </a:lvl1pPr>
          </a:lstStyle>
          <a:p>
            <a:endParaRPr lang="de-DE"/>
          </a:p>
        </p:txBody>
      </p:sp>
      <p:sp>
        <p:nvSpPr>
          <p:cNvPr id="10244" name="Rectangle 4"/>
          <p:cNvSpPr>
            <a:spLocks noGrp="1" noChangeArrowheads="1"/>
          </p:cNvSpPr>
          <p:nvPr>
            <p:ph type="ftr" sz="quarter" idx="2"/>
          </p:nvPr>
        </p:nvSpPr>
        <p:spPr bwMode="auto">
          <a:xfrm>
            <a:off x="3" y="9425569"/>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b" anchorCtr="0" compatLnSpc="1">
            <a:prstTxWarp prst="textNoShape">
              <a:avLst/>
            </a:prstTxWarp>
          </a:bodyPr>
          <a:lstStyle>
            <a:lvl1pPr>
              <a:defRPr sz="1200"/>
            </a:lvl1pPr>
          </a:lstStyle>
          <a:p>
            <a:endParaRPr lang="de-DE"/>
          </a:p>
        </p:txBody>
      </p:sp>
      <p:sp>
        <p:nvSpPr>
          <p:cNvPr id="10245" name="Rectangle 5"/>
          <p:cNvSpPr>
            <a:spLocks noGrp="1" noChangeArrowheads="1"/>
          </p:cNvSpPr>
          <p:nvPr>
            <p:ph type="sldNum" sz="quarter" idx="3"/>
          </p:nvPr>
        </p:nvSpPr>
        <p:spPr bwMode="auto">
          <a:xfrm>
            <a:off x="3845050" y="9425569"/>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b" anchorCtr="0" compatLnSpc="1">
            <a:prstTxWarp prst="textNoShape">
              <a:avLst/>
            </a:prstTxWarp>
          </a:bodyPr>
          <a:lstStyle>
            <a:lvl1pPr algn="r">
              <a:defRPr sz="1200"/>
            </a:lvl1pPr>
          </a:lstStyle>
          <a:p>
            <a:fld id="{767E3CE4-0E38-4D73-80BD-FD1E32BF2279}" type="slidenum">
              <a:rPr lang="de-DE"/>
              <a:pPr/>
              <a:t>‹Nr.›</a:t>
            </a:fld>
            <a:endParaRPr lang="de-DE"/>
          </a:p>
        </p:txBody>
      </p:sp>
    </p:spTree>
    <p:extLst>
      <p:ext uri="{BB962C8B-B14F-4D97-AF65-F5344CB8AC3E}">
        <p14:creationId xmlns:p14="http://schemas.microsoft.com/office/powerpoint/2010/main" val="78426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1"/>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t" anchorCtr="0" compatLnSpc="1">
            <a:prstTxWarp prst="textNoShape">
              <a:avLst/>
            </a:prstTxWarp>
          </a:bodyPr>
          <a:lstStyle>
            <a:lvl1pPr>
              <a:defRPr sz="1200"/>
            </a:lvl1pPr>
          </a:lstStyle>
          <a:p>
            <a:endParaRPr lang="de-DE"/>
          </a:p>
        </p:txBody>
      </p:sp>
      <p:sp>
        <p:nvSpPr>
          <p:cNvPr id="7171" name="Rectangle 3"/>
          <p:cNvSpPr>
            <a:spLocks noGrp="1" noChangeArrowheads="1"/>
          </p:cNvSpPr>
          <p:nvPr>
            <p:ph type="dt" idx="1"/>
          </p:nvPr>
        </p:nvSpPr>
        <p:spPr bwMode="auto">
          <a:xfrm>
            <a:off x="3845050" y="1"/>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t" anchorCtr="0" compatLnSpc="1">
            <a:prstTxWarp prst="textNoShape">
              <a:avLst/>
            </a:prstTxWarp>
          </a:bodyPr>
          <a:lstStyle>
            <a:lvl1pPr algn="r">
              <a:defRPr sz="1200"/>
            </a:lvl1pPr>
          </a:lstStyle>
          <a:p>
            <a:endParaRPr lang="de-DE"/>
          </a:p>
        </p:txBody>
      </p:sp>
      <p:sp>
        <p:nvSpPr>
          <p:cNvPr id="7172" name="Rectangle 4"/>
          <p:cNvSpPr>
            <a:spLocks noGrp="1" noRot="1" noChangeAspect="1" noChangeArrowheads="1" noTextEdit="1"/>
          </p:cNvSpPr>
          <p:nvPr>
            <p:ph type="sldImg" idx="2"/>
          </p:nvPr>
        </p:nvSpPr>
        <p:spPr bwMode="auto">
          <a:xfrm>
            <a:off x="911225" y="742950"/>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78816" y="4713647"/>
            <a:ext cx="5430520" cy="446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7174" name="Rectangle 6"/>
          <p:cNvSpPr>
            <a:spLocks noGrp="1" noChangeArrowheads="1"/>
          </p:cNvSpPr>
          <p:nvPr>
            <p:ph type="ftr" sz="quarter" idx="4"/>
          </p:nvPr>
        </p:nvSpPr>
        <p:spPr bwMode="auto">
          <a:xfrm>
            <a:off x="3" y="9425569"/>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b" anchorCtr="0" compatLnSpc="1">
            <a:prstTxWarp prst="textNoShape">
              <a:avLst/>
            </a:prstTxWarp>
          </a:bodyPr>
          <a:lstStyle>
            <a:lvl1pPr>
              <a:defRPr sz="1200"/>
            </a:lvl1pPr>
          </a:lstStyle>
          <a:p>
            <a:endParaRPr lang="de-DE"/>
          </a:p>
        </p:txBody>
      </p:sp>
      <p:sp>
        <p:nvSpPr>
          <p:cNvPr id="7175" name="Rectangle 7"/>
          <p:cNvSpPr>
            <a:spLocks noGrp="1" noChangeArrowheads="1"/>
          </p:cNvSpPr>
          <p:nvPr>
            <p:ph type="sldNum" sz="quarter" idx="5"/>
          </p:nvPr>
        </p:nvSpPr>
        <p:spPr bwMode="auto">
          <a:xfrm>
            <a:off x="3845050" y="9425569"/>
            <a:ext cx="2941531" cy="49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5" tIns="45672" rIns="91345" bIns="45672" numCol="1" anchor="b" anchorCtr="0" compatLnSpc="1">
            <a:prstTxWarp prst="textNoShape">
              <a:avLst/>
            </a:prstTxWarp>
          </a:bodyPr>
          <a:lstStyle>
            <a:lvl1pPr algn="r">
              <a:defRPr sz="1200"/>
            </a:lvl1pPr>
          </a:lstStyle>
          <a:p>
            <a:fld id="{5BE058B8-0BD5-4973-9338-5BC4B3B5AC48}" type="slidenum">
              <a:rPr lang="de-DE"/>
              <a:pPr/>
              <a:t>‹Nr.›</a:t>
            </a:fld>
            <a:endParaRPr lang="de-DE"/>
          </a:p>
        </p:txBody>
      </p:sp>
    </p:spTree>
    <p:extLst>
      <p:ext uri="{BB962C8B-B14F-4D97-AF65-F5344CB8AC3E}">
        <p14:creationId xmlns:p14="http://schemas.microsoft.com/office/powerpoint/2010/main" val="17297828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BE058B8-0BD5-4973-9338-5BC4B3B5AC48}" type="slidenum">
              <a:rPr lang="de-DE" smtClean="0"/>
              <a:pPr/>
              <a:t>1</a:t>
            </a:fld>
            <a:endParaRPr lang="de-DE"/>
          </a:p>
        </p:txBody>
      </p:sp>
    </p:spTree>
    <p:extLst>
      <p:ext uri="{BB962C8B-B14F-4D97-AF65-F5344CB8AC3E}">
        <p14:creationId xmlns:p14="http://schemas.microsoft.com/office/powerpoint/2010/main" val="135628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2</a:t>
            </a:fld>
            <a:endParaRPr lang="de-DE"/>
          </a:p>
        </p:txBody>
      </p:sp>
    </p:spTree>
    <p:extLst>
      <p:ext uri="{BB962C8B-B14F-4D97-AF65-F5344CB8AC3E}">
        <p14:creationId xmlns:p14="http://schemas.microsoft.com/office/powerpoint/2010/main" val="159161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3</a:t>
            </a:fld>
            <a:endParaRPr lang="de-DE"/>
          </a:p>
        </p:txBody>
      </p:sp>
    </p:spTree>
    <p:extLst>
      <p:ext uri="{BB962C8B-B14F-4D97-AF65-F5344CB8AC3E}">
        <p14:creationId xmlns:p14="http://schemas.microsoft.com/office/powerpoint/2010/main" val="36807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4</a:t>
            </a:fld>
            <a:endParaRPr lang="de-DE"/>
          </a:p>
        </p:txBody>
      </p:sp>
    </p:spTree>
    <p:extLst>
      <p:ext uri="{BB962C8B-B14F-4D97-AF65-F5344CB8AC3E}">
        <p14:creationId xmlns:p14="http://schemas.microsoft.com/office/powerpoint/2010/main" val="102647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5</a:t>
            </a:fld>
            <a:endParaRPr lang="de-DE"/>
          </a:p>
        </p:txBody>
      </p:sp>
    </p:spTree>
    <p:extLst>
      <p:ext uri="{BB962C8B-B14F-4D97-AF65-F5344CB8AC3E}">
        <p14:creationId xmlns:p14="http://schemas.microsoft.com/office/powerpoint/2010/main" val="124557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6</a:t>
            </a:fld>
            <a:endParaRPr lang="de-DE"/>
          </a:p>
        </p:txBody>
      </p:sp>
    </p:spTree>
    <p:extLst>
      <p:ext uri="{BB962C8B-B14F-4D97-AF65-F5344CB8AC3E}">
        <p14:creationId xmlns:p14="http://schemas.microsoft.com/office/powerpoint/2010/main" val="159304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7</a:t>
            </a:fld>
            <a:endParaRPr lang="de-DE"/>
          </a:p>
        </p:txBody>
      </p:sp>
    </p:spTree>
    <p:extLst>
      <p:ext uri="{BB962C8B-B14F-4D97-AF65-F5344CB8AC3E}">
        <p14:creationId xmlns:p14="http://schemas.microsoft.com/office/powerpoint/2010/main" val="399833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BE058B8-0BD5-4973-9338-5BC4B3B5AC48}" type="slidenum">
              <a:rPr lang="de-DE" smtClean="0"/>
              <a:pPr/>
              <a:t>8</a:t>
            </a:fld>
            <a:endParaRPr lang="de-DE"/>
          </a:p>
        </p:txBody>
      </p:sp>
    </p:spTree>
    <p:extLst>
      <p:ext uri="{BB962C8B-B14F-4D97-AF65-F5344CB8AC3E}">
        <p14:creationId xmlns:p14="http://schemas.microsoft.com/office/powerpoint/2010/main" val="149517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105" name="Rectangle 9"/>
          <p:cNvSpPr>
            <a:spLocks noGrp="1" noChangeArrowheads="1"/>
          </p:cNvSpPr>
          <p:nvPr>
            <p:ph type="dt" sz="half" idx="2"/>
          </p:nvPr>
        </p:nvSpPr>
        <p:spPr bwMode="auto">
          <a:xfrm>
            <a:off x="719138" y="6172200"/>
            <a:ext cx="7700962" cy="25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1600" b="1"/>
            </a:lvl1pPr>
          </a:lstStyle>
          <a:p>
            <a:pPr defTabSz="823913"/>
            <a:r>
              <a:rPr lang="de-DE" dirty="0" smtClean="0"/>
              <a:t>22.10.2012					Samuel Merk, Colin Cramer</a:t>
            </a:r>
            <a:endParaRPr lang="de-DE" dirty="0"/>
          </a:p>
        </p:txBody>
      </p:sp>
      <p:pic>
        <p:nvPicPr>
          <p:cNvPr id="4108"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109" name="Line 13"/>
          <p:cNvSpPr>
            <a:spLocks noChangeShapeType="1"/>
          </p:cNvSpPr>
          <p:nvPr/>
        </p:nvSpPr>
        <p:spPr bwMode="auto">
          <a:xfrm>
            <a:off x="719138" y="1258888"/>
            <a:ext cx="77057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13" name="Rectangle 17"/>
          <p:cNvSpPr>
            <a:spLocks noGrp="1" noChangeArrowheads="1"/>
          </p:cNvSpPr>
          <p:nvPr>
            <p:ph type="subTitle" sz="quarter" idx="1"/>
          </p:nvPr>
        </p:nvSpPr>
        <p:spPr>
          <a:xfrm>
            <a:off x="719138" y="5194300"/>
            <a:ext cx="7700962" cy="803275"/>
          </a:xfrm>
        </p:spPr>
        <p:txBody>
          <a:bodyPr>
            <a:spAutoFit/>
          </a:bodyPr>
          <a:lstStyle>
            <a:lvl1pPr marL="0" indent="0">
              <a:buFontTx/>
              <a:buNone/>
              <a:defRPr sz="2400"/>
            </a:lvl1pPr>
          </a:lstStyle>
          <a:p>
            <a:pPr lvl="0"/>
            <a:r>
              <a:rPr lang="de-DE" noProof="0" smtClean="0"/>
              <a:t>Formatvorlage des Untertitelmasters durch Klicken bearbeiten</a:t>
            </a:r>
          </a:p>
        </p:txBody>
      </p:sp>
      <p:sp>
        <p:nvSpPr>
          <p:cNvPr id="4116" name="Rectangle 20"/>
          <p:cNvSpPr>
            <a:spLocks noGrp="1" noChangeArrowheads="1"/>
          </p:cNvSpPr>
          <p:nvPr>
            <p:ph type="ctrTitle" sz="quarter"/>
          </p:nvPr>
        </p:nvSpPr>
        <p:spPr>
          <a:xfrm>
            <a:off x="719138" y="4672013"/>
            <a:ext cx="7700962" cy="427037"/>
          </a:xfrm>
        </p:spPr>
        <p:txBody>
          <a:bodyPr/>
          <a:lstStyle>
            <a:lvl1pPr>
              <a:defRPr sz="2800">
                <a:solidFill>
                  <a:schemeClr val="tx2"/>
                </a:solidFill>
              </a:defRPr>
            </a:lvl1pPr>
          </a:lstStyle>
          <a:p>
            <a:pPr lvl="0"/>
            <a:r>
              <a:rPr lang="de-DE" noProof="0" smtClean="0"/>
              <a:t>Titelmasterformat durch Klicken bearbeiten</a:t>
            </a:r>
          </a:p>
        </p:txBody>
      </p:sp>
      <p:sp>
        <p:nvSpPr>
          <p:cNvPr id="4141" name="Rectangle 45"/>
          <p:cNvSpPr>
            <a:spLocks noGrp="1" noChangeArrowheads="1"/>
          </p:cNvSpPr>
          <p:nvPr>
            <p:ph type="ftr" sz="quarter" idx="3"/>
          </p:nvPr>
        </p:nvSpPr>
        <p:spPr bwMode="auto">
          <a:xfrm>
            <a:off x="3914775" y="1014184"/>
            <a:ext cx="4505325" cy="1846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200" b="1">
                <a:solidFill>
                  <a:schemeClr val="tx2"/>
                </a:solidFill>
                <a:effectLst/>
              </a:defRPr>
            </a:lvl1pPr>
          </a:lstStyle>
          <a:p>
            <a:r>
              <a:rPr lang="de-DE" smtClean="0"/>
              <a:t>IfE ● Abteilung Schulpädagogik</a:t>
            </a:r>
            <a:endParaRPr lang="de-DE" dirty="0"/>
          </a:p>
        </p:txBody>
      </p:sp>
      <p:pic>
        <p:nvPicPr>
          <p:cNvPr id="4142" name="Picture 46" descr="5wis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Foliennummernplatzhalter 1"/>
          <p:cNvSpPr>
            <a:spLocks noGrp="1"/>
          </p:cNvSpPr>
          <p:nvPr>
            <p:ph type="sldNum" sz="quarter" idx="10"/>
          </p:nvPr>
        </p:nvSpPr>
        <p:spPr/>
        <p:txBody>
          <a:bodyPr/>
          <a:lstStyle/>
          <a:p>
            <a:r>
              <a:rPr lang="de-DE" smtClean="0"/>
              <a:t>Epistemologische Überzeugungen bzgl. GPK | Samuel Merk</a:t>
            </a:r>
            <a:endParaRPr lang="de-DE"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A240DB1B-8109-4DAA-8ABC-52D23CA4DAA4}" type="slidenum">
              <a:rPr lang="de-DE"/>
              <a:pPr/>
              <a:t>‹Nr.›</a:t>
            </a:fld>
            <a:r>
              <a:rPr lang="de-DE"/>
              <a:t> | Autor/Verfasser/Thema/Rubrik/Titel etc.	© 2010 Universität Tübingen</a:t>
            </a:r>
          </a:p>
        </p:txBody>
      </p:sp>
    </p:spTree>
    <p:extLst>
      <p:ext uri="{BB962C8B-B14F-4D97-AF65-F5344CB8AC3E}">
        <p14:creationId xmlns:p14="http://schemas.microsoft.com/office/powerpoint/2010/main" val="43049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499225" y="1292225"/>
            <a:ext cx="1925638" cy="48339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719138" y="1292225"/>
            <a:ext cx="5627687" cy="48339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33229E34-C96B-419C-86B2-D9D10E604D69}" type="slidenum">
              <a:rPr lang="de-DE"/>
              <a:pPr/>
              <a:t>‹Nr.›</a:t>
            </a:fld>
            <a:r>
              <a:rPr lang="de-DE"/>
              <a:t> | Autor/Verfasser/Thema/Rubrik/Titel etc.	© 2010 Universität Tübingen</a:t>
            </a:r>
          </a:p>
        </p:txBody>
      </p:sp>
    </p:spTree>
    <p:extLst>
      <p:ext uri="{BB962C8B-B14F-4D97-AF65-F5344CB8AC3E}">
        <p14:creationId xmlns:p14="http://schemas.microsoft.com/office/powerpoint/2010/main" val="61038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719138" y="1204433"/>
            <a:ext cx="7700962" cy="307777"/>
          </a:xfrm>
        </p:spPr>
        <p:txBody>
          <a:bodyPr/>
          <a:lstStyle>
            <a:lvl1pPr>
              <a:defRPr sz="200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719138" y="1640114"/>
            <a:ext cx="7705725" cy="4486049"/>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6"/>
          <p:cNvSpPr>
            <a:spLocks noGrp="1"/>
          </p:cNvSpPr>
          <p:nvPr>
            <p:ph sz="quarter" idx="11" hasCustomPrompt="1"/>
          </p:nvPr>
        </p:nvSpPr>
        <p:spPr>
          <a:xfrm>
            <a:off x="6371770" y="478970"/>
            <a:ext cx="2048329" cy="304799"/>
          </a:xfrm>
          <a:effectLst/>
        </p:spPr>
        <p:txBody>
          <a:bodyPr/>
          <a:lstStyle>
            <a:lvl1pPr marL="0" indent="0" algn="r">
              <a:lnSpc>
                <a:spcPct val="100000"/>
              </a:lnSpc>
              <a:buNone/>
              <a:defRPr sz="1400" b="1" baseline="0">
                <a:solidFill>
                  <a:schemeClr val="tx2"/>
                </a:solidFill>
                <a:effectLst/>
              </a:defRPr>
            </a:lvl1pPr>
          </a:lstStyle>
          <a:p>
            <a:pPr lvl="0"/>
            <a:r>
              <a:rPr lang="de-DE" b="1" dirty="0" smtClean="0"/>
              <a:t>Überschrift einfügen</a:t>
            </a:r>
            <a:endParaRPr lang="de-DE" dirty="0"/>
          </a:p>
        </p:txBody>
      </p:sp>
      <p:sp>
        <p:nvSpPr>
          <p:cNvPr id="6"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‹Nr.›</a:t>
            </a:fld>
            <a:r>
              <a:rPr lang="de-DE" dirty="0" smtClean="0"/>
              <a:t> Epistemologische Überzeugungen bzgl. GPK | Samuel Merk</a:t>
            </a:r>
            <a:endParaRPr lang="de-DE" dirty="0"/>
          </a:p>
        </p:txBody>
      </p:sp>
    </p:spTree>
    <p:extLst>
      <p:ext uri="{BB962C8B-B14F-4D97-AF65-F5344CB8AC3E}">
        <p14:creationId xmlns:p14="http://schemas.microsoft.com/office/powerpoint/2010/main" val="2221715578"/>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Foliennummernplatzhalter 3"/>
          <p:cNvSpPr>
            <a:spLocks noGrp="1"/>
          </p:cNvSpPr>
          <p:nvPr>
            <p:ph type="sldNum" sz="quarter" idx="10"/>
          </p:nvPr>
        </p:nvSpPr>
        <p:spPr/>
        <p:txBody>
          <a:bodyPr/>
          <a:lstStyle>
            <a:lvl1pPr>
              <a:defRPr/>
            </a:lvl1pPr>
          </a:lstStyle>
          <a:p>
            <a:fld id="{266EB9B4-E031-487E-8394-49AF60D72E33}" type="slidenum">
              <a:rPr lang="de-DE"/>
              <a:pPr/>
              <a:t>‹Nr.›</a:t>
            </a:fld>
            <a:r>
              <a:rPr lang="de-DE" dirty="0"/>
              <a:t> | </a:t>
            </a:r>
            <a:r>
              <a:rPr lang="de-DE" dirty="0" smtClean="0"/>
              <a:t>Epistemologische Überzeugungen bzgl. GPK </a:t>
            </a:r>
            <a:r>
              <a:rPr lang="de-DE" dirty="0"/>
              <a:t>	© 2010 Universität Tübingen</a:t>
            </a:r>
          </a:p>
        </p:txBody>
      </p:sp>
    </p:spTree>
    <p:extLst>
      <p:ext uri="{BB962C8B-B14F-4D97-AF65-F5344CB8AC3E}">
        <p14:creationId xmlns:p14="http://schemas.microsoft.com/office/powerpoint/2010/main" val="15276036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719138" y="1773238"/>
            <a:ext cx="3776662"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773238"/>
            <a:ext cx="3776663"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lvl1pPr>
              <a:defRPr/>
            </a:lvl1pPr>
          </a:lstStyle>
          <a:p>
            <a:fld id="{D4B70BBE-AFB5-474A-A660-8C51E1077010}" type="slidenum">
              <a:rPr lang="de-DE"/>
              <a:pPr/>
              <a:t>‹Nr.›</a:t>
            </a:fld>
            <a:r>
              <a:rPr lang="de-DE" dirty="0"/>
              <a:t> | </a:t>
            </a:r>
            <a:r>
              <a:rPr lang="de-DE" dirty="0" smtClean="0"/>
              <a:t>Epistemologische Überzeugungen bzgl. GPK </a:t>
            </a:r>
            <a:r>
              <a:rPr lang="de-DE" dirty="0"/>
              <a:t>	© 2010 Universität Tübingen</a:t>
            </a:r>
          </a:p>
        </p:txBody>
      </p:sp>
    </p:spTree>
    <p:extLst>
      <p:ext uri="{BB962C8B-B14F-4D97-AF65-F5344CB8AC3E}">
        <p14:creationId xmlns:p14="http://schemas.microsoft.com/office/powerpoint/2010/main" val="27335508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0"/>
          </p:nvPr>
        </p:nvSpPr>
        <p:spPr/>
        <p:txBody>
          <a:bodyPr/>
          <a:lstStyle>
            <a:lvl1pPr>
              <a:defRPr/>
            </a:lvl1pPr>
          </a:lstStyle>
          <a:p>
            <a:fld id="{E85D360E-FDED-4482-B63B-C2EE92B484B2}" type="slidenum">
              <a:rPr lang="de-DE"/>
              <a:pPr/>
              <a:t>‹Nr.›</a:t>
            </a:fld>
            <a:r>
              <a:rPr lang="de-DE" dirty="0"/>
              <a:t> | </a:t>
            </a:r>
            <a:r>
              <a:rPr lang="de-DE" dirty="0" smtClean="0"/>
              <a:t>Epistemologische Überzeugungen bzgl. GPK </a:t>
            </a:r>
            <a:r>
              <a:rPr lang="de-DE" dirty="0"/>
              <a:t>	© 2010 Universität Tübingen</a:t>
            </a:r>
          </a:p>
        </p:txBody>
      </p:sp>
    </p:spTree>
    <p:extLst>
      <p:ext uri="{BB962C8B-B14F-4D97-AF65-F5344CB8AC3E}">
        <p14:creationId xmlns:p14="http://schemas.microsoft.com/office/powerpoint/2010/main" val="335300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2"/>
          <p:cNvSpPr>
            <a:spLocks noGrp="1"/>
          </p:cNvSpPr>
          <p:nvPr>
            <p:ph type="sldNum" sz="quarter" idx="10"/>
          </p:nvPr>
        </p:nvSpPr>
        <p:spPr/>
        <p:txBody>
          <a:bodyPr/>
          <a:lstStyle>
            <a:lvl1pPr>
              <a:defRPr/>
            </a:lvl1pPr>
          </a:lstStyle>
          <a:p>
            <a:fld id="{40351E7B-12D8-4AF7-9339-D921129D2E02}" type="slidenum">
              <a:rPr lang="de-DE"/>
              <a:pPr/>
              <a:t>‹Nr.›</a:t>
            </a:fld>
            <a:r>
              <a:rPr lang="de-DE" dirty="0"/>
              <a:t> | </a:t>
            </a:r>
            <a:r>
              <a:rPr lang="de-DE" dirty="0" smtClean="0"/>
              <a:t>Epistemologische Überzeugungen bzgl. GPK </a:t>
            </a:r>
            <a:r>
              <a:rPr lang="de-DE" dirty="0"/>
              <a:t>	© 2010 Universität Tübingen</a:t>
            </a:r>
          </a:p>
        </p:txBody>
      </p:sp>
      <p:sp>
        <p:nvSpPr>
          <p:cNvPr id="5" name="Tabellenplatzhalter 4"/>
          <p:cNvSpPr>
            <a:spLocks noGrp="1"/>
          </p:cNvSpPr>
          <p:nvPr>
            <p:ph type="tbl" sz="quarter" idx="11"/>
          </p:nvPr>
        </p:nvSpPr>
        <p:spPr>
          <a:xfrm>
            <a:off x="1541463" y="2268538"/>
            <a:ext cx="4613275" cy="2100262"/>
          </a:xfrm>
        </p:spPr>
        <p:txBody>
          <a:bodyPr/>
          <a:lstStyle/>
          <a:p>
            <a:endParaRPr lang="de-DE"/>
          </a:p>
        </p:txBody>
      </p:sp>
      <p:graphicFrame>
        <p:nvGraphicFramePr>
          <p:cNvPr id="6" name="Tabelle 5"/>
          <p:cNvGraphicFramePr>
            <a:graphicFrameLocks noGrp="1"/>
          </p:cNvGraphicFramePr>
          <p:nvPr userDrawn="1">
            <p:extLst>
              <p:ext uri="{D42A27DB-BD31-4B8C-83A1-F6EECF244321}">
                <p14:modId xmlns:p14="http://schemas.microsoft.com/office/powerpoint/2010/main" val="2866161595"/>
              </p:ext>
            </p:extLst>
          </p:nvPr>
        </p:nvGraphicFramePr>
        <p:xfrm>
          <a:off x="1210733" y="2658533"/>
          <a:ext cx="6096000" cy="1483360"/>
        </p:xfrm>
        <a:graphic>
          <a:graphicData uri="http://schemas.openxmlformats.org/drawingml/2006/table">
            <a:tbl>
              <a:tblPr firstRow="1" bandRow="1">
                <a:tableStyleId>{35758FB7-9AC5-4552-8A53-C91805E547FA}</a:tableStyleId>
              </a:tblPr>
              <a:tblGrid>
                <a:gridCol w="1524000"/>
                <a:gridCol w="1524000"/>
                <a:gridCol w="1524000"/>
                <a:gridCol w="1524000"/>
              </a:tblGrid>
              <a:tr h="370840">
                <a:tc>
                  <a:txBody>
                    <a:bodyPr/>
                    <a:lstStyle/>
                    <a:p>
                      <a:r>
                        <a:rPr lang="de-DE" b="1" dirty="0" err="1" smtClean="0">
                          <a:solidFill>
                            <a:schemeClr val="tx1"/>
                          </a:solidFill>
                        </a:rPr>
                        <a:t>asd</a:t>
                      </a:r>
                      <a:endParaRPr lang="de-DE" b="1" dirty="0">
                        <a:solidFill>
                          <a:schemeClr val="tx1"/>
                        </a:solidFill>
                      </a:endParaRPr>
                    </a:p>
                  </a:txBody>
                  <a:tcPr anchor="ctr">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r>
                        <a:rPr lang="de-DE" b="1" dirty="0" err="1" smtClean="0">
                          <a:solidFill>
                            <a:schemeClr val="tx1"/>
                          </a:solidFill>
                        </a:rPr>
                        <a:t>dsfg</a:t>
                      </a:r>
                      <a:endParaRPr lang="de-DE" b="1" dirty="0">
                        <a:solidFill>
                          <a:schemeClr val="tx1"/>
                        </a:solidFill>
                      </a:endParaRPr>
                    </a:p>
                  </a:txBody>
                  <a:tcPr anchor="ctr">
                    <a:lnL>
                      <a:noFill/>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r>
                        <a:rPr lang="de-DE" b="1" dirty="0" err="1" smtClean="0">
                          <a:solidFill>
                            <a:schemeClr val="tx1"/>
                          </a:solidFill>
                        </a:rPr>
                        <a:t>sdfg</a:t>
                      </a:r>
                      <a:endParaRPr lang="de-DE" b="1" dirty="0">
                        <a:solidFill>
                          <a:schemeClr val="tx1"/>
                        </a:solidFill>
                      </a:endParaRPr>
                    </a:p>
                  </a:txBody>
                  <a:tcPr anchor="ctr">
                    <a:lnL>
                      <a:noFill/>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r>
                        <a:rPr lang="de-DE" b="1" dirty="0" err="1" smtClean="0">
                          <a:solidFill>
                            <a:schemeClr val="tx1"/>
                          </a:solidFill>
                        </a:rPr>
                        <a:t>sdfg</a:t>
                      </a:r>
                      <a:endParaRPr lang="de-DE" b="1" dirty="0">
                        <a:solidFill>
                          <a:schemeClr val="tx1"/>
                        </a:solidFill>
                      </a:endParaRPr>
                    </a:p>
                  </a:txBody>
                  <a:tcPr anchor="ctr">
                    <a:lnL>
                      <a:noFill/>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tcPr>
                </a:tc>
              </a:tr>
              <a:tr h="370840">
                <a:tc>
                  <a:txBody>
                    <a:bodyPr/>
                    <a:lstStyle/>
                    <a:p>
                      <a:endParaRPr lang="de-DE" b="0" dirty="0"/>
                    </a:p>
                  </a:txBody>
                  <a:tcPr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dirty="0"/>
                    </a:p>
                  </a:txBody>
                  <a:tcPr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dirty="0"/>
                    </a:p>
                  </a:txBody>
                  <a:tcPr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a:p>
                  </a:txBody>
                  <a:tcPr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endParaRPr lang="de-DE" b="0" dirty="0"/>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dirty="0"/>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dirty="0"/>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endParaRPr lang="de-DE" b="0" dirty="0"/>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dirty="0"/>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de-DE" dirty="0"/>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87664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79F93014-A3E0-40BB-84D9-A8CBEF6BFCD1}" type="slidenum">
              <a:rPr lang="de-DE"/>
              <a:pPr/>
              <a:t>‹Nr.›</a:t>
            </a:fld>
            <a:r>
              <a:rPr lang="de-DE"/>
              <a:t> | Autor/Verfasser/Thema/Rubrik/Titel etc.	© 2010 Universität Tübingen</a:t>
            </a:r>
          </a:p>
        </p:txBody>
      </p:sp>
    </p:spTree>
    <p:extLst>
      <p:ext uri="{BB962C8B-B14F-4D97-AF65-F5344CB8AC3E}">
        <p14:creationId xmlns:p14="http://schemas.microsoft.com/office/powerpoint/2010/main" val="299360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oliennummernplatzhalter 4"/>
          <p:cNvSpPr>
            <a:spLocks noGrp="1"/>
          </p:cNvSpPr>
          <p:nvPr>
            <p:ph type="sldNum" sz="quarter" idx="10"/>
          </p:nvPr>
        </p:nvSpPr>
        <p:spPr/>
        <p:txBody>
          <a:bodyPr/>
          <a:lstStyle>
            <a:lvl1pPr>
              <a:defRPr/>
            </a:lvl1pPr>
          </a:lstStyle>
          <a:p>
            <a:fld id="{F6C8A9A2-B971-46C9-925F-7E9ABFF02100}" type="slidenum">
              <a:rPr lang="de-DE"/>
              <a:pPr/>
              <a:t>‹Nr.›</a:t>
            </a:fld>
            <a:r>
              <a:rPr lang="de-DE"/>
              <a:t> | Autor/Verfasser/Thema/Rubrik/Titel etc.	© 2010 Universität Tübingen</a:t>
            </a:r>
          </a:p>
        </p:txBody>
      </p:sp>
    </p:spTree>
    <p:extLst>
      <p:ext uri="{BB962C8B-B14F-4D97-AF65-F5344CB8AC3E}">
        <p14:creationId xmlns:p14="http://schemas.microsoft.com/office/powerpoint/2010/main" val="18598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oliennummernplatzhalter 4"/>
          <p:cNvSpPr>
            <a:spLocks noGrp="1"/>
          </p:cNvSpPr>
          <p:nvPr>
            <p:ph type="sldNum" sz="quarter" idx="10"/>
          </p:nvPr>
        </p:nvSpPr>
        <p:spPr/>
        <p:txBody>
          <a:bodyPr/>
          <a:lstStyle>
            <a:lvl1pPr>
              <a:defRPr/>
            </a:lvl1pPr>
          </a:lstStyle>
          <a:p>
            <a:fld id="{E12F04C8-6534-4825-A533-CAE04C518E39}" type="slidenum">
              <a:rPr lang="de-DE"/>
              <a:pPr/>
              <a:t>‹Nr.›</a:t>
            </a:fld>
            <a:r>
              <a:rPr lang="de-DE"/>
              <a:t> | Autor/Verfasser/Thema/Rubrik/Titel etc.	© 2010 Universität Tübingen</a:t>
            </a:r>
          </a:p>
        </p:txBody>
      </p:sp>
    </p:spTree>
    <p:extLst>
      <p:ext uri="{BB962C8B-B14F-4D97-AF65-F5344CB8AC3E}">
        <p14:creationId xmlns:p14="http://schemas.microsoft.com/office/powerpoint/2010/main" val="11602417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0" name="Line 8"/>
          <p:cNvSpPr>
            <a:spLocks noChangeShapeType="1"/>
          </p:cNvSpPr>
          <p:nvPr/>
        </p:nvSpPr>
        <p:spPr bwMode="auto">
          <a:xfrm>
            <a:off x="719138" y="809625"/>
            <a:ext cx="77057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6" name="Rectangle 14"/>
          <p:cNvSpPr>
            <a:spLocks noGrp="1" noChangeArrowheads="1"/>
          </p:cNvSpPr>
          <p:nvPr>
            <p:ph type="title"/>
          </p:nvPr>
        </p:nvSpPr>
        <p:spPr bwMode="auto">
          <a:xfrm>
            <a:off x="719138" y="1292225"/>
            <a:ext cx="77009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smtClean="0"/>
              <a:t>Titelmasterformat durch Klicken bearbeiten</a:t>
            </a:r>
          </a:p>
        </p:txBody>
      </p:sp>
      <p:sp>
        <p:nvSpPr>
          <p:cNvPr id="3089" name="Line 17"/>
          <p:cNvSpPr>
            <a:spLocks noChangeShapeType="1"/>
          </p:cNvSpPr>
          <p:nvPr/>
        </p:nvSpPr>
        <p:spPr bwMode="auto">
          <a:xfrm>
            <a:off x="719138" y="6315075"/>
            <a:ext cx="770572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0" name="Rectangle 18"/>
          <p:cNvSpPr>
            <a:spLocks noGrp="1" noChangeArrowheads="1"/>
          </p:cNvSpPr>
          <p:nvPr>
            <p:ph type="sldNum" sz="quarter" idx="4"/>
          </p:nvPr>
        </p:nvSpPr>
        <p:spPr bwMode="auto">
          <a:xfrm>
            <a:off x="719138" y="6519863"/>
            <a:ext cx="770572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tabLst>
                <a:tab pos="7702550" algn="r"/>
              </a:tabLst>
              <a:defRPr sz="1000"/>
            </a:lvl1pPr>
          </a:lstStyle>
          <a:p>
            <a:r>
              <a:rPr lang="de-DE" dirty="0" smtClean="0"/>
              <a:t>Epistemologische Überzeugungen bzgl. GPK | Samuel Merk</a:t>
            </a:r>
            <a:endParaRPr lang="de-DE" dirty="0"/>
          </a:p>
        </p:txBody>
      </p:sp>
      <p:pic>
        <p:nvPicPr>
          <p:cNvPr id="3094" name="Picture 22" descr="xEKUT_WortBildMarke_W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9138" y="179388"/>
            <a:ext cx="1763712" cy="45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095" name="Rectangle 23"/>
          <p:cNvSpPr>
            <a:spLocks noGrp="1" noChangeArrowheads="1"/>
          </p:cNvSpPr>
          <p:nvPr>
            <p:ph type="body" idx="1"/>
          </p:nvPr>
        </p:nvSpPr>
        <p:spPr bwMode="auto">
          <a:xfrm>
            <a:off x="719138" y="1773238"/>
            <a:ext cx="77057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bg2"/>
          </a:solidFill>
          <a:latin typeface="+mj-lt"/>
          <a:ea typeface="+mj-ea"/>
          <a:cs typeface="+mj-cs"/>
        </a:defRPr>
      </a:lvl1pPr>
      <a:lvl2pPr algn="l" rtl="0" eaLnBrk="1" fontAlgn="base" hangingPunct="1">
        <a:spcBef>
          <a:spcPct val="0"/>
        </a:spcBef>
        <a:spcAft>
          <a:spcPct val="0"/>
        </a:spcAft>
        <a:defRPr sz="2400" b="1">
          <a:solidFill>
            <a:schemeClr val="bg2"/>
          </a:solidFill>
          <a:latin typeface="Arial" charset="0"/>
        </a:defRPr>
      </a:lvl2pPr>
      <a:lvl3pPr algn="l" rtl="0" eaLnBrk="1" fontAlgn="base" hangingPunct="1">
        <a:spcBef>
          <a:spcPct val="0"/>
        </a:spcBef>
        <a:spcAft>
          <a:spcPct val="0"/>
        </a:spcAft>
        <a:defRPr sz="2400" b="1">
          <a:solidFill>
            <a:schemeClr val="bg2"/>
          </a:solidFill>
          <a:latin typeface="Arial" charset="0"/>
        </a:defRPr>
      </a:lvl3pPr>
      <a:lvl4pPr algn="l" rtl="0" eaLnBrk="1" fontAlgn="base" hangingPunct="1">
        <a:spcBef>
          <a:spcPct val="0"/>
        </a:spcBef>
        <a:spcAft>
          <a:spcPct val="0"/>
        </a:spcAft>
        <a:defRPr sz="2400" b="1">
          <a:solidFill>
            <a:schemeClr val="bg2"/>
          </a:solidFill>
          <a:latin typeface="Arial" charset="0"/>
        </a:defRPr>
      </a:lvl4pPr>
      <a:lvl5pPr algn="l" rtl="0" eaLnBrk="1" fontAlgn="base" hangingPunct="1">
        <a:spcBef>
          <a:spcPct val="0"/>
        </a:spcBef>
        <a:spcAft>
          <a:spcPct val="0"/>
        </a:spcAft>
        <a:defRPr sz="2400" b="1">
          <a:solidFill>
            <a:schemeClr val="bg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18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1800">
          <a:solidFill>
            <a:schemeClr val="tx1"/>
          </a:solidFill>
          <a:latin typeface="+mn-lt"/>
        </a:defRPr>
      </a:lvl2pPr>
      <a:lvl3pPr marL="895350" indent="-174625" algn="l" rtl="0" eaLnBrk="1" fontAlgn="base" hangingPunct="1">
        <a:lnSpc>
          <a:spcPct val="110000"/>
        </a:lnSpc>
        <a:spcBef>
          <a:spcPct val="0"/>
        </a:spcBef>
        <a:spcAft>
          <a:spcPct val="0"/>
        </a:spcAft>
        <a:buFont typeface="Wingdings" pitchFamily="2" charset="2"/>
        <a:buChar char="§"/>
        <a:defRPr sz="1200">
          <a:solidFill>
            <a:schemeClr val="tx1"/>
          </a:solidFill>
          <a:latin typeface="+mn-lt"/>
        </a:defRPr>
      </a:lvl3pPr>
      <a:lvl4pPr marL="1260475" indent="-185738" algn="l" rtl="0" eaLnBrk="1" fontAlgn="base" hangingPunct="1">
        <a:lnSpc>
          <a:spcPct val="110000"/>
        </a:lnSpc>
        <a:spcBef>
          <a:spcPct val="0"/>
        </a:spcBef>
        <a:spcAft>
          <a:spcPct val="0"/>
        </a:spcAft>
        <a:buChar char="•"/>
        <a:defRPr sz="1100">
          <a:solidFill>
            <a:schemeClr val="tx1"/>
          </a:solidFill>
          <a:latin typeface="+mn-lt"/>
        </a:defRPr>
      </a:lvl4pPr>
      <a:lvl5pPr marL="1622425" indent="-182563" algn="l" rtl="0" eaLnBrk="1" fontAlgn="base" hangingPunct="1">
        <a:lnSpc>
          <a:spcPct val="110000"/>
        </a:lnSpc>
        <a:spcBef>
          <a:spcPct val="0"/>
        </a:spcBef>
        <a:spcAft>
          <a:spcPct val="0"/>
        </a:spcAft>
        <a:buChar char="-"/>
        <a:defRPr sz="11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10"/>
          <p:cNvSpPr>
            <a:spLocks noGrp="1" noChangeArrowheads="1"/>
          </p:cNvSpPr>
          <p:nvPr>
            <p:ph type="ctrTitle"/>
          </p:nvPr>
        </p:nvSpPr>
        <p:spPr>
          <a:xfrm>
            <a:off x="719138" y="2493565"/>
            <a:ext cx="7700962" cy="615553"/>
          </a:xfrm>
        </p:spPr>
        <p:txBody>
          <a:bodyPr/>
          <a:lstStyle/>
          <a:p>
            <a:r>
              <a:rPr lang="de-DE" sz="2000" dirty="0"/>
              <a:t>Einführung in die Grundlagen empirischer </a:t>
            </a:r>
            <a:r>
              <a:rPr lang="de-DE" sz="2000" dirty="0" smtClean="0"/>
              <a:t>Forschungsmethoden</a:t>
            </a:r>
            <a:endParaRPr lang="de-DE" dirty="0"/>
          </a:p>
        </p:txBody>
      </p:sp>
      <p:sp>
        <p:nvSpPr>
          <p:cNvPr id="5131" name="Rectangle 11"/>
          <p:cNvSpPr>
            <a:spLocks noGrp="1" noChangeArrowheads="1"/>
          </p:cNvSpPr>
          <p:nvPr>
            <p:ph type="subTitle" idx="1"/>
          </p:nvPr>
        </p:nvSpPr>
        <p:spPr>
          <a:xfrm>
            <a:off x="719138" y="3373438"/>
            <a:ext cx="7700962" cy="778675"/>
          </a:xfrm>
        </p:spPr>
        <p:txBody>
          <a:bodyPr/>
          <a:lstStyle/>
          <a:p>
            <a:r>
              <a:rPr lang="de-DE" sz="1600" b="1" dirty="0" smtClean="0"/>
              <a:t>Sitzung 6:</a:t>
            </a:r>
            <a:r>
              <a:rPr lang="de-DE" sz="1600" dirty="0" smtClean="0"/>
              <a:t> </a:t>
            </a:r>
            <a:r>
              <a:rPr lang="de-DE" sz="1600" dirty="0" err="1" smtClean="0"/>
              <a:t>Wdh</a:t>
            </a:r>
            <a:r>
              <a:rPr lang="de-DE" sz="1600" dirty="0" smtClean="0"/>
              <a:t>. Gütekriterien | </a:t>
            </a:r>
            <a:r>
              <a:rPr lang="de-DE" sz="1600" dirty="0" err="1" smtClean="0"/>
              <a:t>Wdh</a:t>
            </a:r>
            <a:r>
              <a:rPr lang="de-DE" sz="1600" dirty="0" smtClean="0"/>
              <a:t>. Skalenniveau | Deskriptive Statistik nominaler und </a:t>
            </a:r>
            <a:r>
              <a:rPr lang="de-DE" sz="1600" dirty="0" err="1" smtClean="0"/>
              <a:t>ordinaler</a:t>
            </a:r>
            <a:r>
              <a:rPr lang="de-DE" sz="1600" dirty="0" smtClean="0"/>
              <a:t> Variablen</a:t>
            </a:r>
          </a:p>
          <a:p>
            <a:endParaRPr lang="de-DE" sz="1400" dirty="0" smtClean="0"/>
          </a:p>
        </p:txBody>
      </p:sp>
      <p:sp>
        <p:nvSpPr>
          <p:cNvPr id="5132" name="Rectangle 12"/>
          <p:cNvSpPr>
            <a:spLocks noChangeArrowheads="1"/>
          </p:cNvSpPr>
          <p:nvPr/>
        </p:nvSpPr>
        <p:spPr bwMode="auto">
          <a:xfrm>
            <a:off x="719138" y="3190081"/>
            <a:ext cx="7700962" cy="8969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 name="Fußzeilenplatzhalter 2"/>
          <p:cNvSpPr>
            <a:spLocks noGrp="1"/>
          </p:cNvSpPr>
          <p:nvPr>
            <p:ph type="ftr" sz="quarter" idx="3"/>
          </p:nvPr>
        </p:nvSpPr>
        <p:spPr/>
        <p:txBody>
          <a:bodyPr/>
          <a:lstStyle/>
          <a:p>
            <a:r>
              <a:rPr lang="de-DE" smtClean="0"/>
              <a:t>IfE ● Abteilung Schulpädagogik</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740998976"/>
              </p:ext>
            </p:extLst>
          </p:nvPr>
        </p:nvGraphicFramePr>
        <p:xfrm>
          <a:off x="619125" y="6334897"/>
          <a:ext cx="7877175" cy="274320"/>
        </p:xfrm>
        <a:graphic>
          <a:graphicData uri="http://schemas.openxmlformats.org/drawingml/2006/table">
            <a:tbl>
              <a:tblPr firstRow="1" bandRow="1">
                <a:tableStyleId>{5C22544A-7EE6-4342-B048-85BDC9FD1C3A}</a:tableStyleId>
              </a:tblPr>
              <a:tblGrid>
                <a:gridCol w="3965414"/>
                <a:gridCol w="3911761"/>
              </a:tblGrid>
              <a:tr h="209412">
                <a:tc>
                  <a:txBody>
                    <a:bodyPr/>
                    <a:lstStyle/>
                    <a:p>
                      <a:endParaRPr lang="de-DE" sz="1200" b="0" dirty="0">
                        <a:solidFill>
                          <a:schemeClr val="tx1"/>
                        </a:solidFill>
                      </a:endParaRPr>
                    </a:p>
                  </a:txBody>
                  <a:tcPr>
                    <a:noFill/>
                  </a:tcPr>
                </a:tc>
                <a:tc>
                  <a:txBody>
                    <a:bodyPr/>
                    <a:lstStyle/>
                    <a:p>
                      <a:pPr algn="r"/>
                      <a:r>
                        <a:rPr lang="de-DE" sz="1200" b="0" dirty="0" smtClean="0">
                          <a:solidFill>
                            <a:schemeClr val="tx1"/>
                          </a:solidFill>
                        </a:rPr>
                        <a:t>Samuel Merk</a:t>
                      </a:r>
                      <a:endParaRPr lang="de-DE" sz="1200" b="0" dirty="0">
                        <a:solidFill>
                          <a:schemeClr val="tx1"/>
                        </a:solidFill>
                      </a:endParaRPr>
                    </a:p>
                  </a:txBody>
                  <a:tcPr>
                    <a:noFill/>
                  </a:tcPr>
                </a:tc>
              </a:tr>
            </a:tbl>
          </a:graphicData>
        </a:graphic>
      </p:graphicFrame>
    </p:spTree>
    <p:extLst>
      <p:ext uri="{BB962C8B-B14F-4D97-AF65-F5344CB8AC3E}">
        <p14:creationId xmlns:p14="http://schemas.microsoft.com/office/powerpoint/2010/main" val="1807288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1109183"/>
            <a:ext cx="7700962" cy="307777"/>
          </a:xfrm>
        </p:spPr>
        <p:txBody>
          <a:bodyPr/>
          <a:lstStyle/>
          <a:p>
            <a:r>
              <a:rPr lang="de-DE" dirty="0" err="1" smtClean="0"/>
              <a:t>Advanced</a:t>
            </a:r>
            <a:r>
              <a:rPr lang="de-DE" dirty="0" smtClean="0"/>
              <a:t> Organizer</a:t>
            </a:r>
            <a:endParaRPr lang="de-DE" dirty="0"/>
          </a:p>
        </p:txBody>
      </p:sp>
      <p:sp>
        <p:nvSpPr>
          <p:cNvPr id="3" name="Inhaltsplatzhalter 2"/>
          <p:cNvSpPr>
            <a:spLocks noGrp="1"/>
          </p:cNvSpPr>
          <p:nvPr>
            <p:ph idx="1"/>
          </p:nvPr>
        </p:nvSpPr>
        <p:spPr>
          <a:xfrm>
            <a:off x="719138" y="1640114"/>
            <a:ext cx="7705725" cy="4670070"/>
          </a:xfrm>
        </p:spPr>
        <p:txBody>
          <a:bodyPr/>
          <a:lstStyle/>
          <a:p>
            <a:pPr marL="342900" indent="-342900">
              <a:buFont typeface="+mj-lt"/>
              <a:buAutoNum type="arabicPeriod"/>
            </a:pPr>
            <a:r>
              <a:rPr lang="de-DE" dirty="0" smtClean="0"/>
              <a:t>Wiederholung/Übung </a:t>
            </a:r>
            <a:r>
              <a:rPr lang="de-DE" dirty="0"/>
              <a:t>Gütekriterien</a:t>
            </a:r>
            <a:endParaRPr lang="de-DE" dirty="0" smtClean="0"/>
          </a:p>
          <a:p>
            <a:pPr marL="342900" indent="-342900">
              <a:buFont typeface="+mj-lt"/>
              <a:buAutoNum type="arabicPeriod"/>
            </a:pPr>
            <a:r>
              <a:rPr lang="de-DE" dirty="0" smtClean="0"/>
              <a:t>Wiederholung/Übung </a:t>
            </a:r>
            <a:r>
              <a:rPr lang="de-DE" dirty="0"/>
              <a:t>Skalenniveau</a:t>
            </a:r>
          </a:p>
          <a:p>
            <a:pPr marL="342900" indent="-342900">
              <a:buFont typeface="+mj-lt"/>
              <a:buAutoNum type="arabicPeriod"/>
            </a:pPr>
            <a:r>
              <a:rPr lang="de-DE" dirty="0"/>
              <a:t>Deskriptive Statistik nominaler und </a:t>
            </a:r>
            <a:r>
              <a:rPr lang="de-DE" dirty="0" err="1"/>
              <a:t>ordinaler</a:t>
            </a:r>
            <a:r>
              <a:rPr lang="de-DE" dirty="0"/>
              <a:t> Variablen</a:t>
            </a:r>
            <a:endParaRPr lang="de-DE" dirty="0" smtClean="0"/>
          </a:p>
          <a:p>
            <a:pPr marL="360363" lvl="1" indent="0">
              <a:spcBef>
                <a:spcPts val="0"/>
              </a:spcBef>
              <a:spcAft>
                <a:spcPts val="0"/>
              </a:spcAft>
              <a:buNone/>
            </a:pPr>
            <a:endParaRPr lang="de-DE" dirty="0"/>
          </a:p>
          <a:p>
            <a:pPr marL="360363" lvl="1" indent="0">
              <a:spcBef>
                <a:spcPts val="0"/>
              </a:spcBef>
              <a:spcAft>
                <a:spcPts val="0"/>
              </a:spcAft>
              <a:buNone/>
            </a:pPr>
            <a:endParaRPr lang="de-DE" b="1" dirty="0"/>
          </a:p>
          <a:p>
            <a:pPr marL="360363" lvl="1" indent="0">
              <a:spcBef>
                <a:spcPts val="0"/>
              </a:spcBef>
              <a:spcAft>
                <a:spcPts val="0"/>
              </a:spcAft>
              <a:buNone/>
            </a:pPr>
            <a:endParaRPr lang="de-DE" b="1" dirty="0"/>
          </a:p>
          <a:p>
            <a:pPr marL="360363" lvl="1" indent="0">
              <a:spcBef>
                <a:spcPts val="0"/>
              </a:spcBef>
              <a:spcAft>
                <a:spcPts val="0"/>
              </a:spcAft>
              <a:buNone/>
            </a:pPr>
            <a:r>
              <a:rPr lang="de-DE" b="1" dirty="0" smtClean="0"/>
              <a:t>Ziel der Sitzung: </a:t>
            </a:r>
          </a:p>
          <a:p>
            <a:pPr marL="360363" lvl="1" indent="0">
              <a:spcBef>
                <a:spcPts val="600"/>
              </a:spcBef>
              <a:buNone/>
            </a:pPr>
            <a:r>
              <a:rPr lang="de-DE" sz="1600" dirty="0" smtClean="0"/>
              <a:t>Sie können </a:t>
            </a:r>
            <a:r>
              <a:rPr lang="de-DE" sz="1600" b="1" dirty="0" smtClean="0"/>
              <a:t>nominale </a:t>
            </a:r>
            <a:r>
              <a:rPr lang="de-DE" sz="1600" b="1" dirty="0"/>
              <a:t>und </a:t>
            </a:r>
            <a:r>
              <a:rPr lang="de-DE" sz="1600" b="1" dirty="0" err="1" smtClean="0"/>
              <a:t>ordinale</a:t>
            </a:r>
            <a:r>
              <a:rPr lang="de-DE" sz="1600" b="1" dirty="0" smtClean="0"/>
              <a:t> Variablen </a:t>
            </a:r>
            <a:r>
              <a:rPr lang="de-DE" sz="1600" dirty="0" smtClean="0"/>
              <a:t>anhand geeigneter deskriptiver Statistiken </a:t>
            </a:r>
            <a:r>
              <a:rPr lang="de-DE" sz="1600" b="1" dirty="0" err="1" smtClean="0"/>
              <a:t>parsimonisch</a:t>
            </a:r>
            <a:r>
              <a:rPr lang="de-DE" sz="1600" dirty="0" smtClean="0"/>
              <a:t> beschreiben.</a:t>
            </a:r>
            <a:endParaRPr lang="de-DE" sz="1600" dirty="0"/>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2</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spTree>
    <p:extLst>
      <p:ext uri="{BB962C8B-B14F-4D97-AF65-F5344CB8AC3E}">
        <p14:creationId xmlns:p14="http://schemas.microsoft.com/office/powerpoint/2010/main" val="832619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1109183"/>
            <a:ext cx="7700962" cy="307777"/>
          </a:xfrm>
        </p:spPr>
        <p:txBody>
          <a:bodyPr/>
          <a:lstStyle/>
          <a:p>
            <a:r>
              <a:rPr lang="de-DE" dirty="0" smtClean="0"/>
              <a:t>Wiederholung Gütekriterien</a:t>
            </a:r>
            <a:endParaRPr lang="de-DE" dirty="0"/>
          </a:p>
        </p:txBody>
      </p:sp>
      <p:sp>
        <p:nvSpPr>
          <p:cNvPr id="3" name="Inhaltsplatzhalter 2"/>
          <p:cNvSpPr>
            <a:spLocks noGrp="1"/>
          </p:cNvSpPr>
          <p:nvPr>
            <p:ph idx="1"/>
          </p:nvPr>
        </p:nvSpPr>
        <p:spPr>
          <a:xfrm>
            <a:off x="719138" y="1640114"/>
            <a:ext cx="7705725" cy="4670070"/>
          </a:xfrm>
        </p:spPr>
        <p:txBody>
          <a:bodyPr/>
          <a:lstStyle/>
          <a:p>
            <a:pPr marL="0" indent="0" fontAlgn="auto">
              <a:lnSpc>
                <a:spcPct val="100000"/>
              </a:lnSpc>
              <a:spcBef>
                <a:spcPts val="0"/>
              </a:spcBef>
              <a:spcAft>
                <a:spcPts val="0"/>
              </a:spcAft>
              <a:buNone/>
            </a:pPr>
            <a:r>
              <a:rPr lang="de-DE" sz="1600" b="1" dirty="0" smtClean="0"/>
              <a:t>Gütekriterien:</a:t>
            </a:r>
          </a:p>
          <a:p>
            <a:pPr marL="401638" indent="-169863" fontAlgn="auto">
              <a:lnSpc>
                <a:spcPct val="100000"/>
              </a:lnSpc>
              <a:spcBef>
                <a:spcPts val="0"/>
              </a:spcBef>
              <a:spcAft>
                <a:spcPts val="300"/>
              </a:spcAft>
            </a:pPr>
            <a:r>
              <a:rPr lang="de-DE" sz="1600" dirty="0" smtClean="0"/>
              <a:t>Inhaltliche Relevanz</a:t>
            </a:r>
          </a:p>
          <a:p>
            <a:pPr marL="401638" indent="-169863" fontAlgn="auto">
              <a:lnSpc>
                <a:spcPct val="100000"/>
              </a:lnSpc>
              <a:spcBef>
                <a:spcPts val="0"/>
              </a:spcBef>
              <a:spcAft>
                <a:spcPts val="300"/>
              </a:spcAft>
            </a:pPr>
            <a:r>
              <a:rPr lang="de-DE" sz="1600" dirty="0" smtClean="0"/>
              <a:t>Methodische Strenge</a:t>
            </a:r>
          </a:p>
          <a:p>
            <a:pPr marL="804863" lvl="1" fontAlgn="auto">
              <a:lnSpc>
                <a:spcPct val="100000"/>
              </a:lnSpc>
              <a:spcBef>
                <a:spcPts val="0"/>
              </a:spcBef>
              <a:spcAft>
                <a:spcPts val="300"/>
              </a:spcAft>
            </a:pPr>
            <a:r>
              <a:rPr lang="de-DE" sz="1600" b="1" dirty="0"/>
              <a:t>Interne Validität:</a:t>
            </a:r>
            <a:br>
              <a:rPr lang="de-DE" sz="1600" b="1" dirty="0"/>
            </a:br>
            <a:r>
              <a:rPr lang="de-DE" sz="1600" i="1" dirty="0"/>
              <a:t>Inwiefern kann die Inferenz einer Studie </a:t>
            </a:r>
            <a:r>
              <a:rPr lang="de-DE" sz="1600" b="1" i="1" dirty="0"/>
              <a:t>kausal</a:t>
            </a:r>
            <a:r>
              <a:rPr lang="de-DE" sz="1600" i="1" dirty="0"/>
              <a:t> interpretiert werden</a:t>
            </a:r>
            <a:r>
              <a:rPr lang="de-DE" sz="1600" i="1" dirty="0" smtClean="0"/>
              <a:t>?</a:t>
            </a:r>
            <a:endParaRPr lang="de-DE" sz="1600" dirty="0"/>
          </a:p>
          <a:p>
            <a:pPr marL="804863" lvl="1" fontAlgn="auto">
              <a:lnSpc>
                <a:spcPct val="100000"/>
              </a:lnSpc>
              <a:spcBef>
                <a:spcPts val="0"/>
              </a:spcBef>
              <a:spcAft>
                <a:spcPts val="300"/>
              </a:spcAft>
            </a:pPr>
            <a:r>
              <a:rPr lang="de-DE" sz="1600" b="1" dirty="0"/>
              <a:t>Externe Validität: </a:t>
            </a:r>
            <a:br>
              <a:rPr lang="de-DE" sz="1600" b="1" dirty="0"/>
            </a:br>
            <a:r>
              <a:rPr lang="de-DE" sz="1600" i="1" dirty="0"/>
              <a:t>Inwiefern die Inferenz einer Studie auf </a:t>
            </a:r>
            <a:r>
              <a:rPr lang="de-DE" sz="1600" b="1" i="1" dirty="0"/>
              <a:t>andere Kontexte </a:t>
            </a:r>
            <a:r>
              <a:rPr lang="de-DE" sz="1600" i="1" dirty="0"/>
              <a:t>verallgemeinert werden</a:t>
            </a:r>
            <a:r>
              <a:rPr lang="de-DE" sz="1600" i="1" dirty="0" smtClean="0"/>
              <a:t>?</a:t>
            </a:r>
            <a:endParaRPr lang="de-DE" sz="1600" i="1" dirty="0"/>
          </a:p>
          <a:p>
            <a:pPr marL="804863" lvl="1" fontAlgn="auto">
              <a:lnSpc>
                <a:spcPct val="100000"/>
              </a:lnSpc>
              <a:spcBef>
                <a:spcPts val="0"/>
              </a:spcBef>
              <a:spcAft>
                <a:spcPts val="300"/>
              </a:spcAft>
            </a:pPr>
            <a:r>
              <a:rPr lang="de-DE" sz="1600" b="1" dirty="0"/>
              <a:t>Konstruktvalidität: </a:t>
            </a:r>
            <a:br>
              <a:rPr lang="de-DE" sz="1600" b="1" dirty="0"/>
            </a:br>
            <a:r>
              <a:rPr lang="de-DE" sz="1600" i="1" dirty="0"/>
              <a:t>In welchem Ausmaß ist </a:t>
            </a:r>
            <a:r>
              <a:rPr lang="de-DE" sz="1600" b="1" i="1" dirty="0"/>
              <a:t>theoretisch und empirisch belegt</a:t>
            </a:r>
            <a:r>
              <a:rPr lang="de-DE" sz="1600" i="1" dirty="0"/>
              <a:t>, dass die </a:t>
            </a:r>
            <a:r>
              <a:rPr lang="de-DE" sz="1600" b="1" i="1" dirty="0"/>
              <a:t>Interpretation von Testwerten korrekt </a:t>
            </a:r>
            <a:r>
              <a:rPr lang="de-DE" sz="1600" i="1" dirty="0"/>
              <a:t>erfolgt</a:t>
            </a:r>
            <a:r>
              <a:rPr lang="de-DE" sz="1600" i="1" dirty="0" smtClean="0"/>
              <a:t>?</a:t>
            </a:r>
            <a:endParaRPr lang="de-DE" sz="1600" dirty="0" smtClean="0"/>
          </a:p>
          <a:p>
            <a:pPr marL="401638" indent="-169863" fontAlgn="auto">
              <a:lnSpc>
                <a:spcPct val="100000"/>
              </a:lnSpc>
              <a:spcBef>
                <a:spcPts val="0"/>
              </a:spcBef>
              <a:spcAft>
                <a:spcPts val="300"/>
              </a:spcAft>
            </a:pPr>
            <a:r>
              <a:rPr lang="de-DE" sz="1600" dirty="0" smtClean="0"/>
              <a:t>Ethische Strenge</a:t>
            </a:r>
          </a:p>
          <a:p>
            <a:pPr marL="401638" indent="-169863" fontAlgn="auto">
              <a:lnSpc>
                <a:spcPct val="100000"/>
              </a:lnSpc>
              <a:spcBef>
                <a:spcPts val="0"/>
              </a:spcBef>
              <a:spcAft>
                <a:spcPts val="300"/>
              </a:spcAft>
            </a:pPr>
            <a:r>
              <a:rPr lang="de-DE" sz="1600" dirty="0" smtClean="0"/>
              <a:t>Präsentationsqualität </a:t>
            </a:r>
            <a:r>
              <a:rPr lang="de-DE" sz="1600" b="1" dirty="0" smtClean="0"/>
              <a:t/>
            </a:r>
            <a:br>
              <a:rPr lang="de-DE" sz="1600" b="1" dirty="0" smtClean="0"/>
            </a:br>
            <a:endParaRPr lang="de-DE" sz="1600" b="1" dirty="0" smtClean="0"/>
          </a:p>
          <a:p>
            <a:pPr fontAlgn="auto">
              <a:lnSpc>
                <a:spcPct val="100000"/>
              </a:lnSpc>
              <a:spcBef>
                <a:spcPts val="0"/>
              </a:spcBef>
              <a:spcAft>
                <a:spcPts val="0"/>
              </a:spcAft>
            </a:pPr>
            <a:endParaRPr lang="de-DE" sz="1600" i="1" dirty="0"/>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3</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spTree>
    <p:extLst>
      <p:ext uri="{BB962C8B-B14F-4D97-AF65-F5344CB8AC3E}">
        <p14:creationId xmlns:p14="http://schemas.microsoft.com/office/powerpoint/2010/main" val="19704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993448"/>
            <a:ext cx="7700962" cy="307777"/>
          </a:xfrm>
        </p:spPr>
        <p:txBody>
          <a:bodyPr/>
          <a:lstStyle/>
          <a:p>
            <a:r>
              <a:rPr lang="de-DE" dirty="0" smtClean="0"/>
              <a:t>Übung Gütekriterien I: MET Project</a:t>
            </a:r>
            <a:endParaRPr lang="de-DE" dirty="0"/>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4</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pic>
        <p:nvPicPr>
          <p:cNvPr id="6" name="Bild 5"/>
          <p:cNvPicPr>
            <a:picLocks noChangeAspect="1"/>
          </p:cNvPicPr>
          <p:nvPr/>
        </p:nvPicPr>
        <p:blipFill>
          <a:blip r:embed="rId3"/>
          <a:stretch>
            <a:fillRect/>
          </a:stretch>
        </p:blipFill>
        <p:spPr>
          <a:xfrm>
            <a:off x="719138" y="1510904"/>
            <a:ext cx="3497262" cy="4542704"/>
          </a:xfrm>
          <a:prstGeom prst="rect">
            <a:avLst/>
          </a:prstGeom>
        </p:spPr>
      </p:pic>
    </p:spTree>
    <p:extLst>
      <p:ext uri="{BB962C8B-B14F-4D97-AF65-F5344CB8AC3E}">
        <p14:creationId xmlns:p14="http://schemas.microsoft.com/office/powerpoint/2010/main" val="118030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993448"/>
            <a:ext cx="7700962" cy="307777"/>
          </a:xfrm>
        </p:spPr>
        <p:txBody>
          <a:bodyPr/>
          <a:lstStyle/>
          <a:p>
            <a:r>
              <a:rPr lang="de-DE" dirty="0" smtClean="0"/>
              <a:t>Übung Gütekriterien I: MET Project</a:t>
            </a:r>
            <a:endParaRPr lang="de-DE" dirty="0"/>
          </a:p>
        </p:txBody>
      </p:sp>
      <p:sp>
        <p:nvSpPr>
          <p:cNvPr id="3" name="Inhaltsplatzhalter 2"/>
          <p:cNvSpPr>
            <a:spLocks noGrp="1"/>
          </p:cNvSpPr>
          <p:nvPr>
            <p:ph idx="1"/>
          </p:nvPr>
        </p:nvSpPr>
        <p:spPr>
          <a:xfrm>
            <a:off x="254000" y="1460813"/>
            <a:ext cx="8717280" cy="4541594"/>
          </a:xfrm>
        </p:spPr>
        <p:txBody>
          <a:bodyPr/>
          <a:lstStyle/>
          <a:p>
            <a:pPr marL="0" indent="0" algn="just">
              <a:buNone/>
            </a:pPr>
            <a:r>
              <a:rPr lang="de-DE" i="1" dirty="0" err="1"/>
              <a:t>To</a:t>
            </a:r>
            <a:r>
              <a:rPr lang="de-DE" i="1" dirty="0"/>
              <a:t> </a:t>
            </a:r>
            <a:r>
              <a:rPr lang="de-DE" i="1" dirty="0" err="1"/>
              <a:t>develop</a:t>
            </a:r>
            <a:r>
              <a:rPr lang="de-DE" i="1" dirty="0"/>
              <a:t>, </a:t>
            </a:r>
            <a:r>
              <a:rPr lang="de-DE" i="1" dirty="0" err="1"/>
              <a:t>reward</a:t>
            </a:r>
            <a:r>
              <a:rPr lang="de-DE" i="1" dirty="0"/>
              <a:t>, </a:t>
            </a:r>
            <a:r>
              <a:rPr lang="de-DE" i="1" dirty="0" err="1"/>
              <a:t>and</a:t>
            </a:r>
            <a:r>
              <a:rPr lang="de-DE" i="1" dirty="0"/>
              <a:t> </a:t>
            </a:r>
            <a:r>
              <a:rPr lang="de-DE" i="1" dirty="0" err="1"/>
              <a:t>retain</a:t>
            </a:r>
            <a:r>
              <a:rPr lang="de-DE" i="1" dirty="0"/>
              <a:t> </a:t>
            </a:r>
            <a:r>
              <a:rPr lang="de-DE" i="1" dirty="0" err="1"/>
              <a:t>great</a:t>
            </a:r>
            <a:r>
              <a:rPr lang="de-DE" i="1" dirty="0"/>
              <a:t> </a:t>
            </a:r>
            <a:r>
              <a:rPr lang="de-DE" i="1" dirty="0" err="1"/>
              <a:t>teachers</a:t>
            </a:r>
            <a:r>
              <a:rPr lang="de-DE" i="1" dirty="0"/>
              <a:t>, </a:t>
            </a:r>
            <a:r>
              <a:rPr lang="de-DE" i="1" dirty="0" err="1"/>
              <a:t>school</a:t>
            </a:r>
            <a:r>
              <a:rPr lang="de-DE" i="1" dirty="0"/>
              <a:t> </a:t>
            </a:r>
            <a:r>
              <a:rPr lang="de-DE" i="1" dirty="0" err="1"/>
              <a:t>systems</a:t>
            </a:r>
            <a:r>
              <a:rPr lang="de-DE" i="1" dirty="0"/>
              <a:t> </a:t>
            </a:r>
            <a:r>
              <a:rPr lang="de-DE" i="1" dirty="0" err="1"/>
              <a:t>first</a:t>
            </a:r>
            <a:r>
              <a:rPr lang="de-DE" i="1" dirty="0"/>
              <a:t> must </a:t>
            </a:r>
            <a:r>
              <a:rPr lang="de-DE" i="1" dirty="0" err="1"/>
              <a:t>know</a:t>
            </a:r>
            <a:r>
              <a:rPr lang="de-DE" i="1" dirty="0"/>
              <a:t> </a:t>
            </a:r>
            <a:r>
              <a:rPr lang="de-DE" i="1" dirty="0" err="1"/>
              <a:t>how</a:t>
            </a:r>
            <a:r>
              <a:rPr lang="de-DE" i="1" dirty="0"/>
              <a:t> </a:t>
            </a:r>
            <a:r>
              <a:rPr lang="de-DE" i="1" dirty="0" err="1"/>
              <a:t>to</a:t>
            </a:r>
            <a:r>
              <a:rPr lang="de-DE" i="1" dirty="0"/>
              <a:t> </a:t>
            </a:r>
            <a:r>
              <a:rPr lang="de-DE" i="1" dirty="0" err="1"/>
              <a:t>identify</a:t>
            </a:r>
            <a:r>
              <a:rPr lang="de-DE" i="1" dirty="0"/>
              <a:t> </a:t>
            </a:r>
            <a:r>
              <a:rPr lang="de-DE" i="1" dirty="0" err="1"/>
              <a:t>them</a:t>
            </a:r>
            <a:r>
              <a:rPr lang="de-DE" i="1" dirty="0"/>
              <a:t>. </a:t>
            </a:r>
            <a:r>
              <a:rPr lang="de-DE" i="1" dirty="0" err="1"/>
              <a:t>We</a:t>
            </a:r>
            <a:r>
              <a:rPr lang="de-DE" i="1" dirty="0"/>
              <a:t> </a:t>
            </a:r>
            <a:r>
              <a:rPr lang="de-DE" i="1" dirty="0" err="1" smtClean="0"/>
              <a:t>designed</a:t>
            </a:r>
            <a:r>
              <a:rPr lang="de-DE" i="1" dirty="0" smtClean="0"/>
              <a:t> </a:t>
            </a:r>
            <a:r>
              <a:rPr lang="de-DE" i="1" dirty="0" err="1"/>
              <a:t>the</a:t>
            </a:r>
            <a:r>
              <a:rPr lang="de-DE" i="1" dirty="0"/>
              <a:t> </a:t>
            </a:r>
            <a:r>
              <a:rPr lang="de-DE" i="1" dirty="0" err="1"/>
              <a:t>Measures</a:t>
            </a:r>
            <a:r>
              <a:rPr lang="de-DE" i="1" dirty="0"/>
              <a:t> </a:t>
            </a:r>
            <a:r>
              <a:rPr lang="de-DE" i="1" dirty="0" err="1"/>
              <a:t>of</a:t>
            </a:r>
            <a:r>
              <a:rPr lang="de-DE" i="1" dirty="0"/>
              <a:t> </a:t>
            </a:r>
            <a:r>
              <a:rPr lang="de-DE" i="1" dirty="0" err="1"/>
              <a:t>Effective</a:t>
            </a:r>
            <a:r>
              <a:rPr lang="de-DE" i="1" dirty="0"/>
              <a:t> Teaching (MET) </a:t>
            </a:r>
            <a:r>
              <a:rPr lang="de-DE" i="1" dirty="0" err="1"/>
              <a:t>project</a:t>
            </a:r>
            <a:r>
              <a:rPr lang="de-DE" i="1" dirty="0"/>
              <a:t> </a:t>
            </a:r>
            <a:r>
              <a:rPr lang="de-DE" i="1" dirty="0" err="1"/>
              <a:t>to</a:t>
            </a:r>
            <a:r>
              <a:rPr lang="de-DE" i="1" dirty="0"/>
              <a:t> </a:t>
            </a:r>
            <a:r>
              <a:rPr lang="de-DE" i="1" dirty="0" err="1"/>
              <a:t>test</a:t>
            </a:r>
            <a:r>
              <a:rPr lang="de-DE" i="1" dirty="0"/>
              <a:t> </a:t>
            </a:r>
            <a:r>
              <a:rPr lang="de-DE" i="1" dirty="0" err="1"/>
              <a:t>replicable</a:t>
            </a:r>
            <a:r>
              <a:rPr lang="de-DE" i="1" dirty="0"/>
              <a:t> </a:t>
            </a:r>
            <a:r>
              <a:rPr lang="de-DE" i="1" dirty="0" err="1"/>
              <a:t>methods</a:t>
            </a:r>
            <a:r>
              <a:rPr lang="de-DE" i="1" dirty="0"/>
              <a:t> </a:t>
            </a:r>
            <a:r>
              <a:rPr lang="de-DE" i="1" dirty="0" err="1"/>
              <a:t>for</a:t>
            </a:r>
            <a:r>
              <a:rPr lang="de-DE" i="1" dirty="0"/>
              <a:t> </a:t>
            </a:r>
            <a:r>
              <a:rPr lang="de-DE" i="1" dirty="0" err="1"/>
              <a:t>identifying</a:t>
            </a:r>
            <a:r>
              <a:rPr lang="de-DE" i="1" dirty="0"/>
              <a:t> </a:t>
            </a:r>
            <a:r>
              <a:rPr lang="de-DE" i="1" dirty="0" err="1"/>
              <a:t>effective</a:t>
            </a:r>
            <a:r>
              <a:rPr lang="de-DE" i="1" dirty="0"/>
              <a:t> </a:t>
            </a:r>
            <a:r>
              <a:rPr lang="de-DE" i="1" dirty="0" err="1" smtClean="0"/>
              <a:t>teachers</a:t>
            </a:r>
            <a:r>
              <a:rPr lang="de-DE" i="1" dirty="0"/>
              <a:t>. In </a:t>
            </a:r>
            <a:r>
              <a:rPr lang="de-DE" i="1" dirty="0" err="1"/>
              <a:t>past</a:t>
            </a:r>
            <a:r>
              <a:rPr lang="de-DE" i="1" dirty="0"/>
              <a:t> </a:t>
            </a:r>
            <a:r>
              <a:rPr lang="de-DE" i="1" dirty="0" err="1"/>
              <a:t>reports</a:t>
            </a:r>
            <a:r>
              <a:rPr lang="de-DE" i="1" dirty="0"/>
              <a:t>, </a:t>
            </a:r>
            <a:r>
              <a:rPr lang="de-DE" i="1" dirty="0" err="1"/>
              <a:t>we</a:t>
            </a:r>
            <a:r>
              <a:rPr lang="de-DE" i="1" dirty="0"/>
              <a:t> </a:t>
            </a:r>
            <a:r>
              <a:rPr lang="de-DE" i="1" dirty="0" err="1"/>
              <a:t>described</a:t>
            </a:r>
            <a:r>
              <a:rPr lang="de-DE" i="1" dirty="0"/>
              <a:t> </a:t>
            </a:r>
            <a:r>
              <a:rPr lang="de-DE" i="1" dirty="0" err="1"/>
              <a:t>three</a:t>
            </a:r>
            <a:r>
              <a:rPr lang="de-DE" i="1" dirty="0"/>
              <a:t> </a:t>
            </a:r>
            <a:r>
              <a:rPr lang="de-DE" i="1" dirty="0" err="1"/>
              <a:t>approaches</a:t>
            </a:r>
            <a:r>
              <a:rPr lang="de-DE" i="1" dirty="0"/>
              <a:t> </a:t>
            </a:r>
            <a:r>
              <a:rPr lang="de-DE" i="1" dirty="0" err="1"/>
              <a:t>to</a:t>
            </a:r>
            <a:r>
              <a:rPr lang="de-DE" i="1" dirty="0"/>
              <a:t> </a:t>
            </a:r>
            <a:r>
              <a:rPr lang="de-DE" i="1" dirty="0" err="1"/>
              <a:t>measuring</a:t>
            </a:r>
            <a:r>
              <a:rPr lang="de-DE" i="1" dirty="0"/>
              <a:t> different </a:t>
            </a:r>
            <a:r>
              <a:rPr lang="de-DE" i="1" dirty="0" err="1"/>
              <a:t>aspects</a:t>
            </a:r>
            <a:r>
              <a:rPr lang="de-DE" i="1" dirty="0"/>
              <a:t> </a:t>
            </a:r>
            <a:r>
              <a:rPr lang="de-DE" i="1" dirty="0" err="1"/>
              <a:t>of</a:t>
            </a:r>
            <a:r>
              <a:rPr lang="de-DE" i="1" dirty="0"/>
              <a:t> </a:t>
            </a:r>
            <a:r>
              <a:rPr lang="de-DE" i="1" dirty="0" err="1"/>
              <a:t>teaching</a:t>
            </a:r>
            <a:r>
              <a:rPr lang="de-DE" i="1" dirty="0"/>
              <a:t>: </a:t>
            </a:r>
            <a:r>
              <a:rPr lang="de-DE" i="1" dirty="0" err="1"/>
              <a:t>student</a:t>
            </a:r>
            <a:r>
              <a:rPr lang="de-DE" i="1" dirty="0"/>
              <a:t> </a:t>
            </a:r>
            <a:r>
              <a:rPr lang="de-DE" i="1" dirty="0" err="1" smtClean="0"/>
              <a:t>surveys</a:t>
            </a:r>
            <a:r>
              <a:rPr lang="de-DE" i="1" dirty="0"/>
              <a:t>, </a:t>
            </a:r>
            <a:r>
              <a:rPr lang="de-DE" i="1" dirty="0" err="1"/>
              <a:t>classroom</a:t>
            </a:r>
            <a:r>
              <a:rPr lang="de-DE" i="1" dirty="0"/>
              <a:t> </a:t>
            </a:r>
            <a:r>
              <a:rPr lang="de-DE" i="1" dirty="0" err="1"/>
              <a:t>observations</a:t>
            </a:r>
            <a:r>
              <a:rPr lang="de-DE" i="1" dirty="0"/>
              <a:t>, </a:t>
            </a:r>
            <a:r>
              <a:rPr lang="de-DE" i="1" dirty="0" err="1"/>
              <a:t>and</a:t>
            </a:r>
            <a:r>
              <a:rPr lang="de-DE" i="1" dirty="0"/>
              <a:t> a </a:t>
            </a:r>
            <a:r>
              <a:rPr lang="de-DE" i="1" dirty="0" err="1"/>
              <a:t>teacher’s</a:t>
            </a:r>
            <a:r>
              <a:rPr lang="de-DE" i="1" dirty="0"/>
              <a:t> </a:t>
            </a:r>
            <a:r>
              <a:rPr lang="de-DE" i="1" dirty="0" err="1"/>
              <a:t>track</a:t>
            </a:r>
            <a:r>
              <a:rPr lang="de-DE" i="1" dirty="0"/>
              <a:t> </a:t>
            </a:r>
            <a:r>
              <a:rPr lang="de-DE" i="1" dirty="0" err="1"/>
              <a:t>record</a:t>
            </a:r>
            <a:r>
              <a:rPr lang="de-DE" i="1" dirty="0"/>
              <a:t> </a:t>
            </a:r>
            <a:r>
              <a:rPr lang="de-DE" i="1" dirty="0" err="1"/>
              <a:t>of</a:t>
            </a:r>
            <a:r>
              <a:rPr lang="de-DE" i="1" dirty="0"/>
              <a:t> </a:t>
            </a:r>
            <a:r>
              <a:rPr lang="de-DE" i="1" dirty="0" err="1"/>
              <a:t>student</a:t>
            </a:r>
            <a:r>
              <a:rPr lang="de-DE" i="1" dirty="0"/>
              <a:t> </a:t>
            </a:r>
            <a:r>
              <a:rPr lang="de-DE" i="1" dirty="0" err="1"/>
              <a:t>achievement</a:t>
            </a:r>
            <a:r>
              <a:rPr lang="de-DE" i="1" dirty="0"/>
              <a:t> </a:t>
            </a:r>
            <a:r>
              <a:rPr lang="de-DE" i="1" dirty="0" err="1"/>
              <a:t>gains</a:t>
            </a:r>
            <a:r>
              <a:rPr lang="de-DE" i="1" dirty="0"/>
              <a:t> on </a:t>
            </a:r>
            <a:r>
              <a:rPr lang="de-DE" i="1" dirty="0" err="1"/>
              <a:t>state</a:t>
            </a:r>
            <a:r>
              <a:rPr lang="de-DE" i="1" dirty="0"/>
              <a:t> </a:t>
            </a:r>
            <a:r>
              <a:rPr lang="de-DE" i="1" dirty="0" err="1"/>
              <a:t>tests</a:t>
            </a:r>
            <a:r>
              <a:rPr lang="de-DE" i="1" dirty="0"/>
              <a:t> (Kane </a:t>
            </a:r>
            <a:r>
              <a:rPr lang="de-DE" i="1" dirty="0" err="1" smtClean="0"/>
              <a:t>and</a:t>
            </a:r>
            <a:r>
              <a:rPr lang="de-DE" i="1" dirty="0" smtClean="0"/>
              <a:t> </a:t>
            </a:r>
            <a:r>
              <a:rPr lang="de-DE" i="1" dirty="0"/>
              <a:t>Staiger, 2010 &amp; 2012). In </a:t>
            </a:r>
            <a:r>
              <a:rPr lang="de-DE" i="1" dirty="0" err="1"/>
              <a:t>those</a:t>
            </a:r>
            <a:r>
              <a:rPr lang="de-DE" i="1" dirty="0"/>
              <a:t> </a:t>
            </a:r>
            <a:r>
              <a:rPr lang="de-DE" i="1" dirty="0" err="1"/>
              <a:t>analyses</a:t>
            </a:r>
            <a:r>
              <a:rPr lang="de-DE" i="1" dirty="0"/>
              <a:t>, </a:t>
            </a:r>
            <a:r>
              <a:rPr lang="de-DE" i="1" dirty="0" err="1"/>
              <a:t>we</a:t>
            </a:r>
            <a:r>
              <a:rPr lang="de-DE" i="1" dirty="0"/>
              <a:t> </a:t>
            </a:r>
            <a:r>
              <a:rPr lang="de-DE" i="1" dirty="0" err="1"/>
              <a:t>could</a:t>
            </a:r>
            <a:r>
              <a:rPr lang="de-DE" i="1" dirty="0"/>
              <a:t> </a:t>
            </a:r>
            <a:r>
              <a:rPr lang="de-DE" i="1" dirty="0" err="1"/>
              <a:t>only</a:t>
            </a:r>
            <a:r>
              <a:rPr lang="de-DE" i="1" dirty="0"/>
              <a:t> </a:t>
            </a:r>
            <a:r>
              <a:rPr lang="de-DE" i="1" dirty="0" err="1"/>
              <a:t>test</a:t>
            </a:r>
            <a:r>
              <a:rPr lang="de-DE" i="1" dirty="0"/>
              <a:t> </a:t>
            </a:r>
            <a:r>
              <a:rPr lang="de-DE" i="1" dirty="0" err="1"/>
              <a:t>each</a:t>
            </a:r>
            <a:r>
              <a:rPr lang="de-DE" i="1" dirty="0"/>
              <a:t> </a:t>
            </a:r>
            <a:r>
              <a:rPr lang="de-DE" i="1" dirty="0" err="1"/>
              <a:t>measure’s</a:t>
            </a:r>
            <a:r>
              <a:rPr lang="de-DE" i="1" dirty="0"/>
              <a:t> </a:t>
            </a:r>
            <a:r>
              <a:rPr lang="de-DE" i="1" dirty="0" err="1"/>
              <a:t>ability</a:t>
            </a:r>
            <a:r>
              <a:rPr lang="de-DE" i="1" dirty="0"/>
              <a:t> </a:t>
            </a:r>
            <a:r>
              <a:rPr lang="de-DE" i="1" dirty="0" err="1"/>
              <a:t>to</a:t>
            </a:r>
            <a:r>
              <a:rPr lang="de-DE" i="1" dirty="0"/>
              <a:t> </a:t>
            </a:r>
            <a:r>
              <a:rPr lang="de-DE" i="1" dirty="0" err="1"/>
              <a:t>predict</a:t>
            </a:r>
            <a:r>
              <a:rPr lang="de-DE" i="1" dirty="0"/>
              <a:t> </a:t>
            </a:r>
            <a:r>
              <a:rPr lang="de-DE" i="1" dirty="0" err="1"/>
              <a:t>student</a:t>
            </a:r>
            <a:r>
              <a:rPr lang="de-DE" i="1" dirty="0"/>
              <a:t> </a:t>
            </a:r>
            <a:r>
              <a:rPr lang="de-DE" i="1" dirty="0" err="1" smtClean="0"/>
              <a:t>achievement</a:t>
            </a:r>
            <a:r>
              <a:rPr lang="de-DE" i="1" dirty="0" smtClean="0"/>
              <a:t> </a:t>
            </a:r>
            <a:r>
              <a:rPr lang="de-DE" i="1" dirty="0" err="1"/>
              <a:t>gains</a:t>
            </a:r>
            <a:r>
              <a:rPr lang="de-DE" i="1" dirty="0"/>
              <a:t> non-</a:t>
            </a:r>
            <a:r>
              <a:rPr lang="de-DE" i="1" dirty="0" err="1"/>
              <a:t>experimentally</a:t>
            </a:r>
            <a:r>
              <a:rPr lang="de-DE" i="1" dirty="0"/>
              <a:t>, </a:t>
            </a:r>
            <a:r>
              <a:rPr lang="de-DE" i="1" dirty="0" err="1"/>
              <a:t>using</a:t>
            </a:r>
            <a:r>
              <a:rPr lang="de-DE" i="1" dirty="0"/>
              <a:t> </a:t>
            </a:r>
            <a:r>
              <a:rPr lang="de-DE" i="1" dirty="0" err="1"/>
              <a:t>statistical</a:t>
            </a:r>
            <a:r>
              <a:rPr lang="de-DE" i="1" dirty="0"/>
              <a:t> </a:t>
            </a:r>
            <a:r>
              <a:rPr lang="de-DE" i="1" dirty="0" err="1"/>
              <a:t>methods</a:t>
            </a:r>
            <a:r>
              <a:rPr lang="de-DE" i="1" dirty="0"/>
              <a:t> </a:t>
            </a:r>
            <a:r>
              <a:rPr lang="de-DE" i="1" dirty="0" err="1"/>
              <a:t>to</a:t>
            </a:r>
            <a:r>
              <a:rPr lang="de-DE" i="1" dirty="0"/>
              <a:t> </a:t>
            </a:r>
            <a:r>
              <a:rPr lang="de-DE" i="1" dirty="0" err="1"/>
              <a:t>control</a:t>
            </a:r>
            <a:r>
              <a:rPr lang="de-DE" i="1" dirty="0"/>
              <a:t> </a:t>
            </a:r>
            <a:r>
              <a:rPr lang="de-DE" i="1" dirty="0" err="1"/>
              <a:t>for</a:t>
            </a:r>
            <a:r>
              <a:rPr lang="de-DE" i="1" dirty="0"/>
              <a:t> </a:t>
            </a:r>
            <a:r>
              <a:rPr lang="de-DE" i="1" dirty="0" err="1"/>
              <a:t>student</a:t>
            </a:r>
            <a:r>
              <a:rPr lang="de-DE" i="1" dirty="0"/>
              <a:t> </a:t>
            </a:r>
            <a:r>
              <a:rPr lang="de-DE" i="1" dirty="0" err="1"/>
              <a:t>background</a:t>
            </a:r>
            <a:r>
              <a:rPr lang="de-DE" i="1" dirty="0"/>
              <a:t> </a:t>
            </a:r>
            <a:r>
              <a:rPr lang="de-DE" i="1" dirty="0" err="1" smtClean="0"/>
              <a:t>differences</a:t>
            </a:r>
            <a:r>
              <a:rPr lang="de-DE" i="1" dirty="0"/>
              <a:t>. </a:t>
            </a:r>
            <a:r>
              <a:rPr lang="de-DE" i="1" dirty="0" err="1"/>
              <a:t>For</a:t>
            </a:r>
            <a:r>
              <a:rPr lang="de-DE" i="1" dirty="0"/>
              <a:t> </a:t>
            </a:r>
            <a:r>
              <a:rPr lang="de-DE" i="1" dirty="0" err="1"/>
              <a:t>this</a:t>
            </a:r>
            <a:r>
              <a:rPr lang="de-DE" i="1" dirty="0"/>
              <a:t> </a:t>
            </a:r>
            <a:r>
              <a:rPr lang="de-DE" i="1" dirty="0" err="1"/>
              <a:t>report</a:t>
            </a:r>
            <a:r>
              <a:rPr lang="de-DE" i="1" dirty="0"/>
              <a:t>, </a:t>
            </a:r>
            <a:r>
              <a:rPr lang="de-DE" i="1" dirty="0" err="1"/>
              <a:t>we</a:t>
            </a:r>
            <a:r>
              <a:rPr lang="de-DE" i="1" dirty="0"/>
              <a:t> </a:t>
            </a:r>
            <a:r>
              <a:rPr lang="de-DE" i="1" dirty="0" err="1"/>
              <a:t>put</a:t>
            </a:r>
            <a:r>
              <a:rPr lang="de-DE" i="1" dirty="0"/>
              <a:t> </a:t>
            </a:r>
            <a:r>
              <a:rPr lang="de-DE" i="1" dirty="0" err="1"/>
              <a:t>the</a:t>
            </a:r>
            <a:r>
              <a:rPr lang="de-DE" i="1" dirty="0"/>
              <a:t> </a:t>
            </a:r>
            <a:r>
              <a:rPr lang="de-DE" i="1" dirty="0" err="1"/>
              <a:t>measures</a:t>
            </a:r>
            <a:r>
              <a:rPr lang="de-DE" i="1" dirty="0"/>
              <a:t> </a:t>
            </a:r>
            <a:r>
              <a:rPr lang="de-DE" i="1" dirty="0" err="1"/>
              <a:t>to</a:t>
            </a:r>
            <a:r>
              <a:rPr lang="de-DE" i="1" dirty="0"/>
              <a:t> a </a:t>
            </a:r>
            <a:r>
              <a:rPr lang="de-DE" i="1" dirty="0" err="1"/>
              <a:t>more</a:t>
            </a:r>
            <a:r>
              <a:rPr lang="de-DE" i="1" dirty="0"/>
              <a:t> definitive </a:t>
            </a:r>
            <a:r>
              <a:rPr lang="de-DE" i="1" dirty="0" err="1"/>
              <a:t>and</a:t>
            </a:r>
            <a:r>
              <a:rPr lang="de-DE" i="1" dirty="0"/>
              <a:t> final </a:t>
            </a:r>
            <a:r>
              <a:rPr lang="de-DE" i="1" dirty="0" err="1"/>
              <a:t>test</a:t>
            </a:r>
            <a:r>
              <a:rPr lang="de-DE" i="1" dirty="0"/>
              <a:t>. First, </a:t>
            </a:r>
            <a:r>
              <a:rPr lang="de-DE" i="1" dirty="0" err="1"/>
              <a:t>we</a:t>
            </a:r>
            <a:r>
              <a:rPr lang="de-DE" i="1" dirty="0"/>
              <a:t> </a:t>
            </a:r>
            <a:r>
              <a:rPr lang="de-DE" i="1" dirty="0" err="1"/>
              <a:t>used</a:t>
            </a:r>
            <a:r>
              <a:rPr lang="de-DE" i="1" dirty="0"/>
              <a:t> </a:t>
            </a:r>
            <a:r>
              <a:rPr lang="de-DE" i="1" dirty="0" err="1"/>
              <a:t>the</a:t>
            </a:r>
            <a:r>
              <a:rPr lang="de-DE" i="1" dirty="0"/>
              <a:t> </a:t>
            </a:r>
            <a:r>
              <a:rPr lang="de-DE" i="1" dirty="0" err="1"/>
              <a:t>data</a:t>
            </a:r>
            <a:r>
              <a:rPr lang="de-DE" i="1" dirty="0"/>
              <a:t> </a:t>
            </a:r>
            <a:r>
              <a:rPr lang="de-DE" i="1" dirty="0" err="1"/>
              <a:t>collected</a:t>
            </a:r>
            <a:r>
              <a:rPr lang="de-DE" i="1" dirty="0"/>
              <a:t> </a:t>
            </a:r>
            <a:r>
              <a:rPr lang="de-DE" i="1" dirty="0" err="1" smtClean="0"/>
              <a:t>during</a:t>
            </a:r>
            <a:r>
              <a:rPr lang="de-DE" i="1" dirty="0" smtClean="0"/>
              <a:t> </a:t>
            </a:r>
            <a:r>
              <a:rPr lang="de-DE" i="1" dirty="0"/>
              <a:t>2009–10 </a:t>
            </a:r>
            <a:r>
              <a:rPr lang="de-DE" i="1" dirty="0" err="1"/>
              <a:t>to</a:t>
            </a:r>
            <a:r>
              <a:rPr lang="de-DE" i="1" dirty="0"/>
              <a:t> </a:t>
            </a:r>
            <a:r>
              <a:rPr lang="de-DE" i="1" dirty="0" err="1"/>
              <a:t>build</a:t>
            </a:r>
            <a:r>
              <a:rPr lang="de-DE" i="1" dirty="0"/>
              <a:t> a </a:t>
            </a:r>
            <a:r>
              <a:rPr lang="de-DE" i="1" dirty="0" err="1"/>
              <a:t>composite</a:t>
            </a:r>
            <a:r>
              <a:rPr lang="de-DE" i="1" dirty="0"/>
              <a:t> </a:t>
            </a:r>
            <a:r>
              <a:rPr lang="de-DE" i="1" dirty="0" err="1"/>
              <a:t>measure</a:t>
            </a:r>
            <a:r>
              <a:rPr lang="de-DE" i="1" dirty="0"/>
              <a:t> </a:t>
            </a:r>
            <a:r>
              <a:rPr lang="de-DE" i="1" dirty="0" err="1"/>
              <a:t>of</a:t>
            </a:r>
            <a:r>
              <a:rPr lang="de-DE" i="1" dirty="0"/>
              <a:t> </a:t>
            </a:r>
            <a:r>
              <a:rPr lang="de-DE" i="1" dirty="0" err="1"/>
              <a:t>teaching</a:t>
            </a:r>
            <a:r>
              <a:rPr lang="de-DE" i="1" dirty="0"/>
              <a:t> </a:t>
            </a:r>
            <a:r>
              <a:rPr lang="de-DE" i="1" dirty="0" err="1"/>
              <a:t>effectiveness</a:t>
            </a:r>
            <a:r>
              <a:rPr lang="de-DE" i="1" dirty="0"/>
              <a:t>, </a:t>
            </a:r>
            <a:r>
              <a:rPr lang="de-DE" i="1" dirty="0" err="1"/>
              <a:t>combining</a:t>
            </a:r>
            <a:r>
              <a:rPr lang="de-DE" i="1" dirty="0"/>
              <a:t> all </a:t>
            </a:r>
            <a:r>
              <a:rPr lang="de-DE" i="1" dirty="0" err="1"/>
              <a:t>three</a:t>
            </a:r>
            <a:r>
              <a:rPr lang="de-DE" i="1" dirty="0"/>
              <a:t> </a:t>
            </a:r>
            <a:r>
              <a:rPr lang="de-DE" i="1" dirty="0" err="1"/>
              <a:t>measures</a:t>
            </a:r>
            <a:r>
              <a:rPr lang="de-DE" i="1" dirty="0"/>
              <a:t> </a:t>
            </a:r>
            <a:r>
              <a:rPr lang="de-DE" i="1" dirty="0" err="1"/>
              <a:t>to</a:t>
            </a:r>
            <a:r>
              <a:rPr lang="de-DE" i="1" dirty="0"/>
              <a:t> </a:t>
            </a:r>
            <a:r>
              <a:rPr lang="de-DE" i="1" dirty="0" err="1" smtClean="0"/>
              <a:t>predict</a:t>
            </a:r>
            <a:r>
              <a:rPr lang="de-DE" i="1" dirty="0" smtClean="0"/>
              <a:t> </a:t>
            </a:r>
            <a:r>
              <a:rPr lang="de-DE" i="1" dirty="0"/>
              <a:t>a </a:t>
            </a:r>
            <a:r>
              <a:rPr lang="de-DE" i="1" dirty="0" err="1"/>
              <a:t>teacher’s</a:t>
            </a:r>
            <a:r>
              <a:rPr lang="de-DE" i="1" dirty="0"/>
              <a:t> </a:t>
            </a:r>
            <a:r>
              <a:rPr lang="de-DE" i="1" dirty="0" err="1"/>
              <a:t>impact</a:t>
            </a:r>
            <a:r>
              <a:rPr lang="de-DE" i="1" dirty="0"/>
              <a:t> on </a:t>
            </a:r>
            <a:r>
              <a:rPr lang="de-DE" i="1" dirty="0" err="1"/>
              <a:t>another</a:t>
            </a:r>
            <a:r>
              <a:rPr lang="de-DE" i="1" dirty="0"/>
              <a:t> </a:t>
            </a:r>
            <a:r>
              <a:rPr lang="de-DE" i="1" dirty="0" err="1"/>
              <a:t>group</a:t>
            </a:r>
            <a:r>
              <a:rPr lang="de-DE" i="1" dirty="0"/>
              <a:t> </a:t>
            </a:r>
            <a:r>
              <a:rPr lang="de-DE" i="1" dirty="0" err="1"/>
              <a:t>of</a:t>
            </a:r>
            <a:r>
              <a:rPr lang="de-DE" i="1" dirty="0"/>
              <a:t> </a:t>
            </a:r>
            <a:r>
              <a:rPr lang="de-DE" i="1" dirty="0" err="1"/>
              <a:t>students</a:t>
            </a:r>
            <a:r>
              <a:rPr lang="de-DE" i="1" dirty="0"/>
              <a:t>. </a:t>
            </a:r>
            <a:r>
              <a:rPr lang="de-DE" i="1" dirty="0" err="1"/>
              <a:t>Then</a:t>
            </a:r>
            <a:r>
              <a:rPr lang="de-DE" i="1" dirty="0"/>
              <a:t>, </a:t>
            </a:r>
            <a:r>
              <a:rPr lang="de-DE" i="1" dirty="0" err="1"/>
              <a:t>during</a:t>
            </a:r>
            <a:r>
              <a:rPr lang="de-DE" i="1" dirty="0"/>
              <a:t> 2010–11, </a:t>
            </a:r>
            <a:r>
              <a:rPr lang="de-DE" i="1" dirty="0" err="1"/>
              <a:t>we</a:t>
            </a:r>
            <a:r>
              <a:rPr lang="de-DE" i="1" dirty="0"/>
              <a:t> </a:t>
            </a:r>
            <a:r>
              <a:rPr lang="de-DE" i="1" dirty="0" err="1"/>
              <a:t>randomly</a:t>
            </a:r>
            <a:r>
              <a:rPr lang="de-DE" i="1" dirty="0"/>
              <a:t> </a:t>
            </a:r>
            <a:r>
              <a:rPr lang="de-DE" i="1" dirty="0" err="1"/>
              <a:t>assigned</a:t>
            </a:r>
            <a:r>
              <a:rPr lang="de-DE" i="1" dirty="0"/>
              <a:t> a </a:t>
            </a:r>
            <a:r>
              <a:rPr lang="de-DE" i="1" dirty="0" err="1" smtClean="0"/>
              <a:t>classroom</a:t>
            </a:r>
            <a:r>
              <a:rPr lang="de-DE" i="1" dirty="0" smtClean="0"/>
              <a:t> </a:t>
            </a:r>
            <a:r>
              <a:rPr lang="de-DE" i="1" dirty="0" err="1"/>
              <a:t>of</a:t>
            </a:r>
            <a:r>
              <a:rPr lang="de-DE" i="1" dirty="0"/>
              <a:t> </a:t>
            </a:r>
            <a:r>
              <a:rPr lang="de-DE" i="1" dirty="0" err="1"/>
              <a:t>students</a:t>
            </a:r>
            <a:r>
              <a:rPr lang="de-DE" i="1" dirty="0"/>
              <a:t> </a:t>
            </a:r>
            <a:r>
              <a:rPr lang="de-DE" i="1" dirty="0" err="1"/>
              <a:t>to</a:t>
            </a:r>
            <a:r>
              <a:rPr lang="de-DE" i="1" dirty="0"/>
              <a:t> </a:t>
            </a:r>
            <a:r>
              <a:rPr lang="de-DE" i="1" dirty="0" err="1"/>
              <a:t>each</a:t>
            </a:r>
            <a:r>
              <a:rPr lang="de-DE" i="1" dirty="0"/>
              <a:t> </a:t>
            </a:r>
            <a:r>
              <a:rPr lang="de-DE" i="1" dirty="0" err="1"/>
              <a:t>teacher</a:t>
            </a:r>
            <a:r>
              <a:rPr lang="de-DE" i="1" dirty="0"/>
              <a:t> </a:t>
            </a:r>
            <a:r>
              <a:rPr lang="de-DE" i="1" dirty="0" err="1"/>
              <a:t>and</a:t>
            </a:r>
            <a:r>
              <a:rPr lang="de-DE" i="1" dirty="0"/>
              <a:t> </a:t>
            </a:r>
            <a:r>
              <a:rPr lang="de-DE" i="1" dirty="0" err="1"/>
              <a:t>tracked</a:t>
            </a:r>
            <a:r>
              <a:rPr lang="de-DE" i="1" dirty="0"/>
              <a:t> </a:t>
            </a:r>
            <a:r>
              <a:rPr lang="de-DE" i="1" dirty="0" err="1"/>
              <a:t>his</a:t>
            </a:r>
            <a:r>
              <a:rPr lang="de-DE" i="1" dirty="0"/>
              <a:t> </a:t>
            </a:r>
            <a:r>
              <a:rPr lang="de-DE" i="1" dirty="0" err="1"/>
              <a:t>or</a:t>
            </a:r>
            <a:r>
              <a:rPr lang="de-DE" i="1" dirty="0"/>
              <a:t> her </a:t>
            </a:r>
            <a:r>
              <a:rPr lang="de-DE" i="1" dirty="0" err="1"/>
              <a:t>students</a:t>
            </a:r>
            <a:r>
              <a:rPr lang="de-DE" i="1" dirty="0"/>
              <a:t>’ </a:t>
            </a:r>
            <a:r>
              <a:rPr lang="de-DE" i="1" dirty="0" err="1"/>
              <a:t>achievement</a:t>
            </a:r>
            <a:r>
              <a:rPr lang="de-DE" i="1" dirty="0"/>
              <a:t>. </a:t>
            </a:r>
            <a:r>
              <a:rPr lang="de-DE" i="1" dirty="0" err="1"/>
              <a:t>We</a:t>
            </a:r>
            <a:r>
              <a:rPr lang="de-DE" i="1" dirty="0"/>
              <a:t> </a:t>
            </a:r>
            <a:r>
              <a:rPr lang="de-DE" i="1" dirty="0" err="1"/>
              <a:t>compared</a:t>
            </a:r>
            <a:r>
              <a:rPr lang="de-DE" i="1" dirty="0"/>
              <a:t> </a:t>
            </a:r>
            <a:r>
              <a:rPr lang="de-DE" i="1" dirty="0" err="1"/>
              <a:t>the</a:t>
            </a:r>
            <a:r>
              <a:rPr lang="de-DE" i="1" dirty="0"/>
              <a:t> </a:t>
            </a:r>
            <a:r>
              <a:rPr lang="de-DE" i="1" dirty="0" err="1" smtClean="0"/>
              <a:t>predicted</a:t>
            </a:r>
            <a:r>
              <a:rPr lang="de-DE" i="1" dirty="0" smtClean="0"/>
              <a:t> </a:t>
            </a:r>
            <a:r>
              <a:rPr lang="de-DE" i="1" dirty="0" err="1" smtClean="0"/>
              <a:t>student</a:t>
            </a:r>
            <a:r>
              <a:rPr lang="de-DE" i="1" dirty="0" smtClean="0"/>
              <a:t> </a:t>
            </a:r>
            <a:r>
              <a:rPr lang="de-DE" i="1" dirty="0" err="1"/>
              <a:t>outcomes</a:t>
            </a:r>
            <a:r>
              <a:rPr lang="de-DE" i="1" dirty="0"/>
              <a:t> </a:t>
            </a:r>
            <a:r>
              <a:rPr lang="de-DE" i="1" dirty="0" err="1"/>
              <a:t>to</a:t>
            </a:r>
            <a:r>
              <a:rPr lang="de-DE" i="1" dirty="0"/>
              <a:t> </a:t>
            </a:r>
            <a:r>
              <a:rPr lang="de-DE" i="1" dirty="0" err="1"/>
              <a:t>the</a:t>
            </a:r>
            <a:r>
              <a:rPr lang="de-DE" i="1" dirty="0"/>
              <a:t> </a:t>
            </a:r>
            <a:r>
              <a:rPr lang="de-DE" i="1" dirty="0" err="1"/>
              <a:t>actual</a:t>
            </a:r>
            <a:r>
              <a:rPr lang="de-DE" i="1" dirty="0"/>
              <a:t> </a:t>
            </a:r>
            <a:r>
              <a:rPr lang="de-DE" i="1" dirty="0" err="1"/>
              <a:t>differences</a:t>
            </a:r>
            <a:r>
              <a:rPr lang="de-DE" i="1" dirty="0"/>
              <a:t> </a:t>
            </a:r>
            <a:r>
              <a:rPr lang="de-DE" i="1" dirty="0" err="1"/>
              <a:t>that</a:t>
            </a:r>
            <a:r>
              <a:rPr lang="de-DE" i="1" dirty="0"/>
              <a:t> </a:t>
            </a:r>
            <a:r>
              <a:rPr lang="de-DE" i="1" dirty="0" err="1"/>
              <a:t>emerged</a:t>
            </a:r>
            <a:r>
              <a:rPr lang="de-DE" i="1" dirty="0"/>
              <a:t> </a:t>
            </a:r>
            <a:r>
              <a:rPr lang="de-DE" i="1" dirty="0" err="1"/>
              <a:t>by</a:t>
            </a:r>
            <a:r>
              <a:rPr lang="de-DE" i="1" dirty="0"/>
              <a:t> </a:t>
            </a:r>
            <a:r>
              <a:rPr lang="de-DE" i="1" dirty="0" err="1"/>
              <a:t>the</a:t>
            </a:r>
            <a:r>
              <a:rPr lang="de-DE" i="1" dirty="0"/>
              <a:t> end </a:t>
            </a:r>
            <a:r>
              <a:rPr lang="de-DE" i="1" dirty="0" err="1"/>
              <a:t>of</a:t>
            </a:r>
            <a:r>
              <a:rPr lang="de-DE" i="1" dirty="0"/>
              <a:t> </a:t>
            </a:r>
            <a:r>
              <a:rPr lang="de-DE" i="1" dirty="0" err="1"/>
              <a:t>the</a:t>
            </a:r>
            <a:r>
              <a:rPr lang="de-DE" i="1" dirty="0"/>
              <a:t> 2010–11 </a:t>
            </a:r>
            <a:r>
              <a:rPr lang="de-DE" i="1" dirty="0" err="1"/>
              <a:t>academic</a:t>
            </a:r>
            <a:r>
              <a:rPr lang="de-DE" i="1" dirty="0"/>
              <a:t> </a:t>
            </a:r>
            <a:r>
              <a:rPr lang="de-DE" i="1" dirty="0" err="1"/>
              <a:t>year</a:t>
            </a:r>
            <a:r>
              <a:rPr lang="de-DE" i="1" dirty="0" smtClean="0"/>
              <a:t>. </a:t>
            </a:r>
            <a:endParaRPr lang="de-DE" i="1" dirty="0"/>
          </a:p>
          <a:p>
            <a:pPr marL="0" indent="0" algn="just" fontAlgn="auto">
              <a:lnSpc>
                <a:spcPct val="100000"/>
              </a:lnSpc>
              <a:spcBef>
                <a:spcPts val="0"/>
              </a:spcBef>
              <a:spcAft>
                <a:spcPts val="0"/>
              </a:spcAft>
              <a:buNone/>
            </a:pPr>
            <a:endParaRPr lang="de-DE" sz="1600" b="1" dirty="0"/>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5</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sp>
        <p:nvSpPr>
          <p:cNvPr id="4" name="Textfeld 3"/>
          <p:cNvSpPr txBox="1"/>
          <p:nvPr/>
        </p:nvSpPr>
        <p:spPr>
          <a:xfrm>
            <a:off x="762000" y="5731108"/>
            <a:ext cx="8382000" cy="430887"/>
          </a:xfrm>
          <a:prstGeom prst="rect">
            <a:avLst/>
          </a:prstGeom>
          <a:noFill/>
        </p:spPr>
        <p:txBody>
          <a:bodyPr wrap="square" rtlCol="0">
            <a:spAutoFit/>
          </a:bodyPr>
          <a:lstStyle/>
          <a:p>
            <a:r>
              <a:rPr lang="de-DE" sz="1100" dirty="0"/>
              <a:t>Aus: Kane, T. J., </a:t>
            </a:r>
            <a:r>
              <a:rPr lang="de-DE" sz="1100" dirty="0" err="1"/>
              <a:t>McCaffrey</a:t>
            </a:r>
            <a:r>
              <a:rPr lang="de-DE" sz="1100" dirty="0"/>
              <a:t>, D. F., Miller, T., &amp; Staiger, D. O. (2013). </a:t>
            </a:r>
            <a:r>
              <a:rPr lang="de-DE" sz="1100" i="1" dirty="0" err="1"/>
              <a:t>Have</a:t>
            </a:r>
            <a:r>
              <a:rPr lang="de-DE" sz="1100" i="1" dirty="0"/>
              <a:t> </a:t>
            </a:r>
            <a:r>
              <a:rPr lang="de-DE" sz="1100" i="1" dirty="0" err="1"/>
              <a:t>we</a:t>
            </a:r>
            <a:r>
              <a:rPr lang="de-DE" sz="1100" i="1" dirty="0"/>
              <a:t> </a:t>
            </a:r>
            <a:r>
              <a:rPr lang="de-DE" sz="1100" i="1" dirty="0" err="1"/>
              <a:t>identified</a:t>
            </a:r>
            <a:r>
              <a:rPr lang="de-DE" sz="1100" i="1" dirty="0"/>
              <a:t> </a:t>
            </a:r>
            <a:r>
              <a:rPr lang="de-DE" sz="1100" i="1" dirty="0" err="1"/>
              <a:t>effective</a:t>
            </a:r>
            <a:r>
              <a:rPr lang="de-DE" sz="1100" i="1" dirty="0"/>
              <a:t> </a:t>
            </a:r>
            <a:r>
              <a:rPr lang="de-DE" sz="1100" i="1" dirty="0" err="1"/>
              <a:t>teachers</a:t>
            </a:r>
            <a:r>
              <a:rPr lang="de-DE" sz="1100" i="1" dirty="0"/>
              <a:t>? </a:t>
            </a:r>
            <a:r>
              <a:rPr lang="de-DE" sz="1100" i="1" dirty="0" err="1"/>
              <a:t>Validating</a:t>
            </a:r>
            <a:r>
              <a:rPr lang="de-DE" sz="1100" i="1" dirty="0"/>
              <a:t> </a:t>
            </a:r>
            <a:r>
              <a:rPr lang="de-DE" sz="1100" i="1" dirty="0" err="1"/>
              <a:t>measures</a:t>
            </a:r>
            <a:r>
              <a:rPr lang="de-DE" sz="1100" i="1" dirty="0"/>
              <a:t> </a:t>
            </a:r>
            <a:r>
              <a:rPr lang="de-DE" sz="1100" i="1" dirty="0" err="1"/>
              <a:t>of</a:t>
            </a:r>
            <a:r>
              <a:rPr lang="de-DE" sz="1100" i="1" dirty="0"/>
              <a:t> </a:t>
            </a:r>
            <a:r>
              <a:rPr lang="de-DE" sz="1100" i="1" dirty="0" err="1"/>
              <a:t>effective</a:t>
            </a:r>
            <a:r>
              <a:rPr lang="de-DE" sz="1100" i="1" dirty="0"/>
              <a:t> Teaching </a:t>
            </a:r>
            <a:r>
              <a:rPr lang="de-DE" sz="1100" i="1" dirty="0" err="1"/>
              <a:t>using</a:t>
            </a:r>
            <a:r>
              <a:rPr lang="de-DE" sz="1100" i="1" dirty="0"/>
              <a:t> </a:t>
            </a:r>
            <a:r>
              <a:rPr lang="de-DE" sz="1100" i="1" dirty="0" err="1"/>
              <a:t>random</a:t>
            </a:r>
            <a:r>
              <a:rPr lang="de-DE" sz="1100" i="1" dirty="0"/>
              <a:t> </a:t>
            </a:r>
            <a:r>
              <a:rPr lang="de-DE" sz="1100" i="1" dirty="0" err="1"/>
              <a:t>assignment</a:t>
            </a:r>
            <a:r>
              <a:rPr lang="de-DE" sz="1100" i="1" dirty="0"/>
              <a:t>. Research Paper. MET </a:t>
            </a:r>
            <a:r>
              <a:rPr lang="de-DE" sz="1100" i="1" dirty="0" smtClean="0"/>
              <a:t>Project</a:t>
            </a:r>
            <a:r>
              <a:rPr lang="de-DE" sz="1100" dirty="0" smtClean="0"/>
              <a:t>. </a:t>
            </a:r>
            <a:r>
              <a:rPr lang="de-DE" sz="1100" i="1" dirty="0"/>
              <a:t>Bill &amp; Melinda Gates </a:t>
            </a:r>
            <a:r>
              <a:rPr lang="de-DE" sz="1100" i="1" dirty="0" err="1" smtClean="0"/>
              <a:t>Foundation</a:t>
            </a:r>
            <a:r>
              <a:rPr lang="de-DE" sz="1100" i="1" dirty="0" smtClean="0"/>
              <a:t>.</a:t>
            </a:r>
            <a:endParaRPr lang="de-DE" sz="1100" dirty="0"/>
          </a:p>
        </p:txBody>
      </p:sp>
    </p:spTree>
    <p:extLst>
      <p:ext uri="{BB962C8B-B14F-4D97-AF65-F5344CB8AC3E}">
        <p14:creationId xmlns:p14="http://schemas.microsoft.com/office/powerpoint/2010/main" val="204176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993448"/>
            <a:ext cx="7700962" cy="307777"/>
          </a:xfrm>
        </p:spPr>
        <p:txBody>
          <a:bodyPr/>
          <a:lstStyle/>
          <a:p>
            <a:r>
              <a:rPr lang="de-DE" dirty="0" smtClean="0"/>
              <a:t>Übung Gütekriterien II: Zitationshäufigkeit</a:t>
            </a:r>
            <a:endParaRPr lang="de-DE" dirty="0"/>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6</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sp>
        <p:nvSpPr>
          <p:cNvPr id="3" name="Textfeld 2"/>
          <p:cNvSpPr txBox="1"/>
          <p:nvPr/>
        </p:nvSpPr>
        <p:spPr>
          <a:xfrm>
            <a:off x="719138" y="1509887"/>
            <a:ext cx="7784782" cy="4801314"/>
          </a:xfrm>
          <a:prstGeom prst="rect">
            <a:avLst/>
          </a:prstGeom>
          <a:noFill/>
        </p:spPr>
        <p:txBody>
          <a:bodyPr wrap="square" rtlCol="0">
            <a:spAutoFit/>
          </a:bodyPr>
          <a:lstStyle/>
          <a:p>
            <a:pPr algn="just"/>
            <a:r>
              <a:rPr lang="de-DE" sz="1750" dirty="0"/>
              <a:t>Wissenschaftler bestimmen ihren Marktwert auf eigenartige Weise: Sie zählen, wie oft das wiederholt wird, was sie selbst gesagt haben. Wer die meisten Wiederholungen hat, gewinnt und bekommt den besseren Job. Fast immer stehen männliche Forscher auf der Gewinnerseite, Frauen verlieren den Zitate-Wettstreit</a:t>
            </a:r>
            <a:r>
              <a:rPr lang="de-DE" sz="1750" dirty="0" smtClean="0"/>
              <a:t>. Eine </a:t>
            </a:r>
            <a:r>
              <a:rPr lang="de-DE" sz="1750" dirty="0"/>
              <a:t>Studie der kalifornischen University </a:t>
            </a:r>
            <a:r>
              <a:rPr lang="de-DE" sz="1750" dirty="0" err="1"/>
              <a:t>of</a:t>
            </a:r>
            <a:r>
              <a:rPr lang="de-DE" sz="1750" dirty="0"/>
              <a:t> Stanford hat jetzt eine mögliche Begründung dafür gefunden: Männer zitieren sich einfach gern selbst, im Schnitt 56 Prozent häufiger als ihre Kolleginnen. Für Zitate-Rankings spielt es nämlich keine Rolle, wer zitiert - sondern nur, wer zitiert wird</a:t>
            </a:r>
            <a:r>
              <a:rPr lang="de-DE" sz="1750" dirty="0" smtClean="0"/>
              <a:t>. Eine </a:t>
            </a:r>
            <a:r>
              <a:rPr lang="de-DE" sz="1750" dirty="0"/>
              <a:t>mögliche Erklärung für den deutlichen Vorsprung der Herren ist, dass Selbstlob bei Männern gesellschaftlich anerkannter ist als bei Frauen. In der Folge würden Frauen ihre eigene Leistung eher kritisch betrachten und ihre Publikationen nicht bekannt machen wollen</a:t>
            </a:r>
            <a:r>
              <a:rPr lang="de-DE" sz="1750" dirty="0" smtClean="0"/>
              <a:t>. Möglich </a:t>
            </a:r>
            <a:r>
              <a:rPr lang="de-DE" sz="1750" dirty="0"/>
              <a:t>ist auch, dass ein Problem bei der Auswertung das Ergebnis verfälschte: Die Arbeiten, bei denen das Geschlecht des Autors nicht zu bestimmen war, konnten nicht ausgewertet werden. Viele Autorinnen wissenschaftlicher Studien geben nur den ersten Buchstaben ihres Vornamens an - um Diskriminierung vorzubeugen. </a:t>
            </a:r>
          </a:p>
        </p:txBody>
      </p:sp>
      <p:sp>
        <p:nvSpPr>
          <p:cNvPr id="7" name="Textfeld 6"/>
          <p:cNvSpPr txBox="1"/>
          <p:nvPr/>
        </p:nvSpPr>
        <p:spPr>
          <a:xfrm>
            <a:off x="3767138" y="5846391"/>
            <a:ext cx="4625022" cy="430887"/>
          </a:xfrm>
          <a:prstGeom prst="rect">
            <a:avLst/>
          </a:prstGeom>
          <a:noFill/>
        </p:spPr>
        <p:txBody>
          <a:bodyPr wrap="square" rtlCol="0">
            <a:spAutoFit/>
          </a:bodyPr>
          <a:lstStyle/>
          <a:p>
            <a:r>
              <a:rPr lang="de-DE" sz="1100" dirty="0"/>
              <a:t>http://</a:t>
            </a:r>
            <a:r>
              <a:rPr lang="de-DE" sz="1100" dirty="0" smtClean="0"/>
              <a:t>www.spiegel.de/spiegel/unispiegel/frauen-in-der-wissenschaft-maenner-haben-bessere-jobs-dank-zitaten-a-1118178.html (26.11.</a:t>
            </a:r>
            <a:r>
              <a:rPr lang="mr-IN" sz="1100" dirty="0" smtClean="0"/>
              <a:t>’</a:t>
            </a:r>
            <a:r>
              <a:rPr lang="de-DE" sz="1100" dirty="0" smtClean="0"/>
              <a:t>16)</a:t>
            </a:r>
            <a:endParaRPr lang="de-DE" sz="1100" dirty="0"/>
          </a:p>
        </p:txBody>
      </p:sp>
    </p:spTree>
    <p:extLst>
      <p:ext uri="{BB962C8B-B14F-4D97-AF65-F5344CB8AC3E}">
        <p14:creationId xmlns:p14="http://schemas.microsoft.com/office/powerpoint/2010/main" val="151574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1109183"/>
            <a:ext cx="7700962" cy="307777"/>
          </a:xfrm>
        </p:spPr>
        <p:txBody>
          <a:bodyPr/>
          <a:lstStyle/>
          <a:p>
            <a:r>
              <a:rPr lang="de-DE" dirty="0" smtClean="0"/>
              <a:t>Wiederholung Skalenniveaus</a:t>
            </a:r>
            <a:endParaRPr lang="de-DE" dirty="0"/>
          </a:p>
        </p:txBody>
      </p:sp>
      <p:sp>
        <p:nvSpPr>
          <p:cNvPr id="3" name="Inhaltsplatzhalter 2"/>
          <p:cNvSpPr>
            <a:spLocks noGrp="1"/>
          </p:cNvSpPr>
          <p:nvPr>
            <p:ph idx="1"/>
          </p:nvPr>
        </p:nvSpPr>
        <p:spPr>
          <a:xfrm>
            <a:off x="719138" y="1640114"/>
            <a:ext cx="7705725" cy="4670070"/>
          </a:xfrm>
        </p:spPr>
        <p:txBody>
          <a:bodyPr/>
          <a:lstStyle/>
          <a:p>
            <a:pPr fontAlgn="auto">
              <a:lnSpc>
                <a:spcPct val="100000"/>
              </a:lnSpc>
              <a:spcBef>
                <a:spcPts val="0"/>
              </a:spcBef>
              <a:spcAft>
                <a:spcPts val="0"/>
              </a:spcAft>
            </a:pPr>
            <a:r>
              <a:rPr lang="de-DE" sz="1600" b="1" dirty="0" smtClean="0"/>
              <a:t>Das Skalenniveau einer Variable wird durch die zulässigen Transformationen definiert</a:t>
            </a:r>
            <a:endParaRPr lang="de-DE" sz="1600" i="1" dirty="0"/>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7</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pic>
        <p:nvPicPr>
          <p:cNvPr id="6" name="Bild 5"/>
          <p:cNvPicPr>
            <a:picLocks noChangeAspect="1"/>
          </p:cNvPicPr>
          <p:nvPr/>
        </p:nvPicPr>
        <p:blipFill>
          <a:blip r:embed="rId3"/>
          <a:stretch>
            <a:fillRect/>
          </a:stretch>
        </p:blipFill>
        <p:spPr>
          <a:xfrm>
            <a:off x="914400" y="2273305"/>
            <a:ext cx="5852160" cy="3689271"/>
          </a:xfrm>
          <a:prstGeom prst="rect">
            <a:avLst/>
          </a:prstGeom>
        </p:spPr>
      </p:pic>
      <p:sp>
        <p:nvSpPr>
          <p:cNvPr id="8" name="Textfeld 7"/>
          <p:cNvSpPr txBox="1"/>
          <p:nvPr/>
        </p:nvSpPr>
        <p:spPr>
          <a:xfrm>
            <a:off x="914400" y="6005575"/>
            <a:ext cx="7477760" cy="261610"/>
          </a:xfrm>
          <a:prstGeom prst="rect">
            <a:avLst/>
          </a:prstGeom>
          <a:noFill/>
        </p:spPr>
        <p:txBody>
          <a:bodyPr wrap="square" rtlCol="0">
            <a:spAutoFit/>
          </a:bodyPr>
          <a:lstStyle/>
          <a:p>
            <a:r>
              <a:rPr lang="de-DE" sz="1100" smtClean="0"/>
              <a:t>Aus: Döring &amp; Bortz (2015), S. </a:t>
            </a:r>
            <a:r>
              <a:rPr lang="de-DE" sz="1100" dirty="0" smtClean="0"/>
              <a:t>233</a:t>
            </a:r>
            <a:endParaRPr lang="de-DE" sz="1100" dirty="0"/>
          </a:p>
        </p:txBody>
      </p:sp>
    </p:spTree>
    <p:extLst>
      <p:ext uri="{BB962C8B-B14F-4D97-AF65-F5344CB8AC3E}">
        <p14:creationId xmlns:p14="http://schemas.microsoft.com/office/powerpoint/2010/main" val="1763804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9138" y="1109183"/>
            <a:ext cx="7700962" cy="307777"/>
          </a:xfrm>
        </p:spPr>
        <p:txBody>
          <a:bodyPr/>
          <a:lstStyle/>
          <a:p>
            <a:r>
              <a:rPr lang="de-DE" dirty="0" smtClean="0"/>
              <a:t>Übung Skalenniveaus</a:t>
            </a:r>
            <a:endParaRPr lang="de-DE" dirty="0"/>
          </a:p>
        </p:txBody>
      </p:sp>
      <p:sp>
        <p:nvSpPr>
          <p:cNvPr id="3" name="Inhaltsplatzhalter 2"/>
          <p:cNvSpPr>
            <a:spLocks noGrp="1"/>
          </p:cNvSpPr>
          <p:nvPr>
            <p:ph idx="1"/>
          </p:nvPr>
        </p:nvSpPr>
        <p:spPr>
          <a:xfrm>
            <a:off x="719138" y="1640114"/>
            <a:ext cx="7705725" cy="4670070"/>
          </a:xfrm>
        </p:spPr>
        <p:txBody>
          <a:bodyPr/>
          <a:lstStyle/>
          <a:p>
            <a:pPr fontAlgn="auto">
              <a:lnSpc>
                <a:spcPct val="100000"/>
              </a:lnSpc>
              <a:spcBef>
                <a:spcPts val="0"/>
              </a:spcBef>
              <a:spcAft>
                <a:spcPts val="0"/>
              </a:spcAft>
            </a:pPr>
            <a:r>
              <a:rPr lang="de-DE" sz="1600" i="1" dirty="0"/>
              <a:t>Geben Sie </a:t>
            </a:r>
            <a:r>
              <a:rPr lang="de-DE" sz="1600" i="1" dirty="0" smtClean="0"/>
              <a:t>auf </a:t>
            </a:r>
            <a:r>
              <a:rPr lang="de-DE" sz="1600" b="1" i="1" dirty="0" err="1" smtClean="0"/>
              <a:t>pollev.com</a:t>
            </a:r>
            <a:r>
              <a:rPr lang="de-DE" sz="1600" b="1" i="1" dirty="0" smtClean="0"/>
              <a:t>/merk</a:t>
            </a:r>
            <a:r>
              <a:rPr lang="de-DE" sz="1600" i="1" dirty="0" smtClean="0"/>
              <a:t> Beispiele </a:t>
            </a:r>
            <a:r>
              <a:rPr lang="de-DE" sz="1600" i="1" dirty="0"/>
              <a:t>für die Operationalisierung von Alkoholkonsum an, die in einer nominalen, </a:t>
            </a:r>
            <a:r>
              <a:rPr lang="de-DE" sz="1600" i="1" dirty="0" err="1"/>
              <a:t>ordinalen</a:t>
            </a:r>
            <a:r>
              <a:rPr lang="de-DE" sz="1600" i="1" dirty="0"/>
              <a:t>, intervallskalierten oder verhältnisskalierten Variable </a:t>
            </a:r>
            <a:r>
              <a:rPr lang="de-DE" sz="1600" i="1" dirty="0" smtClean="0"/>
              <a:t>resultiert</a:t>
            </a:r>
            <a:r>
              <a:rPr lang="de-DE" sz="1600" i="1" dirty="0"/>
              <a:t/>
            </a:r>
            <a:br>
              <a:rPr lang="de-DE" sz="1600" i="1" dirty="0"/>
            </a:br>
            <a:endParaRPr lang="de-DE" sz="1600" i="1" dirty="0"/>
          </a:p>
          <a:p>
            <a:pPr fontAlgn="auto">
              <a:lnSpc>
                <a:spcPct val="100000"/>
              </a:lnSpc>
              <a:spcBef>
                <a:spcPts val="0"/>
              </a:spcBef>
              <a:spcAft>
                <a:spcPts val="0"/>
              </a:spcAft>
            </a:pPr>
            <a:r>
              <a:rPr lang="de-DE" sz="1600" i="1" dirty="0" smtClean="0"/>
              <a:t>Der Arbeitsauftrag ist auf </a:t>
            </a:r>
            <a:r>
              <a:rPr lang="de-DE" sz="1600" i="1" dirty="0" err="1" smtClean="0"/>
              <a:t>pollev.com</a:t>
            </a:r>
            <a:r>
              <a:rPr lang="de-DE" sz="1600" i="1" dirty="0" smtClean="0"/>
              <a:t>/merk wiederholt</a:t>
            </a:r>
            <a:br>
              <a:rPr lang="de-DE" sz="1600" i="1" dirty="0" smtClean="0"/>
            </a:br>
            <a:endParaRPr lang="de-DE" sz="1600" i="1" dirty="0" smtClean="0"/>
          </a:p>
          <a:p>
            <a:pPr fontAlgn="auto">
              <a:lnSpc>
                <a:spcPct val="100000"/>
              </a:lnSpc>
              <a:spcBef>
                <a:spcPts val="0"/>
              </a:spcBef>
              <a:spcAft>
                <a:spcPts val="0"/>
              </a:spcAft>
            </a:pPr>
            <a:r>
              <a:rPr lang="de-DE" sz="1600" i="1" dirty="0" smtClean="0"/>
              <a:t>Bitte geben Sie keine </a:t>
            </a:r>
            <a:r>
              <a:rPr lang="de-DE" sz="1600" i="1" dirty="0" err="1" smtClean="0"/>
              <a:t>Votings</a:t>
            </a:r>
            <a:r>
              <a:rPr lang="de-DE" sz="1600" i="1" dirty="0" smtClean="0"/>
              <a:t> ab, Hr. Merk versucht dem Vorschlag von Fr. Götz zu folgen und in Echtzeit per </a:t>
            </a:r>
            <a:r>
              <a:rPr lang="de-DE" sz="1600" i="1" dirty="0" err="1" smtClean="0"/>
              <a:t>Voting</a:t>
            </a:r>
            <a:r>
              <a:rPr lang="de-DE" sz="1600" i="1" dirty="0" smtClean="0"/>
              <a:t> zu korrigieren ...</a:t>
            </a:r>
          </a:p>
        </p:txBody>
      </p:sp>
      <p:sp>
        <p:nvSpPr>
          <p:cNvPr id="5" name="Inhaltsplatzhalter 4"/>
          <p:cNvSpPr>
            <a:spLocks noGrp="1"/>
          </p:cNvSpPr>
          <p:nvPr>
            <p:ph sz="quarter" idx="11"/>
          </p:nvPr>
        </p:nvSpPr>
        <p:spPr/>
        <p:txBody>
          <a:bodyPr/>
          <a:lstStyle/>
          <a:p>
            <a:r>
              <a:rPr lang="de-DE" dirty="0" smtClean="0"/>
              <a:t>Agenda</a:t>
            </a:r>
            <a:endParaRPr lang="de-DE" dirty="0"/>
          </a:p>
        </p:txBody>
      </p:sp>
      <p:sp>
        <p:nvSpPr>
          <p:cNvPr id="9" name="Foliennummernplatzhalter 3"/>
          <p:cNvSpPr>
            <a:spLocks noGrp="1"/>
          </p:cNvSpPr>
          <p:nvPr>
            <p:ph type="sldNum" sz="quarter" idx="10"/>
          </p:nvPr>
        </p:nvSpPr>
        <p:spPr>
          <a:xfrm>
            <a:off x="719138" y="6519863"/>
            <a:ext cx="7705725" cy="153888"/>
          </a:xfrm>
        </p:spPr>
        <p:txBody>
          <a:bodyPr/>
          <a:lstStyle/>
          <a:p>
            <a:fld id="{E18A0946-C9BC-4AF4-9295-CF3AD91E3A62}" type="slidenum">
              <a:rPr lang="de-DE" smtClean="0"/>
              <a:pPr/>
              <a:t>8</a:t>
            </a:fld>
            <a:r>
              <a:rPr lang="de-DE" dirty="0" smtClean="0"/>
              <a:t> | </a:t>
            </a:r>
            <a:r>
              <a:rPr lang="de-DE" dirty="0"/>
              <a:t>Sitzung </a:t>
            </a:r>
            <a:r>
              <a:rPr lang="de-DE" dirty="0" smtClean="0"/>
              <a:t>6</a:t>
            </a:r>
            <a:r>
              <a:rPr lang="de-DE" dirty="0"/>
              <a:t>: </a:t>
            </a:r>
            <a:r>
              <a:rPr lang="de-DE" dirty="0" err="1"/>
              <a:t>Wdh</a:t>
            </a:r>
            <a:r>
              <a:rPr lang="de-DE" dirty="0"/>
              <a:t>. Gütekriterien | </a:t>
            </a:r>
            <a:r>
              <a:rPr lang="de-DE" dirty="0" err="1"/>
              <a:t>Wdh</a:t>
            </a:r>
            <a:r>
              <a:rPr lang="de-DE" dirty="0"/>
              <a:t>. Skalenniveau | Deskriptive Statistik nominaler und </a:t>
            </a:r>
            <a:r>
              <a:rPr lang="de-DE" dirty="0" err="1"/>
              <a:t>ordinaler</a:t>
            </a:r>
            <a:r>
              <a:rPr lang="de-DE" dirty="0"/>
              <a:t> </a:t>
            </a:r>
            <a:r>
              <a:rPr lang="de-DE" dirty="0" smtClean="0"/>
              <a:t>Variablen	Samuel Merk</a:t>
            </a:r>
            <a:endParaRPr lang="de-DE" dirty="0"/>
          </a:p>
        </p:txBody>
      </p:sp>
    </p:spTree>
    <p:extLst>
      <p:ext uri="{BB962C8B-B14F-4D97-AF65-F5344CB8AC3E}">
        <p14:creationId xmlns:p14="http://schemas.microsoft.com/office/powerpoint/2010/main" val="130886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T_pptmaster_wiso">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UT_pptmaster_wiso</Template>
  <TotalTime>0</TotalTime>
  <Words>741</Words>
  <Application>Microsoft Macintosh PowerPoint</Application>
  <PresentationFormat>Bildschirmpräsentation (4:3)</PresentationFormat>
  <Paragraphs>58</Paragraphs>
  <Slides>8</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Wingdings</vt:lpstr>
      <vt:lpstr>Arial</vt:lpstr>
      <vt:lpstr>UT_pptmaster_wiso</vt:lpstr>
      <vt:lpstr>Einführung in die Grundlagen empirischer Forschungsmethoden</vt:lpstr>
      <vt:lpstr>Advanced Organizer</vt:lpstr>
      <vt:lpstr>Wiederholung Gütekriterien</vt:lpstr>
      <vt:lpstr>Übung Gütekriterien I: MET Project</vt:lpstr>
      <vt:lpstr>Übung Gütekriterien I: MET Project</vt:lpstr>
      <vt:lpstr>Übung Gütekriterien II: Zitationshäufigkeit</vt:lpstr>
      <vt:lpstr>Wiederholung Skalenniveaus</vt:lpstr>
      <vt:lpstr>Übung Skalenniveaus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Andrea Batzel</dc:creator>
  <cp:lastModifiedBy>Merk</cp:lastModifiedBy>
  <cp:revision>570</cp:revision>
  <cp:lastPrinted>2016-11-28T09:12:50Z</cp:lastPrinted>
  <dcterms:created xsi:type="dcterms:W3CDTF">2011-05-06T08:14:39Z</dcterms:created>
  <dcterms:modified xsi:type="dcterms:W3CDTF">2016-12-02T12:35:09Z</dcterms:modified>
</cp:coreProperties>
</file>