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E41"/>
    <a:srgbClr val="FFBCB5"/>
    <a:srgbClr val="CE8F8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604"/>
  </p:normalViewPr>
  <p:slideViewPr>
    <p:cSldViewPr snapToGrid="0" snapToObjects="1">
      <p:cViewPr>
        <p:scale>
          <a:sx n="111" d="100"/>
          <a:sy n="111" d="100"/>
        </p:scale>
        <p:origin x="1120" y="9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18.11.16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852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18.11.16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40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18.11.16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07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18.11.16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89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18.11.16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7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18.11.16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27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18.11.16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94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18.11.16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06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18.11.16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09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18.11.16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69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D269-660C-A54A-96F6-A1F1665F1BFE}" type="datetimeFigureOut">
              <a:rPr lang="de-DE" smtClean="0"/>
              <a:t>18.11.16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74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3D269-660C-A54A-96F6-A1F1665F1BFE}" type="datetimeFigureOut">
              <a:rPr lang="de-DE" smtClean="0"/>
              <a:t>18.11.16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7B1A4-6DA7-4A47-9E49-F77C13BDD0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61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gif"/><Relationship Id="rId14" Type="http://schemas.openxmlformats.org/officeDocument/2006/relationships/image" Target="../media/image13.png"/><Relationship Id="rId15" Type="http://schemas.openxmlformats.org/officeDocument/2006/relationships/image" Target="../media/image14.gif"/><Relationship Id="rId16" Type="http://schemas.openxmlformats.org/officeDocument/2006/relationships/image" Target="../media/image15.jpeg"/><Relationship Id="rId1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jp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01505"/>
              </p:ext>
            </p:extLst>
          </p:nvPr>
        </p:nvGraphicFramePr>
        <p:xfrm>
          <a:off x="692457" y="719666"/>
          <a:ext cx="10157680" cy="384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9822"/>
                <a:gridCol w="2178337"/>
                <a:gridCol w="2751330"/>
                <a:gridCol w="1642369"/>
                <a:gridCol w="1075822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System</a:t>
                      </a:r>
                      <a:endParaRPr lang="de-DE" b="1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1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Gegenstand</a:t>
                      </a:r>
                      <a:endParaRPr lang="de-DE" b="1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1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Adressaten</a:t>
                      </a:r>
                      <a:endParaRPr lang="de-DE" b="1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1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Funktion</a:t>
                      </a:r>
                      <a:endParaRPr lang="de-DE" b="1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Internationale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Vergleichsstudien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Leistung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Öffentlichkeit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Bildungsadministration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Monitoring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Rechenschaft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b="0" i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Ländervergleiche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Leistung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Öffentlichkeit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Bildungsadministration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Monitoring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Rechenschaft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b="0" i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i="0" dirty="0" err="1" smtClean="0">
                          <a:latin typeface="Lato" charset="0"/>
                          <a:ea typeface="Lato" charset="0"/>
                          <a:cs typeface="Lato" charset="0"/>
                        </a:rPr>
                        <a:t>Lernstandserhebungen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Leistung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Lehrer*innen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Schüler*innen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Eltern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Diagnostik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Feedback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Fremdevaluation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Schulqualität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Schulleitung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Lehrer*innen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Monitoring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Diagnostik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Selbstevaluation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Schulqualität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Unterrichtsqualität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Lehrer*innen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Schüler*innen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Diagnostik</a:t>
                      </a:r>
                    </a:p>
                    <a:p>
                      <a:r>
                        <a:rPr lang="de-DE" b="0" i="0" dirty="0" smtClean="0">
                          <a:latin typeface="Lato" charset="0"/>
                          <a:ea typeface="Lato" charset="0"/>
                          <a:cs typeface="Lato" charset="0"/>
                        </a:rPr>
                        <a:t>Heuristik</a:t>
                      </a:r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b="0" i="0" dirty="0">
                        <a:latin typeface="Lato" charset="0"/>
                        <a:ea typeface="Lato" charset="0"/>
                        <a:cs typeface="Lato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07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>
          <a:xfrm>
            <a:off x="4718872" y="3157987"/>
            <a:ext cx="6153076" cy="2455989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bgerundetes Rechteck 38"/>
          <p:cNvSpPr/>
          <p:nvPr/>
        </p:nvSpPr>
        <p:spPr>
          <a:xfrm>
            <a:off x="3217763" y="1830765"/>
            <a:ext cx="4578726" cy="2624350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1411549" y="435006"/>
            <a:ext cx="0" cy="5459769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1251751" y="5779363"/>
            <a:ext cx="10577576" cy="92491"/>
          </a:xfrm>
          <a:prstGeom prst="straightConnector1">
            <a:avLst/>
          </a:prstGeom>
          <a:ln w="38100">
            <a:solidFill>
              <a:srgbClr val="A51E4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1537096" y="6444189"/>
            <a:ext cx="1398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latin typeface="Lato" charset="0"/>
                <a:ea typeface="Lato" charset="0"/>
                <a:cs typeface="Lato" charset="0"/>
              </a:rPr>
              <a:t>Öffentlichkeit</a:t>
            </a:r>
            <a:endParaRPr lang="de-DE" sz="1200" b="1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515151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012745" y="5950935"/>
            <a:ext cx="447554" cy="44755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091168" y="6351856"/>
            <a:ext cx="1398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smtClean="0">
                <a:latin typeface="Lato" charset="0"/>
                <a:ea typeface="Lato" charset="0"/>
                <a:cs typeface="Lato" charset="0"/>
              </a:rPr>
              <a:t>Bildungs-</a:t>
            </a:r>
            <a:br>
              <a:rPr lang="de-DE" sz="1200" b="1" smtClean="0">
                <a:latin typeface="Lato" charset="0"/>
                <a:ea typeface="Lato" charset="0"/>
                <a:cs typeface="Lato" charset="0"/>
              </a:rPr>
            </a:br>
            <a:r>
              <a:rPr lang="de-DE" sz="1200" b="1" dirty="0" err="1" smtClean="0">
                <a:latin typeface="Lato" charset="0"/>
                <a:ea typeface="Lato" charset="0"/>
                <a:cs typeface="Lato" charset="0"/>
              </a:rPr>
              <a:t>administration</a:t>
            </a:r>
            <a:endParaRPr lang="de-DE" sz="1200" b="1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817" y="5950935"/>
            <a:ext cx="447554" cy="447554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645240" y="6444189"/>
            <a:ext cx="1398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latin typeface="Lato" charset="0"/>
                <a:ea typeface="Lato" charset="0"/>
                <a:cs typeface="Lato" charset="0"/>
              </a:rPr>
              <a:t>Schulleitung</a:t>
            </a:r>
            <a:endParaRPr lang="de-DE" sz="1200" b="1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889" y="5950935"/>
            <a:ext cx="447554" cy="447554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6220864" y="6444189"/>
            <a:ext cx="1398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latin typeface="Lato" charset="0"/>
                <a:ea typeface="Lato" charset="0"/>
                <a:cs typeface="Lato" charset="0"/>
              </a:rPr>
              <a:t>Lehrer*innen</a:t>
            </a:r>
            <a:endParaRPr lang="de-DE" sz="1200" b="1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15" name="Bild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961" y="5929383"/>
            <a:ext cx="490659" cy="490659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7796489" y="6444189"/>
            <a:ext cx="1398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Lato" charset="0"/>
                <a:ea typeface="Lato" charset="0"/>
                <a:cs typeface="Lato" charset="0"/>
              </a:rPr>
              <a:t>Schüler*innen</a:t>
            </a:r>
          </a:p>
          <a:p>
            <a:pPr algn="ctr"/>
            <a:endParaRPr lang="de-DE" sz="1200" b="1" dirty="0" smtClean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17" name="Bild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786" y="6017738"/>
            <a:ext cx="447554" cy="381912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9399137" y="6444189"/>
            <a:ext cx="1398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Lato" charset="0"/>
                <a:ea typeface="Lato" charset="0"/>
                <a:cs typeface="Lato" charset="0"/>
              </a:rPr>
              <a:t>Eltern</a:t>
            </a:r>
            <a:endParaRPr lang="de-DE" sz="1200" b="1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19" name="Bild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62" y="5897027"/>
            <a:ext cx="544705" cy="544705"/>
          </a:xfrm>
          <a:prstGeom prst="rect">
            <a:avLst/>
          </a:prstGeom>
        </p:spPr>
      </p:pic>
      <p:grpSp>
        <p:nvGrpSpPr>
          <p:cNvPr id="12" name="Gruppierung 11"/>
          <p:cNvGrpSpPr/>
          <p:nvPr/>
        </p:nvGrpSpPr>
        <p:grpSpPr>
          <a:xfrm>
            <a:off x="142303" y="854147"/>
            <a:ext cx="1398852" cy="770253"/>
            <a:chOff x="124034" y="2193551"/>
            <a:chExt cx="1398852" cy="770253"/>
          </a:xfrm>
        </p:grpSpPr>
        <p:sp>
          <p:nvSpPr>
            <p:cNvPr id="22" name="Textfeld 21"/>
            <p:cNvSpPr txBox="1"/>
            <p:nvPr/>
          </p:nvSpPr>
          <p:spPr>
            <a:xfrm>
              <a:off x="124034" y="268680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 smtClean="0">
                  <a:latin typeface="Lato" charset="0"/>
                  <a:ea typeface="Lato" charset="0"/>
                  <a:cs typeface="Lato" charset="0"/>
                </a:rPr>
                <a:t>Monitoring</a:t>
              </a:r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23" name="Bild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83" y="2193551"/>
              <a:ext cx="447554" cy="447554"/>
            </a:xfrm>
            <a:prstGeom prst="rect">
              <a:avLst/>
            </a:prstGeom>
          </p:spPr>
        </p:pic>
      </p:grpSp>
      <p:grpSp>
        <p:nvGrpSpPr>
          <p:cNvPr id="30" name="Gruppierung 29"/>
          <p:cNvGrpSpPr/>
          <p:nvPr/>
        </p:nvGrpSpPr>
        <p:grpSpPr>
          <a:xfrm>
            <a:off x="142303" y="2167781"/>
            <a:ext cx="1398852" cy="770253"/>
            <a:chOff x="93303" y="3203801"/>
            <a:chExt cx="1398852" cy="770253"/>
          </a:xfrm>
        </p:grpSpPr>
        <p:sp>
          <p:nvSpPr>
            <p:cNvPr id="24" name="Textfeld 23"/>
            <p:cNvSpPr txBox="1"/>
            <p:nvPr/>
          </p:nvSpPr>
          <p:spPr>
            <a:xfrm>
              <a:off x="93303" y="369705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 smtClean="0">
                  <a:latin typeface="Lato" charset="0"/>
                  <a:ea typeface="Lato" charset="0"/>
                  <a:cs typeface="Lato" charset="0"/>
                </a:rPr>
                <a:t>Diagnostik</a:t>
              </a:r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25" name="Bild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52" y="3203801"/>
              <a:ext cx="447554" cy="447554"/>
            </a:xfrm>
            <a:prstGeom prst="rect">
              <a:avLst/>
            </a:prstGeom>
          </p:spPr>
        </p:pic>
      </p:grpSp>
      <p:grpSp>
        <p:nvGrpSpPr>
          <p:cNvPr id="31" name="Gruppierung 30"/>
          <p:cNvGrpSpPr/>
          <p:nvPr/>
        </p:nvGrpSpPr>
        <p:grpSpPr>
          <a:xfrm>
            <a:off x="142303" y="3481415"/>
            <a:ext cx="1398852" cy="770253"/>
            <a:chOff x="18698" y="4259751"/>
            <a:chExt cx="1398852" cy="770253"/>
          </a:xfrm>
        </p:grpSpPr>
        <p:sp>
          <p:nvSpPr>
            <p:cNvPr id="26" name="Textfeld 25"/>
            <p:cNvSpPr txBox="1"/>
            <p:nvPr/>
          </p:nvSpPr>
          <p:spPr>
            <a:xfrm>
              <a:off x="18698" y="4753005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 smtClean="0">
                  <a:latin typeface="Lato" charset="0"/>
                  <a:ea typeface="Lato" charset="0"/>
                  <a:cs typeface="Lato" charset="0"/>
                </a:rPr>
                <a:t>Feedback</a:t>
              </a:r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27" name="Bild 2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47" y="4259751"/>
              <a:ext cx="447554" cy="447554"/>
            </a:xfrm>
            <a:prstGeom prst="rect">
              <a:avLst/>
            </a:prstGeom>
          </p:spPr>
        </p:pic>
      </p:grpSp>
      <p:grpSp>
        <p:nvGrpSpPr>
          <p:cNvPr id="32" name="Gruppierung 31"/>
          <p:cNvGrpSpPr/>
          <p:nvPr/>
        </p:nvGrpSpPr>
        <p:grpSpPr>
          <a:xfrm>
            <a:off x="142303" y="4795049"/>
            <a:ext cx="1398852" cy="770253"/>
            <a:chOff x="-155411" y="5454806"/>
            <a:chExt cx="1398852" cy="770253"/>
          </a:xfrm>
        </p:grpSpPr>
        <p:sp>
          <p:nvSpPr>
            <p:cNvPr id="28" name="Textfeld 27"/>
            <p:cNvSpPr txBox="1"/>
            <p:nvPr/>
          </p:nvSpPr>
          <p:spPr>
            <a:xfrm>
              <a:off x="-155411" y="5948060"/>
              <a:ext cx="1398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 smtClean="0">
                  <a:latin typeface="Lato" charset="0"/>
                  <a:ea typeface="Lato" charset="0"/>
                  <a:cs typeface="Lato" charset="0"/>
                </a:rPr>
                <a:t>Heuristik</a:t>
              </a:r>
              <a:endParaRPr lang="de-DE" sz="1200" b="1" dirty="0">
                <a:latin typeface="Lato" charset="0"/>
                <a:ea typeface="Lato" charset="0"/>
                <a:cs typeface="Lato" charset="0"/>
              </a:endParaRPr>
            </a:p>
          </p:txBody>
        </p:sp>
        <p:pic>
          <p:nvPicPr>
            <p:cNvPr id="29" name="Bild 2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238" y="5454806"/>
              <a:ext cx="447554" cy="447554"/>
            </a:xfrm>
            <a:prstGeom prst="rect">
              <a:avLst/>
            </a:prstGeom>
          </p:spPr>
        </p:pic>
      </p:grpSp>
      <p:sp>
        <p:nvSpPr>
          <p:cNvPr id="33" name="Abgerundetes Rechteck 32"/>
          <p:cNvSpPr/>
          <p:nvPr/>
        </p:nvSpPr>
        <p:spPr>
          <a:xfrm>
            <a:off x="1700953" y="641944"/>
            <a:ext cx="2906496" cy="1319514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bgerundetes Rechteck 33"/>
          <p:cNvSpPr/>
          <p:nvPr/>
        </p:nvSpPr>
        <p:spPr>
          <a:xfrm>
            <a:off x="6085542" y="1986431"/>
            <a:ext cx="4597892" cy="982469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5" name="Bild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455" y="728482"/>
            <a:ext cx="598818" cy="870612"/>
          </a:xfrm>
          <a:prstGeom prst="rect">
            <a:avLst/>
          </a:prstGeom>
        </p:spPr>
      </p:pic>
      <p:pic>
        <p:nvPicPr>
          <p:cNvPr id="36" name="Bild 35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87" y="751812"/>
            <a:ext cx="677174" cy="712815"/>
          </a:xfrm>
          <a:prstGeom prst="rect">
            <a:avLst/>
          </a:prstGeom>
        </p:spPr>
      </p:pic>
      <p:pic>
        <p:nvPicPr>
          <p:cNvPr id="37" name="Bild 3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79"/>
          <a:stretch/>
        </p:blipFill>
        <p:spPr>
          <a:xfrm>
            <a:off x="2793514" y="1177828"/>
            <a:ext cx="667872" cy="507053"/>
          </a:xfrm>
          <a:prstGeom prst="rect">
            <a:avLst/>
          </a:prstGeom>
        </p:spPr>
      </p:pic>
      <p:pic>
        <p:nvPicPr>
          <p:cNvPr id="38" name="Bild 3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267" y="2090293"/>
            <a:ext cx="1472092" cy="736046"/>
          </a:xfrm>
          <a:prstGeom prst="rect">
            <a:avLst/>
          </a:prstGeom>
        </p:spPr>
      </p:pic>
      <p:sp>
        <p:nvSpPr>
          <p:cNvPr id="40" name="Textfeld 39"/>
          <p:cNvSpPr txBox="1"/>
          <p:nvPr/>
        </p:nvSpPr>
        <p:spPr>
          <a:xfrm>
            <a:off x="3606087" y="4113168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Fremdevaluation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8559727" y="3155530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Selbstevaluation</a:t>
            </a:r>
            <a:endParaRPr lang="de-DE" sz="14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6356479" y="4607562"/>
            <a:ext cx="2838862" cy="869222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4" name="Picture 5" descr="Icon Titelblatt 1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" t="74104" r="78140" b="469"/>
          <a:stretch/>
        </p:blipFill>
        <p:spPr bwMode="auto">
          <a:xfrm>
            <a:off x="8478744" y="4804193"/>
            <a:ext cx="558772" cy="60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feld 44"/>
          <p:cNvSpPr txBox="1"/>
          <p:nvPr/>
        </p:nvSpPr>
        <p:spPr>
          <a:xfrm>
            <a:off x="6477413" y="2032711"/>
            <a:ext cx="2018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Lernstandserhebungen</a:t>
            </a:r>
            <a:endParaRPr lang="de-DE" sz="1400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872763" y="1659266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smtClean="0">
                <a:solidFill>
                  <a:srgbClr val="A51E41"/>
                </a:solidFill>
                <a:latin typeface="Lato" charset="0"/>
                <a:ea typeface="Lato" charset="0"/>
                <a:cs typeface="Lato" charset="0"/>
              </a:rPr>
              <a:t>Vergleichsstudien</a:t>
            </a:r>
            <a:endParaRPr lang="de-DE" b="1" dirty="0">
              <a:solidFill>
                <a:srgbClr val="A51E4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47" name="Bild 4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 b="41765"/>
          <a:stretch/>
        </p:blipFill>
        <p:spPr>
          <a:xfrm>
            <a:off x="2544535" y="693768"/>
            <a:ext cx="923070" cy="45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2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Macintosh PowerPoint</Application>
  <PresentationFormat>Breitbild</PresentationFormat>
  <Paragraphs>51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Calibri Light</vt:lpstr>
      <vt:lpstr>Lato</vt:lpstr>
      <vt:lpstr>Arial</vt:lpstr>
      <vt:lpstr>Calibri</vt:lpstr>
      <vt:lpstr>Office-Design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Merk</dc:creator>
  <cp:lastModifiedBy>Merk</cp:lastModifiedBy>
  <cp:revision>50</cp:revision>
  <dcterms:created xsi:type="dcterms:W3CDTF">2016-11-17T11:04:40Z</dcterms:created>
  <dcterms:modified xsi:type="dcterms:W3CDTF">2016-11-21T08:19:18Z</dcterms:modified>
</cp:coreProperties>
</file>