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86" r:id="rId13"/>
    <p:sldId id="287" r:id="rId14"/>
    <p:sldId id="269" r:id="rId15"/>
    <p:sldId id="282" r:id="rId16"/>
    <p:sldId id="283" r:id="rId17"/>
    <p:sldId id="274" r:id="rId18"/>
    <p:sldId id="275" r:id="rId19"/>
    <p:sldId id="285" r:id="rId20"/>
    <p:sldId id="281" r:id="rId21"/>
    <p:sldId id="284" r:id="rId22"/>
    <p:sldId id="276" r:id="rId23"/>
    <p:sldId id="277" r:id="rId24"/>
    <p:sldId id="278" r:id="rId25"/>
    <p:sldId id="280" r:id="rId26"/>
    <p:sldId id="279" r:id="rId27"/>
  </p:sldIdLst>
  <p:sldSz cx="159718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DD"/>
    <a:srgbClr val="A51E41"/>
    <a:srgbClr val="BC6261"/>
    <a:srgbClr val="B4A069"/>
    <a:srgbClr val="D2C5A3"/>
    <a:srgbClr val="FFBCB5"/>
    <a:srgbClr val="CE8F8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04"/>
  </p:normalViewPr>
  <p:slideViewPr>
    <p:cSldViewPr snapToGrid="0" snapToObjects="1">
      <p:cViewPr>
        <p:scale>
          <a:sx n="119" d="100"/>
          <a:sy n="119" d="100"/>
        </p:scale>
        <p:origin x="120" y="784"/>
      </p:cViewPr>
      <p:guideLst>
        <p:guide orient="horz" pos="2160"/>
        <p:guide pos="50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480" y="1122363"/>
            <a:ext cx="119788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480" y="3602038"/>
            <a:ext cx="119788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9846" y="365125"/>
            <a:ext cx="3443928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8064" y="365125"/>
            <a:ext cx="1013213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2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9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745" y="1709739"/>
            <a:ext cx="137757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745" y="4589464"/>
            <a:ext cx="137757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064" y="1825625"/>
            <a:ext cx="6788031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5743" y="1825625"/>
            <a:ext cx="6788031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4" y="365126"/>
            <a:ext cx="1377571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45" y="1681163"/>
            <a:ext cx="6756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145" y="2505075"/>
            <a:ext cx="6756835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5743" y="1681163"/>
            <a:ext cx="67901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5743" y="2505075"/>
            <a:ext cx="679011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2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5" y="457200"/>
            <a:ext cx="5151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111" y="987426"/>
            <a:ext cx="80857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145" y="2057400"/>
            <a:ext cx="5151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6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45" y="457200"/>
            <a:ext cx="5151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90111" y="987426"/>
            <a:ext cx="80857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145" y="2057400"/>
            <a:ext cx="5151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8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8064" y="365126"/>
            <a:ext cx="13775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064" y="1825625"/>
            <a:ext cx="13775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8064" y="6356351"/>
            <a:ext cx="359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D269-660C-A54A-96F6-A1F1665F1BFE}" type="datetimeFigureOut">
              <a:rPr lang="de-DE" smtClean="0"/>
              <a:t>30.11.16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0672" y="6356351"/>
            <a:ext cx="5390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110" y="6356351"/>
            <a:ext cx="359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gif"/><Relationship Id="rId13" Type="http://schemas.openxmlformats.org/officeDocument/2006/relationships/image" Target="../media/image14.gif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tiff"/><Relationship Id="rId10" Type="http://schemas.openxmlformats.org/officeDocument/2006/relationships/image" Target="../media/image3.png"/><Relationship Id="rId11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tiff"/><Relationship Id="rId5" Type="http://schemas.openxmlformats.org/officeDocument/2006/relationships/image" Target="../media/image2.jp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gif"/><Relationship Id="rId15" Type="http://schemas.openxmlformats.org/officeDocument/2006/relationships/image" Target="../media/image13.png"/><Relationship Id="rId16" Type="http://schemas.openxmlformats.org/officeDocument/2006/relationships/image" Target="../media/image14.gif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.tiff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505"/>
              </p:ext>
            </p:extLst>
          </p:nvPr>
        </p:nvGraphicFramePr>
        <p:xfrm>
          <a:off x="2582376" y="719666"/>
          <a:ext cx="10157680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822"/>
                <a:gridCol w="2178337"/>
                <a:gridCol w="2751330"/>
                <a:gridCol w="1642369"/>
                <a:gridCol w="107582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System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Adressaten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Funktion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Internationale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Vergleichsstudien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Ländervergleiche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Lernstandserhebungen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Eltern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Feedback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Fremdevaluation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Schulleitung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Selbstevaluation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Heuristik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384754" y="2926157"/>
            <a:ext cx="4823793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1502229"/>
            <a:ext cx="0" cy="434469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292370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032824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6773278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0254185" y="5969883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513732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2112565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3426199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4739833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1900361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718036" y="3081694"/>
            <a:ext cx="3935002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75" y="2170513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95" y="2044885"/>
            <a:ext cx="677174" cy="712815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339732" y="3300373"/>
            <a:ext cx="1140062" cy="512003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874148" y="517632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7" y="3834165"/>
            <a:ext cx="27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2892924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027698" y="2152932"/>
            <a:ext cx="923070" cy="452887"/>
          </a:xfrm>
          <a:prstGeom prst="rect">
            <a:avLst/>
          </a:prstGeom>
        </p:spPr>
      </p:pic>
      <p:pic>
        <p:nvPicPr>
          <p:cNvPr id="2054" name="Picture 6" descr="ttps://shop.ls-bw.de/images/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74" y="4400788"/>
            <a:ext cx="1723905" cy="4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292370" y="2926157"/>
            <a:ext cx="4916177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1502229"/>
            <a:ext cx="0" cy="434469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1355110" y="5711722"/>
            <a:ext cx="10297927" cy="258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801032"/>
            <a:chOff x="1551916" y="5903080"/>
            <a:chExt cx="1398852" cy="801032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292370" y="5903080"/>
            <a:ext cx="1398852" cy="924142"/>
            <a:chOff x="3105988" y="5903080"/>
            <a:chExt cx="1398852" cy="924142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4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4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032824" y="5903080"/>
            <a:ext cx="1398852" cy="801032"/>
            <a:chOff x="4660060" y="5903080"/>
            <a:chExt cx="1398852" cy="801032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6773278" y="5881529"/>
            <a:ext cx="1398852" cy="822583"/>
            <a:chOff x="6235684" y="5881529"/>
            <a:chExt cx="1398852" cy="822583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0254185" y="5969883"/>
            <a:ext cx="1398852" cy="734229"/>
            <a:chOff x="9413957" y="5969883"/>
            <a:chExt cx="1398852" cy="734229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513732" y="5849173"/>
            <a:ext cx="1398852" cy="1070382"/>
            <a:chOff x="7811309" y="5849173"/>
            <a:chExt cx="1398852" cy="1070382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2112565"/>
            <a:ext cx="1398852" cy="801031"/>
            <a:chOff x="124034" y="2193551"/>
            <a:chExt cx="1398852" cy="801031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3426199"/>
            <a:ext cx="1398852" cy="801031"/>
            <a:chOff x="93303" y="3203801"/>
            <a:chExt cx="1398852" cy="801031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4739833"/>
            <a:ext cx="1398852" cy="801031"/>
            <a:chOff x="18698" y="4259751"/>
            <a:chExt cx="1398852" cy="801031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1900361"/>
            <a:ext cx="2975449" cy="1181333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6773278" y="3081694"/>
            <a:ext cx="4879760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809625" y="502355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044447" y="3734787"/>
            <a:ext cx="275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28936" y="211256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bgerundetes Rechteck 33"/>
          <p:cNvSpPr/>
          <p:nvPr/>
        </p:nvSpPr>
        <p:spPr>
          <a:xfrm>
            <a:off x="6773278" y="3081694"/>
            <a:ext cx="4879760" cy="1114758"/>
          </a:xfrm>
          <a:prstGeom prst="round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292370" y="2926157"/>
            <a:ext cx="4916177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1502229"/>
            <a:ext cx="0" cy="434469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1355110" y="5711722"/>
            <a:ext cx="10297927" cy="258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801032"/>
            <a:chOff x="1551916" y="5903080"/>
            <a:chExt cx="1398852" cy="801032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292370" y="5903080"/>
            <a:ext cx="1398852" cy="924142"/>
            <a:chOff x="3105988" y="5903080"/>
            <a:chExt cx="1398852" cy="924142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4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4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032824" y="5903080"/>
            <a:ext cx="1398852" cy="801032"/>
            <a:chOff x="4660060" y="5903080"/>
            <a:chExt cx="1398852" cy="801032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6773278" y="5881529"/>
            <a:ext cx="1398852" cy="822583"/>
            <a:chOff x="6235684" y="5881529"/>
            <a:chExt cx="1398852" cy="822583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0254185" y="5969883"/>
            <a:ext cx="1398852" cy="734229"/>
            <a:chOff x="9413957" y="5969883"/>
            <a:chExt cx="1398852" cy="734229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513732" y="5849173"/>
            <a:ext cx="1398852" cy="1070382"/>
            <a:chOff x="7811309" y="5849173"/>
            <a:chExt cx="1398852" cy="1070382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2112565"/>
            <a:ext cx="1398852" cy="801031"/>
            <a:chOff x="124034" y="2193551"/>
            <a:chExt cx="1398852" cy="801031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3426199"/>
            <a:ext cx="1398852" cy="801031"/>
            <a:chOff x="93303" y="3203801"/>
            <a:chExt cx="1398852" cy="801031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4739833"/>
            <a:ext cx="1398852" cy="801031"/>
            <a:chOff x="18698" y="4259751"/>
            <a:chExt cx="1398852" cy="801031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1900361"/>
            <a:ext cx="2975449" cy="1181333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809625" y="502355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044447" y="3734787"/>
            <a:ext cx="275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28936" y="211256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bgerundetes Rechteck 33"/>
          <p:cNvSpPr/>
          <p:nvPr/>
        </p:nvSpPr>
        <p:spPr>
          <a:xfrm>
            <a:off x="6773278" y="3081694"/>
            <a:ext cx="4879760" cy="1114758"/>
          </a:xfrm>
          <a:prstGeom prst="round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292370" y="2926157"/>
            <a:ext cx="4916177" cy="2583929"/>
          </a:xfrm>
          <a:prstGeom prst="round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1502229"/>
            <a:ext cx="0" cy="434469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1355110" y="5711722"/>
            <a:ext cx="10297927" cy="258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801032"/>
            <a:chOff x="1551916" y="5903080"/>
            <a:chExt cx="1398852" cy="801032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292370" y="5903080"/>
            <a:ext cx="1398852" cy="924142"/>
            <a:chOff x="3105988" y="5903080"/>
            <a:chExt cx="1398852" cy="924142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4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4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032824" y="5903080"/>
            <a:ext cx="1398852" cy="801032"/>
            <a:chOff x="4660060" y="5903080"/>
            <a:chExt cx="1398852" cy="801032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6773278" y="5881529"/>
            <a:ext cx="1398852" cy="822583"/>
            <a:chOff x="6235684" y="5881529"/>
            <a:chExt cx="1398852" cy="822583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0254185" y="5969883"/>
            <a:ext cx="1398852" cy="734229"/>
            <a:chOff x="9413957" y="5969883"/>
            <a:chExt cx="1398852" cy="734229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8513732" y="5849173"/>
            <a:ext cx="1398852" cy="1070382"/>
            <a:chOff x="7811309" y="5849173"/>
            <a:chExt cx="1398852" cy="1070382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4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2112565"/>
            <a:ext cx="1398852" cy="801031"/>
            <a:chOff x="124034" y="2193551"/>
            <a:chExt cx="1398852" cy="801031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3426199"/>
            <a:ext cx="1398852" cy="801031"/>
            <a:chOff x="93303" y="3203801"/>
            <a:chExt cx="1398852" cy="801031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4739833"/>
            <a:ext cx="1398852" cy="801031"/>
            <a:chOff x="18698" y="4259751"/>
            <a:chExt cx="1398852" cy="801031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1900361"/>
            <a:ext cx="2975449" cy="1181333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809625" y="502355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044447" y="3734787"/>
            <a:ext cx="275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28936" y="211256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193674"/>
              </p:ext>
            </p:extLst>
          </p:nvPr>
        </p:nvGraphicFramePr>
        <p:xfrm>
          <a:off x="2000919" y="1825625"/>
          <a:ext cx="6788078" cy="310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269"/>
                <a:gridCol w="2262691"/>
                <a:gridCol w="3114118"/>
              </a:tblGrid>
              <a:tr h="616669"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Institutionalisierte Rückmeldesysteme</a:t>
                      </a:r>
                      <a:endParaRPr lang="de-DE" b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Daten </a:t>
                      </a:r>
                      <a:r>
                        <a:rPr lang="de-DE" b="1" i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für</a:t>
                      </a:r>
                      <a:r>
                        <a:rPr lang="de-DE" b="1" baseline="0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 die Unterrichts</a:t>
                      </a:r>
                      <a:r>
                        <a:rPr lang="de-DE" b="1" i="1" baseline="0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entwicklung</a:t>
                      </a:r>
                      <a:endParaRPr lang="de-DE" b="1" i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Schülerleistung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Zeitspanne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mehrere Monate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unmittelbar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Perspektive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retrospektiv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prospektiv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669">
                <a:tc>
                  <a:txBody>
                    <a:bodyPr/>
                    <a:lstStyle/>
                    <a:p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err="1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summativ</a:t>
                      </a:r>
                      <a:endParaRPr lang="de-DE" b="1" i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formativ</a:t>
                      </a:r>
                      <a:endParaRPr lang="de-DE" b="1" i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8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471233"/>
              </p:ext>
            </p:extLst>
          </p:nvPr>
        </p:nvGraphicFramePr>
        <p:xfrm>
          <a:off x="2000919" y="1825625"/>
          <a:ext cx="6788078" cy="310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269"/>
                <a:gridCol w="2262691"/>
                <a:gridCol w="3114118"/>
              </a:tblGrid>
              <a:tr h="616669"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Institutionalisierte Rückmeldesysteme</a:t>
                      </a:r>
                      <a:endParaRPr lang="de-DE" b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Daten </a:t>
                      </a:r>
                      <a:r>
                        <a:rPr lang="de-DE" b="1" i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für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 die Unterrichts</a:t>
                      </a:r>
                      <a:r>
                        <a:rPr lang="de-DE" b="1" i="1" baseline="0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entwicklung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Schülerleistung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Zeitspanne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mehrere Monate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unmittelbar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Perspektive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Lato" charset="0"/>
                          <a:ea typeface="Lato" charset="0"/>
                          <a:cs typeface="Lato" charset="0"/>
                        </a:rPr>
                        <a:t>retrospektiv</a:t>
                      </a:r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prospektiv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err="1" smtClean="0">
                          <a:solidFill>
                            <a:srgbClr val="A51E4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summativ</a:t>
                      </a:r>
                      <a:endParaRPr lang="de-DE" b="1" i="1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formativ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5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910333"/>
              </p:ext>
            </p:extLst>
          </p:nvPr>
        </p:nvGraphicFramePr>
        <p:xfrm>
          <a:off x="2000919" y="1825625"/>
          <a:ext cx="6788078" cy="310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269"/>
                <a:gridCol w="2262691"/>
                <a:gridCol w="3114118"/>
              </a:tblGrid>
              <a:tr h="616669"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A51E4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>
                        <a:alpha val="7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Institutionalisierte Rückmeldesysteme</a:t>
                      </a:r>
                      <a:endParaRPr lang="de-DE" b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Daten </a:t>
                      </a:r>
                      <a:r>
                        <a:rPr lang="de-DE" b="1" i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für</a:t>
                      </a:r>
                      <a:r>
                        <a:rPr lang="de-DE" b="1" baseline="0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 die Unterrichts</a:t>
                      </a:r>
                      <a:r>
                        <a:rPr lang="de-DE" b="1" i="1" baseline="0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entwicklung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Schülerleistung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Zeitspanne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mehrere Monate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unmittelbar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Lato" charset="0"/>
                          <a:ea typeface="Lato" charset="0"/>
                          <a:cs typeface="Lato" charset="0"/>
                        </a:rPr>
                        <a:t>Perspektive</a:t>
                      </a:r>
                      <a:endParaRPr lang="de-DE" b="1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retrospektiv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prospektiv</a:t>
                      </a:r>
                      <a:endParaRPr lang="de-DE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669">
                <a:tc>
                  <a:txBody>
                    <a:bodyPr/>
                    <a:lstStyle/>
                    <a:p>
                      <a:endParaRPr lang="de-DE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err="1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summativ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 smtClean="0">
                          <a:solidFill>
                            <a:schemeClr val="bg1"/>
                          </a:solidFill>
                          <a:latin typeface="Lato" charset="0"/>
                          <a:ea typeface="Lato" charset="0"/>
                          <a:cs typeface="Lato" charset="0"/>
                        </a:rPr>
                        <a:t>formativ</a:t>
                      </a:r>
                      <a:endParaRPr lang="de-DE" b="1" i="1" dirty="0">
                        <a:solidFill>
                          <a:schemeClr val="bg1"/>
                        </a:solidFill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6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1" y="2198615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250924" y="2184661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642846" y="3385830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9944" y="2896235"/>
            <a:ext cx="717766" cy="40393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1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0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62" y="2300869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467091" y="1913622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306709" y="2970219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0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4714" y="3737065"/>
            <a:ext cx="1178989" cy="6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9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62" y="2300869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467091" y="1913622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306709" y="2970219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0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4714" y="3737065"/>
            <a:ext cx="1178989" cy="61946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1699709" y="1667436"/>
            <a:ext cx="3291839" cy="2700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3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>
          <a:xfrm>
            <a:off x="4884151" y="3110133"/>
            <a:ext cx="6153076" cy="245598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3042" y="1782910"/>
            <a:ext cx="4578726" cy="2624350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576828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417030" y="5731509"/>
            <a:ext cx="10577576" cy="9249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02375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Öffentlichkeit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51515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78024" y="5903080"/>
            <a:ext cx="447554" cy="44755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56447" y="6304002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>
                <a:latin typeface="Lato" charset="0"/>
                <a:ea typeface="Lato" charset="0"/>
                <a:cs typeface="Lato" charset="0"/>
              </a:rPr>
              <a:t>Bildungs-</a:t>
            </a:r>
            <a:br>
              <a:rPr lang="de-DE" sz="1200" b="1">
                <a:latin typeface="Lato" charset="0"/>
                <a:ea typeface="Lato" charset="0"/>
                <a:cs typeface="Lato" charset="0"/>
              </a:rPr>
            </a:br>
            <a:r>
              <a:rPr lang="de-DE" sz="1200" b="1" dirty="0" err="1">
                <a:latin typeface="Lato" charset="0"/>
                <a:ea typeface="Lato" charset="0"/>
                <a:cs typeface="Lato" charset="0"/>
              </a:rPr>
              <a:t>administration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96" y="5903080"/>
            <a:ext cx="447554" cy="4475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810519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Schulleitung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68" y="5903080"/>
            <a:ext cx="447554" cy="44755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386143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Lehrer*innen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41" y="5881529"/>
            <a:ext cx="490659" cy="490659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961768" y="6396335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Schüler*innen</a:t>
            </a:r>
          </a:p>
          <a:p>
            <a:pPr algn="ctr"/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65" y="5969883"/>
            <a:ext cx="447554" cy="38191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9564416" y="6396335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Eltern</a:t>
            </a:r>
          </a:p>
        </p:txBody>
      </p:sp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42" y="5849173"/>
            <a:ext cx="544705" cy="544705"/>
          </a:xfrm>
          <a:prstGeom prst="rect">
            <a:avLst/>
          </a:prstGeom>
        </p:spPr>
      </p:pic>
      <p:grpSp>
        <p:nvGrpSpPr>
          <p:cNvPr id="12" name="Gruppierung 11"/>
          <p:cNvGrpSpPr/>
          <p:nvPr/>
        </p:nvGrpSpPr>
        <p:grpSpPr>
          <a:xfrm>
            <a:off x="307582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307582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307582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307582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866232" y="594089"/>
            <a:ext cx="2906496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6250821" y="1938577"/>
            <a:ext cx="4597892" cy="98246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34" y="680627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66" y="703958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958793" y="1129974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46" y="2042438"/>
            <a:ext cx="1472092" cy="736046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771366" y="406531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725006" y="3107676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Selbstevaluation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6521758" y="4559707"/>
            <a:ext cx="2838862" cy="869222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5" descr="Icon Titelblatt 1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74104" r="78140" b="469"/>
          <a:stretch/>
        </p:blipFill>
        <p:spPr bwMode="auto">
          <a:xfrm>
            <a:off x="8644023" y="4756339"/>
            <a:ext cx="558772" cy="60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6642693" y="1984857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038043" y="161141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709814" y="645914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717688" y="1205771"/>
            <a:ext cx="10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Daten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141233" y="2682704"/>
            <a:ext cx="194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Unterrichts- </a:t>
            </a:r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qualität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32145" y="2867369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Leistung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09" y="2357591"/>
            <a:ext cx="650226" cy="65022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64" y="3329034"/>
            <a:ext cx="717766" cy="71776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515151">
                <a:tint val="45000"/>
                <a:satMod val="400000"/>
              </a:srgbClr>
            </a:duotone>
            <a:alphaModFix amt="67000"/>
          </a:blip>
          <a:stretch>
            <a:fillRect/>
          </a:stretch>
        </p:blipFill>
        <p:spPr>
          <a:xfrm>
            <a:off x="10334250" y="3071921"/>
            <a:ext cx="514225" cy="514225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91" y="2468427"/>
            <a:ext cx="398942" cy="398942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01" y="2198615"/>
            <a:ext cx="714953" cy="103945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5250924" y="2184661"/>
            <a:ext cx="1101071" cy="540220"/>
          </a:xfrm>
          <a:prstGeom prst="rect">
            <a:avLst/>
          </a:prstGeom>
        </p:spPr>
      </p:pic>
      <p:pic>
        <p:nvPicPr>
          <p:cNvPr id="15" name="Picture 6" descr="ttps://shop.ls-bw.de/images/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/>
        </p:blipFill>
        <p:spPr bwMode="auto">
          <a:xfrm>
            <a:off x="5642846" y="3385830"/>
            <a:ext cx="885555" cy="7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058" y="1910037"/>
            <a:ext cx="447554" cy="447554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58" y="2682704"/>
            <a:ext cx="490659" cy="490659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0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6" y="3724098"/>
            <a:ext cx="447554" cy="381912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382" y="3582091"/>
            <a:ext cx="544705" cy="5447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1699709" y="1667436"/>
            <a:ext cx="3291839" cy="2700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8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e m. Pfeil nach links u. rechts 2"/>
          <p:cNvSpPr/>
          <p:nvPr/>
        </p:nvSpPr>
        <p:spPr>
          <a:xfrm>
            <a:off x="2485015" y="1667436"/>
            <a:ext cx="7551869" cy="2861534"/>
          </a:xfrm>
          <a:prstGeom prst="leftRightArrowCallout">
            <a:avLst>
              <a:gd name="adj1" fmla="val 50000"/>
              <a:gd name="adj2" fmla="val 25376"/>
              <a:gd name="adj3" fmla="val 32273"/>
              <a:gd name="adj4" fmla="val 33878"/>
            </a:avLst>
          </a:prstGeom>
          <a:solidFill>
            <a:srgbClr val="FFE0DD"/>
          </a:solidFill>
          <a:ln>
            <a:solidFill>
              <a:srgbClr val="FFE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015752" y="1248802"/>
            <a:ext cx="249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Informationen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033806" y="2841088"/>
            <a:ext cx="194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formativ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85933" y="2841087"/>
            <a:ext cx="18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summativ</a:t>
            </a:r>
            <a:endParaRPr lang="de-DE" sz="32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70629" y="2471754"/>
            <a:ext cx="2423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Entwicklung</a:t>
            </a:r>
          </a:p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von</a:t>
            </a:r>
          </a:p>
          <a:p>
            <a:pPr algn="ctr"/>
            <a:r>
              <a:rPr lang="de-DE" sz="2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Professionalität</a:t>
            </a:r>
            <a:endParaRPr lang="de-DE" sz="2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9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831" y="2036380"/>
            <a:ext cx="2971800" cy="33274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31" y="1791447"/>
            <a:ext cx="3797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1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64" y="3119083"/>
            <a:ext cx="2946400" cy="34036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54" y="1438350"/>
            <a:ext cx="5207000" cy="46863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64" y="831295"/>
            <a:ext cx="2946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8636" b="3262"/>
          <a:stretch/>
        </p:blipFill>
        <p:spPr>
          <a:xfrm>
            <a:off x="9326152" y="1765247"/>
            <a:ext cx="2324380" cy="4422474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/>
          <a:stretch/>
        </p:blipFill>
        <p:spPr>
          <a:xfrm>
            <a:off x="338501" y="1936376"/>
            <a:ext cx="8767482" cy="136051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7" b="38679"/>
          <a:stretch/>
        </p:blipFill>
        <p:spPr>
          <a:xfrm>
            <a:off x="565168" y="4631494"/>
            <a:ext cx="8095734" cy="908694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49259" y="3754419"/>
            <a:ext cx="8848530" cy="0"/>
          </a:xfrm>
          <a:prstGeom prst="straightConnector1">
            <a:avLst/>
          </a:prstGeom>
          <a:ln w="38100">
            <a:solidFill>
              <a:srgbClr val="BC626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208542" y="1836383"/>
            <a:ext cx="0" cy="3897443"/>
          </a:xfrm>
          <a:prstGeom prst="straightConnector1">
            <a:avLst/>
          </a:prstGeom>
          <a:ln w="38100">
            <a:solidFill>
              <a:srgbClr val="BC626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82880" y="1624405"/>
            <a:ext cx="11736593" cy="4563316"/>
          </a:xfrm>
          <a:prstGeom prst="rect">
            <a:avLst/>
          </a:prstGeom>
          <a:noFill/>
          <a:ln w="41275">
            <a:solidFill>
              <a:srgbClr val="BC6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2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8636" b="3262"/>
          <a:stretch/>
        </p:blipFill>
        <p:spPr>
          <a:xfrm>
            <a:off x="9326152" y="1765247"/>
            <a:ext cx="2324380" cy="4422474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/>
          <a:stretch/>
        </p:blipFill>
        <p:spPr>
          <a:xfrm>
            <a:off x="338501" y="1936376"/>
            <a:ext cx="8767482" cy="136051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70" r="29498" b="59732"/>
          <a:stretch/>
        </p:blipFill>
        <p:spPr>
          <a:xfrm>
            <a:off x="439365" y="4507454"/>
            <a:ext cx="8565754" cy="613185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49259" y="3754419"/>
            <a:ext cx="8848530" cy="0"/>
          </a:xfrm>
          <a:prstGeom prst="straightConnector1">
            <a:avLst/>
          </a:prstGeom>
          <a:ln w="38100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208542" y="1836383"/>
            <a:ext cx="0" cy="3897443"/>
          </a:xfrm>
          <a:prstGeom prst="straightConnector1">
            <a:avLst/>
          </a:prstGeom>
          <a:ln w="38100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6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24" y="1272379"/>
            <a:ext cx="3407036" cy="1606635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47" y="1570496"/>
            <a:ext cx="5610588" cy="393622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25" y="3195020"/>
            <a:ext cx="4079469" cy="2311699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V="1">
            <a:off x="3485478" y="3087443"/>
            <a:ext cx="4561243" cy="21514"/>
          </a:xfrm>
          <a:prstGeom prst="straightConnector1">
            <a:avLst/>
          </a:prstGeom>
          <a:ln w="38100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8044031" y="1570496"/>
            <a:ext cx="1344" cy="3851358"/>
          </a:xfrm>
          <a:prstGeom prst="straightConnector1">
            <a:avLst/>
          </a:prstGeom>
          <a:ln w="38100">
            <a:solidFill>
              <a:srgbClr val="A51E4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9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577854" y="1619885"/>
            <a:ext cx="5492049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671052" y="1765300"/>
            <a:ext cx="5188421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874148" y="387005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2" name="Gruppierung 51"/>
          <p:cNvGrpSpPr/>
          <p:nvPr/>
        </p:nvGrpSpPr>
        <p:grpSpPr>
          <a:xfrm>
            <a:off x="5749636" y="3117036"/>
            <a:ext cx="7109837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429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Interne Evaluation</a:t>
              </a:r>
              <a:endPara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9959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555986" y="465486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Textfeld 44"/>
          <p:cNvSpPr txBox="1"/>
          <p:nvPr/>
        </p:nvSpPr>
        <p:spPr>
          <a:xfrm>
            <a:off x="8208547" y="2527893"/>
            <a:ext cx="27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Selbstevaluation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484043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  <p:cxnSp>
        <p:nvCxnSpPr>
          <p:cNvPr id="51" name="Gerade Verbindung mit Pfeil 50"/>
          <p:cNvCxnSpPr>
            <a:stCxn id="46" idx="2"/>
            <a:endCxn id="50" idx="0"/>
          </p:cNvCxnSpPr>
          <p:nvPr/>
        </p:nvCxnSpPr>
        <p:spPr>
          <a:xfrm>
            <a:off x="2704870" y="1894429"/>
            <a:ext cx="6688512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  <a:endCxn id="50" idx="0"/>
          </p:cNvCxnSpPr>
          <p:nvPr/>
        </p:nvCxnSpPr>
        <p:spPr>
          <a:xfrm>
            <a:off x="7832784" y="4177827"/>
            <a:ext cx="1560598" cy="1484317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  <a:endCxn id="50" idx="0"/>
          </p:cNvCxnSpPr>
          <p:nvPr/>
        </p:nvCxnSpPr>
        <p:spPr>
          <a:xfrm flipH="1">
            <a:off x="9393382" y="3424813"/>
            <a:ext cx="1773655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mit Pfeil 50"/>
          <p:cNvCxnSpPr>
            <a:stCxn id="46" idx="2"/>
          </p:cNvCxnSpPr>
          <p:nvPr/>
        </p:nvCxnSpPr>
        <p:spPr>
          <a:xfrm>
            <a:off x="2704870" y="1894429"/>
            <a:ext cx="5420280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</p:cNvCxnSpPr>
          <p:nvPr/>
        </p:nvCxnSpPr>
        <p:spPr>
          <a:xfrm>
            <a:off x="7832784" y="4177827"/>
            <a:ext cx="950998" cy="1534153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</p:cNvCxnSpPr>
          <p:nvPr/>
        </p:nvCxnSpPr>
        <p:spPr>
          <a:xfrm flipH="1">
            <a:off x="10348781" y="3424813"/>
            <a:ext cx="818256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Selbstevaluation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484043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ung 51"/>
          <p:cNvGrpSpPr/>
          <p:nvPr/>
        </p:nvGrpSpPr>
        <p:grpSpPr>
          <a:xfrm>
            <a:off x="6178244" y="3117036"/>
            <a:ext cx="6681229" cy="2458446"/>
            <a:chOff x="4733692" y="3107676"/>
            <a:chExt cx="6153076" cy="2458446"/>
          </a:xfrm>
        </p:grpSpPr>
        <p:sp>
          <p:nvSpPr>
            <p:cNvPr id="41" name="Abgerundetes Rechteck 40"/>
            <p:cNvSpPr/>
            <p:nvPr/>
          </p:nvSpPr>
          <p:spPr>
            <a:xfrm>
              <a:off x="4733692" y="3110133"/>
              <a:ext cx="6153076" cy="245598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574547" y="3107676"/>
              <a:ext cx="1520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A51E41"/>
                  </a:solidFill>
                  <a:latin typeface="Lato" charset="0"/>
                  <a:ea typeface="Lato" charset="0"/>
                  <a:cs typeface="Lato" charset="0"/>
                </a:rPr>
                <a:t>Interne Evaluation</a:t>
              </a:r>
              <a:endParaRPr lang="de-DE" sz="1400" b="1" dirty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6250539" y="4406244"/>
              <a:ext cx="2876064" cy="1034749"/>
            </a:xfrm>
            <a:prstGeom prst="roundRect">
              <a:avLst/>
            </a:prstGeom>
            <a:solidFill>
              <a:srgbClr val="FFBCB5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4" name="Picture 5" descr="Icon Titelblatt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" t="74104" r="78140" b="469"/>
            <a:stretch/>
          </p:blipFill>
          <p:spPr bwMode="auto">
            <a:xfrm>
              <a:off x="8088505" y="4682577"/>
              <a:ext cx="484536" cy="62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Abgerundetes Rechteck 49"/>
          <p:cNvSpPr/>
          <p:nvPr/>
        </p:nvSpPr>
        <p:spPr>
          <a:xfrm>
            <a:off x="7716982" y="5662144"/>
            <a:ext cx="3352800" cy="1048922"/>
          </a:xfrm>
          <a:prstGeom prst="roundRect">
            <a:avLst/>
          </a:prstGeom>
          <a:solidFill>
            <a:srgbClr val="B4A069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384754" y="1619885"/>
            <a:ext cx="5685150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981664" y="1765300"/>
            <a:ext cx="4877809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063984" y="387005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8" y="2567481"/>
            <a:ext cx="204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  <p:cxnSp>
        <p:nvCxnSpPr>
          <p:cNvPr id="51" name="Gerade Verbindung mit Pfeil 50"/>
          <p:cNvCxnSpPr>
            <a:stCxn id="46" idx="2"/>
          </p:cNvCxnSpPr>
          <p:nvPr/>
        </p:nvCxnSpPr>
        <p:spPr>
          <a:xfrm>
            <a:off x="2704870" y="1894429"/>
            <a:ext cx="5420280" cy="3767715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0" idx="2"/>
          </p:cNvCxnSpPr>
          <p:nvPr/>
        </p:nvCxnSpPr>
        <p:spPr>
          <a:xfrm>
            <a:off x="7789503" y="4177827"/>
            <a:ext cx="994279" cy="1534153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5" idx="2"/>
            <a:endCxn id="50" idx="0"/>
          </p:cNvCxnSpPr>
          <p:nvPr/>
        </p:nvCxnSpPr>
        <p:spPr>
          <a:xfrm>
            <a:off x="9229529" y="2875258"/>
            <a:ext cx="163853" cy="2786886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2" idx="2"/>
          </p:cNvCxnSpPr>
          <p:nvPr/>
        </p:nvCxnSpPr>
        <p:spPr>
          <a:xfrm flipH="1">
            <a:off x="10348791" y="3424813"/>
            <a:ext cx="825697" cy="2237331"/>
          </a:xfrm>
          <a:prstGeom prst="straightConnector1">
            <a:avLst/>
          </a:prstGeom>
          <a:ln w="38100">
            <a:solidFill>
              <a:srgbClr val="B4A06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7351616" y="1762819"/>
            <a:ext cx="1744619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Aktion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972843" y="4169758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1" dirty="0" smtClean="0">
                <a:solidFill>
                  <a:srgbClr val="A51E41"/>
                </a:solidFill>
              </a:rPr>
              <a:t>Schulische Bedingungen</a:t>
            </a:r>
            <a:endParaRPr lang="de-DE" sz="2600" b="1" dirty="0">
              <a:solidFill>
                <a:srgbClr val="A51E41"/>
              </a:solidFill>
            </a:endParaRPr>
          </a:p>
        </p:txBody>
      </p:sp>
      <p:cxnSp>
        <p:nvCxnSpPr>
          <p:cNvPr id="5" name="Gerade Verbindung mit Pfeil 4"/>
          <p:cNvCxnSpPr>
            <a:endCxn id="53" idx="1"/>
          </p:cNvCxnSpPr>
          <p:nvPr/>
        </p:nvCxnSpPr>
        <p:spPr>
          <a:xfrm>
            <a:off x="2625371" y="2649785"/>
            <a:ext cx="347472" cy="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2972843" y="5310687"/>
            <a:ext cx="8254567" cy="77551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Externe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483465" y="1762817"/>
            <a:ext cx="1743946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Evaluation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2972843" y="271181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Individuelle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972843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Rezeption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164062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Reflexion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220032" y="271181"/>
            <a:ext cx="1405339" cy="584138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200" b="1" dirty="0" smtClean="0">
                <a:solidFill>
                  <a:srgbClr val="A51E41"/>
                </a:solidFill>
              </a:rPr>
              <a:t>Information</a:t>
            </a:r>
            <a:endParaRPr lang="de-DE" b="1" dirty="0">
              <a:solidFill>
                <a:srgbClr val="A51E41"/>
              </a:solidFill>
            </a:endParaRPr>
          </a:p>
        </p:txBody>
      </p:sp>
      <p:cxnSp>
        <p:nvCxnSpPr>
          <p:cNvPr id="61" name="Gerade Verbindung mit Pfeil 60"/>
          <p:cNvCxnSpPr>
            <a:stCxn id="53" idx="3"/>
          </p:cNvCxnSpPr>
          <p:nvPr/>
        </p:nvCxnSpPr>
        <p:spPr>
          <a:xfrm>
            <a:off x="4773168" y="2649788"/>
            <a:ext cx="390894" cy="0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4" idx="3"/>
            <a:endCxn id="55" idx="1"/>
          </p:cNvCxnSpPr>
          <p:nvPr/>
        </p:nvCxnSpPr>
        <p:spPr>
          <a:xfrm flipV="1">
            <a:off x="6964387" y="2649787"/>
            <a:ext cx="387229" cy="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5" idx="3"/>
            <a:endCxn id="50" idx="1"/>
          </p:cNvCxnSpPr>
          <p:nvPr/>
        </p:nvCxnSpPr>
        <p:spPr>
          <a:xfrm flipV="1">
            <a:off x="9096235" y="2649785"/>
            <a:ext cx="387230" cy="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53" idx="2"/>
          </p:cNvCxnSpPr>
          <p:nvPr/>
        </p:nvCxnSpPr>
        <p:spPr>
          <a:xfrm flipH="1" flipV="1">
            <a:off x="3873006" y="3536755"/>
            <a:ext cx="5447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54" idx="2"/>
          </p:cNvCxnSpPr>
          <p:nvPr/>
        </p:nvCxnSpPr>
        <p:spPr>
          <a:xfrm flipV="1">
            <a:off x="6061946" y="3536755"/>
            <a:ext cx="2279" cy="63300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55" idx="2"/>
          </p:cNvCxnSpPr>
          <p:nvPr/>
        </p:nvCxnSpPr>
        <p:spPr>
          <a:xfrm flipH="1" flipV="1">
            <a:off x="8223926" y="3536754"/>
            <a:ext cx="1340" cy="63590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10243421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 flipV="1">
            <a:off x="7279341" y="5025335"/>
            <a:ext cx="2908" cy="28166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10539208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H="1" flipV="1">
            <a:off x="10253272" y="1124262"/>
            <a:ext cx="5860" cy="638555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10554919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V="1">
            <a:off x="822392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V="1">
            <a:off x="6051918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 flipV="1">
            <a:off x="387300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bgerundetes Rechteck 54"/>
          <p:cNvSpPr/>
          <p:nvPr/>
        </p:nvSpPr>
        <p:spPr>
          <a:xfrm>
            <a:off x="7351616" y="1762819"/>
            <a:ext cx="1744619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Aktion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972843" y="4169758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600" b="1" dirty="0" smtClean="0">
                <a:solidFill>
                  <a:srgbClr val="A51E41"/>
                </a:solidFill>
              </a:rPr>
              <a:t>Schulische Bedingungen</a:t>
            </a:r>
            <a:endParaRPr lang="de-DE" sz="2600" b="1" dirty="0">
              <a:solidFill>
                <a:srgbClr val="A51E41"/>
              </a:solidFill>
            </a:endParaRPr>
          </a:p>
        </p:txBody>
      </p:sp>
      <p:cxnSp>
        <p:nvCxnSpPr>
          <p:cNvPr id="5" name="Gerade Verbindung mit Pfeil 4"/>
          <p:cNvCxnSpPr>
            <a:endCxn id="53" idx="1"/>
          </p:cNvCxnSpPr>
          <p:nvPr/>
        </p:nvCxnSpPr>
        <p:spPr>
          <a:xfrm>
            <a:off x="2625371" y="2649785"/>
            <a:ext cx="347472" cy="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2972843" y="5310687"/>
            <a:ext cx="8254567" cy="77551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Externe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483465" y="1762817"/>
            <a:ext cx="1743946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Evaluation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2972843" y="271181"/>
            <a:ext cx="8254567" cy="85557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A51E41"/>
                </a:solidFill>
              </a:rPr>
              <a:t>Individuelle Bedingungen</a:t>
            </a:r>
            <a:endParaRPr lang="de-DE" sz="2800" b="1" dirty="0">
              <a:solidFill>
                <a:srgbClr val="A51E4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972843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Rezeption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164062" y="1762820"/>
            <a:ext cx="1800325" cy="177393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A51E41"/>
                </a:solidFill>
              </a:rPr>
              <a:t>Reflexion</a:t>
            </a:r>
            <a:endParaRPr lang="de-DE" sz="2400" b="1" dirty="0">
              <a:solidFill>
                <a:srgbClr val="A51E41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220032" y="271181"/>
            <a:ext cx="1405339" cy="5841387"/>
          </a:xfrm>
          <a:prstGeom prst="roundRect">
            <a:avLst/>
          </a:prstGeom>
          <a:solidFill>
            <a:srgbClr val="A51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200" b="1" dirty="0" smtClean="0">
                <a:solidFill>
                  <a:srgbClr val="FFE0DD"/>
                </a:solidFill>
              </a:rPr>
              <a:t>Information</a:t>
            </a:r>
            <a:endParaRPr lang="de-DE" b="1" dirty="0">
              <a:solidFill>
                <a:srgbClr val="FFE0DD"/>
              </a:solidFill>
            </a:endParaRPr>
          </a:p>
        </p:txBody>
      </p:sp>
      <p:cxnSp>
        <p:nvCxnSpPr>
          <p:cNvPr id="61" name="Gerade Verbindung mit Pfeil 60"/>
          <p:cNvCxnSpPr>
            <a:stCxn id="53" idx="3"/>
          </p:cNvCxnSpPr>
          <p:nvPr/>
        </p:nvCxnSpPr>
        <p:spPr>
          <a:xfrm>
            <a:off x="4773168" y="2649788"/>
            <a:ext cx="390894" cy="0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4" idx="3"/>
            <a:endCxn id="55" idx="1"/>
          </p:cNvCxnSpPr>
          <p:nvPr/>
        </p:nvCxnSpPr>
        <p:spPr>
          <a:xfrm flipV="1">
            <a:off x="6964387" y="2649787"/>
            <a:ext cx="387229" cy="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5" idx="3"/>
            <a:endCxn id="50" idx="1"/>
          </p:cNvCxnSpPr>
          <p:nvPr/>
        </p:nvCxnSpPr>
        <p:spPr>
          <a:xfrm flipV="1">
            <a:off x="9096235" y="2649785"/>
            <a:ext cx="387230" cy="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53" idx="2"/>
          </p:cNvCxnSpPr>
          <p:nvPr/>
        </p:nvCxnSpPr>
        <p:spPr>
          <a:xfrm flipH="1" flipV="1">
            <a:off x="3873006" y="3536755"/>
            <a:ext cx="5447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54" idx="2"/>
          </p:cNvCxnSpPr>
          <p:nvPr/>
        </p:nvCxnSpPr>
        <p:spPr>
          <a:xfrm flipV="1">
            <a:off x="6061946" y="3536755"/>
            <a:ext cx="2279" cy="633002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55" idx="2"/>
          </p:cNvCxnSpPr>
          <p:nvPr/>
        </p:nvCxnSpPr>
        <p:spPr>
          <a:xfrm flipH="1" flipV="1">
            <a:off x="8223926" y="3536754"/>
            <a:ext cx="1340" cy="63590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10243421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 flipV="1">
            <a:off x="7279341" y="5025335"/>
            <a:ext cx="2908" cy="28166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10539208" y="3536754"/>
            <a:ext cx="0" cy="633003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H="1" flipV="1">
            <a:off x="10253272" y="1124262"/>
            <a:ext cx="5860" cy="638555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10554919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V="1">
            <a:off x="822392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V="1">
            <a:off x="6051918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 flipV="1">
            <a:off x="3873006" y="1124262"/>
            <a:ext cx="0" cy="638555"/>
          </a:xfrm>
          <a:prstGeom prst="straightConnector1">
            <a:avLst/>
          </a:prstGeom>
          <a:ln w="38100">
            <a:solidFill>
              <a:srgbClr val="A51E4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38"/>
          <p:cNvSpPr/>
          <p:nvPr/>
        </p:nvSpPr>
        <p:spPr>
          <a:xfrm>
            <a:off x="3577854" y="1619885"/>
            <a:ext cx="5492049" cy="258392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26369" y="387152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331089" y="5711980"/>
            <a:ext cx="11860276" cy="89446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ung 1"/>
          <p:cNvGrpSpPr/>
          <p:nvPr/>
        </p:nvGrpSpPr>
        <p:grpSpPr>
          <a:xfrm>
            <a:off x="1551916" y="5903080"/>
            <a:ext cx="1398852" cy="770254"/>
            <a:chOff x="1551916" y="5903080"/>
            <a:chExt cx="1398852" cy="770254"/>
          </a:xfrm>
        </p:grpSpPr>
        <p:sp>
          <p:nvSpPr>
            <p:cNvPr id="13" name="Textfeld 12"/>
            <p:cNvSpPr txBox="1"/>
            <p:nvPr/>
          </p:nvSpPr>
          <p:spPr>
            <a:xfrm>
              <a:off x="1551916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Öffentlichkeit</a:t>
              </a:r>
            </a:p>
          </p:txBody>
        </p:sp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15151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27565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3" name="Gruppierung 2"/>
          <p:cNvGrpSpPr/>
          <p:nvPr/>
        </p:nvGrpSpPr>
        <p:grpSpPr>
          <a:xfrm>
            <a:off x="3591628" y="5903080"/>
            <a:ext cx="1398852" cy="862587"/>
            <a:chOff x="3105988" y="5903080"/>
            <a:chExt cx="1398852" cy="862587"/>
          </a:xfrm>
        </p:grpSpPr>
        <p:sp>
          <p:nvSpPr>
            <p:cNvPr id="8" name="Textfeld 7"/>
            <p:cNvSpPr txBox="1"/>
            <p:nvPr/>
          </p:nvSpPr>
          <p:spPr>
            <a:xfrm>
              <a:off x="3105988" y="6304002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Lato" charset="0"/>
                  <a:ea typeface="Lato" charset="0"/>
                  <a:cs typeface="Lato" charset="0"/>
                </a:rPr>
                <a:t>Bildungs-</a:t>
              </a:r>
              <a:br>
                <a:rPr lang="de-DE" sz="1200" b="1">
                  <a:latin typeface="Lato" charset="0"/>
                  <a:ea typeface="Lato" charset="0"/>
                  <a:cs typeface="Lato" charset="0"/>
                </a:rPr>
              </a:br>
              <a:r>
                <a:rPr lang="de-DE" sz="1200" b="1" dirty="0" err="1">
                  <a:latin typeface="Lato" charset="0"/>
                  <a:ea typeface="Lato" charset="0"/>
                  <a:cs typeface="Lato" charset="0"/>
                </a:rPr>
                <a:t>administration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7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7" name="Gruppierung 6"/>
          <p:cNvGrpSpPr/>
          <p:nvPr/>
        </p:nvGrpSpPr>
        <p:grpSpPr>
          <a:xfrm>
            <a:off x="5631340" y="5903080"/>
            <a:ext cx="1398852" cy="770254"/>
            <a:chOff x="4660060" y="5903080"/>
            <a:chExt cx="1398852" cy="770254"/>
          </a:xfrm>
        </p:grpSpPr>
        <p:sp>
          <p:nvSpPr>
            <p:cNvPr id="10" name="Textfeld 9"/>
            <p:cNvSpPr txBox="1"/>
            <p:nvPr/>
          </p:nvSpPr>
          <p:spPr>
            <a:xfrm>
              <a:off x="4660060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Schulleitung</a:t>
              </a: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709" y="5903080"/>
              <a:ext cx="447554" cy="447554"/>
            </a:xfrm>
            <a:prstGeom prst="rect">
              <a:avLst/>
            </a:prstGeom>
          </p:spPr>
        </p:pic>
      </p:grpSp>
      <p:grpSp>
        <p:nvGrpSpPr>
          <p:cNvPr id="20" name="Gruppierung 19"/>
          <p:cNvGrpSpPr/>
          <p:nvPr/>
        </p:nvGrpSpPr>
        <p:grpSpPr>
          <a:xfrm>
            <a:off x="7671052" y="5881529"/>
            <a:ext cx="1398852" cy="791805"/>
            <a:chOff x="6235684" y="5881529"/>
            <a:chExt cx="1398852" cy="791805"/>
          </a:xfrm>
        </p:grpSpPr>
        <p:sp>
          <p:nvSpPr>
            <p:cNvPr id="14" name="Textfeld 13"/>
            <p:cNvSpPr txBox="1"/>
            <p:nvPr/>
          </p:nvSpPr>
          <p:spPr>
            <a:xfrm>
              <a:off x="6235684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Lehrer*innen</a:t>
              </a:r>
            </a:p>
          </p:txBody>
        </p:sp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782" y="5881529"/>
              <a:ext cx="490659" cy="490659"/>
            </a:xfrm>
            <a:prstGeom prst="rect">
              <a:avLst/>
            </a:prstGeom>
          </p:spPr>
        </p:pic>
      </p:grpSp>
      <p:grpSp>
        <p:nvGrpSpPr>
          <p:cNvPr id="48" name="Gruppierung 47"/>
          <p:cNvGrpSpPr/>
          <p:nvPr/>
        </p:nvGrpSpPr>
        <p:grpSpPr>
          <a:xfrm>
            <a:off x="11536690" y="5995958"/>
            <a:ext cx="1398852" cy="703451"/>
            <a:chOff x="9413957" y="5969883"/>
            <a:chExt cx="1398852" cy="703451"/>
          </a:xfrm>
        </p:grpSpPr>
        <p:pic>
          <p:nvPicPr>
            <p:cNvPr id="17" name="Bild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6" y="5969883"/>
              <a:ext cx="447554" cy="381912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9413957" y="639633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Eltern</a:t>
              </a:r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9710764" y="5849173"/>
            <a:ext cx="1398852" cy="1008827"/>
            <a:chOff x="7811309" y="5849173"/>
            <a:chExt cx="1398852" cy="1008827"/>
          </a:xfrm>
        </p:grpSpPr>
        <p:sp>
          <p:nvSpPr>
            <p:cNvPr id="16" name="Textfeld 15"/>
            <p:cNvSpPr txBox="1"/>
            <p:nvPr/>
          </p:nvSpPr>
          <p:spPr>
            <a:xfrm>
              <a:off x="7811309" y="6396335"/>
              <a:ext cx="1398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Schüler*innen</a:t>
              </a:r>
            </a:p>
            <a:p>
              <a:pPr algn="ctr"/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383" y="5849173"/>
              <a:ext cx="544705" cy="544705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/>
        </p:nvGrpSpPr>
        <p:grpSpPr>
          <a:xfrm>
            <a:off x="157123" y="806293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Monitoring</a:t>
              </a: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57123" y="2119927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Diagnostik</a:t>
              </a: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57123" y="3433561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Feedback</a:t>
              </a: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57123" y="4747195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>
                  <a:latin typeface="Lato" charset="0"/>
                  <a:ea typeface="Lato" charset="0"/>
                  <a:cs typeface="Lato" charset="0"/>
                </a:rPr>
                <a:t>Heuristik</a:t>
              </a: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15773" y="594089"/>
            <a:ext cx="3933399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7671052" y="1765300"/>
            <a:ext cx="5188421" cy="111475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88" y="637886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74" y="1087277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111982" y="746793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4298" r="1918" b="3236"/>
          <a:stretch/>
        </p:blipFill>
        <p:spPr>
          <a:xfrm>
            <a:off x="10512975" y="1982301"/>
            <a:ext cx="1713152" cy="769379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874148" y="387005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Schulinspektion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208547" y="2527893"/>
            <a:ext cx="275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99200" y="1586652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918042" y="116699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</Words>
  <Application>Microsoft Macintosh PowerPoint</Application>
  <PresentationFormat>Benutzerdefiniert</PresentationFormat>
  <Paragraphs>241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Lato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Merk</dc:creator>
  <cp:lastModifiedBy>Merk</cp:lastModifiedBy>
  <cp:revision>123</cp:revision>
  <dcterms:created xsi:type="dcterms:W3CDTF">2016-11-17T11:04:40Z</dcterms:created>
  <dcterms:modified xsi:type="dcterms:W3CDTF">2016-12-02T09:09:15Z</dcterms:modified>
</cp:coreProperties>
</file>