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84" r:id="rId5"/>
    <p:sldId id="303" r:id="rId6"/>
    <p:sldId id="299" r:id="rId7"/>
    <p:sldId id="300" r:id="rId8"/>
    <p:sldId id="262" r:id="rId9"/>
    <p:sldId id="288" r:id="rId10"/>
    <p:sldId id="290" r:id="rId11"/>
    <p:sldId id="307" r:id="rId12"/>
    <p:sldId id="302" r:id="rId13"/>
    <p:sldId id="304" r:id="rId14"/>
    <p:sldId id="308" r:id="rId15"/>
    <p:sldId id="310" r:id="rId16"/>
    <p:sldId id="309" r:id="rId17"/>
    <p:sldId id="301" r:id="rId18"/>
    <p:sldId id="29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E9C46A"/>
    <a:srgbClr val="97EFD3"/>
    <a:srgbClr val="F15574"/>
    <a:srgbClr val="F4EBE8"/>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899" autoAdjust="0"/>
  </p:normalViewPr>
  <p:slideViewPr>
    <p:cSldViewPr snapToGrid="0" snapToObjects="1" showGuides="1">
      <p:cViewPr varScale="1">
        <p:scale>
          <a:sx n="89" d="100"/>
          <a:sy n="89" d="100"/>
        </p:scale>
        <p:origin x="278" y="8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BOTTLE </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IN" b="1" i="0" dirty="0">
                <a:solidFill>
                  <a:srgbClr val="111111"/>
                </a:solidFill>
                <a:effectLst/>
                <a:latin typeface="Veranda"/>
              </a:rPr>
              <a:t>Python Web Framework</a:t>
            </a:r>
          </a:p>
          <a:p>
            <a:endParaRPr lang="en-US" dirty="0"/>
          </a:p>
        </p:txBody>
      </p:sp>
      <p:pic>
        <p:nvPicPr>
          <p:cNvPr id="5" name="Picture 4">
            <a:extLst>
              <a:ext uri="{FF2B5EF4-FFF2-40B4-BE49-F238E27FC236}">
                <a16:creationId xmlns:a16="http://schemas.microsoft.com/office/drawing/2014/main" id="{9D6C5F32-F319-E382-63AF-F32A00FE2D56}"/>
              </a:ext>
            </a:extLst>
          </p:cNvPr>
          <p:cNvPicPr>
            <a:picLocks noChangeAspect="1"/>
          </p:cNvPicPr>
          <p:nvPr/>
        </p:nvPicPr>
        <p:blipFill>
          <a:blip r:embed="rId2"/>
          <a:stretch>
            <a:fillRect/>
          </a:stretch>
        </p:blipFill>
        <p:spPr>
          <a:xfrm>
            <a:off x="5518029" y="2497539"/>
            <a:ext cx="4710713" cy="1625197"/>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759125" y="210208"/>
            <a:ext cx="10292923" cy="1014984"/>
          </a:xfrm>
        </p:spPr>
        <p:txBody>
          <a:bodyPr/>
          <a:lstStyle/>
          <a:p>
            <a:r>
              <a:rPr lang="en-IN" sz="3200" dirty="0"/>
              <a:t>Installation  Bottle framework :</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bottle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6" name="Picture 5">
            <a:extLst>
              <a:ext uri="{FF2B5EF4-FFF2-40B4-BE49-F238E27FC236}">
                <a16:creationId xmlns:a16="http://schemas.microsoft.com/office/drawing/2014/main" id="{71D87C2E-6C57-36BE-9697-BBED50EE18AB}"/>
              </a:ext>
            </a:extLst>
          </p:cNvPr>
          <p:cNvPicPr>
            <a:picLocks noChangeAspect="1"/>
          </p:cNvPicPr>
          <p:nvPr/>
        </p:nvPicPr>
        <p:blipFill>
          <a:blip r:embed="rId2"/>
          <a:stretch>
            <a:fillRect/>
          </a:stretch>
        </p:blipFill>
        <p:spPr>
          <a:xfrm>
            <a:off x="1021080" y="862693"/>
            <a:ext cx="9707592" cy="5460521"/>
          </a:xfrm>
          <a:prstGeom prst="rect">
            <a:avLst/>
          </a:prstGeom>
        </p:spPr>
      </p:pic>
      <p:pic>
        <p:nvPicPr>
          <p:cNvPr id="7" name="Picture 6">
            <a:extLst>
              <a:ext uri="{FF2B5EF4-FFF2-40B4-BE49-F238E27FC236}">
                <a16:creationId xmlns:a16="http://schemas.microsoft.com/office/drawing/2014/main" id="{2873F4D0-6FC3-F9C3-B19D-D33D45BD896B}"/>
              </a:ext>
            </a:extLst>
          </p:cNvPr>
          <p:cNvPicPr>
            <a:picLocks noChangeAspect="1"/>
          </p:cNvPicPr>
          <p:nvPr/>
        </p:nvPicPr>
        <p:blipFill>
          <a:blip r:embed="rId3"/>
          <a:stretch>
            <a:fillRect/>
          </a:stretch>
        </p:blipFill>
        <p:spPr>
          <a:xfrm>
            <a:off x="10256955" y="309631"/>
            <a:ext cx="1377891" cy="475373"/>
          </a:xfrm>
          <a:prstGeom prst="rect">
            <a:avLst/>
          </a:prstGeom>
        </p:spPr>
      </p:pic>
    </p:spTree>
    <p:extLst>
      <p:ext uri="{BB962C8B-B14F-4D97-AF65-F5344CB8AC3E}">
        <p14:creationId xmlns:p14="http://schemas.microsoft.com/office/powerpoint/2010/main" val="123472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7608498" y="210208"/>
            <a:ext cx="3443550" cy="1014984"/>
          </a:xfrm>
        </p:spPr>
        <p:txBody>
          <a:bodyPr/>
          <a:lstStyle/>
          <a:p>
            <a:r>
              <a:rPr lang="en-IN" sz="3200" dirty="0"/>
              <a:t>Count….</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bottle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7" name="Picture 6">
            <a:extLst>
              <a:ext uri="{FF2B5EF4-FFF2-40B4-BE49-F238E27FC236}">
                <a16:creationId xmlns:a16="http://schemas.microsoft.com/office/drawing/2014/main" id="{2873F4D0-6FC3-F9C3-B19D-D33D45BD896B}"/>
              </a:ext>
            </a:extLst>
          </p:cNvPr>
          <p:cNvPicPr>
            <a:picLocks noChangeAspect="1"/>
          </p:cNvPicPr>
          <p:nvPr/>
        </p:nvPicPr>
        <p:blipFill>
          <a:blip r:embed="rId2"/>
          <a:stretch>
            <a:fillRect/>
          </a:stretch>
        </p:blipFill>
        <p:spPr>
          <a:xfrm>
            <a:off x="10256955" y="309631"/>
            <a:ext cx="1377891" cy="475373"/>
          </a:xfrm>
          <a:prstGeom prst="rect">
            <a:avLst/>
          </a:prstGeom>
        </p:spPr>
      </p:pic>
      <p:sp>
        <p:nvSpPr>
          <p:cNvPr id="11" name="TextBox 10">
            <a:extLst>
              <a:ext uri="{FF2B5EF4-FFF2-40B4-BE49-F238E27FC236}">
                <a16:creationId xmlns:a16="http://schemas.microsoft.com/office/drawing/2014/main" id="{FA9DD95D-BF00-D6D0-5B6B-32430CA40B96}"/>
              </a:ext>
            </a:extLst>
          </p:cNvPr>
          <p:cNvSpPr txBox="1"/>
          <p:nvPr/>
        </p:nvSpPr>
        <p:spPr>
          <a:xfrm>
            <a:off x="651129" y="1691018"/>
            <a:ext cx="5335603" cy="3785652"/>
          </a:xfrm>
          <a:prstGeom prst="rect">
            <a:avLst/>
          </a:prstGeom>
          <a:noFill/>
        </p:spPr>
        <p:txBody>
          <a:bodyPr wrap="square" rtlCol="0">
            <a:spAutoFit/>
          </a:bodyPr>
          <a:lstStyle/>
          <a:p>
            <a:r>
              <a:rPr lang="en-IN" sz="2000" dirty="0"/>
              <a:t>4. Template Files:</a:t>
            </a:r>
          </a:p>
          <a:p>
            <a:r>
              <a:rPr lang="en-IN" sz="2000" dirty="0"/>
              <a:t>Create a directory named views in your project folder.</a:t>
            </a:r>
          </a:p>
          <a:p>
            <a:r>
              <a:rPr lang="en-IN" sz="2000" dirty="0"/>
              <a:t>Save the </a:t>
            </a:r>
            <a:r>
              <a:rPr lang="en-IN" sz="2000" dirty="0" err="1"/>
              <a:t>video_form.tpl</a:t>
            </a:r>
            <a:r>
              <a:rPr lang="en-IN" sz="2000" dirty="0"/>
              <a:t> and </a:t>
            </a:r>
            <a:r>
              <a:rPr lang="en-IN" sz="2000" dirty="0" err="1"/>
              <a:t>video_details.tpl</a:t>
            </a:r>
            <a:r>
              <a:rPr lang="en-IN" sz="2000" dirty="0"/>
              <a:t> templates in the views directory.</a:t>
            </a:r>
          </a:p>
          <a:p>
            <a:br>
              <a:rPr lang="en-IN" sz="2000" dirty="0"/>
            </a:br>
            <a:r>
              <a:rPr lang="en-IN" sz="2000" dirty="0"/>
              <a:t>5. Static Files:</a:t>
            </a:r>
          </a:p>
          <a:p>
            <a:r>
              <a:rPr lang="en-IN" sz="2000" dirty="0"/>
              <a:t>Create a directory named static in your project folder.</a:t>
            </a:r>
          </a:p>
          <a:p>
            <a:r>
              <a:rPr lang="en-IN" sz="2000" dirty="0"/>
              <a:t>Save the pie_chart.png image in the static directory.</a:t>
            </a:r>
          </a:p>
          <a:p>
            <a:endParaRPr lang="en-IN" sz="2000" dirty="0"/>
          </a:p>
          <a:p>
            <a:r>
              <a:rPr lang="en-IN" sz="2000" dirty="0"/>
              <a:t>6. Application Code:</a:t>
            </a:r>
          </a:p>
          <a:p>
            <a:r>
              <a:rPr lang="en-IN" sz="2000" dirty="0"/>
              <a:t>Create an app.py file in your project directory.</a:t>
            </a:r>
          </a:p>
          <a:p>
            <a:r>
              <a:rPr lang="en-IN" sz="2000" dirty="0"/>
              <a:t>Add the application code to this file.</a:t>
            </a:r>
          </a:p>
        </p:txBody>
      </p:sp>
      <p:pic>
        <p:nvPicPr>
          <p:cNvPr id="15" name="Picture 14">
            <a:extLst>
              <a:ext uri="{FF2B5EF4-FFF2-40B4-BE49-F238E27FC236}">
                <a16:creationId xmlns:a16="http://schemas.microsoft.com/office/drawing/2014/main" id="{C8C731D3-CBB2-9AA6-2F9F-8DA176023C51}"/>
              </a:ext>
            </a:extLst>
          </p:cNvPr>
          <p:cNvPicPr>
            <a:picLocks noChangeAspect="1"/>
          </p:cNvPicPr>
          <p:nvPr/>
        </p:nvPicPr>
        <p:blipFill rotWithShape="1">
          <a:blip r:embed="rId3"/>
          <a:srcRect b="19742"/>
          <a:stretch/>
        </p:blipFill>
        <p:spPr>
          <a:xfrm>
            <a:off x="6917297" y="1324615"/>
            <a:ext cx="3908854" cy="4834800"/>
          </a:xfrm>
          <a:prstGeom prst="rect">
            <a:avLst/>
          </a:prstGeom>
        </p:spPr>
      </p:pic>
    </p:spTree>
    <p:extLst>
      <p:ext uri="{BB962C8B-B14F-4D97-AF65-F5344CB8AC3E}">
        <p14:creationId xmlns:p14="http://schemas.microsoft.com/office/powerpoint/2010/main" val="2991260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7608498" y="210208"/>
            <a:ext cx="3443550" cy="1014984"/>
          </a:xfrm>
        </p:spPr>
        <p:txBody>
          <a:bodyPr/>
          <a:lstStyle/>
          <a:p>
            <a:r>
              <a:rPr lang="en-IN" sz="3200" dirty="0"/>
              <a:t>Count….</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bottle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7" name="Picture 6">
            <a:extLst>
              <a:ext uri="{FF2B5EF4-FFF2-40B4-BE49-F238E27FC236}">
                <a16:creationId xmlns:a16="http://schemas.microsoft.com/office/drawing/2014/main" id="{2873F4D0-6FC3-F9C3-B19D-D33D45BD896B}"/>
              </a:ext>
            </a:extLst>
          </p:cNvPr>
          <p:cNvPicPr>
            <a:picLocks noChangeAspect="1"/>
          </p:cNvPicPr>
          <p:nvPr/>
        </p:nvPicPr>
        <p:blipFill>
          <a:blip r:embed="rId2"/>
          <a:stretch>
            <a:fillRect/>
          </a:stretch>
        </p:blipFill>
        <p:spPr>
          <a:xfrm>
            <a:off x="10256955" y="309631"/>
            <a:ext cx="1377891" cy="475373"/>
          </a:xfrm>
          <a:prstGeom prst="rect">
            <a:avLst/>
          </a:prstGeom>
        </p:spPr>
      </p:pic>
      <p:sp>
        <p:nvSpPr>
          <p:cNvPr id="9" name="TextBox 8">
            <a:extLst>
              <a:ext uri="{FF2B5EF4-FFF2-40B4-BE49-F238E27FC236}">
                <a16:creationId xmlns:a16="http://schemas.microsoft.com/office/drawing/2014/main" id="{DD49AF19-03C5-7E17-CBC1-F4E58EBE2BCF}"/>
              </a:ext>
            </a:extLst>
          </p:cNvPr>
          <p:cNvSpPr txBox="1"/>
          <p:nvPr/>
        </p:nvSpPr>
        <p:spPr>
          <a:xfrm>
            <a:off x="838200" y="445410"/>
            <a:ext cx="7668883" cy="1754326"/>
          </a:xfrm>
          <a:prstGeom prst="rect">
            <a:avLst/>
          </a:prstGeom>
          <a:noFill/>
        </p:spPr>
        <p:txBody>
          <a:bodyPr wrap="square" rtlCol="0">
            <a:spAutoFit/>
          </a:bodyPr>
          <a:lstStyle/>
          <a:p>
            <a:r>
              <a:rPr lang="en-IN" dirty="0"/>
              <a:t>7. Run the Application:</a:t>
            </a:r>
          </a:p>
          <a:p>
            <a:r>
              <a:rPr lang="en-IN" dirty="0"/>
              <a:t>Open a terminal or command prompt.</a:t>
            </a:r>
          </a:p>
          <a:p>
            <a:r>
              <a:rPr lang="en-IN" dirty="0"/>
              <a:t>Navigate to your project directory.</a:t>
            </a:r>
          </a:p>
          <a:p>
            <a:r>
              <a:rPr lang="en-IN" dirty="0"/>
              <a:t>Run the Bottle web server by executing the app.py script:</a:t>
            </a:r>
          </a:p>
          <a:p>
            <a:endParaRPr lang="en-IN" dirty="0"/>
          </a:p>
          <a:p>
            <a:endParaRPr lang="en-IN" dirty="0"/>
          </a:p>
        </p:txBody>
      </p:sp>
      <p:pic>
        <p:nvPicPr>
          <p:cNvPr id="11" name="Picture 10">
            <a:extLst>
              <a:ext uri="{FF2B5EF4-FFF2-40B4-BE49-F238E27FC236}">
                <a16:creationId xmlns:a16="http://schemas.microsoft.com/office/drawing/2014/main" id="{1B7F22CF-DE89-6D94-3A3B-6CC1DA281910}"/>
              </a:ext>
            </a:extLst>
          </p:cNvPr>
          <p:cNvPicPr>
            <a:picLocks noChangeAspect="1"/>
          </p:cNvPicPr>
          <p:nvPr/>
        </p:nvPicPr>
        <p:blipFill>
          <a:blip r:embed="rId3"/>
          <a:stretch>
            <a:fillRect/>
          </a:stretch>
        </p:blipFill>
        <p:spPr>
          <a:xfrm>
            <a:off x="1593299" y="1915064"/>
            <a:ext cx="7542362" cy="4242579"/>
          </a:xfrm>
          <a:prstGeom prst="rect">
            <a:avLst/>
          </a:prstGeom>
        </p:spPr>
      </p:pic>
    </p:spTree>
    <p:extLst>
      <p:ext uri="{BB962C8B-B14F-4D97-AF65-F5344CB8AC3E}">
        <p14:creationId xmlns:p14="http://schemas.microsoft.com/office/powerpoint/2010/main" val="133281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7608498" y="210208"/>
            <a:ext cx="3443550" cy="1014984"/>
          </a:xfrm>
        </p:spPr>
        <p:txBody>
          <a:bodyPr/>
          <a:lstStyle/>
          <a:p>
            <a:r>
              <a:rPr lang="en-IN" sz="3200" dirty="0"/>
              <a:t>Count….</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13</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bottle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7" name="Picture 6">
            <a:extLst>
              <a:ext uri="{FF2B5EF4-FFF2-40B4-BE49-F238E27FC236}">
                <a16:creationId xmlns:a16="http://schemas.microsoft.com/office/drawing/2014/main" id="{2873F4D0-6FC3-F9C3-B19D-D33D45BD896B}"/>
              </a:ext>
            </a:extLst>
          </p:cNvPr>
          <p:cNvPicPr>
            <a:picLocks noChangeAspect="1"/>
          </p:cNvPicPr>
          <p:nvPr/>
        </p:nvPicPr>
        <p:blipFill>
          <a:blip r:embed="rId2"/>
          <a:stretch>
            <a:fillRect/>
          </a:stretch>
        </p:blipFill>
        <p:spPr>
          <a:xfrm>
            <a:off x="10256955" y="309631"/>
            <a:ext cx="1377891" cy="475373"/>
          </a:xfrm>
          <a:prstGeom prst="rect">
            <a:avLst/>
          </a:prstGeom>
        </p:spPr>
      </p:pic>
      <p:pic>
        <p:nvPicPr>
          <p:cNvPr id="6" name="Picture 5">
            <a:extLst>
              <a:ext uri="{FF2B5EF4-FFF2-40B4-BE49-F238E27FC236}">
                <a16:creationId xmlns:a16="http://schemas.microsoft.com/office/drawing/2014/main" id="{885963F3-0A4B-54F8-3EFF-95E0589948E6}"/>
              </a:ext>
            </a:extLst>
          </p:cNvPr>
          <p:cNvPicPr>
            <a:picLocks noChangeAspect="1"/>
          </p:cNvPicPr>
          <p:nvPr/>
        </p:nvPicPr>
        <p:blipFill>
          <a:blip r:embed="rId3"/>
          <a:stretch>
            <a:fillRect/>
          </a:stretch>
        </p:blipFill>
        <p:spPr>
          <a:xfrm>
            <a:off x="1203960" y="1327427"/>
            <a:ext cx="8837762" cy="4971241"/>
          </a:xfrm>
          <a:prstGeom prst="rect">
            <a:avLst/>
          </a:prstGeom>
        </p:spPr>
      </p:pic>
      <p:sp>
        <p:nvSpPr>
          <p:cNvPr id="8" name="TextBox 7">
            <a:extLst>
              <a:ext uri="{FF2B5EF4-FFF2-40B4-BE49-F238E27FC236}">
                <a16:creationId xmlns:a16="http://schemas.microsoft.com/office/drawing/2014/main" id="{333D0207-02C7-E105-E06D-E9C82F34EA16}"/>
              </a:ext>
            </a:extLst>
          </p:cNvPr>
          <p:cNvSpPr txBox="1"/>
          <p:nvPr/>
        </p:nvSpPr>
        <p:spPr>
          <a:xfrm>
            <a:off x="1664609" y="743417"/>
            <a:ext cx="6452559" cy="369332"/>
          </a:xfrm>
          <a:prstGeom prst="rect">
            <a:avLst/>
          </a:prstGeom>
          <a:noFill/>
        </p:spPr>
        <p:txBody>
          <a:bodyPr wrap="square" rtlCol="0">
            <a:spAutoFit/>
          </a:bodyPr>
          <a:lstStyle/>
          <a:p>
            <a:r>
              <a:rPr lang="en-IN" dirty="0"/>
              <a:t>Home price of the project where we need to enter the </a:t>
            </a:r>
            <a:r>
              <a:rPr lang="en-IN" dirty="0" err="1"/>
              <a:t>url</a:t>
            </a:r>
            <a:endParaRPr lang="en-IN" dirty="0"/>
          </a:p>
        </p:txBody>
      </p:sp>
    </p:spTree>
    <p:extLst>
      <p:ext uri="{BB962C8B-B14F-4D97-AF65-F5344CB8AC3E}">
        <p14:creationId xmlns:p14="http://schemas.microsoft.com/office/powerpoint/2010/main" val="297045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a:xfrm>
            <a:off x="941545" y="110306"/>
            <a:ext cx="9912096" cy="1014984"/>
          </a:xfrm>
        </p:spPr>
        <p:txBody>
          <a:bodyPr/>
          <a:lstStyle/>
          <a:p>
            <a:r>
              <a:rPr lang="en-IN" dirty="0"/>
              <a:t>Result</a:t>
            </a:r>
            <a:endParaRPr lang="en-US" dirty="0"/>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14</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Bottle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2023</a:t>
            </a:r>
          </a:p>
        </p:txBody>
      </p:sp>
      <p:pic>
        <p:nvPicPr>
          <p:cNvPr id="2" name="Picture 1">
            <a:extLst>
              <a:ext uri="{FF2B5EF4-FFF2-40B4-BE49-F238E27FC236}">
                <a16:creationId xmlns:a16="http://schemas.microsoft.com/office/drawing/2014/main" id="{D8C3BE60-D87F-2EC5-DCE2-EC1B62F9F1CE}"/>
              </a:ext>
            </a:extLst>
          </p:cNvPr>
          <p:cNvPicPr>
            <a:picLocks noChangeAspect="1"/>
          </p:cNvPicPr>
          <p:nvPr/>
        </p:nvPicPr>
        <p:blipFill>
          <a:blip r:embed="rId2"/>
          <a:stretch>
            <a:fillRect/>
          </a:stretch>
        </p:blipFill>
        <p:spPr>
          <a:xfrm>
            <a:off x="10156940" y="283753"/>
            <a:ext cx="1477906" cy="509878"/>
          </a:xfrm>
          <a:prstGeom prst="rect">
            <a:avLst/>
          </a:prstGeom>
        </p:spPr>
      </p:pic>
      <p:pic>
        <p:nvPicPr>
          <p:cNvPr id="5" name="Picture 4">
            <a:extLst>
              <a:ext uri="{FF2B5EF4-FFF2-40B4-BE49-F238E27FC236}">
                <a16:creationId xmlns:a16="http://schemas.microsoft.com/office/drawing/2014/main" id="{5B57521F-80B2-7B75-DAA8-1394A1BC88E4}"/>
              </a:ext>
            </a:extLst>
          </p:cNvPr>
          <p:cNvPicPr>
            <a:picLocks noChangeAspect="1"/>
          </p:cNvPicPr>
          <p:nvPr/>
        </p:nvPicPr>
        <p:blipFill>
          <a:blip r:embed="rId3"/>
          <a:stretch>
            <a:fillRect/>
          </a:stretch>
        </p:blipFill>
        <p:spPr>
          <a:xfrm>
            <a:off x="1454287" y="1108956"/>
            <a:ext cx="9283425" cy="5221926"/>
          </a:xfrm>
          <a:prstGeom prst="rect">
            <a:avLst/>
          </a:prstGeom>
        </p:spPr>
      </p:pic>
    </p:spTree>
    <p:extLst>
      <p:ext uri="{BB962C8B-B14F-4D97-AF65-F5344CB8AC3E}">
        <p14:creationId xmlns:p14="http://schemas.microsoft.com/office/powerpoint/2010/main" val="87399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t>Conclusion:</a:t>
            </a: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en-IN" altLang="zh-CN" sz="2000" dirty="0"/>
              <a:t>The YouTube Video Analysis Web App streamlined XYZ Marketing Agency's video analysis, showcasing the power of Python, Bottle, and </a:t>
            </a:r>
            <a:r>
              <a:rPr lang="en-IN" altLang="zh-CN" sz="2000" dirty="0" err="1"/>
              <a:t>pytube</a:t>
            </a:r>
            <a:r>
              <a:rPr lang="en-IN" altLang="zh-CN" sz="2000" dirty="0"/>
              <a:t> for digital marketing solutions with room for future improvements.</a:t>
            </a:r>
            <a:endParaRPr lang="en-US" sz="2000"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15</a:t>
            </a:fld>
            <a:endParaRPr lang="en-US" dirty="0"/>
          </a:p>
        </p:txBody>
      </p:sp>
      <p:pic>
        <p:nvPicPr>
          <p:cNvPr id="4" name="Picture 3">
            <a:extLst>
              <a:ext uri="{FF2B5EF4-FFF2-40B4-BE49-F238E27FC236}">
                <a16:creationId xmlns:a16="http://schemas.microsoft.com/office/drawing/2014/main" id="{FAD8F600-D47D-F0CC-1C54-E8904296C2ED}"/>
              </a:ext>
            </a:extLst>
          </p:cNvPr>
          <p:cNvPicPr>
            <a:picLocks noChangeAspect="1"/>
          </p:cNvPicPr>
          <p:nvPr/>
        </p:nvPicPr>
        <p:blipFill>
          <a:blip r:embed="rId2"/>
          <a:stretch>
            <a:fillRect/>
          </a:stretch>
        </p:blipFill>
        <p:spPr>
          <a:xfrm>
            <a:off x="10507118" y="283752"/>
            <a:ext cx="1377894" cy="475374"/>
          </a:xfrm>
          <a:prstGeom prst="rect">
            <a:avLst/>
          </a:prstGeom>
        </p:spPr>
      </p:pic>
      <p:pic>
        <p:nvPicPr>
          <p:cNvPr id="13" name="Picture 12">
            <a:extLst>
              <a:ext uri="{FF2B5EF4-FFF2-40B4-BE49-F238E27FC236}">
                <a16:creationId xmlns:a16="http://schemas.microsoft.com/office/drawing/2014/main" id="{2E223C41-79C1-34E0-E8A6-D5FC80D6BB6E}"/>
              </a:ext>
            </a:extLst>
          </p:cNvPr>
          <p:cNvPicPr>
            <a:picLocks noChangeAspect="1"/>
          </p:cNvPicPr>
          <p:nvPr/>
        </p:nvPicPr>
        <p:blipFill>
          <a:blip r:embed="rId2"/>
          <a:stretch>
            <a:fillRect/>
          </a:stretch>
        </p:blipFill>
        <p:spPr>
          <a:xfrm>
            <a:off x="598974" y="1592852"/>
            <a:ext cx="3917435" cy="1351516"/>
          </a:xfrm>
          <a:prstGeom prst="rect">
            <a:avLst/>
          </a:prstGeom>
        </p:spPr>
      </p:pic>
      <p:pic>
        <p:nvPicPr>
          <p:cNvPr id="16" name="Picture 15">
            <a:extLst>
              <a:ext uri="{FF2B5EF4-FFF2-40B4-BE49-F238E27FC236}">
                <a16:creationId xmlns:a16="http://schemas.microsoft.com/office/drawing/2014/main" id="{089F176F-C936-D7EB-E582-460B7E9D66E7}"/>
              </a:ext>
            </a:extLst>
          </p:cNvPr>
          <p:cNvPicPr>
            <a:picLocks noChangeAspect="1"/>
          </p:cNvPicPr>
          <p:nvPr/>
        </p:nvPicPr>
        <p:blipFill>
          <a:blip r:embed="rId3"/>
          <a:stretch>
            <a:fillRect/>
          </a:stretch>
        </p:blipFill>
        <p:spPr>
          <a:xfrm>
            <a:off x="379698" y="3904081"/>
            <a:ext cx="4136711" cy="1841215"/>
          </a:xfrm>
          <a:prstGeom prst="rect">
            <a:avLst/>
          </a:prstGeom>
        </p:spPr>
      </p:pic>
    </p:spTree>
    <p:extLst>
      <p:ext uri="{BB962C8B-B14F-4D97-AF65-F5344CB8AC3E}">
        <p14:creationId xmlns:p14="http://schemas.microsoft.com/office/powerpoint/2010/main" val="59172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2197348" y="2574705"/>
            <a:ext cx="5937361" cy="2074826"/>
          </a:xfrm>
        </p:spPr>
        <p:txBody>
          <a:bodyPr/>
          <a:lstStyle/>
          <a:p>
            <a:r>
              <a:rPr lang="en-US" sz="8800" b="1"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8665694" y="4138952"/>
            <a:ext cx="1737763" cy="1164632"/>
          </a:xfrm>
        </p:spPr>
        <p:txBody>
          <a:bodyPr/>
          <a:lstStyle/>
          <a:p>
            <a:r>
              <a:rPr lang="en-US" dirty="0"/>
              <a:t> By –</a:t>
            </a:r>
          </a:p>
          <a:p>
            <a:r>
              <a:rPr lang="en-US" dirty="0"/>
              <a:t>21125A1212</a:t>
            </a:r>
          </a:p>
          <a:p>
            <a:r>
              <a:rPr lang="en-US" dirty="0"/>
              <a:t>21125A1213</a:t>
            </a:r>
          </a:p>
          <a:p>
            <a:endParaRPr lang="en-US" dirty="0"/>
          </a:p>
        </p:txBody>
      </p:sp>
      <p:pic>
        <p:nvPicPr>
          <p:cNvPr id="2" name="Picture 1">
            <a:extLst>
              <a:ext uri="{FF2B5EF4-FFF2-40B4-BE49-F238E27FC236}">
                <a16:creationId xmlns:a16="http://schemas.microsoft.com/office/drawing/2014/main" id="{712588AF-5C1C-A6E1-4601-792AA7DF1F98}"/>
              </a:ext>
            </a:extLst>
          </p:cNvPr>
          <p:cNvPicPr>
            <a:picLocks noChangeAspect="1"/>
          </p:cNvPicPr>
          <p:nvPr/>
        </p:nvPicPr>
        <p:blipFill>
          <a:blip r:embed="rId2"/>
          <a:stretch>
            <a:fillRect/>
          </a:stretch>
        </p:blipFill>
        <p:spPr>
          <a:xfrm>
            <a:off x="7452595" y="1099736"/>
            <a:ext cx="3375741" cy="1164632"/>
          </a:xfrm>
          <a:prstGeom prst="rect">
            <a:avLst/>
          </a:prstGeo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2851892" y="1692692"/>
            <a:ext cx="4873752" cy="4104259"/>
          </a:xfrm>
        </p:spPr>
        <p:txBody>
          <a:bodyPr/>
          <a:lstStyle/>
          <a:p>
            <a:pPr marL="512064" indent="-457200">
              <a:buFont typeface="+mj-lt"/>
              <a:buAutoNum type="arabicPeriod"/>
            </a:pPr>
            <a:r>
              <a:rPr lang="en-IN" dirty="0"/>
              <a:t>Introduction</a:t>
            </a:r>
          </a:p>
          <a:p>
            <a:pPr marL="512064" indent="-457200">
              <a:buFont typeface="+mj-lt"/>
              <a:buAutoNum type="arabicPeriod"/>
            </a:pPr>
            <a:r>
              <a:rPr lang="en-US" dirty="0"/>
              <a:t>Installation  Bottle framework </a:t>
            </a:r>
          </a:p>
          <a:p>
            <a:pPr marL="512064" indent="-457200">
              <a:buFont typeface="+mj-lt"/>
              <a:buAutoNum type="arabicPeriod"/>
            </a:pPr>
            <a:r>
              <a:rPr lang="en-IN" sz="2000" dirty="0"/>
              <a:t>“Hello World” program</a:t>
            </a:r>
          </a:p>
          <a:p>
            <a:pPr marL="512064" indent="-457200">
              <a:buFont typeface="+mj-lt"/>
              <a:buAutoNum type="arabicPeriod"/>
            </a:pPr>
            <a:r>
              <a:rPr lang="en-US" sz="2000" dirty="0"/>
              <a:t>Why Bottle Python web framework</a:t>
            </a:r>
            <a:br>
              <a:rPr lang="en-US" sz="2000" dirty="0"/>
            </a:br>
            <a:r>
              <a:rPr lang="en-US" sz="2000" dirty="0"/>
              <a:t>--Advantage of Bottle </a:t>
            </a:r>
          </a:p>
          <a:p>
            <a:pPr marL="512064" indent="-457200">
              <a:buFont typeface="+mj-lt"/>
              <a:buAutoNum type="arabicPeriod"/>
            </a:pPr>
            <a:r>
              <a:rPr lang="en-IN" dirty="0"/>
              <a:t>Workflow of Bottle</a:t>
            </a:r>
          </a:p>
          <a:p>
            <a:pPr marL="512064" indent="-457200">
              <a:buFont typeface="+mj-lt"/>
              <a:buAutoNum type="arabicPeriod"/>
            </a:pPr>
            <a:r>
              <a:rPr lang="en-IN" dirty="0"/>
              <a:t>Case Study</a:t>
            </a:r>
            <a:endParaRPr lang="en-US" dirty="0"/>
          </a:p>
          <a:p>
            <a:pPr marL="512064" indent="-457200">
              <a:buFont typeface="+mj-lt"/>
              <a:buAutoNum type="arabicPeriod"/>
            </a:pPr>
            <a:r>
              <a:rPr lang="en-IN" dirty="0"/>
              <a:t>Steps to Install the Python and other resources</a:t>
            </a:r>
          </a:p>
          <a:p>
            <a:pPr marL="512064" indent="-457200">
              <a:buFont typeface="+mj-lt"/>
              <a:buAutoNum type="arabicPeriod"/>
            </a:pPr>
            <a:r>
              <a:rPr lang="en-IN" sz="1800" kern="1200" dirty="0">
                <a:solidFill>
                  <a:srgbClr val="000000"/>
                </a:solidFill>
                <a:effectLst/>
                <a:latin typeface="Century Gothic" panose="020B0502020202020204" pitchFamily="34" charset="0"/>
                <a:ea typeface="+mj-ea"/>
                <a:cs typeface="+mj-cs"/>
              </a:rPr>
              <a:t>Result</a:t>
            </a:r>
          </a:p>
          <a:p>
            <a:pPr marL="512064" indent="-457200">
              <a:buFont typeface="+mj-lt"/>
              <a:buAutoNum type="arabicPeriod"/>
            </a:pPr>
            <a:r>
              <a:rPr lang="en-US" sz="1800" kern="1200" dirty="0">
                <a:solidFill>
                  <a:srgbClr val="000000"/>
                </a:solidFill>
                <a:effectLst/>
                <a:latin typeface="Century Gothic" panose="020B0502020202020204" pitchFamily="34" charset="0"/>
                <a:ea typeface="+mj-ea"/>
                <a:cs typeface="+mj-cs"/>
              </a:rPr>
              <a:t>Conclusion</a:t>
            </a:r>
            <a:endParaRPr lang="en-IN" dirty="0"/>
          </a:p>
          <a:p>
            <a:pPr marL="512064" indent="-457200">
              <a:buFont typeface="+mj-lt"/>
              <a:buAutoNum type="arabicPeriod"/>
            </a:pPr>
            <a:endParaRPr lang="en-IN" dirty="0"/>
          </a:p>
          <a:p>
            <a:pPr marL="512064" indent="-457200">
              <a:buFont typeface="+mj-lt"/>
              <a:buAutoNum type="arabicPeriod"/>
            </a:pPr>
            <a:endParaRPr lang="en-US" dirty="0"/>
          </a:p>
          <a:p>
            <a:pPr marL="512064" indent="-457200">
              <a:buFont typeface="+mj-lt"/>
              <a:buAutoNum type="arabicPeriod"/>
            </a:pPr>
            <a:endParaRPr lang="en-US" dirty="0"/>
          </a:p>
        </p:txBody>
      </p:sp>
      <p:pic>
        <p:nvPicPr>
          <p:cNvPr id="5" name="Picture 4">
            <a:extLst>
              <a:ext uri="{FF2B5EF4-FFF2-40B4-BE49-F238E27FC236}">
                <a16:creationId xmlns:a16="http://schemas.microsoft.com/office/drawing/2014/main" id="{9D6C5F32-F319-E382-63AF-F32A00FE2D56}"/>
              </a:ext>
            </a:extLst>
          </p:cNvPr>
          <p:cNvPicPr>
            <a:picLocks noChangeAspect="1"/>
          </p:cNvPicPr>
          <p:nvPr/>
        </p:nvPicPr>
        <p:blipFill>
          <a:blip r:embed="rId2"/>
          <a:stretch>
            <a:fillRect/>
          </a:stretch>
        </p:blipFill>
        <p:spPr>
          <a:xfrm>
            <a:off x="10541479" y="171608"/>
            <a:ext cx="1421171" cy="490305"/>
          </a:xfrm>
          <a:prstGeom prst="rect">
            <a:avLst/>
          </a:prstGeom>
        </p:spPr>
      </p:pic>
      <p:sp>
        <p:nvSpPr>
          <p:cNvPr id="3" name="Title 2">
            <a:extLst>
              <a:ext uri="{FF2B5EF4-FFF2-40B4-BE49-F238E27FC236}">
                <a16:creationId xmlns:a16="http://schemas.microsoft.com/office/drawing/2014/main" id="{1FE176E1-B06F-75D7-59AA-E6794540E3CF}"/>
              </a:ext>
            </a:extLst>
          </p:cNvPr>
          <p:cNvSpPr>
            <a:spLocks noGrp="1"/>
          </p:cNvSpPr>
          <p:nvPr>
            <p:ph type="ctrTitle"/>
          </p:nvPr>
        </p:nvSpPr>
        <p:spPr>
          <a:xfrm>
            <a:off x="3309093" y="893907"/>
            <a:ext cx="4873752" cy="907997"/>
          </a:xfrm>
        </p:spPr>
        <p:txBody>
          <a:bodyPr/>
          <a:lstStyle/>
          <a:p>
            <a:r>
              <a:rPr lang="en-IN" dirty="0"/>
              <a:t>CONTENTS</a:t>
            </a:r>
          </a:p>
        </p:txBody>
      </p:sp>
    </p:spTree>
    <p:extLst>
      <p:ext uri="{BB962C8B-B14F-4D97-AF65-F5344CB8AC3E}">
        <p14:creationId xmlns:p14="http://schemas.microsoft.com/office/powerpoint/2010/main" val="184814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759125" y="645782"/>
            <a:ext cx="10292923" cy="1014984"/>
          </a:xfrm>
        </p:spPr>
        <p:txBody>
          <a:bodyPr/>
          <a:lstStyle/>
          <a:p>
            <a:r>
              <a:rPr lang="en-IN" sz="3200" dirty="0"/>
              <a:t>INTRODUCTION</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Bottle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pic>
        <p:nvPicPr>
          <p:cNvPr id="7" name="Picture 6">
            <a:extLst>
              <a:ext uri="{FF2B5EF4-FFF2-40B4-BE49-F238E27FC236}">
                <a16:creationId xmlns:a16="http://schemas.microsoft.com/office/drawing/2014/main" id="{2873F4D0-6FC3-F9C3-B19D-D33D45BD896B}"/>
              </a:ext>
            </a:extLst>
          </p:cNvPr>
          <p:cNvPicPr>
            <a:picLocks noChangeAspect="1"/>
          </p:cNvPicPr>
          <p:nvPr/>
        </p:nvPicPr>
        <p:blipFill>
          <a:blip r:embed="rId2"/>
          <a:stretch>
            <a:fillRect/>
          </a:stretch>
        </p:blipFill>
        <p:spPr>
          <a:xfrm>
            <a:off x="10190793" y="309631"/>
            <a:ext cx="1444053" cy="498199"/>
          </a:xfrm>
          <a:prstGeom prst="rect">
            <a:avLst/>
          </a:prstGeom>
        </p:spPr>
      </p:pic>
      <p:sp>
        <p:nvSpPr>
          <p:cNvPr id="5" name="TextBox 4">
            <a:extLst>
              <a:ext uri="{FF2B5EF4-FFF2-40B4-BE49-F238E27FC236}">
                <a16:creationId xmlns:a16="http://schemas.microsoft.com/office/drawing/2014/main" id="{A17CD0D6-0457-24CE-CDA3-84C1EE9D551D}"/>
              </a:ext>
            </a:extLst>
          </p:cNvPr>
          <p:cNvSpPr txBox="1"/>
          <p:nvPr/>
        </p:nvSpPr>
        <p:spPr>
          <a:xfrm>
            <a:off x="838200" y="1526875"/>
            <a:ext cx="10574547" cy="4154984"/>
          </a:xfrm>
          <a:prstGeom prst="rect">
            <a:avLst/>
          </a:prstGeom>
          <a:noFill/>
        </p:spPr>
        <p:txBody>
          <a:bodyPr wrap="square" rtlCol="0">
            <a:spAutoFit/>
          </a:bodyPr>
          <a:lstStyle/>
          <a:p>
            <a:r>
              <a:rPr lang="en-IN" sz="2400" dirty="0"/>
              <a:t>Bottle is a fast, simple and lightweight WSGI micro web-framework for Python. It is distributed as a single file module</a:t>
            </a:r>
          </a:p>
          <a:p>
            <a:r>
              <a:rPr lang="en-IN" sz="2400" dirty="0"/>
              <a:t>and has no dependencies other than the Python Standard Library.</a:t>
            </a:r>
          </a:p>
          <a:p>
            <a:r>
              <a:rPr lang="en-IN" sz="2400" dirty="0"/>
              <a:t>• Routing: Requests to function-call mapping with support for clean and dynamic URLs.</a:t>
            </a:r>
          </a:p>
          <a:p>
            <a:r>
              <a:rPr lang="en-IN" sz="2400" dirty="0"/>
              <a:t>• Templates: Fast and pythonic built-in template engine and support for mako, jinja2 and cheetah templates.</a:t>
            </a:r>
          </a:p>
          <a:p>
            <a:r>
              <a:rPr lang="en-IN" sz="2400" dirty="0"/>
              <a:t>• Utilities: Convenient access to form data, file uploads, cookies, headers and other HTTP-related metadata.</a:t>
            </a:r>
          </a:p>
          <a:p>
            <a:r>
              <a:rPr lang="en-IN" sz="2400" dirty="0"/>
              <a:t>• Server: Built-in HTTP development server and support for paste, </a:t>
            </a:r>
            <a:r>
              <a:rPr lang="en-IN" sz="2400" dirty="0" err="1"/>
              <a:t>bjoern</a:t>
            </a:r>
            <a:r>
              <a:rPr lang="en-IN" sz="2400" dirty="0"/>
              <a:t>, </a:t>
            </a:r>
            <a:r>
              <a:rPr lang="en-IN" sz="2400" dirty="0" err="1"/>
              <a:t>gae</a:t>
            </a:r>
            <a:r>
              <a:rPr lang="en-IN" sz="2400" dirty="0"/>
              <a:t>, </a:t>
            </a:r>
            <a:r>
              <a:rPr lang="en-IN" sz="2400" dirty="0" err="1"/>
              <a:t>cherrypy</a:t>
            </a:r>
            <a:r>
              <a:rPr lang="en-IN" sz="2400" dirty="0"/>
              <a:t> or any other WSGI</a:t>
            </a:r>
          </a:p>
          <a:p>
            <a:r>
              <a:rPr lang="en-IN" sz="2400" dirty="0"/>
              <a:t>capable HTTP server.</a:t>
            </a:r>
          </a:p>
        </p:txBody>
      </p:sp>
    </p:spTree>
    <p:extLst>
      <p:ext uri="{BB962C8B-B14F-4D97-AF65-F5344CB8AC3E}">
        <p14:creationId xmlns:p14="http://schemas.microsoft.com/office/powerpoint/2010/main" val="50559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759125" y="815787"/>
            <a:ext cx="10292923" cy="1014984"/>
          </a:xfrm>
        </p:spPr>
        <p:txBody>
          <a:bodyPr/>
          <a:lstStyle/>
          <a:p>
            <a:r>
              <a:rPr lang="en-IN" sz="3200" dirty="0"/>
              <a:t>“Hello World” program </a:t>
            </a:r>
            <a:r>
              <a:rPr lang="en-IN" sz="3200" dirty="0" err="1"/>
              <a:t>useing</a:t>
            </a:r>
            <a:r>
              <a:rPr lang="en-IN" sz="3200" dirty="0"/>
              <a:t> Bottle framework :</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bottle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2023</a:t>
            </a:r>
          </a:p>
        </p:txBody>
      </p:sp>
      <p:sp>
        <p:nvSpPr>
          <p:cNvPr id="8" name="TextBox 7">
            <a:extLst>
              <a:ext uri="{FF2B5EF4-FFF2-40B4-BE49-F238E27FC236}">
                <a16:creationId xmlns:a16="http://schemas.microsoft.com/office/drawing/2014/main" id="{969DC54E-EFAC-B62F-AD27-975DDE472564}"/>
              </a:ext>
            </a:extLst>
          </p:cNvPr>
          <p:cNvSpPr txBox="1"/>
          <p:nvPr/>
        </p:nvSpPr>
        <p:spPr>
          <a:xfrm>
            <a:off x="1061049" y="1639018"/>
            <a:ext cx="9489057" cy="3970318"/>
          </a:xfrm>
          <a:prstGeom prst="rect">
            <a:avLst/>
          </a:prstGeom>
          <a:noFill/>
        </p:spPr>
        <p:txBody>
          <a:bodyPr wrap="square" rtlCol="0">
            <a:spAutoFit/>
          </a:bodyPr>
          <a:lstStyle/>
          <a:p>
            <a:r>
              <a:rPr lang="en-IN" sz="2800" dirty="0"/>
              <a:t>from bottle import route, run</a:t>
            </a:r>
          </a:p>
          <a:p>
            <a:r>
              <a:rPr lang="en-IN" sz="2800" dirty="0"/>
              <a:t>@route('/hello')</a:t>
            </a:r>
          </a:p>
          <a:p>
            <a:r>
              <a:rPr lang="en-IN" sz="2800" dirty="0"/>
              <a:t>def hello():</a:t>
            </a:r>
          </a:p>
          <a:p>
            <a:r>
              <a:rPr lang="en-IN" sz="2800" dirty="0"/>
              <a:t>return "Hello World!"</a:t>
            </a:r>
          </a:p>
          <a:p>
            <a:r>
              <a:rPr lang="en-IN" sz="2800" dirty="0"/>
              <a:t>run(host='localhost', port=8080, debug=True)</a:t>
            </a:r>
          </a:p>
          <a:p>
            <a:endParaRPr lang="en-IN" sz="2800" dirty="0"/>
          </a:p>
          <a:p>
            <a:r>
              <a:rPr lang="en-IN" sz="2800" dirty="0"/>
              <a:t>code explaining:</a:t>
            </a:r>
          </a:p>
          <a:p>
            <a:r>
              <a:rPr lang="en-IN" sz="2800" dirty="0"/>
              <a:t>1. The route() decorator binds a piece of code to an URL path.</a:t>
            </a:r>
          </a:p>
          <a:p>
            <a:r>
              <a:rPr lang="en-IN" sz="2800" dirty="0"/>
              <a:t>2. The run() call in the last line starts a built-in development server.</a:t>
            </a:r>
          </a:p>
        </p:txBody>
      </p:sp>
      <p:pic>
        <p:nvPicPr>
          <p:cNvPr id="5" name="Picture 4">
            <a:extLst>
              <a:ext uri="{FF2B5EF4-FFF2-40B4-BE49-F238E27FC236}">
                <a16:creationId xmlns:a16="http://schemas.microsoft.com/office/drawing/2014/main" id="{4FB5B73B-51EC-6FEC-5A83-0F7BA98B0575}"/>
              </a:ext>
            </a:extLst>
          </p:cNvPr>
          <p:cNvPicPr>
            <a:picLocks noChangeAspect="1"/>
          </p:cNvPicPr>
          <p:nvPr/>
        </p:nvPicPr>
        <p:blipFill>
          <a:blip r:embed="rId2"/>
          <a:stretch>
            <a:fillRect/>
          </a:stretch>
        </p:blipFill>
        <p:spPr>
          <a:xfrm>
            <a:off x="10539282" y="144646"/>
            <a:ext cx="1431039" cy="493709"/>
          </a:xfrm>
          <a:prstGeom prst="rect">
            <a:avLst/>
          </a:prstGeom>
        </p:spPr>
      </p:pic>
    </p:spTree>
    <p:extLst>
      <p:ext uri="{BB962C8B-B14F-4D97-AF65-F5344CB8AC3E}">
        <p14:creationId xmlns:p14="http://schemas.microsoft.com/office/powerpoint/2010/main" val="321627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5</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2023</a:t>
            </a:r>
          </a:p>
        </p:txBody>
      </p:sp>
      <p:pic>
        <p:nvPicPr>
          <p:cNvPr id="8" name="Picture 7">
            <a:extLst>
              <a:ext uri="{FF2B5EF4-FFF2-40B4-BE49-F238E27FC236}">
                <a16:creationId xmlns:a16="http://schemas.microsoft.com/office/drawing/2014/main" id="{E2C9B43F-D7F8-0E41-1AEB-E984C4899BF5}"/>
              </a:ext>
            </a:extLst>
          </p:cNvPr>
          <p:cNvPicPr>
            <a:picLocks noChangeAspect="1"/>
          </p:cNvPicPr>
          <p:nvPr/>
        </p:nvPicPr>
        <p:blipFill>
          <a:blip r:embed="rId2"/>
          <a:stretch>
            <a:fillRect/>
          </a:stretch>
        </p:blipFill>
        <p:spPr>
          <a:xfrm>
            <a:off x="138023" y="309631"/>
            <a:ext cx="9604075" cy="5402292"/>
          </a:xfrm>
          <a:prstGeom prst="rect">
            <a:avLst/>
          </a:prstGeom>
        </p:spPr>
      </p:pic>
      <p:pic>
        <p:nvPicPr>
          <p:cNvPr id="13" name="Picture 12">
            <a:extLst>
              <a:ext uri="{FF2B5EF4-FFF2-40B4-BE49-F238E27FC236}">
                <a16:creationId xmlns:a16="http://schemas.microsoft.com/office/drawing/2014/main" id="{95781353-5A34-0053-4C21-CB977F943D0D}"/>
              </a:ext>
            </a:extLst>
          </p:cNvPr>
          <p:cNvPicPr>
            <a:picLocks noChangeAspect="1"/>
          </p:cNvPicPr>
          <p:nvPr/>
        </p:nvPicPr>
        <p:blipFill>
          <a:blip r:embed="rId3"/>
          <a:stretch>
            <a:fillRect/>
          </a:stretch>
        </p:blipFill>
        <p:spPr>
          <a:xfrm>
            <a:off x="2751826" y="1261693"/>
            <a:ext cx="9026104" cy="5077184"/>
          </a:xfrm>
          <a:prstGeom prst="rect">
            <a:avLst/>
          </a:prstGeom>
        </p:spPr>
      </p:pic>
      <p:pic>
        <p:nvPicPr>
          <p:cNvPr id="15" name="Picture 14">
            <a:extLst>
              <a:ext uri="{FF2B5EF4-FFF2-40B4-BE49-F238E27FC236}">
                <a16:creationId xmlns:a16="http://schemas.microsoft.com/office/drawing/2014/main" id="{F86898D9-E9E4-E54F-01E7-B217DB864D3C}"/>
              </a:ext>
            </a:extLst>
          </p:cNvPr>
          <p:cNvPicPr>
            <a:picLocks noChangeAspect="1"/>
          </p:cNvPicPr>
          <p:nvPr/>
        </p:nvPicPr>
        <p:blipFill>
          <a:blip r:embed="rId4"/>
          <a:stretch>
            <a:fillRect/>
          </a:stretch>
        </p:blipFill>
        <p:spPr>
          <a:xfrm>
            <a:off x="10515600" y="309632"/>
            <a:ext cx="1386665" cy="478400"/>
          </a:xfrm>
          <a:prstGeom prst="rect">
            <a:avLst/>
          </a:prstGeom>
        </p:spPr>
      </p:pic>
    </p:spTree>
    <p:extLst>
      <p:ext uri="{BB962C8B-B14F-4D97-AF65-F5344CB8AC3E}">
        <p14:creationId xmlns:p14="http://schemas.microsoft.com/office/powerpoint/2010/main" val="210801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927371" y="1118678"/>
            <a:ext cx="5267059" cy="728067"/>
          </a:xfrm>
        </p:spPr>
        <p:txBody>
          <a:bodyPr/>
          <a:lstStyle/>
          <a:p>
            <a:r>
              <a:rPr lang="en-US" sz="3200" dirty="0"/>
              <a:t>Advantage of Bottle :</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a:xfrm>
            <a:off x="2370366" y="1897464"/>
            <a:ext cx="7696660" cy="3351879"/>
          </a:xfrm>
        </p:spPr>
        <p:txBody>
          <a:bodyPr/>
          <a:lstStyle/>
          <a:p>
            <a:pPr marL="342900" indent="-342900">
              <a:buFont typeface="Wingdings" panose="05000000000000000000" pitchFamily="2" charset="2"/>
              <a:buChar char="q"/>
            </a:pPr>
            <a:r>
              <a:rPr lang="en-IN" sz="3200" b="1" i="0" dirty="0">
                <a:effectLst/>
                <a:latin typeface="Söhne"/>
              </a:rPr>
              <a:t>Simplicity</a:t>
            </a:r>
            <a:endParaRPr lang="en-IN" sz="3200" b="1" dirty="0">
              <a:latin typeface="Söhne"/>
            </a:endParaRPr>
          </a:p>
          <a:p>
            <a:pPr marL="342900" indent="-342900">
              <a:buFont typeface="Wingdings" panose="05000000000000000000" pitchFamily="2" charset="2"/>
              <a:buChar char="q"/>
            </a:pPr>
            <a:r>
              <a:rPr lang="en-IN" sz="3200" b="1" i="0" dirty="0">
                <a:effectLst/>
                <a:latin typeface="Söhne"/>
              </a:rPr>
              <a:t>Lightweight</a:t>
            </a:r>
          </a:p>
          <a:p>
            <a:pPr marL="342900" indent="-342900">
              <a:buFont typeface="Wingdings" panose="05000000000000000000" pitchFamily="2" charset="2"/>
              <a:buChar char="q"/>
            </a:pPr>
            <a:r>
              <a:rPr lang="en-IN" sz="3200" b="1" i="0" dirty="0">
                <a:effectLst/>
                <a:latin typeface="Söhne"/>
              </a:rPr>
              <a:t>Fast</a:t>
            </a:r>
            <a:r>
              <a:rPr lang="en-IN" sz="3200" b="0" i="0" dirty="0">
                <a:solidFill>
                  <a:srgbClr val="D1D5DB"/>
                </a:solidFill>
                <a:effectLst/>
                <a:latin typeface="Söhne"/>
              </a:rPr>
              <a:t>:</a:t>
            </a:r>
          </a:p>
          <a:p>
            <a:pPr marL="342900" indent="-342900">
              <a:buFont typeface="Wingdings" panose="05000000000000000000" pitchFamily="2" charset="2"/>
              <a:buChar char="q"/>
            </a:pPr>
            <a:r>
              <a:rPr lang="en-IN" sz="3200" b="1" i="0" dirty="0">
                <a:effectLst/>
                <a:latin typeface="Söhne"/>
              </a:rPr>
              <a:t>Embeddable</a:t>
            </a:r>
            <a:endParaRPr lang="en-IN" sz="3200" dirty="0">
              <a:solidFill>
                <a:srgbClr val="D1D5DB"/>
              </a:solidFill>
              <a:latin typeface="Söhne"/>
            </a:endParaRPr>
          </a:p>
          <a:p>
            <a:pPr marL="342900" indent="-342900">
              <a:buFont typeface="Wingdings" panose="05000000000000000000" pitchFamily="2" charset="2"/>
              <a:buChar char="q"/>
            </a:pPr>
            <a:r>
              <a:rPr lang="en-IN" sz="3200" b="1" i="0" dirty="0">
                <a:effectLst/>
                <a:latin typeface="Söhne"/>
              </a:rPr>
              <a:t>No External Templates or Databases</a:t>
            </a:r>
          </a:p>
          <a:p>
            <a:pPr marL="342900" indent="-342900">
              <a:buFont typeface="Wingdings" panose="05000000000000000000" pitchFamily="2" charset="2"/>
              <a:buChar char="q"/>
            </a:pPr>
            <a:r>
              <a:rPr lang="en-IN" sz="3200" b="1" i="0" dirty="0">
                <a:effectLst/>
                <a:latin typeface="Söhne"/>
              </a:rPr>
              <a:t>Good for Learning</a:t>
            </a:r>
            <a:endParaRPr lang="en-IN" sz="3200" b="1" dirty="0">
              <a:latin typeface="Söhne"/>
            </a:endParaRPr>
          </a:p>
          <a:p>
            <a:pPr marL="342900" indent="-342900">
              <a:buFont typeface="Wingdings" panose="05000000000000000000" pitchFamily="2" charset="2"/>
              <a:buChar char="q"/>
            </a:pPr>
            <a:endParaRPr lang="en-US" sz="3200" dirty="0"/>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6</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Bottle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2023</a:t>
            </a:r>
          </a:p>
        </p:txBody>
      </p:sp>
      <p:sp>
        <p:nvSpPr>
          <p:cNvPr id="9" name="Title 1">
            <a:extLst>
              <a:ext uri="{FF2B5EF4-FFF2-40B4-BE49-F238E27FC236}">
                <a16:creationId xmlns:a16="http://schemas.microsoft.com/office/drawing/2014/main" id="{C5A157BB-DDAD-9F28-762E-16CE4FAD1527}"/>
              </a:ext>
            </a:extLst>
          </p:cNvPr>
          <p:cNvSpPr txBox="1">
            <a:spLocks/>
          </p:cNvSpPr>
          <p:nvPr/>
        </p:nvSpPr>
        <p:spPr>
          <a:xfrm>
            <a:off x="1586311" y="145271"/>
            <a:ext cx="9264769" cy="8260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3600" dirty="0"/>
              <a:t>Why Bottle Python web framework</a:t>
            </a:r>
          </a:p>
        </p:txBody>
      </p:sp>
      <p:pic>
        <p:nvPicPr>
          <p:cNvPr id="10" name="Picture 9">
            <a:extLst>
              <a:ext uri="{FF2B5EF4-FFF2-40B4-BE49-F238E27FC236}">
                <a16:creationId xmlns:a16="http://schemas.microsoft.com/office/drawing/2014/main" id="{A6555251-3860-0E14-330A-8C0258CBFFB3}"/>
              </a:ext>
            </a:extLst>
          </p:cNvPr>
          <p:cNvPicPr>
            <a:picLocks noChangeAspect="1"/>
          </p:cNvPicPr>
          <p:nvPr/>
        </p:nvPicPr>
        <p:blipFill>
          <a:blip r:embed="rId2"/>
          <a:stretch>
            <a:fillRect/>
          </a:stretch>
        </p:blipFill>
        <p:spPr>
          <a:xfrm>
            <a:off x="10334445" y="309630"/>
            <a:ext cx="1300401" cy="448639"/>
          </a:xfrm>
          <a:prstGeom prst="rect">
            <a:avLst/>
          </a:prstGeom>
        </p:spPr>
      </p:pic>
    </p:spTree>
    <p:extLst>
      <p:ext uri="{BB962C8B-B14F-4D97-AF65-F5344CB8AC3E}">
        <p14:creationId xmlns:p14="http://schemas.microsoft.com/office/powerpoint/2010/main" val="61328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a:xfrm>
            <a:off x="1021080" y="184329"/>
            <a:ext cx="9912096" cy="1014984"/>
          </a:xfrm>
        </p:spPr>
        <p:txBody>
          <a:bodyPr/>
          <a:lstStyle/>
          <a:p>
            <a:r>
              <a:rPr lang="en-IN" dirty="0"/>
              <a:t>Case Study</a:t>
            </a:r>
            <a:endParaRPr lang="en-US" dirty="0"/>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Bottle </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2023</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4294967295"/>
          </p:nvPr>
        </p:nvSpPr>
        <p:spPr>
          <a:xfrm>
            <a:off x="838199" y="1418648"/>
            <a:ext cx="10936857" cy="4697479"/>
          </a:xfrm>
        </p:spPr>
        <p:txBody>
          <a:bodyPr/>
          <a:lstStyle/>
          <a:p>
            <a:pPr marL="0" indent="0">
              <a:buNone/>
            </a:pPr>
            <a:r>
              <a:rPr lang="en-US" sz="2400" b="1" dirty="0"/>
              <a:t>Title :</a:t>
            </a:r>
            <a:r>
              <a:rPr lang="en-IN" sz="2400" b="1" dirty="0"/>
              <a:t> YouTube Video Analysis Web Application</a:t>
            </a:r>
            <a:br>
              <a:rPr lang="en-IN" sz="2400" dirty="0"/>
            </a:br>
            <a:br>
              <a:rPr lang="en-IN" sz="2400" dirty="0"/>
            </a:br>
            <a:r>
              <a:rPr lang="en-IN" sz="2400" dirty="0"/>
              <a:t>The case study examines the development and implementation of a Bottle Python web application for YouTube video analysis, designed to empower digital marketing professionals to efficiently extract and analyse key video metrics. This study details the project's inception, scope, development process, features, and its impact on XYZ Marketing Agency, shedding light on the value it brings to the digital marketing industry.</a:t>
            </a:r>
          </a:p>
          <a:p>
            <a:pPr marL="0" indent="0">
              <a:buNone/>
            </a:pPr>
            <a:endParaRPr lang="en-IN" sz="2400" dirty="0"/>
          </a:p>
          <a:p>
            <a:pPr>
              <a:buFont typeface="Wingdings" panose="05000000000000000000" pitchFamily="2" charset="2"/>
              <a:buChar char="Ø"/>
            </a:pPr>
            <a:r>
              <a:rPr lang="en-IN" sz="2400" b="1" dirty="0"/>
              <a:t>Streamline Video Analysis: </a:t>
            </a:r>
            <a:r>
              <a:rPr lang="en-IN" sz="2400" dirty="0"/>
              <a:t>To simplify and accelerate the process of extracting and understanding YouTube video metrics for digital marketing professionals.</a:t>
            </a:r>
          </a:p>
          <a:p>
            <a:pPr>
              <a:buFont typeface="Wingdings" panose="05000000000000000000" pitchFamily="2" charset="2"/>
              <a:buChar char="Ø"/>
            </a:pPr>
            <a:r>
              <a:rPr lang="en-IN" sz="2400" b="1" dirty="0"/>
              <a:t>Provide Actionable Insights: </a:t>
            </a:r>
            <a:r>
              <a:rPr lang="en-IN" sz="2400" dirty="0"/>
              <a:t>To offer data-driven insights that help users optimize content and engage their audience more effectively.</a:t>
            </a:r>
            <a:endParaRPr lang="en-US" sz="2400" dirty="0"/>
          </a:p>
        </p:txBody>
      </p:sp>
      <p:pic>
        <p:nvPicPr>
          <p:cNvPr id="2" name="Picture 1">
            <a:extLst>
              <a:ext uri="{FF2B5EF4-FFF2-40B4-BE49-F238E27FC236}">
                <a16:creationId xmlns:a16="http://schemas.microsoft.com/office/drawing/2014/main" id="{482E6F6C-0C26-865C-E8F7-C850980707A2}"/>
              </a:ext>
            </a:extLst>
          </p:cNvPr>
          <p:cNvPicPr>
            <a:picLocks noChangeAspect="1"/>
          </p:cNvPicPr>
          <p:nvPr/>
        </p:nvPicPr>
        <p:blipFill>
          <a:blip r:embed="rId2"/>
          <a:stretch>
            <a:fillRect/>
          </a:stretch>
        </p:blipFill>
        <p:spPr>
          <a:xfrm>
            <a:off x="10325819" y="309631"/>
            <a:ext cx="1309027" cy="451615"/>
          </a:xfrm>
          <a:prstGeom prst="rect">
            <a:avLst/>
          </a:prstGeom>
        </p:spPr>
      </p:pic>
    </p:spTree>
    <p:extLst>
      <p:ext uri="{BB962C8B-B14F-4D97-AF65-F5344CB8AC3E}">
        <p14:creationId xmlns:p14="http://schemas.microsoft.com/office/powerpoint/2010/main" val="325180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a:xfrm>
            <a:off x="1021080" y="210208"/>
            <a:ext cx="9912096" cy="1014984"/>
          </a:xfrm>
        </p:spPr>
        <p:txBody>
          <a:bodyPr/>
          <a:lstStyle/>
          <a:p>
            <a:r>
              <a:rPr lang="en-US" dirty="0"/>
              <a:t>Installation steps</a:t>
            </a:r>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Bottle </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2023</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4294967295"/>
          </p:nvPr>
        </p:nvSpPr>
        <p:spPr>
          <a:xfrm>
            <a:off x="838199" y="1418648"/>
            <a:ext cx="10936857" cy="4697479"/>
          </a:xfrm>
        </p:spPr>
        <p:txBody>
          <a:bodyPr/>
          <a:lstStyle/>
          <a:p>
            <a:pPr marL="0" indent="0">
              <a:buNone/>
            </a:pPr>
            <a:r>
              <a:rPr lang="en-IN" sz="1600" dirty="0"/>
              <a:t>1. Python:</a:t>
            </a:r>
          </a:p>
          <a:p>
            <a:pPr marL="0" indent="0">
              <a:buNone/>
            </a:pPr>
            <a:r>
              <a:rPr lang="en-IN" sz="1600" dirty="0"/>
              <a:t>Ensure you have Python installed. If not, download and install it from the official Python website: </a:t>
            </a:r>
            <a:r>
              <a:rPr lang="en-IN" sz="1600" dirty="0">
                <a:hlinkClick r:id="rId2"/>
              </a:rPr>
              <a:t>https://www.python.org/downloads/</a:t>
            </a:r>
            <a:endParaRPr lang="en-IN" sz="1600" dirty="0"/>
          </a:p>
          <a:p>
            <a:pPr marL="0" indent="0">
              <a:buNone/>
            </a:pPr>
            <a:r>
              <a:rPr lang="en-US" sz="1600" dirty="0"/>
              <a:t>2. </a:t>
            </a:r>
            <a:r>
              <a:rPr lang="en-IN" sz="1600" dirty="0"/>
              <a:t>Bottle:</a:t>
            </a:r>
          </a:p>
          <a:p>
            <a:pPr marL="0" indent="0">
              <a:buNone/>
            </a:pPr>
            <a:r>
              <a:rPr lang="en-IN" sz="1600" dirty="0"/>
              <a:t>Install the Bottle web framework using pip, the Python package manager:</a:t>
            </a:r>
          </a:p>
          <a:p>
            <a:pPr marL="0" indent="0">
              <a:buNone/>
            </a:pPr>
            <a:r>
              <a:rPr lang="en-IN" sz="2000" dirty="0"/>
              <a:t>&gt;&gt;&gt; pip install bottle</a:t>
            </a:r>
          </a:p>
          <a:p>
            <a:pPr marL="0" indent="0">
              <a:buNone/>
            </a:pPr>
            <a:r>
              <a:rPr lang="en-IN" sz="1600" dirty="0"/>
              <a:t>3. </a:t>
            </a:r>
            <a:r>
              <a:rPr lang="en-IN" sz="1600" dirty="0" err="1"/>
              <a:t>yt-dlp</a:t>
            </a:r>
            <a:r>
              <a:rPr lang="en-IN" sz="1600" dirty="0"/>
              <a:t>:</a:t>
            </a:r>
          </a:p>
          <a:p>
            <a:pPr marL="0" indent="0">
              <a:buNone/>
            </a:pPr>
            <a:r>
              <a:rPr lang="en-IN" sz="2000" dirty="0"/>
              <a:t>&gt;&gt;&gt; pip install </a:t>
            </a:r>
            <a:r>
              <a:rPr lang="en-IN" sz="2000" dirty="0" err="1"/>
              <a:t>yt-dlp</a:t>
            </a:r>
            <a:br>
              <a:rPr lang="en-IN" sz="2000" dirty="0"/>
            </a:br>
            <a:r>
              <a:rPr lang="en-IN" sz="2000" dirty="0"/>
              <a:t>&gt;&gt;&gt; pip install </a:t>
            </a:r>
            <a:r>
              <a:rPr lang="en-IN" sz="2000" dirty="0" err="1"/>
              <a:t>textblob</a:t>
            </a:r>
            <a:endParaRPr lang="en-IN" sz="2000" dirty="0"/>
          </a:p>
          <a:p>
            <a:pPr marL="0" indent="0">
              <a:buNone/>
            </a:pPr>
            <a:r>
              <a:rPr lang="en-IN" sz="2000" dirty="0"/>
              <a:t>&gt;&gt;&gt;  python -m </a:t>
            </a:r>
            <a:r>
              <a:rPr lang="en-IN" sz="2000" dirty="0" err="1"/>
              <a:t>textblob.download_corpora</a:t>
            </a:r>
            <a:endParaRPr lang="en-IN" sz="2000" dirty="0"/>
          </a:p>
          <a:p>
            <a:pPr marL="0" indent="0">
              <a:buNone/>
            </a:pPr>
            <a:r>
              <a:rPr lang="en-IN" sz="2000" dirty="0"/>
              <a:t>&gt;&gt;&gt; pip install </a:t>
            </a:r>
            <a:r>
              <a:rPr lang="en-IN" sz="2000" dirty="0" err="1"/>
              <a:t>pytrends</a:t>
            </a:r>
            <a:endParaRPr lang="en-IN" sz="2000" dirty="0"/>
          </a:p>
          <a:p>
            <a:pPr marL="0" indent="0">
              <a:buNone/>
            </a:pPr>
            <a:r>
              <a:rPr lang="en-IN" sz="2000" dirty="0"/>
              <a:t>&gt;&gt;&gt;  pip install matplotlib</a:t>
            </a:r>
            <a:br>
              <a:rPr lang="en-IN" sz="2000" dirty="0"/>
            </a:br>
            <a:br>
              <a:rPr lang="en-IN" sz="2000" dirty="0"/>
            </a:br>
            <a:r>
              <a:rPr lang="en-IN" sz="2000" dirty="0">
                <a:solidFill>
                  <a:srgbClr val="FF0000"/>
                </a:solidFill>
              </a:rPr>
              <a:t>note : These all packages for analysis project purpose only the main focus on the Bottle python web framework.</a:t>
            </a:r>
          </a:p>
          <a:p>
            <a:pPr marL="0" indent="0">
              <a:buNone/>
            </a:pPr>
            <a:endParaRPr lang="en-IN" sz="1600" dirty="0"/>
          </a:p>
        </p:txBody>
      </p:sp>
      <p:pic>
        <p:nvPicPr>
          <p:cNvPr id="2" name="Picture 1">
            <a:extLst>
              <a:ext uri="{FF2B5EF4-FFF2-40B4-BE49-F238E27FC236}">
                <a16:creationId xmlns:a16="http://schemas.microsoft.com/office/drawing/2014/main" id="{482E6F6C-0C26-865C-E8F7-C850980707A2}"/>
              </a:ext>
            </a:extLst>
          </p:cNvPr>
          <p:cNvPicPr>
            <a:picLocks noChangeAspect="1"/>
          </p:cNvPicPr>
          <p:nvPr/>
        </p:nvPicPr>
        <p:blipFill>
          <a:blip r:embed="rId3"/>
          <a:stretch>
            <a:fillRect/>
          </a:stretch>
        </p:blipFill>
        <p:spPr>
          <a:xfrm>
            <a:off x="10325819" y="309631"/>
            <a:ext cx="1309027" cy="451615"/>
          </a:xfrm>
          <a:prstGeom prst="rect">
            <a:avLst/>
          </a:prstGeom>
        </p:spPr>
      </p:pic>
    </p:spTree>
    <p:extLst>
      <p:ext uri="{BB962C8B-B14F-4D97-AF65-F5344CB8AC3E}">
        <p14:creationId xmlns:p14="http://schemas.microsoft.com/office/powerpoint/2010/main" val="234443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a:xfrm>
            <a:off x="701613" y="560942"/>
            <a:ext cx="9912096" cy="1014984"/>
          </a:xfrm>
        </p:spPr>
        <p:txBody>
          <a:bodyPr/>
          <a:lstStyle/>
          <a:p>
            <a:r>
              <a:rPr lang="en-IN" dirty="0"/>
              <a:t>Workflow of Bottle</a:t>
            </a:r>
            <a:endParaRPr lang="en-US" dirty="0"/>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Bottle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2023</a:t>
            </a:r>
          </a:p>
        </p:txBody>
      </p:sp>
      <p:pic>
        <p:nvPicPr>
          <p:cNvPr id="2" name="Picture 1">
            <a:extLst>
              <a:ext uri="{FF2B5EF4-FFF2-40B4-BE49-F238E27FC236}">
                <a16:creationId xmlns:a16="http://schemas.microsoft.com/office/drawing/2014/main" id="{34A43A72-F808-4B09-178C-A2F8A14D46DE}"/>
              </a:ext>
            </a:extLst>
          </p:cNvPr>
          <p:cNvPicPr>
            <a:picLocks noChangeAspect="1"/>
          </p:cNvPicPr>
          <p:nvPr/>
        </p:nvPicPr>
        <p:blipFill>
          <a:blip r:embed="rId2"/>
          <a:stretch>
            <a:fillRect/>
          </a:stretch>
        </p:blipFill>
        <p:spPr>
          <a:xfrm>
            <a:off x="10331963" y="283751"/>
            <a:ext cx="1302883" cy="449495"/>
          </a:xfrm>
          <a:prstGeom prst="rect">
            <a:avLst/>
          </a:prstGeom>
        </p:spPr>
      </p:pic>
      <p:pic>
        <p:nvPicPr>
          <p:cNvPr id="5" name="Picture 4">
            <a:extLst>
              <a:ext uri="{FF2B5EF4-FFF2-40B4-BE49-F238E27FC236}">
                <a16:creationId xmlns:a16="http://schemas.microsoft.com/office/drawing/2014/main" id="{B7287613-260A-CB77-9FCD-358922434B20}"/>
              </a:ext>
            </a:extLst>
          </p:cNvPr>
          <p:cNvPicPr>
            <a:picLocks noChangeAspect="1"/>
          </p:cNvPicPr>
          <p:nvPr/>
        </p:nvPicPr>
        <p:blipFill>
          <a:blip r:embed="rId3"/>
          <a:stretch>
            <a:fillRect/>
          </a:stretch>
        </p:blipFill>
        <p:spPr>
          <a:xfrm>
            <a:off x="281796" y="1485303"/>
            <a:ext cx="11628408" cy="4811755"/>
          </a:xfrm>
          <a:prstGeom prst="rect">
            <a:avLst/>
          </a:prstGeom>
        </p:spPr>
      </p:pic>
      <p:sp>
        <p:nvSpPr>
          <p:cNvPr id="3" name="TextBox 2">
            <a:extLst>
              <a:ext uri="{FF2B5EF4-FFF2-40B4-BE49-F238E27FC236}">
                <a16:creationId xmlns:a16="http://schemas.microsoft.com/office/drawing/2014/main" id="{A6A6596E-B3B5-B011-AAFC-9D670BE81289}"/>
              </a:ext>
            </a:extLst>
          </p:cNvPr>
          <p:cNvSpPr txBox="1"/>
          <p:nvPr/>
        </p:nvSpPr>
        <p:spPr>
          <a:xfrm>
            <a:off x="3303917" y="1974342"/>
            <a:ext cx="2501660" cy="369332"/>
          </a:xfrm>
          <a:prstGeom prst="rect">
            <a:avLst/>
          </a:prstGeom>
          <a:noFill/>
        </p:spPr>
        <p:txBody>
          <a:bodyPr wrap="square" rtlCol="0">
            <a:spAutoFit/>
          </a:bodyPr>
          <a:lstStyle/>
          <a:p>
            <a:r>
              <a:rPr lang="en-IN" dirty="0"/>
              <a:t>And also relevant packages</a:t>
            </a:r>
          </a:p>
        </p:txBody>
      </p:sp>
    </p:spTree>
    <p:extLst>
      <p:ext uri="{BB962C8B-B14F-4D97-AF65-F5344CB8AC3E}">
        <p14:creationId xmlns:p14="http://schemas.microsoft.com/office/powerpoint/2010/main" val="4176117734"/>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{AB6A8DCA-5D1E-42F4-8ADA-F5C30969AE0A}tf11429527_win32</Template>
  <TotalTime>219</TotalTime>
  <Words>710</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Karla</vt:lpstr>
      <vt:lpstr>Söhne</vt:lpstr>
      <vt:lpstr>Univers Condensed Light</vt:lpstr>
      <vt:lpstr>Veranda</vt:lpstr>
      <vt:lpstr>Wingdings</vt:lpstr>
      <vt:lpstr>Office Theme</vt:lpstr>
      <vt:lpstr>BOTTLE </vt:lpstr>
      <vt:lpstr>CONTENTS</vt:lpstr>
      <vt:lpstr>INTRODUCTION</vt:lpstr>
      <vt:lpstr>“Hello World” program useing Bottle framework :</vt:lpstr>
      <vt:lpstr>PowerPoint Presentation</vt:lpstr>
      <vt:lpstr>Advantage of Bottle :</vt:lpstr>
      <vt:lpstr>Case Study</vt:lpstr>
      <vt:lpstr>Installation steps</vt:lpstr>
      <vt:lpstr>Workflow of Bottle</vt:lpstr>
      <vt:lpstr>Installation  Bottle framework :</vt:lpstr>
      <vt:lpstr>Count….</vt:lpstr>
      <vt:lpstr>Count….</vt:lpstr>
      <vt:lpstr>Count….</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 </dc:title>
  <dc:creator>21125A1212 - SAMMETA MAHESH BABU</dc:creator>
  <cp:lastModifiedBy>21125A1212 - SAMMETA MAHESH BABU</cp:lastModifiedBy>
  <cp:revision>7</cp:revision>
  <dcterms:created xsi:type="dcterms:W3CDTF">2023-10-10T17:00:47Z</dcterms:created>
  <dcterms:modified xsi:type="dcterms:W3CDTF">2023-10-17T05:37:37Z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