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5"/>
  </p:notesMasterIdLst>
  <p:sldIdLst>
    <p:sldId id="256" r:id="rId2"/>
    <p:sldId id="297" r:id="rId3"/>
    <p:sldId id="318" r:id="rId4"/>
    <p:sldId id="257" r:id="rId5"/>
    <p:sldId id="298" r:id="rId6"/>
    <p:sldId id="299" r:id="rId7"/>
    <p:sldId id="300" r:id="rId8"/>
    <p:sldId id="301" r:id="rId9"/>
    <p:sldId id="302" r:id="rId10"/>
    <p:sldId id="304" r:id="rId11"/>
    <p:sldId id="259"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256C21-06CA-456D-B1DC-5254B3E3DE53}">
  <a:tblStyle styleId="{E1256C21-06CA-456D-B1DC-5254B3E3DE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88" autoAdjust="0"/>
  </p:normalViewPr>
  <p:slideViewPr>
    <p:cSldViewPr snapToGrid="0">
      <p:cViewPr varScale="1">
        <p:scale>
          <a:sx n="106" d="100"/>
          <a:sy n="106" d="100"/>
        </p:scale>
        <p:origin x="12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PersonaChat</a:t>
            </a:r>
            <a:r>
              <a:rPr lang="en-US" dirty="0"/>
              <a:t> (Zhang et al., 2018b) is a chitchat dialogue task involving two participants (two humans or a human and a bot). Each participant is given a persona – a short collection of personal traits such as I’m left handed or My favorite season is spring – and are instructed to get to know </a:t>
            </a:r>
            <a:r>
              <a:rPr lang="en-US" dirty="0" err="1"/>
              <a:t>eac</a:t>
            </a:r>
            <a:r>
              <a:rPr lang="en-US" dirty="0"/>
              <a:t> The training set contains 8939 conversations and 955 personas, collected via </a:t>
            </a:r>
            <a:r>
              <a:rPr lang="en-US" dirty="0" err="1"/>
              <a:t>crowdworkers</a:t>
            </a:r>
            <a:r>
              <a:rPr lang="en-US" dirty="0"/>
              <a:t>, plus 1000 conversations and 100 personas for validation, and a similar number in the hidden test set. h other by chatting naturally using their designated personas, for 6–8 turns.</a:t>
            </a:r>
            <a:endParaRPr lang="en-IN" dirty="0"/>
          </a:p>
        </p:txBody>
      </p:sp>
    </p:spTree>
    <p:extLst>
      <p:ext uri="{BB962C8B-B14F-4D97-AF65-F5344CB8AC3E}">
        <p14:creationId xmlns:p14="http://schemas.microsoft.com/office/powerpoint/2010/main" val="2408924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4689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baseline model is a 2-layer LSTM </a:t>
            </a:r>
            <a:r>
              <a:rPr lang="en-US" dirty="0" err="1"/>
              <a:t>sequenceto</a:t>
            </a:r>
            <a:r>
              <a:rPr lang="en-US" dirty="0"/>
              <a:t>-sequence model with attention. On any dialogue turn, the input x to the encoder is the entire dialogue history (separated using unique </a:t>
            </a:r>
            <a:r>
              <a:rPr lang="en-US" dirty="0" err="1"/>
              <a:t>speakeridentifying</a:t>
            </a:r>
            <a:r>
              <a:rPr lang="en-US" dirty="0"/>
              <a:t> tokens), with the model’s own persona prepended. Conditioned on this input sequence x, the decoder generates a response y.</a:t>
            </a:r>
          </a:p>
          <a:p>
            <a:r>
              <a:rPr lang="en-US" dirty="0"/>
              <a:t>The plan is to use the </a:t>
            </a:r>
            <a:r>
              <a:rPr lang="en-US" dirty="0" err="1"/>
              <a:t>ParlAI</a:t>
            </a:r>
            <a:r>
              <a:rPr lang="en-US" dirty="0"/>
              <a:t> framework and pretrain the model on a Twitter dataset then fine-tuned it on </a:t>
            </a:r>
            <a:r>
              <a:rPr lang="en-US" dirty="0" err="1"/>
              <a:t>PersonaChat</a:t>
            </a:r>
            <a:r>
              <a:rPr lang="en-US" dirty="0"/>
              <a:t>. </a:t>
            </a:r>
            <a:endParaRPr lang="en-IN" dirty="0"/>
          </a:p>
        </p:txBody>
      </p:sp>
    </p:spTree>
    <p:extLst>
      <p:ext uri="{BB962C8B-B14F-4D97-AF65-F5344CB8AC3E}">
        <p14:creationId xmlns:p14="http://schemas.microsoft.com/office/powerpoint/2010/main" val="703969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Suppose we have a sequence-to-sequence model which gives the conditional probability of a response y (the model’s next utterance) given input x (the context, the persona and the dialogue history). </a:t>
            </a:r>
          </a:p>
          <a:p>
            <a:r>
              <a:rPr lang="en-US" dirty="0"/>
              <a:t>Contrary to most previous work, which controls at the sentence level, the proposed idea and wish is  to control attributes of the output y at the dialogue level – meaning that a single control setting is used for a whole dialogue. </a:t>
            </a:r>
          </a:p>
          <a:p>
            <a:r>
              <a:rPr lang="en-US" dirty="0"/>
              <a:t>For example, to control </a:t>
            </a:r>
            <a:r>
              <a:rPr lang="en-US" dirty="0" err="1"/>
              <a:t>questionasking</a:t>
            </a:r>
            <a:r>
              <a:rPr lang="en-US" dirty="0"/>
              <a:t>, we provide a control setting at the beginning of each dialogue (e.g. 20% questions or 70% questions) rather than providing a control setting for each utterance (e.g. is a question or isn’t a question). </a:t>
            </a:r>
          </a:p>
          <a:p>
            <a:r>
              <a:rPr lang="en-US" dirty="0"/>
              <a:t>With this approach, the sequence-to sequence model is able to choose what value the controlled attribute should take for any particular utterance, but here we are able to choose the overall distribution. We find that this approach works well.</a:t>
            </a:r>
          </a:p>
          <a:p>
            <a:r>
              <a:rPr lang="en-US" dirty="0"/>
              <a:t>So let’s see the two methods – which we discussed earlier - Conditional Training (CT) and Weighted Decoding (WD) – the methods to control attributes of the output y at the dialogue level. </a:t>
            </a:r>
            <a:endParaRPr lang="en-IN" dirty="0"/>
          </a:p>
        </p:txBody>
      </p:sp>
    </p:spTree>
    <p:extLst>
      <p:ext uri="{BB962C8B-B14F-4D97-AF65-F5344CB8AC3E}">
        <p14:creationId xmlns:p14="http://schemas.microsoft.com/office/powerpoint/2010/main" val="2525647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the control attribute is naturally continuous (for example repetitiveness, specificity and response-relatedness), we can use z to represent bucketed ranges. </a:t>
            </a:r>
          </a:p>
          <a:p>
            <a:r>
              <a:rPr lang="en-US" dirty="0"/>
              <a:t>Now for a binary attribute like </a:t>
            </a:r>
            <a:r>
              <a:rPr lang="en-US" dirty="0" err="1"/>
              <a:t>questionasking</a:t>
            </a:r>
            <a:r>
              <a:rPr lang="en-US" dirty="0"/>
              <a:t>, z represents an overall probability </a:t>
            </a:r>
          </a:p>
          <a:p>
            <a:r>
              <a:rPr lang="en-US" dirty="0"/>
              <a:t>To train a CT model, we first automatically annotate every (x, y) pair in the training set with the attribute we wish to control (for example, whether y contains a question mark).</a:t>
            </a:r>
          </a:p>
          <a:p>
            <a:r>
              <a:rPr lang="en-US" dirty="0"/>
              <a:t>During training, for each example we determine the corresponding z value (for continuous attributes, this simply means sorting into the correct bucket and for question-asking, we train our CT model on a control variable z with 11 possible values: {0, . . . , 10}. Setting z = </a:t>
            </a:r>
            <a:r>
              <a:rPr lang="en-US" dirty="0" err="1"/>
              <a:t>i</a:t>
            </a:r>
            <a:r>
              <a:rPr lang="en-US" dirty="0"/>
              <a:t> means that the model should produce, on average, utterances containing ‘?’ with probability </a:t>
            </a:r>
            <a:r>
              <a:rPr lang="en-US" dirty="0" err="1"/>
              <a:t>i</a:t>
            </a:r>
            <a:r>
              <a:rPr lang="en-US" dirty="0"/>
              <a:t>/10. During training we should randomly assign examples to buckets such that each bucket </a:t>
            </a:r>
            <a:r>
              <a:rPr lang="en-US" dirty="0" err="1"/>
              <a:t>i</a:t>
            </a:r>
            <a:r>
              <a:rPr lang="en-US" dirty="0"/>
              <a:t> is trained on examples with the correct proportion of questions (</a:t>
            </a:r>
            <a:r>
              <a:rPr lang="en-US" dirty="0" err="1"/>
              <a:t>i</a:t>
            </a:r>
            <a:r>
              <a:rPr lang="en-US" dirty="0"/>
              <a:t>/10), and all buckets have the same amount of training examples). Next, the control variable z is represented via an embedding (each of the possible values of z has its own embedding).</a:t>
            </a:r>
          </a:p>
          <a:p>
            <a:r>
              <a:rPr lang="en-US" dirty="0"/>
              <a:t>There are several possible ways to condition the sequence-to-sequence model on z – for example, append z to the end of the input sequence, or use z as the START symbol for the decoder. The most effective to concatenate z to the decoder’s input on every step. </a:t>
            </a:r>
            <a:endParaRPr lang="en-IN" dirty="0"/>
          </a:p>
        </p:txBody>
      </p:sp>
    </p:spTree>
    <p:extLst>
      <p:ext uri="{BB962C8B-B14F-4D97-AF65-F5344CB8AC3E}">
        <p14:creationId xmlns:p14="http://schemas.microsoft.com/office/powerpoint/2010/main" val="211781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Lastly, the CT model learns to produce y = y1, . . . , </a:t>
            </a:r>
            <a:r>
              <a:rPr lang="en-US" dirty="0" err="1"/>
              <a:t>yT</a:t>
            </a:r>
            <a:r>
              <a:rPr lang="en-US" dirty="0"/>
              <a:t> by optimizing the cross-entropy loss: </a:t>
            </a:r>
          </a:p>
        </p:txBody>
      </p:sp>
    </p:spTree>
    <p:extLst>
      <p:ext uri="{BB962C8B-B14F-4D97-AF65-F5344CB8AC3E}">
        <p14:creationId xmlns:p14="http://schemas.microsoft.com/office/powerpoint/2010/main" val="233027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2654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Weighted Decoding (</a:t>
            </a:r>
            <a:r>
              <a:rPr lang="en-US" dirty="0" err="1"/>
              <a:t>Ghazvininejad</a:t>
            </a:r>
            <a:r>
              <a:rPr lang="en-US" dirty="0"/>
              <a:t> et al., 2017) is a decoding method that increases or decreases the probability of words with certain features. The technique is applied only at test time, requiring no change to the training method. A limitation of WD is that the controllable attribute must be defined at the word-level; any desired utterance-level attribute must be redefined via word-level features. In weighted decoding, on the tth step of decoding, a partial hypothesis is expanded by computing the score for each possible next word w in the vocabulary</a:t>
            </a:r>
          </a:p>
          <a:p>
            <a:r>
              <a:rPr lang="en-US" dirty="0"/>
              <a:t>Here, log PRNN(</a:t>
            </a:r>
            <a:r>
              <a:rPr lang="en-US" dirty="0" err="1"/>
              <a:t>w|y</a:t>
            </a:r>
            <a:r>
              <a:rPr lang="en-US" dirty="0"/>
              <a:t>&lt;</a:t>
            </a:r>
            <a:r>
              <a:rPr lang="en-US" dirty="0" err="1"/>
              <a:t>t,x</a:t>
            </a:r>
            <a:r>
              <a:rPr lang="en-US" dirty="0"/>
              <a:t>) is the log-probability of the word w calculated by the RNN, score(y&lt;</a:t>
            </a:r>
            <a:r>
              <a:rPr lang="en-US" dirty="0" err="1"/>
              <a:t>t;x</a:t>
            </a:r>
            <a:r>
              <a:rPr lang="en-US" dirty="0"/>
              <a:t>) is the accumulated score of the already-generated words in the hypothesis </a:t>
            </a:r>
            <a:r>
              <a:rPr lang="en-IN" dirty="0"/>
              <a:t>y&lt;t and fi(w; y&lt;</a:t>
            </a:r>
            <a:r>
              <a:rPr lang="en-IN" dirty="0" err="1"/>
              <a:t>t,x</a:t>
            </a:r>
            <a:r>
              <a:rPr lang="en-IN" dirty="0"/>
              <a:t>) </a:t>
            </a:r>
            <a:r>
              <a:rPr lang="en-US" dirty="0"/>
              <a:t>are decoding features with associated weights </a:t>
            </a:r>
            <a:r>
              <a:rPr lang="en-US" dirty="0" err="1"/>
              <a:t>wi</a:t>
            </a:r>
            <a:r>
              <a:rPr lang="en-US" dirty="0"/>
              <a:t> . There can be multiple features fi (to control multiple attributes), and the weights </a:t>
            </a:r>
            <a:r>
              <a:rPr lang="en-US" dirty="0" err="1"/>
              <a:t>wi</a:t>
            </a:r>
            <a:r>
              <a:rPr lang="en-US" dirty="0"/>
              <a:t> are hyperparameters to be chosen</a:t>
            </a:r>
          </a:p>
          <a:p>
            <a:r>
              <a:rPr lang="en-IN" dirty="0"/>
              <a:t>A decoding feature </a:t>
            </a:r>
            <a:r>
              <a:rPr lang="en-US" dirty="0"/>
              <a:t>assigns a real value to the word w, in the context of the text generated so far y&lt;t and the and the context x. The feature can be continuous (e.g. the unigram probability of w), discrete (e.g. the length of w in characters), or binary (e.g. whether w starts with the same letter as the last word in </a:t>
            </a:r>
            <a:r>
              <a:rPr lang="en-IN" dirty="0"/>
              <a:t>y&lt;t). </a:t>
            </a:r>
          </a:p>
          <a:p>
            <a:r>
              <a:rPr lang="en-US" dirty="0"/>
              <a:t>A positive weight </a:t>
            </a:r>
            <a:r>
              <a:rPr lang="en-US" dirty="0" err="1"/>
              <a:t>wi</a:t>
            </a:r>
            <a:r>
              <a:rPr lang="en-US" dirty="0"/>
              <a:t> increases the probability of words w that score highly with respect to fi ; a negative weight decreases their probability. </a:t>
            </a:r>
          </a:p>
          <a:p>
            <a:endParaRPr lang="en-US" dirty="0"/>
          </a:p>
          <a:p>
            <a:r>
              <a:rPr lang="en-US" dirty="0"/>
              <a:t>The most important thing is that - The weighted decoding and conditional training can be applied simultaneously (i.e. train a CT model then apply WD at test time).</a:t>
            </a:r>
            <a:endParaRPr lang="en-IN" dirty="0"/>
          </a:p>
        </p:txBody>
      </p:sp>
    </p:spTree>
    <p:extLst>
      <p:ext uri="{BB962C8B-B14F-4D97-AF65-F5344CB8AC3E}">
        <p14:creationId xmlns:p14="http://schemas.microsoft.com/office/powerpoint/2010/main" val="255043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Coming to the end of the review, let me sum it up, The idea as proposed is to examine two controllable neural text generation methods, conditional training and weighted decoding, in order to control four important attributes for chitchat dialogue: repetition, specificity, response-relatedness and question-asking. Contrary to controlling at the sentence level, our plan is to control attributes of at the dialogue level. Then we went through the two methods namely- Conditional Training and Weighted Decoding. And how we can use them together ((i.e. training a CT model then apply WD at test time).</a:t>
            </a:r>
          </a:p>
          <a:p>
            <a:r>
              <a:rPr lang="en-US" dirty="0"/>
              <a:t>Soon enough we will be completing the remaining goals of this project which include how we are going to control the conversation attributes and the comparison of the control methods. </a:t>
            </a:r>
            <a:endParaRPr lang="en-IN" dirty="0"/>
          </a:p>
        </p:txBody>
      </p:sp>
    </p:spTree>
    <p:extLst>
      <p:ext uri="{BB962C8B-B14F-4D97-AF65-F5344CB8AC3E}">
        <p14:creationId xmlns:p14="http://schemas.microsoft.com/office/powerpoint/2010/main" val="160973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5749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A good conversation requires balance between-</a:t>
            </a:r>
          </a:p>
          <a:p>
            <a:pPr marL="285750" lvl="0" indent="-285750" algn="l" rtl="0">
              <a:spcBef>
                <a:spcPts val="0"/>
              </a:spcBef>
              <a:spcAft>
                <a:spcPts val="0"/>
              </a:spcAft>
              <a:buClr>
                <a:schemeClr val="tx2"/>
              </a:buClr>
              <a:buFont typeface="Arial" panose="020B0604020202020204" pitchFamily="34" charset="0"/>
              <a:buChar char="•"/>
            </a:pPr>
            <a:r>
              <a:rPr lang="en-US" dirty="0">
                <a:solidFill>
                  <a:schemeClr val="lt2"/>
                </a:solidFill>
              </a:rPr>
              <a:t>Simplicity and detail;</a:t>
            </a:r>
          </a:p>
          <a:p>
            <a:pPr marL="285750" lvl="0" indent="-285750" algn="l" rtl="0">
              <a:spcBef>
                <a:spcPts val="0"/>
              </a:spcBef>
              <a:spcAft>
                <a:spcPts val="0"/>
              </a:spcAft>
              <a:buClr>
                <a:schemeClr val="tx2"/>
              </a:buClr>
              <a:buFont typeface="Arial" panose="020B0604020202020204" pitchFamily="34" charset="0"/>
              <a:buChar char="•"/>
            </a:pPr>
            <a:r>
              <a:rPr lang="en-US" dirty="0">
                <a:solidFill>
                  <a:schemeClr val="lt2"/>
                </a:solidFill>
              </a:rPr>
              <a:t>Staying on topic and changing it;</a:t>
            </a:r>
          </a:p>
          <a:p>
            <a:pPr marL="285750" lvl="0" indent="-285750" algn="l" rtl="0">
              <a:spcBef>
                <a:spcPts val="0"/>
              </a:spcBef>
              <a:spcAft>
                <a:spcPts val="0"/>
              </a:spcAft>
              <a:buClr>
                <a:schemeClr val="tx2"/>
              </a:buClr>
              <a:buFont typeface="Arial" panose="020B0604020202020204" pitchFamily="34" charset="0"/>
              <a:buChar char="•"/>
            </a:pPr>
            <a:r>
              <a:rPr lang="en-US" dirty="0">
                <a:solidFill>
                  <a:schemeClr val="lt2"/>
                </a:solidFill>
              </a:rPr>
              <a:t>Asking questions and answering them.</a:t>
            </a:r>
          </a:p>
          <a:p>
            <a:pPr marL="0" lvl="0" indent="0" algn="l" rtl="0">
              <a:spcBef>
                <a:spcPts val="0"/>
              </a:spcBef>
              <a:spcAft>
                <a:spcPts val="0"/>
              </a:spcAft>
              <a:buClr>
                <a:schemeClr val="tx2"/>
              </a:buClr>
              <a:buNone/>
            </a:pPr>
            <a:endParaRPr lang="en-US" dirty="0">
              <a:solidFill>
                <a:schemeClr val="lt2"/>
              </a:solidFill>
            </a:endParaRPr>
          </a:p>
          <a:p>
            <a:pPr marL="0" lvl="0" indent="0" algn="l" rtl="0">
              <a:spcBef>
                <a:spcPts val="0"/>
              </a:spcBef>
              <a:spcAft>
                <a:spcPts val="0"/>
              </a:spcAft>
              <a:buNone/>
            </a:pPr>
            <a:r>
              <a:rPr lang="en-US" dirty="0">
                <a:solidFill>
                  <a:schemeClr val="lt2"/>
                </a:solidFill>
              </a:rPr>
              <a:t>Although dialogue agents are commonly evaluated via human judgments of overall quality, the relationship between quality and these individual factors is less well-studied. So, we are going examine two controllable neural text generation methods</a:t>
            </a:r>
          </a:p>
          <a:p>
            <a:pPr marL="0" lvl="0" indent="0" algn="l" rtl="0">
              <a:spcBef>
                <a:spcPts val="0"/>
              </a:spcBef>
              <a:spcAft>
                <a:spcPts val="0"/>
              </a:spcAft>
              <a:buNone/>
            </a:pPr>
            <a:r>
              <a:rPr lang="en-US" dirty="0">
                <a:solidFill>
                  <a:schemeClr val="lt2"/>
                </a:solidFill>
              </a:rPr>
              <a:t>1. Conditional training and</a:t>
            </a:r>
          </a:p>
          <a:p>
            <a:pPr marL="0" lvl="0" indent="0" algn="l" rtl="0">
              <a:spcBef>
                <a:spcPts val="0"/>
              </a:spcBef>
              <a:spcAft>
                <a:spcPts val="0"/>
              </a:spcAft>
              <a:buNone/>
            </a:pPr>
            <a:r>
              <a:rPr lang="en-US" dirty="0">
                <a:solidFill>
                  <a:schemeClr val="lt2"/>
                </a:solidFill>
              </a:rPr>
              <a:t>2. Weighted decoding,</a:t>
            </a:r>
          </a:p>
          <a:p>
            <a:pPr marL="0" lvl="0" indent="0" algn="l" rtl="0">
              <a:spcBef>
                <a:spcPts val="0"/>
              </a:spcBef>
              <a:spcAft>
                <a:spcPts val="0"/>
              </a:spcAft>
              <a:buNone/>
            </a:pPr>
            <a:endParaRPr lang="en-US" dirty="0">
              <a:solidFill>
                <a:schemeClr val="lt2"/>
              </a:solidFill>
            </a:endParaRPr>
          </a:p>
          <a:p>
            <a:pPr marL="0" lvl="0" indent="0" algn="l" rtl="0">
              <a:spcBef>
                <a:spcPts val="0"/>
              </a:spcBef>
              <a:spcAft>
                <a:spcPts val="0"/>
              </a:spcAft>
              <a:buNone/>
            </a:pPr>
            <a:r>
              <a:rPr lang="en-US" dirty="0">
                <a:solidFill>
                  <a:schemeClr val="lt2"/>
                </a:solidFill>
              </a:rPr>
              <a:t>This will help us control the four important attributes of conversation: repetition, specificity, response-relatedness and question-asking. By controlling these parameters, our goal is to show how controlling</a:t>
            </a:r>
          </a:p>
          <a:p>
            <a:pPr marL="0" lvl="0" indent="0" algn="l" rtl="0">
              <a:spcBef>
                <a:spcPts val="0"/>
              </a:spcBef>
              <a:spcAft>
                <a:spcPts val="0"/>
              </a:spcAft>
              <a:buNone/>
            </a:pPr>
            <a:r>
              <a:rPr lang="en-US" dirty="0">
                <a:solidFill>
                  <a:schemeClr val="lt2"/>
                </a:solidFill>
              </a:rPr>
              <a:t>combinations of these variables can get clear improvements in human quality judgments.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Neural generation models for dialogue, despite their ubiquity in current research, are still poorly understood. Well known problems, such as the genericness and repetitiveness of responses (</a:t>
            </a:r>
            <a:r>
              <a:rPr lang="en-US" dirty="0" err="1"/>
              <a:t>Serban</a:t>
            </a:r>
            <a:r>
              <a:rPr lang="en-US" dirty="0"/>
              <a:t> et al., 2016a), remain without a de facto solution. Strikingly, the factors that determine human judgments of overall conversation quality are almost entirely unexplored. Most works have been limited to the next utterance prediction problem, whereas a multi-turn evaluation is necessary to evaluate the quality of a full conversation.</a:t>
            </a:r>
            <a:endParaRPr lang="en-IN" dirty="0"/>
          </a:p>
        </p:txBody>
      </p:sp>
    </p:spTree>
    <p:extLst>
      <p:ext uri="{BB962C8B-B14F-4D97-AF65-F5344CB8AC3E}">
        <p14:creationId xmlns:p14="http://schemas.microsoft.com/office/powerpoint/2010/main" val="387223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idea is to do both (</a:t>
            </a:r>
            <a:r>
              <a:rPr lang="en-US" dirty="0" err="1"/>
              <a:t>i</a:t>
            </a:r>
            <a:r>
              <a:rPr lang="en-US" dirty="0"/>
              <a:t>) conduct a large-scale study to identify the fine-grained factors governing human judgments of full conversations, and (ii) develop models that apply the findings in practice leading to state-of-the-art performance</a:t>
            </a:r>
            <a:endParaRPr lang="en-IN" dirty="0"/>
          </a:p>
        </p:txBody>
      </p:sp>
    </p:spTree>
    <p:extLst>
      <p:ext uri="{BB962C8B-B14F-4D97-AF65-F5344CB8AC3E}">
        <p14:creationId xmlns:p14="http://schemas.microsoft.com/office/powerpoint/2010/main" val="129394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we can manipulate four low-level attributes and measure their effect on human judgments of individual conversational aspects, as well as the overall quality.. Specifically, the main focus is to identify and study eight aspects of conversation that can be measured by human judgments, while varying four types of low-level attributes namely Repetition, Specificity, Response-relatedness and Question-asking that can be algorithmically controlled in neural models</a:t>
            </a:r>
          </a:p>
        </p:txBody>
      </p:sp>
    </p:spTree>
    <p:extLst>
      <p:ext uri="{BB962C8B-B14F-4D97-AF65-F5344CB8AC3E}">
        <p14:creationId xmlns:p14="http://schemas.microsoft.com/office/powerpoint/2010/main" val="181849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to control the </a:t>
            </a:r>
            <a:r>
              <a:rPr lang="en-US" dirty="0" err="1"/>
              <a:t>lowlevel</a:t>
            </a:r>
            <a:r>
              <a:rPr lang="en-US" dirty="0"/>
              <a:t> model attributes, we consider two simple but general algorithms: Conditional training, in which, as we know, the neural model is conditioned on additional control features, </a:t>
            </a:r>
            <a:endParaRPr lang="en-IN" dirty="0"/>
          </a:p>
        </p:txBody>
      </p:sp>
    </p:spTree>
    <p:extLst>
      <p:ext uri="{BB962C8B-B14F-4D97-AF65-F5344CB8AC3E}">
        <p14:creationId xmlns:p14="http://schemas.microsoft.com/office/powerpoint/2010/main" val="372039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the second algorithm Weighted Decoding, in which control features are added to the decoding scoring function at test time only. </a:t>
            </a:r>
            <a:endParaRPr lang="en-IN" dirty="0"/>
          </a:p>
        </p:txBody>
      </p:sp>
    </p:spTree>
    <p:extLst>
      <p:ext uri="{BB962C8B-B14F-4D97-AF65-F5344CB8AC3E}">
        <p14:creationId xmlns:p14="http://schemas.microsoft.com/office/powerpoint/2010/main" val="1966705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258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Dialogue evaluation is relatively well understood in goal-oriented tasks, where automated approaches can be coded by measuring task completion (</a:t>
            </a:r>
            <a:r>
              <a:rPr lang="en-US" dirty="0" err="1"/>
              <a:t>Bordes</a:t>
            </a:r>
            <a:r>
              <a:rPr lang="en-US" dirty="0"/>
              <a:t> et al., 2017; El Asri et al., 2017; Hastie, 2012; Henderson et al., 2014; Wen et al., 2017).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Researchers have proposed several approaches to control aspects of RNN-based natural language generation such as sentiment, length, speaker style and tense </a:t>
            </a:r>
          </a:p>
          <a:p>
            <a:pPr marL="0" lvl="0" indent="0" algn="l" rtl="0">
              <a:spcBef>
                <a:spcPts val="0"/>
              </a:spcBef>
              <a:spcAft>
                <a:spcPts val="0"/>
              </a:spcAft>
              <a:buNone/>
            </a:pPr>
            <a:r>
              <a:rPr lang="en-US" dirty="0"/>
              <a:t>In particular, several works use control to tackle the same common sequence-to-sequence problems we address here (particularly genericness and unrelated output), in the context of single-turn response generation By contrast, our focus is on developing controls for, and human evaluation of, multi-turn interactive dialogue – this includes a new method to control attributes at the dialogue level rather than the utterance level. </a:t>
            </a:r>
          </a:p>
          <a:p>
            <a:pPr marL="0" lvl="0" indent="0" algn="l" rtl="0">
              <a:spcBef>
                <a:spcPts val="0"/>
              </a:spcBef>
              <a:spcAft>
                <a:spcPts val="0"/>
              </a:spcAft>
              <a:buNone/>
            </a:pPr>
            <a:r>
              <a:rPr lang="en-US" dirty="0"/>
              <a:t>So we require a control method that is both general-purpose (one technique to simultaneously control many attributes) and easily tunable (the control setting is adjustable after training). Given these constraints, we study two control methods: conditional training (variants of which have been described by Fan et al. (2018); Kikuchi et al. (2016); Peng et al. (2018)) and weighted decoding (described by </a:t>
            </a:r>
            <a:r>
              <a:rPr lang="en-US" dirty="0" err="1"/>
              <a:t>Ghazvininejad</a:t>
            </a:r>
            <a:r>
              <a:rPr lang="en-US" dirty="0"/>
              <a:t> et al. (2017) as a general technique, and by </a:t>
            </a:r>
            <a:r>
              <a:rPr lang="en-US" dirty="0" err="1"/>
              <a:t>Baheti</a:t>
            </a:r>
            <a:r>
              <a:rPr lang="en-US" dirty="0"/>
              <a:t> et al. (2018) to control response-relatedness).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9"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ajdhani"/>
                <a:ea typeface="Rajdhani"/>
                <a:cs typeface="Rajdhani"/>
                <a:sym typeface="Rajdhani"/>
              </a:rPr>
              <a:t>Review-2</a:t>
            </a:r>
            <a:endParaRPr dirty="0">
              <a:latin typeface="Rajdhani"/>
              <a:ea typeface="Rajdhani"/>
              <a:cs typeface="Rajdhani"/>
              <a:sym typeface="Rajdhani"/>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5F59-B417-47F6-8FE0-6F37BBDA1EEE}"/>
              </a:ext>
            </a:extLst>
          </p:cNvPr>
          <p:cNvSpPr>
            <a:spLocks noGrp="1"/>
          </p:cNvSpPr>
          <p:nvPr>
            <p:ph type="title"/>
          </p:nvPr>
        </p:nvSpPr>
        <p:spPr/>
        <p:txBody>
          <a:bodyPr/>
          <a:lstStyle/>
          <a:p>
            <a:pPr>
              <a:buSzPts val="5200"/>
            </a:pPr>
            <a:r>
              <a:rPr lang="en-US" sz="7200" b="0" dirty="0">
                <a:latin typeface="Anton"/>
                <a:sym typeface="Anton"/>
              </a:rPr>
              <a:t>Related Work</a:t>
            </a:r>
            <a:endParaRPr lang="en-IN" sz="7200" b="0" dirty="0">
              <a:latin typeface="Anton"/>
              <a:sym typeface="Anton"/>
            </a:endParaRPr>
          </a:p>
        </p:txBody>
      </p:sp>
    </p:spTree>
    <p:extLst>
      <p:ext uri="{BB962C8B-B14F-4D97-AF65-F5344CB8AC3E}">
        <p14:creationId xmlns:p14="http://schemas.microsoft.com/office/powerpoint/2010/main" val="1758804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6" name="Google Shape;136;p27"/>
          <p:cNvSpPr txBox="1">
            <a:spLocks noGrp="1"/>
          </p:cNvSpPr>
          <p:nvPr>
            <p:ph type="subTitle" idx="1"/>
          </p:nvPr>
        </p:nvSpPr>
        <p:spPr>
          <a:xfrm>
            <a:off x="587573" y="233634"/>
            <a:ext cx="7968853" cy="467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US" sz="2000" dirty="0"/>
              <a:t>Dialogue evaluation is relatively well understood in goal-oriented tasks, where automated approaches can be coded by measuring task completion (</a:t>
            </a:r>
            <a:r>
              <a:rPr lang="en-US" sz="2000" dirty="0" err="1"/>
              <a:t>Bordes</a:t>
            </a:r>
            <a:r>
              <a:rPr lang="en-US" sz="2000" dirty="0"/>
              <a:t> et al., 2017; El Asri et al., 2017; Hastie, 2012; Henderson et al., 2014; Wen et al., 2017).</a:t>
            </a:r>
          </a:p>
          <a:p>
            <a:pPr marL="342900" lvl="0" indent="-342900" algn="l" rtl="0">
              <a:spcBef>
                <a:spcPts val="0"/>
              </a:spcBef>
              <a:spcAft>
                <a:spcPts val="0"/>
              </a:spcAft>
              <a:buFont typeface="Arial" panose="020B0604020202020204" pitchFamily="34" charset="0"/>
              <a:buChar char="•"/>
            </a:pPr>
            <a:r>
              <a:rPr lang="en-US" sz="2000" dirty="0"/>
              <a:t>Researchers have proposed several approaches to control aspects of RNN-based natural language generation such as sentiment, length, speaker style and tense.</a:t>
            </a:r>
          </a:p>
          <a:p>
            <a:pPr marL="342900" lvl="0" indent="-342900" algn="l" rtl="0">
              <a:spcBef>
                <a:spcPts val="0"/>
              </a:spcBef>
              <a:spcAft>
                <a:spcPts val="0"/>
              </a:spcAft>
              <a:buFont typeface="Arial" panose="020B0604020202020204" pitchFamily="34" charset="0"/>
              <a:buChar char="•"/>
            </a:pPr>
            <a:r>
              <a:rPr lang="en-US" sz="2000" dirty="0"/>
              <a:t>By contrast, our focus is on developing controls for, and human evaluation of, multi-turn interactive dialogue – this includes a new method to control attributes at the dialogue level rather than the utterance level. </a:t>
            </a:r>
          </a:p>
          <a:p>
            <a:pPr marL="342900" lvl="0" indent="-342900" algn="l" rtl="0">
              <a:spcBef>
                <a:spcPts val="0"/>
              </a:spcBef>
              <a:spcAft>
                <a:spcPts val="0"/>
              </a:spcAft>
              <a:buFont typeface="Arial" panose="020B0604020202020204" pitchFamily="34" charset="0"/>
              <a:buChar char="•"/>
            </a:pPr>
            <a:r>
              <a:rPr lang="en-US" sz="2000" dirty="0"/>
              <a:t>So we require a control method that is both general-purpose (one technique to simultaneously control many attributes) and easily tunable (the control setting is adjustable after training).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59F3-E8C6-40FA-991D-8B686344C88B}"/>
              </a:ext>
            </a:extLst>
          </p:cNvPr>
          <p:cNvSpPr>
            <a:spLocks noGrp="1"/>
          </p:cNvSpPr>
          <p:nvPr>
            <p:ph type="ctrTitle"/>
          </p:nvPr>
        </p:nvSpPr>
        <p:spPr>
          <a:xfrm>
            <a:off x="698569" y="1924963"/>
            <a:ext cx="4930706" cy="2590500"/>
          </a:xfrm>
        </p:spPr>
        <p:txBody>
          <a:bodyPr/>
          <a:lstStyle/>
          <a:p>
            <a:r>
              <a:rPr lang="en-US" b="0" dirty="0"/>
              <a:t>The </a:t>
            </a:r>
            <a:r>
              <a:rPr lang="en-US" b="0" dirty="0" err="1"/>
              <a:t>PersonaChat</a:t>
            </a:r>
            <a:r>
              <a:rPr lang="en-US" b="0" dirty="0"/>
              <a:t> dataset</a:t>
            </a:r>
          </a:p>
        </p:txBody>
      </p:sp>
    </p:spTree>
    <p:extLst>
      <p:ext uri="{BB962C8B-B14F-4D97-AF65-F5344CB8AC3E}">
        <p14:creationId xmlns:p14="http://schemas.microsoft.com/office/powerpoint/2010/main" val="2360407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5996-7453-4F13-BF2C-BDE037BF3DDF}"/>
              </a:ext>
            </a:extLst>
          </p:cNvPr>
          <p:cNvSpPr>
            <a:spLocks noGrp="1"/>
          </p:cNvSpPr>
          <p:nvPr>
            <p:ph type="title"/>
          </p:nvPr>
        </p:nvSpPr>
        <p:spPr>
          <a:xfrm>
            <a:off x="635084" y="1693068"/>
            <a:ext cx="7873831" cy="1757363"/>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US" sz="2000" b="0" dirty="0" err="1">
                <a:latin typeface="Fira Sans Condensed Light"/>
                <a:sym typeface="Fira Sans Condensed Light"/>
              </a:rPr>
              <a:t>PersonaChat</a:t>
            </a:r>
            <a:r>
              <a:rPr lang="en-US" sz="2000" b="0" dirty="0">
                <a:latin typeface="Fira Sans Condensed Light"/>
                <a:sym typeface="Fira Sans Condensed Light"/>
              </a:rPr>
              <a:t> is a chitchat dialogue task involving two participants (two humans or a human and a bot). Each participant is given a persona – a short collection of personal traits such as </a:t>
            </a:r>
            <a:r>
              <a:rPr lang="en-US" sz="2000" b="0" i="1" dirty="0">
                <a:latin typeface="Fira Sans Condensed Light"/>
                <a:sym typeface="Fira Sans Condensed Light"/>
              </a:rPr>
              <a:t>“I’m left handed”</a:t>
            </a:r>
            <a:r>
              <a:rPr lang="en-US" sz="2000" b="0" dirty="0">
                <a:latin typeface="Fira Sans Condensed Light"/>
                <a:sym typeface="Fira Sans Condensed Light"/>
              </a:rPr>
              <a:t> or </a:t>
            </a:r>
            <a:r>
              <a:rPr lang="en-US" sz="2000" b="0" i="1" dirty="0">
                <a:latin typeface="Fira Sans Condensed Light"/>
                <a:sym typeface="Fira Sans Condensed Light"/>
              </a:rPr>
              <a:t>“My favorite season is spring”</a:t>
            </a:r>
            <a:r>
              <a:rPr lang="en-US" sz="2000" b="0" dirty="0">
                <a:latin typeface="Fira Sans Condensed Light"/>
                <a:sym typeface="Fira Sans Condensed Light"/>
              </a:rPr>
              <a:t> – and are instructed to get to know each other by chatting naturally using their designated personas, for 6–8 turns.</a:t>
            </a:r>
            <a:br>
              <a:rPr lang="en-US" sz="2000" b="0" dirty="0">
                <a:latin typeface="Fira Sans Condensed Light"/>
                <a:sym typeface="Fira Sans Condensed Light"/>
              </a:rPr>
            </a:br>
            <a:endParaRPr lang="en-IN" sz="2000" b="0" dirty="0">
              <a:latin typeface="Fira Sans Condensed Light"/>
              <a:sym typeface="Fira Sans Condensed Light"/>
            </a:endParaRPr>
          </a:p>
        </p:txBody>
      </p:sp>
    </p:spTree>
    <p:extLst>
      <p:ext uri="{BB962C8B-B14F-4D97-AF65-F5344CB8AC3E}">
        <p14:creationId xmlns:p14="http://schemas.microsoft.com/office/powerpoint/2010/main" val="223450819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5F59-B417-47F6-8FE0-6F37BBDA1EEE}"/>
              </a:ext>
            </a:extLst>
          </p:cNvPr>
          <p:cNvSpPr>
            <a:spLocks noGrp="1"/>
          </p:cNvSpPr>
          <p:nvPr>
            <p:ph type="title"/>
          </p:nvPr>
        </p:nvSpPr>
        <p:spPr>
          <a:xfrm>
            <a:off x="4572000" y="831600"/>
            <a:ext cx="3532800" cy="3480300"/>
          </a:xfrm>
        </p:spPr>
        <p:txBody>
          <a:bodyPr/>
          <a:lstStyle/>
          <a:p>
            <a:pPr>
              <a:buSzPts val="5200"/>
            </a:pPr>
            <a:r>
              <a:rPr lang="en-US" sz="7200" b="0" dirty="0">
                <a:latin typeface="Anton"/>
                <a:sym typeface="Anton"/>
              </a:rPr>
              <a:t>The Baseline model</a:t>
            </a:r>
            <a:endParaRPr lang="en-IN" sz="7200" b="0" dirty="0">
              <a:latin typeface="Anton"/>
              <a:sym typeface="Anton"/>
            </a:endParaRPr>
          </a:p>
        </p:txBody>
      </p:sp>
    </p:spTree>
    <p:extLst>
      <p:ext uri="{BB962C8B-B14F-4D97-AF65-F5344CB8AC3E}">
        <p14:creationId xmlns:p14="http://schemas.microsoft.com/office/powerpoint/2010/main" val="1077394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530A-A382-4157-8A3C-27CCDBD0B232}"/>
              </a:ext>
            </a:extLst>
          </p:cNvPr>
          <p:cNvSpPr>
            <a:spLocks noGrp="1"/>
          </p:cNvSpPr>
          <p:nvPr>
            <p:ph type="title"/>
          </p:nvPr>
        </p:nvSpPr>
        <p:spPr>
          <a:xfrm>
            <a:off x="1149329" y="1724892"/>
            <a:ext cx="6845341" cy="1693716"/>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b="0" dirty="0">
                <a:latin typeface="Fira Sans Condensed Light"/>
              </a:rPr>
              <a:t>The baseline model is a 2-layer LSTM sequence-to-sequence model with attention. On any dialogue turn, the input x to the encoder is the entire dialogue history (separated using unique speaker identifying tokens), with the model’s own persona</a:t>
            </a:r>
            <a:br>
              <a:rPr lang="en-US" sz="2000" b="0" dirty="0">
                <a:latin typeface="Fira Sans Condensed Light"/>
              </a:rPr>
            </a:br>
            <a:r>
              <a:rPr lang="en-US" sz="2000" b="0" dirty="0">
                <a:latin typeface="Fira Sans Condensed Light"/>
              </a:rPr>
              <a:t>prepended. </a:t>
            </a:r>
            <a:endParaRPr lang="en-IN" sz="2000" b="0" dirty="0">
              <a:latin typeface="Fira Sans Condensed Light"/>
            </a:endParaRPr>
          </a:p>
        </p:txBody>
      </p:sp>
    </p:spTree>
    <p:extLst>
      <p:ext uri="{BB962C8B-B14F-4D97-AF65-F5344CB8AC3E}">
        <p14:creationId xmlns:p14="http://schemas.microsoft.com/office/powerpoint/2010/main" val="2156725261"/>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0FCB-9F47-44F0-A384-9C3C6FC4D74B}"/>
              </a:ext>
            </a:extLst>
          </p:cNvPr>
          <p:cNvSpPr>
            <a:spLocks noGrp="1"/>
          </p:cNvSpPr>
          <p:nvPr>
            <p:ph type="title"/>
          </p:nvPr>
        </p:nvSpPr>
        <p:spPr>
          <a:xfrm>
            <a:off x="335757" y="1332975"/>
            <a:ext cx="8472486" cy="2306100"/>
          </a:xfrm>
        </p:spPr>
        <p:txBody>
          <a:bodyPr/>
          <a:lstStyle/>
          <a:p>
            <a:r>
              <a:rPr lang="en-US" dirty="0"/>
              <a:t>Controllable text generation</a:t>
            </a:r>
            <a:endParaRPr lang="en-IN" dirty="0"/>
          </a:p>
        </p:txBody>
      </p:sp>
    </p:spTree>
    <p:extLst>
      <p:ext uri="{BB962C8B-B14F-4D97-AF65-F5344CB8AC3E}">
        <p14:creationId xmlns:p14="http://schemas.microsoft.com/office/powerpoint/2010/main" val="612566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85A4-75A9-42AB-B8E4-41C890A5D55D}"/>
              </a:ext>
            </a:extLst>
          </p:cNvPr>
          <p:cNvSpPr>
            <a:spLocks noGrp="1"/>
          </p:cNvSpPr>
          <p:nvPr>
            <p:ph type="title"/>
          </p:nvPr>
        </p:nvSpPr>
        <p:spPr>
          <a:xfrm>
            <a:off x="739150" y="1463025"/>
            <a:ext cx="4429750" cy="2217450"/>
          </a:xfrm>
        </p:spPr>
        <p:txBody>
          <a:bodyPr/>
          <a:lstStyle/>
          <a:p>
            <a:r>
              <a:rPr lang="en-US" sz="7200" b="0" dirty="0">
                <a:latin typeface="Anton"/>
              </a:rPr>
              <a:t>Conditional Training</a:t>
            </a:r>
            <a:endParaRPr lang="en-IN" sz="7200" b="0" dirty="0">
              <a:latin typeface="Anton"/>
            </a:endParaRPr>
          </a:p>
        </p:txBody>
      </p:sp>
    </p:spTree>
    <p:extLst>
      <p:ext uri="{BB962C8B-B14F-4D97-AF65-F5344CB8AC3E}">
        <p14:creationId xmlns:p14="http://schemas.microsoft.com/office/powerpoint/2010/main" val="1102283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530A-A382-4157-8A3C-27CCDBD0B232}"/>
              </a:ext>
            </a:extLst>
          </p:cNvPr>
          <p:cNvSpPr>
            <a:spLocks noGrp="1"/>
          </p:cNvSpPr>
          <p:nvPr>
            <p:ph type="title"/>
          </p:nvPr>
        </p:nvSpPr>
        <p:spPr>
          <a:xfrm>
            <a:off x="1149329" y="635000"/>
            <a:ext cx="6845341" cy="3873500"/>
          </a:xfrm>
        </p:spPr>
        <p:style>
          <a:lnRef idx="2">
            <a:schemeClr val="accent1">
              <a:shade val="50000"/>
            </a:schemeClr>
          </a:lnRef>
          <a:fillRef idx="1">
            <a:schemeClr val="accent1"/>
          </a:fillRef>
          <a:effectRef idx="0">
            <a:schemeClr val="accent1"/>
          </a:effectRef>
          <a:fontRef idx="minor">
            <a:schemeClr val="lt1"/>
          </a:fontRef>
        </p:style>
        <p:txBody>
          <a:bodyPr/>
          <a:lstStyle/>
          <a:p>
            <a:pPr>
              <a:buClr>
                <a:schemeClr val="tx2"/>
              </a:buClr>
            </a:pPr>
            <a:r>
              <a:rPr lang="en-US" sz="2000" b="0" dirty="0">
                <a:latin typeface="Fira Sans Condensed Light"/>
              </a:rPr>
              <a:t>Conditional Training is a method to learn a sequence-to-sequence model P(</a:t>
            </a:r>
            <a:r>
              <a:rPr lang="en-US" sz="2000" b="0" dirty="0" err="1">
                <a:latin typeface="Fira Sans Condensed Light"/>
              </a:rPr>
              <a:t>y|x</a:t>
            </a:r>
            <a:r>
              <a:rPr lang="en-US" sz="2000" b="0" dirty="0">
                <a:latin typeface="Fira Sans Condensed Light"/>
              </a:rPr>
              <a:t>, z), where z is a discrete control variable</a:t>
            </a:r>
            <a:br>
              <a:rPr lang="en-US" sz="2000" b="0" dirty="0">
                <a:latin typeface="Fira Sans Condensed Light"/>
              </a:rPr>
            </a:br>
            <a:br>
              <a:rPr lang="en-US" sz="2000" b="0" dirty="0">
                <a:latin typeface="Fira Sans Condensed Light"/>
              </a:rPr>
            </a:br>
            <a:r>
              <a:rPr lang="en-US" sz="2000" b="0" dirty="0">
                <a:latin typeface="Fira Sans Condensed Light"/>
              </a:rPr>
              <a:t>To train a CT model, we have to annotate every (x, y) pair in the training set with the attribute we wish to control. </a:t>
            </a:r>
            <a:br>
              <a:rPr lang="en-US" sz="2000" b="0" dirty="0">
                <a:latin typeface="Fira Sans Condensed Light"/>
              </a:rPr>
            </a:br>
            <a:r>
              <a:rPr lang="en-US" sz="2000" b="0" dirty="0">
                <a:latin typeface="Fira Sans Condensed Light"/>
              </a:rPr>
              <a:t>During training, for each example we determine the corresponding z value. Next, the control variable z is represented via an embedding. There are several possible ways to condition the sequence-to-sequence model on z – for example, append z to the end of the input sequence, or use z as the START symbol for the decoder. The most effective to concatenate z to the decoder’s input on every step.</a:t>
            </a:r>
            <a:endParaRPr lang="en-IN" sz="2000" b="0" dirty="0">
              <a:latin typeface="Fira Sans Condensed Light"/>
            </a:endParaRPr>
          </a:p>
        </p:txBody>
      </p:sp>
    </p:spTree>
    <p:extLst>
      <p:ext uri="{BB962C8B-B14F-4D97-AF65-F5344CB8AC3E}">
        <p14:creationId xmlns:p14="http://schemas.microsoft.com/office/powerpoint/2010/main" val="1657365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530A-A382-4157-8A3C-27CCDBD0B232}"/>
              </a:ext>
            </a:extLst>
          </p:cNvPr>
          <p:cNvSpPr>
            <a:spLocks noGrp="1"/>
          </p:cNvSpPr>
          <p:nvPr>
            <p:ph type="title"/>
          </p:nvPr>
        </p:nvSpPr>
        <p:spPr>
          <a:xfrm>
            <a:off x="1149328" y="1206500"/>
            <a:ext cx="6845341" cy="819150"/>
          </a:xfrm>
        </p:spPr>
        <p:style>
          <a:lnRef idx="2">
            <a:schemeClr val="accent1">
              <a:shade val="50000"/>
            </a:schemeClr>
          </a:lnRef>
          <a:fillRef idx="1">
            <a:schemeClr val="accent1"/>
          </a:fillRef>
          <a:effectRef idx="0">
            <a:schemeClr val="accent1"/>
          </a:effectRef>
          <a:fontRef idx="minor">
            <a:schemeClr val="lt1"/>
          </a:fontRef>
        </p:style>
        <p:txBody>
          <a:bodyPr/>
          <a:lstStyle/>
          <a:p>
            <a:pPr>
              <a:buClr>
                <a:schemeClr val="tx2"/>
              </a:buClr>
            </a:pPr>
            <a:r>
              <a:rPr lang="en-US" sz="2000" b="0" dirty="0">
                <a:latin typeface="Fira Sans Condensed Light"/>
              </a:rPr>
              <a:t>Lastly, the CT model learns to produce y = y1, . . . , </a:t>
            </a:r>
            <a:r>
              <a:rPr lang="en-US" sz="2000" b="0" dirty="0" err="1">
                <a:latin typeface="Fira Sans Condensed Light"/>
              </a:rPr>
              <a:t>yT</a:t>
            </a:r>
            <a:r>
              <a:rPr lang="en-US" sz="2000" b="0" dirty="0">
                <a:latin typeface="Fira Sans Condensed Light"/>
              </a:rPr>
              <a:t> by optimizing the cross-entropy loss: </a:t>
            </a:r>
          </a:p>
        </p:txBody>
      </p:sp>
      <p:pic>
        <p:nvPicPr>
          <p:cNvPr id="4" name="Picture 3">
            <a:extLst>
              <a:ext uri="{FF2B5EF4-FFF2-40B4-BE49-F238E27FC236}">
                <a16:creationId xmlns:a16="http://schemas.microsoft.com/office/drawing/2014/main" id="{E9D89BB7-C39E-4D2A-B62C-A3A6E86E0C32}"/>
              </a:ext>
            </a:extLst>
          </p:cNvPr>
          <p:cNvPicPr>
            <a:picLocks noChangeAspect="1"/>
          </p:cNvPicPr>
          <p:nvPr/>
        </p:nvPicPr>
        <p:blipFill>
          <a:blip r:embed="rId3"/>
          <a:stretch>
            <a:fillRect/>
          </a:stretch>
        </p:blipFill>
        <p:spPr>
          <a:xfrm>
            <a:off x="2072481" y="2136898"/>
            <a:ext cx="4999038" cy="1050802"/>
          </a:xfrm>
          <a:prstGeom prst="rect">
            <a:avLst/>
          </a:prstGeom>
        </p:spPr>
      </p:pic>
    </p:spTree>
    <p:extLst>
      <p:ext uri="{BB962C8B-B14F-4D97-AF65-F5344CB8AC3E}">
        <p14:creationId xmlns:p14="http://schemas.microsoft.com/office/powerpoint/2010/main" val="3778697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74BB-7804-4AA5-9BCF-359B8A3443C6}"/>
              </a:ext>
            </a:extLst>
          </p:cNvPr>
          <p:cNvSpPr>
            <a:spLocks noGrp="1"/>
          </p:cNvSpPr>
          <p:nvPr>
            <p:ph type="title"/>
          </p:nvPr>
        </p:nvSpPr>
        <p:spPr>
          <a:xfrm>
            <a:off x="792480" y="1418700"/>
            <a:ext cx="7559040" cy="2306100"/>
          </a:xfrm>
        </p:spPr>
        <p:txBody>
          <a:bodyPr/>
          <a:lstStyle/>
          <a:p>
            <a:r>
              <a:rPr lang="en-US" sz="4800" dirty="0"/>
              <a:t>Analysing methods of Neural Text Generation to refine conversations</a:t>
            </a:r>
            <a:endParaRPr lang="en-IN" sz="4800" dirty="0"/>
          </a:p>
        </p:txBody>
      </p:sp>
    </p:spTree>
    <p:extLst>
      <p:ext uri="{BB962C8B-B14F-4D97-AF65-F5344CB8AC3E}">
        <p14:creationId xmlns:p14="http://schemas.microsoft.com/office/powerpoint/2010/main" val="1034103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5F59-B417-47F6-8FE0-6F37BBDA1EEE}"/>
              </a:ext>
            </a:extLst>
          </p:cNvPr>
          <p:cNvSpPr>
            <a:spLocks noGrp="1"/>
          </p:cNvSpPr>
          <p:nvPr>
            <p:ph type="title"/>
          </p:nvPr>
        </p:nvSpPr>
        <p:spPr>
          <a:xfrm>
            <a:off x="4432300" y="831600"/>
            <a:ext cx="3755050" cy="3480300"/>
          </a:xfrm>
        </p:spPr>
        <p:txBody>
          <a:bodyPr/>
          <a:lstStyle/>
          <a:p>
            <a:pPr>
              <a:buSzPts val="5200"/>
            </a:pPr>
            <a:r>
              <a:rPr lang="en-US" sz="7200" b="0" dirty="0">
                <a:latin typeface="Anton"/>
                <a:sym typeface="Anton"/>
              </a:rPr>
              <a:t>Weighted Decoding</a:t>
            </a:r>
            <a:endParaRPr lang="en-IN" sz="7200" b="0" dirty="0">
              <a:latin typeface="Anton"/>
              <a:sym typeface="Anton"/>
            </a:endParaRPr>
          </a:p>
        </p:txBody>
      </p:sp>
    </p:spTree>
    <p:extLst>
      <p:ext uri="{BB962C8B-B14F-4D97-AF65-F5344CB8AC3E}">
        <p14:creationId xmlns:p14="http://schemas.microsoft.com/office/powerpoint/2010/main" val="41989321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530A-A382-4157-8A3C-27CCDBD0B232}"/>
              </a:ext>
            </a:extLst>
          </p:cNvPr>
          <p:cNvSpPr>
            <a:spLocks noGrp="1"/>
          </p:cNvSpPr>
          <p:nvPr>
            <p:ph type="title"/>
          </p:nvPr>
        </p:nvSpPr>
        <p:spPr>
          <a:xfrm>
            <a:off x="1338240" y="485776"/>
            <a:ext cx="6845341" cy="2508250"/>
          </a:xfrm>
        </p:spPr>
        <p:style>
          <a:lnRef idx="2">
            <a:schemeClr val="accent1">
              <a:shade val="50000"/>
            </a:schemeClr>
          </a:lnRef>
          <a:fillRef idx="1">
            <a:schemeClr val="accent1"/>
          </a:fillRef>
          <a:effectRef idx="0">
            <a:schemeClr val="accent1"/>
          </a:effectRef>
          <a:fontRef idx="minor">
            <a:schemeClr val="lt1"/>
          </a:fontRef>
        </p:style>
        <p:txBody>
          <a:bodyPr/>
          <a:lstStyle/>
          <a:p>
            <a:pPr>
              <a:buClr>
                <a:schemeClr val="tx2"/>
              </a:buClr>
            </a:pPr>
            <a:r>
              <a:rPr lang="en-US" sz="2000" b="0" dirty="0">
                <a:latin typeface="Fira Sans Condensed Light"/>
              </a:rPr>
              <a:t>Weighted Decoding is a decoding method that increases or decreases the probability of words with certain features. </a:t>
            </a:r>
            <a:br>
              <a:rPr lang="en-US" sz="2000" b="0" dirty="0">
                <a:latin typeface="Fira Sans Condensed Light"/>
              </a:rPr>
            </a:br>
            <a:br>
              <a:rPr lang="en-US" sz="2000" b="0" dirty="0">
                <a:latin typeface="Fira Sans Condensed Light"/>
              </a:rPr>
            </a:br>
            <a:r>
              <a:rPr lang="en-US" sz="2000" b="0" dirty="0">
                <a:latin typeface="Fira Sans Condensed Light"/>
              </a:rPr>
              <a:t>The technique is applied only at test time, requiring no</a:t>
            </a:r>
            <a:br>
              <a:rPr lang="en-US" sz="2000" b="0" dirty="0">
                <a:latin typeface="Fira Sans Condensed Light"/>
              </a:rPr>
            </a:br>
            <a:r>
              <a:rPr lang="en-US" sz="2000" b="0" dirty="0">
                <a:latin typeface="Fira Sans Condensed Light"/>
              </a:rPr>
              <a:t>change to the training method. </a:t>
            </a:r>
            <a:br>
              <a:rPr lang="en-US" sz="2000" b="0" dirty="0">
                <a:latin typeface="Fira Sans Condensed Light"/>
              </a:rPr>
            </a:br>
            <a:r>
              <a:rPr lang="en-US" sz="2000" b="0" dirty="0">
                <a:latin typeface="Fira Sans Condensed Light"/>
              </a:rPr>
              <a:t>In weighted decoding, on the t</a:t>
            </a:r>
            <a:r>
              <a:rPr lang="en-US" sz="2000" b="0" baseline="30000" dirty="0">
                <a:latin typeface="Fira Sans Condensed Light"/>
              </a:rPr>
              <a:t>th</a:t>
            </a:r>
            <a:r>
              <a:rPr lang="en-US" sz="2000" b="0" dirty="0">
                <a:latin typeface="Fira Sans Condensed Light"/>
              </a:rPr>
              <a:t> step of decoding, a partial hypothesis y&lt;t = y1, . . . , yt−1 is expanded by computing the score for each possible next word w in the vocabulary:</a:t>
            </a:r>
            <a:endParaRPr lang="en-IN" sz="2000" b="0" dirty="0">
              <a:latin typeface="Fira Sans Condensed Light"/>
            </a:endParaRPr>
          </a:p>
        </p:txBody>
      </p:sp>
      <p:pic>
        <p:nvPicPr>
          <p:cNvPr id="4" name="Picture 3">
            <a:extLst>
              <a:ext uri="{FF2B5EF4-FFF2-40B4-BE49-F238E27FC236}">
                <a16:creationId xmlns:a16="http://schemas.microsoft.com/office/drawing/2014/main" id="{A2418919-8C2F-4B56-9BE5-A36B9DBE276F}"/>
              </a:ext>
            </a:extLst>
          </p:cNvPr>
          <p:cNvPicPr>
            <a:picLocks noChangeAspect="1"/>
          </p:cNvPicPr>
          <p:nvPr/>
        </p:nvPicPr>
        <p:blipFill rotWithShape="1">
          <a:blip r:embed="rId3"/>
          <a:srcRect b="6114"/>
          <a:stretch/>
        </p:blipFill>
        <p:spPr>
          <a:xfrm>
            <a:off x="1989137" y="3202897"/>
            <a:ext cx="5165725" cy="1121453"/>
          </a:xfrm>
          <a:prstGeom prst="rect">
            <a:avLst/>
          </a:prstGeom>
        </p:spPr>
      </p:pic>
    </p:spTree>
    <p:extLst>
      <p:ext uri="{BB962C8B-B14F-4D97-AF65-F5344CB8AC3E}">
        <p14:creationId xmlns:p14="http://schemas.microsoft.com/office/powerpoint/2010/main" val="136861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4ADF-A1D0-4B24-969E-4EB09920B7BC}"/>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49689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4ADF-A1D0-4B24-969E-4EB09920B7BC}"/>
              </a:ext>
            </a:extLst>
          </p:cNvPr>
          <p:cNvSpPr>
            <a:spLocks noGrp="1"/>
          </p:cNvSpPr>
          <p:nvPr>
            <p:ph type="title"/>
          </p:nvPr>
        </p:nvSpPr>
        <p:spPr>
          <a:xfrm>
            <a:off x="365125" y="1952625"/>
            <a:ext cx="8413750" cy="1238250"/>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US" sz="3300" b="0" i="1" dirty="0">
                <a:solidFill>
                  <a:srgbClr val="FFFF00"/>
                </a:solidFill>
                <a:effectLst/>
                <a:latin typeface="Helvetica Neue"/>
              </a:rPr>
              <a:t>"It always seems impossible until it’s done." </a:t>
            </a:r>
            <a:br>
              <a:rPr lang="en-US" sz="3200" b="0" i="1" dirty="0">
                <a:solidFill>
                  <a:schemeClr val="tx2"/>
                </a:solidFill>
                <a:effectLst/>
                <a:latin typeface="Helvetica Neue"/>
              </a:rPr>
            </a:br>
            <a:r>
              <a:rPr lang="en-US" sz="3200" b="0" i="1" dirty="0">
                <a:solidFill>
                  <a:schemeClr val="tx2"/>
                </a:solidFill>
                <a:effectLst/>
                <a:latin typeface="Helvetica Neue"/>
              </a:rPr>
              <a:t>					    –Nelson Mandela</a:t>
            </a:r>
            <a:endParaRPr lang="en-US" sz="3200" b="0" i="0" dirty="0">
              <a:solidFill>
                <a:schemeClr val="tx2"/>
              </a:solidFill>
              <a:effectLst/>
              <a:latin typeface="Helvetica Neue"/>
            </a:endParaRPr>
          </a:p>
        </p:txBody>
      </p:sp>
    </p:spTree>
    <p:extLst>
      <p:ext uri="{BB962C8B-B14F-4D97-AF65-F5344CB8AC3E}">
        <p14:creationId xmlns:p14="http://schemas.microsoft.com/office/powerpoint/2010/main" val="3613243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10;p25">
            <a:extLst>
              <a:ext uri="{FF2B5EF4-FFF2-40B4-BE49-F238E27FC236}">
                <a16:creationId xmlns:a16="http://schemas.microsoft.com/office/drawing/2014/main" id="{1FD43FD4-E32B-4749-B6B0-10BA68C0675D}"/>
              </a:ext>
            </a:extLst>
          </p:cNvPr>
          <p:cNvSpPr txBox="1">
            <a:spLocks/>
          </p:cNvSpPr>
          <p:nvPr/>
        </p:nvSpPr>
        <p:spPr>
          <a:xfrm>
            <a:off x="720000" y="1164288"/>
            <a:ext cx="7704000" cy="36060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nSpc>
                <a:spcPct val="150000"/>
              </a:lnSpc>
              <a:buFont typeface="Fira Sans Condensed Light"/>
              <a:buNone/>
            </a:pPr>
            <a:endParaRPr lang="en-US" sz="1600" dirty="0">
              <a:solidFill>
                <a:schemeClr val="tx2"/>
              </a:solidFill>
            </a:endParaRPr>
          </a:p>
        </p:txBody>
      </p:sp>
      <p:sp>
        <p:nvSpPr>
          <p:cNvPr id="3" name="Title 2">
            <a:extLst>
              <a:ext uri="{FF2B5EF4-FFF2-40B4-BE49-F238E27FC236}">
                <a16:creationId xmlns:a16="http://schemas.microsoft.com/office/drawing/2014/main" id="{98B76D69-A5F7-44C2-9A8B-D7A01EE22673}"/>
              </a:ext>
            </a:extLst>
          </p:cNvPr>
          <p:cNvSpPr>
            <a:spLocks noGrp="1"/>
          </p:cNvSpPr>
          <p:nvPr>
            <p:ph type="title"/>
          </p:nvPr>
        </p:nvSpPr>
        <p:spPr>
          <a:xfrm>
            <a:off x="720000" y="266418"/>
            <a:ext cx="7704000" cy="804393"/>
          </a:xfrm>
        </p:spPr>
        <p:style>
          <a:lnRef idx="3">
            <a:schemeClr val="lt1"/>
          </a:lnRef>
          <a:fillRef idx="1">
            <a:schemeClr val="dk1"/>
          </a:fillRef>
          <a:effectRef idx="1">
            <a:schemeClr val="dk1"/>
          </a:effectRef>
          <a:fontRef idx="minor">
            <a:schemeClr val="lt1"/>
          </a:fontRef>
        </p:style>
        <p:txBody>
          <a:bodyPr/>
          <a:lstStyle/>
          <a:p>
            <a:r>
              <a:rPr lang="en-US" sz="4400" dirty="0"/>
              <a:t>TEAM MEMBERS</a:t>
            </a:r>
            <a:endParaRPr lang="en-IN" sz="4400" dirty="0"/>
          </a:p>
        </p:txBody>
      </p:sp>
      <p:sp>
        <p:nvSpPr>
          <p:cNvPr id="4" name="Google Shape;915;p39">
            <a:extLst>
              <a:ext uri="{FF2B5EF4-FFF2-40B4-BE49-F238E27FC236}">
                <a16:creationId xmlns:a16="http://schemas.microsoft.com/office/drawing/2014/main" id="{8A177E62-4F12-4499-A308-1ABC632ABD43}"/>
              </a:ext>
            </a:extLst>
          </p:cNvPr>
          <p:cNvSpPr txBox="1">
            <a:spLocks noGrp="1"/>
          </p:cNvSpPr>
          <p:nvPr>
            <p:ph type="body" idx="1"/>
          </p:nvPr>
        </p:nvSpPr>
        <p:spPr>
          <a:xfrm>
            <a:off x="5364380" y="3785437"/>
            <a:ext cx="2330935" cy="4857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tx2"/>
                </a:solidFill>
              </a:rPr>
              <a:t>19BCE1698</a:t>
            </a:r>
            <a:endParaRPr sz="2000" b="1" dirty="0">
              <a:solidFill>
                <a:schemeClr val="tx2"/>
              </a:solidFill>
            </a:endParaRPr>
          </a:p>
        </p:txBody>
      </p:sp>
      <p:sp>
        <p:nvSpPr>
          <p:cNvPr id="6" name="Google Shape;917;p39">
            <a:extLst>
              <a:ext uri="{FF2B5EF4-FFF2-40B4-BE49-F238E27FC236}">
                <a16:creationId xmlns:a16="http://schemas.microsoft.com/office/drawing/2014/main" id="{5C5C7361-47F8-4D81-B518-CD387C5E67AA}"/>
              </a:ext>
            </a:extLst>
          </p:cNvPr>
          <p:cNvSpPr txBox="1">
            <a:spLocks/>
          </p:cNvSpPr>
          <p:nvPr/>
        </p:nvSpPr>
        <p:spPr>
          <a:xfrm>
            <a:off x="1536782" y="3206118"/>
            <a:ext cx="233094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2"/>
              </a:buClr>
              <a:buSzPts val="3000"/>
            </a:pPr>
            <a:r>
              <a:rPr lang="en-IN" sz="3000" b="1" dirty="0">
                <a:solidFill>
                  <a:schemeClr val="lt2"/>
                </a:solidFill>
                <a:latin typeface="Rajdhani"/>
                <a:sym typeface="Rajdhani"/>
              </a:rPr>
              <a:t>Mihir Antwal</a:t>
            </a:r>
          </a:p>
        </p:txBody>
      </p:sp>
      <p:sp>
        <p:nvSpPr>
          <p:cNvPr id="7" name="Google Shape;918;p39">
            <a:extLst>
              <a:ext uri="{FF2B5EF4-FFF2-40B4-BE49-F238E27FC236}">
                <a16:creationId xmlns:a16="http://schemas.microsoft.com/office/drawing/2014/main" id="{DDEFAE71-2F21-4D4A-A521-86C01EC46D85}"/>
              </a:ext>
            </a:extLst>
          </p:cNvPr>
          <p:cNvSpPr txBox="1">
            <a:spLocks/>
          </p:cNvSpPr>
          <p:nvPr/>
        </p:nvSpPr>
        <p:spPr>
          <a:xfrm>
            <a:off x="5077326" y="3187773"/>
            <a:ext cx="290504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dirty="0"/>
              <a:t>Sam Methuselah</a:t>
            </a:r>
          </a:p>
        </p:txBody>
      </p:sp>
      <p:pic>
        <p:nvPicPr>
          <p:cNvPr id="8" name="Picture 7">
            <a:extLst>
              <a:ext uri="{FF2B5EF4-FFF2-40B4-BE49-F238E27FC236}">
                <a16:creationId xmlns:a16="http://schemas.microsoft.com/office/drawing/2014/main" id="{779A7E3B-7693-4EAA-9016-97801C5031C2}"/>
              </a:ext>
            </a:extLst>
          </p:cNvPr>
          <p:cNvPicPr>
            <a:picLocks noChangeAspect="1"/>
          </p:cNvPicPr>
          <p:nvPr/>
        </p:nvPicPr>
        <p:blipFill>
          <a:blip r:embed="rId2"/>
          <a:stretch>
            <a:fillRect/>
          </a:stretch>
        </p:blipFill>
        <p:spPr>
          <a:xfrm>
            <a:off x="5602337" y="1351098"/>
            <a:ext cx="1855020" cy="1855020"/>
          </a:xfrm>
          <a:prstGeom prst="rect">
            <a:avLst/>
          </a:prstGeom>
        </p:spPr>
      </p:pic>
      <p:pic>
        <p:nvPicPr>
          <p:cNvPr id="9" name="Google Shape;424;p46">
            <a:extLst>
              <a:ext uri="{FF2B5EF4-FFF2-40B4-BE49-F238E27FC236}">
                <a16:creationId xmlns:a16="http://schemas.microsoft.com/office/drawing/2014/main" id="{A71FC172-815E-480B-9364-CD7D28578CAB}"/>
              </a:ext>
            </a:extLst>
          </p:cNvPr>
          <p:cNvPicPr preferRelativeResize="0"/>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Lst>
          </a:blip>
          <a:srcRect t="-331" r="-969" b="738"/>
          <a:stretch/>
        </p:blipFill>
        <p:spPr>
          <a:xfrm>
            <a:off x="1775270" y="1346988"/>
            <a:ext cx="1926553" cy="1863515"/>
          </a:xfrm>
          <a:prstGeom prst="flowChartConnector">
            <a:avLst/>
          </a:prstGeom>
          <a:noFill/>
          <a:ln>
            <a:noFill/>
          </a:ln>
        </p:spPr>
      </p:pic>
      <p:sp>
        <p:nvSpPr>
          <p:cNvPr id="10" name="Google Shape;915;p39">
            <a:extLst>
              <a:ext uri="{FF2B5EF4-FFF2-40B4-BE49-F238E27FC236}">
                <a16:creationId xmlns:a16="http://schemas.microsoft.com/office/drawing/2014/main" id="{FCE87882-62A7-4905-8434-F9FFB15ABC65}"/>
              </a:ext>
            </a:extLst>
          </p:cNvPr>
          <p:cNvSpPr txBox="1">
            <a:spLocks/>
          </p:cNvSpPr>
          <p:nvPr/>
        </p:nvSpPr>
        <p:spPr>
          <a:xfrm>
            <a:off x="1573078" y="3785437"/>
            <a:ext cx="2330935" cy="485773"/>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buFont typeface="Fira Sans Condensed Light"/>
              <a:buNone/>
            </a:pPr>
            <a:r>
              <a:rPr lang="en-IN" sz="2000" b="1" dirty="0">
                <a:solidFill>
                  <a:schemeClr val="tx2"/>
                </a:solidFill>
              </a:rPr>
              <a:t>19BCE1641</a:t>
            </a:r>
          </a:p>
        </p:txBody>
      </p:sp>
    </p:spTree>
    <p:extLst>
      <p:ext uri="{BB962C8B-B14F-4D97-AF65-F5344CB8AC3E}">
        <p14:creationId xmlns:p14="http://schemas.microsoft.com/office/powerpoint/2010/main" val="153842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240584"/>
            <a:ext cx="7704000" cy="760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t>ABSTRACT</a:t>
            </a:r>
          </a:p>
        </p:txBody>
      </p:sp>
      <p:sp>
        <p:nvSpPr>
          <p:cNvPr id="110" name="Google Shape;110;p25"/>
          <p:cNvSpPr txBox="1">
            <a:spLocks noGrp="1"/>
          </p:cNvSpPr>
          <p:nvPr>
            <p:ph type="body" idx="1"/>
          </p:nvPr>
        </p:nvSpPr>
        <p:spPr>
          <a:xfrm>
            <a:off x="720000" y="1152475"/>
            <a:ext cx="7704000" cy="360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234000" tIns="234000" rIns="234000" bIns="91425" anchor="t" anchorCtr="0">
            <a:noAutofit/>
          </a:bodyPr>
          <a:lstStyle/>
          <a:p>
            <a:pPr marL="0" lvl="0" indent="0" algn="l" rtl="0">
              <a:lnSpc>
                <a:spcPct val="150000"/>
              </a:lnSpc>
              <a:spcBef>
                <a:spcPts val="0"/>
              </a:spcBef>
              <a:spcAft>
                <a:spcPts val="0"/>
              </a:spcAft>
              <a:buNone/>
            </a:pPr>
            <a:r>
              <a:rPr lang="en-US" sz="1600" dirty="0">
                <a:solidFill>
                  <a:schemeClr val="tx2"/>
                </a:solidFill>
              </a:rPr>
              <a:t>A good conversation requires balance between- Simplicity and detail, Staying on topic and changing it and Asking questions and answering them.</a:t>
            </a:r>
          </a:p>
          <a:p>
            <a:pPr marL="0" lvl="0" indent="0" algn="l" rtl="0">
              <a:lnSpc>
                <a:spcPct val="150000"/>
              </a:lnSpc>
              <a:spcBef>
                <a:spcPts val="0"/>
              </a:spcBef>
              <a:spcAft>
                <a:spcPts val="0"/>
              </a:spcAft>
              <a:buClr>
                <a:schemeClr val="tx2"/>
              </a:buClr>
              <a:buNone/>
            </a:pPr>
            <a:endParaRPr lang="en-US" sz="1600" dirty="0">
              <a:solidFill>
                <a:schemeClr val="tx2"/>
              </a:solidFill>
            </a:endParaRPr>
          </a:p>
          <a:p>
            <a:pPr marL="0" lvl="0" indent="0" algn="l" rtl="0">
              <a:lnSpc>
                <a:spcPct val="150000"/>
              </a:lnSpc>
              <a:spcBef>
                <a:spcPts val="0"/>
              </a:spcBef>
              <a:spcAft>
                <a:spcPts val="0"/>
              </a:spcAft>
              <a:buNone/>
            </a:pPr>
            <a:r>
              <a:rPr lang="en-US" sz="1600" dirty="0">
                <a:solidFill>
                  <a:schemeClr val="tx2"/>
                </a:solidFill>
              </a:rPr>
              <a:t>Although dialogue agents are commonly evaluated via human judgments of overall quality, the relationship between quality and these individual factors is less well-studied. So, we are going examine two controllable neural text generation methods-</a:t>
            </a:r>
          </a:p>
          <a:p>
            <a:pPr marL="342900" indent="-342900">
              <a:lnSpc>
                <a:spcPct val="150000"/>
              </a:lnSpc>
              <a:buClr>
                <a:schemeClr val="tx2"/>
              </a:buClr>
            </a:pPr>
            <a:r>
              <a:rPr lang="en-US" sz="1600" dirty="0">
                <a:solidFill>
                  <a:schemeClr val="tx2"/>
                </a:solidFill>
              </a:rPr>
              <a:t>Conditional training and</a:t>
            </a:r>
          </a:p>
          <a:p>
            <a:pPr marL="342900" indent="-342900">
              <a:lnSpc>
                <a:spcPct val="150000"/>
              </a:lnSpc>
              <a:buClr>
                <a:schemeClr val="tx2"/>
              </a:buClr>
            </a:pPr>
            <a:r>
              <a:rPr lang="en-US" sz="1600" dirty="0">
                <a:solidFill>
                  <a:schemeClr val="tx2"/>
                </a:solidFill>
              </a:rPr>
              <a:t>Weighted decoding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3F5F-9D0D-402B-9F33-4C09CD39DF33}"/>
              </a:ext>
            </a:extLst>
          </p:cNvPr>
          <p:cNvSpPr>
            <a:spLocks noGrp="1"/>
          </p:cNvSpPr>
          <p:nvPr>
            <p:ph type="ctrTitle"/>
          </p:nvPr>
        </p:nvSpPr>
        <p:spPr>
          <a:xfrm>
            <a:off x="720000" y="1139150"/>
            <a:ext cx="4761320" cy="1497370"/>
          </a:xfrm>
        </p:spPr>
        <p:txBody>
          <a:bodyPr/>
          <a:lstStyle/>
          <a:p>
            <a:r>
              <a:rPr lang="en-US" dirty="0"/>
              <a:t>Introduction</a:t>
            </a:r>
            <a:endParaRPr lang="en-IN" dirty="0"/>
          </a:p>
        </p:txBody>
      </p:sp>
    </p:spTree>
    <p:extLst>
      <p:ext uri="{BB962C8B-B14F-4D97-AF65-F5344CB8AC3E}">
        <p14:creationId xmlns:p14="http://schemas.microsoft.com/office/powerpoint/2010/main" val="2103612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BE0F-E8E5-47B4-B4F5-39F76D5CF54D}"/>
              </a:ext>
            </a:extLst>
          </p:cNvPr>
          <p:cNvSpPr>
            <a:spLocks noGrp="1"/>
          </p:cNvSpPr>
          <p:nvPr>
            <p:ph type="title"/>
          </p:nvPr>
        </p:nvSpPr>
        <p:spPr>
          <a:xfrm>
            <a:off x="847913" y="774773"/>
            <a:ext cx="7448174" cy="3593953"/>
          </a:xfrm>
        </p:spPr>
        <p:txBody>
          <a:bodyPr/>
          <a:lstStyle/>
          <a:p>
            <a:r>
              <a:rPr lang="en-US" sz="3200" dirty="0"/>
              <a:t>The Idea is to do both- </a:t>
            </a:r>
            <a:br>
              <a:rPr lang="en-US" sz="3200" dirty="0"/>
            </a:br>
            <a:r>
              <a:rPr lang="en-US" sz="3200" dirty="0"/>
              <a:t>(</a:t>
            </a:r>
            <a:r>
              <a:rPr lang="en-US" sz="3200" dirty="0" err="1"/>
              <a:t>i</a:t>
            </a:r>
            <a:r>
              <a:rPr lang="en-US" sz="3200" dirty="0"/>
              <a:t>) conduct a large-scale study to identify the fine-grained factors governing human judgments of full conversations, and </a:t>
            </a:r>
            <a:br>
              <a:rPr lang="en-US" sz="3200" dirty="0"/>
            </a:br>
            <a:r>
              <a:rPr lang="en-US" sz="3200" dirty="0"/>
              <a:t>(ii) develop models that apply the findings in practice</a:t>
            </a:r>
            <a:endParaRPr lang="en-IN" sz="3200" dirty="0"/>
          </a:p>
        </p:txBody>
      </p:sp>
    </p:spTree>
    <p:extLst>
      <p:ext uri="{BB962C8B-B14F-4D97-AF65-F5344CB8AC3E}">
        <p14:creationId xmlns:p14="http://schemas.microsoft.com/office/powerpoint/2010/main" val="25632402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7CAD21-7E22-4BE1-9E69-62EE2FF7678A}"/>
              </a:ext>
            </a:extLst>
          </p:cNvPr>
          <p:cNvPicPr>
            <a:picLocks noChangeAspect="1"/>
          </p:cNvPicPr>
          <p:nvPr/>
        </p:nvPicPr>
        <p:blipFill>
          <a:blip r:embed="rId3"/>
          <a:stretch>
            <a:fillRect/>
          </a:stretch>
        </p:blipFill>
        <p:spPr>
          <a:xfrm>
            <a:off x="496926" y="232172"/>
            <a:ext cx="8150148" cy="4679156"/>
          </a:xfrm>
          <a:prstGeom prst="rect">
            <a:avLst/>
          </a:prstGeom>
        </p:spPr>
      </p:pic>
    </p:spTree>
    <p:extLst>
      <p:ext uri="{BB962C8B-B14F-4D97-AF65-F5344CB8AC3E}">
        <p14:creationId xmlns:p14="http://schemas.microsoft.com/office/powerpoint/2010/main" val="2848174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ditional Neural Networks. This is my analysis of the paper… | by  Gurparkash Singh Sohi | Good Audience">
            <a:extLst>
              <a:ext uri="{FF2B5EF4-FFF2-40B4-BE49-F238E27FC236}">
                <a16:creationId xmlns:a16="http://schemas.microsoft.com/office/drawing/2014/main" id="{F5E1750E-B0C5-423B-BE39-A06756AF9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868" y="797460"/>
            <a:ext cx="5910263" cy="354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64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722AAAE-48C3-4065-B882-EF9377775F6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681038"/>
            <a:ext cx="9144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848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2432</Words>
  <Application>Microsoft Office PowerPoint</Application>
  <PresentationFormat>On-screen Show (16:9)</PresentationFormat>
  <Paragraphs>75</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Advent Pro Light</vt:lpstr>
      <vt:lpstr>Anton</vt:lpstr>
      <vt:lpstr>Arial</vt:lpstr>
      <vt:lpstr>Fira Sans Condensed Light</vt:lpstr>
      <vt:lpstr>Helvetica Neue</vt:lpstr>
      <vt:lpstr>Rajdhani</vt:lpstr>
      <vt:lpstr>Ai Tech Agency by Slidesgo</vt:lpstr>
      <vt:lpstr>Review-2</vt:lpstr>
      <vt:lpstr>Analysing methods of Neural Text Generation to refine conversations</vt:lpstr>
      <vt:lpstr>TEAM MEMBERS</vt:lpstr>
      <vt:lpstr>ABSTRACT</vt:lpstr>
      <vt:lpstr>Introduction</vt:lpstr>
      <vt:lpstr>The Idea is to do both-  (i) conduct a large-scale study to identify the fine-grained factors governing human judgments of full conversations, and  (ii) develop models that apply the findings in practice</vt:lpstr>
      <vt:lpstr>PowerPoint Presentation</vt:lpstr>
      <vt:lpstr>PowerPoint Presentation</vt:lpstr>
      <vt:lpstr>PowerPoint Presentation</vt:lpstr>
      <vt:lpstr>Related Work</vt:lpstr>
      <vt:lpstr>PowerPoint Presentation</vt:lpstr>
      <vt:lpstr>The PersonaChat dataset</vt:lpstr>
      <vt:lpstr>PersonaChat is a chitchat dialogue task involving two participants (two humans or a human and a bot). Each participant is given a persona – a short collection of personal traits such as “I’m left handed” or “My favorite season is spring” – and are instructed to get to know each other by chatting naturally using their designated personas, for 6–8 turns. </vt:lpstr>
      <vt:lpstr>The Baseline model</vt:lpstr>
      <vt:lpstr>The baseline model is a 2-layer LSTM sequence-to-sequence model with attention. On any dialogue turn, the input x to the encoder is the entire dialogue history (separated using unique speaker identifying tokens), with the model’s own persona prepended. </vt:lpstr>
      <vt:lpstr>Controllable text generation</vt:lpstr>
      <vt:lpstr>Conditional Training</vt:lpstr>
      <vt:lpstr>Conditional Training is a method to learn a sequence-to-sequence model P(y|x, z), where z is a discrete control variable  To train a CT model, we have to annotate every (x, y) pair in the training set with the attribute we wish to control.  During training, for each example we determine the corresponding z value. Next, the control variable z is represented via an embedding. There are several possible ways to condition the sequence-to-sequence model on z – for example, append z to the end of the input sequence, or use z as the START symbol for the decoder. The most effective to concatenate z to the decoder’s input on every step.</vt:lpstr>
      <vt:lpstr>Lastly, the CT model learns to produce y = y1, . . . , yT by optimizing the cross-entropy loss: </vt:lpstr>
      <vt:lpstr>Weighted Decoding</vt:lpstr>
      <vt:lpstr>Weighted Decoding is a decoding method that increases or decreases the probability of words with certain features.   The technique is applied only at test time, requiring no change to the training method.  In weighted decoding, on the tth step of decoding, a partial hypothesis y&lt;t = y1, . . . , yt−1 is expanded by computing the score for each possible next word w in the vocabulary:</vt:lpstr>
      <vt:lpstr>Thank You</vt:lpstr>
      <vt:lpstr>"It always seems impossible until it’s done."           –Nelson Mandela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cp:lastModifiedBy>Sam Methuselah</cp:lastModifiedBy>
  <cp:revision>17</cp:revision>
  <dcterms:modified xsi:type="dcterms:W3CDTF">2021-11-10T09:44:05Z</dcterms:modified>
</cp:coreProperties>
</file>