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3"/>
  </p:notesMasterIdLst>
  <p:sldIdLst>
    <p:sldId id="256" r:id="rId2"/>
    <p:sldId id="259" r:id="rId3"/>
    <p:sldId id="268" r:id="rId4"/>
    <p:sldId id="279" r:id="rId5"/>
    <p:sldId id="336" r:id="rId6"/>
    <p:sldId id="334" r:id="rId7"/>
    <p:sldId id="335" r:id="rId8"/>
    <p:sldId id="337" r:id="rId9"/>
    <p:sldId id="338" r:id="rId10"/>
    <p:sldId id="257" r:id="rId11"/>
    <p:sldId id="258" r:id="rId12"/>
    <p:sldId id="316" r:id="rId13"/>
    <p:sldId id="317" r:id="rId14"/>
    <p:sldId id="318" r:id="rId15"/>
    <p:sldId id="339" r:id="rId16"/>
    <p:sldId id="319" r:id="rId17"/>
    <p:sldId id="320" r:id="rId18"/>
    <p:sldId id="321" r:id="rId19"/>
    <p:sldId id="322" r:id="rId20"/>
    <p:sldId id="323" r:id="rId21"/>
    <p:sldId id="324" r:id="rId22"/>
    <p:sldId id="325" r:id="rId23"/>
    <p:sldId id="326" r:id="rId24"/>
    <p:sldId id="327" r:id="rId25"/>
    <p:sldId id="340" r:id="rId26"/>
    <p:sldId id="328" r:id="rId27"/>
    <p:sldId id="329" r:id="rId28"/>
    <p:sldId id="330" r:id="rId29"/>
    <p:sldId id="331" r:id="rId30"/>
    <p:sldId id="332" r:id="rId31"/>
    <p:sldId id="333"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B0DFC4-F729-4F38-BCF3-0BD0397FF2C9}">
  <a:tblStyle styleId="{6BB0DFC4-F729-4F38-BCF3-0BD0397FF2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45" autoAdjust="0"/>
  </p:normalViewPr>
  <p:slideViewPr>
    <p:cSldViewPr snapToGrid="0">
      <p:cViewPr varScale="1">
        <p:scale>
          <a:sx n="132" d="100"/>
          <a:sy n="132" d="100"/>
        </p:scale>
        <p:origin x="46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Pretty well! But some control methods only work for some attributes.</a:t>
            </a:r>
          </a:p>
          <a:p>
            <a:pPr marL="0" lvl="0" indent="0" algn="l" rtl="0">
              <a:spcBef>
                <a:spcPts val="0"/>
              </a:spcBef>
              <a:spcAft>
                <a:spcPts val="0"/>
              </a:spcAft>
              <a:buNone/>
            </a:pPr>
            <a:r>
              <a:rPr lang="en-US" dirty="0"/>
              <a:t>Strongly – especially controlling repetition, question-asking, and specificity vs genericness. </a:t>
            </a:r>
          </a:p>
          <a:p>
            <a:pPr marL="0" lvl="0" indent="0" algn="l" rtl="0">
              <a:spcBef>
                <a:spcPts val="0"/>
              </a:spcBef>
              <a:spcAft>
                <a:spcPts val="0"/>
              </a:spcAft>
              <a:buNone/>
            </a:pPr>
            <a:r>
              <a:rPr lang="en-US" dirty="0"/>
              <a:t>Yes! But we should be careful defining "better overall".</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Pretty well! But some control methods only work for some attributes.</a:t>
            </a:r>
          </a:p>
          <a:p>
            <a:pPr marL="0" lvl="0" indent="0" algn="l" rtl="0">
              <a:spcBef>
                <a:spcPts val="0"/>
              </a:spcBef>
              <a:spcAft>
                <a:spcPts val="0"/>
              </a:spcAft>
              <a:buNone/>
            </a:pPr>
            <a:r>
              <a:rPr lang="en-US" dirty="0"/>
              <a:t>Strongly – especially controlling repetition, question-asking, and specificity vs genericness. </a:t>
            </a:r>
          </a:p>
          <a:p>
            <a:pPr marL="0" lvl="0" indent="0" algn="l" rtl="0">
              <a:spcBef>
                <a:spcPts val="0"/>
              </a:spcBef>
              <a:spcAft>
                <a:spcPts val="0"/>
              </a:spcAft>
              <a:buNone/>
            </a:pPr>
            <a:r>
              <a:rPr lang="en-US" dirty="0"/>
              <a:t>Yes! But we should be careful defining "better overall".</a:t>
            </a:r>
            <a:endParaRPr dirty="0"/>
          </a:p>
        </p:txBody>
      </p:sp>
    </p:spTree>
    <p:extLst>
      <p:ext uri="{BB962C8B-B14F-4D97-AF65-F5344CB8AC3E}">
        <p14:creationId xmlns:p14="http://schemas.microsoft.com/office/powerpoint/2010/main" val="1370645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Pretty well! But some control methods only work for some attributes.</a:t>
            </a:r>
          </a:p>
          <a:p>
            <a:pPr marL="0" lvl="0" indent="0" algn="l" rtl="0">
              <a:spcBef>
                <a:spcPts val="0"/>
              </a:spcBef>
              <a:spcAft>
                <a:spcPts val="0"/>
              </a:spcAft>
              <a:buNone/>
            </a:pPr>
            <a:r>
              <a:rPr lang="en-US" dirty="0"/>
              <a:t>Strongly – especially controlling repetition, question-asking, and specificity vs genericness. </a:t>
            </a:r>
          </a:p>
          <a:p>
            <a:pPr marL="0" lvl="0" indent="0" algn="l" rtl="0">
              <a:spcBef>
                <a:spcPts val="0"/>
              </a:spcBef>
              <a:spcAft>
                <a:spcPts val="0"/>
              </a:spcAft>
              <a:buNone/>
            </a:pPr>
            <a:r>
              <a:rPr lang="en-US" dirty="0"/>
              <a:t>Yes! But we should be careful defining "better overall".</a:t>
            </a:r>
            <a:endParaRPr dirty="0"/>
          </a:p>
        </p:txBody>
      </p:sp>
    </p:spTree>
    <p:extLst>
      <p:ext uri="{BB962C8B-B14F-4D97-AF65-F5344CB8AC3E}">
        <p14:creationId xmlns:p14="http://schemas.microsoft.com/office/powerpoint/2010/main" val="235282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Pretty well! But some control methods only work for some attributes.</a:t>
            </a:r>
          </a:p>
          <a:p>
            <a:pPr marL="0" lvl="0" indent="0" algn="l" rtl="0">
              <a:spcBef>
                <a:spcPts val="0"/>
              </a:spcBef>
              <a:spcAft>
                <a:spcPts val="0"/>
              </a:spcAft>
              <a:buNone/>
            </a:pPr>
            <a:r>
              <a:rPr lang="en-US" dirty="0"/>
              <a:t>Strongly – especially controlling repetition, question-asking, and specificity vs genericness. </a:t>
            </a:r>
          </a:p>
          <a:p>
            <a:pPr marL="0" lvl="0" indent="0" algn="l" rtl="0">
              <a:spcBef>
                <a:spcPts val="0"/>
              </a:spcBef>
              <a:spcAft>
                <a:spcPts val="0"/>
              </a:spcAft>
              <a:buNone/>
            </a:pPr>
            <a:r>
              <a:rPr lang="en-US" dirty="0"/>
              <a:t>Yes! But we should be careful defining "better overall".</a:t>
            </a:r>
            <a:endParaRPr dirty="0"/>
          </a:p>
        </p:txBody>
      </p:sp>
    </p:spTree>
    <p:extLst>
      <p:ext uri="{BB962C8B-B14F-4D97-AF65-F5344CB8AC3E}">
        <p14:creationId xmlns:p14="http://schemas.microsoft.com/office/powerpoint/2010/main" val="207897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Pretty well! But some control methods only work for some attributes.</a:t>
            </a:r>
          </a:p>
          <a:p>
            <a:pPr marL="0" lvl="0" indent="0" algn="l" rtl="0">
              <a:spcBef>
                <a:spcPts val="0"/>
              </a:spcBef>
              <a:spcAft>
                <a:spcPts val="0"/>
              </a:spcAft>
              <a:buNone/>
            </a:pPr>
            <a:r>
              <a:rPr lang="en-US" dirty="0"/>
              <a:t>Strongly – especially controlling repetition, question-asking, and specificity vs genericness. </a:t>
            </a:r>
          </a:p>
          <a:p>
            <a:pPr marL="0" lvl="0" indent="0" algn="l" rtl="0">
              <a:spcBef>
                <a:spcPts val="0"/>
              </a:spcBef>
              <a:spcAft>
                <a:spcPts val="0"/>
              </a:spcAft>
              <a:buNone/>
            </a:pPr>
            <a:r>
              <a:rPr lang="en-US" dirty="0"/>
              <a:t>Yes! But we should be careful defining "better overall".</a:t>
            </a:r>
            <a:endParaRPr dirty="0"/>
          </a:p>
        </p:txBody>
      </p:sp>
    </p:spTree>
    <p:extLst>
      <p:ext uri="{BB962C8B-B14F-4D97-AF65-F5344CB8AC3E}">
        <p14:creationId xmlns:p14="http://schemas.microsoft.com/office/powerpoint/2010/main" val="357278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 ConvAI2 competition asked only this question. Our eval is a superset of ConvAI2's.</a:t>
            </a:r>
            <a:endParaRPr dirty="0"/>
          </a:p>
        </p:txBody>
      </p:sp>
    </p:spTree>
    <p:extLst>
      <p:ext uri="{BB962C8B-B14F-4D97-AF65-F5344CB8AC3E}">
        <p14:creationId xmlns:p14="http://schemas.microsoft.com/office/powerpoint/2010/main" val="1452823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76391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23288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9129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55485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8c1997cbfd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8c1997cbfd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Makes errors like repetition and generic response (under certain decoding algorithms). Difficulty learning to make high-level decisions.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8c1997cbfd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8c1997cbfd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Makes errors like repetition and generic response (under certain decoding algorithms). Difficulty learning to make high-level decisions.</a:t>
            </a:r>
            <a:endParaRPr dirty="0"/>
          </a:p>
        </p:txBody>
      </p:sp>
    </p:spTree>
    <p:extLst>
      <p:ext uri="{BB962C8B-B14F-4D97-AF65-F5344CB8AC3E}">
        <p14:creationId xmlns:p14="http://schemas.microsoft.com/office/powerpoint/2010/main" val="3495018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8c1997cbfd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8c1997cbfd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Makes errors like repetition and generic response (under certain decoding algorithms). Difficulty learning to make high-level decisions.</a:t>
            </a:r>
            <a:endParaRPr dirty="0"/>
          </a:p>
        </p:txBody>
      </p:sp>
    </p:spTree>
    <p:extLst>
      <p:ext uri="{BB962C8B-B14F-4D97-AF65-F5344CB8AC3E}">
        <p14:creationId xmlns:p14="http://schemas.microsoft.com/office/powerpoint/2010/main" val="862227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8c1997cbfd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8c1997cbfd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Makes errors like repetition and generic response (under certain decoding algorithms). Difficulty learning to make high-level decisions.</a:t>
            </a:r>
            <a:endParaRPr dirty="0"/>
          </a:p>
        </p:txBody>
      </p:sp>
    </p:spTree>
    <p:extLst>
      <p:ext uri="{BB962C8B-B14F-4D97-AF65-F5344CB8AC3E}">
        <p14:creationId xmlns:p14="http://schemas.microsoft.com/office/powerpoint/2010/main" val="2035197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8c1997cbfd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8c1997cbfd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Control = ability to specify desired attributes of the text at test time. We can use control to fix errors, and allow us to handle some high-level decisions.</a:t>
            </a:r>
          </a:p>
        </p:txBody>
      </p:sp>
    </p:spTree>
    <p:extLst>
      <p:ext uri="{BB962C8B-B14F-4D97-AF65-F5344CB8AC3E}">
        <p14:creationId xmlns:p14="http://schemas.microsoft.com/office/powerpoint/2010/main" val="1030305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8c1997cbfd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8c1997cbfd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 automatic metric for overall quality. Dialogue is even more complex: Single-turn or multi-turn eval? Interactive or static conversation?</a:t>
            </a:r>
          </a:p>
        </p:txBody>
      </p:sp>
    </p:spTree>
    <p:extLst>
      <p:ext uri="{BB962C8B-B14F-4D97-AF65-F5344CB8AC3E}">
        <p14:creationId xmlns:p14="http://schemas.microsoft.com/office/powerpoint/2010/main" val="869502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1"/>
          <p:cNvGrpSpPr/>
          <p:nvPr/>
        </p:nvGrpSpPr>
        <p:grpSpPr>
          <a:xfrm rot="10800000" flipH="1">
            <a:off x="-77" y="-9"/>
            <a:ext cx="2423582" cy="1357541"/>
            <a:chOff x="-77" y="3784091"/>
            <a:chExt cx="2423582" cy="1357541"/>
          </a:xfrm>
        </p:grpSpPr>
        <p:sp>
          <p:nvSpPr>
            <p:cNvPr id="122" name="Google Shape;122;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5238260" y="18667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14"/>
          <p:cNvSpPr txBox="1">
            <a:spLocks noGrp="1"/>
          </p:cNvSpPr>
          <p:nvPr>
            <p:ph type="body" idx="1"/>
          </p:nvPr>
        </p:nvSpPr>
        <p:spPr>
          <a:xfrm>
            <a:off x="5238265"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6" name="Google Shape;146;p14"/>
          <p:cNvSpPr txBox="1">
            <a:spLocks noGrp="1"/>
          </p:cNvSpPr>
          <p:nvPr>
            <p:ph type="body" idx="2"/>
          </p:nvPr>
        </p:nvSpPr>
        <p:spPr>
          <a:xfrm>
            <a:off x="1760440"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7" name="Google Shape;147;p14"/>
          <p:cNvSpPr txBox="1">
            <a:spLocks noGrp="1"/>
          </p:cNvSpPr>
          <p:nvPr>
            <p:ph type="title" idx="3"/>
          </p:nvPr>
        </p:nvSpPr>
        <p:spPr>
          <a:xfrm>
            <a:off x="1760435" y="18667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4"/>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6" r:id="rId5"/>
    <p:sldLayoutId id="2147483657" r:id="rId6"/>
    <p:sldLayoutId id="2147483658" r:id="rId7"/>
    <p:sldLayoutId id="2147483659" r:id="rId8"/>
    <p:sldLayoutId id="2147483660" r:id="rId9"/>
    <p:sldLayoutId id="2147483666"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1101157" y="2089968"/>
            <a:ext cx="3644134" cy="9635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b="1"/>
              <a:t>REVIEW-3</a:t>
            </a:r>
            <a:endParaRPr b="1" dirty="0"/>
          </a:p>
        </p:txBody>
      </p:sp>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451713"/>
            <a:ext cx="7704000" cy="7843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400" b="1" dirty="0">
                <a:solidFill>
                  <a:schemeClr val="bg1"/>
                </a:solidFill>
              </a:rPr>
              <a:t>Questions</a:t>
            </a:r>
          </a:p>
        </p:txBody>
      </p:sp>
      <p:sp>
        <p:nvSpPr>
          <p:cNvPr id="702" name="Google Shape;702;p28"/>
          <p:cNvSpPr txBox="1">
            <a:spLocks noGrp="1"/>
          </p:cNvSpPr>
          <p:nvPr>
            <p:ph type="body" idx="1"/>
          </p:nvPr>
        </p:nvSpPr>
        <p:spPr>
          <a:xfrm>
            <a:off x="626700" y="1396466"/>
            <a:ext cx="7890600" cy="2932388"/>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US" sz="1600" dirty="0">
                <a:latin typeface="Roboto"/>
                <a:ea typeface="Roboto"/>
                <a:cs typeface="Roboto"/>
                <a:sym typeface="Roboto"/>
              </a:rPr>
              <a:t>By controlling multiple attributes of generated text and human-evaluating multiple aspects of conversational quality, we aim to answer the following:</a:t>
            </a:r>
            <a:endParaRPr lang="en-US" sz="1600" dirty="0"/>
          </a:p>
          <a:p>
            <a:pPr marL="685800" lvl="1" indent="-228600">
              <a:lnSpc>
                <a:spcPct val="300000"/>
              </a:lnSpc>
              <a:spcBef>
                <a:spcPts val="0"/>
              </a:spcBef>
              <a:buSzPct val="90000"/>
              <a:buFont typeface="+mj-lt"/>
              <a:buAutoNum type="arabicPeriod"/>
            </a:pPr>
            <a:r>
              <a:rPr lang="en-US" sz="1600" b="1" dirty="0">
                <a:latin typeface="Roboto"/>
                <a:ea typeface="Roboto"/>
                <a:cs typeface="Roboto"/>
                <a:sym typeface="Roboto"/>
              </a:rPr>
              <a:t>How effectively can we control the different attributes?</a:t>
            </a:r>
          </a:p>
          <a:p>
            <a:pPr marL="685800" lvl="1" indent="-228600">
              <a:lnSpc>
                <a:spcPct val="200000"/>
              </a:lnSpc>
              <a:spcBef>
                <a:spcPts val="0"/>
              </a:spcBef>
              <a:buSzPct val="90000"/>
              <a:buFont typeface="+mj-lt"/>
              <a:buAutoNum type="arabicPeriod"/>
            </a:pPr>
            <a:r>
              <a:rPr lang="en-US" sz="1600" b="1" dirty="0">
                <a:latin typeface="Roboto"/>
                <a:ea typeface="Roboto"/>
                <a:cs typeface="Roboto"/>
                <a:sym typeface="Roboto"/>
              </a:rPr>
              <a:t>How do the controllable attributes affect conversational quality aspects?</a:t>
            </a:r>
          </a:p>
          <a:p>
            <a:pPr marL="685800" lvl="1" indent="-228600">
              <a:lnSpc>
                <a:spcPct val="200000"/>
              </a:lnSpc>
              <a:spcBef>
                <a:spcPts val="0"/>
              </a:spcBef>
              <a:buSzPct val="90000"/>
              <a:buFont typeface="+mj-lt"/>
              <a:buAutoNum type="arabicPeriod"/>
            </a:pPr>
            <a:r>
              <a:rPr lang="en-US" sz="1600" b="1" dirty="0"/>
              <a:t>Can we use control to make a better chatbot overall?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720000" y="287254"/>
            <a:ext cx="7704000" cy="7248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400" b="1" dirty="0" err="1">
                <a:solidFill>
                  <a:schemeClr val="bg1"/>
                </a:solidFill>
              </a:rPr>
              <a:t>PersonaChat</a:t>
            </a:r>
            <a:r>
              <a:rPr lang="en-IN" sz="4400" b="1" dirty="0">
                <a:solidFill>
                  <a:schemeClr val="bg1"/>
                </a:solidFill>
              </a:rPr>
              <a:t> task</a:t>
            </a:r>
          </a:p>
        </p:txBody>
      </p:sp>
      <p:sp>
        <p:nvSpPr>
          <p:cNvPr id="709" name="Google Shape;709;p29"/>
          <p:cNvSpPr txBox="1">
            <a:spLocks noGrp="1"/>
          </p:cNvSpPr>
          <p:nvPr>
            <p:ph type="subTitle" idx="1"/>
          </p:nvPr>
        </p:nvSpPr>
        <p:spPr>
          <a:xfrm>
            <a:off x="719600" y="1106610"/>
            <a:ext cx="2424392"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solidFill>
                  <a:schemeClr val="accent6">
                    <a:lumMod val="60000"/>
                    <a:lumOff val="40000"/>
                  </a:schemeClr>
                </a:solidFill>
              </a:rPr>
              <a:t>Persona:</a:t>
            </a:r>
          </a:p>
        </p:txBody>
      </p:sp>
      <p:sp>
        <p:nvSpPr>
          <p:cNvPr id="711" name="Google Shape;711;p29"/>
          <p:cNvSpPr txBox="1">
            <a:spLocks noGrp="1"/>
          </p:cNvSpPr>
          <p:nvPr>
            <p:ph type="subTitle" idx="3"/>
          </p:nvPr>
        </p:nvSpPr>
        <p:spPr>
          <a:xfrm>
            <a:off x="719899" y="1456382"/>
            <a:ext cx="2855719" cy="1047182"/>
          </a:xfrm>
          <a:prstGeom prst="rect">
            <a:avLst/>
          </a:prstGeom>
        </p:spPr>
        <p:txBody>
          <a:bodyPr spcFirstLastPara="1" wrap="square" lIns="91425" tIns="91425" rIns="91425" bIns="91425" anchor="t" anchorCtr="0">
            <a:noAutofit/>
          </a:bodyPr>
          <a:lstStyle/>
          <a:p>
            <a:pPr marL="0" indent="0" algn="l"/>
            <a:r>
              <a:rPr lang="en-US" dirty="0">
                <a:solidFill>
                  <a:schemeClr val="bg1"/>
                </a:solidFill>
              </a:rPr>
              <a:t>● I love to drink fancy tea.</a:t>
            </a:r>
          </a:p>
          <a:p>
            <a:pPr marL="0" indent="0" algn="l"/>
            <a:r>
              <a:rPr lang="en-US" dirty="0">
                <a:solidFill>
                  <a:schemeClr val="bg1"/>
                </a:solidFill>
              </a:rPr>
              <a:t>● I have a big library at home.</a:t>
            </a:r>
          </a:p>
          <a:p>
            <a:pPr marL="0" indent="0" algn="l"/>
            <a:r>
              <a:rPr lang="en-US" dirty="0">
                <a:solidFill>
                  <a:schemeClr val="bg1"/>
                </a:solidFill>
              </a:rPr>
              <a:t>● I'm a museum tour guide.</a:t>
            </a:r>
          </a:p>
          <a:p>
            <a:pPr marL="0" indent="0" algn="l"/>
            <a:r>
              <a:rPr lang="en-US" dirty="0">
                <a:solidFill>
                  <a:schemeClr val="bg1"/>
                </a:solidFill>
              </a:rPr>
              <a:t>● I'm partly deaf.</a:t>
            </a:r>
          </a:p>
        </p:txBody>
      </p:sp>
      <p:sp>
        <p:nvSpPr>
          <p:cNvPr id="712" name="Google Shape;712;p29"/>
          <p:cNvSpPr txBox="1">
            <a:spLocks noGrp="1"/>
          </p:cNvSpPr>
          <p:nvPr>
            <p:ph type="subTitle" idx="4"/>
          </p:nvPr>
        </p:nvSpPr>
        <p:spPr>
          <a:xfrm>
            <a:off x="5730600" y="1092325"/>
            <a:ext cx="26930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accent4"/>
                </a:solidFill>
              </a:rPr>
              <a:t>Persona:</a:t>
            </a:r>
          </a:p>
        </p:txBody>
      </p:sp>
      <p:sp>
        <p:nvSpPr>
          <p:cNvPr id="714" name="Google Shape;714;p29"/>
          <p:cNvSpPr txBox="1">
            <a:spLocks noGrp="1"/>
          </p:cNvSpPr>
          <p:nvPr>
            <p:ph type="subTitle" idx="6"/>
          </p:nvPr>
        </p:nvSpPr>
        <p:spPr>
          <a:xfrm>
            <a:off x="5730600" y="1456382"/>
            <a:ext cx="2855718" cy="1079142"/>
          </a:xfrm>
          <a:prstGeom prst="rect">
            <a:avLst/>
          </a:prstGeom>
        </p:spPr>
        <p:txBody>
          <a:bodyPr spcFirstLastPara="1" wrap="square" lIns="91425" tIns="91425" rIns="91425" bIns="91425" anchor="t" anchorCtr="0">
            <a:noAutofit/>
          </a:bodyPr>
          <a:lstStyle/>
          <a:p>
            <a:pPr marL="0" indent="0" algn="l"/>
            <a:r>
              <a:rPr lang="en-US" dirty="0">
                <a:solidFill>
                  <a:schemeClr val="bg1"/>
                </a:solidFill>
              </a:rPr>
              <a:t>● I have two dogs.</a:t>
            </a:r>
          </a:p>
          <a:p>
            <a:pPr marL="0" indent="0" algn="l"/>
            <a:r>
              <a:rPr lang="en-US" dirty="0">
                <a:solidFill>
                  <a:schemeClr val="bg1"/>
                </a:solidFill>
              </a:rPr>
              <a:t>● I like to work on vintage cars.</a:t>
            </a:r>
          </a:p>
          <a:p>
            <a:pPr marL="0" indent="0" algn="l"/>
            <a:r>
              <a:rPr lang="en-US" dirty="0">
                <a:solidFill>
                  <a:schemeClr val="bg1"/>
                </a:solidFill>
              </a:rPr>
              <a:t>● My favorite music is country.</a:t>
            </a:r>
          </a:p>
          <a:p>
            <a:pPr marL="0" indent="0" algn="l"/>
            <a:r>
              <a:rPr lang="en-US" dirty="0">
                <a:solidFill>
                  <a:schemeClr val="bg1"/>
                </a:solidFill>
              </a:rPr>
              <a:t>● I own two vintage Mustangs.</a:t>
            </a:r>
          </a:p>
        </p:txBody>
      </p:sp>
      <p:pic>
        <p:nvPicPr>
          <p:cNvPr id="1026" name="Picture 2">
            <a:extLst>
              <a:ext uri="{FF2B5EF4-FFF2-40B4-BE49-F238E27FC236}">
                <a16:creationId xmlns:a16="http://schemas.microsoft.com/office/drawing/2014/main" id="{6105D0A7-FCD1-4808-B5D2-D9CC0E7A5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78" y="2740837"/>
            <a:ext cx="662882" cy="4729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a:extLst>
              <a:ext uri="{FF2B5EF4-FFF2-40B4-BE49-F238E27FC236}">
                <a16:creationId xmlns:a16="http://schemas.microsoft.com/office/drawing/2014/main" id="{C917365A-0C2A-4A1A-B3DB-B618F5660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78" y="3697641"/>
            <a:ext cx="662882" cy="472966"/>
          </a:xfrm>
          <a:prstGeom prst="rect">
            <a:avLst/>
          </a:prstGeom>
          <a:noFill/>
          <a:extLst>
            <a:ext uri="{909E8E84-426E-40DD-AFC4-6F175D3DCCD1}">
              <a14:hiddenFill xmlns:a14="http://schemas.microsoft.com/office/drawing/2010/main">
                <a:solidFill>
                  <a:srgbClr val="FFFFFF"/>
                </a:solidFill>
              </a14:hiddenFill>
            </a:ext>
          </a:extLst>
        </p:spPr>
      </p:pic>
      <p:sp>
        <p:nvSpPr>
          <p:cNvPr id="31" name="Speech Bubble: Rectangle 30">
            <a:extLst>
              <a:ext uri="{FF2B5EF4-FFF2-40B4-BE49-F238E27FC236}">
                <a16:creationId xmlns:a16="http://schemas.microsoft.com/office/drawing/2014/main" id="{8543D86F-10F3-4729-A366-32D981EF8A11}"/>
              </a:ext>
            </a:extLst>
          </p:cNvPr>
          <p:cNvSpPr/>
          <p:nvPr/>
        </p:nvSpPr>
        <p:spPr>
          <a:xfrm>
            <a:off x="1763074" y="2773447"/>
            <a:ext cx="2598157" cy="395363"/>
          </a:xfrm>
          <a:prstGeom prst="wedgeRectCallout">
            <a:avLst>
              <a:gd name="adj1" fmla="val -68891"/>
              <a:gd name="adj2" fmla="val 1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Speech Bubble: Rectangle 53">
            <a:extLst>
              <a:ext uri="{FF2B5EF4-FFF2-40B4-BE49-F238E27FC236}">
                <a16:creationId xmlns:a16="http://schemas.microsoft.com/office/drawing/2014/main" id="{CC79AE4C-C0F2-4365-B96F-1BF8974F3305}"/>
              </a:ext>
            </a:extLst>
          </p:cNvPr>
          <p:cNvSpPr/>
          <p:nvPr/>
        </p:nvSpPr>
        <p:spPr>
          <a:xfrm>
            <a:off x="1763074" y="3745654"/>
            <a:ext cx="2598157" cy="812944"/>
          </a:xfrm>
          <a:prstGeom prst="wedgeRectCallout">
            <a:avLst>
              <a:gd name="adj1" fmla="val -68891"/>
              <a:gd name="adj2" fmla="val 1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a:extLst>
              <a:ext uri="{FF2B5EF4-FFF2-40B4-BE49-F238E27FC236}">
                <a16:creationId xmlns:a16="http://schemas.microsoft.com/office/drawing/2014/main" id="{0C7E9330-C6CC-485A-9A74-303392CB89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685"/>
          <a:stretch/>
        </p:blipFill>
        <p:spPr bwMode="auto">
          <a:xfrm>
            <a:off x="7923437" y="2720232"/>
            <a:ext cx="662881" cy="51417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a:extLst>
              <a:ext uri="{FF2B5EF4-FFF2-40B4-BE49-F238E27FC236}">
                <a16:creationId xmlns:a16="http://schemas.microsoft.com/office/drawing/2014/main" id="{684051DC-1610-4114-9480-0287A80851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685"/>
          <a:stretch/>
        </p:blipFill>
        <p:spPr bwMode="auto">
          <a:xfrm>
            <a:off x="7896719" y="3677036"/>
            <a:ext cx="662881" cy="514175"/>
          </a:xfrm>
          <a:prstGeom prst="rect">
            <a:avLst/>
          </a:prstGeom>
          <a:noFill/>
          <a:extLst>
            <a:ext uri="{909E8E84-426E-40DD-AFC4-6F175D3DCCD1}">
              <a14:hiddenFill xmlns:a14="http://schemas.microsoft.com/office/drawing/2010/main">
                <a:solidFill>
                  <a:srgbClr val="FFFFFF"/>
                </a:solidFill>
              </a14:hiddenFill>
            </a:ext>
          </a:extLst>
        </p:spPr>
      </p:pic>
      <p:sp>
        <p:nvSpPr>
          <p:cNvPr id="57" name="Speech Bubble: Rectangle 56">
            <a:extLst>
              <a:ext uri="{FF2B5EF4-FFF2-40B4-BE49-F238E27FC236}">
                <a16:creationId xmlns:a16="http://schemas.microsoft.com/office/drawing/2014/main" id="{672A3EA3-D2BA-4C34-8198-7D52BCEAC0C2}"/>
              </a:ext>
            </a:extLst>
          </p:cNvPr>
          <p:cNvSpPr/>
          <p:nvPr/>
        </p:nvSpPr>
        <p:spPr>
          <a:xfrm>
            <a:off x="4782770" y="3745654"/>
            <a:ext cx="2645283" cy="812944"/>
          </a:xfrm>
          <a:prstGeom prst="wedgeRectCallout">
            <a:avLst>
              <a:gd name="adj1" fmla="val 67517"/>
              <a:gd name="adj2" fmla="val 78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Speech Bubble: Rectangle 57">
            <a:extLst>
              <a:ext uri="{FF2B5EF4-FFF2-40B4-BE49-F238E27FC236}">
                <a16:creationId xmlns:a16="http://schemas.microsoft.com/office/drawing/2014/main" id="{B56ADA31-7CA1-4891-9187-D21595CF238D}"/>
              </a:ext>
            </a:extLst>
          </p:cNvPr>
          <p:cNvSpPr/>
          <p:nvPr/>
        </p:nvSpPr>
        <p:spPr>
          <a:xfrm>
            <a:off x="4775966" y="2768982"/>
            <a:ext cx="2598157" cy="812944"/>
          </a:xfrm>
          <a:prstGeom prst="wedgeRectCallout">
            <a:avLst>
              <a:gd name="adj1" fmla="val 67760"/>
              <a:gd name="adj2" fmla="val 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Google Shape;711;p29">
            <a:extLst>
              <a:ext uri="{FF2B5EF4-FFF2-40B4-BE49-F238E27FC236}">
                <a16:creationId xmlns:a16="http://schemas.microsoft.com/office/drawing/2014/main" id="{3045033A-057A-40ED-A863-B336AC927979}"/>
              </a:ext>
            </a:extLst>
          </p:cNvPr>
          <p:cNvSpPr txBox="1">
            <a:spLocks/>
          </p:cNvSpPr>
          <p:nvPr/>
        </p:nvSpPr>
        <p:spPr>
          <a:xfrm>
            <a:off x="4782770" y="2768982"/>
            <a:ext cx="2591354" cy="81294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a:r>
              <a:rPr lang="en-US" dirty="0">
                <a:solidFill>
                  <a:schemeClr val="bg1"/>
                </a:solidFill>
              </a:rPr>
              <a:t>Great thanks, just listening to my favorite Johnny Cash album!</a:t>
            </a:r>
          </a:p>
        </p:txBody>
      </p:sp>
      <p:sp>
        <p:nvSpPr>
          <p:cNvPr id="63" name="Google Shape;711;p29">
            <a:extLst>
              <a:ext uri="{FF2B5EF4-FFF2-40B4-BE49-F238E27FC236}">
                <a16:creationId xmlns:a16="http://schemas.microsoft.com/office/drawing/2014/main" id="{262CD19C-08F3-4948-A60C-A12D168BD5DB}"/>
              </a:ext>
            </a:extLst>
          </p:cNvPr>
          <p:cNvSpPr txBox="1">
            <a:spLocks/>
          </p:cNvSpPr>
          <p:nvPr/>
        </p:nvSpPr>
        <p:spPr>
          <a:xfrm>
            <a:off x="4782770" y="3758441"/>
            <a:ext cx="2645283" cy="800157"/>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a:r>
              <a:rPr lang="en-US" dirty="0">
                <a:solidFill>
                  <a:schemeClr val="bg1"/>
                </a:solidFill>
              </a:rPr>
              <a:t>Me too! I just read a book about the history of the auto industry.</a:t>
            </a:r>
          </a:p>
        </p:txBody>
      </p:sp>
      <p:sp>
        <p:nvSpPr>
          <p:cNvPr id="64" name="Google Shape;711;p29">
            <a:extLst>
              <a:ext uri="{FF2B5EF4-FFF2-40B4-BE49-F238E27FC236}">
                <a16:creationId xmlns:a16="http://schemas.microsoft.com/office/drawing/2014/main" id="{AE1AB4C9-0C27-4A13-AC60-853B117A5C25}"/>
              </a:ext>
            </a:extLst>
          </p:cNvPr>
          <p:cNvSpPr txBox="1">
            <a:spLocks/>
          </p:cNvSpPr>
          <p:nvPr/>
        </p:nvSpPr>
        <p:spPr>
          <a:xfrm>
            <a:off x="1776679" y="3758441"/>
            <a:ext cx="2591354" cy="800157"/>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a:r>
              <a:rPr lang="en-US" dirty="0">
                <a:solidFill>
                  <a:schemeClr val="bg1"/>
                </a:solidFill>
              </a:rPr>
              <a:t>Nice! I'm not much of a music fan myself, but I do love to read.</a:t>
            </a:r>
          </a:p>
        </p:txBody>
      </p:sp>
      <p:sp>
        <p:nvSpPr>
          <p:cNvPr id="65" name="Google Shape;711;p29">
            <a:extLst>
              <a:ext uri="{FF2B5EF4-FFF2-40B4-BE49-F238E27FC236}">
                <a16:creationId xmlns:a16="http://schemas.microsoft.com/office/drawing/2014/main" id="{45B9D7F1-A644-4D66-AE5C-0F8806FBE636}"/>
              </a:ext>
            </a:extLst>
          </p:cNvPr>
          <p:cNvSpPr txBox="1">
            <a:spLocks/>
          </p:cNvSpPr>
          <p:nvPr/>
        </p:nvSpPr>
        <p:spPr>
          <a:xfrm>
            <a:off x="1776679" y="2779109"/>
            <a:ext cx="2591354" cy="44739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a:r>
              <a:rPr lang="en-US" dirty="0">
                <a:solidFill>
                  <a:schemeClr val="bg1"/>
                </a:solidFill>
              </a:rPr>
              <a:t>Hello, how are you doing?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451713"/>
            <a:ext cx="7704000" cy="7843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b="1" dirty="0" err="1">
                <a:solidFill>
                  <a:schemeClr val="bg1"/>
                </a:solidFill>
              </a:rPr>
              <a:t>PersonaChat</a:t>
            </a:r>
            <a:r>
              <a:rPr lang="en-IN" sz="3600" b="1" dirty="0">
                <a:solidFill>
                  <a:schemeClr val="bg1"/>
                </a:solidFill>
              </a:rPr>
              <a:t> task</a:t>
            </a:r>
          </a:p>
        </p:txBody>
      </p:sp>
      <p:sp>
        <p:nvSpPr>
          <p:cNvPr id="702" name="Google Shape;702;p28"/>
          <p:cNvSpPr txBox="1">
            <a:spLocks noGrp="1"/>
          </p:cNvSpPr>
          <p:nvPr>
            <p:ph type="body" idx="1"/>
          </p:nvPr>
        </p:nvSpPr>
        <p:spPr>
          <a:xfrm>
            <a:off x="626700" y="1261238"/>
            <a:ext cx="7890600" cy="2932388"/>
          </a:xfrm>
          <a:prstGeom prst="rect">
            <a:avLst/>
          </a:prstGeom>
        </p:spPr>
        <p:txBody>
          <a:bodyPr spcFirstLastPara="1" wrap="square" lIns="91425" tIns="91425" rIns="91425" bIns="91425" anchor="t" anchorCtr="0">
            <a:noAutofit/>
          </a:bodyPr>
          <a:lstStyle/>
          <a:p>
            <a:pPr marL="285750" indent="-285750">
              <a:buSzPts val="1100"/>
            </a:pPr>
            <a:r>
              <a:rPr lang="en-US" sz="1600" dirty="0">
                <a:latin typeface="Roboto"/>
                <a:ea typeface="Roboto"/>
                <a:cs typeface="Roboto"/>
                <a:sym typeface="Roboto"/>
              </a:rPr>
              <a:t>The </a:t>
            </a:r>
            <a:r>
              <a:rPr lang="en-US" sz="1600" dirty="0" err="1">
                <a:latin typeface="Roboto"/>
                <a:ea typeface="Roboto"/>
                <a:cs typeface="Roboto"/>
                <a:sym typeface="Roboto"/>
              </a:rPr>
              <a:t>PersonaChat</a:t>
            </a:r>
            <a:r>
              <a:rPr lang="en-US" sz="1600" dirty="0">
                <a:latin typeface="Roboto"/>
                <a:ea typeface="Roboto"/>
                <a:cs typeface="Roboto"/>
                <a:sym typeface="Roboto"/>
              </a:rPr>
              <a:t> task was the focus of the </a:t>
            </a:r>
            <a:r>
              <a:rPr lang="en-US" sz="1600" dirty="0" err="1">
                <a:latin typeface="Roboto"/>
                <a:ea typeface="Roboto"/>
                <a:cs typeface="Roboto"/>
                <a:sym typeface="Roboto"/>
              </a:rPr>
              <a:t>NeurIPS</a:t>
            </a:r>
            <a:r>
              <a:rPr lang="en-US" sz="1600" dirty="0">
                <a:latin typeface="Roboto"/>
                <a:ea typeface="Roboto"/>
                <a:cs typeface="Roboto"/>
                <a:sym typeface="Roboto"/>
              </a:rPr>
              <a:t> 2018 ConvAI2 Competition.</a:t>
            </a:r>
          </a:p>
          <a:p>
            <a:pPr marL="742950" lvl="1" indent="-285750">
              <a:buSzPts val="1100"/>
            </a:pPr>
            <a:r>
              <a:rPr lang="en-US" sz="1600" dirty="0">
                <a:latin typeface="Roboto"/>
                <a:ea typeface="Roboto"/>
                <a:cs typeface="Roboto"/>
                <a:sym typeface="Roboto"/>
              </a:rPr>
              <a:t>Most successful teams built neural sequence generation systems. (</a:t>
            </a:r>
            <a:r>
              <a:rPr lang="en-US" sz="1600" dirty="0" err="1">
                <a:latin typeface="Roboto"/>
                <a:ea typeface="Roboto"/>
                <a:cs typeface="Roboto"/>
                <a:sym typeface="Roboto"/>
              </a:rPr>
              <a:t>Dinan</a:t>
            </a:r>
            <a:r>
              <a:rPr lang="en-US" sz="1600" dirty="0">
                <a:latin typeface="Roboto"/>
                <a:ea typeface="Roboto"/>
                <a:cs typeface="Roboto"/>
                <a:sym typeface="Roboto"/>
              </a:rPr>
              <a:t> et al 2019)</a:t>
            </a:r>
          </a:p>
          <a:p>
            <a:pPr marL="742950" lvl="1" indent="-285750">
              <a:buSzPts val="1100"/>
            </a:pPr>
            <a:r>
              <a:rPr lang="en-US" sz="1600" dirty="0">
                <a:latin typeface="Roboto"/>
                <a:ea typeface="Roboto"/>
                <a:cs typeface="Roboto"/>
                <a:sym typeface="Roboto"/>
              </a:rPr>
              <a:t>The winning team, Lost in Conversation, used a finetuned version of GPT.</a:t>
            </a:r>
          </a:p>
          <a:p>
            <a:pPr marL="457200" lvl="1" indent="0">
              <a:buSzPts val="1100"/>
              <a:buNone/>
            </a:pPr>
            <a:endParaRPr lang="en-US" sz="1600" dirty="0">
              <a:latin typeface="Roboto"/>
              <a:ea typeface="Roboto"/>
              <a:cs typeface="Roboto"/>
              <a:sym typeface="Roboto"/>
            </a:endParaRPr>
          </a:p>
          <a:p>
            <a:pPr marL="285750" indent="-285750">
              <a:buSzPts val="1100"/>
            </a:pPr>
            <a:r>
              <a:rPr lang="en-US" sz="1600" dirty="0">
                <a:latin typeface="Roboto"/>
                <a:ea typeface="Roboto"/>
                <a:cs typeface="Roboto"/>
                <a:sym typeface="Roboto"/>
              </a:rPr>
              <a:t>Our baseline model is a standard LSTM-based seq2seq architecture with attention.</a:t>
            </a:r>
          </a:p>
          <a:p>
            <a:pPr marL="742950" lvl="1" indent="-285750">
              <a:buSzPts val="1100"/>
            </a:pPr>
            <a:r>
              <a:rPr lang="en-US" sz="1600" dirty="0">
                <a:latin typeface="Roboto"/>
                <a:ea typeface="Roboto"/>
                <a:cs typeface="Roboto"/>
                <a:sym typeface="Roboto"/>
              </a:rPr>
              <a:t>It is pretrained on 2.5 million Twitter message/response pairs, then finetuned on </a:t>
            </a:r>
            <a:r>
              <a:rPr lang="en-US" sz="1600" dirty="0" err="1">
                <a:latin typeface="Roboto"/>
                <a:ea typeface="Roboto"/>
                <a:cs typeface="Roboto"/>
                <a:sym typeface="Roboto"/>
              </a:rPr>
              <a:t>PersonaChat</a:t>
            </a:r>
            <a:r>
              <a:rPr lang="en-US" sz="1600" dirty="0">
                <a:latin typeface="Roboto"/>
                <a:ea typeface="Roboto"/>
                <a:cs typeface="Roboto"/>
                <a:sym typeface="Roboto"/>
              </a:rPr>
              <a:t>.</a:t>
            </a:r>
            <a:endParaRPr lang="en-US" sz="1600" dirty="0"/>
          </a:p>
        </p:txBody>
      </p:sp>
    </p:spTree>
    <p:extLst>
      <p:ext uri="{BB962C8B-B14F-4D97-AF65-F5344CB8AC3E}">
        <p14:creationId xmlns:p14="http://schemas.microsoft.com/office/powerpoint/2010/main" val="262734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3589805" y="395384"/>
            <a:ext cx="4842075" cy="6995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400" b="1" dirty="0">
                <a:solidFill>
                  <a:schemeClr val="bg1"/>
                </a:solidFill>
              </a:rPr>
              <a:t>Attributes we can control</a:t>
            </a:r>
            <a:endParaRPr lang="en-IN" sz="3400" b="1" dirty="0">
              <a:solidFill>
                <a:schemeClr val="bg1"/>
              </a:solidFill>
            </a:endParaRPr>
          </a:p>
        </p:txBody>
      </p:sp>
      <p:sp>
        <p:nvSpPr>
          <p:cNvPr id="702" name="Google Shape;702;p28"/>
          <p:cNvSpPr txBox="1">
            <a:spLocks noGrp="1"/>
          </p:cNvSpPr>
          <p:nvPr>
            <p:ph type="body" idx="1"/>
          </p:nvPr>
        </p:nvSpPr>
        <p:spPr>
          <a:xfrm>
            <a:off x="3827868" y="1094914"/>
            <a:ext cx="5013434" cy="3737973"/>
          </a:xfrm>
          <a:prstGeom prst="rect">
            <a:avLst/>
          </a:prstGeom>
        </p:spPr>
        <p:txBody>
          <a:bodyPr spcFirstLastPara="1" wrap="square" lIns="91425" tIns="91425" rIns="91425" bIns="91425" anchor="t" anchorCtr="0">
            <a:noAutofit/>
          </a:bodyPr>
          <a:lstStyle/>
          <a:p>
            <a:pPr marL="0" indent="0">
              <a:buSzPts val="1100"/>
              <a:buNone/>
            </a:pPr>
            <a:endParaRPr lang="en-US" sz="1100" dirty="0">
              <a:latin typeface="Roboto"/>
              <a:ea typeface="Roboto"/>
              <a:cs typeface="Roboto"/>
              <a:sym typeface="Roboto"/>
            </a:endParaRPr>
          </a:p>
          <a:p>
            <a:pPr marL="0" indent="0">
              <a:buSzPts val="1100"/>
              <a:buNone/>
            </a:pPr>
            <a:r>
              <a:rPr lang="en-US" sz="1800" dirty="0">
                <a:latin typeface="Roboto"/>
                <a:ea typeface="Roboto"/>
                <a:cs typeface="Roboto"/>
                <a:sym typeface="Roboto"/>
              </a:rPr>
              <a:t>Goal: Reduce repetition (within and across utterances)</a:t>
            </a:r>
          </a:p>
          <a:p>
            <a:pPr marL="0" indent="0">
              <a:buSzPts val="1100"/>
              <a:buNone/>
            </a:pPr>
            <a:endParaRPr lang="en-US" sz="2400" dirty="0"/>
          </a:p>
          <a:p>
            <a:pPr marL="0" indent="0">
              <a:buSzPts val="1100"/>
              <a:buNone/>
            </a:pPr>
            <a:r>
              <a:rPr lang="en-US" sz="1800" dirty="0"/>
              <a:t>Goal: Reduce genericness of responses (e.g. oh that's cool)</a:t>
            </a:r>
          </a:p>
          <a:p>
            <a:pPr marL="0" indent="0">
              <a:buSzPts val="1100"/>
              <a:buNone/>
            </a:pPr>
            <a:endParaRPr lang="en-US" sz="1800" dirty="0"/>
          </a:p>
          <a:p>
            <a:pPr marL="0" indent="0">
              <a:buSzPts val="1100"/>
              <a:buNone/>
            </a:pPr>
            <a:endParaRPr lang="en-US" sz="1400" dirty="0"/>
          </a:p>
          <a:p>
            <a:pPr marL="0" indent="0">
              <a:buSzPts val="1100"/>
              <a:buNone/>
            </a:pPr>
            <a:r>
              <a:rPr lang="en-US" sz="1800" dirty="0"/>
              <a:t>Goal: Respond more on-topic; don't ignore user</a:t>
            </a:r>
          </a:p>
          <a:p>
            <a:pPr marL="0" indent="0">
              <a:buSzPts val="1100"/>
              <a:buNone/>
            </a:pPr>
            <a:endParaRPr lang="en-US" sz="1800" dirty="0"/>
          </a:p>
          <a:p>
            <a:pPr marL="0" indent="0">
              <a:buSzPts val="1100"/>
              <a:buNone/>
            </a:pPr>
            <a:endParaRPr lang="en-US" sz="2000" dirty="0"/>
          </a:p>
          <a:p>
            <a:pPr marL="0" indent="0">
              <a:buSzPts val="1100"/>
              <a:buNone/>
            </a:pPr>
            <a:r>
              <a:rPr lang="en-US" sz="1800" dirty="0"/>
              <a:t>Goal: Find the optimal rate of question-asking</a:t>
            </a:r>
          </a:p>
        </p:txBody>
      </p:sp>
      <p:sp>
        <p:nvSpPr>
          <p:cNvPr id="2" name="Rectangle: Rounded Corners 1">
            <a:extLst>
              <a:ext uri="{FF2B5EF4-FFF2-40B4-BE49-F238E27FC236}">
                <a16:creationId xmlns:a16="http://schemas.microsoft.com/office/drawing/2014/main" id="{122E4061-D558-4A09-866A-56FAA29849C3}"/>
              </a:ext>
            </a:extLst>
          </p:cNvPr>
          <p:cNvSpPr/>
          <p:nvPr/>
        </p:nvSpPr>
        <p:spPr>
          <a:xfrm>
            <a:off x="781969" y="1170591"/>
            <a:ext cx="2112579" cy="60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60A222FC-0459-47C8-95AE-1261E1106BC0}"/>
              </a:ext>
            </a:extLst>
          </p:cNvPr>
          <p:cNvSpPr/>
          <p:nvPr/>
        </p:nvSpPr>
        <p:spPr>
          <a:xfrm>
            <a:off x="785122" y="1931805"/>
            <a:ext cx="2109425" cy="897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946AF39B-BB03-412E-966B-0B395A1D00EF}"/>
              </a:ext>
            </a:extLst>
          </p:cNvPr>
          <p:cNvSpPr/>
          <p:nvPr/>
        </p:nvSpPr>
        <p:spPr>
          <a:xfrm>
            <a:off x="781968" y="4027304"/>
            <a:ext cx="2109425" cy="60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Google Shape;711;p29">
            <a:extLst>
              <a:ext uri="{FF2B5EF4-FFF2-40B4-BE49-F238E27FC236}">
                <a16:creationId xmlns:a16="http://schemas.microsoft.com/office/drawing/2014/main" id="{87DC66A0-CA22-485B-B8E9-409FA71C0285}"/>
              </a:ext>
            </a:extLst>
          </p:cNvPr>
          <p:cNvSpPr txBox="1">
            <a:spLocks/>
          </p:cNvSpPr>
          <p:nvPr/>
        </p:nvSpPr>
        <p:spPr>
          <a:xfrm>
            <a:off x="781968" y="1170591"/>
            <a:ext cx="2112579" cy="60539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solidFill>
                  <a:schemeClr val="bg1"/>
                </a:solidFill>
              </a:rPr>
              <a:t>Repetition</a:t>
            </a:r>
          </a:p>
          <a:p>
            <a:pPr marL="0" indent="0"/>
            <a:r>
              <a:rPr lang="en-US" dirty="0">
                <a:solidFill>
                  <a:schemeClr val="bg1"/>
                </a:solidFill>
              </a:rPr>
              <a:t>(n-gram overlap)</a:t>
            </a:r>
          </a:p>
        </p:txBody>
      </p:sp>
      <p:sp>
        <p:nvSpPr>
          <p:cNvPr id="9" name="Google Shape;711;p29">
            <a:extLst>
              <a:ext uri="{FF2B5EF4-FFF2-40B4-BE49-F238E27FC236}">
                <a16:creationId xmlns:a16="http://schemas.microsoft.com/office/drawing/2014/main" id="{4A242D2A-771D-4A85-A407-771A22121C20}"/>
              </a:ext>
            </a:extLst>
          </p:cNvPr>
          <p:cNvSpPr txBox="1">
            <a:spLocks/>
          </p:cNvSpPr>
          <p:nvPr/>
        </p:nvSpPr>
        <p:spPr>
          <a:xfrm>
            <a:off x="781968" y="1931803"/>
            <a:ext cx="2109425" cy="89732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solidFill>
                  <a:schemeClr val="bg1"/>
                </a:solidFill>
              </a:rPr>
              <a:t>Specificity</a:t>
            </a:r>
          </a:p>
          <a:p>
            <a:pPr marL="0" indent="0"/>
            <a:r>
              <a:rPr lang="en-US" dirty="0">
                <a:solidFill>
                  <a:schemeClr val="bg1"/>
                </a:solidFill>
              </a:rPr>
              <a:t>(normalized inverse document frequency)</a:t>
            </a:r>
          </a:p>
        </p:txBody>
      </p:sp>
      <p:sp>
        <p:nvSpPr>
          <p:cNvPr id="11" name="Rectangle: Rounded Corners 10">
            <a:extLst>
              <a:ext uri="{FF2B5EF4-FFF2-40B4-BE49-F238E27FC236}">
                <a16:creationId xmlns:a16="http://schemas.microsoft.com/office/drawing/2014/main" id="{3FDFDFDD-5A1F-4968-888C-4DB8A5C2B0A8}"/>
              </a:ext>
            </a:extLst>
          </p:cNvPr>
          <p:cNvSpPr/>
          <p:nvPr/>
        </p:nvSpPr>
        <p:spPr>
          <a:xfrm>
            <a:off x="785122" y="2984942"/>
            <a:ext cx="2109425" cy="897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Google Shape;711;p29">
            <a:extLst>
              <a:ext uri="{FF2B5EF4-FFF2-40B4-BE49-F238E27FC236}">
                <a16:creationId xmlns:a16="http://schemas.microsoft.com/office/drawing/2014/main" id="{22A88A86-9042-4D23-BB3B-8AD0F018F613}"/>
              </a:ext>
            </a:extLst>
          </p:cNvPr>
          <p:cNvSpPr txBox="1">
            <a:spLocks/>
          </p:cNvSpPr>
          <p:nvPr/>
        </p:nvSpPr>
        <p:spPr>
          <a:xfrm>
            <a:off x="781968" y="2984940"/>
            <a:ext cx="2109425" cy="89732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solidFill>
                  <a:schemeClr val="bg1"/>
                </a:solidFill>
              </a:rPr>
              <a:t>Response-relatedness</a:t>
            </a:r>
          </a:p>
          <a:p>
            <a:pPr marL="0" indent="0"/>
            <a:r>
              <a:rPr lang="en-US" dirty="0">
                <a:solidFill>
                  <a:schemeClr val="bg1"/>
                </a:solidFill>
              </a:rPr>
              <a:t>(cosine similarities of sentence embeddings)</a:t>
            </a:r>
          </a:p>
        </p:txBody>
      </p:sp>
      <p:sp>
        <p:nvSpPr>
          <p:cNvPr id="13" name="Google Shape;711;p29">
            <a:extLst>
              <a:ext uri="{FF2B5EF4-FFF2-40B4-BE49-F238E27FC236}">
                <a16:creationId xmlns:a16="http://schemas.microsoft.com/office/drawing/2014/main" id="{9B4288BC-7A13-4722-95C5-B4863E5C2D7D}"/>
              </a:ext>
            </a:extLst>
          </p:cNvPr>
          <p:cNvSpPr txBox="1">
            <a:spLocks/>
          </p:cNvSpPr>
          <p:nvPr/>
        </p:nvSpPr>
        <p:spPr>
          <a:xfrm>
            <a:off x="778814" y="4027301"/>
            <a:ext cx="2112579" cy="60539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solidFill>
                  <a:schemeClr val="bg1"/>
                </a:solidFill>
              </a:rPr>
              <a:t>Question-asking</a:t>
            </a:r>
          </a:p>
          <a:p>
            <a:pPr marL="0" indent="0"/>
            <a:r>
              <a:rPr lang="en-US" dirty="0">
                <a:solidFill>
                  <a:schemeClr val="bg1"/>
                </a:solidFill>
              </a:rPr>
              <a:t>(‘?’ used in utterance)</a:t>
            </a:r>
          </a:p>
        </p:txBody>
      </p:sp>
      <p:sp>
        <p:nvSpPr>
          <p:cNvPr id="3" name="Right Brace 2">
            <a:extLst>
              <a:ext uri="{FF2B5EF4-FFF2-40B4-BE49-F238E27FC236}">
                <a16:creationId xmlns:a16="http://schemas.microsoft.com/office/drawing/2014/main" id="{56003F81-F569-45E8-BA8D-C6AA2392D2B3}"/>
              </a:ext>
            </a:extLst>
          </p:cNvPr>
          <p:cNvSpPr/>
          <p:nvPr/>
        </p:nvSpPr>
        <p:spPr>
          <a:xfrm>
            <a:off x="3064817" y="1170591"/>
            <a:ext cx="517109" cy="605395"/>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IN"/>
          </a:p>
        </p:txBody>
      </p:sp>
      <p:sp>
        <p:nvSpPr>
          <p:cNvPr id="15" name="Right Brace 14">
            <a:extLst>
              <a:ext uri="{FF2B5EF4-FFF2-40B4-BE49-F238E27FC236}">
                <a16:creationId xmlns:a16="http://schemas.microsoft.com/office/drawing/2014/main" id="{8D99F5EE-AE57-4443-9A72-10DA8546A1BA}"/>
              </a:ext>
            </a:extLst>
          </p:cNvPr>
          <p:cNvSpPr/>
          <p:nvPr/>
        </p:nvSpPr>
        <p:spPr>
          <a:xfrm>
            <a:off x="3064816" y="2077765"/>
            <a:ext cx="517109" cy="605395"/>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IN"/>
          </a:p>
        </p:txBody>
      </p:sp>
      <p:sp>
        <p:nvSpPr>
          <p:cNvPr id="16" name="Right Brace 15">
            <a:extLst>
              <a:ext uri="{FF2B5EF4-FFF2-40B4-BE49-F238E27FC236}">
                <a16:creationId xmlns:a16="http://schemas.microsoft.com/office/drawing/2014/main" id="{AD58D257-DB4A-4C87-93A2-73C73F760EE1}"/>
              </a:ext>
            </a:extLst>
          </p:cNvPr>
          <p:cNvSpPr/>
          <p:nvPr/>
        </p:nvSpPr>
        <p:spPr>
          <a:xfrm>
            <a:off x="3072696" y="3130902"/>
            <a:ext cx="517109" cy="605395"/>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IN"/>
          </a:p>
        </p:txBody>
      </p:sp>
      <p:sp>
        <p:nvSpPr>
          <p:cNvPr id="17" name="Right Brace 16">
            <a:extLst>
              <a:ext uri="{FF2B5EF4-FFF2-40B4-BE49-F238E27FC236}">
                <a16:creationId xmlns:a16="http://schemas.microsoft.com/office/drawing/2014/main" id="{C9E02540-0CB4-48E9-8416-8657280A112E}"/>
              </a:ext>
            </a:extLst>
          </p:cNvPr>
          <p:cNvSpPr/>
          <p:nvPr/>
        </p:nvSpPr>
        <p:spPr>
          <a:xfrm>
            <a:off x="3072696" y="4027301"/>
            <a:ext cx="517109" cy="605395"/>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IN"/>
          </a:p>
        </p:txBody>
      </p:sp>
      <p:sp>
        <p:nvSpPr>
          <p:cNvPr id="19" name="Google Shape;711;p29">
            <a:extLst>
              <a:ext uri="{FF2B5EF4-FFF2-40B4-BE49-F238E27FC236}">
                <a16:creationId xmlns:a16="http://schemas.microsoft.com/office/drawing/2014/main" id="{6B0A2DA1-724B-4C33-80D5-379E0CEE7C06}"/>
              </a:ext>
            </a:extLst>
          </p:cNvPr>
          <p:cNvSpPr txBox="1">
            <a:spLocks/>
          </p:cNvSpPr>
          <p:nvPr/>
        </p:nvSpPr>
        <p:spPr>
          <a:xfrm>
            <a:off x="613274" y="395386"/>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600" b="1" dirty="0">
                <a:solidFill>
                  <a:schemeClr val="bg1"/>
                </a:solidFill>
              </a:rPr>
              <a:t>Low-level controllable attributes</a:t>
            </a:r>
          </a:p>
        </p:txBody>
      </p:sp>
    </p:spTree>
    <p:extLst>
      <p:ext uri="{BB962C8B-B14F-4D97-AF65-F5344CB8AC3E}">
        <p14:creationId xmlns:p14="http://schemas.microsoft.com/office/powerpoint/2010/main" val="2751789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4788505" y="226993"/>
            <a:ext cx="3618150" cy="6995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400" b="1" dirty="0">
                <a:solidFill>
                  <a:schemeClr val="bg1"/>
                </a:solidFill>
              </a:rPr>
              <a:t>Quality Aspects</a:t>
            </a:r>
            <a:endParaRPr lang="en-IN" sz="3400" b="1" dirty="0">
              <a:solidFill>
                <a:schemeClr val="bg1"/>
              </a:solidFill>
            </a:endParaRPr>
          </a:p>
        </p:txBody>
      </p:sp>
      <p:sp>
        <p:nvSpPr>
          <p:cNvPr id="2" name="Rectangle: Rounded Corners 1">
            <a:extLst>
              <a:ext uri="{FF2B5EF4-FFF2-40B4-BE49-F238E27FC236}">
                <a16:creationId xmlns:a16="http://schemas.microsoft.com/office/drawing/2014/main" id="{122E4061-D558-4A09-866A-56FAA29849C3}"/>
              </a:ext>
            </a:extLst>
          </p:cNvPr>
          <p:cNvSpPr/>
          <p:nvPr/>
        </p:nvSpPr>
        <p:spPr>
          <a:xfrm>
            <a:off x="781969" y="1170591"/>
            <a:ext cx="1727899" cy="60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5" name="Rectangle: Rounded Corners 4">
            <a:extLst>
              <a:ext uri="{FF2B5EF4-FFF2-40B4-BE49-F238E27FC236}">
                <a16:creationId xmlns:a16="http://schemas.microsoft.com/office/drawing/2014/main" id="{60A222FC-0459-47C8-95AE-1261E1106BC0}"/>
              </a:ext>
            </a:extLst>
          </p:cNvPr>
          <p:cNvSpPr/>
          <p:nvPr/>
        </p:nvSpPr>
        <p:spPr>
          <a:xfrm>
            <a:off x="785122" y="1931805"/>
            <a:ext cx="1731055" cy="751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7" name="Rectangle: Rounded Corners 6">
            <a:extLst>
              <a:ext uri="{FF2B5EF4-FFF2-40B4-BE49-F238E27FC236}">
                <a16:creationId xmlns:a16="http://schemas.microsoft.com/office/drawing/2014/main" id="{946AF39B-BB03-412E-966B-0B395A1D00EF}"/>
              </a:ext>
            </a:extLst>
          </p:cNvPr>
          <p:cNvSpPr/>
          <p:nvPr/>
        </p:nvSpPr>
        <p:spPr>
          <a:xfrm>
            <a:off x="781968" y="3907486"/>
            <a:ext cx="1727901" cy="60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8" name="Google Shape;711;p29">
            <a:extLst>
              <a:ext uri="{FF2B5EF4-FFF2-40B4-BE49-F238E27FC236}">
                <a16:creationId xmlns:a16="http://schemas.microsoft.com/office/drawing/2014/main" id="{87DC66A0-CA22-485B-B8E9-409FA71C0285}"/>
              </a:ext>
            </a:extLst>
          </p:cNvPr>
          <p:cNvSpPr txBox="1">
            <a:spLocks/>
          </p:cNvSpPr>
          <p:nvPr/>
        </p:nvSpPr>
        <p:spPr>
          <a:xfrm>
            <a:off x="781968" y="1170591"/>
            <a:ext cx="1727899" cy="61617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Repetition</a:t>
            </a:r>
          </a:p>
          <a:p>
            <a:pPr marL="0" indent="0"/>
            <a:r>
              <a:rPr lang="en-US" sz="1200" dirty="0">
                <a:solidFill>
                  <a:schemeClr val="bg1"/>
                </a:solidFill>
              </a:rPr>
              <a:t>(n-gram overlap)</a:t>
            </a:r>
          </a:p>
        </p:txBody>
      </p:sp>
      <p:sp>
        <p:nvSpPr>
          <p:cNvPr id="9" name="Google Shape;711;p29">
            <a:extLst>
              <a:ext uri="{FF2B5EF4-FFF2-40B4-BE49-F238E27FC236}">
                <a16:creationId xmlns:a16="http://schemas.microsoft.com/office/drawing/2014/main" id="{4A242D2A-771D-4A85-A407-771A22121C20}"/>
              </a:ext>
            </a:extLst>
          </p:cNvPr>
          <p:cNvSpPr txBox="1">
            <a:spLocks/>
          </p:cNvSpPr>
          <p:nvPr/>
        </p:nvSpPr>
        <p:spPr>
          <a:xfrm>
            <a:off x="781968" y="1931803"/>
            <a:ext cx="1734209" cy="751357"/>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Specificity</a:t>
            </a:r>
          </a:p>
          <a:p>
            <a:pPr marL="0" indent="0"/>
            <a:r>
              <a:rPr lang="en-US" sz="1200" dirty="0">
                <a:solidFill>
                  <a:schemeClr val="bg1"/>
                </a:solidFill>
              </a:rPr>
              <a:t>(normalized inverse document frequency)</a:t>
            </a:r>
          </a:p>
        </p:txBody>
      </p:sp>
      <p:sp>
        <p:nvSpPr>
          <p:cNvPr id="11" name="Rectangle: Rounded Corners 10">
            <a:extLst>
              <a:ext uri="{FF2B5EF4-FFF2-40B4-BE49-F238E27FC236}">
                <a16:creationId xmlns:a16="http://schemas.microsoft.com/office/drawing/2014/main" id="{3FDFDFDD-5A1F-4968-888C-4DB8A5C2B0A8}"/>
              </a:ext>
            </a:extLst>
          </p:cNvPr>
          <p:cNvSpPr/>
          <p:nvPr/>
        </p:nvSpPr>
        <p:spPr>
          <a:xfrm>
            <a:off x="785122" y="2865124"/>
            <a:ext cx="1731055" cy="751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2" name="Google Shape;711;p29">
            <a:extLst>
              <a:ext uri="{FF2B5EF4-FFF2-40B4-BE49-F238E27FC236}">
                <a16:creationId xmlns:a16="http://schemas.microsoft.com/office/drawing/2014/main" id="{22A88A86-9042-4D23-BB3B-8AD0F018F613}"/>
              </a:ext>
            </a:extLst>
          </p:cNvPr>
          <p:cNvSpPr txBox="1">
            <a:spLocks/>
          </p:cNvSpPr>
          <p:nvPr/>
        </p:nvSpPr>
        <p:spPr>
          <a:xfrm>
            <a:off x="781968" y="2865123"/>
            <a:ext cx="1734209" cy="77520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Response-relatedness</a:t>
            </a:r>
          </a:p>
          <a:p>
            <a:pPr marL="0" indent="0"/>
            <a:r>
              <a:rPr lang="en-US" sz="1200" dirty="0">
                <a:solidFill>
                  <a:schemeClr val="bg1"/>
                </a:solidFill>
              </a:rPr>
              <a:t>(cosine similarities of sentence embeddings)</a:t>
            </a:r>
          </a:p>
        </p:txBody>
      </p:sp>
      <p:sp>
        <p:nvSpPr>
          <p:cNvPr id="13" name="Google Shape;711;p29">
            <a:extLst>
              <a:ext uri="{FF2B5EF4-FFF2-40B4-BE49-F238E27FC236}">
                <a16:creationId xmlns:a16="http://schemas.microsoft.com/office/drawing/2014/main" id="{9B4288BC-7A13-4722-95C5-B4863E5C2D7D}"/>
              </a:ext>
            </a:extLst>
          </p:cNvPr>
          <p:cNvSpPr txBox="1">
            <a:spLocks/>
          </p:cNvSpPr>
          <p:nvPr/>
        </p:nvSpPr>
        <p:spPr>
          <a:xfrm>
            <a:off x="778814" y="3907483"/>
            <a:ext cx="1731055" cy="61617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Question-asking</a:t>
            </a:r>
          </a:p>
          <a:p>
            <a:pPr marL="0" indent="0"/>
            <a:r>
              <a:rPr lang="en-US" sz="1200" dirty="0">
                <a:solidFill>
                  <a:schemeClr val="bg1"/>
                </a:solidFill>
              </a:rPr>
              <a:t>(‘?’ used in utterance)</a:t>
            </a:r>
          </a:p>
        </p:txBody>
      </p:sp>
      <p:sp>
        <p:nvSpPr>
          <p:cNvPr id="19" name="Google Shape;711;p29">
            <a:extLst>
              <a:ext uri="{FF2B5EF4-FFF2-40B4-BE49-F238E27FC236}">
                <a16:creationId xmlns:a16="http://schemas.microsoft.com/office/drawing/2014/main" id="{6B0A2DA1-724B-4C33-80D5-379E0CEE7C06}"/>
              </a:ext>
            </a:extLst>
          </p:cNvPr>
          <p:cNvSpPr txBox="1">
            <a:spLocks/>
          </p:cNvSpPr>
          <p:nvPr/>
        </p:nvSpPr>
        <p:spPr>
          <a:xfrm>
            <a:off x="495034" y="409380"/>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Low-level controllable attributes</a:t>
            </a:r>
          </a:p>
        </p:txBody>
      </p:sp>
      <p:sp>
        <p:nvSpPr>
          <p:cNvPr id="4" name="Rectangle: Rounded Corners 3">
            <a:extLst>
              <a:ext uri="{FF2B5EF4-FFF2-40B4-BE49-F238E27FC236}">
                <a16:creationId xmlns:a16="http://schemas.microsoft.com/office/drawing/2014/main" id="{7C66C808-E0FB-4287-99FB-CCE379770D47}"/>
              </a:ext>
            </a:extLst>
          </p:cNvPr>
          <p:cNvSpPr/>
          <p:nvPr/>
        </p:nvSpPr>
        <p:spPr>
          <a:xfrm>
            <a:off x="3091092" y="1707789"/>
            <a:ext cx="1525050"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003C586D-75A6-4718-871C-AD01E1F768BF}"/>
              </a:ext>
            </a:extLst>
          </p:cNvPr>
          <p:cNvSpPr/>
          <p:nvPr/>
        </p:nvSpPr>
        <p:spPr>
          <a:xfrm>
            <a:off x="3091091" y="2350558"/>
            <a:ext cx="1525049"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E24E46B9-947D-49BE-8684-E3CBD0D981F4}"/>
              </a:ext>
            </a:extLst>
          </p:cNvPr>
          <p:cNvSpPr/>
          <p:nvPr/>
        </p:nvSpPr>
        <p:spPr>
          <a:xfrm>
            <a:off x="3091092" y="2993327"/>
            <a:ext cx="1525048"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B79EF5C6-DEAE-4961-A3AC-8D41FE1BC3A2}"/>
              </a:ext>
            </a:extLst>
          </p:cNvPr>
          <p:cNvSpPr/>
          <p:nvPr/>
        </p:nvSpPr>
        <p:spPr>
          <a:xfrm>
            <a:off x="3091092" y="3636096"/>
            <a:ext cx="1525048"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391397F5-5C12-4DEE-83E1-94D3E4B5499B}"/>
              </a:ext>
            </a:extLst>
          </p:cNvPr>
          <p:cNvSpPr/>
          <p:nvPr/>
        </p:nvSpPr>
        <p:spPr>
          <a:xfrm>
            <a:off x="3091091" y="4278865"/>
            <a:ext cx="1525047"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8D972811-D68E-4A44-974C-CE3EF6AC1C21}"/>
              </a:ext>
            </a:extLst>
          </p:cNvPr>
          <p:cNvSpPr/>
          <p:nvPr/>
        </p:nvSpPr>
        <p:spPr>
          <a:xfrm>
            <a:off x="3091091" y="1065020"/>
            <a:ext cx="1525051"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0D13775D-A12A-4627-994C-1F726D75A4E4}"/>
              </a:ext>
            </a:extLst>
          </p:cNvPr>
          <p:cNvSpPr/>
          <p:nvPr/>
        </p:nvSpPr>
        <p:spPr>
          <a:xfrm>
            <a:off x="2615237" y="2636916"/>
            <a:ext cx="323455" cy="2933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24" name="Google Shape;711;p29">
            <a:extLst>
              <a:ext uri="{FF2B5EF4-FFF2-40B4-BE49-F238E27FC236}">
                <a16:creationId xmlns:a16="http://schemas.microsoft.com/office/drawing/2014/main" id="{6B3E5E12-B8F6-4790-BA86-7FF2666E184A}"/>
              </a:ext>
            </a:extLst>
          </p:cNvPr>
          <p:cNvSpPr txBox="1">
            <a:spLocks/>
          </p:cNvSpPr>
          <p:nvPr/>
        </p:nvSpPr>
        <p:spPr>
          <a:xfrm>
            <a:off x="3091091" y="1065020"/>
            <a:ext cx="1518744" cy="4014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Avoiding Repetition</a:t>
            </a:r>
          </a:p>
        </p:txBody>
      </p:sp>
      <p:sp>
        <p:nvSpPr>
          <p:cNvPr id="25" name="Google Shape;711;p29">
            <a:extLst>
              <a:ext uri="{FF2B5EF4-FFF2-40B4-BE49-F238E27FC236}">
                <a16:creationId xmlns:a16="http://schemas.microsoft.com/office/drawing/2014/main" id="{E5CAB663-F9C6-4FCA-8FE9-3372E194BB95}"/>
              </a:ext>
            </a:extLst>
          </p:cNvPr>
          <p:cNvSpPr txBox="1">
            <a:spLocks/>
          </p:cNvSpPr>
          <p:nvPr/>
        </p:nvSpPr>
        <p:spPr>
          <a:xfrm>
            <a:off x="3097401" y="1728952"/>
            <a:ext cx="1525051" cy="4057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Interestingness</a:t>
            </a:r>
          </a:p>
        </p:txBody>
      </p:sp>
      <p:sp>
        <p:nvSpPr>
          <p:cNvPr id="26" name="Google Shape;711;p29">
            <a:extLst>
              <a:ext uri="{FF2B5EF4-FFF2-40B4-BE49-F238E27FC236}">
                <a16:creationId xmlns:a16="http://schemas.microsoft.com/office/drawing/2014/main" id="{00772FE7-542A-45AE-9A22-12BDFC9CC21C}"/>
              </a:ext>
            </a:extLst>
          </p:cNvPr>
          <p:cNvSpPr txBox="1">
            <a:spLocks/>
          </p:cNvSpPr>
          <p:nvPr/>
        </p:nvSpPr>
        <p:spPr>
          <a:xfrm>
            <a:off x="3091087" y="2368899"/>
            <a:ext cx="1525048" cy="381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Making sense</a:t>
            </a:r>
          </a:p>
        </p:txBody>
      </p:sp>
      <p:sp>
        <p:nvSpPr>
          <p:cNvPr id="27" name="Google Shape;711;p29">
            <a:extLst>
              <a:ext uri="{FF2B5EF4-FFF2-40B4-BE49-F238E27FC236}">
                <a16:creationId xmlns:a16="http://schemas.microsoft.com/office/drawing/2014/main" id="{1376601A-AC67-4382-A80A-D01EEAFAFC68}"/>
              </a:ext>
            </a:extLst>
          </p:cNvPr>
          <p:cNvSpPr txBox="1">
            <a:spLocks/>
          </p:cNvSpPr>
          <p:nvPr/>
        </p:nvSpPr>
        <p:spPr>
          <a:xfrm>
            <a:off x="3091086" y="2994137"/>
            <a:ext cx="1531365" cy="4057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Fluency</a:t>
            </a:r>
          </a:p>
        </p:txBody>
      </p:sp>
      <p:sp>
        <p:nvSpPr>
          <p:cNvPr id="28" name="Google Shape;711;p29">
            <a:extLst>
              <a:ext uri="{FF2B5EF4-FFF2-40B4-BE49-F238E27FC236}">
                <a16:creationId xmlns:a16="http://schemas.microsoft.com/office/drawing/2014/main" id="{E6889F80-A7EE-4860-B02B-85639A0E2B9F}"/>
              </a:ext>
            </a:extLst>
          </p:cNvPr>
          <p:cNvSpPr txBox="1">
            <a:spLocks/>
          </p:cNvSpPr>
          <p:nvPr/>
        </p:nvSpPr>
        <p:spPr>
          <a:xfrm>
            <a:off x="3084784" y="3636096"/>
            <a:ext cx="1518743" cy="4057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Listening</a:t>
            </a:r>
          </a:p>
        </p:txBody>
      </p:sp>
      <p:sp>
        <p:nvSpPr>
          <p:cNvPr id="29" name="Google Shape;711;p29">
            <a:extLst>
              <a:ext uri="{FF2B5EF4-FFF2-40B4-BE49-F238E27FC236}">
                <a16:creationId xmlns:a16="http://schemas.microsoft.com/office/drawing/2014/main" id="{A64528C7-02BE-493F-8302-CD50FCD54258}"/>
              </a:ext>
            </a:extLst>
          </p:cNvPr>
          <p:cNvSpPr txBox="1">
            <a:spLocks/>
          </p:cNvSpPr>
          <p:nvPr/>
        </p:nvSpPr>
        <p:spPr>
          <a:xfrm>
            <a:off x="3084784" y="4283074"/>
            <a:ext cx="1531353" cy="4057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Inquisitiveness</a:t>
            </a:r>
          </a:p>
        </p:txBody>
      </p:sp>
      <p:sp>
        <p:nvSpPr>
          <p:cNvPr id="37" name="Google Shape;711;p29">
            <a:extLst>
              <a:ext uri="{FF2B5EF4-FFF2-40B4-BE49-F238E27FC236}">
                <a16:creationId xmlns:a16="http://schemas.microsoft.com/office/drawing/2014/main" id="{EE95CDD3-D256-4537-AC57-F520E814A7C9}"/>
              </a:ext>
            </a:extLst>
          </p:cNvPr>
          <p:cNvSpPr txBox="1">
            <a:spLocks/>
          </p:cNvSpPr>
          <p:nvPr/>
        </p:nvSpPr>
        <p:spPr>
          <a:xfrm>
            <a:off x="2638097" y="390375"/>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Human judgement of conversational aspects</a:t>
            </a:r>
          </a:p>
        </p:txBody>
      </p:sp>
    </p:spTree>
    <p:extLst>
      <p:ext uri="{BB962C8B-B14F-4D97-AF65-F5344CB8AC3E}">
        <p14:creationId xmlns:p14="http://schemas.microsoft.com/office/powerpoint/2010/main" val="4092563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4788505" y="226993"/>
            <a:ext cx="3618150" cy="6995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400" b="1" dirty="0">
                <a:solidFill>
                  <a:schemeClr val="bg1"/>
                </a:solidFill>
              </a:rPr>
              <a:t>Quality Aspects</a:t>
            </a:r>
            <a:endParaRPr lang="en-IN" sz="3400" b="1" dirty="0">
              <a:solidFill>
                <a:schemeClr val="bg1"/>
              </a:solidFill>
            </a:endParaRPr>
          </a:p>
        </p:txBody>
      </p:sp>
      <p:sp>
        <p:nvSpPr>
          <p:cNvPr id="702" name="Google Shape;702;p28"/>
          <p:cNvSpPr txBox="1">
            <a:spLocks noGrp="1"/>
          </p:cNvSpPr>
          <p:nvPr>
            <p:ph type="body" idx="1"/>
          </p:nvPr>
        </p:nvSpPr>
        <p:spPr>
          <a:xfrm>
            <a:off x="5178442" y="1065019"/>
            <a:ext cx="3654981" cy="3619547"/>
          </a:xfrm>
          <a:prstGeom prst="rect">
            <a:avLst/>
          </a:prstGeom>
        </p:spPr>
        <p:txBody>
          <a:bodyPr spcFirstLastPara="1" wrap="square" lIns="91425" tIns="91425" rIns="91425" bIns="91425" anchor="t" anchorCtr="0">
            <a:noAutofit/>
          </a:bodyPr>
          <a:lstStyle/>
          <a:p>
            <a:pPr marL="0" indent="0">
              <a:buSzPts val="1100"/>
              <a:buNone/>
            </a:pPr>
            <a:r>
              <a:rPr lang="en-US" dirty="0">
                <a:latin typeface="Roboto"/>
                <a:ea typeface="Roboto"/>
                <a:cs typeface="Roboto"/>
                <a:sym typeface="Roboto"/>
              </a:rPr>
              <a:t>Does the bot repeat itself?</a:t>
            </a:r>
          </a:p>
          <a:p>
            <a:pPr marL="0" indent="0">
              <a:buSzPts val="1100"/>
              <a:buNone/>
            </a:pPr>
            <a:endParaRPr lang="en-US" dirty="0"/>
          </a:p>
          <a:p>
            <a:pPr marL="0" indent="0">
              <a:buSzPts val="1100"/>
              <a:buNone/>
            </a:pPr>
            <a:endParaRPr lang="en-US" dirty="0">
              <a:latin typeface="Roboto"/>
              <a:ea typeface="Roboto"/>
              <a:cs typeface="Roboto"/>
              <a:sym typeface="Roboto"/>
            </a:endParaRPr>
          </a:p>
          <a:p>
            <a:pPr marL="0" indent="0">
              <a:buSzPts val="1100"/>
              <a:buNone/>
            </a:pPr>
            <a:endParaRPr lang="en-US" sz="600" dirty="0">
              <a:latin typeface="Roboto"/>
              <a:ea typeface="Roboto"/>
              <a:cs typeface="Roboto"/>
              <a:sym typeface="Roboto"/>
            </a:endParaRPr>
          </a:p>
          <a:p>
            <a:pPr marL="0" indent="0">
              <a:buSzPts val="1100"/>
              <a:buNone/>
            </a:pPr>
            <a:r>
              <a:rPr lang="en-US" dirty="0">
                <a:latin typeface="Roboto"/>
                <a:ea typeface="Roboto"/>
                <a:cs typeface="Roboto"/>
                <a:sym typeface="Roboto"/>
              </a:rPr>
              <a:t>Did you find the bot interesting to talk to?</a:t>
            </a:r>
          </a:p>
          <a:p>
            <a:pPr marL="0" indent="0">
              <a:buSzPts val="1100"/>
              <a:buNone/>
            </a:pPr>
            <a:endParaRPr lang="en-US" dirty="0">
              <a:latin typeface="Roboto"/>
              <a:ea typeface="Roboto"/>
              <a:cs typeface="Roboto"/>
              <a:sym typeface="Roboto"/>
            </a:endParaRPr>
          </a:p>
          <a:p>
            <a:pPr marL="0" indent="0">
              <a:buSzPts val="1100"/>
              <a:buNone/>
            </a:pPr>
            <a:endParaRPr lang="en-US" dirty="0"/>
          </a:p>
          <a:p>
            <a:pPr marL="0" indent="0">
              <a:buSzPts val="1100"/>
              <a:buNone/>
            </a:pPr>
            <a:endParaRPr lang="en-US" sz="600" dirty="0">
              <a:latin typeface="Roboto"/>
              <a:ea typeface="Roboto"/>
              <a:cs typeface="Roboto"/>
              <a:sym typeface="Roboto"/>
            </a:endParaRPr>
          </a:p>
          <a:p>
            <a:pPr marL="0" indent="0">
              <a:buSzPts val="1100"/>
              <a:buNone/>
            </a:pPr>
            <a:r>
              <a:rPr lang="en-US" dirty="0">
                <a:latin typeface="Roboto"/>
                <a:ea typeface="Roboto"/>
                <a:cs typeface="Roboto"/>
                <a:sym typeface="Roboto"/>
              </a:rPr>
              <a:t>Does the bot say things that don't make sense?</a:t>
            </a:r>
          </a:p>
          <a:p>
            <a:pPr marL="0" indent="0">
              <a:buSzPts val="1100"/>
              <a:buNone/>
            </a:pPr>
            <a:endParaRPr lang="en-US" dirty="0">
              <a:latin typeface="Roboto"/>
              <a:ea typeface="Roboto"/>
              <a:cs typeface="Roboto"/>
              <a:sym typeface="Roboto"/>
            </a:endParaRPr>
          </a:p>
          <a:p>
            <a:pPr marL="0" indent="0">
              <a:buSzPts val="1100"/>
              <a:buNone/>
            </a:pPr>
            <a:endParaRPr lang="en-US" dirty="0"/>
          </a:p>
          <a:p>
            <a:pPr marL="0" indent="0">
              <a:buSzPts val="1100"/>
              <a:buNone/>
            </a:pPr>
            <a:endParaRPr lang="en-US" sz="800" dirty="0">
              <a:latin typeface="Roboto"/>
              <a:ea typeface="Roboto"/>
              <a:cs typeface="Roboto"/>
              <a:sym typeface="Roboto"/>
            </a:endParaRPr>
          </a:p>
          <a:p>
            <a:pPr marL="0" indent="0">
              <a:buSzPts val="1100"/>
              <a:buNone/>
            </a:pPr>
            <a:r>
              <a:rPr lang="en-US" dirty="0">
                <a:latin typeface="Roboto"/>
                <a:ea typeface="Roboto"/>
                <a:cs typeface="Roboto"/>
                <a:sym typeface="Roboto"/>
              </a:rPr>
              <a:t>Does the bot use English naturally?</a:t>
            </a:r>
          </a:p>
          <a:p>
            <a:pPr marL="0" indent="0">
              <a:buSzPts val="1100"/>
              <a:buNone/>
            </a:pPr>
            <a:endParaRPr lang="en-US" dirty="0">
              <a:latin typeface="Roboto"/>
              <a:ea typeface="Roboto"/>
              <a:cs typeface="Roboto"/>
              <a:sym typeface="Roboto"/>
            </a:endParaRPr>
          </a:p>
          <a:p>
            <a:pPr marL="0" indent="0">
              <a:buSzPts val="1100"/>
              <a:buNone/>
            </a:pPr>
            <a:endParaRPr lang="en-US" dirty="0"/>
          </a:p>
          <a:p>
            <a:pPr marL="0" indent="0">
              <a:buSzPts val="1100"/>
              <a:buNone/>
            </a:pPr>
            <a:endParaRPr lang="en-US" sz="600" dirty="0">
              <a:latin typeface="Roboto"/>
              <a:ea typeface="Roboto"/>
              <a:cs typeface="Roboto"/>
              <a:sym typeface="Roboto"/>
            </a:endParaRPr>
          </a:p>
          <a:p>
            <a:pPr marL="0" indent="0">
              <a:buSzPts val="1100"/>
              <a:buNone/>
            </a:pPr>
            <a:r>
              <a:rPr lang="en-US" dirty="0">
                <a:latin typeface="Roboto"/>
                <a:ea typeface="Roboto"/>
                <a:cs typeface="Roboto"/>
                <a:sym typeface="Roboto"/>
              </a:rPr>
              <a:t>Does the bot pay attention to what you say?</a:t>
            </a:r>
          </a:p>
          <a:p>
            <a:pPr marL="0" indent="0">
              <a:buSzPts val="1100"/>
              <a:buNone/>
            </a:pPr>
            <a:endParaRPr lang="en-US" dirty="0">
              <a:latin typeface="Roboto"/>
              <a:ea typeface="Roboto"/>
              <a:cs typeface="Roboto"/>
              <a:sym typeface="Roboto"/>
            </a:endParaRPr>
          </a:p>
          <a:p>
            <a:pPr marL="0" indent="0">
              <a:buSzPts val="1100"/>
              <a:buNone/>
            </a:pPr>
            <a:endParaRPr lang="en-US" dirty="0"/>
          </a:p>
          <a:p>
            <a:pPr marL="0" indent="0">
              <a:buSzPts val="1100"/>
              <a:buNone/>
            </a:pPr>
            <a:endParaRPr lang="en-US" sz="600" dirty="0">
              <a:latin typeface="Roboto"/>
              <a:ea typeface="Roboto"/>
              <a:cs typeface="Roboto"/>
              <a:sym typeface="Roboto"/>
            </a:endParaRPr>
          </a:p>
          <a:p>
            <a:pPr marL="0" indent="0">
              <a:buSzPts val="1100"/>
              <a:buNone/>
            </a:pPr>
            <a:r>
              <a:rPr lang="en-US" dirty="0">
                <a:latin typeface="Roboto"/>
                <a:ea typeface="Roboto"/>
                <a:cs typeface="Roboto"/>
                <a:sym typeface="Roboto"/>
              </a:rPr>
              <a:t>Does the bot ask a good amount of questions?</a:t>
            </a:r>
            <a:endParaRPr lang="en-US" sz="2000" dirty="0"/>
          </a:p>
        </p:txBody>
      </p:sp>
      <p:sp>
        <p:nvSpPr>
          <p:cNvPr id="2" name="Rectangle: Rounded Corners 1">
            <a:extLst>
              <a:ext uri="{FF2B5EF4-FFF2-40B4-BE49-F238E27FC236}">
                <a16:creationId xmlns:a16="http://schemas.microsoft.com/office/drawing/2014/main" id="{122E4061-D558-4A09-866A-56FAA29849C3}"/>
              </a:ext>
            </a:extLst>
          </p:cNvPr>
          <p:cNvSpPr/>
          <p:nvPr/>
        </p:nvSpPr>
        <p:spPr>
          <a:xfrm>
            <a:off x="781969" y="1170591"/>
            <a:ext cx="1727899" cy="60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5" name="Rectangle: Rounded Corners 4">
            <a:extLst>
              <a:ext uri="{FF2B5EF4-FFF2-40B4-BE49-F238E27FC236}">
                <a16:creationId xmlns:a16="http://schemas.microsoft.com/office/drawing/2014/main" id="{60A222FC-0459-47C8-95AE-1261E1106BC0}"/>
              </a:ext>
            </a:extLst>
          </p:cNvPr>
          <p:cNvSpPr/>
          <p:nvPr/>
        </p:nvSpPr>
        <p:spPr>
          <a:xfrm>
            <a:off x="785122" y="1931805"/>
            <a:ext cx="1731055" cy="751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7" name="Rectangle: Rounded Corners 6">
            <a:extLst>
              <a:ext uri="{FF2B5EF4-FFF2-40B4-BE49-F238E27FC236}">
                <a16:creationId xmlns:a16="http://schemas.microsoft.com/office/drawing/2014/main" id="{946AF39B-BB03-412E-966B-0B395A1D00EF}"/>
              </a:ext>
            </a:extLst>
          </p:cNvPr>
          <p:cNvSpPr/>
          <p:nvPr/>
        </p:nvSpPr>
        <p:spPr>
          <a:xfrm>
            <a:off x="781968" y="3907486"/>
            <a:ext cx="1727901" cy="60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8" name="Google Shape;711;p29">
            <a:extLst>
              <a:ext uri="{FF2B5EF4-FFF2-40B4-BE49-F238E27FC236}">
                <a16:creationId xmlns:a16="http://schemas.microsoft.com/office/drawing/2014/main" id="{87DC66A0-CA22-485B-B8E9-409FA71C0285}"/>
              </a:ext>
            </a:extLst>
          </p:cNvPr>
          <p:cNvSpPr txBox="1">
            <a:spLocks/>
          </p:cNvSpPr>
          <p:nvPr/>
        </p:nvSpPr>
        <p:spPr>
          <a:xfrm>
            <a:off x="781968" y="1170591"/>
            <a:ext cx="1727899" cy="61617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Repetition</a:t>
            </a:r>
          </a:p>
          <a:p>
            <a:pPr marL="0" indent="0"/>
            <a:r>
              <a:rPr lang="en-US" sz="1200" dirty="0">
                <a:solidFill>
                  <a:schemeClr val="bg1"/>
                </a:solidFill>
              </a:rPr>
              <a:t>(n-gram overlap)</a:t>
            </a:r>
          </a:p>
        </p:txBody>
      </p:sp>
      <p:sp>
        <p:nvSpPr>
          <p:cNvPr id="9" name="Google Shape;711;p29">
            <a:extLst>
              <a:ext uri="{FF2B5EF4-FFF2-40B4-BE49-F238E27FC236}">
                <a16:creationId xmlns:a16="http://schemas.microsoft.com/office/drawing/2014/main" id="{4A242D2A-771D-4A85-A407-771A22121C20}"/>
              </a:ext>
            </a:extLst>
          </p:cNvPr>
          <p:cNvSpPr txBox="1">
            <a:spLocks/>
          </p:cNvSpPr>
          <p:nvPr/>
        </p:nvSpPr>
        <p:spPr>
          <a:xfrm>
            <a:off x="781968" y="1931803"/>
            <a:ext cx="1734209" cy="751357"/>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Specificity</a:t>
            </a:r>
          </a:p>
          <a:p>
            <a:pPr marL="0" indent="0"/>
            <a:r>
              <a:rPr lang="en-US" sz="1200" dirty="0">
                <a:solidFill>
                  <a:schemeClr val="bg1"/>
                </a:solidFill>
              </a:rPr>
              <a:t>(normalized inverse document frequency)</a:t>
            </a:r>
          </a:p>
        </p:txBody>
      </p:sp>
      <p:sp>
        <p:nvSpPr>
          <p:cNvPr id="11" name="Rectangle: Rounded Corners 10">
            <a:extLst>
              <a:ext uri="{FF2B5EF4-FFF2-40B4-BE49-F238E27FC236}">
                <a16:creationId xmlns:a16="http://schemas.microsoft.com/office/drawing/2014/main" id="{3FDFDFDD-5A1F-4968-888C-4DB8A5C2B0A8}"/>
              </a:ext>
            </a:extLst>
          </p:cNvPr>
          <p:cNvSpPr/>
          <p:nvPr/>
        </p:nvSpPr>
        <p:spPr>
          <a:xfrm>
            <a:off x="785122" y="2865124"/>
            <a:ext cx="1731055" cy="751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2" name="Google Shape;711;p29">
            <a:extLst>
              <a:ext uri="{FF2B5EF4-FFF2-40B4-BE49-F238E27FC236}">
                <a16:creationId xmlns:a16="http://schemas.microsoft.com/office/drawing/2014/main" id="{22A88A86-9042-4D23-BB3B-8AD0F018F613}"/>
              </a:ext>
            </a:extLst>
          </p:cNvPr>
          <p:cNvSpPr txBox="1">
            <a:spLocks/>
          </p:cNvSpPr>
          <p:nvPr/>
        </p:nvSpPr>
        <p:spPr>
          <a:xfrm>
            <a:off x="781968" y="2865123"/>
            <a:ext cx="1734209" cy="77520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Response-relatedness</a:t>
            </a:r>
          </a:p>
          <a:p>
            <a:pPr marL="0" indent="0"/>
            <a:r>
              <a:rPr lang="en-US" sz="1200" dirty="0">
                <a:solidFill>
                  <a:schemeClr val="bg1"/>
                </a:solidFill>
              </a:rPr>
              <a:t>(cosine similarities of sentence embeddings)</a:t>
            </a:r>
          </a:p>
        </p:txBody>
      </p:sp>
      <p:sp>
        <p:nvSpPr>
          <p:cNvPr id="13" name="Google Shape;711;p29">
            <a:extLst>
              <a:ext uri="{FF2B5EF4-FFF2-40B4-BE49-F238E27FC236}">
                <a16:creationId xmlns:a16="http://schemas.microsoft.com/office/drawing/2014/main" id="{9B4288BC-7A13-4722-95C5-B4863E5C2D7D}"/>
              </a:ext>
            </a:extLst>
          </p:cNvPr>
          <p:cNvSpPr txBox="1">
            <a:spLocks/>
          </p:cNvSpPr>
          <p:nvPr/>
        </p:nvSpPr>
        <p:spPr>
          <a:xfrm>
            <a:off x="778814" y="3907483"/>
            <a:ext cx="1731055" cy="61617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Question-asking</a:t>
            </a:r>
          </a:p>
          <a:p>
            <a:pPr marL="0" indent="0"/>
            <a:r>
              <a:rPr lang="en-US" sz="1200" dirty="0">
                <a:solidFill>
                  <a:schemeClr val="bg1"/>
                </a:solidFill>
              </a:rPr>
              <a:t>(‘?’ used in utterance)</a:t>
            </a:r>
          </a:p>
        </p:txBody>
      </p:sp>
      <p:sp>
        <p:nvSpPr>
          <p:cNvPr id="19" name="Google Shape;711;p29">
            <a:extLst>
              <a:ext uri="{FF2B5EF4-FFF2-40B4-BE49-F238E27FC236}">
                <a16:creationId xmlns:a16="http://schemas.microsoft.com/office/drawing/2014/main" id="{6B0A2DA1-724B-4C33-80D5-379E0CEE7C06}"/>
              </a:ext>
            </a:extLst>
          </p:cNvPr>
          <p:cNvSpPr txBox="1">
            <a:spLocks/>
          </p:cNvSpPr>
          <p:nvPr/>
        </p:nvSpPr>
        <p:spPr>
          <a:xfrm>
            <a:off x="495034" y="409380"/>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Low-level controllable attributes</a:t>
            </a:r>
          </a:p>
        </p:txBody>
      </p:sp>
      <p:sp>
        <p:nvSpPr>
          <p:cNvPr id="4" name="Rectangle: Rounded Corners 3">
            <a:extLst>
              <a:ext uri="{FF2B5EF4-FFF2-40B4-BE49-F238E27FC236}">
                <a16:creationId xmlns:a16="http://schemas.microsoft.com/office/drawing/2014/main" id="{7C66C808-E0FB-4287-99FB-CCE379770D47}"/>
              </a:ext>
            </a:extLst>
          </p:cNvPr>
          <p:cNvSpPr/>
          <p:nvPr/>
        </p:nvSpPr>
        <p:spPr>
          <a:xfrm>
            <a:off x="3091092" y="1707789"/>
            <a:ext cx="1525050"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003C586D-75A6-4718-871C-AD01E1F768BF}"/>
              </a:ext>
            </a:extLst>
          </p:cNvPr>
          <p:cNvSpPr/>
          <p:nvPr/>
        </p:nvSpPr>
        <p:spPr>
          <a:xfrm>
            <a:off x="3091091" y="2350558"/>
            <a:ext cx="1525049"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E24E46B9-947D-49BE-8684-E3CBD0D981F4}"/>
              </a:ext>
            </a:extLst>
          </p:cNvPr>
          <p:cNvSpPr/>
          <p:nvPr/>
        </p:nvSpPr>
        <p:spPr>
          <a:xfrm>
            <a:off x="3091092" y="2993327"/>
            <a:ext cx="1525048"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B79EF5C6-DEAE-4961-A3AC-8D41FE1BC3A2}"/>
              </a:ext>
            </a:extLst>
          </p:cNvPr>
          <p:cNvSpPr/>
          <p:nvPr/>
        </p:nvSpPr>
        <p:spPr>
          <a:xfrm>
            <a:off x="3091092" y="3636096"/>
            <a:ext cx="1525048"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391397F5-5C12-4DEE-83E1-94D3E4B5499B}"/>
              </a:ext>
            </a:extLst>
          </p:cNvPr>
          <p:cNvSpPr/>
          <p:nvPr/>
        </p:nvSpPr>
        <p:spPr>
          <a:xfrm>
            <a:off x="3091091" y="4278865"/>
            <a:ext cx="1525047"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8D972811-D68E-4A44-974C-CE3EF6AC1C21}"/>
              </a:ext>
            </a:extLst>
          </p:cNvPr>
          <p:cNvSpPr/>
          <p:nvPr/>
        </p:nvSpPr>
        <p:spPr>
          <a:xfrm>
            <a:off x="3091091" y="1065020"/>
            <a:ext cx="1525051"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0D13775D-A12A-4627-994C-1F726D75A4E4}"/>
              </a:ext>
            </a:extLst>
          </p:cNvPr>
          <p:cNvSpPr/>
          <p:nvPr/>
        </p:nvSpPr>
        <p:spPr>
          <a:xfrm>
            <a:off x="2615237" y="2636916"/>
            <a:ext cx="323455" cy="2933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24" name="Google Shape;711;p29">
            <a:extLst>
              <a:ext uri="{FF2B5EF4-FFF2-40B4-BE49-F238E27FC236}">
                <a16:creationId xmlns:a16="http://schemas.microsoft.com/office/drawing/2014/main" id="{6B3E5E12-B8F6-4790-BA86-7FF2666E184A}"/>
              </a:ext>
            </a:extLst>
          </p:cNvPr>
          <p:cNvSpPr txBox="1">
            <a:spLocks/>
          </p:cNvSpPr>
          <p:nvPr/>
        </p:nvSpPr>
        <p:spPr>
          <a:xfrm>
            <a:off x="3091091" y="1065020"/>
            <a:ext cx="1518744" cy="4014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Avoiding Repetition</a:t>
            </a:r>
          </a:p>
        </p:txBody>
      </p:sp>
      <p:sp>
        <p:nvSpPr>
          <p:cNvPr id="25" name="Google Shape;711;p29">
            <a:extLst>
              <a:ext uri="{FF2B5EF4-FFF2-40B4-BE49-F238E27FC236}">
                <a16:creationId xmlns:a16="http://schemas.microsoft.com/office/drawing/2014/main" id="{E5CAB663-F9C6-4FCA-8FE9-3372E194BB95}"/>
              </a:ext>
            </a:extLst>
          </p:cNvPr>
          <p:cNvSpPr txBox="1">
            <a:spLocks/>
          </p:cNvSpPr>
          <p:nvPr/>
        </p:nvSpPr>
        <p:spPr>
          <a:xfrm>
            <a:off x="3097401" y="1728952"/>
            <a:ext cx="1525051" cy="4057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Interestingness</a:t>
            </a:r>
          </a:p>
        </p:txBody>
      </p:sp>
      <p:sp>
        <p:nvSpPr>
          <p:cNvPr id="26" name="Google Shape;711;p29">
            <a:extLst>
              <a:ext uri="{FF2B5EF4-FFF2-40B4-BE49-F238E27FC236}">
                <a16:creationId xmlns:a16="http://schemas.microsoft.com/office/drawing/2014/main" id="{00772FE7-542A-45AE-9A22-12BDFC9CC21C}"/>
              </a:ext>
            </a:extLst>
          </p:cNvPr>
          <p:cNvSpPr txBox="1">
            <a:spLocks/>
          </p:cNvSpPr>
          <p:nvPr/>
        </p:nvSpPr>
        <p:spPr>
          <a:xfrm>
            <a:off x="3091087" y="2368899"/>
            <a:ext cx="1525048" cy="381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Making sense</a:t>
            </a:r>
          </a:p>
        </p:txBody>
      </p:sp>
      <p:sp>
        <p:nvSpPr>
          <p:cNvPr id="27" name="Google Shape;711;p29">
            <a:extLst>
              <a:ext uri="{FF2B5EF4-FFF2-40B4-BE49-F238E27FC236}">
                <a16:creationId xmlns:a16="http://schemas.microsoft.com/office/drawing/2014/main" id="{1376601A-AC67-4382-A80A-D01EEAFAFC68}"/>
              </a:ext>
            </a:extLst>
          </p:cNvPr>
          <p:cNvSpPr txBox="1">
            <a:spLocks/>
          </p:cNvSpPr>
          <p:nvPr/>
        </p:nvSpPr>
        <p:spPr>
          <a:xfrm>
            <a:off x="3091086" y="2994137"/>
            <a:ext cx="1531365" cy="4057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Fluency</a:t>
            </a:r>
          </a:p>
        </p:txBody>
      </p:sp>
      <p:sp>
        <p:nvSpPr>
          <p:cNvPr id="28" name="Google Shape;711;p29">
            <a:extLst>
              <a:ext uri="{FF2B5EF4-FFF2-40B4-BE49-F238E27FC236}">
                <a16:creationId xmlns:a16="http://schemas.microsoft.com/office/drawing/2014/main" id="{E6889F80-A7EE-4860-B02B-85639A0E2B9F}"/>
              </a:ext>
            </a:extLst>
          </p:cNvPr>
          <p:cNvSpPr txBox="1">
            <a:spLocks/>
          </p:cNvSpPr>
          <p:nvPr/>
        </p:nvSpPr>
        <p:spPr>
          <a:xfrm>
            <a:off x="3084784" y="3636096"/>
            <a:ext cx="1518743" cy="4057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Listening</a:t>
            </a:r>
          </a:p>
        </p:txBody>
      </p:sp>
      <p:sp>
        <p:nvSpPr>
          <p:cNvPr id="29" name="Google Shape;711;p29">
            <a:extLst>
              <a:ext uri="{FF2B5EF4-FFF2-40B4-BE49-F238E27FC236}">
                <a16:creationId xmlns:a16="http://schemas.microsoft.com/office/drawing/2014/main" id="{A64528C7-02BE-493F-8302-CD50FCD54258}"/>
              </a:ext>
            </a:extLst>
          </p:cNvPr>
          <p:cNvSpPr txBox="1">
            <a:spLocks/>
          </p:cNvSpPr>
          <p:nvPr/>
        </p:nvSpPr>
        <p:spPr>
          <a:xfrm>
            <a:off x="3084784" y="4283074"/>
            <a:ext cx="1531353" cy="4057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Inquisitiveness</a:t>
            </a:r>
          </a:p>
        </p:txBody>
      </p:sp>
      <p:sp>
        <p:nvSpPr>
          <p:cNvPr id="10" name="Right Brace 9">
            <a:extLst>
              <a:ext uri="{FF2B5EF4-FFF2-40B4-BE49-F238E27FC236}">
                <a16:creationId xmlns:a16="http://schemas.microsoft.com/office/drawing/2014/main" id="{95EE5A52-0BBD-451B-A34C-4280E7B8514A}"/>
              </a:ext>
            </a:extLst>
          </p:cNvPr>
          <p:cNvSpPr/>
          <p:nvPr/>
        </p:nvSpPr>
        <p:spPr>
          <a:xfrm>
            <a:off x="4789823" y="1087779"/>
            <a:ext cx="278524" cy="36018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1" name="Right Brace 30">
            <a:extLst>
              <a:ext uri="{FF2B5EF4-FFF2-40B4-BE49-F238E27FC236}">
                <a16:creationId xmlns:a16="http://schemas.microsoft.com/office/drawing/2014/main" id="{66C74DC4-8EAF-4B57-8E6A-C1C602B3C1E1}"/>
              </a:ext>
            </a:extLst>
          </p:cNvPr>
          <p:cNvSpPr/>
          <p:nvPr/>
        </p:nvSpPr>
        <p:spPr>
          <a:xfrm>
            <a:off x="4788505" y="3653589"/>
            <a:ext cx="278524" cy="36018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2" name="Right Brace 31">
            <a:extLst>
              <a:ext uri="{FF2B5EF4-FFF2-40B4-BE49-F238E27FC236}">
                <a16:creationId xmlns:a16="http://schemas.microsoft.com/office/drawing/2014/main" id="{4297F425-79FF-466C-A10C-D30DF93D1D84}"/>
              </a:ext>
            </a:extLst>
          </p:cNvPr>
          <p:cNvSpPr/>
          <p:nvPr/>
        </p:nvSpPr>
        <p:spPr>
          <a:xfrm>
            <a:off x="4788505" y="3016411"/>
            <a:ext cx="278524" cy="36018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4" name="Right Brace 33">
            <a:extLst>
              <a:ext uri="{FF2B5EF4-FFF2-40B4-BE49-F238E27FC236}">
                <a16:creationId xmlns:a16="http://schemas.microsoft.com/office/drawing/2014/main" id="{C9589D5A-47A9-4303-A028-C3DFD01A8544}"/>
              </a:ext>
            </a:extLst>
          </p:cNvPr>
          <p:cNvSpPr/>
          <p:nvPr/>
        </p:nvSpPr>
        <p:spPr>
          <a:xfrm>
            <a:off x="4789027" y="2390533"/>
            <a:ext cx="278524" cy="36018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5" name="Right Brace 34">
            <a:extLst>
              <a:ext uri="{FF2B5EF4-FFF2-40B4-BE49-F238E27FC236}">
                <a16:creationId xmlns:a16="http://schemas.microsoft.com/office/drawing/2014/main" id="{F5B01F33-E8AF-4640-B9FE-13E7EBECAC61}"/>
              </a:ext>
            </a:extLst>
          </p:cNvPr>
          <p:cNvSpPr/>
          <p:nvPr/>
        </p:nvSpPr>
        <p:spPr>
          <a:xfrm>
            <a:off x="4788505" y="1735814"/>
            <a:ext cx="278524" cy="36018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6" name="Right Brace 35">
            <a:extLst>
              <a:ext uri="{FF2B5EF4-FFF2-40B4-BE49-F238E27FC236}">
                <a16:creationId xmlns:a16="http://schemas.microsoft.com/office/drawing/2014/main" id="{C03E2D53-404A-41A5-B8CC-9E097872323F}"/>
              </a:ext>
            </a:extLst>
          </p:cNvPr>
          <p:cNvSpPr/>
          <p:nvPr/>
        </p:nvSpPr>
        <p:spPr>
          <a:xfrm>
            <a:off x="4788505" y="4301624"/>
            <a:ext cx="278524" cy="36018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7" name="Google Shape;711;p29">
            <a:extLst>
              <a:ext uri="{FF2B5EF4-FFF2-40B4-BE49-F238E27FC236}">
                <a16:creationId xmlns:a16="http://schemas.microsoft.com/office/drawing/2014/main" id="{EE95CDD3-D256-4537-AC57-F520E814A7C9}"/>
              </a:ext>
            </a:extLst>
          </p:cNvPr>
          <p:cNvSpPr txBox="1">
            <a:spLocks/>
          </p:cNvSpPr>
          <p:nvPr/>
        </p:nvSpPr>
        <p:spPr>
          <a:xfrm>
            <a:off x="2638097" y="390375"/>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Human judgement of conversational aspects</a:t>
            </a:r>
          </a:p>
        </p:txBody>
      </p:sp>
    </p:spTree>
    <p:extLst>
      <p:ext uri="{BB962C8B-B14F-4D97-AF65-F5344CB8AC3E}">
        <p14:creationId xmlns:p14="http://schemas.microsoft.com/office/powerpoint/2010/main" val="131064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4907017" y="574408"/>
            <a:ext cx="3618150" cy="6995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400" b="1" dirty="0">
                <a:solidFill>
                  <a:schemeClr val="bg1"/>
                </a:solidFill>
              </a:rPr>
              <a:t>Quality Aspects</a:t>
            </a:r>
            <a:endParaRPr lang="en-IN" sz="3400" b="1" dirty="0">
              <a:solidFill>
                <a:schemeClr val="bg1"/>
              </a:solidFill>
            </a:endParaRPr>
          </a:p>
        </p:txBody>
      </p:sp>
      <p:sp>
        <p:nvSpPr>
          <p:cNvPr id="702" name="Google Shape;702;p28"/>
          <p:cNvSpPr txBox="1">
            <a:spLocks noGrp="1"/>
          </p:cNvSpPr>
          <p:nvPr>
            <p:ph type="body" idx="1"/>
          </p:nvPr>
        </p:nvSpPr>
        <p:spPr>
          <a:xfrm>
            <a:off x="7207994" y="2169949"/>
            <a:ext cx="1625429" cy="1346245"/>
          </a:xfrm>
          <a:prstGeom prst="rect">
            <a:avLst/>
          </a:prstGeom>
        </p:spPr>
        <p:txBody>
          <a:bodyPr spcFirstLastPara="1" wrap="square" lIns="91425" tIns="91425" rIns="91425" bIns="91425" anchor="t" anchorCtr="0">
            <a:noAutofit/>
          </a:bodyPr>
          <a:lstStyle/>
          <a:p>
            <a:pPr marL="0" indent="0">
              <a:buSzPts val="1100"/>
              <a:buNone/>
            </a:pPr>
            <a:endParaRPr lang="en-US" sz="800" dirty="0">
              <a:latin typeface="Roboto"/>
              <a:ea typeface="Roboto"/>
              <a:cs typeface="Roboto"/>
              <a:sym typeface="Roboto"/>
            </a:endParaRPr>
          </a:p>
          <a:p>
            <a:pPr marL="0" indent="0">
              <a:buSzPts val="1100"/>
              <a:buNone/>
            </a:pPr>
            <a:r>
              <a:rPr lang="en-US" dirty="0">
                <a:latin typeface="Roboto"/>
                <a:ea typeface="Roboto"/>
                <a:cs typeface="Roboto"/>
                <a:sym typeface="Roboto"/>
              </a:rPr>
              <a:t>Is it a person or bot?</a:t>
            </a:r>
          </a:p>
          <a:p>
            <a:pPr marL="0" indent="0">
              <a:buSzPts val="1100"/>
              <a:buNone/>
            </a:pPr>
            <a:endParaRPr lang="en-US" dirty="0"/>
          </a:p>
          <a:p>
            <a:pPr marL="0" indent="0">
              <a:buSzPts val="1100"/>
              <a:buNone/>
            </a:pPr>
            <a:endParaRPr lang="en-US" dirty="0"/>
          </a:p>
          <a:p>
            <a:pPr marL="0" indent="0">
              <a:buSzPts val="1100"/>
              <a:buNone/>
            </a:pPr>
            <a:endParaRPr lang="en-US" sz="600" dirty="0"/>
          </a:p>
          <a:p>
            <a:pPr marL="0" indent="0">
              <a:buSzPts val="1100"/>
              <a:buNone/>
            </a:pPr>
            <a:r>
              <a:rPr lang="en-US" dirty="0"/>
              <a:t>Is it enjoyable to talk to?</a:t>
            </a:r>
          </a:p>
        </p:txBody>
      </p:sp>
      <p:sp>
        <p:nvSpPr>
          <p:cNvPr id="2" name="Rectangle: Rounded Corners 1">
            <a:extLst>
              <a:ext uri="{FF2B5EF4-FFF2-40B4-BE49-F238E27FC236}">
                <a16:creationId xmlns:a16="http://schemas.microsoft.com/office/drawing/2014/main" id="{122E4061-D558-4A09-866A-56FAA29849C3}"/>
              </a:ext>
            </a:extLst>
          </p:cNvPr>
          <p:cNvSpPr/>
          <p:nvPr/>
        </p:nvSpPr>
        <p:spPr>
          <a:xfrm>
            <a:off x="781969" y="1170591"/>
            <a:ext cx="1727899" cy="60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5" name="Rectangle: Rounded Corners 4">
            <a:extLst>
              <a:ext uri="{FF2B5EF4-FFF2-40B4-BE49-F238E27FC236}">
                <a16:creationId xmlns:a16="http://schemas.microsoft.com/office/drawing/2014/main" id="{60A222FC-0459-47C8-95AE-1261E1106BC0}"/>
              </a:ext>
            </a:extLst>
          </p:cNvPr>
          <p:cNvSpPr/>
          <p:nvPr/>
        </p:nvSpPr>
        <p:spPr>
          <a:xfrm>
            <a:off x="785122" y="1931805"/>
            <a:ext cx="1731055" cy="751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7" name="Rectangle: Rounded Corners 6">
            <a:extLst>
              <a:ext uri="{FF2B5EF4-FFF2-40B4-BE49-F238E27FC236}">
                <a16:creationId xmlns:a16="http://schemas.microsoft.com/office/drawing/2014/main" id="{946AF39B-BB03-412E-966B-0B395A1D00EF}"/>
              </a:ext>
            </a:extLst>
          </p:cNvPr>
          <p:cNvSpPr/>
          <p:nvPr/>
        </p:nvSpPr>
        <p:spPr>
          <a:xfrm>
            <a:off x="781968" y="3907486"/>
            <a:ext cx="1727901" cy="60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8" name="Google Shape;711;p29">
            <a:extLst>
              <a:ext uri="{FF2B5EF4-FFF2-40B4-BE49-F238E27FC236}">
                <a16:creationId xmlns:a16="http://schemas.microsoft.com/office/drawing/2014/main" id="{87DC66A0-CA22-485B-B8E9-409FA71C0285}"/>
              </a:ext>
            </a:extLst>
          </p:cNvPr>
          <p:cNvSpPr txBox="1">
            <a:spLocks/>
          </p:cNvSpPr>
          <p:nvPr/>
        </p:nvSpPr>
        <p:spPr>
          <a:xfrm>
            <a:off x="781968" y="1170591"/>
            <a:ext cx="1727899" cy="61617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Repetition</a:t>
            </a:r>
          </a:p>
          <a:p>
            <a:pPr marL="0" indent="0"/>
            <a:r>
              <a:rPr lang="en-US" sz="1200" dirty="0">
                <a:solidFill>
                  <a:schemeClr val="bg1"/>
                </a:solidFill>
              </a:rPr>
              <a:t>(n-gram overlap)</a:t>
            </a:r>
          </a:p>
        </p:txBody>
      </p:sp>
      <p:sp>
        <p:nvSpPr>
          <p:cNvPr id="9" name="Google Shape;711;p29">
            <a:extLst>
              <a:ext uri="{FF2B5EF4-FFF2-40B4-BE49-F238E27FC236}">
                <a16:creationId xmlns:a16="http://schemas.microsoft.com/office/drawing/2014/main" id="{4A242D2A-771D-4A85-A407-771A22121C20}"/>
              </a:ext>
            </a:extLst>
          </p:cNvPr>
          <p:cNvSpPr txBox="1">
            <a:spLocks/>
          </p:cNvSpPr>
          <p:nvPr/>
        </p:nvSpPr>
        <p:spPr>
          <a:xfrm>
            <a:off x="781968" y="1931803"/>
            <a:ext cx="1734209" cy="751357"/>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Specificity</a:t>
            </a:r>
          </a:p>
          <a:p>
            <a:pPr marL="0" indent="0"/>
            <a:r>
              <a:rPr lang="en-US" sz="1200" dirty="0">
                <a:solidFill>
                  <a:schemeClr val="bg1"/>
                </a:solidFill>
              </a:rPr>
              <a:t>(normalized inverse document frequency)</a:t>
            </a:r>
          </a:p>
        </p:txBody>
      </p:sp>
      <p:sp>
        <p:nvSpPr>
          <p:cNvPr id="11" name="Rectangle: Rounded Corners 10">
            <a:extLst>
              <a:ext uri="{FF2B5EF4-FFF2-40B4-BE49-F238E27FC236}">
                <a16:creationId xmlns:a16="http://schemas.microsoft.com/office/drawing/2014/main" id="{3FDFDFDD-5A1F-4968-888C-4DB8A5C2B0A8}"/>
              </a:ext>
            </a:extLst>
          </p:cNvPr>
          <p:cNvSpPr/>
          <p:nvPr/>
        </p:nvSpPr>
        <p:spPr>
          <a:xfrm>
            <a:off x="785122" y="2865124"/>
            <a:ext cx="1731055" cy="751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2" name="Google Shape;711;p29">
            <a:extLst>
              <a:ext uri="{FF2B5EF4-FFF2-40B4-BE49-F238E27FC236}">
                <a16:creationId xmlns:a16="http://schemas.microsoft.com/office/drawing/2014/main" id="{22A88A86-9042-4D23-BB3B-8AD0F018F613}"/>
              </a:ext>
            </a:extLst>
          </p:cNvPr>
          <p:cNvSpPr txBox="1">
            <a:spLocks/>
          </p:cNvSpPr>
          <p:nvPr/>
        </p:nvSpPr>
        <p:spPr>
          <a:xfrm>
            <a:off x="781968" y="2865123"/>
            <a:ext cx="1734209" cy="77520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Response-relatedness</a:t>
            </a:r>
          </a:p>
          <a:p>
            <a:pPr marL="0" indent="0"/>
            <a:r>
              <a:rPr lang="en-US" sz="1200" dirty="0">
                <a:solidFill>
                  <a:schemeClr val="bg1"/>
                </a:solidFill>
              </a:rPr>
              <a:t>(cosine similarities of sentence embeddings)</a:t>
            </a:r>
          </a:p>
        </p:txBody>
      </p:sp>
      <p:sp>
        <p:nvSpPr>
          <p:cNvPr id="13" name="Google Shape;711;p29">
            <a:extLst>
              <a:ext uri="{FF2B5EF4-FFF2-40B4-BE49-F238E27FC236}">
                <a16:creationId xmlns:a16="http://schemas.microsoft.com/office/drawing/2014/main" id="{9B4288BC-7A13-4722-95C5-B4863E5C2D7D}"/>
              </a:ext>
            </a:extLst>
          </p:cNvPr>
          <p:cNvSpPr txBox="1">
            <a:spLocks/>
          </p:cNvSpPr>
          <p:nvPr/>
        </p:nvSpPr>
        <p:spPr>
          <a:xfrm>
            <a:off x="778814" y="3907483"/>
            <a:ext cx="1731055" cy="61617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Question-asking</a:t>
            </a:r>
          </a:p>
          <a:p>
            <a:pPr marL="0" indent="0"/>
            <a:r>
              <a:rPr lang="en-US" sz="1200" dirty="0">
                <a:solidFill>
                  <a:schemeClr val="bg1"/>
                </a:solidFill>
              </a:rPr>
              <a:t>(‘?’ used in utterance)</a:t>
            </a:r>
          </a:p>
        </p:txBody>
      </p:sp>
      <p:sp>
        <p:nvSpPr>
          <p:cNvPr id="19" name="Google Shape;711;p29">
            <a:extLst>
              <a:ext uri="{FF2B5EF4-FFF2-40B4-BE49-F238E27FC236}">
                <a16:creationId xmlns:a16="http://schemas.microsoft.com/office/drawing/2014/main" id="{6B0A2DA1-724B-4C33-80D5-379E0CEE7C06}"/>
              </a:ext>
            </a:extLst>
          </p:cNvPr>
          <p:cNvSpPr txBox="1">
            <a:spLocks/>
          </p:cNvSpPr>
          <p:nvPr/>
        </p:nvSpPr>
        <p:spPr>
          <a:xfrm>
            <a:off x="495034" y="411081"/>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Low-level controllable attributes</a:t>
            </a:r>
          </a:p>
        </p:txBody>
      </p:sp>
      <p:sp>
        <p:nvSpPr>
          <p:cNvPr id="4" name="Rectangle: Rounded Corners 3">
            <a:extLst>
              <a:ext uri="{FF2B5EF4-FFF2-40B4-BE49-F238E27FC236}">
                <a16:creationId xmlns:a16="http://schemas.microsoft.com/office/drawing/2014/main" id="{7C66C808-E0FB-4287-99FB-CCE379770D47}"/>
              </a:ext>
            </a:extLst>
          </p:cNvPr>
          <p:cNvSpPr/>
          <p:nvPr/>
        </p:nvSpPr>
        <p:spPr>
          <a:xfrm>
            <a:off x="3091092" y="1707789"/>
            <a:ext cx="1525050"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003C586D-75A6-4718-871C-AD01E1F768BF}"/>
              </a:ext>
            </a:extLst>
          </p:cNvPr>
          <p:cNvSpPr/>
          <p:nvPr/>
        </p:nvSpPr>
        <p:spPr>
          <a:xfrm>
            <a:off x="3091091" y="2350558"/>
            <a:ext cx="1525049"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E24E46B9-947D-49BE-8684-E3CBD0D981F4}"/>
              </a:ext>
            </a:extLst>
          </p:cNvPr>
          <p:cNvSpPr/>
          <p:nvPr/>
        </p:nvSpPr>
        <p:spPr>
          <a:xfrm>
            <a:off x="3091092" y="2993327"/>
            <a:ext cx="1525048"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B79EF5C6-DEAE-4961-A3AC-8D41FE1BC3A2}"/>
              </a:ext>
            </a:extLst>
          </p:cNvPr>
          <p:cNvSpPr/>
          <p:nvPr/>
        </p:nvSpPr>
        <p:spPr>
          <a:xfrm>
            <a:off x="3091092" y="3636096"/>
            <a:ext cx="1525048"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391397F5-5C12-4DEE-83E1-94D3E4B5499B}"/>
              </a:ext>
            </a:extLst>
          </p:cNvPr>
          <p:cNvSpPr/>
          <p:nvPr/>
        </p:nvSpPr>
        <p:spPr>
          <a:xfrm>
            <a:off x="3091091" y="4278865"/>
            <a:ext cx="1525047"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8D972811-D68E-4A44-974C-CE3EF6AC1C21}"/>
              </a:ext>
            </a:extLst>
          </p:cNvPr>
          <p:cNvSpPr/>
          <p:nvPr/>
        </p:nvSpPr>
        <p:spPr>
          <a:xfrm>
            <a:off x="3091091" y="1065020"/>
            <a:ext cx="1525051"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0D13775D-A12A-4627-994C-1F726D75A4E4}"/>
              </a:ext>
            </a:extLst>
          </p:cNvPr>
          <p:cNvSpPr/>
          <p:nvPr/>
        </p:nvSpPr>
        <p:spPr>
          <a:xfrm>
            <a:off x="2615237" y="2636916"/>
            <a:ext cx="323455" cy="2933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24" name="Google Shape;711;p29">
            <a:extLst>
              <a:ext uri="{FF2B5EF4-FFF2-40B4-BE49-F238E27FC236}">
                <a16:creationId xmlns:a16="http://schemas.microsoft.com/office/drawing/2014/main" id="{6B3E5E12-B8F6-4790-BA86-7FF2666E184A}"/>
              </a:ext>
            </a:extLst>
          </p:cNvPr>
          <p:cNvSpPr txBox="1">
            <a:spLocks/>
          </p:cNvSpPr>
          <p:nvPr/>
        </p:nvSpPr>
        <p:spPr>
          <a:xfrm>
            <a:off x="3091091" y="1065020"/>
            <a:ext cx="1518744" cy="4014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Avoiding Repetition</a:t>
            </a:r>
          </a:p>
        </p:txBody>
      </p:sp>
      <p:sp>
        <p:nvSpPr>
          <p:cNvPr id="25" name="Google Shape;711;p29">
            <a:extLst>
              <a:ext uri="{FF2B5EF4-FFF2-40B4-BE49-F238E27FC236}">
                <a16:creationId xmlns:a16="http://schemas.microsoft.com/office/drawing/2014/main" id="{E5CAB663-F9C6-4FCA-8FE9-3372E194BB95}"/>
              </a:ext>
            </a:extLst>
          </p:cNvPr>
          <p:cNvSpPr txBox="1">
            <a:spLocks/>
          </p:cNvSpPr>
          <p:nvPr/>
        </p:nvSpPr>
        <p:spPr>
          <a:xfrm>
            <a:off x="3097401" y="1728952"/>
            <a:ext cx="1525051" cy="4057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Interestingness</a:t>
            </a:r>
          </a:p>
        </p:txBody>
      </p:sp>
      <p:sp>
        <p:nvSpPr>
          <p:cNvPr id="26" name="Google Shape;711;p29">
            <a:extLst>
              <a:ext uri="{FF2B5EF4-FFF2-40B4-BE49-F238E27FC236}">
                <a16:creationId xmlns:a16="http://schemas.microsoft.com/office/drawing/2014/main" id="{00772FE7-542A-45AE-9A22-12BDFC9CC21C}"/>
              </a:ext>
            </a:extLst>
          </p:cNvPr>
          <p:cNvSpPr txBox="1">
            <a:spLocks/>
          </p:cNvSpPr>
          <p:nvPr/>
        </p:nvSpPr>
        <p:spPr>
          <a:xfrm>
            <a:off x="3091087" y="2368899"/>
            <a:ext cx="1525048" cy="381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Making sense</a:t>
            </a:r>
          </a:p>
        </p:txBody>
      </p:sp>
      <p:sp>
        <p:nvSpPr>
          <p:cNvPr id="27" name="Google Shape;711;p29">
            <a:extLst>
              <a:ext uri="{FF2B5EF4-FFF2-40B4-BE49-F238E27FC236}">
                <a16:creationId xmlns:a16="http://schemas.microsoft.com/office/drawing/2014/main" id="{1376601A-AC67-4382-A80A-D01EEAFAFC68}"/>
              </a:ext>
            </a:extLst>
          </p:cNvPr>
          <p:cNvSpPr txBox="1">
            <a:spLocks/>
          </p:cNvSpPr>
          <p:nvPr/>
        </p:nvSpPr>
        <p:spPr>
          <a:xfrm>
            <a:off x="3091086" y="2994137"/>
            <a:ext cx="1531365" cy="4057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Fluency</a:t>
            </a:r>
          </a:p>
        </p:txBody>
      </p:sp>
      <p:sp>
        <p:nvSpPr>
          <p:cNvPr id="28" name="Google Shape;711;p29">
            <a:extLst>
              <a:ext uri="{FF2B5EF4-FFF2-40B4-BE49-F238E27FC236}">
                <a16:creationId xmlns:a16="http://schemas.microsoft.com/office/drawing/2014/main" id="{E6889F80-A7EE-4860-B02B-85639A0E2B9F}"/>
              </a:ext>
            </a:extLst>
          </p:cNvPr>
          <p:cNvSpPr txBox="1">
            <a:spLocks/>
          </p:cNvSpPr>
          <p:nvPr/>
        </p:nvSpPr>
        <p:spPr>
          <a:xfrm>
            <a:off x="3084784" y="3636096"/>
            <a:ext cx="1518743" cy="4057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Listening</a:t>
            </a:r>
          </a:p>
        </p:txBody>
      </p:sp>
      <p:sp>
        <p:nvSpPr>
          <p:cNvPr id="29" name="Google Shape;711;p29">
            <a:extLst>
              <a:ext uri="{FF2B5EF4-FFF2-40B4-BE49-F238E27FC236}">
                <a16:creationId xmlns:a16="http://schemas.microsoft.com/office/drawing/2014/main" id="{A64528C7-02BE-493F-8302-CD50FCD54258}"/>
              </a:ext>
            </a:extLst>
          </p:cNvPr>
          <p:cNvSpPr txBox="1">
            <a:spLocks/>
          </p:cNvSpPr>
          <p:nvPr/>
        </p:nvSpPr>
        <p:spPr>
          <a:xfrm>
            <a:off x="3084784" y="4283074"/>
            <a:ext cx="1531353" cy="4057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Inquisitiveness</a:t>
            </a:r>
          </a:p>
        </p:txBody>
      </p:sp>
      <p:sp>
        <p:nvSpPr>
          <p:cNvPr id="31" name="Right Brace 30">
            <a:extLst>
              <a:ext uri="{FF2B5EF4-FFF2-40B4-BE49-F238E27FC236}">
                <a16:creationId xmlns:a16="http://schemas.microsoft.com/office/drawing/2014/main" id="{66C74DC4-8EAF-4B57-8E6A-C1C602B3C1E1}"/>
              </a:ext>
            </a:extLst>
          </p:cNvPr>
          <p:cNvSpPr/>
          <p:nvPr/>
        </p:nvSpPr>
        <p:spPr>
          <a:xfrm>
            <a:off x="6805428" y="2296424"/>
            <a:ext cx="278524" cy="36018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6" name="Right Brace 35">
            <a:extLst>
              <a:ext uri="{FF2B5EF4-FFF2-40B4-BE49-F238E27FC236}">
                <a16:creationId xmlns:a16="http://schemas.microsoft.com/office/drawing/2014/main" id="{C03E2D53-404A-41A5-B8CC-9E097872323F}"/>
              </a:ext>
            </a:extLst>
          </p:cNvPr>
          <p:cNvSpPr/>
          <p:nvPr/>
        </p:nvSpPr>
        <p:spPr>
          <a:xfrm>
            <a:off x="6805428" y="2934775"/>
            <a:ext cx="278524" cy="36018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7" name="Google Shape;711;p29">
            <a:extLst>
              <a:ext uri="{FF2B5EF4-FFF2-40B4-BE49-F238E27FC236}">
                <a16:creationId xmlns:a16="http://schemas.microsoft.com/office/drawing/2014/main" id="{EE95CDD3-D256-4537-AC57-F520E814A7C9}"/>
              </a:ext>
            </a:extLst>
          </p:cNvPr>
          <p:cNvSpPr txBox="1">
            <a:spLocks/>
          </p:cNvSpPr>
          <p:nvPr/>
        </p:nvSpPr>
        <p:spPr>
          <a:xfrm>
            <a:off x="2638097" y="390375"/>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Human judgement of conversational aspects</a:t>
            </a:r>
          </a:p>
        </p:txBody>
      </p:sp>
      <p:sp>
        <p:nvSpPr>
          <p:cNvPr id="33" name="Rectangle: Rounded Corners 32">
            <a:extLst>
              <a:ext uri="{FF2B5EF4-FFF2-40B4-BE49-F238E27FC236}">
                <a16:creationId xmlns:a16="http://schemas.microsoft.com/office/drawing/2014/main" id="{DC5188E9-5501-451D-AD53-309EF16074F0}"/>
              </a:ext>
            </a:extLst>
          </p:cNvPr>
          <p:cNvSpPr/>
          <p:nvPr/>
        </p:nvSpPr>
        <p:spPr>
          <a:xfrm>
            <a:off x="5197353" y="2277458"/>
            <a:ext cx="1525048" cy="40570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CADC4A10-C100-4010-90FE-773B65F2784D}"/>
              </a:ext>
            </a:extLst>
          </p:cNvPr>
          <p:cNvSpPr/>
          <p:nvPr/>
        </p:nvSpPr>
        <p:spPr>
          <a:xfrm>
            <a:off x="5197352" y="2920227"/>
            <a:ext cx="1525047" cy="405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Google Shape;711;p29">
            <a:extLst>
              <a:ext uri="{FF2B5EF4-FFF2-40B4-BE49-F238E27FC236}">
                <a16:creationId xmlns:a16="http://schemas.microsoft.com/office/drawing/2014/main" id="{712CF5BB-FAE9-48EB-AF30-0005494153EB}"/>
              </a:ext>
            </a:extLst>
          </p:cNvPr>
          <p:cNvSpPr txBox="1">
            <a:spLocks/>
          </p:cNvSpPr>
          <p:nvPr/>
        </p:nvSpPr>
        <p:spPr>
          <a:xfrm>
            <a:off x="5191045" y="2277458"/>
            <a:ext cx="1525047" cy="405702"/>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Humanness</a:t>
            </a:r>
          </a:p>
        </p:txBody>
      </p:sp>
      <p:sp>
        <p:nvSpPr>
          <p:cNvPr id="40" name="Google Shape;711;p29">
            <a:extLst>
              <a:ext uri="{FF2B5EF4-FFF2-40B4-BE49-F238E27FC236}">
                <a16:creationId xmlns:a16="http://schemas.microsoft.com/office/drawing/2014/main" id="{DE29A3CB-1583-4F18-AE82-F9EA763BE016}"/>
              </a:ext>
            </a:extLst>
          </p:cNvPr>
          <p:cNvSpPr txBox="1">
            <a:spLocks/>
          </p:cNvSpPr>
          <p:nvPr/>
        </p:nvSpPr>
        <p:spPr>
          <a:xfrm>
            <a:off x="5191045" y="2924436"/>
            <a:ext cx="1525047" cy="405702"/>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Engagingness</a:t>
            </a:r>
          </a:p>
        </p:txBody>
      </p:sp>
      <p:sp>
        <p:nvSpPr>
          <p:cNvPr id="43" name="Arrow: Right 42">
            <a:extLst>
              <a:ext uri="{FF2B5EF4-FFF2-40B4-BE49-F238E27FC236}">
                <a16:creationId xmlns:a16="http://schemas.microsoft.com/office/drawing/2014/main" id="{88DE9C49-C533-4900-8732-06B76FE0B1DD}"/>
              </a:ext>
            </a:extLst>
          </p:cNvPr>
          <p:cNvSpPr/>
          <p:nvPr/>
        </p:nvSpPr>
        <p:spPr>
          <a:xfrm>
            <a:off x="4771957" y="2636916"/>
            <a:ext cx="323455" cy="2933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44" name="Google Shape;711;p29">
            <a:extLst>
              <a:ext uri="{FF2B5EF4-FFF2-40B4-BE49-F238E27FC236}">
                <a16:creationId xmlns:a16="http://schemas.microsoft.com/office/drawing/2014/main" id="{023FDF23-6BF4-4BD9-AEB3-84CCAAD1DDD8}"/>
              </a:ext>
            </a:extLst>
          </p:cNvPr>
          <p:cNvSpPr txBox="1">
            <a:spLocks/>
          </p:cNvSpPr>
          <p:nvPr/>
        </p:nvSpPr>
        <p:spPr>
          <a:xfrm>
            <a:off x="4758818" y="1552104"/>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Human judgement of overall quality</a:t>
            </a:r>
          </a:p>
        </p:txBody>
      </p:sp>
    </p:spTree>
    <p:extLst>
      <p:ext uri="{BB962C8B-B14F-4D97-AF65-F5344CB8AC3E}">
        <p14:creationId xmlns:p14="http://schemas.microsoft.com/office/powerpoint/2010/main" val="3440716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04342-4245-477A-8DA5-267876DE584D}"/>
              </a:ext>
            </a:extLst>
          </p:cNvPr>
          <p:cNvSpPr>
            <a:spLocks noGrp="1"/>
          </p:cNvSpPr>
          <p:nvPr>
            <p:ph type="title"/>
          </p:nvPr>
        </p:nvSpPr>
        <p:spPr>
          <a:xfrm>
            <a:off x="720000" y="287964"/>
            <a:ext cx="7704000" cy="759079"/>
          </a:xfrm>
        </p:spPr>
        <p:txBody>
          <a:bodyPr/>
          <a:lstStyle/>
          <a:p>
            <a:pPr algn="ctr"/>
            <a:r>
              <a:rPr lang="en-IN" sz="4400" b="1" dirty="0">
                <a:solidFill>
                  <a:schemeClr val="bg1"/>
                </a:solidFill>
              </a:rPr>
              <a:t>Control methods</a:t>
            </a:r>
            <a:br>
              <a:rPr lang="en-IN" sz="4400" b="1" dirty="0">
                <a:solidFill>
                  <a:schemeClr val="bg1"/>
                </a:solidFill>
              </a:rPr>
            </a:br>
            <a:endParaRPr lang="en-IN" sz="4400" b="1" dirty="0">
              <a:solidFill>
                <a:schemeClr val="bg1"/>
              </a:solidFill>
            </a:endParaRPr>
          </a:p>
        </p:txBody>
      </p:sp>
      <p:sp>
        <p:nvSpPr>
          <p:cNvPr id="3" name="Text Placeholder 2">
            <a:extLst>
              <a:ext uri="{FF2B5EF4-FFF2-40B4-BE49-F238E27FC236}">
                <a16:creationId xmlns:a16="http://schemas.microsoft.com/office/drawing/2014/main" id="{60013E3F-A21F-40C6-9583-0C1F0F7BC3EB}"/>
              </a:ext>
            </a:extLst>
          </p:cNvPr>
          <p:cNvSpPr>
            <a:spLocks noGrp="1"/>
          </p:cNvSpPr>
          <p:nvPr>
            <p:ph type="body" idx="1"/>
          </p:nvPr>
        </p:nvSpPr>
        <p:spPr>
          <a:xfrm>
            <a:off x="720000" y="1244417"/>
            <a:ext cx="7890600" cy="3143400"/>
          </a:xfrm>
        </p:spPr>
        <p:txBody>
          <a:bodyPr/>
          <a:lstStyle/>
          <a:p>
            <a:pPr marL="152400" indent="0">
              <a:buNone/>
            </a:pPr>
            <a:r>
              <a:rPr lang="en-US" sz="1600" dirty="0"/>
              <a:t>We evaluate and compare two existing general-purpose control methods, using them to control all four controllable attributes.</a:t>
            </a:r>
          </a:p>
          <a:p>
            <a:pPr marL="152400" indent="0">
              <a:buNone/>
            </a:pPr>
            <a:endParaRPr lang="en-US" sz="1600" dirty="0"/>
          </a:p>
          <a:p>
            <a:pPr>
              <a:lnSpc>
                <a:spcPct val="150000"/>
              </a:lnSpc>
            </a:pPr>
            <a:r>
              <a:rPr lang="en-US" sz="1600" b="1" u="sng" dirty="0"/>
              <a:t>Conditional Training (CT):</a:t>
            </a:r>
            <a:r>
              <a:rPr lang="en-US" sz="1600" dirty="0"/>
              <a:t> Train the model to generate response y, conditioned on the input x, and the desired output attribute z. (Kikuchi et al 2016, Peng et al 2018, Fan et al 2018)</a:t>
            </a:r>
          </a:p>
          <a:p>
            <a:pPr>
              <a:lnSpc>
                <a:spcPct val="150000"/>
              </a:lnSpc>
            </a:pPr>
            <a:r>
              <a:rPr lang="en-US" sz="1600" b="1" u="sng" dirty="0"/>
              <a:t>Weighted Decoding (WD):</a:t>
            </a:r>
            <a:r>
              <a:rPr lang="en-US" sz="1600" b="1" dirty="0"/>
              <a:t> </a:t>
            </a:r>
            <a:r>
              <a:rPr lang="en-US" sz="1600" dirty="0"/>
              <a:t>During decoding, increase/decrease the probability of generating words w in proportion to features f(w). (</a:t>
            </a:r>
            <a:r>
              <a:rPr lang="en-US" sz="1600" dirty="0" err="1"/>
              <a:t>Ghazvininejad</a:t>
            </a:r>
            <a:r>
              <a:rPr lang="en-US" sz="1600" dirty="0"/>
              <a:t> et al 2017, </a:t>
            </a:r>
            <a:r>
              <a:rPr lang="en-US" sz="1600" dirty="0" err="1"/>
              <a:t>Baheti</a:t>
            </a:r>
            <a:r>
              <a:rPr lang="en-US" sz="1600" dirty="0"/>
              <a:t> et al 2018)</a:t>
            </a:r>
            <a:endParaRPr lang="en-IN" sz="1600" dirty="0"/>
          </a:p>
        </p:txBody>
      </p:sp>
    </p:spTree>
    <p:extLst>
      <p:ext uri="{BB962C8B-B14F-4D97-AF65-F5344CB8AC3E}">
        <p14:creationId xmlns:p14="http://schemas.microsoft.com/office/powerpoint/2010/main" val="1935801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5AB3-FF3C-4130-8B2C-821AAFB6B16C}"/>
              </a:ext>
            </a:extLst>
          </p:cNvPr>
          <p:cNvSpPr>
            <a:spLocks noGrp="1"/>
          </p:cNvSpPr>
          <p:nvPr>
            <p:ph type="title"/>
          </p:nvPr>
        </p:nvSpPr>
        <p:spPr>
          <a:xfrm>
            <a:off x="5111610" y="1400041"/>
            <a:ext cx="3477444" cy="572700"/>
          </a:xfrm>
        </p:spPr>
        <p:txBody>
          <a:bodyPr/>
          <a:lstStyle/>
          <a:p>
            <a:r>
              <a:rPr lang="en-IN" dirty="0"/>
              <a:t>Weighted Decoding (WD):</a:t>
            </a:r>
          </a:p>
        </p:txBody>
      </p:sp>
      <p:sp>
        <p:nvSpPr>
          <p:cNvPr id="3" name="Text Placeholder 2">
            <a:extLst>
              <a:ext uri="{FF2B5EF4-FFF2-40B4-BE49-F238E27FC236}">
                <a16:creationId xmlns:a16="http://schemas.microsoft.com/office/drawing/2014/main" id="{0DEA711C-7A14-40EE-88A7-F5DD1B368D71}"/>
              </a:ext>
            </a:extLst>
          </p:cNvPr>
          <p:cNvSpPr>
            <a:spLocks noGrp="1"/>
          </p:cNvSpPr>
          <p:nvPr>
            <p:ph type="body" idx="1"/>
          </p:nvPr>
        </p:nvSpPr>
        <p:spPr>
          <a:xfrm>
            <a:off x="5162064" y="1972741"/>
            <a:ext cx="3229159" cy="1737657"/>
          </a:xfrm>
        </p:spPr>
        <p:txBody>
          <a:bodyPr/>
          <a:lstStyle/>
          <a:p>
            <a:pPr algn="l"/>
            <a:r>
              <a:rPr lang="en-US" dirty="0"/>
              <a:t>Requires attribute to be defined at the word-level (question-asking)</a:t>
            </a:r>
          </a:p>
          <a:p>
            <a:pPr algn="l"/>
            <a:r>
              <a:rPr lang="en-US" dirty="0"/>
              <a:t>Effective for: ✓ repetition,          ✓ response-relatedness,             ✓ specificity</a:t>
            </a:r>
            <a:endParaRPr lang="en-IN" dirty="0"/>
          </a:p>
        </p:txBody>
      </p:sp>
      <p:sp>
        <p:nvSpPr>
          <p:cNvPr id="4" name="Text Placeholder 3">
            <a:extLst>
              <a:ext uri="{FF2B5EF4-FFF2-40B4-BE49-F238E27FC236}">
                <a16:creationId xmlns:a16="http://schemas.microsoft.com/office/drawing/2014/main" id="{F48A6913-5AD3-481F-8CE8-44D56D842D3E}"/>
              </a:ext>
            </a:extLst>
          </p:cNvPr>
          <p:cNvSpPr>
            <a:spLocks noGrp="1"/>
          </p:cNvSpPr>
          <p:nvPr>
            <p:ph type="body" idx="2"/>
          </p:nvPr>
        </p:nvSpPr>
        <p:spPr>
          <a:xfrm>
            <a:off x="752776" y="1972741"/>
            <a:ext cx="3534199" cy="1027800"/>
          </a:xfrm>
        </p:spPr>
        <p:txBody>
          <a:bodyPr/>
          <a:lstStyle/>
          <a:p>
            <a:pPr algn="l"/>
            <a:r>
              <a:rPr lang="en-US" dirty="0"/>
              <a:t>Requires sufficient training examples for the attribute (repetition).</a:t>
            </a:r>
          </a:p>
          <a:p>
            <a:pPr algn="l"/>
            <a:r>
              <a:rPr lang="en-US" dirty="0"/>
              <a:t>Ineffective at learning complex relationships between input and output ( response-relatedness)</a:t>
            </a:r>
          </a:p>
          <a:p>
            <a:pPr algn="l"/>
            <a:r>
              <a:rPr lang="en-US" dirty="0"/>
              <a:t>Effective for:  ✓ specificity,               ✓ question-asking</a:t>
            </a:r>
            <a:endParaRPr lang="en-IN" dirty="0"/>
          </a:p>
        </p:txBody>
      </p:sp>
      <p:sp>
        <p:nvSpPr>
          <p:cNvPr id="5" name="Title 4">
            <a:extLst>
              <a:ext uri="{FF2B5EF4-FFF2-40B4-BE49-F238E27FC236}">
                <a16:creationId xmlns:a16="http://schemas.microsoft.com/office/drawing/2014/main" id="{7F6D93C7-FC0D-4817-9D32-DAE56016C748}"/>
              </a:ext>
            </a:extLst>
          </p:cNvPr>
          <p:cNvSpPr>
            <a:spLocks noGrp="1"/>
          </p:cNvSpPr>
          <p:nvPr>
            <p:ph type="title" idx="3"/>
          </p:nvPr>
        </p:nvSpPr>
        <p:spPr>
          <a:xfrm>
            <a:off x="720000" y="1400041"/>
            <a:ext cx="3599752" cy="572700"/>
          </a:xfrm>
        </p:spPr>
        <p:txBody>
          <a:bodyPr/>
          <a:lstStyle/>
          <a:p>
            <a:r>
              <a:rPr lang="en-IN" dirty="0">
                <a:solidFill>
                  <a:schemeClr val="accent6">
                    <a:lumMod val="40000"/>
                    <a:lumOff val="60000"/>
                  </a:schemeClr>
                </a:solidFill>
              </a:rPr>
              <a:t>Conditional Training (CT):</a:t>
            </a:r>
          </a:p>
        </p:txBody>
      </p:sp>
      <p:sp>
        <p:nvSpPr>
          <p:cNvPr id="6" name="Title 5">
            <a:extLst>
              <a:ext uri="{FF2B5EF4-FFF2-40B4-BE49-F238E27FC236}">
                <a16:creationId xmlns:a16="http://schemas.microsoft.com/office/drawing/2014/main" id="{BBE06DE4-8CAB-49E4-B52A-8BD41F2B51CB}"/>
              </a:ext>
            </a:extLst>
          </p:cNvPr>
          <p:cNvSpPr>
            <a:spLocks noGrp="1"/>
          </p:cNvSpPr>
          <p:nvPr>
            <p:ph type="title" idx="4"/>
          </p:nvPr>
        </p:nvSpPr>
        <p:spPr>
          <a:xfrm>
            <a:off x="397291" y="254641"/>
            <a:ext cx="8349418" cy="572700"/>
          </a:xfrm>
        </p:spPr>
        <p:txBody>
          <a:bodyPr/>
          <a:lstStyle/>
          <a:p>
            <a:r>
              <a:rPr lang="en-US" sz="3400" b="1" dirty="0">
                <a:solidFill>
                  <a:schemeClr val="bg1"/>
                </a:solidFill>
              </a:rPr>
              <a:t>Q1: How effectively can we control attributes?</a:t>
            </a:r>
            <a:br>
              <a:rPr lang="en-US" sz="3200" dirty="0"/>
            </a:br>
            <a:r>
              <a:rPr lang="en-US" sz="1600" dirty="0"/>
              <a:t>Attributes: repetition, specificity, question-asking, response-relatedness</a:t>
            </a:r>
            <a:endParaRPr lang="en-IN" sz="2400" dirty="0"/>
          </a:p>
        </p:txBody>
      </p:sp>
    </p:spTree>
    <p:extLst>
      <p:ext uri="{BB962C8B-B14F-4D97-AF65-F5344CB8AC3E}">
        <p14:creationId xmlns:p14="http://schemas.microsoft.com/office/powerpoint/2010/main" val="544827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C7E0-91B3-4A4C-8252-F7777E3FEF1E}"/>
              </a:ext>
            </a:extLst>
          </p:cNvPr>
          <p:cNvSpPr>
            <a:spLocks noGrp="1"/>
          </p:cNvSpPr>
          <p:nvPr>
            <p:ph type="title"/>
          </p:nvPr>
        </p:nvSpPr>
        <p:spPr>
          <a:xfrm>
            <a:off x="476118" y="138710"/>
            <a:ext cx="8191762" cy="737724"/>
          </a:xfrm>
        </p:spPr>
        <p:txBody>
          <a:bodyPr/>
          <a:lstStyle/>
          <a:p>
            <a:r>
              <a:rPr lang="en-US" sz="3200" b="1" dirty="0">
                <a:solidFill>
                  <a:schemeClr val="bg1"/>
                </a:solidFill>
              </a:rPr>
              <a:t>Controlling specificity (WD and CT)</a:t>
            </a:r>
            <a:endParaRPr lang="en-IN" sz="3200" b="1" dirty="0">
              <a:solidFill>
                <a:schemeClr val="bg1"/>
              </a:solidFill>
            </a:endParaRPr>
          </a:p>
        </p:txBody>
      </p:sp>
      <p:pic>
        <p:nvPicPr>
          <p:cNvPr id="4" name="Picture 3">
            <a:extLst>
              <a:ext uri="{FF2B5EF4-FFF2-40B4-BE49-F238E27FC236}">
                <a16:creationId xmlns:a16="http://schemas.microsoft.com/office/drawing/2014/main" id="{080A839C-8018-47DE-B29E-7071DFF8F879}"/>
              </a:ext>
            </a:extLst>
          </p:cNvPr>
          <p:cNvPicPr>
            <a:picLocks noChangeAspect="1"/>
          </p:cNvPicPr>
          <p:nvPr/>
        </p:nvPicPr>
        <p:blipFill>
          <a:blip r:embed="rId2"/>
          <a:stretch>
            <a:fillRect/>
          </a:stretch>
        </p:blipFill>
        <p:spPr>
          <a:xfrm>
            <a:off x="281601" y="876434"/>
            <a:ext cx="8580795" cy="4033763"/>
          </a:xfrm>
          <a:prstGeom prst="rect">
            <a:avLst/>
          </a:prstGeom>
        </p:spPr>
      </p:pic>
    </p:spTree>
    <p:extLst>
      <p:ext uri="{BB962C8B-B14F-4D97-AF65-F5344CB8AC3E}">
        <p14:creationId xmlns:p14="http://schemas.microsoft.com/office/powerpoint/2010/main" val="239273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0"/>
        <p:cNvGrpSpPr/>
        <p:nvPr/>
      </p:nvGrpSpPr>
      <p:grpSpPr>
        <a:xfrm>
          <a:off x="0" y="0"/>
          <a:ext cx="0" cy="0"/>
          <a:chOff x="0" y="0"/>
          <a:chExt cx="0" cy="0"/>
        </a:xfrm>
      </p:grpSpPr>
      <p:sp>
        <p:nvSpPr>
          <p:cNvPr id="731" name="Google Shape;731;p30"/>
          <p:cNvSpPr txBox="1">
            <a:spLocks noGrp="1"/>
          </p:cNvSpPr>
          <p:nvPr>
            <p:ph type="title"/>
          </p:nvPr>
        </p:nvSpPr>
        <p:spPr>
          <a:xfrm>
            <a:off x="558099" y="1633500"/>
            <a:ext cx="8027801" cy="18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chemeClr val="bg1"/>
                </a:solidFill>
              </a:rPr>
              <a:t>Analysing methods of Neural Text Generation</a:t>
            </a:r>
            <a:br>
              <a:rPr lang="en-US" sz="4000" b="1" dirty="0">
                <a:solidFill>
                  <a:schemeClr val="bg1"/>
                </a:solidFill>
              </a:rPr>
            </a:br>
            <a:r>
              <a:rPr lang="en-US" sz="4000" b="1" dirty="0">
                <a:solidFill>
                  <a:schemeClr val="bg1"/>
                </a:solidFill>
              </a:rPr>
              <a:t>to refine conversations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FF1352-529C-4E18-84A9-3C9C3D4A0155}"/>
              </a:ext>
            </a:extLst>
          </p:cNvPr>
          <p:cNvPicPr>
            <a:picLocks noChangeAspect="1"/>
          </p:cNvPicPr>
          <p:nvPr/>
        </p:nvPicPr>
        <p:blipFill>
          <a:blip r:embed="rId2"/>
          <a:stretch>
            <a:fillRect/>
          </a:stretch>
        </p:blipFill>
        <p:spPr>
          <a:xfrm>
            <a:off x="89738" y="293225"/>
            <a:ext cx="8964523" cy="4557049"/>
          </a:xfrm>
          <a:prstGeom prst="rect">
            <a:avLst/>
          </a:prstGeom>
        </p:spPr>
      </p:pic>
    </p:spTree>
    <p:extLst>
      <p:ext uri="{BB962C8B-B14F-4D97-AF65-F5344CB8AC3E}">
        <p14:creationId xmlns:p14="http://schemas.microsoft.com/office/powerpoint/2010/main" val="1370285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C7E0-91B3-4A4C-8252-F7777E3FEF1E}"/>
              </a:ext>
            </a:extLst>
          </p:cNvPr>
          <p:cNvSpPr>
            <a:spLocks noGrp="1"/>
          </p:cNvSpPr>
          <p:nvPr>
            <p:ph type="title"/>
          </p:nvPr>
        </p:nvSpPr>
        <p:spPr>
          <a:xfrm>
            <a:off x="476118" y="138710"/>
            <a:ext cx="8191762" cy="737724"/>
          </a:xfrm>
        </p:spPr>
        <p:txBody>
          <a:bodyPr/>
          <a:lstStyle/>
          <a:p>
            <a:r>
              <a:rPr lang="en-US" sz="3200" b="1" dirty="0">
                <a:solidFill>
                  <a:schemeClr val="bg1"/>
                </a:solidFill>
              </a:rPr>
              <a:t>Controlling response-relatedness (WD)</a:t>
            </a:r>
            <a:endParaRPr lang="en-IN" sz="3200" b="1" dirty="0">
              <a:solidFill>
                <a:schemeClr val="bg1"/>
              </a:solidFill>
            </a:endParaRPr>
          </a:p>
        </p:txBody>
      </p:sp>
      <p:pic>
        <p:nvPicPr>
          <p:cNvPr id="5" name="Picture 4">
            <a:extLst>
              <a:ext uri="{FF2B5EF4-FFF2-40B4-BE49-F238E27FC236}">
                <a16:creationId xmlns:a16="http://schemas.microsoft.com/office/drawing/2014/main" id="{1422AB07-3941-40E7-8BB1-FCDC7D86EE7F}"/>
              </a:ext>
            </a:extLst>
          </p:cNvPr>
          <p:cNvPicPr>
            <a:picLocks noChangeAspect="1"/>
          </p:cNvPicPr>
          <p:nvPr/>
        </p:nvPicPr>
        <p:blipFill>
          <a:blip r:embed="rId2"/>
          <a:stretch>
            <a:fillRect/>
          </a:stretch>
        </p:blipFill>
        <p:spPr>
          <a:xfrm>
            <a:off x="993485" y="822735"/>
            <a:ext cx="7157029" cy="4182055"/>
          </a:xfrm>
          <a:prstGeom prst="rect">
            <a:avLst/>
          </a:prstGeom>
        </p:spPr>
      </p:pic>
    </p:spTree>
    <p:extLst>
      <p:ext uri="{BB962C8B-B14F-4D97-AF65-F5344CB8AC3E}">
        <p14:creationId xmlns:p14="http://schemas.microsoft.com/office/powerpoint/2010/main" val="3205555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9AB5-9B3A-47FE-A1B6-565C880D514E}"/>
              </a:ext>
            </a:extLst>
          </p:cNvPr>
          <p:cNvSpPr>
            <a:spLocks noGrp="1"/>
          </p:cNvSpPr>
          <p:nvPr>
            <p:ph type="title"/>
          </p:nvPr>
        </p:nvSpPr>
        <p:spPr>
          <a:xfrm>
            <a:off x="457396" y="318370"/>
            <a:ext cx="7704000" cy="572700"/>
          </a:xfrm>
        </p:spPr>
        <p:txBody>
          <a:bodyPr/>
          <a:lstStyle/>
          <a:p>
            <a:r>
              <a:rPr lang="en-IN" sz="3400" b="1" dirty="0">
                <a:solidFill>
                  <a:schemeClr val="bg1"/>
                </a:solidFill>
              </a:rPr>
              <a:t>Q2: </a:t>
            </a:r>
            <a:r>
              <a:rPr lang="en-US" sz="3400" b="1" dirty="0">
                <a:solidFill>
                  <a:schemeClr val="bg1"/>
                </a:solidFill>
              </a:rPr>
              <a:t>How does control affect human eval?</a:t>
            </a:r>
            <a:endParaRPr lang="en-IN" sz="3400" b="1" dirty="0">
              <a:solidFill>
                <a:schemeClr val="bg1"/>
              </a:solidFill>
            </a:endParaRPr>
          </a:p>
        </p:txBody>
      </p:sp>
      <p:sp>
        <p:nvSpPr>
          <p:cNvPr id="3" name="Text Placeholder 2">
            <a:extLst>
              <a:ext uri="{FF2B5EF4-FFF2-40B4-BE49-F238E27FC236}">
                <a16:creationId xmlns:a16="http://schemas.microsoft.com/office/drawing/2014/main" id="{D6DC85B3-AA16-470A-9A7A-E1AC733B810A}"/>
              </a:ext>
            </a:extLst>
          </p:cNvPr>
          <p:cNvSpPr>
            <a:spLocks noGrp="1"/>
          </p:cNvSpPr>
          <p:nvPr>
            <p:ph type="body" idx="1"/>
          </p:nvPr>
        </p:nvSpPr>
        <p:spPr>
          <a:xfrm>
            <a:off x="240944" y="1640215"/>
            <a:ext cx="2054515" cy="715574"/>
          </a:xfrm>
        </p:spPr>
        <p:txBody>
          <a:bodyPr/>
          <a:lstStyle/>
          <a:p>
            <a:pPr marL="152400" indent="0" algn="r">
              <a:buNone/>
            </a:pPr>
            <a:r>
              <a:rPr lang="en-US" sz="1400" b="1" dirty="0"/>
              <a:t>Reduce n-gram repetition to human level</a:t>
            </a:r>
            <a:endParaRPr lang="en-IN" sz="1400" b="1" dirty="0"/>
          </a:p>
        </p:txBody>
      </p:sp>
      <p:grpSp>
        <p:nvGrpSpPr>
          <p:cNvPr id="38" name="Group 37">
            <a:extLst>
              <a:ext uri="{FF2B5EF4-FFF2-40B4-BE49-F238E27FC236}">
                <a16:creationId xmlns:a16="http://schemas.microsoft.com/office/drawing/2014/main" id="{634232BC-787D-406E-B067-A8CA00BF2082}"/>
              </a:ext>
            </a:extLst>
          </p:cNvPr>
          <p:cNvGrpSpPr/>
          <p:nvPr/>
        </p:nvGrpSpPr>
        <p:grpSpPr>
          <a:xfrm>
            <a:off x="2295459" y="1021606"/>
            <a:ext cx="6628612" cy="3941379"/>
            <a:chOff x="2334869" y="702950"/>
            <a:chExt cx="6589202" cy="4298401"/>
          </a:xfrm>
        </p:grpSpPr>
        <p:sp>
          <p:nvSpPr>
            <p:cNvPr id="6" name="Rectangle: Rounded Corners 5">
              <a:extLst>
                <a:ext uri="{FF2B5EF4-FFF2-40B4-BE49-F238E27FC236}">
                  <a16:creationId xmlns:a16="http://schemas.microsoft.com/office/drawing/2014/main" id="{60CEEC7C-25DB-4834-9DC2-14FFF652E793}"/>
                </a:ext>
              </a:extLst>
            </p:cNvPr>
            <p:cNvSpPr/>
            <p:nvPr/>
          </p:nvSpPr>
          <p:spPr>
            <a:xfrm>
              <a:off x="2503564" y="1483166"/>
              <a:ext cx="1727899" cy="60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7" name="Rectangle: Rounded Corners 6">
              <a:extLst>
                <a:ext uri="{FF2B5EF4-FFF2-40B4-BE49-F238E27FC236}">
                  <a16:creationId xmlns:a16="http://schemas.microsoft.com/office/drawing/2014/main" id="{376346EE-748A-440B-B612-ADF95FA2DF92}"/>
                </a:ext>
              </a:extLst>
            </p:cNvPr>
            <p:cNvSpPr/>
            <p:nvPr/>
          </p:nvSpPr>
          <p:spPr>
            <a:xfrm>
              <a:off x="2506717" y="2244380"/>
              <a:ext cx="1731055" cy="751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8" name="Rectangle: Rounded Corners 7">
              <a:extLst>
                <a:ext uri="{FF2B5EF4-FFF2-40B4-BE49-F238E27FC236}">
                  <a16:creationId xmlns:a16="http://schemas.microsoft.com/office/drawing/2014/main" id="{D68E9ACE-78E0-4E24-B8B0-106035F74BF1}"/>
                </a:ext>
              </a:extLst>
            </p:cNvPr>
            <p:cNvSpPr/>
            <p:nvPr/>
          </p:nvSpPr>
          <p:spPr>
            <a:xfrm>
              <a:off x="2503563" y="4220061"/>
              <a:ext cx="1727901" cy="60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9" name="Google Shape;711;p29">
              <a:extLst>
                <a:ext uri="{FF2B5EF4-FFF2-40B4-BE49-F238E27FC236}">
                  <a16:creationId xmlns:a16="http://schemas.microsoft.com/office/drawing/2014/main" id="{DAF7EEAE-3A9E-4228-B3E2-77684223B1B3}"/>
                </a:ext>
              </a:extLst>
            </p:cNvPr>
            <p:cNvSpPr txBox="1">
              <a:spLocks/>
            </p:cNvSpPr>
            <p:nvPr/>
          </p:nvSpPr>
          <p:spPr>
            <a:xfrm>
              <a:off x="2503563" y="1483166"/>
              <a:ext cx="1727899" cy="616170"/>
            </a:xfrm>
            <a:prstGeom prst="rect">
              <a:avLst/>
            </a:prstGeom>
            <a:ln w="76200">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Repetition</a:t>
              </a:r>
            </a:p>
            <a:p>
              <a:pPr marL="0" indent="0"/>
              <a:r>
                <a:rPr lang="en-US" sz="1200" dirty="0">
                  <a:solidFill>
                    <a:schemeClr val="bg1"/>
                  </a:solidFill>
                </a:rPr>
                <a:t>(n-gram overlap)</a:t>
              </a:r>
            </a:p>
          </p:txBody>
        </p:sp>
        <p:sp>
          <p:nvSpPr>
            <p:cNvPr id="10" name="Google Shape;711;p29">
              <a:extLst>
                <a:ext uri="{FF2B5EF4-FFF2-40B4-BE49-F238E27FC236}">
                  <a16:creationId xmlns:a16="http://schemas.microsoft.com/office/drawing/2014/main" id="{486CA4D4-C158-4DA5-8EC2-23FA9EA71379}"/>
                </a:ext>
              </a:extLst>
            </p:cNvPr>
            <p:cNvSpPr txBox="1">
              <a:spLocks/>
            </p:cNvSpPr>
            <p:nvPr/>
          </p:nvSpPr>
          <p:spPr>
            <a:xfrm>
              <a:off x="2503563" y="2244378"/>
              <a:ext cx="1734209" cy="751357"/>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Specificity</a:t>
              </a:r>
            </a:p>
            <a:p>
              <a:pPr marL="0" indent="0"/>
              <a:r>
                <a:rPr lang="en-US" sz="1200" dirty="0">
                  <a:solidFill>
                    <a:schemeClr val="bg1"/>
                  </a:solidFill>
                </a:rPr>
                <a:t>(normalized inverse document frequency)</a:t>
              </a:r>
            </a:p>
          </p:txBody>
        </p:sp>
        <p:sp>
          <p:nvSpPr>
            <p:cNvPr id="11" name="Rectangle: Rounded Corners 10">
              <a:extLst>
                <a:ext uri="{FF2B5EF4-FFF2-40B4-BE49-F238E27FC236}">
                  <a16:creationId xmlns:a16="http://schemas.microsoft.com/office/drawing/2014/main" id="{48D368B2-2880-463F-A2A9-D34149A16BB5}"/>
                </a:ext>
              </a:extLst>
            </p:cNvPr>
            <p:cNvSpPr/>
            <p:nvPr/>
          </p:nvSpPr>
          <p:spPr>
            <a:xfrm>
              <a:off x="2506717" y="3177699"/>
              <a:ext cx="1731055" cy="751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2" name="Google Shape;711;p29">
              <a:extLst>
                <a:ext uri="{FF2B5EF4-FFF2-40B4-BE49-F238E27FC236}">
                  <a16:creationId xmlns:a16="http://schemas.microsoft.com/office/drawing/2014/main" id="{818A939B-BDA1-4C6C-B91D-1B8C3B914BA5}"/>
                </a:ext>
              </a:extLst>
            </p:cNvPr>
            <p:cNvSpPr txBox="1">
              <a:spLocks/>
            </p:cNvSpPr>
            <p:nvPr/>
          </p:nvSpPr>
          <p:spPr>
            <a:xfrm>
              <a:off x="2503563" y="3177698"/>
              <a:ext cx="1734209" cy="77520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Response-relatedness</a:t>
              </a:r>
            </a:p>
            <a:p>
              <a:pPr marL="0" indent="0"/>
              <a:r>
                <a:rPr lang="en-US" sz="1200" dirty="0">
                  <a:solidFill>
                    <a:schemeClr val="bg1"/>
                  </a:solidFill>
                </a:rPr>
                <a:t>(cosine similarities of sentence embeddings)</a:t>
              </a:r>
            </a:p>
          </p:txBody>
        </p:sp>
        <p:sp>
          <p:nvSpPr>
            <p:cNvPr id="13" name="Google Shape;711;p29">
              <a:extLst>
                <a:ext uri="{FF2B5EF4-FFF2-40B4-BE49-F238E27FC236}">
                  <a16:creationId xmlns:a16="http://schemas.microsoft.com/office/drawing/2014/main" id="{3B79EAF2-097C-436D-BA4B-9EE21BC9B8E1}"/>
                </a:ext>
              </a:extLst>
            </p:cNvPr>
            <p:cNvSpPr txBox="1">
              <a:spLocks/>
            </p:cNvSpPr>
            <p:nvPr/>
          </p:nvSpPr>
          <p:spPr>
            <a:xfrm>
              <a:off x="2500409" y="4220058"/>
              <a:ext cx="1731055" cy="61617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Question-asking</a:t>
              </a:r>
            </a:p>
            <a:p>
              <a:pPr marL="0" indent="0"/>
              <a:r>
                <a:rPr lang="en-US" sz="1200" dirty="0">
                  <a:solidFill>
                    <a:schemeClr val="bg1"/>
                  </a:solidFill>
                </a:rPr>
                <a:t>(‘?’ used in utterance)</a:t>
              </a:r>
            </a:p>
          </p:txBody>
        </p:sp>
        <p:sp>
          <p:nvSpPr>
            <p:cNvPr id="14" name="Google Shape;711;p29">
              <a:extLst>
                <a:ext uri="{FF2B5EF4-FFF2-40B4-BE49-F238E27FC236}">
                  <a16:creationId xmlns:a16="http://schemas.microsoft.com/office/drawing/2014/main" id="{ED2C5FB5-DE42-4DBE-B6FE-A0159849BAD4}"/>
                </a:ext>
              </a:extLst>
            </p:cNvPr>
            <p:cNvSpPr txBox="1">
              <a:spLocks/>
            </p:cNvSpPr>
            <p:nvPr/>
          </p:nvSpPr>
          <p:spPr>
            <a:xfrm>
              <a:off x="2334869" y="707961"/>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Low-level controllable attributes</a:t>
              </a:r>
            </a:p>
          </p:txBody>
        </p:sp>
        <p:sp>
          <p:nvSpPr>
            <p:cNvPr id="15" name="Rectangle: Rounded Corners 14">
              <a:extLst>
                <a:ext uri="{FF2B5EF4-FFF2-40B4-BE49-F238E27FC236}">
                  <a16:creationId xmlns:a16="http://schemas.microsoft.com/office/drawing/2014/main" id="{5E50A987-68F5-4CF4-AEB5-7F499E34FA88}"/>
                </a:ext>
              </a:extLst>
            </p:cNvPr>
            <p:cNvSpPr/>
            <p:nvPr/>
          </p:nvSpPr>
          <p:spPr>
            <a:xfrm>
              <a:off x="4812687" y="2020364"/>
              <a:ext cx="1525050"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6B1A0D38-B9EA-4FB3-B8C3-BEAA34693AB5}"/>
                </a:ext>
              </a:extLst>
            </p:cNvPr>
            <p:cNvSpPr/>
            <p:nvPr/>
          </p:nvSpPr>
          <p:spPr>
            <a:xfrm>
              <a:off x="4812686" y="2663133"/>
              <a:ext cx="1525049"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EF8A6910-CB07-4080-BD8E-0833EFD37EA5}"/>
                </a:ext>
              </a:extLst>
            </p:cNvPr>
            <p:cNvSpPr/>
            <p:nvPr/>
          </p:nvSpPr>
          <p:spPr>
            <a:xfrm>
              <a:off x="4812687" y="3305902"/>
              <a:ext cx="1525048"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ACF3A352-7889-47C7-9082-4124974FB22C}"/>
                </a:ext>
              </a:extLst>
            </p:cNvPr>
            <p:cNvSpPr/>
            <p:nvPr/>
          </p:nvSpPr>
          <p:spPr>
            <a:xfrm>
              <a:off x="4812687" y="3948671"/>
              <a:ext cx="1525048"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2528592-4F33-4B3F-9A78-E6D335782A75}"/>
                </a:ext>
              </a:extLst>
            </p:cNvPr>
            <p:cNvSpPr/>
            <p:nvPr/>
          </p:nvSpPr>
          <p:spPr>
            <a:xfrm>
              <a:off x="4812686" y="4591440"/>
              <a:ext cx="1525047"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1B301184-3D2D-43A1-B725-EE1026306EB4}"/>
                </a:ext>
              </a:extLst>
            </p:cNvPr>
            <p:cNvSpPr/>
            <p:nvPr/>
          </p:nvSpPr>
          <p:spPr>
            <a:xfrm>
              <a:off x="4812686" y="1377595"/>
              <a:ext cx="1525051"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F76D3C4B-C5BF-401E-B8A7-E525C0123DFA}"/>
                </a:ext>
              </a:extLst>
            </p:cNvPr>
            <p:cNvSpPr/>
            <p:nvPr/>
          </p:nvSpPr>
          <p:spPr>
            <a:xfrm>
              <a:off x="4336832" y="2949491"/>
              <a:ext cx="323455" cy="2933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22" name="Google Shape;711;p29">
              <a:extLst>
                <a:ext uri="{FF2B5EF4-FFF2-40B4-BE49-F238E27FC236}">
                  <a16:creationId xmlns:a16="http://schemas.microsoft.com/office/drawing/2014/main" id="{408E9B94-72A1-4C25-9CCB-63309EAF8683}"/>
                </a:ext>
              </a:extLst>
            </p:cNvPr>
            <p:cNvSpPr txBox="1">
              <a:spLocks/>
            </p:cNvSpPr>
            <p:nvPr/>
          </p:nvSpPr>
          <p:spPr>
            <a:xfrm>
              <a:off x="4812686" y="1377595"/>
              <a:ext cx="1518744" cy="401493"/>
            </a:xfrm>
            <a:prstGeom prst="rect">
              <a:avLst/>
            </a:prstGeom>
            <a:noFill/>
            <a:ln w="762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Avoiding Repetition</a:t>
              </a:r>
            </a:p>
          </p:txBody>
        </p:sp>
        <p:sp>
          <p:nvSpPr>
            <p:cNvPr id="23" name="Google Shape;711;p29">
              <a:extLst>
                <a:ext uri="{FF2B5EF4-FFF2-40B4-BE49-F238E27FC236}">
                  <a16:creationId xmlns:a16="http://schemas.microsoft.com/office/drawing/2014/main" id="{0E4874FE-57EF-48EB-9409-108BA8857327}"/>
                </a:ext>
              </a:extLst>
            </p:cNvPr>
            <p:cNvSpPr txBox="1">
              <a:spLocks/>
            </p:cNvSpPr>
            <p:nvPr/>
          </p:nvSpPr>
          <p:spPr>
            <a:xfrm>
              <a:off x="4818996" y="2041527"/>
              <a:ext cx="1525051" cy="405702"/>
            </a:xfrm>
            <a:prstGeom prst="rect">
              <a:avLst/>
            </a:prstGeom>
            <a:noFill/>
            <a:ln w="762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Interestingness</a:t>
              </a:r>
            </a:p>
          </p:txBody>
        </p:sp>
        <p:sp>
          <p:nvSpPr>
            <p:cNvPr id="24" name="Google Shape;711;p29">
              <a:extLst>
                <a:ext uri="{FF2B5EF4-FFF2-40B4-BE49-F238E27FC236}">
                  <a16:creationId xmlns:a16="http://schemas.microsoft.com/office/drawing/2014/main" id="{7F286002-BB41-4A6E-8FE8-C5B7D15013DA}"/>
                </a:ext>
              </a:extLst>
            </p:cNvPr>
            <p:cNvSpPr txBox="1">
              <a:spLocks/>
            </p:cNvSpPr>
            <p:nvPr/>
          </p:nvSpPr>
          <p:spPr>
            <a:xfrm>
              <a:off x="4812682" y="2681474"/>
              <a:ext cx="1525048" cy="381818"/>
            </a:xfrm>
            <a:prstGeom prst="rect">
              <a:avLst/>
            </a:prstGeom>
            <a:noFill/>
            <a:ln w="762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Making sense</a:t>
              </a:r>
            </a:p>
          </p:txBody>
        </p:sp>
        <p:sp>
          <p:nvSpPr>
            <p:cNvPr id="25" name="Google Shape;711;p29">
              <a:extLst>
                <a:ext uri="{FF2B5EF4-FFF2-40B4-BE49-F238E27FC236}">
                  <a16:creationId xmlns:a16="http://schemas.microsoft.com/office/drawing/2014/main" id="{A93EBD11-4799-4015-82B2-D35D0F9F175E}"/>
                </a:ext>
              </a:extLst>
            </p:cNvPr>
            <p:cNvSpPr txBox="1">
              <a:spLocks/>
            </p:cNvSpPr>
            <p:nvPr/>
          </p:nvSpPr>
          <p:spPr>
            <a:xfrm>
              <a:off x="4812681" y="3306712"/>
              <a:ext cx="1531365" cy="405702"/>
            </a:xfrm>
            <a:prstGeom prst="rect">
              <a:avLst/>
            </a:prstGeom>
            <a:noFill/>
            <a:ln w="762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Fluency</a:t>
              </a:r>
            </a:p>
          </p:txBody>
        </p:sp>
        <p:sp>
          <p:nvSpPr>
            <p:cNvPr id="26" name="Google Shape;711;p29">
              <a:extLst>
                <a:ext uri="{FF2B5EF4-FFF2-40B4-BE49-F238E27FC236}">
                  <a16:creationId xmlns:a16="http://schemas.microsoft.com/office/drawing/2014/main" id="{459F783E-0CF6-4F61-BBC6-62B7D0A425E4}"/>
                </a:ext>
              </a:extLst>
            </p:cNvPr>
            <p:cNvSpPr txBox="1">
              <a:spLocks/>
            </p:cNvSpPr>
            <p:nvPr/>
          </p:nvSpPr>
          <p:spPr>
            <a:xfrm>
              <a:off x="4806379" y="3948671"/>
              <a:ext cx="1518743" cy="405702"/>
            </a:xfrm>
            <a:prstGeom prst="rect">
              <a:avLst/>
            </a:prstGeom>
            <a:noFill/>
            <a:ln w="762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Listening</a:t>
              </a:r>
            </a:p>
          </p:txBody>
        </p:sp>
        <p:sp>
          <p:nvSpPr>
            <p:cNvPr id="27" name="Google Shape;711;p29">
              <a:extLst>
                <a:ext uri="{FF2B5EF4-FFF2-40B4-BE49-F238E27FC236}">
                  <a16:creationId xmlns:a16="http://schemas.microsoft.com/office/drawing/2014/main" id="{2EC71E3E-BEDE-40C0-A4FE-5FCB6F57A6CD}"/>
                </a:ext>
              </a:extLst>
            </p:cNvPr>
            <p:cNvSpPr txBox="1">
              <a:spLocks/>
            </p:cNvSpPr>
            <p:nvPr/>
          </p:nvSpPr>
          <p:spPr>
            <a:xfrm>
              <a:off x="4806379" y="4595649"/>
              <a:ext cx="1531353" cy="405702"/>
            </a:xfrm>
            <a:prstGeom prst="rect">
              <a:avLst/>
            </a:prstGeom>
            <a:noFill/>
            <a:ln w="762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Inquisitiveness</a:t>
              </a:r>
            </a:p>
          </p:txBody>
        </p:sp>
        <p:sp>
          <p:nvSpPr>
            <p:cNvPr id="30" name="Google Shape;711;p29">
              <a:extLst>
                <a:ext uri="{FF2B5EF4-FFF2-40B4-BE49-F238E27FC236}">
                  <a16:creationId xmlns:a16="http://schemas.microsoft.com/office/drawing/2014/main" id="{B93CBFAE-F8F0-474F-80C9-F2DEC3B11988}"/>
                </a:ext>
              </a:extLst>
            </p:cNvPr>
            <p:cNvSpPr txBox="1">
              <a:spLocks/>
            </p:cNvSpPr>
            <p:nvPr/>
          </p:nvSpPr>
          <p:spPr>
            <a:xfrm>
              <a:off x="4359692" y="702950"/>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Human judgement of conversational aspects</a:t>
              </a:r>
            </a:p>
          </p:txBody>
        </p:sp>
        <p:sp>
          <p:nvSpPr>
            <p:cNvPr id="31" name="Rectangle: Rounded Corners 30">
              <a:extLst>
                <a:ext uri="{FF2B5EF4-FFF2-40B4-BE49-F238E27FC236}">
                  <a16:creationId xmlns:a16="http://schemas.microsoft.com/office/drawing/2014/main" id="{E77737EF-BABB-469E-A143-03C4851AA61A}"/>
                </a:ext>
              </a:extLst>
            </p:cNvPr>
            <p:cNvSpPr/>
            <p:nvPr/>
          </p:nvSpPr>
          <p:spPr>
            <a:xfrm>
              <a:off x="6918948" y="2590033"/>
              <a:ext cx="1525048" cy="4057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9B006167-D7EA-4459-BA7C-0F3E6643BA2A}"/>
                </a:ext>
              </a:extLst>
            </p:cNvPr>
            <p:cNvSpPr/>
            <p:nvPr/>
          </p:nvSpPr>
          <p:spPr>
            <a:xfrm>
              <a:off x="6918947" y="3232802"/>
              <a:ext cx="1525047" cy="4057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3" name="Google Shape;711;p29">
              <a:extLst>
                <a:ext uri="{FF2B5EF4-FFF2-40B4-BE49-F238E27FC236}">
                  <a16:creationId xmlns:a16="http://schemas.microsoft.com/office/drawing/2014/main" id="{0093F56D-7820-4264-A835-7D667B573E08}"/>
                </a:ext>
              </a:extLst>
            </p:cNvPr>
            <p:cNvSpPr txBox="1">
              <a:spLocks/>
            </p:cNvSpPr>
            <p:nvPr/>
          </p:nvSpPr>
          <p:spPr>
            <a:xfrm>
              <a:off x="6912639" y="2590033"/>
              <a:ext cx="1525046" cy="405702"/>
            </a:xfrm>
            <a:prstGeom prst="rect">
              <a:avLst/>
            </a:prstGeom>
            <a:noFill/>
            <a:ln w="762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Humanness</a:t>
              </a:r>
            </a:p>
          </p:txBody>
        </p:sp>
        <p:sp>
          <p:nvSpPr>
            <p:cNvPr id="34" name="Google Shape;711;p29">
              <a:extLst>
                <a:ext uri="{FF2B5EF4-FFF2-40B4-BE49-F238E27FC236}">
                  <a16:creationId xmlns:a16="http://schemas.microsoft.com/office/drawing/2014/main" id="{FE5AE43A-CB26-4264-9CE3-C1B3D839EE93}"/>
                </a:ext>
              </a:extLst>
            </p:cNvPr>
            <p:cNvSpPr txBox="1">
              <a:spLocks/>
            </p:cNvSpPr>
            <p:nvPr/>
          </p:nvSpPr>
          <p:spPr>
            <a:xfrm>
              <a:off x="6912640" y="3237011"/>
              <a:ext cx="1531365" cy="405702"/>
            </a:xfrm>
            <a:prstGeom prst="rect">
              <a:avLst/>
            </a:prstGeom>
            <a:noFill/>
            <a:ln w="762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Engagingness</a:t>
              </a:r>
            </a:p>
          </p:txBody>
        </p:sp>
        <p:sp>
          <p:nvSpPr>
            <p:cNvPr id="35" name="Arrow: Right 34">
              <a:extLst>
                <a:ext uri="{FF2B5EF4-FFF2-40B4-BE49-F238E27FC236}">
                  <a16:creationId xmlns:a16="http://schemas.microsoft.com/office/drawing/2014/main" id="{E83C382D-A3FA-4E38-B759-7AC7A732839A}"/>
                </a:ext>
              </a:extLst>
            </p:cNvPr>
            <p:cNvSpPr/>
            <p:nvPr/>
          </p:nvSpPr>
          <p:spPr>
            <a:xfrm>
              <a:off x="6493552" y="2949491"/>
              <a:ext cx="323455" cy="2933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36" name="Google Shape;711;p29">
              <a:extLst>
                <a:ext uri="{FF2B5EF4-FFF2-40B4-BE49-F238E27FC236}">
                  <a16:creationId xmlns:a16="http://schemas.microsoft.com/office/drawing/2014/main" id="{07EC529D-CFE5-4432-B8FD-4E6072604D22}"/>
                </a:ext>
              </a:extLst>
            </p:cNvPr>
            <p:cNvSpPr txBox="1">
              <a:spLocks/>
            </p:cNvSpPr>
            <p:nvPr/>
          </p:nvSpPr>
          <p:spPr>
            <a:xfrm>
              <a:off x="6480413" y="1864679"/>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Human judgement of overall quality</a:t>
              </a:r>
            </a:p>
          </p:txBody>
        </p:sp>
      </p:grpSp>
    </p:spTree>
    <p:extLst>
      <p:ext uri="{BB962C8B-B14F-4D97-AF65-F5344CB8AC3E}">
        <p14:creationId xmlns:p14="http://schemas.microsoft.com/office/powerpoint/2010/main" val="1331992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DC85B3-AA16-470A-9A7A-E1AC733B810A}"/>
              </a:ext>
            </a:extLst>
          </p:cNvPr>
          <p:cNvSpPr>
            <a:spLocks noGrp="1"/>
          </p:cNvSpPr>
          <p:nvPr>
            <p:ph type="body" idx="1"/>
          </p:nvPr>
        </p:nvSpPr>
        <p:spPr>
          <a:xfrm>
            <a:off x="256037" y="1878348"/>
            <a:ext cx="2054515" cy="715574"/>
          </a:xfrm>
        </p:spPr>
        <p:txBody>
          <a:bodyPr/>
          <a:lstStyle/>
          <a:p>
            <a:pPr marL="152400" indent="0" algn="r">
              <a:buNone/>
            </a:pPr>
            <a:r>
              <a:rPr lang="en-US" sz="1400" b="1" dirty="0"/>
              <a:t>Increase specificity</a:t>
            </a:r>
          </a:p>
          <a:p>
            <a:pPr marL="152400" indent="0" algn="r">
              <a:buNone/>
            </a:pPr>
            <a:r>
              <a:rPr lang="en-US" sz="1400" b="1" dirty="0"/>
              <a:t>(reduce genericness)</a:t>
            </a:r>
          </a:p>
          <a:p>
            <a:pPr marL="152400" indent="0" algn="r">
              <a:buNone/>
            </a:pPr>
            <a:r>
              <a:rPr lang="en-US" sz="1400" b="1" dirty="0"/>
              <a:t>to human level</a:t>
            </a:r>
            <a:endParaRPr lang="en-IN" sz="1400" b="1" dirty="0"/>
          </a:p>
        </p:txBody>
      </p:sp>
      <p:grpSp>
        <p:nvGrpSpPr>
          <p:cNvPr id="38" name="Group 37">
            <a:extLst>
              <a:ext uri="{FF2B5EF4-FFF2-40B4-BE49-F238E27FC236}">
                <a16:creationId xmlns:a16="http://schemas.microsoft.com/office/drawing/2014/main" id="{634232BC-787D-406E-B067-A8CA00BF2082}"/>
              </a:ext>
            </a:extLst>
          </p:cNvPr>
          <p:cNvGrpSpPr/>
          <p:nvPr/>
        </p:nvGrpSpPr>
        <p:grpSpPr>
          <a:xfrm>
            <a:off x="2331153" y="216381"/>
            <a:ext cx="6592917" cy="4710737"/>
            <a:chOff x="2334869" y="702950"/>
            <a:chExt cx="6589202" cy="4298401"/>
          </a:xfrm>
        </p:grpSpPr>
        <p:sp>
          <p:nvSpPr>
            <p:cNvPr id="6" name="Rectangle: Rounded Corners 5">
              <a:extLst>
                <a:ext uri="{FF2B5EF4-FFF2-40B4-BE49-F238E27FC236}">
                  <a16:creationId xmlns:a16="http://schemas.microsoft.com/office/drawing/2014/main" id="{60CEEC7C-25DB-4834-9DC2-14FFF652E793}"/>
                </a:ext>
              </a:extLst>
            </p:cNvPr>
            <p:cNvSpPr/>
            <p:nvPr/>
          </p:nvSpPr>
          <p:spPr>
            <a:xfrm>
              <a:off x="2503564" y="1483166"/>
              <a:ext cx="1727899" cy="60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7" name="Rectangle: Rounded Corners 6">
              <a:extLst>
                <a:ext uri="{FF2B5EF4-FFF2-40B4-BE49-F238E27FC236}">
                  <a16:creationId xmlns:a16="http://schemas.microsoft.com/office/drawing/2014/main" id="{376346EE-748A-440B-B612-ADF95FA2DF92}"/>
                </a:ext>
              </a:extLst>
            </p:cNvPr>
            <p:cNvSpPr/>
            <p:nvPr/>
          </p:nvSpPr>
          <p:spPr>
            <a:xfrm>
              <a:off x="2506717" y="2244380"/>
              <a:ext cx="1731055" cy="751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8" name="Rectangle: Rounded Corners 7">
              <a:extLst>
                <a:ext uri="{FF2B5EF4-FFF2-40B4-BE49-F238E27FC236}">
                  <a16:creationId xmlns:a16="http://schemas.microsoft.com/office/drawing/2014/main" id="{D68E9ACE-78E0-4E24-B8B0-106035F74BF1}"/>
                </a:ext>
              </a:extLst>
            </p:cNvPr>
            <p:cNvSpPr/>
            <p:nvPr/>
          </p:nvSpPr>
          <p:spPr>
            <a:xfrm>
              <a:off x="2503563" y="4220061"/>
              <a:ext cx="1727901" cy="60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9" name="Google Shape;711;p29">
              <a:extLst>
                <a:ext uri="{FF2B5EF4-FFF2-40B4-BE49-F238E27FC236}">
                  <a16:creationId xmlns:a16="http://schemas.microsoft.com/office/drawing/2014/main" id="{DAF7EEAE-3A9E-4228-B3E2-77684223B1B3}"/>
                </a:ext>
              </a:extLst>
            </p:cNvPr>
            <p:cNvSpPr txBox="1">
              <a:spLocks/>
            </p:cNvSpPr>
            <p:nvPr/>
          </p:nvSpPr>
          <p:spPr>
            <a:xfrm>
              <a:off x="2503563" y="1483166"/>
              <a:ext cx="1727899" cy="61617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Repetition</a:t>
              </a:r>
            </a:p>
            <a:p>
              <a:pPr marL="0" indent="0"/>
              <a:r>
                <a:rPr lang="en-US" sz="1200" dirty="0">
                  <a:solidFill>
                    <a:schemeClr val="bg1"/>
                  </a:solidFill>
                </a:rPr>
                <a:t>(n-gram overlap)</a:t>
              </a:r>
            </a:p>
          </p:txBody>
        </p:sp>
        <p:sp>
          <p:nvSpPr>
            <p:cNvPr id="10" name="Google Shape;711;p29">
              <a:extLst>
                <a:ext uri="{FF2B5EF4-FFF2-40B4-BE49-F238E27FC236}">
                  <a16:creationId xmlns:a16="http://schemas.microsoft.com/office/drawing/2014/main" id="{486CA4D4-C158-4DA5-8EC2-23FA9EA71379}"/>
                </a:ext>
              </a:extLst>
            </p:cNvPr>
            <p:cNvSpPr txBox="1">
              <a:spLocks/>
            </p:cNvSpPr>
            <p:nvPr/>
          </p:nvSpPr>
          <p:spPr>
            <a:xfrm>
              <a:off x="2503563" y="2244378"/>
              <a:ext cx="1734209" cy="751357"/>
            </a:xfrm>
            <a:prstGeom prst="rect">
              <a:avLst/>
            </a:prstGeom>
            <a:ln w="76200">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Specificity</a:t>
              </a:r>
            </a:p>
            <a:p>
              <a:pPr marL="0" indent="0"/>
              <a:r>
                <a:rPr lang="en-US" sz="1200" dirty="0">
                  <a:solidFill>
                    <a:schemeClr val="bg1"/>
                  </a:solidFill>
                </a:rPr>
                <a:t>(normalized inverse document frequency)</a:t>
              </a:r>
            </a:p>
          </p:txBody>
        </p:sp>
        <p:sp>
          <p:nvSpPr>
            <p:cNvPr id="11" name="Rectangle: Rounded Corners 10">
              <a:extLst>
                <a:ext uri="{FF2B5EF4-FFF2-40B4-BE49-F238E27FC236}">
                  <a16:creationId xmlns:a16="http://schemas.microsoft.com/office/drawing/2014/main" id="{48D368B2-2880-463F-A2A9-D34149A16BB5}"/>
                </a:ext>
              </a:extLst>
            </p:cNvPr>
            <p:cNvSpPr/>
            <p:nvPr/>
          </p:nvSpPr>
          <p:spPr>
            <a:xfrm>
              <a:off x="2506717" y="3177699"/>
              <a:ext cx="1731055" cy="751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2" name="Google Shape;711;p29">
              <a:extLst>
                <a:ext uri="{FF2B5EF4-FFF2-40B4-BE49-F238E27FC236}">
                  <a16:creationId xmlns:a16="http://schemas.microsoft.com/office/drawing/2014/main" id="{818A939B-BDA1-4C6C-B91D-1B8C3B914BA5}"/>
                </a:ext>
              </a:extLst>
            </p:cNvPr>
            <p:cNvSpPr txBox="1">
              <a:spLocks/>
            </p:cNvSpPr>
            <p:nvPr/>
          </p:nvSpPr>
          <p:spPr>
            <a:xfrm>
              <a:off x="2503563" y="3177698"/>
              <a:ext cx="1734209" cy="77520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Response-relatedness</a:t>
              </a:r>
            </a:p>
            <a:p>
              <a:pPr marL="0" indent="0"/>
              <a:r>
                <a:rPr lang="en-US" sz="1200" dirty="0">
                  <a:solidFill>
                    <a:schemeClr val="bg1"/>
                  </a:solidFill>
                </a:rPr>
                <a:t>(cosine similarities of sentence embeddings)</a:t>
              </a:r>
            </a:p>
          </p:txBody>
        </p:sp>
        <p:sp>
          <p:nvSpPr>
            <p:cNvPr id="13" name="Google Shape;711;p29">
              <a:extLst>
                <a:ext uri="{FF2B5EF4-FFF2-40B4-BE49-F238E27FC236}">
                  <a16:creationId xmlns:a16="http://schemas.microsoft.com/office/drawing/2014/main" id="{3B79EAF2-097C-436D-BA4B-9EE21BC9B8E1}"/>
                </a:ext>
              </a:extLst>
            </p:cNvPr>
            <p:cNvSpPr txBox="1">
              <a:spLocks/>
            </p:cNvSpPr>
            <p:nvPr/>
          </p:nvSpPr>
          <p:spPr>
            <a:xfrm>
              <a:off x="2500409" y="4220058"/>
              <a:ext cx="1731055" cy="61617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Question-asking</a:t>
              </a:r>
            </a:p>
            <a:p>
              <a:pPr marL="0" indent="0"/>
              <a:r>
                <a:rPr lang="en-US" sz="1200" dirty="0">
                  <a:solidFill>
                    <a:schemeClr val="bg1"/>
                  </a:solidFill>
                </a:rPr>
                <a:t>(‘?’ used in utterance)</a:t>
              </a:r>
            </a:p>
          </p:txBody>
        </p:sp>
        <p:sp>
          <p:nvSpPr>
            <p:cNvPr id="14" name="Google Shape;711;p29">
              <a:extLst>
                <a:ext uri="{FF2B5EF4-FFF2-40B4-BE49-F238E27FC236}">
                  <a16:creationId xmlns:a16="http://schemas.microsoft.com/office/drawing/2014/main" id="{ED2C5FB5-DE42-4DBE-B6FE-A0159849BAD4}"/>
                </a:ext>
              </a:extLst>
            </p:cNvPr>
            <p:cNvSpPr txBox="1">
              <a:spLocks/>
            </p:cNvSpPr>
            <p:nvPr/>
          </p:nvSpPr>
          <p:spPr>
            <a:xfrm>
              <a:off x="2334869" y="707961"/>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Low-level controllable attributes</a:t>
              </a:r>
            </a:p>
          </p:txBody>
        </p:sp>
        <p:sp>
          <p:nvSpPr>
            <p:cNvPr id="15" name="Rectangle: Rounded Corners 14">
              <a:extLst>
                <a:ext uri="{FF2B5EF4-FFF2-40B4-BE49-F238E27FC236}">
                  <a16:creationId xmlns:a16="http://schemas.microsoft.com/office/drawing/2014/main" id="{5E50A987-68F5-4CF4-AEB5-7F499E34FA88}"/>
                </a:ext>
              </a:extLst>
            </p:cNvPr>
            <p:cNvSpPr/>
            <p:nvPr/>
          </p:nvSpPr>
          <p:spPr>
            <a:xfrm>
              <a:off x="4812687" y="2020364"/>
              <a:ext cx="1525050"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6B1A0D38-B9EA-4FB3-B8C3-BEAA34693AB5}"/>
                </a:ext>
              </a:extLst>
            </p:cNvPr>
            <p:cNvSpPr/>
            <p:nvPr/>
          </p:nvSpPr>
          <p:spPr>
            <a:xfrm>
              <a:off x="4812686" y="2663133"/>
              <a:ext cx="1525049"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EF8A6910-CB07-4080-BD8E-0833EFD37EA5}"/>
                </a:ext>
              </a:extLst>
            </p:cNvPr>
            <p:cNvSpPr/>
            <p:nvPr/>
          </p:nvSpPr>
          <p:spPr>
            <a:xfrm>
              <a:off x="4812687" y="3305902"/>
              <a:ext cx="1525048"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ACF3A352-7889-47C7-9082-4124974FB22C}"/>
                </a:ext>
              </a:extLst>
            </p:cNvPr>
            <p:cNvSpPr/>
            <p:nvPr/>
          </p:nvSpPr>
          <p:spPr>
            <a:xfrm>
              <a:off x="4812687" y="3948671"/>
              <a:ext cx="1525048"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2528592-4F33-4B3F-9A78-E6D335782A75}"/>
                </a:ext>
              </a:extLst>
            </p:cNvPr>
            <p:cNvSpPr/>
            <p:nvPr/>
          </p:nvSpPr>
          <p:spPr>
            <a:xfrm>
              <a:off x="4812686" y="4591440"/>
              <a:ext cx="1525047"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1B301184-3D2D-43A1-B725-EE1026306EB4}"/>
                </a:ext>
              </a:extLst>
            </p:cNvPr>
            <p:cNvSpPr/>
            <p:nvPr/>
          </p:nvSpPr>
          <p:spPr>
            <a:xfrm>
              <a:off x="4812686" y="1377595"/>
              <a:ext cx="1525051"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F76D3C4B-C5BF-401E-B8A7-E525C0123DFA}"/>
                </a:ext>
              </a:extLst>
            </p:cNvPr>
            <p:cNvSpPr/>
            <p:nvPr/>
          </p:nvSpPr>
          <p:spPr>
            <a:xfrm>
              <a:off x="4336832" y="2949491"/>
              <a:ext cx="323455" cy="2933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22" name="Google Shape;711;p29">
              <a:extLst>
                <a:ext uri="{FF2B5EF4-FFF2-40B4-BE49-F238E27FC236}">
                  <a16:creationId xmlns:a16="http://schemas.microsoft.com/office/drawing/2014/main" id="{408E9B94-72A1-4C25-9CCB-63309EAF8683}"/>
                </a:ext>
              </a:extLst>
            </p:cNvPr>
            <p:cNvSpPr txBox="1">
              <a:spLocks/>
            </p:cNvSpPr>
            <p:nvPr/>
          </p:nvSpPr>
          <p:spPr>
            <a:xfrm>
              <a:off x="4812686" y="1377595"/>
              <a:ext cx="1518744" cy="401493"/>
            </a:xfrm>
            <a:prstGeom prst="rect">
              <a:avLst/>
            </a:prstGeom>
            <a:noFill/>
            <a:ln w="762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Avoiding Repetition</a:t>
              </a:r>
            </a:p>
          </p:txBody>
        </p:sp>
        <p:sp>
          <p:nvSpPr>
            <p:cNvPr id="23" name="Google Shape;711;p29">
              <a:extLst>
                <a:ext uri="{FF2B5EF4-FFF2-40B4-BE49-F238E27FC236}">
                  <a16:creationId xmlns:a16="http://schemas.microsoft.com/office/drawing/2014/main" id="{0E4874FE-57EF-48EB-9409-108BA8857327}"/>
                </a:ext>
              </a:extLst>
            </p:cNvPr>
            <p:cNvSpPr txBox="1">
              <a:spLocks/>
            </p:cNvSpPr>
            <p:nvPr/>
          </p:nvSpPr>
          <p:spPr>
            <a:xfrm>
              <a:off x="4818996" y="2041527"/>
              <a:ext cx="1525051" cy="405702"/>
            </a:xfrm>
            <a:prstGeom prst="rect">
              <a:avLst/>
            </a:prstGeom>
            <a:noFill/>
            <a:ln w="762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Interestingness</a:t>
              </a:r>
            </a:p>
          </p:txBody>
        </p:sp>
        <p:sp>
          <p:nvSpPr>
            <p:cNvPr id="24" name="Google Shape;711;p29">
              <a:extLst>
                <a:ext uri="{FF2B5EF4-FFF2-40B4-BE49-F238E27FC236}">
                  <a16:creationId xmlns:a16="http://schemas.microsoft.com/office/drawing/2014/main" id="{7F286002-BB41-4A6E-8FE8-C5B7D15013DA}"/>
                </a:ext>
              </a:extLst>
            </p:cNvPr>
            <p:cNvSpPr txBox="1">
              <a:spLocks/>
            </p:cNvSpPr>
            <p:nvPr/>
          </p:nvSpPr>
          <p:spPr>
            <a:xfrm>
              <a:off x="4812682" y="2681474"/>
              <a:ext cx="1525048" cy="381818"/>
            </a:xfrm>
            <a:prstGeom prst="rect">
              <a:avLst/>
            </a:prstGeom>
            <a:noFill/>
            <a:ln w="76200">
              <a:solidFill>
                <a:srgbClr val="FF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Making sense</a:t>
              </a:r>
            </a:p>
          </p:txBody>
        </p:sp>
        <p:sp>
          <p:nvSpPr>
            <p:cNvPr id="25" name="Google Shape;711;p29">
              <a:extLst>
                <a:ext uri="{FF2B5EF4-FFF2-40B4-BE49-F238E27FC236}">
                  <a16:creationId xmlns:a16="http://schemas.microsoft.com/office/drawing/2014/main" id="{A93EBD11-4799-4015-82B2-D35D0F9F175E}"/>
                </a:ext>
              </a:extLst>
            </p:cNvPr>
            <p:cNvSpPr txBox="1">
              <a:spLocks/>
            </p:cNvSpPr>
            <p:nvPr/>
          </p:nvSpPr>
          <p:spPr>
            <a:xfrm>
              <a:off x="4812681" y="3306712"/>
              <a:ext cx="1531365" cy="405702"/>
            </a:xfrm>
            <a:prstGeom prst="rect">
              <a:avLst/>
            </a:prstGeom>
            <a:noFill/>
            <a:ln w="76200">
              <a:solidFill>
                <a:srgbClr val="FF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Fluency</a:t>
              </a:r>
            </a:p>
          </p:txBody>
        </p:sp>
        <p:sp>
          <p:nvSpPr>
            <p:cNvPr id="26" name="Google Shape;711;p29">
              <a:extLst>
                <a:ext uri="{FF2B5EF4-FFF2-40B4-BE49-F238E27FC236}">
                  <a16:creationId xmlns:a16="http://schemas.microsoft.com/office/drawing/2014/main" id="{459F783E-0CF6-4F61-BBC6-62B7D0A425E4}"/>
                </a:ext>
              </a:extLst>
            </p:cNvPr>
            <p:cNvSpPr txBox="1">
              <a:spLocks/>
            </p:cNvSpPr>
            <p:nvPr/>
          </p:nvSpPr>
          <p:spPr>
            <a:xfrm>
              <a:off x="4806379" y="3948671"/>
              <a:ext cx="1518743" cy="405702"/>
            </a:xfrm>
            <a:prstGeom prst="rect">
              <a:avLst/>
            </a:prstGeom>
            <a:noFill/>
            <a:ln w="762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Listening</a:t>
              </a:r>
            </a:p>
          </p:txBody>
        </p:sp>
        <p:sp>
          <p:nvSpPr>
            <p:cNvPr id="27" name="Google Shape;711;p29">
              <a:extLst>
                <a:ext uri="{FF2B5EF4-FFF2-40B4-BE49-F238E27FC236}">
                  <a16:creationId xmlns:a16="http://schemas.microsoft.com/office/drawing/2014/main" id="{2EC71E3E-BEDE-40C0-A4FE-5FCB6F57A6CD}"/>
                </a:ext>
              </a:extLst>
            </p:cNvPr>
            <p:cNvSpPr txBox="1">
              <a:spLocks/>
            </p:cNvSpPr>
            <p:nvPr/>
          </p:nvSpPr>
          <p:spPr>
            <a:xfrm>
              <a:off x="4806379" y="4595649"/>
              <a:ext cx="1531353" cy="405702"/>
            </a:xfrm>
            <a:prstGeom prst="rect">
              <a:avLst/>
            </a:prstGeom>
            <a:noFill/>
            <a:ln w="762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Inquisitiveness</a:t>
              </a:r>
            </a:p>
          </p:txBody>
        </p:sp>
        <p:sp>
          <p:nvSpPr>
            <p:cNvPr id="30" name="Google Shape;711;p29">
              <a:extLst>
                <a:ext uri="{FF2B5EF4-FFF2-40B4-BE49-F238E27FC236}">
                  <a16:creationId xmlns:a16="http://schemas.microsoft.com/office/drawing/2014/main" id="{B93CBFAE-F8F0-474F-80C9-F2DEC3B11988}"/>
                </a:ext>
              </a:extLst>
            </p:cNvPr>
            <p:cNvSpPr txBox="1">
              <a:spLocks/>
            </p:cNvSpPr>
            <p:nvPr/>
          </p:nvSpPr>
          <p:spPr>
            <a:xfrm>
              <a:off x="4359692" y="702950"/>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Human judgement of conversational aspects</a:t>
              </a:r>
            </a:p>
          </p:txBody>
        </p:sp>
        <p:sp>
          <p:nvSpPr>
            <p:cNvPr id="31" name="Rectangle: Rounded Corners 30">
              <a:extLst>
                <a:ext uri="{FF2B5EF4-FFF2-40B4-BE49-F238E27FC236}">
                  <a16:creationId xmlns:a16="http://schemas.microsoft.com/office/drawing/2014/main" id="{E77737EF-BABB-469E-A143-03C4851AA61A}"/>
                </a:ext>
              </a:extLst>
            </p:cNvPr>
            <p:cNvSpPr/>
            <p:nvPr/>
          </p:nvSpPr>
          <p:spPr>
            <a:xfrm>
              <a:off x="6918948" y="2590033"/>
              <a:ext cx="1525048" cy="4057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9B006167-D7EA-4459-BA7C-0F3E6643BA2A}"/>
                </a:ext>
              </a:extLst>
            </p:cNvPr>
            <p:cNvSpPr/>
            <p:nvPr/>
          </p:nvSpPr>
          <p:spPr>
            <a:xfrm>
              <a:off x="6918947" y="3232802"/>
              <a:ext cx="1525047" cy="4057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3" name="Google Shape;711;p29">
              <a:extLst>
                <a:ext uri="{FF2B5EF4-FFF2-40B4-BE49-F238E27FC236}">
                  <a16:creationId xmlns:a16="http://schemas.microsoft.com/office/drawing/2014/main" id="{0093F56D-7820-4264-A835-7D667B573E08}"/>
                </a:ext>
              </a:extLst>
            </p:cNvPr>
            <p:cNvSpPr txBox="1">
              <a:spLocks/>
            </p:cNvSpPr>
            <p:nvPr/>
          </p:nvSpPr>
          <p:spPr>
            <a:xfrm>
              <a:off x="6912639" y="2590033"/>
              <a:ext cx="1525046" cy="405702"/>
            </a:xfrm>
            <a:prstGeom prst="rect">
              <a:avLst/>
            </a:prstGeom>
            <a:noFill/>
            <a:ln w="762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Humanness</a:t>
              </a:r>
            </a:p>
          </p:txBody>
        </p:sp>
        <p:sp>
          <p:nvSpPr>
            <p:cNvPr id="34" name="Google Shape;711;p29">
              <a:extLst>
                <a:ext uri="{FF2B5EF4-FFF2-40B4-BE49-F238E27FC236}">
                  <a16:creationId xmlns:a16="http://schemas.microsoft.com/office/drawing/2014/main" id="{FE5AE43A-CB26-4264-9CE3-C1B3D839EE93}"/>
                </a:ext>
              </a:extLst>
            </p:cNvPr>
            <p:cNvSpPr txBox="1">
              <a:spLocks/>
            </p:cNvSpPr>
            <p:nvPr/>
          </p:nvSpPr>
          <p:spPr>
            <a:xfrm>
              <a:off x="6912640" y="3237011"/>
              <a:ext cx="1531365" cy="405702"/>
            </a:xfrm>
            <a:prstGeom prst="rect">
              <a:avLst/>
            </a:prstGeom>
            <a:noFill/>
            <a:ln w="762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Engagingness</a:t>
              </a:r>
            </a:p>
          </p:txBody>
        </p:sp>
        <p:sp>
          <p:nvSpPr>
            <p:cNvPr id="35" name="Arrow: Right 34">
              <a:extLst>
                <a:ext uri="{FF2B5EF4-FFF2-40B4-BE49-F238E27FC236}">
                  <a16:creationId xmlns:a16="http://schemas.microsoft.com/office/drawing/2014/main" id="{E83C382D-A3FA-4E38-B759-7AC7A732839A}"/>
                </a:ext>
              </a:extLst>
            </p:cNvPr>
            <p:cNvSpPr/>
            <p:nvPr/>
          </p:nvSpPr>
          <p:spPr>
            <a:xfrm>
              <a:off x="6493552" y="2949491"/>
              <a:ext cx="323455" cy="2933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36" name="Google Shape;711;p29">
              <a:extLst>
                <a:ext uri="{FF2B5EF4-FFF2-40B4-BE49-F238E27FC236}">
                  <a16:creationId xmlns:a16="http://schemas.microsoft.com/office/drawing/2014/main" id="{07EC529D-CFE5-4432-B8FD-4E6072604D22}"/>
                </a:ext>
              </a:extLst>
            </p:cNvPr>
            <p:cNvSpPr txBox="1">
              <a:spLocks/>
            </p:cNvSpPr>
            <p:nvPr/>
          </p:nvSpPr>
          <p:spPr>
            <a:xfrm>
              <a:off x="6480413" y="1864679"/>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Human judgement of overall quality</a:t>
              </a:r>
            </a:p>
          </p:txBody>
        </p:sp>
      </p:grpSp>
    </p:spTree>
    <p:extLst>
      <p:ext uri="{BB962C8B-B14F-4D97-AF65-F5344CB8AC3E}">
        <p14:creationId xmlns:p14="http://schemas.microsoft.com/office/powerpoint/2010/main" val="2756189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DC85B3-AA16-470A-9A7A-E1AC733B810A}"/>
              </a:ext>
            </a:extLst>
          </p:cNvPr>
          <p:cNvSpPr>
            <a:spLocks noGrp="1"/>
          </p:cNvSpPr>
          <p:nvPr>
            <p:ph type="body" idx="1"/>
          </p:nvPr>
        </p:nvSpPr>
        <p:spPr>
          <a:xfrm>
            <a:off x="189186" y="2875630"/>
            <a:ext cx="2141967" cy="959286"/>
          </a:xfrm>
        </p:spPr>
        <p:txBody>
          <a:bodyPr/>
          <a:lstStyle/>
          <a:p>
            <a:pPr marL="152400" indent="0" algn="r">
              <a:buNone/>
            </a:pPr>
            <a:r>
              <a:rPr lang="en-US" sz="1400" b="1" dirty="0"/>
              <a:t>Increase response-relatedness (similarity</a:t>
            </a:r>
          </a:p>
          <a:p>
            <a:pPr marL="152400" indent="0" algn="r">
              <a:buNone/>
            </a:pPr>
            <a:r>
              <a:rPr lang="en-US" sz="1400" b="1" dirty="0"/>
              <a:t>to last utterance)</a:t>
            </a:r>
            <a:endParaRPr lang="en-IN" sz="1400" b="1" dirty="0"/>
          </a:p>
        </p:txBody>
      </p:sp>
      <p:grpSp>
        <p:nvGrpSpPr>
          <p:cNvPr id="38" name="Group 37">
            <a:extLst>
              <a:ext uri="{FF2B5EF4-FFF2-40B4-BE49-F238E27FC236}">
                <a16:creationId xmlns:a16="http://schemas.microsoft.com/office/drawing/2014/main" id="{634232BC-787D-406E-B067-A8CA00BF2082}"/>
              </a:ext>
            </a:extLst>
          </p:cNvPr>
          <p:cNvGrpSpPr/>
          <p:nvPr/>
        </p:nvGrpSpPr>
        <p:grpSpPr>
          <a:xfrm>
            <a:off x="2331153" y="216381"/>
            <a:ext cx="6592917" cy="4710737"/>
            <a:chOff x="2334869" y="702950"/>
            <a:chExt cx="6589202" cy="4298401"/>
          </a:xfrm>
        </p:grpSpPr>
        <p:sp>
          <p:nvSpPr>
            <p:cNvPr id="6" name="Rectangle: Rounded Corners 5">
              <a:extLst>
                <a:ext uri="{FF2B5EF4-FFF2-40B4-BE49-F238E27FC236}">
                  <a16:creationId xmlns:a16="http://schemas.microsoft.com/office/drawing/2014/main" id="{60CEEC7C-25DB-4834-9DC2-14FFF652E793}"/>
                </a:ext>
              </a:extLst>
            </p:cNvPr>
            <p:cNvSpPr/>
            <p:nvPr/>
          </p:nvSpPr>
          <p:spPr>
            <a:xfrm>
              <a:off x="2503564" y="1483166"/>
              <a:ext cx="1727899" cy="60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7" name="Rectangle: Rounded Corners 6">
              <a:extLst>
                <a:ext uri="{FF2B5EF4-FFF2-40B4-BE49-F238E27FC236}">
                  <a16:creationId xmlns:a16="http://schemas.microsoft.com/office/drawing/2014/main" id="{376346EE-748A-440B-B612-ADF95FA2DF92}"/>
                </a:ext>
              </a:extLst>
            </p:cNvPr>
            <p:cNvSpPr/>
            <p:nvPr/>
          </p:nvSpPr>
          <p:spPr>
            <a:xfrm>
              <a:off x="2506717" y="2244380"/>
              <a:ext cx="1731055" cy="751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8" name="Rectangle: Rounded Corners 7">
              <a:extLst>
                <a:ext uri="{FF2B5EF4-FFF2-40B4-BE49-F238E27FC236}">
                  <a16:creationId xmlns:a16="http://schemas.microsoft.com/office/drawing/2014/main" id="{D68E9ACE-78E0-4E24-B8B0-106035F74BF1}"/>
                </a:ext>
              </a:extLst>
            </p:cNvPr>
            <p:cNvSpPr/>
            <p:nvPr/>
          </p:nvSpPr>
          <p:spPr>
            <a:xfrm>
              <a:off x="2503563" y="4220061"/>
              <a:ext cx="1727901" cy="60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9" name="Google Shape;711;p29">
              <a:extLst>
                <a:ext uri="{FF2B5EF4-FFF2-40B4-BE49-F238E27FC236}">
                  <a16:creationId xmlns:a16="http://schemas.microsoft.com/office/drawing/2014/main" id="{DAF7EEAE-3A9E-4228-B3E2-77684223B1B3}"/>
                </a:ext>
              </a:extLst>
            </p:cNvPr>
            <p:cNvSpPr txBox="1">
              <a:spLocks/>
            </p:cNvSpPr>
            <p:nvPr/>
          </p:nvSpPr>
          <p:spPr>
            <a:xfrm>
              <a:off x="2503563" y="1483166"/>
              <a:ext cx="1727899" cy="61617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Repetition</a:t>
              </a:r>
            </a:p>
            <a:p>
              <a:pPr marL="0" indent="0"/>
              <a:r>
                <a:rPr lang="en-US" sz="1200" dirty="0">
                  <a:solidFill>
                    <a:schemeClr val="bg1"/>
                  </a:solidFill>
                </a:rPr>
                <a:t>(n-gram overlap)</a:t>
              </a:r>
            </a:p>
          </p:txBody>
        </p:sp>
        <p:sp>
          <p:nvSpPr>
            <p:cNvPr id="10" name="Google Shape;711;p29">
              <a:extLst>
                <a:ext uri="{FF2B5EF4-FFF2-40B4-BE49-F238E27FC236}">
                  <a16:creationId xmlns:a16="http://schemas.microsoft.com/office/drawing/2014/main" id="{486CA4D4-C158-4DA5-8EC2-23FA9EA71379}"/>
                </a:ext>
              </a:extLst>
            </p:cNvPr>
            <p:cNvSpPr txBox="1">
              <a:spLocks/>
            </p:cNvSpPr>
            <p:nvPr/>
          </p:nvSpPr>
          <p:spPr>
            <a:xfrm>
              <a:off x="2503563" y="2244378"/>
              <a:ext cx="1734209" cy="751357"/>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Specificity</a:t>
              </a:r>
            </a:p>
            <a:p>
              <a:pPr marL="0" indent="0"/>
              <a:r>
                <a:rPr lang="en-US" sz="1200" dirty="0">
                  <a:solidFill>
                    <a:schemeClr val="bg1"/>
                  </a:solidFill>
                </a:rPr>
                <a:t>(normalized inverse document frequency)</a:t>
              </a:r>
            </a:p>
          </p:txBody>
        </p:sp>
        <p:sp>
          <p:nvSpPr>
            <p:cNvPr id="11" name="Rectangle: Rounded Corners 10">
              <a:extLst>
                <a:ext uri="{FF2B5EF4-FFF2-40B4-BE49-F238E27FC236}">
                  <a16:creationId xmlns:a16="http://schemas.microsoft.com/office/drawing/2014/main" id="{48D368B2-2880-463F-A2A9-D34149A16BB5}"/>
                </a:ext>
              </a:extLst>
            </p:cNvPr>
            <p:cNvSpPr/>
            <p:nvPr/>
          </p:nvSpPr>
          <p:spPr>
            <a:xfrm>
              <a:off x="2506717" y="3177699"/>
              <a:ext cx="1731055" cy="751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2" name="Google Shape;711;p29">
              <a:extLst>
                <a:ext uri="{FF2B5EF4-FFF2-40B4-BE49-F238E27FC236}">
                  <a16:creationId xmlns:a16="http://schemas.microsoft.com/office/drawing/2014/main" id="{818A939B-BDA1-4C6C-B91D-1B8C3B914BA5}"/>
                </a:ext>
              </a:extLst>
            </p:cNvPr>
            <p:cNvSpPr txBox="1">
              <a:spLocks/>
            </p:cNvSpPr>
            <p:nvPr/>
          </p:nvSpPr>
          <p:spPr>
            <a:xfrm>
              <a:off x="2503563" y="3177698"/>
              <a:ext cx="1734209" cy="775208"/>
            </a:xfrm>
            <a:prstGeom prst="rect">
              <a:avLst/>
            </a:prstGeom>
            <a:ln w="76200">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Response-relatedness</a:t>
              </a:r>
            </a:p>
            <a:p>
              <a:pPr marL="0" indent="0"/>
              <a:r>
                <a:rPr lang="en-US" sz="1200" dirty="0">
                  <a:solidFill>
                    <a:schemeClr val="bg1"/>
                  </a:solidFill>
                </a:rPr>
                <a:t>(cosine similarities of sentence embeddings)</a:t>
              </a:r>
            </a:p>
          </p:txBody>
        </p:sp>
        <p:sp>
          <p:nvSpPr>
            <p:cNvPr id="13" name="Google Shape;711;p29">
              <a:extLst>
                <a:ext uri="{FF2B5EF4-FFF2-40B4-BE49-F238E27FC236}">
                  <a16:creationId xmlns:a16="http://schemas.microsoft.com/office/drawing/2014/main" id="{3B79EAF2-097C-436D-BA4B-9EE21BC9B8E1}"/>
                </a:ext>
              </a:extLst>
            </p:cNvPr>
            <p:cNvSpPr txBox="1">
              <a:spLocks/>
            </p:cNvSpPr>
            <p:nvPr/>
          </p:nvSpPr>
          <p:spPr>
            <a:xfrm>
              <a:off x="2500409" y="4220058"/>
              <a:ext cx="1731055" cy="61617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Question-asking</a:t>
              </a:r>
            </a:p>
            <a:p>
              <a:pPr marL="0" indent="0"/>
              <a:r>
                <a:rPr lang="en-US" sz="1200" dirty="0">
                  <a:solidFill>
                    <a:schemeClr val="bg1"/>
                  </a:solidFill>
                </a:rPr>
                <a:t>(‘?’ used in utterance)</a:t>
              </a:r>
            </a:p>
          </p:txBody>
        </p:sp>
        <p:sp>
          <p:nvSpPr>
            <p:cNvPr id="14" name="Google Shape;711;p29">
              <a:extLst>
                <a:ext uri="{FF2B5EF4-FFF2-40B4-BE49-F238E27FC236}">
                  <a16:creationId xmlns:a16="http://schemas.microsoft.com/office/drawing/2014/main" id="{ED2C5FB5-DE42-4DBE-B6FE-A0159849BAD4}"/>
                </a:ext>
              </a:extLst>
            </p:cNvPr>
            <p:cNvSpPr txBox="1">
              <a:spLocks/>
            </p:cNvSpPr>
            <p:nvPr/>
          </p:nvSpPr>
          <p:spPr>
            <a:xfrm>
              <a:off x="2334869" y="707961"/>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Low-level controllable attributes</a:t>
              </a:r>
            </a:p>
          </p:txBody>
        </p:sp>
        <p:sp>
          <p:nvSpPr>
            <p:cNvPr id="15" name="Rectangle: Rounded Corners 14">
              <a:extLst>
                <a:ext uri="{FF2B5EF4-FFF2-40B4-BE49-F238E27FC236}">
                  <a16:creationId xmlns:a16="http://schemas.microsoft.com/office/drawing/2014/main" id="{5E50A987-68F5-4CF4-AEB5-7F499E34FA88}"/>
                </a:ext>
              </a:extLst>
            </p:cNvPr>
            <p:cNvSpPr/>
            <p:nvPr/>
          </p:nvSpPr>
          <p:spPr>
            <a:xfrm>
              <a:off x="4812687" y="2020364"/>
              <a:ext cx="1525050"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6B1A0D38-B9EA-4FB3-B8C3-BEAA34693AB5}"/>
                </a:ext>
              </a:extLst>
            </p:cNvPr>
            <p:cNvSpPr/>
            <p:nvPr/>
          </p:nvSpPr>
          <p:spPr>
            <a:xfrm>
              <a:off x="4812686" y="2663133"/>
              <a:ext cx="1525049"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EF8A6910-CB07-4080-BD8E-0833EFD37EA5}"/>
                </a:ext>
              </a:extLst>
            </p:cNvPr>
            <p:cNvSpPr/>
            <p:nvPr/>
          </p:nvSpPr>
          <p:spPr>
            <a:xfrm>
              <a:off x="4812687" y="3305902"/>
              <a:ext cx="1525048"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ACF3A352-7889-47C7-9082-4124974FB22C}"/>
                </a:ext>
              </a:extLst>
            </p:cNvPr>
            <p:cNvSpPr/>
            <p:nvPr/>
          </p:nvSpPr>
          <p:spPr>
            <a:xfrm>
              <a:off x="4812687" y="3948671"/>
              <a:ext cx="1525048"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2528592-4F33-4B3F-9A78-E6D335782A75}"/>
                </a:ext>
              </a:extLst>
            </p:cNvPr>
            <p:cNvSpPr/>
            <p:nvPr/>
          </p:nvSpPr>
          <p:spPr>
            <a:xfrm>
              <a:off x="4812686" y="4591440"/>
              <a:ext cx="1525047"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1B301184-3D2D-43A1-B725-EE1026306EB4}"/>
                </a:ext>
              </a:extLst>
            </p:cNvPr>
            <p:cNvSpPr/>
            <p:nvPr/>
          </p:nvSpPr>
          <p:spPr>
            <a:xfrm>
              <a:off x="4812686" y="1377595"/>
              <a:ext cx="1525051"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F76D3C4B-C5BF-401E-B8A7-E525C0123DFA}"/>
                </a:ext>
              </a:extLst>
            </p:cNvPr>
            <p:cNvSpPr/>
            <p:nvPr/>
          </p:nvSpPr>
          <p:spPr>
            <a:xfrm>
              <a:off x="4336832" y="2949491"/>
              <a:ext cx="323455" cy="2933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22" name="Google Shape;711;p29">
              <a:extLst>
                <a:ext uri="{FF2B5EF4-FFF2-40B4-BE49-F238E27FC236}">
                  <a16:creationId xmlns:a16="http://schemas.microsoft.com/office/drawing/2014/main" id="{408E9B94-72A1-4C25-9CCB-63309EAF8683}"/>
                </a:ext>
              </a:extLst>
            </p:cNvPr>
            <p:cNvSpPr txBox="1">
              <a:spLocks/>
            </p:cNvSpPr>
            <p:nvPr/>
          </p:nvSpPr>
          <p:spPr>
            <a:xfrm>
              <a:off x="4812686" y="1377595"/>
              <a:ext cx="1518744" cy="401493"/>
            </a:xfrm>
            <a:prstGeom prst="rect">
              <a:avLst/>
            </a:prstGeom>
            <a:noFill/>
            <a:ln w="762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Avoiding Repetition</a:t>
              </a:r>
            </a:p>
          </p:txBody>
        </p:sp>
        <p:sp>
          <p:nvSpPr>
            <p:cNvPr id="23" name="Google Shape;711;p29">
              <a:extLst>
                <a:ext uri="{FF2B5EF4-FFF2-40B4-BE49-F238E27FC236}">
                  <a16:creationId xmlns:a16="http://schemas.microsoft.com/office/drawing/2014/main" id="{0E4874FE-57EF-48EB-9409-108BA8857327}"/>
                </a:ext>
              </a:extLst>
            </p:cNvPr>
            <p:cNvSpPr txBox="1">
              <a:spLocks/>
            </p:cNvSpPr>
            <p:nvPr/>
          </p:nvSpPr>
          <p:spPr>
            <a:xfrm>
              <a:off x="4818996" y="2041527"/>
              <a:ext cx="1525051" cy="405702"/>
            </a:xfrm>
            <a:prstGeom prst="rect">
              <a:avLst/>
            </a:prstGeom>
            <a:noFill/>
            <a:ln w="762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Interestingness</a:t>
              </a:r>
            </a:p>
          </p:txBody>
        </p:sp>
        <p:sp>
          <p:nvSpPr>
            <p:cNvPr id="24" name="Google Shape;711;p29">
              <a:extLst>
                <a:ext uri="{FF2B5EF4-FFF2-40B4-BE49-F238E27FC236}">
                  <a16:creationId xmlns:a16="http://schemas.microsoft.com/office/drawing/2014/main" id="{7F286002-BB41-4A6E-8FE8-C5B7D15013DA}"/>
                </a:ext>
              </a:extLst>
            </p:cNvPr>
            <p:cNvSpPr txBox="1">
              <a:spLocks/>
            </p:cNvSpPr>
            <p:nvPr/>
          </p:nvSpPr>
          <p:spPr>
            <a:xfrm>
              <a:off x="4812682" y="2681474"/>
              <a:ext cx="1525048" cy="381818"/>
            </a:xfrm>
            <a:prstGeom prst="rect">
              <a:avLst/>
            </a:prstGeom>
            <a:noFill/>
            <a:ln w="76200">
              <a:solidFill>
                <a:srgbClr val="FF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Making sense</a:t>
              </a:r>
            </a:p>
          </p:txBody>
        </p:sp>
        <p:sp>
          <p:nvSpPr>
            <p:cNvPr id="25" name="Google Shape;711;p29">
              <a:extLst>
                <a:ext uri="{FF2B5EF4-FFF2-40B4-BE49-F238E27FC236}">
                  <a16:creationId xmlns:a16="http://schemas.microsoft.com/office/drawing/2014/main" id="{A93EBD11-4799-4015-82B2-D35D0F9F175E}"/>
                </a:ext>
              </a:extLst>
            </p:cNvPr>
            <p:cNvSpPr txBox="1">
              <a:spLocks/>
            </p:cNvSpPr>
            <p:nvPr/>
          </p:nvSpPr>
          <p:spPr>
            <a:xfrm>
              <a:off x="4812681" y="3306712"/>
              <a:ext cx="1531365" cy="405702"/>
            </a:xfrm>
            <a:prstGeom prst="rect">
              <a:avLst/>
            </a:prstGeom>
            <a:noFill/>
            <a:ln w="76200">
              <a:solidFill>
                <a:srgbClr val="FF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Fluency</a:t>
              </a:r>
            </a:p>
          </p:txBody>
        </p:sp>
        <p:sp>
          <p:nvSpPr>
            <p:cNvPr id="26" name="Google Shape;711;p29">
              <a:extLst>
                <a:ext uri="{FF2B5EF4-FFF2-40B4-BE49-F238E27FC236}">
                  <a16:creationId xmlns:a16="http://schemas.microsoft.com/office/drawing/2014/main" id="{459F783E-0CF6-4F61-BBC6-62B7D0A425E4}"/>
                </a:ext>
              </a:extLst>
            </p:cNvPr>
            <p:cNvSpPr txBox="1">
              <a:spLocks/>
            </p:cNvSpPr>
            <p:nvPr/>
          </p:nvSpPr>
          <p:spPr>
            <a:xfrm>
              <a:off x="4806379" y="3948671"/>
              <a:ext cx="1518743" cy="405702"/>
            </a:xfrm>
            <a:prstGeom prst="rect">
              <a:avLst/>
            </a:prstGeom>
            <a:noFill/>
            <a:ln w="762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Listening</a:t>
              </a:r>
            </a:p>
          </p:txBody>
        </p:sp>
        <p:sp>
          <p:nvSpPr>
            <p:cNvPr id="27" name="Google Shape;711;p29">
              <a:extLst>
                <a:ext uri="{FF2B5EF4-FFF2-40B4-BE49-F238E27FC236}">
                  <a16:creationId xmlns:a16="http://schemas.microsoft.com/office/drawing/2014/main" id="{2EC71E3E-BEDE-40C0-A4FE-5FCB6F57A6CD}"/>
                </a:ext>
              </a:extLst>
            </p:cNvPr>
            <p:cNvSpPr txBox="1">
              <a:spLocks/>
            </p:cNvSpPr>
            <p:nvPr/>
          </p:nvSpPr>
          <p:spPr>
            <a:xfrm>
              <a:off x="4806379" y="4595649"/>
              <a:ext cx="1531353" cy="405702"/>
            </a:xfrm>
            <a:prstGeom prst="rect">
              <a:avLst/>
            </a:prstGeom>
            <a:noFill/>
            <a:ln w="762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Inquisitiveness</a:t>
              </a:r>
            </a:p>
          </p:txBody>
        </p:sp>
        <p:sp>
          <p:nvSpPr>
            <p:cNvPr id="30" name="Google Shape;711;p29">
              <a:extLst>
                <a:ext uri="{FF2B5EF4-FFF2-40B4-BE49-F238E27FC236}">
                  <a16:creationId xmlns:a16="http://schemas.microsoft.com/office/drawing/2014/main" id="{B93CBFAE-F8F0-474F-80C9-F2DEC3B11988}"/>
                </a:ext>
              </a:extLst>
            </p:cNvPr>
            <p:cNvSpPr txBox="1">
              <a:spLocks/>
            </p:cNvSpPr>
            <p:nvPr/>
          </p:nvSpPr>
          <p:spPr>
            <a:xfrm>
              <a:off x="4359692" y="702950"/>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Human judgement of conversational aspects</a:t>
              </a:r>
            </a:p>
          </p:txBody>
        </p:sp>
        <p:sp>
          <p:nvSpPr>
            <p:cNvPr id="31" name="Rectangle: Rounded Corners 30">
              <a:extLst>
                <a:ext uri="{FF2B5EF4-FFF2-40B4-BE49-F238E27FC236}">
                  <a16:creationId xmlns:a16="http://schemas.microsoft.com/office/drawing/2014/main" id="{E77737EF-BABB-469E-A143-03C4851AA61A}"/>
                </a:ext>
              </a:extLst>
            </p:cNvPr>
            <p:cNvSpPr/>
            <p:nvPr/>
          </p:nvSpPr>
          <p:spPr>
            <a:xfrm>
              <a:off x="6918948" y="2590033"/>
              <a:ext cx="1525048" cy="4057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9B006167-D7EA-4459-BA7C-0F3E6643BA2A}"/>
                </a:ext>
              </a:extLst>
            </p:cNvPr>
            <p:cNvSpPr/>
            <p:nvPr/>
          </p:nvSpPr>
          <p:spPr>
            <a:xfrm>
              <a:off x="6918947" y="3232802"/>
              <a:ext cx="1525047" cy="4057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3" name="Google Shape;711;p29">
              <a:extLst>
                <a:ext uri="{FF2B5EF4-FFF2-40B4-BE49-F238E27FC236}">
                  <a16:creationId xmlns:a16="http://schemas.microsoft.com/office/drawing/2014/main" id="{0093F56D-7820-4264-A835-7D667B573E08}"/>
                </a:ext>
              </a:extLst>
            </p:cNvPr>
            <p:cNvSpPr txBox="1">
              <a:spLocks/>
            </p:cNvSpPr>
            <p:nvPr/>
          </p:nvSpPr>
          <p:spPr>
            <a:xfrm>
              <a:off x="6912639" y="2590033"/>
              <a:ext cx="1525046" cy="405702"/>
            </a:xfrm>
            <a:prstGeom prst="rect">
              <a:avLst/>
            </a:prstGeom>
            <a:noFill/>
            <a:ln w="76200">
              <a:solidFill>
                <a:srgbClr val="FF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Humanness</a:t>
              </a:r>
            </a:p>
          </p:txBody>
        </p:sp>
        <p:sp>
          <p:nvSpPr>
            <p:cNvPr id="34" name="Google Shape;711;p29">
              <a:extLst>
                <a:ext uri="{FF2B5EF4-FFF2-40B4-BE49-F238E27FC236}">
                  <a16:creationId xmlns:a16="http://schemas.microsoft.com/office/drawing/2014/main" id="{FE5AE43A-CB26-4264-9CE3-C1B3D839EE93}"/>
                </a:ext>
              </a:extLst>
            </p:cNvPr>
            <p:cNvSpPr txBox="1">
              <a:spLocks/>
            </p:cNvSpPr>
            <p:nvPr/>
          </p:nvSpPr>
          <p:spPr>
            <a:xfrm>
              <a:off x="6912640" y="3237011"/>
              <a:ext cx="1531365" cy="405702"/>
            </a:xfrm>
            <a:prstGeom prst="rect">
              <a:avLst/>
            </a:prstGeom>
            <a:noFill/>
            <a:ln w="76200">
              <a:solidFill>
                <a:srgbClr val="FF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Engagingness</a:t>
              </a:r>
            </a:p>
          </p:txBody>
        </p:sp>
        <p:sp>
          <p:nvSpPr>
            <p:cNvPr id="35" name="Arrow: Right 34">
              <a:extLst>
                <a:ext uri="{FF2B5EF4-FFF2-40B4-BE49-F238E27FC236}">
                  <a16:creationId xmlns:a16="http://schemas.microsoft.com/office/drawing/2014/main" id="{E83C382D-A3FA-4E38-B759-7AC7A732839A}"/>
                </a:ext>
              </a:extLst>
            </p:cNvPr>
            <p:cNvSpPr/>
            <p:nvPr/>
          </p:nvSpPr>
          <p:spPr>
            <a:xfrm>
              <a:off x="6493552" y="2949491"/>
              <a:ext cx="323455" cy="2933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36" name="Google Shape;711;p29">
              <a:extLst>
                <a:ext uri="{FF2B5EF4-FFF2-40B4-BE49-F238E27FC236}">
                  <a16:creationId xmlns:a16="http://schemas.microsoft.com/office/drawing/2014/main" id="{07EC529D-CFE5-4432-B8FD-4E6072604D22}"/>
                </a:ext>
              </a:extLst>
            </p:cNvPr>
            <p:cNvSpPr txBox="1">
              <a:spLocks/>
            </p:cNvSpPr>
            <p:nvPr/>
          </p:nvSpPr>
          <p:spPr>
            <a:xfrm>
              <a:off x="6480413" y="1864679"/>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Human judgement of overall quality</a:t>
              </a:r>
            </a:p>
          </p:txBody>
        </p:sp>
      </p:grpSp>
    </p:spTree>
    <p:extLst>
      <p:ext uri="{BB962C8B-B14F-4D97-AF65-F5344CB8AC3E}">
        <p14:creationId xmlns:p14="http://schemas.microsoft.com/office/powerpoint/2010/main" val="3599382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DC85B3-AA16-470A-9A7A-E1AC733B810A}"/>
              </a:ext>
            </a:extLst>
          </p:cNvPr>
          <p:cNvSpPr>
            <a:spLocks noGrp="1"/>
          </p:cNvSpPr>
          <p:nvPr>
            <p:ph type="body" idx="1"/>
          </p:nvPr>
        </p:nvSpPr>
        <p:spPr>
          <a:xfrm>
            <a:off x="189186" y="3922973"/>
            <a:ext cx="2141967" cy="959286"/>
          </a:xfrm>
        </p:spPr>
        <p:txBody>
          <a:bodyPr/>
          <a:lstStyle/>
          <a:p>
            <a:pPr marL="152400" indent="0" algn="r">
              <a:buNone/>
            </a:pPr>
            <a:r>
              <a:rPr lang="en-US" sz="1400" b="1" dirty="0"/>
              <a:t>Increase question-rate asking to 65.7% (more than baseline 50%, human 28.8%)</a:t>
            </a:r>
            <a:endParaRPr lang="en-IN" sz="1400" b="1" dirty="0"/>
          </a:p>
        </p:txBody>
      </p:sp>
      <p:grpSp>
        <p:nvGrpSpPr>
          <p:cNvPr id="38" name="Group 37">
            <a:extLst>
              <a:ext uri="{FF2B5EF4-FFF2-40B4-BE49-F238E27FC236}">
                <a16:creationId xmlns:a16="http://schemas.microsoft.com/office/drawing/2014/main" id="{634232BC-787D-406E-B067-A8CA00BF2082}"/>
              </a:ext>
            </a:extLst>
          </p:cNvPr>
          <p:cNvGrpSpPr/>
          <p:nvPr/>
        </p:nvGrpSpPr>
        <p:grpSpPr>
          <a:xfrm>
            <a:off x="2331153" y="216381"/>
            <a:ext cx="6592917" cy="4710737"/>
            <a:chOff x="2334869" y="702950"/>
            <a:chExt cx="6589202" cy="4298401"/>
          </a:xfrm>
        </p:grpSpPr>
        <p:sp>
          <p:nvSpPr>
            <p:cNvPr id="6" name="Rectangle: Rounded Corners 5">
              <a:extLst>
                <a:ext uri="{FF2B5EF4-FFF2-40B4-BE49-F238E27FC236}">
                  <a16:creationId xmlns:a16="http://schemas.microsoft.com/office/drawing/2014/main" id="{60CEEC7C-25DB-4834-9DC2-14FFF652E793}"/>
                </a:ext>
              </a:extLst>
            </p:cNvPr>
            <p:cNvSpPr/>
            <p:nvPr/>
          </p:nvSpPr>
          <p:spPr>
            <a:xfrm>
              <a:off x="2503564" y="1483166"/>
              <a:ext cx="1727899" cy="60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7" name="Rectangle: Rounded Corners 6">
              <a:extLst>
                <a:ext uri="{FF2B5EF4-FFF2-40B4-BE49-F238E27FC236}">
                  <a16:creationId xmlns:a16="http://schemas.microsoft.com/office/drawing/2014/main" id="{376346EE-748A-440B-B612-ADF95FA2DF92}"/>
                </a:ext>
              </a:extLst>
            </p:cNvPr>
            <p:cNvSpPr/>
            <p:nvPr/>
          </p:nvSpPr>
          <p:spPr>
            <a:xfrm>
              <a:off x="2506717" y="2244380"/>
              <a:ext cx="1731055" cy="751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8" name="Rectangle: Rounded Corners 7">
              <a:extLst>
                <a:ext uri="{FF2B5EF4-FFF2-40B4-BE49-F238E27FC236}">
                  <a16:creationId xmlns:a16="http://schemas.microsoft.com/office/drawing/2014/main" id="{D68E9ACE-78E0-4E24-B8B0-106035F74BF1}"/>
                </a:ext>
              </a:extLst>
            </p:cNvPr>
            <p:cNvSpPr/>
            <p:nvPr/>
          </p:nvSpPr>
          <p:spPr>
            <a:xfrm>
              <a:off x="2503563" y="4220061"/>
              <a:ext cx="1727901" cy="60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9" name="Google Shape;711;p29">
              <a:extLst>
                <a:ext uri="{FF2B5EF4-FFF2-40B4-BE49-F238E27FC236}">
                  <a16:creationId xmlns:a16="http://schemas.microsoft.com/office/drawing/2014/main" id="{DAF7EEAE-3A9E-4228-B3E2-77684223B1B3}"/>
                </a:ext>
              </a:extLst>
            </p:cNvPr>
            <p:cNvSpPr txBox="1">
              <a:spLocks/>
            </p:cNvSpPr>
            <p:nvPr/>
          </p:nvSpPr>
          <p:spPr>
            <a:xfrm>
              <a:off x="2503563" y="1483166"/>
              <a:ext cx="1727899" cy="61617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Repetition</a:t>
              </a:r>
            </a:p>
            <a:p>
              <a:pPr marL="0" indent="0"/>
              <a:r>
                <a:rPr lang="en-US" sz="1200" dirty="0">
                  <a:solidFill>
                    <a:schemeClr val="bg1"/>
                  </a:solidFill>
                </a:rPr>
                <a:t>(n-gram overlap)</a:t>
              </a:r>
            </a:p>
          </p:txBody>
        </p:sp>
        <p:sp>
          <p:nvSpPr>
            <p:cNvPr id="10" name="Google Shape;711;p29">
              <a:extLst>
                <a:ext uri="{FF2B5EF4-FFF2-40B4-BE49-F238E27FC236}">
                  <a16:creationId xmlns:a16="http://schemas.microsoft.com/office/drawing/2014/main" id="{486CA4D4-C158-4DA5-8EC2-23FA9EA71379}"/>
                </a:ext>
              </a:extLst>
            </p:cNvPr>
            <p:cNvSpPr txBox="1">
              <a:spLocks/>
            </p:cNvSpPr>
            <p:nvPr/>
          </p:nvSpPr>
          <p:spPr>
            <a:xfrm>
              <a:off x="2503563" y="2244378"/>
              <a:ext cx="1734209" cy="751357"/>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Specificity</a:t>
              </a:r>
            </a:p>
            <a:p>
              <a:pPr marL="0" indent="0"/>
              <a:r>
                <a:rPr lang="en-US" sz="1200" dirty="0">
                  <a:solidFill>
                    <a:schemeClr val="bg1"/>
                  </a:solidFill>
                </a:rPr>
                <a:t>(normalized inverse document frequency)</a:t>
              </a:r>
            </a:p>
          </p:txBody>
        </p:sp>
        <p:sp>
          <p:nvSpPr>
            <p:cNvPr id="11" name="Rectangle: Rounded Corners 10">
              <a:extLst>
                <a:ext uri="{FF2B5EF4-FFF2-40B4-BE49-F238E27FC236}">
                  <a16:creationId xmlns:a16="http://schemas.microsoft.com/office/drawing/2014/main" id="{48D368B2-2880-463F-A2A9-D34149A16BB5}"/>
                </a:ext>
              </a:extLst>
            </p:cNvPr>
            <p:cNvSpPr/>
            <p:nvPr/>
          </p:nvSpPr>
          <p:spPr>
            <a:xfrm>
              <a:off x="2506717" y="3177699"/>
              <a:ext cx="1731055" cy="751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2" name="Google Shape;711;p29">
              <a:extLst>
                <a:ext uri="{FF2B5EF4-FFF2-40B4-BE49-F238E27FC236}">
                  <a16:creationId xmlns:a16="http://schemas.microsoft.com/office/drawing/2014/main" id="{818A939B-BDA1-4C6C-B91D-1B8C3B914BA5}"/>
                </a:ext>
              </a:extLst>
            </p:cNvPr>
            <p:cNvSpPr txBox="1">
              <a:spLocks/>
            </p:cNvSpPr>
            <p:nvPr/>
          </p:nvSpPr>
          <p:spPr>
            <a:xfrm>
              <a:off x="2503563" y="3177698"/>
              <a:ext cx="1734209" cy="77520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Response-relatedness</a:t>
              </a:r>
            </a:p>
            <a:p>
              <a:pPr marL="0" indent="0"/>
              <a:r>
                <a:rPr lang="en-US" sz="1200" dirty="0">
                  <a:solidFill>
                    <a:schemeClr val="bg1"/>
                  </a:solidFill>
                </a:rPr>
                <a:t>(cosine similarities of sentence embeddings)</a:t>
              </a:r>
            </a:p>
          </p:txBody>
        </p:sp>
        <p:sp>
          <p:nvSpPr>
            <p:cNvPr id="13" name="Google Shape;711;p29">
              <a:extLst>
                <a:ext uri="{FF2B5EF4-FFF2-40B4-BE49-F238E27FC236}">
                  <a16:creationId xmlns:a16="http://schemas.microsoft.com/office/drawing/2014/main" id="{3B79EAF2-097C-436D-BA4B-9EE21BC9B8E1}"/>
                </a:ext>
              </a:extLst>
            </p:cNvPr>
            <p:cNvSpPr txBox="1">
              <a:spLocks/>
            </p:cNvSpPr>
            <p:nvPr/>
          </p:nvSpPr>
          <p:spPr>
            <a:xfrm>
              <a:off x="2500409" y="4220058"/>
              <a:ext cx="1731055" cy="616170"/>
            </a:xfrm>
            <a:prstGeom prst="rect">
              <a:avLst/>
            </a:prstGeom>
            <a:ln w="76200">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1"/>
                  </a:solidFill>
                </a:rPr>
                <a:t>Question-asking</a:t>
              </a:r>
            </a:p>
            <a:p>
              <a:pPr marL="0" indent="0"/>
              <a:r>
                <a:rPr lang="en-US" sz="1200" dirty="0">
                  <a:solidFill>
                    <a:schemeClr val="bg1"/>
                  </a:solidFill>
                </a:rPr>
                <a:t>(‘?’ used in utterance)</a:t>
              </a:r>
            </a:p>
          </p:txBody>
        </p:sp>
        <p:sp>
          <p:nvSpPr>
            <p:cNvPr id="14" name="Google Shape;711;p29">
              <a:extLst>
                <a:ext uri="{FF2B5EF4-FFF2-40B4-BE49-F238E27FC236}">
                  <a16:creationId xmlns:a16="http://schemas.microsoft.com/office/drawing/2014/main" id="{ED2C5FB5-DE42-4DBE-B6FE-A0159849BAD4}"/>
                </a:ext>
              </a:extLst>
            </p:cNvPr>
            <p:cNvSpPr txBox="1">
              <a:spLocks/>
            </p:cNvSpPr>
            <p:nvPr/>
          </p:nvSpPr>
          <p:spPr>
            <a:xfrm>
              <a:off x="2334869" y="707961"/>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Low-level controllable attributes</a:t>
              </a:r>
            </a:p>
          </p:txBody>
        </p:sp>
        <p:sp>
          <p:nvSpPr>
            <p:cNvPr id="15" name="Rectangle: Rounded Corners 14">
              <a:extLst>
                <a:ext uri="{FF2B5EF4-FFF2-40B4-BE49-F238E27FC236}">
                  <a16:creationId xmlns:a16="http://schemas.microsoft.com/office/drawing/2014/main" id="{5E50A987-68F5-4CF4-AEB5-7F499E34FA88}"/>
                </a:ext>
              </a:extLst>
            </p:cNvPr>
            <p:cNvSpPr/>
            <p:nvPr/>
          </p:nvSpPr>
          <p:spPr>
            <a:xfrm>
              <a:off x="4812687" y="2020364"/>
              <a:ext cx="1525050"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6B1A0D38-B9EA-4FB3-B8C3-BEAA34693AB5}"/>
                </a:ext>
              </a:extLst>
            </p:cNvPr>
            <p:cNvSpPr/>
            <p:nvPr/>
          </p:nvSpPr>
          <p:spPr>
            <a:xfrm>
              <a:off x="4812686" y="2663133"/>
              <a:ext cx="1525049"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EF8A6910-CB07-4080-BD8E-0833EFD37EA5}"/>
                </a:ext>
              </a:extLst>
            </p:cNvPr>
            <p:cNvSpPr/>
            <p:nvPr/>
          </p:nvSpPr>
          <p:spPr>
            <a:xfrm>
              <a:off x="4812687" y="3305902"/>
              <a:ext cx="1525048"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ACF3A352-7889-47C7-9082-4124974FB22C}"/>
                </a:ext>
              </a:extLst>
            </p:cNvPr>
            <p:cNvSpPr/>
            <p:nvPr/>
          </p:nvSpPr>
          <p:spPr>
            <a:xfrm>
              <a:off x="4812687" y="3948671"/>
              <a:ext cx="1525048"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2528592-4F33-4B3F-9A78-E6D335782A75}"/>
                </a:ext>
              </a:extLst>
            </p:cNvPr>
            <p:cNvSpPr/>
            <p:nvPr/>
          </p:nvSpPr>
          <p:spPr>
            <a:xfrm>
              <a:off x="4812686" y="4591440"/>
              <a:ext cx="1525047"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1B301184-3D2D-43A1-B725-EE1026306EB4}"/>
                </a:ext>
              </a:extLst>
            </p:cNvPr>
            <p:cNvSpPr/>
            <p:nvPr/>
          </p:nvSpPr>
          <p:spPr>
            <a:xfrm>
              <a:off x="4812686" y="1377595"/>
              <a:ext cx="1525051" cy="405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F76D3C4B-C5BF-401E-B8A7-E525C0123DFA}"/>
                </a:ext>
              </a:extLst>
            </p:cNvPr>
            <p:cNvSpPr/>
            <p:nvPr/>
          </p:nvSpPr>
          <p:spPr>
            <a:xfrm>
              <a:off x="4336832" y="2949491"/>
              <a:ext cx="323455" cy="2933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22" name="Google Shape;711;p29">
              <a:extLst>
                <a:ext uri="{FF2B5EF4-FFF2-40B4-BE49-F238E27FC236}">
                  <a16:creationId xmlns:a16="http://schemas.microsoft.com/office/drawing/2014/main" id="{408E9B94-72A1-4C25-9CCB-63309EAF8683}"/>
                </a:ext>
              </a:extLst>
            </p:cNvPr>
            <p:cNvSpPr txBox="1">
              <a:spLocks/>
            </p:cNvSpPr>
            <p:nvPr/>
          </p:nvSpPr>
          <p:spPr>
            <a:xfrm>
              <a:off x="4812686" y="1377595"/>
              <a:ext cx="1518744" cy="401493"/>
            </a:xfrm>
            <a:prstGeom prst="rect">
              <a:avLst/>
            </a:prstGeom>
            <a:noFill/>
            <a:ln w="762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Avoiding Repetition</a:t>
              </a:r>
            </a:p>
          </p:txBody>
        </p:sp>
        <p:sp>
          <p:nvSpPr>
            <p:cNvPr id="23" name="Google Shape;711;p29">
              <a:extLst>
                <a:ext uri="{FF2B5EF4-FFF2-40B4-BE49-F238E27FC236}">
                  <a16:creationId xmlns:a16="http://schemas.microsoft.com/office/drawing/2014/main" id="{0E4874FE-57EF-48EB-9409-108BA8857327}"/>
                </a:ext>
              </a:extLst>
            </p:cNvPr>
            <p:cNvSpPr txBox="1">
              <a:spLocks/>
            </p:cNvSpPr>
            <p:nvPr/>
          </p:nvSpPr>
          <p:spPr>
            <a:xfrm>
              <a:off x="4818996" y="2041527"/>
              <a:ext cx="1525051" cy="405702"/>
            </a:xfrm>
            <a:prstGeom prst="rect">
              <a:avLst/>
            </a:prstGeom>
            <a:noFill/>
            <a:ln w="762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Interestingness</a:t>
              </a:r>
            </a:p>
          </p:txBody>
        </p:sp>
        <p:sp>
          <p:nvSpPr>
            <p:cNvPr id="24" name="Google Shape;711;p29">
              <a:extLst>
                <a:ext uri="{FF2B5EF4-FFF2-40B4-BE49-F238E27FC236}">
                  <a16:creationId xmlns:a16="http://schemas.microsoft.com/office/drawing/2014/main" id="{7F286002-BB41-4A6E-8FE8-C5B7D15013DA}"/>
                </a:ext>
              </a:extLst>
            </p:cNvPr>
            <p:cNvSpPr txBox="1">
              <a:spLocks/>
            </p:cNvSpPr>
            <p:nvPr/>
          </p:nvSpPr>
          <p:spPr>
            <a:xfrm>
              <a:off x="4812682" y="2681474"/>
              <a:ext cx="1525048" cy="381818"/>
            </a:xfrm>
            <a:prstGeom prst="rect">
              <a:avLst/>
            </a:prstGeom>
            <a:noFill/>
            <a:ln w="762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Making sense</a:t>
              </a:r>
            </a:p>
          </p:txBody>
        </p:sp>
        <p:sp>
          <p:nvSpPr>
            <p:cNvPr id="25" name="Google Shape;711;p29">
              <a:extLst>
                <a:ext uri="{FF2B5EF4-FFF2-40B4-BE49-F238E27FC236}">
                  <a16:creationId xmlns:a16="http://schemas.microsoft.com/office/drawing/2014/main" id="{A93EBD11-4799-4015-82B2-D35D0F9F175E}"/>
                </a:ext>
              </a:extLst>
            </p:cNvPr>
            <p:cNvSpPr txBox="1">
              <a:spLocks/>
            </p:cNvSpPr>
            <p:nvPr/>
          </p:nvSpPr>
          <p:spPr>
            <a:xfrm>
              <a:off x="4812681" y="3306712"/>
              <a:ext cx="1531365" cy="405702"/>
            </a:xfrm>
            <a:prstGeom prst="rect">
              <a:avLst/>
            </a:prstGeom>
            <a:noFill/>
            <a:ln w="762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Fluency</a:t>
              </a:r>
            </a:p>
          </p:txBody>
        </p:sp>
        <p:sp>
          <p:nvSpPr>
            <p:cNvPr id="26" name="Google Shape;711;p29">
              <a:extLst>
                <a:ext uri="{FF2B5EF4-FFF2-40B4-BE49-F238E27FC236}">
                  <a16:creationId xmlns:a16="http://schemas.microsoft.com/office/drawing/2014/main" id="{459F783E-0CF6-4F61-BBC6-62B7D0A425E4}"/>
                </a:ext>
              </a:extLst>
            </p:cNvPr>
            <p:cNvSpPr txBox="1">
              <a:spLocks/>
            </p:cNvSpPr>
            <p:nvPr/>
          </p:nvSpPr>
          <p:spPr>
            <a:xfrm>
              <a:off x="4806379" y="3948671"/>
              <a:ext cx="1518743" cy="405702"/>
            </a:xfrm>
            <a:prstGeom prst="rect">
              <a:avLst/>
            </a:prstGeom>
            <a:noFill/>
            <a:ln w="762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Listening</a:t>
              </a:r>
            </a:p>
          </p:txBody>
        </p:sp>
        <p:sp>
          <p:nvSpPr>
            <p:cNvPr id="27" name="Google Shape;711;p29">
              <a:extLst>
                <a:ext uri="{FF2B5EF4-FFF2-40B4-BE49-F238E27FC236}">
                  <a16:creationId xmlns:a16="http://schemas.microsoft.com/office/drawing/2014/main" id="{2EC71E3E-BEDE-40C0-A4FE-5FCB6F57A6CD}"/>
                </a:ext>
              </a:extLst>
            </p:cNvPr>
            <p:cNvSpPr txBox="1">
              <a:spLocks/>
            </p:cNvSpPr>
            <p:nvPr/>
          </p:nvSpPr>
          <p:spPr>
            <a:xfrm>
              <a:off x="4806379" y="4595649"/>
              <a:ext cx="1531353" cy="405702"/>
            </a:xfrm>
            <a:prstGeom prst="rect">
              <a:avLst/>
            </a:prstGeom>
            <a:noFill/>
            <a:ln w="762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Inquisitiveness</a:t>
              </a:r>
            </a:p>
          </p:txBody>
        </p:sp>
        <p:sp>
          <p:nvSpPr>
            <p:cNvPr id="30" name="Google Shape;711;p29">
              <a:extLst>
                <a:ext uri="{FF2B5EF4-FFF2-40B4-BE49-F238E27FC236}">
                  <a16:creationId xmlns:a16="http://schemas.microsoft.com/office/drawing/2014/main" id="{B93CBFAE-F8F0-474F-80C9-F2DEC3B11988}"/>
                </a:ext>
              </a:extLst>
            </p:cNvPr>
            <p:cNvSpPr txBox="1">
              <a:spLocks/>
            </p:cNvSpPr>
            <p:nvPr/>
          </p:nvSpPr>
          <p:spPr>
            <a:xfrm>
              <a:off x="4359692" y="702950"/>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Human judgement of conversational aspects</a:t>
              </a:r>
            </a:p>
          </p:txBody>
        </p:sp>
        <p:sp>
          <p:nvSpPr>
            <p:cNvPr id="31" name="Rectangle: Rounded Corners 30">
              <a:extLst>
                <a:ext uri="{FF2B5EF4-FFF2-40B4-BE49-F238E27FC236}">
                  <a16:creationId xmlns:a16="http://schemas.microsoft.com/office/drawing/2014/main" id="{E77737EF-BABB-469E-A143-03C4851AA61A}"/>
                </a:ext>
              </a:extLst>
            </p:cNvPr>
            <p:cNvSpPr/>
            <p:nvPr/>
          </p:nvSpPr>
          <p:spPr>
            <a:xfrm>
              <a:off x="6918948" y="2590033"/>
              <a:ext cx="1525048" cy="4057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9B006167-D7EA-4459-BA7C-0F3E6643BA2A}"/>
                </a:ext>
              </a:extLst>
            </p:cNvPr>
            <p:cNvSpPr/>
            <p:nvPr/>
          </p:nvSpPr>
          <p:spPr>
            <a:xfrm>
              <a:off x="6918947" y="3232802"/>
              <a:ext cx="1525047" cy="4057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3" name="Google Shape;711;p29">
              <a:extLst>
                <a:ext uri="{FF2B5EF4-FFF2-40B4-BE49-F238E27FC236}">
                  <a16:creationId xmlns:a16="http://schemas.microsoft.com/office/drawing/2014/main" id="{0093F56D-7820-4264-A835-7D667B573E08}"/>
                </a:ext>
              </a:extLst>
            </p:cNvPr>
            <p:cNvSpPr txBox="1">
              <a:spLocks/>
            </p:cNvSpPr>
            <p:nvPr/>
          </p:nvSpPr>
          <p:spPr>
            <a:xfrm>
              <a:off x="6912639" y="2590033"/>
              <a:ext cx="1525046" cy="405702"/>
            </a:xfrm>
            <a:prstGeom prst="rect">
              <a:avLst/>
            </a:prstGeom>
            <a:noFill/>
            <a:ln w="762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Humanness</a:t>
              </a:r>
            </a:p>
          </p:txBody>
        </p:sp>
        <p:sp>
          <p:nvSpPr>
            <p:cNvPr id="34" name="Google Shape;711;p29">
              <a:extLst>
                <a:ext uri="{FF2B5EF4-FFF2-40B4-BE49-F238E27FC236}">
                  <a16:creationId xmlns:a16="http://schemas.microsoft.com/office/drawing/2014/main" id="{FE5AE43A-CB26-4264-9CE3-C1B3D839EE93}"/>
                </a:ext>
              </a:extLst>
            </p:cNvPr>
            <p:cNvSpPr txBox="1">
              <a:spLocks/>
            </p:cNvSpPr>
            <p:nvPr/>
          </p:nvSpPr>
          <p:spPr>
            <a:xfrm>
              <a:off x="6912640" y="3237011"/>
              <a:ext cx="1531365" cy="405702"/>
            </a:xfrm>
            <a:prstGeom prst="rect">
              <a:avLst/>
            </a:prstGeom>
            <a:noFill/>
            <a:ln w="762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sz="1200" dirty="0">
                  <a:solidFill>
                    <a:schemeClr val="bg2"/>
                  </a:solidFill>
                </a:rPr>
                <a:t>Engagingness</a:t>
              </a:r>
            </a:p>
          </p:txBody>
        </p:sp>
        <p:sp>
          <p:nvSpPr>
            <p:cNvPr id="35" name="Arrow: Right 34">
              <a:extLst>
                <a:ext uri="{FF2B5EF4-FFF2-40B4-BE49-F238E27FC236}">
                  <a16:creationId xmlns:a16="http://schemas.microsoft.com/office/drawing/2014/main" id="{E83C382D-A3FA-4E38-B759-7AC7A732839A}"/>
                </a:ext>
              </a:extLst>
            </p:cNvPr>
            <p:cNvSpPr/>
            <p:nvPr/>
          </p:nvSpPr>
          <p:spPr>
            <a:xfrm>
              <a:off x="6493552" y="2949491"/>
              <a:ext cx="323455" cy="2933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36" name="Google Shape;711;p29">
              <a:extLst>
                <a:ext uri="{FF2B5EF4-FFF2-40B4-BE49-F238E27FC236}">
                  <a16:creationId xmlns:a16="http://schemas.microsoft.com/office/drawing/2014/main" id="{07EC529D-CFE5-4432-B8FD-4E6072604D22}"/>
                </a:ext>
              </a:extLst>
            </p:cNvPr>
            <p:cNvSpPr txBox="1">
              <a:spLocks/>
            </p:cNvSpPr>
            <p:nvPr/>
          </p:nvSpPr>
          <p:spPr>
            <a:xfrm>
              <a:off x="6480413" y="1864679"/>
              <a:ext cx="2443658" cy="6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solidFill>
                    <a:schemeClr val="bg1"/>
                  </a:solidFill>
                </a:rPr>
                <a:t>Human judgement of overall quality</a:t>
              </a:r>
            </a:p>
          </p:txBody>
        </p:sp>
      </p:grpSp>
    </p:spTree>
    <p:extLst>
      <p:ext uri="{BB962C8B-B14F-4D97-AF65-F5344CB8AC3E}">
        <p14:creationId xmlns:p14="http://schemas.microsoft.com/office/powerpoint/2010/main" val="2221561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F969-BF83-4BA5-98AA-07D26DE8540B}"/>
              </a:ext>
            </a:extLst>
          </p:cNvPr>
          <p:cNvSpPr>
            <a:spLocks noGrp="1"/>
          </p:cNvSpPr>
          <p:nvPr>
            <p:ph type="title"/>
          </p:nvPr>
        </p:nvSpPr>
        <p:spPr>
          <a:xfrm>
            <a:off x="563530" y="330400"/>
            <a:ext cx="8016940" cy="572700"/>
          </a:xfrm>
        </p:spPr>
        <p:txBody>
          <a:bodyPr/>
          <a:lstStyle/>
          <a:p>
            <a:r>
              <a:rPr lang="en-US" sz="3400" b="1" dirty="0">
                <a:solidFill>
                  <a:schemeClr val="bg1"/>
                </a:solidFill>
              </a:rPr>
              <a:t>Q3: Can we make a better chatbot overall?</a:t>
            </a:r>
            <a:endParaRPr lang="en-IN" sz="3400" b="1" dirty="0">
              <a:solidFill>
                <a:schemeClr val="bg1"/>
              </a:solidFill>
            </a:endParaRPr>
          </a:p>
        </p:txBody>
      </p:sp>
      <p:sp>
        <p:nvSpPr>
          <p:cNvPr id="3" name="Text Placeholder 2">
            <a:extLst>
              <a:ext uri="{FF2B5EF4-FFF2-40B4-BE49-F238E27FC236}">
                <a16:creationId xmlns:a16="http://schemas.microsoft.com/office/drawing/2014/main" id="{CA39C5E2-7C12-4122-9194-EF205E617574}"/>
              </a:ext>
            </a:extLst>
          </p:cNvPr>
          <p:cNvSpPr>
            <a:spLocks noGrp="1"/>
          </p:cNvSpPr>
          <p:nvPr>
            <p:ph type="body" idx="1"/>
          </p:nvPr>
        </p:nvSpPr>
        <p:spPr>
          <a:xfrm>
            <a:off x="719999" y="1000050"/>
            <a:ext cx="7890600" cy="3143400"/>
          </a:xfrm>
        </p:spPr>
        <p:txBody>
          <a:bodyPr/>
          <a:lstStyle/>
          <a:p>
            <a:pPr marL="152400" indent="0">
              <a:buNone/>
            </a:pPr>
            <a:r>
              <a:rPr lang="en-US" sz="1600" b="1" dirty="0">
                <a:solidFill>
                  <a:srgbClr val="00B050"/>
                </a:solidFill>
              </a:rPr>
              <a:t>Yes!</a:t>
            </a:r>
            <a:r>
              <a:rPr lang="en-US" sz="1600" b="1" dirty="0"/>
              <a:t> </a:t>
            </a:r>
            <a:r>
              <a:rPr lang="en-US" sz="1600" dirty="0"/>
              <a:t>By controlling repetition, specificity and question-asking, we can achieve </a:t>
            </a:r>
            <a:r>
              <a:rPr lang="en-US" sz="1600" b="1" dirty="0">
                <a:solidFill>
                  <a:srgbClr val="00B050"/>
                </a:solidFill>
              </a:rPr>
              <a:t>near-human engagingness (i.e. enjoyability) ratings.</a:t>
            </a:r>
            <a:endParaRPr lang="en-IN" sz="1600" b="1" dirty="0">
              <a:solidFill>
                <a:srgbClr val="00B050"/>
              </a:solidFill>
            </a:endParaRPr>
          </a:p>
        </p:txBody>
      </p:sp>
      <p:pic>
        <p:nvPicPr>
          <p:cNvPr id="5" name="Picture 4">
            <a:extLst>
              <a:ext uri="{FF2B5EF4-FFF2-40B4-BE49-F238E27FC236}">
                <a16:creationId xmlns:a16="http://schemas.microsoft.com/office/drawing/2014/main" id="{50003BB2-4F9C-4A73-8BD3-66842135A8E0}"/>
              </a:ext>
            </a:extLst>
          </p:cNvPr>
          <p:cNvPicPr>
            <a:picLocks noChangeAspect="1"/>
          </p:cNvPicPr>
          <p:nvPr/>
        </p:nvPicPr>
        <p:blipFill>
          <a:blip r:embed="rId3"/>
          <a:stretch>
            <a:fillRect/>
          </a:stretch>
        </p:blipFill>
        <p:spPr>
          <a:xfrm>
            <a:off x="656829" y="1858152"/>
            <a:ext cx="8016941" cy="2954948"/>
          </a:xfrm>
          <a:prstGeom prst="rect">
            <a:avLst/>
          </a:prstGeom>
        </p:spPr>
      </p:pic>
    </p:spTree>
    <p:extLst>
      <p:ext uri="{BB962C8B-B14F-4D97-AF65-F5344CB8AC3E}">
        <p14:creationId xmlns:p14="http://schemas.microsoft.com/office/powerpoint/2010/main" val="2994323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39C5E2-7C12-4122-9194-EF205E617574}"/>
              </a:ext>
            </a:extLst>
          </p:cNvPr>
          <p:cNvSpPr>
            <a:spLocks noGrp="1"/>
          </p:cNvSpPr>
          <p:nvPr>
            <p:ph type="body" idx="1"/>
          </p:nvPr>
        </p:nvSpPr>
        <p:spPr>
          <a:xfrm>
            <a:off x="626700" y="327924"/>
            <a:ext cx="7890600" cy="674764"/>
          </a:xfrm>
        </p:spPr>
        <p:txBody>
          <a:bodyPr/>
          <a:lstStyle/>
          <a:p>
            <a:pPr marL="152400" indent="0">
              <a:buNone/>
            </a:pPr>
            <a:r>
              <a:rPr lang="en-US" sz="1600" b="1" dirty="0">
                <a:solidFill>
                  <a:srgbClr val="FF0000"/>
                </a:solidFill>
              </a:rPr>
              <a:t>However: </a:t>
            </a:r>
            <a:r>
              <a:rPr lang="en-US" sz="1600" dirty="0"/>
              <a:t>On the </a:t>
            </a:r>
            <a:r>
              <a:rPr lang="en-US" sz="1600" b="1" dirty="0">
                <a:solidFill>
                  <a:srgbClr val="FF0000"/>
                </a:solidFill>
              </a:rPr>
              <a:t>humanness</a:t>
            </a:r>
            <a:r>
              <a:rPr lang="en-US" sz="1600" b="1" dirty="0"/>
              <a:t> (</a:t>
            </a:r>
            <a:r>
              <a:rPr lang="en-US" sz="1600" dirty="0"/>
              <a:t>i.e. Turing test) metric, the models are </a:t>
            </a:r>
            <a:r>
              <a:rPr lang="en-US" sz="1600" b="1" dirty="0">
                <a:solidFill>
                  <a:srgbClr val="FF0000"/>
                </a:solidFill>
              </a:rPr>
              <a:t>nowhere near human-level!</a:t>
            </a:r>
            <a:endParaRPr lang="en-IN" sz="1600" b="1" dirty="0">
              <a:solidFill>
                <a:srgbClr val="FF0000"/>
              </a:solidFill>
            </a:endParaRPr>
          </a:p>
        </p:txBody>
      </p:sp>
      <p:pic>
        <p:nvPicPr>
          <p:cNvPr id="8" name="Picture 7">
            <a:extLst>
              <a:ext uri="{FF2B5EF4-FFF2-40B4-BE49-F238E27FC236}">
                <a16:creationId xmlns:a16="http://schemas.microsoft.com/office/drawing/2014/main" id="{71FC4AF7-4D8C-4BAC-BD7B-A7FFA2A41C94}"/>
              </a:ext>
            </a:extLst>
          </p:cNvPr>
          <p:cNvPicPr>
            <a:picLocks noChangeAspect="1"/>
          </p:cNvPicPr>
          <p:nvPr/>
        </p:nvPicPr>
        <p:blipFill>
          <a:blip r:embed="rId3"/>
          <a:stretch>
            <a:fillRect/>
          </a:stretch>
        </p:blipFill>
        <p:spPr>
          <a:xfrm>
            <a:off x="182880" y="1078363"/>
            <a:ext cx="8778240" cy="3608487"/>
          </a:xfrm>
          <a:prstGeom prst="rect">
            <a:avLst/>
          </a:prstGeom>
        </p:spPr>
      </p:pic>
    </p:spTree>
    <p:extLst>
      <p:ext uri="{BB962C8B-B14F-4D97-AF65-F5344CB8AC3E}">
        <p14:creationId xmlns:p14="http://schemas.microsoft.com/office/powerpoint/2010/main" val="1267162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AE4A-E81F-4FC8-AA5E-57F06FF0E693}"/>
              </a:ext>
            </a:extLst>
          </p:cNvPr>
          <p:cNvSpPr>
            <a:spLocks noGrp="1"/>
          </p:cNvSpPr>
          <p:nvPr>
            <p:ph type="title"/>
          </p:nvPr>
        </p:nvSpPr>
        <p:spPr>
          <a:xfrm>
            <a:off x="466659" y="2157379"/>
            <a:ext cx="8210681" cy="828742"/>
          </a:xfrm>
        </p:spPr>
        <p:txBody>
          <a:bodyPr/>
          <a:lstStyle/>
          <a:p>
            <a:r>
              <a:rPr lang="en-IN" sz="5400" b="1" dirty="0">
                <a:solidFill>
                  <a:schemeClr val="bg1"/>
                </a:solidFill>
              </a:rPr>
              <a:t>Engagingness vs Humanness</a:t>
            </a:r>
          </a:p>
        </p:txBody>
      </p:sp>
    </p:spTree>
    <p:extLst>
      <p:ext uri="{BB962C8B-B14F-4D97-AF65-F5344CB8AC3E}">
        <p14:creationId xmlns:p14="http://schemas.microsoft.com/office/powerpoint/2010/main" val="566732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9C911A-81D1-4C30-B722-58F4295820DA}"/>
              </a:ext>
            </a:extLst>
          </p:cNvPr>
          <p:cNvSpPr>
            <a:spLocks noGrp="1"/>
          </p:cNvSpPr>
          <p:nvPr>
            <p:ph type="title"/>
          </p:nvPr>
        </p:nvSpPr>
        <p:spPr>
          <a:xfrm>
            <a:off x="690530" y="617871"/>
            <a:ext cx="7762940" cy="3907757"/>
          </a:xfrm>
        </p:spPr>
        <p:txBody>
          <a:bodyPr/>
          <a:lstStyle/>
          <a:p>
            <a:r>
              <a:rPr lang="en-US" sz="1800" b="1" u="sng" dirty="0">
                <a:solidFill>
                  <a:schemeClr val="bg1"/>
                </a:solidFill>
                <a:latin typeface="Roboto"/>
                <a:ea typeface="Roboto"/>
                <a:sym typeface="Roboto"/>
              </a:rPr>
              <a:t>Finding: </a:t>
            </a:r>
            <a:r>
              <a:rPr lang="en-US" sz="1800" dirty="0">
                <a:solidFill>
                  <a:schemeClr val="dk1"/>
                </a:solidFill>
                <a:latin typeface="Roboto"/>
                <a:ea typeface="Roboto"/>
                <a:sym typeface="Roboto"/>
              </a:rPr>
              <a:t>The bots are </a:t>
            </a:r>
            <a:r>
              <a:rPr lang="en-US" sz="1800" b="1" dirty="0">
                <a:solidFill>
                  <a:srgbClr val="00B050"/>
                </a:solidFill>
                <a:latin typeface="Roboto"/>
                <a:ea typeface="Roboto"/>
                <a:sym typeface="Roboto"/>
              </a:rPr>
              <a:t>(almost) as engaging as humans, </a:t>
            </a:r>
            <a:r>
              <a:rPr lang="en-US" sz="1800" dirty="0">
                <a:solidFill>
                  <a:schemeClr val="dk1"/>
                </a:solidFill>
                <a:latin typeface="Roboto"/>
                <a:ea typeface="Roboto"/>
                <a:sym typeface="Roboto"/>
              </a:rPr>
              <a:t>but they're </a:t>
            </a:r>
            <a:r>
              <a:rPr lang="en-US" sz="1800" b="1" dirty="0">
                <a:solidFill>
                  <a:srgbClr val="FF0000"/>
                </a:solidFill>
                <a:latin typeface="Roboto"/>
                <a:ea typeface="Roboto"/>
                <a:sym typeface="Roboto"/>
              </a:rPr>
              <a:t>clearly non-human.</a:t>
            </a:r>
            <a:br>
              <a:rPr lang="en-US" sz="1800" b="1" dirty="0">
                <a:solidFill>
                  <a:srgbClr val="FF0000"/>
                </a:solidFill>
                <a:latin typeface="Roboto"/>
                <a:ea typeface="Roboto"/>
                <a:sym typeface="Roboto"/>
              </a:rPr>
            </a:br>
            <a:endParaRPr lang="en-US" sz="1800" b="1" dirty="0">
              <a:solidFill>
                <a:srgbClr val="FF0000"/>
              </a:solidFill>
              <a:latin typeface="Roboto"/>
              <a:ea typeface="Roboto"/>
              <a:sym typeface="Roboto"/>
            </a:endParaRPr>
          </a:p>
          <a:p>
            <a:r>
              <a:rPr lang="en-US" sz="1800" b="1" u="sng" dirty="0">
                <a:solidFill>
                  <a:schemeClr val="bg1"/>
                </a:solidFill>
                <a:latin typeface="Roboto"/>
                <a:ea typeface="Roboto"/>
                <a:sym typeface="Roboto"/>
              </a:rPr>
              <a:t>Two conclusions:</a:t>
            </a:r>
          </a:p>
          <a:p>
            <a:pPr marL="342900" indent="-342900">
              <a:buSzPct val="90000"/>
              <a:buFont typeface="+mj-lt"/>
              <a:buAutoNum type="arabicPeriod"/>
            </a:pPr>
            <a:r>
              <a:rPr lang="en-US" sz="1800" b="1" dirty="0">
                <a:solidFill>
                  <a:srgbClr val="FFC000"/>
                </a:solidFill>
                <a:latin typeface="Roboto"/>
                <a:ea typeface="Roboto"/>
                <a:sym typeface="Roboto"/>
              </a:rPr>
              <a:t>Engagingness ≠ Humanness. </a:t>
            </a:r>
            <a:r>
              <a:rPr lang="en-US" sz="1800" dirty="0">
                <a:solidFill>
                  <a:schemeClr val="dk1"/>
                </a:solidFill>
                <a:latin typeface="Roboto"/>
                <a:ea typeface="Roboto"/>
                <a:sym typeface="Roboto"/>
              </a:rPr>
              <a:t>While both are frequently used as standalone overall quality metrics, our results show the importance of measuring more than one. </a:t>
            </a:r>
            <a:br>
              <a:rPr lang="en-US" sz="1800" dirty="0">
                <a:solidFill>
                  <a:schemeClr val="dk1"/>
                </a:solidFill>
                <a:latin typeface="Roboto"/>
                <a:ea typeface="Roboto"/>
                <a:sym typeface="Roboto"/>
              </a:rPr>
            </a:br>
            <a:endParaRPr lang="en-US" sz="1800" dirty="0">
              <a:solidFill>
                <a:schemeClr val="dk1"/>
              </a:solidFill>
              <a:latin typeface="Roboto"/>
              <a:ea typeface="Roboto"/>
              <a:sym typeface="Roboto"/>
            </a:endParaRPr>
          </a:p>
          <a:p>
            <a:pPr marL="342900" indent="-342900">
              <a:buSzPct val="90000"/>
              <a:buFont typeface="+mj-lt"/>
              <a:buAutoNum type="arabicPeriod"/>
            </a:pPr>
            <a:r>
              <a:rPr lang="en-US" sz="1800" dirty="0">
                <a:solidFill>
                  <a:schemeClr val="dk1"/>
                </a:solidFill>
                <a:latin typeface="Roboto"/>
                <a:ea typeface="Roboto"/>
                <a:sym typeface="Roboto"/>
              </a:rPr>
              <a:t>On this task, </a:t>
            </a:r>
            <a:r>
              <a:rPr lang="en-US" sz="1800" b="1" dirty="0">
                <a:solidFill>
                  <a:srgbClr val="FFC000"/>
                </a:solidFill>
                <a:latin typeface="Roboto"/>
                <a:ea typeface="Roboto"/>
                <a:sym typeface="Roboto"/>
              </a:rPr>
              <a:t>the human “engagingness” performance may be artificially low.</a:t>
            </a:r>
            <a:r>
              <a:rPr lang="en-US" sz="1800" dirty="0">
                <a:solidFill>
                  <a:schemeClr val="dk1"/>
                </a:solidFill>
                <a:latin typeface="Roboto"/>
                <a:ea typeface="Roboto"/>
                <a:sym typeface="Roboto"/>
              </a:rPr>
              <a:t> </a:t>
            </a:r>
            <a:br>
              <a:rPr lang="en-US" sz="1800" dirty="0">
                <a:solidFill>
                  <a:schemeClr val="dk1"/>
                </a:solidFill>
                <a:latin typeface="Roboto"/>
                <a:ea typeface="Roboto"/>
                <a:sym typeface="Roboto"/>
              </a:rPr>
            </a:br>
            <a:r>
              <a:rPr lang="en-US" sz="1800" dirty="0" err="1">
                <a:solidFill>
                  <a:schemeClr val="dk1"/>
                </a:solidFill>
                <a:latin typeface="Roboto"/>
                <a:ea typeface="Roboto"/>
                <a:sym typeface="Roboto"/>
              </a:rPr>
              <a:t>Turkers</a:t>
            </a:r>
            <a:r>
              <a:rPr lang="en-US" sz="1800" dirty="0">
                <a:solidFill>
                  <a:schemeClr val="dk1"/>
                </a:solidFill>
                <a:latin typeface="Roboto"/>
                <a:ea typeface="Roboto"/>
                <a:sym typeface="Roboto"/>
              </a:rPr>
              <a:t> chatting for money are less engaging than people chatting for fun. This may be why the human-level engagingness scores are easy to match.</a:t>
            </a:r>
            <a:endParaRPr lang="en-IN" sz="1800" dirty="0">
              <a:solidFill>
                <a:schemeClr val="dk1"/>
              </a:solidFill>
              <a:latin typeface="Roboto"/>
              <a:ea typeface="Roboto"/>
              <a:sym typeface="Roboto"/>
            </a:endParaRPr>
          </a:p>
        </p:txBody>
      </p:sp>
    </p:spTree>
    <p:extLst>
      <p:ext uri="{BB962C8B-B14F-4D97-AF65-F5344CB8AC3E}">
        <p14:creationId xmlns:p14="http://schemas.microsoft.com/office/powerpoint/2010/main" val="80275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13"/>
        <p:cNvGrpSpPr/>
        <p:nvPr/>
      </p:nvGrpSpPr>
      <p:grpSpPr>
        <a:xfrm>
          <a:off x="0" y="0"/>
          <a:ext cx="0" cy="0"/>
          <a:chOff x="0" y="0"/>
          <a:chExt cx="0" cy="0"/>
        </a:xfrm>
      </p:grpSpPr>
      <p:sp>
        <p:nvSpPr>
          <p:cNvPr id="914" name="Google Shape;914;p39"/>
          <p:cNvSpPr txBox="1">
            <a:spLocks noGrp="1"/>
          </p:cNvSpPr>
          <p:nvPr>
            <p:ph type="title" idx="4"/>
          </p:nvPr>
        </p:nvSpPr>
        <p:spPr>
          <a:xfrm>
            <a:off x="720000" y="208280"/>
            <a:ext cx="7704000" cy="7004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t>Team Members</a:t>
            </a:r>
            <a:endParaRPr sz="4400" b="1" dirty="0"/>
          </a:p>
        </p:txBody>
      </p:sp>
      <p:sp>
        <p:nvSpPr>
          <p:cNvPr id="915" name="Google Shape;915;p39"/>
          <p:cNvSpPr txBox="1">
            <a:spLocks noGrp="1"/>
          </p:cNvSpPr>
          <p:nvPr>
            <p:ph type="body" idx="1"/>
          </p:nvPr>
        </p:nvSpPr>
        <p:spPr>
          <a:xfrm>
            <a:off x="5200251" y="3740718"/>
            <a:ext cx="2330935" cy="3977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19BCE1698</a:t>
            </a:r>
            <a:endParaRPr sz="1800" dirty="0"/>
          </a:p>
        </p:txBody>
      </p:sp>
      <p:sp>
        <p:nvSpPr>
          <p:cNvPr id="916" name="Google Shape;916;p39"/>
          <p:cNvSpPr txBox="1">
            <a:spLocks noGrp="1"/>
          </p:cNvSpPr>
          <p:nvPr>
            <p:ph type="body" idx="2"/>
          </p:nvPr>
        </p:nvSpPr>
        <p:spPr>
          <a:xfrm>
            <a:off x="1722427" y="3740718"/>
            <a:ext cx="2145300" cy="3977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dirty="0"/>
              <a:t>19BCE1641</a:t>
            </a:r>
            <a:endParaRPr sz="1800" dirty="0"/>
          </a:p>
        </p:txBody>
      </p:sp>
      <p:sp>
        <p:nvSpPr>
          <p:cNvPr id="917" name="Google Shape;917;p39"/>
          <p:cNvSpPr txBox="1">
            <a:spLocks noGrp="1"/>
          </p:cNvSpPr>
          <p:nvPr>
            <p:ph type="title" idx="3"/>
          </p:nvPr>
        </p:nvSpPr>
        <p:spPr>
          <a:xfrm>
            <a:off x="1722422" y="3206118"/>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Mihir Antwal</a:t>
            </a:r>
            <a:endParaRPr dirty="0"/>
          </a:p>
        </p:txBody>
      </p:sp>
      <p:sp>
        <p:nvSpPr>
          <p:cNvPr id="918" name="Google Shape;918;p39"/>
          <p:cNvSpPr txBox="1">
            <a:spLocks noGrp="1"/>
          </p:cNvSpPr>
          <p:nvPr>
            <p:ph type="title"/>
          </p:nvPr>
        </p:nvSpPr>
        <p:spPr>
          <a:xfrm>
            <a:off x="5200247" y="3206118"/>
            <a:ext cx="233094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Sam Methuselah</a:t>
            </a:r>
            <a:endParaRPr dirty="0"/>
          </a:p>
        </p:txBody>
      </p:sp>
      <p:pic>
        <p:nvPicPr>
          <p:cNvPr id="3" name="Picture 2">
            <a:extLst>
              <a:ext uri="{FF2B5EF4-FFF2-40B4-BE49-F238E27FC236}">
                <a16:creationId xmlns:a16="http://schemas.microsoft.com/office/drawing/2014/main" id="{8B2A567B-F2D8-4269-BA43-CB208BA77FD6}"/>
              </a:ext>
            </a:extLst>
          </p:cNvPr>
          <p:cNvPicPr>
            <a:picLocks noChangeAspect="1"/>
          </p:cNvPicPr>
          <p:nvPr/>
        </p:nvPicPr>
        <p:blipFill>
          <a:blip r:embed="rId3"/>
          <a:stretch>
            <a:fillRect/>
          </a:stretch>
        </p:blipFill>
        <p:spPr>
          <a:xfrm>
            <a:off x="5406792" y="1283668"/>
            <a:ext cx="1855020" cy="1855020"/>
          </a:xfrm>
          <a:prstGeom prst="rect">
            <a:avLst/>
          </a:prstGeom>
        </p:spPr>
      </p:pic>
      <p:pic>
        <p:nvPicPr>
          <p:cNvPr id="9" name="Google Shape;424;p46">
            <a:extLst>
              <a:ext uri="{FF2B5EF4-FFF2-40B4-BE49-F238E27FC236}">
                <a16:creationId xmlns:a16="http://schemas.microsoft.com/office/drawing/2014/main" id="{17A836D5-D918-44DB-968B-31309CE6B263}"/>
              </a:ext>
            </a:extLst>
          </p:cNvPr>
          <p:cNvPicPr preferRelativeResize="0"/>
          <p:nvPr/>
        </p:nvPicPr>
        <p:blipFill rotWithShape="1">
          <a:blip r:embed="rId4">
            <a:extLst>
              <a:ext uri="{BEBA8EAE-BF5A-486C-A8C5-ECC9F3942E4B}">
                <a14:imgProps xmlns:a14="http://schemas.microsoft.com/office/drawing/2010/main">
                  <a14:imgLayer r:embed="rId5">
                    <a14:imgEffect>
                      <a14:brightnessContrast bright="20000" contrast="-20000"/>
                    </a14:imgEffect>
                  </a14:imgLayer>
                </a14:imgProps>
              </a:ext>
            </a:extLst>
          </a:blip>
          <a:srcRect t="-331" r="-969" b="738"/>
          <a:stretch/>
        </p:blipFill>
        <p:spPr>
          <a:xfrm>
            <a:off x="1775270" y="1346988"/>
            <a:ext cx="1926553" cy="1863515"/>
          </a:xfrm>
          <a:prstGeom prst="flowChartConnector">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2FB2-4E67-422A-83AD-061EC0D5B759}"/>
              </a:ext>
            </a:extLst>
          </p:cNvPr>
          <p:cNvSpPr>
            <a:spLocks noGrp="1"/>
          </p:cNvSpPr>
          <p:nvPr>
            <p:ph type="title"/>
          </p:nvPr>
        </p:nvSpPr>
        <p:spPr>
          <a:xfrm>
            <a:off x="720000" y="251414"/>
            <a:ext cx="7704000" cy="846103"/>
          </a:xfrm>
        </p:spPr>
        <p:txBody>
          <a:bodyPr/>
          <a:lstStyle/>
          <a:p>
            <a:pPr algn="ctr"/>
            <a:r>
              <a:rPr lang="en-IN" sz="4400" b="1" dirty="0">
                <a:solidFill>
                  <a:schemeClr val="bg1"/>
                </a:solidFill>
              </a:rPr>
              <a:t>Conclusions</a:t>
            </a:r>
            <a:endParaRPr lang="en-IN" sz="3600" b="1" dirty="0">
              <a:solidFill>
                <a:schemeClr val="bg1"/>
              </a:solidFill>
            </a:endParaRPr>
          </a:p>
        </p:txBody>
      </p:sp>
      <p:sp>
        <p:nvSpPr>
          <p:cNvPr id="3" name="Text Placeholder 2">
            <a:extLst>
              <a:ext uri="{FF2B5EF4-FFF2-40B4-BE49-F238E27FC236}">
                <a16:creationId xmlns:a16="http://schemas.microsoft.com/office/drawing/2014/main" id="{A222D8BF-5424-4631-A109-5B5A6A185D5F}"/>
              </a:ext>
            </a:extLst>
          </p:cNvPr>
          <p:cNvSpPr>
            <a:spLocks noGrp="1"/>
          </p:cNvSpPr>
          <p:nvPr>
            <p:ph type="body" idx="1"/>
          </p:nvPr>
        </p:nvSpPr>
        <p:spPr>
          <a:xfrm>
            <a:off x="720000" y="1079670"/>
            <a:ext cx="7890600" cy="3749591"/>
          </a:xfrm>
        </p:spPr>
        <p:txBody>
          <a:bodyPr/>
          <a:lstStyle/>
          <a:p>
            <a:pPr marL="381000" indent="-228600">
              <a:lnSpc>
                <a:spcPct val="150000"/>
              </a:lnSpc>
              <a:buSzPct val="90000"/>
              <a:buFont typeface="+mj-lt"/>
              <a:buAutoNum type="arabicPeriod"/>
            </a:pPr>
            <a:r>
              <a:rPr lang="en-US" sz="1600" b="1" dirty="0">
                <a:solidFill>
                  <a:schemeClr val="bg1"/>
                </a:solidFill>
              </a:rPr>
              <a:t>Control is a good idea </a:t>
            </a:r>
            <a:r>
              <a:rPr lang="en-US" sz="1600" dirty="0"/>
              <a:t>for our neural sequence generation dialogue system.</a:t>
            </a:r>
          </a:p>
          <a:p>
            <a:pPr marL="381000" indent="-228600">
              <a:lnSpc>
                <a:spcPct val="150000"/>
              </a:lnSpc>
              <a:buSzPct val="90000"/>
              <a:buFont typeface="+mj-lt"/>
              <a:buAutoNum type="arabicPeriod"/>
            </a:pPr>
            <a:r>
              <a:rPr lang="en-US" sz="1600" dirty="0"/>
              <a:t>Using simple control, </a:t>
            </a:r>
            <a:r>
              <a:rPr lang="en-US" sz="1600" b="1" dirty="0">
                <a:solidFill>
                  <a:schemeClr val="bg1"/>
                </a:solidFill>
              </a:rPr>
              <a:t>we matched performance of GPT-based contest winner.</a:t>
            </a:r>
          </a:p>
          <a:p>
            <a:pPr marL="381000" indent="-228600">
              <a:lnSpc>
                <a:spcPct val="150000"/>
              </a:lnSpc>
              <a:buSzPct val="90000"/>
              <a:buFont typeface="+mj-lt"/>
              <a:buAutoNum type="arabicPeriod"/>
            </a:pPr>
            <a:r>
              <a:rPr lang="en-US" sz="1600" b="1" dirty="0">
                <a:solidFill>
                  <a:schemeClr val="bg1"/>
                </a:solidFill>
              </a:rPr>
              <a:t>Don't repeat yourself. Don't be boring. Ask more questions.</a:t>
            </a:r>
          </a:p>
          <a:p>
            <a:pPr marL="381000" indent="-228600">
              <a:lnSpc>
                <a:spcPct val="150000"/>
              </a:lnSpc>
              <a:buSzPct val="90000"/>
              <a:buFont typeface="+mj-lt"/>
              <a:buAutoNum type="arabicPeriod"/>
            </a:pPr>
            <a:r>
              <a:rPr lang="en-US" sz="1600" b="1" dirty="0">
                <a:solidFill>
                  <a:schemeClr val="bg1"/>
                </a:solidFill>
              </a:rPr>
              <a:t>Multi-turn phenomena </a:t>
            </a:r>
            <a:r>
              <a:rPr lang="en-US" sz="1600" dirty="0"/>
              <a:t>(repetition, question-asking frequency) are important – so need </a:t>
            </a:r>
            <a:r>
              <a:rPr lang="en-US" sz="1600" b="1" dirty="0">
                <a:solidFill>
                  <a:schemeClr val="bg1"/>
                </a:solidFill>
              </a:rPr>
              <a:t>multi-turn eval </a:t>
            </a:r>
            <a:r>
              <a:rPr lang="en-US" sz="1600" dirty="0"/>
              <a:t>to detect them.</a:t>
            </a:r>
          </a:p>
          <a:p>
            <a:pPr marL="381000" indent="-228600">
              <a:lnSpc>
                <a:spcPct val="150000"/>
              </a:lnSpc>
              <a:buSzPct val="90000"/>
              <a:buFont typeface="+mj-lt"/>
              <a:buAutoNum type="arabicPeriod"/>
            </a:pPr>
            <a:r>
              <a:rPr lang="en-US" sz="1600" b="1" dirty="0">
                <a:solidFill>
                  <a:schemeClr val="bg1"/>
                </a:solidFill>
              </a:rPr>
              <a:t>Engagingness ≠ Humanness</a:t>
            </a:r>
            <a:r>
              <a:rPr lang="en-US" sz="1600" dirty="0"/>
              <a:t>, so think carefully about which to use.</a:t>
            </a:r>
          </a:p>
          <a:p>
            <a:pPr marL="381000" indent="-228600">
              <a:lnSpc>
                <a:spcPct val="150000"/>
              </a:lnSpc>
              <a:buSzPct val="90000"/>
              <a:buFont typeface="+mj-lt"/>
              <a:buAutoNum type="arabicPeriod"/>
            </a:pPr>
            <a:r>
              <a:rPr lang="en-US" sz="1600" b="1" dirty="0">
                <a:solidFill>
                  <a:schemeClr val="bg1"/>
                </a:solidFill>
              </a:rPr>
              <a:t>Paid </a:t>
            </a:r>
            <a:r>
              <a:rPr lang="en-US" sz="1600" b="1" dirty="0" err="1">
                <a:solidFill>
                  <a:schemeClr val="bg1"/>
                </a:solidFill>
              </a:rPr>
              <a:t>Turkers</a:t>
            </a:r>
            <a:r>
              <a:rPr lang="en-US" sz="1600" b="1" dirty="0">
                <a:solidFill>
                  <a:schemeClr val="bg1"/>
                </a:solidFill>
              </a:rPr>
              <a:t> </a:t>
            </a:r>
            <a:r>
              <a:rPr lang="en-US" sz="1600" dirty="0"/>
              <a:t>are </a:t>
            </a:r>
            <a:r>
              <a:rPr lang="en-US" sz="1600" b="1" dirty="0">
                <a:solidFill>
                  <a:schemeClr val="bg1"/>
                </a:solidFill>
              </a:rPr>
              <a:t>not engaging conversationalists</a:t>
            </a:r>
            <a:r>
              <a:rPr lang="en-US" sz="1600" dirty="0"/>
              <a:t>, or good judges of engaging conversation. Humans chatting for fun may be better.</a:t>
            </a:r>
          </a:p>
          <a:p>
            <a:pPr marL="152400" indent="0">
              <a:lnSpc>
                <a:spcPct val="150000"/>
              </a:lnSpc>
              <a:buNone/>
            </a:pPr>
            <a:endParaRPr lang="en-US" dirty="0"/>
          </a:p>
          <a:p>
            <a:pPr marL="152400" indent="0">
              <a:lnSpc>
                <a:spcPct val="150000"/>
              </a:lnSpc>
              <a:buNone/>
            </a:pPr>
            <a:r>
              <a:rPr lang="en-US" sz="1600" b="1" u="sng" dirty="0">
                <a:solidFill>
                  <a:srgbClr val="FF0000"/>
                </a:solidFill>
              </a:rPr>
              <a:t>Problem:</a:t>
            </a:r>
            <a:r>
              <a:rPr lang="en-US" sz="1600" b="1" dirty="0">
                <a:solidFill>
                  <a:srgbClr val="FF0000"/>
                </a:solidFill>
              </a:rPr>
              <a:t> </a:t>
            </a:r>
            <a:r>
              <a:rPr lang="en-US" sz="1600" dirty="0"/>
              <a:t>Manually finding the best combination of control settings is </a:t>
            </a:r>
            <a:r>
              <a:rPr lang="en-US" sz="1600" b="1" dirty="0">
                <a:solidFill>
                  <a:srgbClr val="FF0000"/>
                </a:solidFill>
              </a:rPr>
              <a:t>painful.</a:t>
            </a:r>
            <a:endParaRPr lang="en-IN" sz="1600" b="1" dirty="0">
              <a:solidFill>
                <a:srgbClr val="FF0000"/>
              </a:solidFill>
            </a:endParaRPr>
          </a:p>
        </p:txBody>
      </p:sp>
    </p:spTree>
    <p:extLst>
      <p:ext uri="{BB962C8B-B14F-4D97-AF65-F5344CB8AC3E}">
        <p14:creationId xmlns:p14="http://schemas.microsoft.com/office/powerpoint/2010/main" val="2263613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2794-CB48-47C7-9114-AA5E6BE167DF}"/>
              </a:ext>
            </a:extLst>
          </p:cNvPr>
          <p:cNvSpPr>
            <a:spLocks noGrp="1"/>
          </p:cNvSpPr>
          <p:nvPr>
            <p:ph type="title"/>
          </p:nvPr>
        </p:nvSpPr>
        <p:spPr/>
        <p:txBody>
          <a:bodyPr/>
          <a:lstStyle/>
          <a:p>
            <a:r>
              <a:rPr lang="en-US" b="1" dirty="0">
                <a:solidFill>
                  <a:schemeClr val="bg1"/>
                </a:solidFill>
              </a:rPr>
              <a:t>Thank You</a:t>
            </a:r>
            <a:endParaRPr lang="en-IN" b="1" dirty="0">
              <a:solidFill>
                <a:schemeClr val="bg1"/>
              </a:solidFill>
            </a:endParaRPr>
          </a:p>
        </p:txBody>
      </p:sp>
    </p:spTree>
    <p:extLst>
      <p:ext uri="{BB962C8B-B14F-4D97-AF65-F5344CB8AC3E}">
        <p14:creationId xmlns:p14="http://schemas.microsoft.com/office/powerpoint/2010/main" val="393634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243"/>
        <p:cNvGrpSpPr/>
        <p:nvPr/>
      </p:nvGrpSpPr>
      <p:grpSpPr>
        <a:xfrm>
          <a:off x="0" y="0"/>
          <a:ext cx="0" cy="0"/>
          <a:chOff x="0" y="0"/>
          <a:chExt cx="0" cy="0"/>
        </a:xfrm>
      </p:grpSpPr>
      <p:sp>
        <p:nvSpPr>
          <p:cNvPr id="1244" name="Google Shape;1244;p50"/>
          <p:cNvSpPr txBox="1">
            <a:spLocks noGrp="1"/>
          </p:cNvSpPr>
          <p:nvPr>
            <p:ph type="title"/>
          </p:nvPr>
        </p:nvSpPr>
        <p:spPr>
          <a:xfrm>
            <a:off x="555492" y="278433"/>
            <a:ext cx="8033015" cy="6791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400" b="1" dirty="0">
                <a:solidFill>
                  <a:schemeClr val="bg1"/>
                </a:solidFill>
              </a:rPr>
              <a:t>Natural Language Generation task spectrum</a:t>
            </a:r>
            <a:endParaRPr lang="en-IN" sz="3400" b="1" dirty="0">
              <a:solidFill>
                <a:schemeClr val="bg1"/>
              </a:solidFill>
            </a:endParaRPr>
          </a:p>
        </p:txBody>
      </p:sp>
      <p:cxnSp>
        <p:nvCxnSpPr>
          <p:cNvPr id="1245" name="Google Shape;1245;p50"/>
          <p:cNvCxnSpPr/>
          <p:nvPr/>
        </p:nvCxnSpPr>
        <p:spPr>
          <a:xfrm rot="10800000">
            <a:off x="771450" y="1968471"/>
            <a:ext cx="7601100" cy="0"/>
          </a:xfrm>
          <a:prstGeom prst="straightConnector1">
            <a:avLst/>
          </a:prstGeom>
          <a:noFill/>
          <a:ln w="28575" cap="flat" cmpd="sng">
            <a:solidFill>
              <a:schemeClr val="dk1"/>
            </a:solidFill>
            <a:prstDash val="solid"/>
            <a:round/>
            <a:headEnd type="none" w="med" len="med"/>
            <a:tailEnd type="none" w="med" len="med"/>
          </a:ln>
        </p:spPr>
      </p:cxnSp>
      <p:sp>
        <p:nvSpPr>
          <p:cNvPr id="1246" name="Google Shape;1246;p50"/>
          <p:cNvSpPr txBox="1"/>
          <p:nvPr/>
        </p:nvSpPr>
        <p:spPr>
          <a:xfrm>
            <a:off x="917250" y="1128556"/>
            <a:ext cx="1323000" cy="6780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1"/>
                </a:solidFill>
                <a:latin typeface="Oswald"/>
                <a:ea typeface="Oswald"/>
                <a:cs typeface="Oswald"/>
                <a:sym typeface="Oswald"/>
              </a:rPr>
              <a:t>Machine Translation</a:t>
            </a:r>
            <a:endParaRPr sz="1800" dirty="0">
              <a:solidFill>
                <a:schemeClr val="accent1"/>
              </a:solidFill>
              <a:latin typeface="Oswald"/>
              <a:ea typeface="Oswald"/>
              <a:cs typeface="Oswald"/>
              <a:sym typeface="Oswald"/>
            </a:endParaRPr>
          </a:p>
        </p:txBody>
      </p:sp>
      <p:sp>
        <p:nvSpPr>
          <p:cNvPr id="1248" name="Google Shape;1248;p50"/>
          <p:cNvSpPr txBox="1"/>
          <p:nvPr/>
        </p:nvSpPr>
        <p:spPr>
          <a:xfrm>
            <a:off x="2413875" y="1107524"/>
            <a:ext cx="1323000" cy="6575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2"/>
                </a:solidFill>
                <a:latin typeface="Oswald"/>
                <a:ea typeface="Oswald"/>
                <a:cs typeface="Oswald"/>
                <a:sym typeface="Oswald"/>
              </a:rPr>
              <a:t>Sentence Compression</a:t>
            </a:r>
            <a:endParaRPr sz="1800" dirty="0">
              <a:solidFill>
                <a:schemeClr val="accent2"/>
              </a:solidFill>
              <a:latin typeface="Oswald"/>
              <a:ea typeface="Oswald"/>
              <a:cs typeface="Oswald"/>
              <a:sym typeface="Oswald"/>
            </a:endParaRPr>
          </a:p>
        </p:txBody>
      </p:sp>
      <p:sp>
        <p:nvSpPr>
          <p:cNvPr id="1250" name="Google Shape;1250;p50"/>
          <p:cNvSpPr txBox="1"/>
          <p:nvPr/>
        </p:nvSpPr>
        <p:spPr>
          <a:xfrm>
            <a:off x="3523500" y="1093519"/>
            <a:ext cx="2097000" cy="7481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3"/>
                </a:solidFill>
                <a:latin typeface="Oswald"/>
                <a:ea typeface="Oswald"/>
                <a:cs typeface="Oswald"/>
                <a:sym typeface="Oswald"/>
              </a:rPr>
              <a:t>Abstract Summarization</a:t>
            </a:r>
            <a:endParaRPr sz="1800" dirty="0">
              <a:solidFill>
                <a:schemeClr val="accent3"/>
              </a:solidFill>
              <a:latin typeface="Oswald"/>
              <a:ea typeface="Oswald"/>
              <a:cs typeface="Oswald"/>
              <a:sym typeface="Oswald"/>
            </a:endParaRPr>
          </a:p>
        </p:txBody>
      </p:sp>
      <p:sp>
        <p:nvSpPr>
          <p:cNvPr id="1252" name="Google Shape;1252;p50"/>
          <p:cNvSpPr txBox="1"/>
          <p:nvPr/>
        </p:nvSpPr>
        <p:spPr>
          <a:xfrm>
            <a:off x="5407127" y="1085806"/>
            <a:ext cx="1323000" cy="72986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4"/>
                </a:solidFill>
                <a:latin typeface="Oswald"/>
                <a:ea typeface="Oswald"/>
                <a:cs typeface="Oswald"/>
                <a:sym typeface="Oswald"/>
              </a:rPr>
              <a:t>Story Generation</a:t>
            </a:r>
            <a:endParaRPr sz="1800" dirty="0">
              <a:solidFill>
                <a:schemeClr val="accent4"/>
              </a:solidFill>
              <a:latin typeface="Oswald"/>
              <a:ea typeface="Oswald"/>
              <a:cs typeface="Oswald"/>
              <a:sym typeface="Oswald"/>
            </a:endParaRPr>
          </a:p>
        </p:txBody>
      </p:sp>
      <p:sp>
        <p:nvSpPr>
          <p:cNvPr id="1254" name="Google Shape;1254;p50"/>
          <p:cNvSpPr txBox="1"/>
          <p:nvPr/>
        </p:nvSpPr>
        <p:spPr>
          <a:xfrm>
            <a:off x="6903750" y="1076729"/>
            <a:ext cx="1323000" cy="7092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5"/>
                </a:solidFill>
                <a:latin typeface="Oswald"/>
                <a:ea typeface="Oswald"/>
                <a:cs typeface="Oswald"/>
                <a:sym typeface="Oswald"/>
              </a:rPr>
              <a:t>ChitChat Dialogue</a:t>
            </a:r>
            <a:endParaRPr sz="1800" dirty="0">
              <a:solidFill>
                <a:schemeClr val="accent5"/>
              </a:solidFill>
              <a:latin typeface="Oswald"/>
              <a:ea typeface="Oswald"/>
              <a:cs typeface="Oswald"/>
              <a:sym typeface="Oswald"/>
            </a:endParaRPr>
          </a:p>
        </p:txBody>
      </p:sp>
      <p:sp>
        <p:nvSpPr>
          <p:cNvPr id="1256" name="Google Shape;1256;p50"/>
          <p:cNvSpPr/>
          <p:nvPr/>
        </p:nvSpPr>
        <p:spPr>
          <a:xfrm>
            <a:off x="1459650" y="1849371"/>
            <a:ext cx="238200" cy="23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a:off x="2956275" y="1849371"/>
            <a:ext cx="238200" cy="23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4452900" y="1849371"/>
            <a:ext cx="238200" cy="23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5949525" y="1849371"/>
            <a:ext cx="238200" cy="23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7446150" y="1849371"/>
            <a:ext cx="238200" cy="23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rrow: Right 1">
            <a:extLst>
              <a:ext uri="{FF2B5EF4-FFF2-40B4-BE49-F238E27FC236}">
                <a16:creationId xmlns:a16="http://schemas.microsoft.com/office/drawing/2014/main" id="{99D2CBAA-2F02-424E-BB8A-303BCEE9B65E}"/>
              </a:ext>
            </a:extLst>
          </p:cNvPr>
          <p:cNvSpPr/>
          <p:nvPr/>
        </p:nvSpPr>
        <p:spPr>
          <a:xfrm>
            <a:off x="8304150" y="1939261"/>
            <a:ext cx="121210"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22276DAE-7B93-4EC9-9851-519EDB38C8E4}"/>
              </a:ext>
            </a:extLst>
          </p:cNvPr>
          <p:cNvSpPr/>
          <p:nvPr/>
        </p:nvSpPr>
        <p:spPr>
          <a:xfrm rot="10800000">
            <a:off x="658035" y="1939260"/>
            <a:ext cx="121210"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243"/>
        <p:cNvGrpSpPr/>
        <p:nvPr/>
      </p:nvGrpSpPr>
      <p:grpSpPr>
        <a:xfrm>
          <a:off x="0" y="0"/>
          <a:ext cx="0" cy="0"/>
          <a:chOff x="0" y="0"/>
          <a:chExt cx="0" cy="0"/>
        </a:xfrm>
      </p:grpSpPr>
      <p:sp>
        <p:nvSpPr>
          <p:cNvPr id="1244" name="Google Shape;1244;p50"/>
          <p:cNvSpPr txBox="1">
            <a:spLocks noGrp="1"/>
          </p:cNvSpPr>
          <p:nvPr>
            <p:ph type="title"/>
          </p:nvPr>
        </p:nvSpPr>
        <p:spPr>
          <a:xfrm>
            <a:off x="555492" y="278433"/>
            <a:ext cx="8033015" cy="6791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400" b="1" dirty="0">
                <a:solidFill>
                  <a:schemeClr val="bg1"/>
                </a:solidFill>
              </a:rPr>
              <a:t>Natural Language Generation task spectrum</a:t>
            </a:r>
            <a:endParaRPr lang="en-IN" sz="3400" b="1" dirty="0">
              <a:solidFill>
                <a:schemeClr val="bg1"/>
              </a:solidFill>
            </a:endParaRPr>
          </a:p>
        </p:txBody>
      </p:sp>
      <p:cxnSp>
        <p:nvCxnSpPr>
          <p:cNvPr id="1245" name="Google Shape;1245;p50"/>
          <p:cNvCxnSpPr/>
          <p:nvPr/>
        </p:nvCxnSpPr>
        <p:spPr>
          <a:xfrm rot="10800000">
            <a:off x="771450" y="1968471"/>
            <a:ext cx="7601100" cy="0"/>
          </a:xfrm>
          <a:prstGeom prst="straightConnector1">
            <a:avLst/>
          </a:prstGeom>
          <a:noFill/>
          <a:ln w="28575" cap="flat" cmpd="sng">
            <a:solidFill>
              <a:schemeClr val="dk1"/>
            </a:solidFill>
            <a:prstDash val="solid"/>
            <a:round/>
            <a:headEnd type="none" w="med" len="med"/>
            <a:tailEnd type="none" w="med" len="med"/>
          </a:ln>
        </p:spPr>
      </p:cxnSp>
      <p:sp>
        <p:nvSpPr>
          <p:cNvPr id="1246" name="Google Shape;1246;p50"/>
          <p:cNvSpPr txBox="1"/>
          <p:nvPr/>
        </p:nvSpPr>
        <p:spPr>
          <a:xfrm>
            <a:off x="917250" y="1128556"/>
            <a:ext cx="1323000" cy="6780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1"/>
                </a:solidFill>
                <a:latin typeface="Oswald"/>
                <a:ea typeface="Oswald"/>
                <a:cs typeface="Oswald"/>
                <a:sym typeface="Oswald"/>
              </a:rPr>
              <a:t>Machine Translation</a:t>
            </a:r>
            <a:endParaRPr sz="1800" dirty="0">
              <a:solidFill>
                <a:schemeClr val="accent1"/>
              </a:solidFill>
              <a:latin typeface="Oswald"/>
              <a:ea typeface="Oswald"/>
              <a:cs typeface="Oswald"/>
              <a:sym typeface="Oswald"/>
            </a:endParaRPr>
          </a:p>
        </p:txBody>
      </p:sp>
      <p:sp>
        <p:nvSpPr>
          <p:cNvPr id="1247" name="Google Shape;1247;p50"/>
          <p:cNvSpPr txBox="1"/>
          <p:nvPr/>
        </p:nvSpPr>
        <p:spPr>
          <a:xfrm>
            <a:off x="771450" y="2413048"/>
            <a:ext cx="2780120" cy="750000"/>
          </a:xfrm>
          <a:prstGeom prst="rect">
            <a:avLst/>
          </a:prstGeom>
          <a:noFill/>
          <a:ln>
            <a:noFill/>
          </a:ln>
        </p:spPr>
        <p:txBody>
          <a:bodyPr spcFirstLastPara="1" wrap="square" lIns="91425" tIns="91425" rIns="91425" bIns="91425" anchor="t" anchorCtr="0">
            <a:noAutofit/>
          </a:bodyPr>
          <a:lstStyle/>
          <a:p>
            <a:pPr lvl="0" rtl="0">
              <a:lnSpc>
                <a:spcPct val="100000"/>
              </a:lnSpc>
              <a:spcBef>
                <a:spcPts val="0"/>
              </a:spcBef>
              <a:spcAft>
                <a:spcPts val="1600"/>
              </a:spcAft>
              <a:buClr>
                <a:schemeClr val="bg1"/>
              </a:buClr>
            </a:pPr>
            <a:r>
              <a:rPr lang="en-IN" dirty="0">
                <a:solidFill>
                  <a:schemeClr val="dk1"/>
                </a:solidFill>
                <a:latin typeface="Roboto"/>
                <a:ea typeface="Roboto"/>
                <a:cs typeface="Roboto"/>
                <a:sym typeface="Roboto"/>
              </a:rPr>
              <a:t>Less open-ended</a:t>
            </a:r>
          </a:p>
        </p:txBody>
      </p:sp>
      <p:sp>
        <p:nvSpPr>
          <p:cNvPr id="1248" name="Google Shape;1248;p50"/>
          <p:cNvSpPr txBox="1"/>
          <p:nvPr/>
        </p:nvSpPr>
        <p:spPr>
          <a:xfrm>
            <a:off x="2413875" y="1107524"/>
            <a:ext cx="1323000" cy="6575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2"/>
                </a:solidFill>
                <a:latin typeface="Oswald"/>
                <a:ea typeface="Oswald"/>
                <a:cs typeface="Oswald"/>
                <a:sym typeface="Oswald"/>
              </a:rPr>
              <a:t>Sentence Compression</a:t>
            </a:r>
            <a:endParaRPr sz="1800" dirty="0">
              <a:solidFill>
                <a:schemeClr val="accent2"/>
              </a:solidFill>
              <a:latin typeface="Oswald"/>
              <a:ea typeface="Oswald"/>
              <a:cs typeface="Oswald"/>
              <a:sym typeface="Oswald"/>
            </a:endParaRPr>
          </a:p>
        </p:txBody>
      </p:sp>
      <p:sp>
        <p:nvSpPr>
          <p:cNvPr id="1249" name="Google Shape;1249;p50"/>
          <p:cNvSpPr txBox="1"/>
          <p:nvPr/>
        </p:nvSpPr>
        <p:spPr>
          <a:xfrm>
            <a:off x="5867880" y="2413048"/>
            <a:ext cx="2504670" cy="750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IN" dirty="0">
                <a:solidFill>
                  <a:schemeClr val="dk1"/>
                </a:solidFill>
                <a:latin typeface="Roboto"/>
                <a:ea typeface="Roboto"/>
                <a:cs typeface="Roboto"/>
                <a:sym typeface="Roboto"/>
              </a:rPr>
              <a:t>More open-ended</a:t>
            </a:r>
            <a:endParaRPr lang="en-IN" b="1" dirty="0">
              <a:solidFill>
                <a:schemeClr val="dk1"/>
              </a:solidFill>
              <a:latin typeface="Roboto"/>
              <a:ea typeface="Roboto"/>
              <a:cs typeface="Roboto"/>
              <a:sym typeface="Roboto"/>
            </a:endParaRPr>
          </a:p>
        </p:txBody>
      </p:sp>
      <p:sp>
        <p:nvSpPr>
          <p:cNvPr id="1250" name="Google Shape;1250;p50"/>
          <p:cNvSpPr txBox="1"/>
          <p:nvPr/>
        </p:nvSpPr>
        <p:spPr>
          <a:xfrm>
            <a:off x="3523500" y="1093519"/>
            <a:ext cx="2097000" cy="7481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3"/>
                </a:solidFill>
                <a:latin typeface="Oswald"/>
                <a:ea typeface="Oswald"/>
                <a:cs typeface="Oswald"/>
                <a:sym typeface="Oswald"/>
              </a:rPr>
              <a:t>Abstract Summarization</a:t>
            </a:r>
            <a:endParaRPr sz="1800" dirty="0">
              <a:solidFill>
                <a:schemeClr val="accent3"/>
              </a:solidFill>
              <a:latin typeface="Oswald"/>
              <a:ea typeface="Oswald"/>
              <a:cs typeface="Oswald"/>
              <a:sym typeface="Oswald"/>
            </a:endParaRPr>
          </a:p>
        </p:txBody>
      </p:sp>
      <p:sp>
        <p:nvSpPr>
          <p:cNvPr id="1252" name="Google Shape;1252;p50"/>
          <p:cNvSpPr txBox="1"/>
          <p:nvPr/>
        </p:nvSpPr>
        <p:spPr>
          <a:xfrm>
            <a:off x="5407127" y="1085806"/>
            <a:ext cx="1323000" cy="72986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4"/>
                </a:solidFill>
                <a:latin typeface="Oswald"/>
                <a:ea typeface="Oswald"/>
                <a:cs typeface="Oswald"/>
                <a:sym typeface="Oswald"/>
              </a:rPr>
              <a:t>Story Generation</a:t>
            </a:r>
            <a:endParaRPr sz="1800" dirty="0">
              <a:solidFill>
                <a:schemeClr val="accent4"/>
              </a:solidFill>
              <a:latin typeface="Oswald"/>
              <a:ea typeface="Oswald"/>
              <a:cs typeface="Oswald"/>
              <a:sym typeface="Oswald"/>
            </a:endParaRPr>
          </a:p>
        </p:txBody>
      </p:sp>
      <p:sp>
        <p:nvSpPr>
          <p:cNvPr id="1254" name="Google Shape;1254;p50"/>
          <p:cNvSpPr txBox="1"/>
          <p:nvPr/>
        </p:nvSpPr>
        <p:spPr>
          <a:xfrm>
            <a:off x="6903750" y="1076729"/>
            <a:ext cx="1323000" cy="7092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5"/>
                </a:solidFill>
                <a:latin typeface="Oswald"/>
                <a:ea typeface="Oswald"/>
                <a:cs typeface="Oswald"/>
                <a:sym typeface="Oswald"/>
              </a:rPr>
              <a:t>ChitChat Dialogue</a:t>
            </a:r>
            <a:endParaRPr sz="1800" dirty="0">
              <a:solidFill>
                <a:schemeClr val="accent5"/>
              </a:solidFill>
              <a:latin typeface="Oswald"/>
              <a:ea typeface="Oswald"/>
              <a:cs typeface="Oswald"/>
              <a:sym typeface="Oswald"/>
            </a:endParaRPr>
          </a:p>
        </p:txBody>
      </p:sp>
      <p:sp>
        <p:nvSpPr>
          <p:cNvPr id="1256" name="Google Shape;1256;p50"/>
          <p:cNvSpPr/>
          <p:nvPr/>
        </p:nvSpPr>
        <p:spPr>
          <a:xfrm>
            <a:off x="1459650" y="1849371"/>
            <a:ext cx="238200" cy="23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a:off x="2956275" y="1849371"/>
            <a:ext cx="238200" cy="23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4452900" y="1849371"/>
            <a:ext cx="238200" cy="23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5949525" y="1849371"/>
            <a:ext cx="238200" cy="23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7446150" y="1849371"/>
            <a:ext cx="238200" cy="23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rrow: Right 1">
            <a:extLst>
              <a:ext uri="{FF2B5EF4-FFF2-40B4-BE49-F238E27FC236}">
                <a16:creationId xmlns:a16="http://schemas.microsoft.com/office/drawing/2014/main" id="{99D2CBAA-2F02-424E-BB8A-303BCEE9B65E}"/>
              </a:ext>
            </a:extLst>
          </p:cNvPr>
          <p:cNvSpPr/>
          <p:nvPr/>
        </p:nvSpPr>
        <p:spPr>
          <a:xfrm>
            <a:off x="8304150" y="1939261"/>
            <a:ext cx="121210"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22276DAE-7B93-4EC9-9851-519EDB38C8E4}"/>
              </a:ext>
            </a:extLst>
          </p:cNvPr>
          <p:cNvSpPr/>
          <p:nvPr/>
        </p:nvSpPr>
        <p:spPr>
          <a:xfrm rot="10800000">
            <a:off x="658035" y="1939260"/>
            <a:ext cx="121210"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7513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243"/>
        <p:cNvGrpSpPr/>
        <p:nvPr/>
      </p:nvGrpSpPr>
      <p:grpSpPr>
        <a:xfrm>
          <a:off x="0" y="0"/>
          <a:ext cx="0" cy="0"/>
          <a:chOff x="0" y="0"/>
          <a:chExt cx="0" cy="0"/>
        </a:xfrm>
      </p:grpSpPr>
      <p:sp>
        <p:nvSpPr>
          <p:cNvPr id="1244" name="Google Shape;1244;p50"/>
          <p:cNvSpPr txBox="1">
            <a:spLocks noGrp="1"/>
          </p:cNvSpPr>
          <p:nvPr>
            <p:ph type="title"/>
          </p:nvPr>
        </p:nvSpPr>
        <p:spPr>
          <a:xfrm>
            <a:off x="555492" y="278433"/>
            <a:ext cx="8033015" cy="6791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400" b="1" dirty="0">
                <a:solidFill>
                  <a:schemeClr val="bg1"/>
                </a:solidFill>
              </a:rPr>
              <a:t>Natural Language Generation task spectrum</a:t>
            </a:r>
            <a:endParaRPr lang="en-IN" sz="3400" b="1" dirty="0">
              <a:solidFill>
                <a:schemeClr val="bg1"/>
              </a:solidFill>
            </a:endParaRPr>
          </a:p>
        </p:txBody>
      </p:sp>
      <p:cxnSp>
        <p:nvCxnSpPr>
          <p:cNvPr id="1245" name="Google Shape;1245;p50"/>
          <p:cNvCxnSpPr/>
          <p:nvPr/>
        </p:nvCxnSpPr>
        <p:spPr>
          <a:xfrm rot="10800000">
            <a:off x="771450" y="1968471"/>
            <a:ext cx="7601100" cy="0"/>
          </a:xfrm>
          <a:prstGeom prst="straightConnector1">
            <a:avLst/>
          </a:prstGeom>
          <a:noFill/>
          <a:ln w="28575" cap="flat" cmpd="sng">
            <a:solidFill>
              <a:schemeClr val="dk1"/>
            </a:solidFill>
            <a:prstDash val="solid"/>
            <a:round/>
            <a:headEnd type="none" w="med" len="med"/>
            <a:tailEnd type="none" w="med" len="med"/>
          </a:ln>
        </p:spPr>
      </p:cxnSp>
      <p:sp>
        <p:nvSpPr>
          <p:cNvPr id="1246" name="Google Shape;1246;p50"/>
          <p:cNvSpPr txBox="1"/>
          <p:nvPr/>
        </p:nvSpPr>
        <p:spPr>
          <a:xfrm>
            <a:off x="917250" y="1128556"/>
            <a:ext cx="1323000" cy="6780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1"/>
                </a:solidFill>
                <a:latin typeface="Oswald"/>
                <a:ea typeface="Oswald"/>
                <a:cs typeface="Oswald"/>
                <a:sym typeface="Oswald"/>
              </a:rPr>
              <a:t>Machine Translation</a:t>
            </a:r>
            <a:endParaRPr sz="1800" dirty="0">
              <a:solidFill>
                <a:schemeClr val="accent1"/>
              </a:solidFill>
              <a:latin typeface="Oswald"/>
              <a:ea typeface="Oswald"/>
              <a:cs typeface="Oswald"/>
              <a:sym typeface="Oswald"/>
            </a:endParaRPr>
          </a:p>
        </p:txBody>
      </p:sp>
      <p:sp>
        <p:nvSpPr>
          <p:cNvPr id="1247" name="Google Shape;1247;p50"/>
          <p:cNvSpPr txBox="1"/>
          <p:nvPr/>
        </p:nvSpPr>
        <p:spPr>
          <a:xfrm>
            <a:off x="771450" y="2413048"/>
            <a:ext cx="2780120" cy="750000"/>
          </a:xfrm>
          <a:prstGeom prst="rect">
            <a:avLst/>
          </a:prstGeom>
          <a:noFill/>
          <a:ln>
            <a:noFill/>
          </a:ln>
        </p:spPr>
        <p:txBody>
          <a:bodyPr spcFirstLastPara="1" wrap="square" lIns="91425" tIns="91425" rIns="91425" bIns="91425" anchor="t" anchorCtr="0">
            <a:noAutofit/>
          </a:bodyPr>
          <a:lstStyle/>
          <a:p>
            <a:pPr lvl="0" rtl="0">
              <a:lnSpc>
                <a:spcPct val="100000"/>
              </a:lnSpc>
              <a:spcBef>
                <a:spcPts val="0"/>
              </a:spcBef>
              <a:spcAft>
                <a:spcPts val="1600"/>
              </a:spcAft>
              <a:buClr>
                <a:schemeClr val="bg1"/>
              </a:buClr>
            </a:pPr>
            <a:r>
              <a:rPr lang="en" dirty="0">
                <a:solidFill>
                  <a:schemeClr val="dk1"/>
                </a:solidFill>
                <a:latin typeface="Roboto"/>
                <a:ea typeface="Roboto"/>
                <a:cs typeface="Roboto"/>
                <a:sym typeface="Roboto"/>
              </a:rPr>
              <a:t>Less open-ended</a:t>
            </a:r>
          </a:p>
          <a:p>
            <a:pPr lvl="0" rtl="0">
              <a:lnSpc>
                <a:spcPct val="100000"/>
              </a:lnSpc>
              <a:spcBef>
                <a:spcPts val="0"/>
              </a:spcBef>
              <a:spcAft>
                <a:spcPts val="1600"/>
              </a:spcAft>
              <a:buClr>
                <a:schemeClr val="bg1"/>
              </a:buClr>
            </a:pPr>
            <a:r>
              <a:rPr lang="en-IN" dirty="0">
                <a:solidFill>
                  <a:schemeClr val="dk1"/>
                </a:solidFill>
                <a:latin typeface="Roboto"/>
                <a:ea typeface="Roboto"/>
                <a:cs typeface="Roboto"/>
                <a:sym typeface="Roboto"/>
              </a:rPr>
              <a:t>Mostly world-level decisions</a:t>
            </a:r>
          </a:p>
        </p:txBody>
      </p:sp>
      <p:sp>
        <p:nvSpPr>
          <p:cNvPr id="1248" name="Google Shape;1248;p50"/>
          <p:cNvSpPr txBox="1"/>
          <p:nvPr/>
        </p:nvSpPr>
        <p:spPr>
          <a:xfrm>
            <a:off x="2413875" y="1107524"/>
            <a:ext cx="1323000" cy="6575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2"/>
                </a:solidFill>
                <a:latin typeface="Oswald"/>
                <a:ea typeface="Oswald"/>
                <a:cs typeface="Oswald"/>
                <a:sym typeface="Oswald"/>
              </a:rPr>
              <a:t>Sentence Compression</a:t>
            </a:r>
            <a:endParaRPr sz="1800" dirty="0">
              <a:solidFill>
                <a:schemeClr val="accent2"/>
              </a:solidFill>
              <a:latin typeface="Oswald"/>
              <a:ea typeface="Oswald"/>
              <a:cs typeface="Oswald"/>
              <a:sym typeface="Oswald"/>
            </a:endParaRPr>
          </a:p>
        </p:txBody>
      </p:sp>
      <p:sp>
        <p:nvSpPr>
          <p:cNvPr id="1249" name="Google Shape;1249;p50"/>
          <p:cNvSpPr txBox="1"/>
          <p:nvPr/>
        </p:nvSpPr>
        <p:spPr>
          <a:xfrm>
            <a:off x="5867880" y="2413048"/>
            <a:ext cx="2504670" cy="750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dirty="0">
                <a:solidFill>
                  <a:schemeClr val="dk1"/>
                </a:solidFill>
                <a:latin typeface="Roboto"/>
                <a:ea typeface="Roboto"/>
                <a:cs typeface="Roboto"/>
                <a:sym typeface="Roboto"/>
              </a:rPr>
              <a:t>More open-ended</a:t>
            </a:r>
          </a:p>
          <a:p>
            <a:pPr marL="0" lvl="0" indent="0" algn="r" rtl="0">
              <a:lnSpc>
                <a:spcPct val="100000"/>
              </a:lnSpc>
              <a:spcBef>
                <a:spcPts val="0"/>
              </a:spcBef>
              <a:spcAft>
                <a:spcPts val="1600"/>
              </a:spcAft>
              <a:buNone/>
            </a:pPr>
            <a:r>
              <a:rPr lang="en-IN" dirty="0">
                <a:solidFill>
                  <a:schemeClr val="dk1"/>
                </a:solidFill>
                <a:latin typeface="Roboto"/>
                <a:ea typeface="Roboto"/>
                <a:cs typeface="Roboto"/>
                <a:sym typeface="Roboto"/>
              </a:rPr>
              <a:t>Requires high-level decisions</a:t>
            </a:r>
            <a:endParaRPr lang="en-IN" b="1" dirty="0">
              <a:solidFill>
                <a:schemeClr val="dk1"/>
              </a:solidFill>
              <a:latin typeface="Roboto"/>
              <a:ea typeface="Roboto"/>
              <a:cs typeface="Roboto"/>
              <a:sym typeface="Roboto"/>
            </a:endParaRPr>
          </a:p>
        </p:txBody>
      </p:sp>
      <p:sp>
        <p:nvSpPr>
          <p:cNvPr id="1250" name="Google Shape;1250;p50"/>
          <p:cNvSpPr txBox="1"/>
          <p:nvPr/>
        </p:nvSpPr>
        <p:spPr>
          <a:xfrm>
            <a:off x="3523500" y="1093519"/>
            <a:ext cx="2097000" cy="7481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3"/>
                </a:solidFill>
                <a:latin typeface="Oswald"/>
                <a:ea typeface="Oswald"/>
                <a:cs typeface="Oswald"/>
                <a:sym typeface="Oswald"/>
              </a:rPr>
              <a:t>Abstract Summarization</a:t>
            </a:r>
            <a:endParaRPr sz="1800" dirty="0">
              <a:solidFill>
                <a:schemeClr val="accent3"/>
              </a:solidFill>
              <a:latin typeface="Oswald"/>
              <a:ea typeface="Oswald"/>
              <a:cs typeface="Oswald"/>
              <a:sym typeface="Oswald"/>
            </a:endParaRPr>
          </a:p>
        </p:txBody>
      </p:sp>
      <p:sp>
        <p:nvSpPr>
          <p:cNvPr id="1252" name="Google Shape;1252;p50"/>
          <p:cNvSpPr txBox="1"/>
          <p:nvPr/>
        </p:nvSpPr>
        <p:spPr>
          <a:xfrm>
            <a:off x="5407127" y="1085806"/>
            <a:ext cx="1323000" cy="72986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4"/>
                </a:solidFill>
                <a:latin typeface="Oswald"/>
                <a:ea typeface="Oswald"/>
                <a:cs typeface="Oswald"/>
                <a:sym typeface="Oswald"/>
              </a:rPr>
              <a:t>Story Generation</a:t>
            </a:r>
            <a:endParaRPr sz="1800" dirty="0">
              <a:solidFill>
                <a:schemeClr val="accent4"/>
              </a:solidFill>
              <a:latin typeface="Oswald"/>
              <a:ea typeface="Oswald"/>
              <a:cs typeface="Oswald"/>
              <a:sym typeface="Oswald"/>
            </a:endParaRPr>
          </a:p>
        </p:txBody>
      </p:sp>
      <p:sp>
        <p:nvSpPr>
          <p:cNvPr id="1254" name="Google Shape;1254;p50"/>
          <p:cNvSpPr txBox="1"/>
          <p:nvPr/>
        </p:nvSpPr>
        <p:spPr>
          <a:xfrm>
            <a:off x="6903750" y="1076729"/>
            <a:ext cx="1323000" cy="7092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5"/>
                </a:solidFill>
                <a:latin typeface="Oswald"/>
                <a:ea typeface="Oswald"/>
                <a:cs typeface="Oswald"/>
                <a:sym typeface="Oswald"/>
              </a:rPr>
              <a:t>ChitChat Dialogue</a:t>
            </a:r>
            <a:endParaRPr sz="1800" dirty="0">
              <a:solidFill>
                <a:schemeClr val="accent5"/>
              </a:solidFill>
              <a:latin typeface="Oswald"/>
              <a:ea typeface="Oswald"/>
              <a:cs typeface="Oswald"/>
              <a:sym typeface="Oswald"/>
            </a:endParaRPr>
          </a:p>
        </p:txBody>
      </p:sp>
      <p:sp>
        <p:nvSpPr>
          <p:cNvPr id="1256" name="Google Shape;1256;p50"/>
          <p:cNvSpPr/>
          <p:nvPr/>
        </p:nvSpPr>
        <p:spPr>
          <a:xfrm>
            <a:off x="1459650" y="1849371"/>
            <a:ext cx="238200" cy="23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a:off x="2956275" y="1849371"/>
            <a:ext cx="238200" cy="23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4452900" y="1849371"/>
            <a:ext cx="238200" cy="23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5949525" y="1849371"/>
            <a:ext cx="238200" cy="23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7446150" y="1849371"/>
            <a:ext cx="238200" cy="23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rrow: Right 1">
            <a:extLst>
              <a:ext uri="{FF2B5EF4-FFF2-40B4-BE49-F238E27FC236}">
                <a16:creationId xmlns:a16="http://schemas.microsoft.com/office/drawing/2014/main" id="{99D2CBAA-2F02-424E-BB8A-303BCEE9B65E}"/>
              </a:ext>
            </a:extLst>
          </p:cNvPr>
          <p:cNvSpPr/>
          <p:nvPr/>
        </p:nvSpPr>
        <p:spPr>
          <a:xfrm>
            <a:off x="8304150" y="1939261"/>
            <a:ext cx="121210"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22276DAE-7B93-4EC9-9851-519EDB38C8E4}"/>
              </a:ext>
            </a:extLst>
          </p:cNvPr>
          <p:cNvSpPr/>
          <p:nvPr/>
        </p:nvSpPr>
        <p:spPr>
          <a:xfrm rot="10800000">
            <a:off x="658035" y="1939260"/>
            <a:ext cx="121210"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9426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243"/>
        <p:cNvGrpSpPr/>
        <p:nvPr/>
      </p:nvGrpSpPr>
      <p:grpSpPr>
        <a:xfrm>
          <a:off x="0" y="0"/>
          <a:ext cx="0" cy="0"/>
          <a:chOff x="0" y="0"/>
          <a:chExt cx="0" cy="0"/>
        </a:xfrm>
      </p:grpSpPr>
      <p:sp>
        <p:nvSpPr>
          <p:cNvPr id="1244" name="Google Shape;1244;p50"/>
          <p:cNvSpPr txBox="1">
            <a:spLocks noGrp="1"/>
          </p:cNvSpPr>
          <p:nvPr>
            <p:ph type="title"/>
          </p:nvPr>
        </p:nvSpPr>
        <p:spPr>
          <a:xfrm>
            <a:off x="555492" y="278433"/>
            <a:ext cx="8033015" cy="6791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400" b="1" dirty="0">
                <a:solidFill>
                  <a:schemeClr val="bg1"/>
                </a:solidFill>
              </a:rPr>
              <a:t>Natural Language Generation task spectrum</a:t>
            </a:r>
            <a:endParaRPr lang="en-IN" sz="3400" b="1" dirty="0">
              <a:solidFill>
                <a:schemeClr val="bg1"/>
              </a:solidFill>
            </a:endParaRPr>
          </a:p>
        </p:txBody>
      </p:sp>
      <p:cxnSp>
        <p:nvCxnSpPr>
          <p:cNvPr id="1245" name="Google Shape;1245;p50"/>
          <p:cNvCxnSpPr/>
          <p:nvPr/>
        </p:nvCxnSpPr>
        <p:spPr>
          <a:xfrm rot="10800000">
            <a:off x="771450" y="1968471"/>
            <a:ext cx="7601100" cy="0"/>
          </a:xfrm>
          <a:prstGeom prst="straightConnector1">
            <a:avLst/>
          </a:prstGeom>
          <a:noFill/>
          <a:ln w="28575" cap="flat" cmpd="sng">
            <a:solidFill>
              <a:schemeClr val="dk1"/>
            </a:solidFill>
            <a:prstDash val="solid"/>
            <a:round/>
            <a:headEnd type="none" w="med" len="med"/>
            <a:tailEnd type="none" w="med" len="med"/>
          </a:ln>
        </p:spPr>
      </p:cxnSp>
      <p:sp>
        <p:nvSpPr>
          <p:cNvPr id="1246" name="Google Shape;1246;p50"/>
          <p:cNvSpPr txBox="1"/>
          <p:nvPr/>
        </p:nvSpPr>
        <p:spPr>
          <a:xfrm>
            <a:off x="917250" y="1128556"/>
            <a:ext cx="1323000" cy="6780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1"/>
                </a:solidFill>
                <a:latin typeface="Oswald"/>
                <a:ea typeface="Oswald"/>
                <a:cs typeface="Oswald"/>
                <a:sym typeface="Oswald"/>
              </a:rPr>
              <a:t>Machine Translation</a:t>
            </a:r>
            <a:endParaRPr sz="1800" dirty="0">
              <a:solidFill>
                <a:schemeClr val="accent1"/>
              </a:solidFill>
              <a:latin typeface="Oswald"/>
              <a:ea typeface="Oswald"/>
              <a:cs typeface="Oswald"/>
              <a:sym typeface="Oswald"/>
            </a:endParaRPr>
          </a:p>
        </p:txBody>
      </p:sp>
      <p:sp>
        <p:nvSpPr>
          <p:cNvPr id="1247" name="Google Shape;1247;p50"/>
          <p:cNvSpPr txBox="1"/>
          <p:nvPr/>
        </p:nvSpPr>
        <p:spPr>
          <a:xfrm>
            <a:off x="771450" y="2413048"/>
            <a:ext cx="2780120" cy="750000"/>
          </a:xfrm>
          <a:prstGeom prst="rect">
            <a:avLst/>
          </a:prstGeom>
          <a:noFill/>
          <a:ln>
            <a:noFill/>
          </a:ln>
        </p:spPr>
        <p:txBody>
          <a:bodyPr spcFirstLastPara="1" wrap="square" lIns="91425" tIns="91425" rIns="91425" bIns="91425" anchor="t" anchorCtr="0">
            <a:noAutofit/>
          </a:bodyPr>
          <a:lstStyle/>
          <a:p>
            <a:pPr lvl="0" rtl="0">
              <a:lnSpc>
                <a:spcPct val="100000"/>
              </a:lnSpc>
              <a:spcBef>
                <a:spcPts val="0"/>
              </a:spcBef>
              <a:spcAft>
                <a:spcPts val="1600"/>
              </a:spcAft>
              <a:buClr>
                <a:schemeClr val="bg1"/>
              </a:buClr>
            </a:pPr>
            <a:r>
              <a:rPr lang="en" dirty="0">
                <a:solidFill>
                  <a:schemeClr val="dk1"/>
                </a:solidFill>
                <a:latin typeface="Roboto"/>
                <a:ea typeface="Roboto"/>
                <a:cs typeface="Roboto"/>
                <a:sym typeface="Roboto"/>
              </a:rPr>
              <a:t>Less open-ended</a:t>
            </a:r>
          </a:p>
          <a:p>
            <a:pPr lvl="0" rtl="0">
              <a:lnSpc>
                <a:spcPct val="100000"/>
              </a:lnSpc>
              <a:spcBef>
                <a:spcPts val="0"/>
              </a:spcBef>
              <a:spcAft>
                <a:spcPts val="1600"/>
              </a:spcAft>
              <a:buClr>
                <a:schemeClr val="bg1"/>
              </a:buClr>
            </a:pPr>
            <a:r>
              <a:rPr lang="en" dirty="0">
                <a:solidFill>
                  <a:schemeClr val="dk1"/>
                </a:solidFill>
                <a:latin typeface="Roboto"/>
                <a:ea typeface="Roboto"/>
                <a:cs typeface="Roboto"/>
                <a:sym typeface="Roboto"/>
              </a:rPr>
              <a:t>Moslty world-level decisions</a:t>
            </a:r>
          </a:p>
          <a:p>
            <a:pPr lvl="0" rtl="0">
              <a:lnSpc>
                <a:spcPct val="100000"/>
              </a:lnSpc>
              <a:spcBef>
                <a:spcPts val="0"/>
              </a:spcBef>
              <a:spcAft>
                <a:spcPts val="1600"/>
              </a:spcAft>
              <a:buClr>
                <a:schemeClr val="bg1"/>
              </a:buClr>
            </a:pPr>
            <a:r>
              <a:rPr lang="en" dirty="0">
                <a:solidFill>
                  <a:schemeClr val="dk1"/>
                </a:solidFill>
                <a:latin typeface="Roboto"/>
                <a:ea typeface="Roboto"/>
                <a:cs typeface="Roboto"/>
                <a:sym typeface="Roboto"/>
              </a:rPr>
              <a:t>Neural LMs more successful</a:t>
            </a:r>
            <a:endParaRPr dirty="0">
              <a:solidFill>
                <a:schemeClr val="dk1"/>
              </a:solidFill>
              <a:latin typeface="Roboto"/>
              <a:ea typeface="Roboto"/>
              <a:cs typeface="Roboto"/>
              <a:sym typeface="Roboto"/>
            </a:endParaRPr>
          </a:p>
        </p:txBody>
      </p:sp>
      <p:sp>
        <p:nvSpPr>
          <p:cNvPr id="1248" name="Google Shape;1248;p50"/>
          <p:cNvSpPr txBox="1"/>
          <p:nvPr/>
        </p:nvSpPr>
        <p:spPr>
          <a:xfrm>
            <a:off x="2413875" y="1107524"/>
            <a:ext cx="1323000" cy="6575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2"/>
                </a:solidFill>
                <a:latin typeface="Oswald"/>
                <a:ea typeface="Oswald"/>
                <a:cs typeface="Oswald"/>
                <a:sym typeface="Oswald"/>
              </a:rPr>
              <a:t>Sentence Compression</a:t>
            </a:r>
            <a:endParaRPr sz="1800" dirty="0">
              <a:solidFill>
                <a:schemeClr val="accent2"/>
              </a:solidFill>
              <a:latin typeface="Oswald"/>
              <a:ea typeface="Oswald"/>
              <a:cs typeface="Oswald"/>
              <a:sym typeface="Oswald"/>
            </a:endParaRPr>
          </a:p>
        </p:txBody>
      </p:sp>
      <p:sp>
        <p:nvSpPr>
          <p:cNvPr id="1249" name="Google Shape;1249;p50"/>
          <p:cNvSpPr txBox="1"/>
          <p:nvPr/>
        </p:nvSpPr>
        <p:spPr>
          <a:xfrm>
            <a:off x="5867880" y="2413048"/>
            <a:ext cx="2504670" cy="750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dirty="0">
                <a:solidFill>
                  <a:schemeClr val="dk1"/>
                </a:solidFill>
                <a:latin typeface="Roboto"/>
                <a:ea typeface="Roboto"/>
                <a:cs typeface="Roboto"/>
                <a:sym typeface="Roboto"/>
              </a:rPr>
              <a:t>More open-ended</a:t>
            </a:r>
          </a:p>
          <a:p>
            <a:pPr marL="0" lvl="0" indent="0" algn="r" rtl="0">
              <a:lnSpc>
                <a:spcPct val="100000"/>
              </a:lnSpc>
              <a:spcBef>
                <a:spcPts val="0"/>
              </a:spcBef>
              <a:spcAft>
                <a:spcPts val="1600"/>
              </a:spcAft>
              <a:buNone/>
            </a:pPr>
            <a:r>
              <a:rPr lang="en" dirty="0">
                <a:solidFill>
                  <a:schemeClr val="dk1"/>
                </a:solidFill>
                <a:latin typeface="Roboto"/>
                <a:ea typeface="Roboto"/>
                <a:cs typeface="Roboto"/>
                <a:sym typeface="Roboto"/>
              </a:rPr>
              <a:t>Requires high-level decisions</a:t>
            </a:r>
          </a:p>
          <a:p>
            <a:pPr marL="0" lvl="0" indent="0" algn="r" rtl="0">
              <a:lnSpc>
                <a:spcPct val="100000"/>
              </a:lnSpc>
              <a:spcBef>
                <a:spcPts val="0"/>
              </a:spcBef>
              <a:spcAft>
                <a:spcPts val="1600"/>
              </a:spcAft>
              <a:buNone/>
            </a:pPr>
            <a:r>
              <a:rPr lang="en" b="1" dirty="0">
                <a:solidFill>
                  <a:schemeClr val="dk1"/>
                </a:solidFill>
                <a:latin typeface="Roboto"/>
                <a:ea typeface="Roboto"/>
                <a:cs typeface="Roboto"/>
                <a:sym typeface="Roboto"/>
              </a:rPr>
              <a:t>Neural LMs less successful</a:t>
            </a:r>
            <a:endParaRPr b="1" dirty="0">
              <a:solidFill>
                <a:schemeClr val="dk1"/>
              </a:solidFill>
              <a:latin typeface="Roboto"/>
              <a:ea typeface="Roboto"/>
              <a:cs typeface="Roboto"/>
              <a:sym typeface="Roboto"/>
            </a:endParaRPr>
          </a:p>
        </p:txBody>
      </p:sp>
      <p:sp>
        <p:nvSpPr>
          <p:cNvPr id="1250" name="Google Shape;1250;p50"/>
          <p:cNvSpPr txBox="1"/>
          <p:nvPr/>
        </p:nvSpPr>
        <p:spPr>
          <a:xfrm>
            <a:off x="3523500" y="1093519"/>
            <a:ext cx="2097000" cy="7481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3"/>
                </a:solidFill>
                <a:latin typeface="Oswald"/>
                <a:ea typeface="Oswald"/>
                <a:cs typeface="Oswald"/>
                <a:sym typeface="Oswald"/>
              </a:rPr>
              <a:t>Abstract Summarization</a:t>
            </a:r>
            <a:endParaRPr sz="1800" dirty="0">
              <a:solidFill>
                <a:schemeClr val="accent3"/>
              </a:solidFill>
              <a:latin typeface="Oswald"/>
              <a:ea typeface="Oswald"/>
              <a:cs typeface="Oswald"/>
              <a:sym typeface="Oswald"/>
            </a:endParaRPr>
          </a:p>
        </p:txBody>
      </p:sp>
      <p:sp>
        <p:nvSpPr>
          <p:cNvPr id="1252" name="Google Shape;1252;p50"/>
          <p:cNvSpPr txBox="1"/>
          <p:nvPr/>
        </p:nvSpPr>
        <p:spPr>
          <a:xfrm>
            <a:off x="5407127" y="1085806"/>
            <a:ext cx="1323000" cy="72986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4"/>
                </a:solidFill>
                <a:latin typeface="Oswald"/>
                <a:ea typeface="Oswald"/>
                <a:cs typeface="Oswald"/>
                <a:sym typeface="Oswald"/>
              </a:rPr>
              <a:t>Story Generation</a:t>
            </a:r>
            <a:endParaRPr sz="1800" dirty="0">
              <a:solidFill>
                <a:schemeClr val="accent4"/>
              </a:solidFill>
              <a:latin typeface="Oswald"/>
              <a:ea typeface="Oswald"/>
              <a:cs typeface="Oswald"/>
              <a:sym typeface="Oswald"/>
            </a:endParaRPr>
          </a:p>
        </p:txBody>
      </p:sp>
      <p:sp>
        <p:nvSpPr>
          <p:cNvPr id="1254" name="Google Shape;1254;p50"/>
          <p:cNvSpPr txBox="1"/>
          <p:nvPr/>
        </p:nvSpPr>
        <p:spPr>
          <a:xfrm>
            <a:off x="6903750" y="1076729"/>
            <a:ext cx="1323000" cy="7092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5"/>
                </a:solidFill>
                <a:latin typeface="Oswald"/>
                <a:ea typeface="Oswald"/>
                <a:cs typeface="Oswald"/>
                <a:sym typeface="Oswald"/>
              </a:rPr>
              <a:t>ChitChat Dialogue</a:t>
            </a:r>
            <a:endParaRPr sz="1800" dirty="0">
              <a:solidFill>
                <a:schemeClr val="accent5"/>
              </a:solidFill>
              <a:latin typeface="Oswald"/>
              <a:ea typeface="Oswald"/>
              <a:cs typeface="Oswald"/>
              <a:sym typeface="Oswald"/>
            </a:endParaRPr>
          </a:p>
        </p:txBody>
      </p:sp>
      <p:sp>
        <p:nvSpPr>
          <p:cNvPr id="1256" name="Google Shape;1256;p50"/>
          <p:cNvSpPr/>
          <p:nvPr/>
        </p:nvSpPr>
        <p:spPr>
          <a:xfrm>
            <a:off x="1459650" y="1849371"/>
            <a:ext cx="238200" cy="23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a:off x="2956275" y="1849371"/>
            <a:ext cx="238200" cy="23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4452900" y="1849371"/>
            <a:ext cx="238200" cy="23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5949525" y="1849371"/>
            <a:ext cx="238200" cy="23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7446150" y="1849371"/>
            <a:ext cx="238200" cy="23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rrow: Right 1">
            <a:extLst>
              <a:ext uri="{FF2B5EF4-FFF2-40B4-BE49-F238E27FC236}">
                <a16:creationId xmlns:a16="http://schemas.microsoft.com/office/drawing/2014/main" id="{99D2CBAA-2F02-424E-BB8A-303BCEE9B65E}"/>
              </a:ext>
            </a:extLst>
          </p:cNvPr>
          <p:cNvSpPr/>
          <p:nvPr/>
        </p:nvSpPr>
        <p:spPr>
          <a:xfrm>
            <a:off x="8304150" y="1939261"/>
            <a:ext cx="121210"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22276DAE-7B93-4EC9-9851-519EDB38C8E4}"/>
              </a:ext>
            </a:extLst>
          </p:cNvPr>
          <p:cNvSpPr/>
          <p:nvPr/>
        </p:nvSpPr>
        <p:spPr>
          <a:xfrm rot="10800000">
            <a:off x="658035" y="1939260"/>
            <a:ext cx="121210"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1380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243"/>
        <p:cNvGrpSpPr/>
        <p:nvPr/>
      </p:nvGrpSpPr>
      <p:grpSpPr>
        <a:xfrm>
          <a:off x="0" y="0"/>
          <a:ext cx="0" cy="0"/>
          <a:chOff x="0" y="0"/>
          <a:chExt cx="0" cy="0"/>
        </a:xfrm>
      </p:grpSpPr>
      <p:sp>
        <p:nvSpPr>
          <p:cNvPr id="1244" name="Google Shape;1244;p50"/>
          <p:cNvSpPr txBox="1">
            <a:spLocks noGrp="1"/>
          </p:cNvSpPr>
          <p:nvPr>
            <p:ph type="title"/>
          </p:nvPr>
        </p:nvSpPr>
        <p:spPr>
          <a:xfrm>
            <a:off x="555492" y="278433"/>
            <a:ext cx="8033015" cy="6791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400" b="1" dirty="0">
                <a:solidFill>
                  <a:schemeClr val="bg1"/>
                </a:solidFill>
              </a:rPr>
              <a:t>Natural Language Generation task spectrum</a:t>
            </a:r>
            <a:endParaRPr lang="en-IN" sz="3400" b="1" dirty="0">
              <a:solidFill>
                <a:schemeClr val="bg1"/>
              </a:solidFill>
            </a:endParaRPr>
          </a:p>
        </p:txBody>
      </p:sp>
      <p:cxnSp>
        <p:nvCxnSpPr>
          <p:cNvPr id="1245" name="Google Shape;1245;p50"/>
          <p:cNvCxnSpPr/>
          <p:nvPr/>
        </p:nvCxnSpPr>
        <p:spPr>
          <a:xfrm rot="10800000">
            <a:off x="771450" y="1968471"/>
            <a:ext cx="7601100" cy="0"/>
          </a:xfrm>
          <a:prstGeom prst="straightConnector1">
            <a:avLst/>
          </a:prstGeom>
          <a:noFill/>
          <a:ln w="28575" cap="flat" cmpd="sng">
            <a:solidFill>
              <a:schemeClr val="dk1"/>
            </a:solidFill>
            <a:prstDash val="solid"/>
            <a:round/>
            <a:headEnd type="none" w="med" len="med"/>
            <a:tailEnd type="none" w="med" len="med"/>
          </a:ln>
        </p:spPr>
      </p:cxnSp>
      <p:sp>
        <p:nvSpPr>
          <p:cNvPr id="1246" name="Google Shape;1246;p50"/>
          <p:cNvSpPr txBox="1"/>
          <p:nvPr/>
        </p:nvSpPr>
        <p:spPr>
          <a:xfrm>
            <a:off x="917250" y="1128556"/>
            <a:ext cx="1323000" cy="6780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1"/>
                </a:solidFill>
                <a:latin typeface="Oswald"/>
                <a:ea typeface="Oswald"/>
                <a:cs typeface="Oswald"/>
                <a:sym typeface="Oswald"/>
              </a:rPr>
              <a:t>Machine Translation</a:t>
            </a:r>
            <a:endParaRPr sz="1800" dirty="0">
              <a:solidFill>
                <a:schemeClr val="accent1"/>
              </a:solidFill>
              <a:latin typeface="Oswald"/>
              <a:ea typeface="Oswald"/>
              <a:cs typeface="Oswald"/>
              <a:sym typeface="Oswald"/>
            </a:endParaRPr>
          </a:p>
        </p:txBody>
      </p:sp>
      <p:sp>
        <p:nvSpPr>
          <p:cNvPr id="1247" name="Google Shape;1247;p50"/>
          <p:cNvSpPr txBox="1"/>
          <p:nvPr/>
        </p:nvSpPr>
        <p:spPr>
          <a:xfrm>
            <a:off x="771450" y="2413048"/>
            <a:ext cx="2780120" cy="750000"/>
          </a:xfrm>
          <a:prstGeom prst="rect">
            <a:avLst/>
          </a:prstGeom>
          <a:noFill/>
          <a:ln>
            <a:noFill/>
          </a:ln>
        </p:spPr>
        <p:txBody>
          <a:bodyPr spcFirstLastPara="1" wrap="square" lIns="91425" tIns="91425" rIns="91425" bIns="91425" anchor="t" anchorCtr="0">
            <a:noAutofit/>
          </a:bodyPr>
          <a:lstStyle/>
          <a:p>
            <a:pPr lvl="0" rtl="0">
              <a:lnSpc>
                <a:spcPct val="100000"/>
              </a:lnSpc>
              <a:spcBef>
                <a:spcPts val="0"/>
              </a:spcBef>
              <a:spcAft>
                <a:spcPts val="1600"/>
              </a:spcAft>
              <a:buClr>
                <a:schemeClr val="bg1"/>
              </a:buClr>
            </a:pPr>
            <a:r>
              <a:rPr lang="en-US" dirty="0">
                <a:solidFill>
                  <a:schemeClr val="dk1"/>
                </a:solidFill>
                <a:latin typeface="Roboto"/>
                <a:ea typeface="Roboto"/>
                <a:cs typeface="Roboto"/>
                <a:sym typeface="Roboto"/>
              </a:rPr>
              <a:t>Less open-ended</a:t>
            </a:r>
          </a:p>
          <a:p>
            <a:pPr lvl="0" rtl="0">
              <a:lnSpc>
                <a:spcPct val="100000"/>
              </a:lnSpc>
              <a:spcBef>
                <a:spcPts val="0"/>
              </a:spcBef>
              <a:spcAft>
                <a:spcPts val="1600"/>
              </a:spcAft>
              <a:buClr>
                <a:schemeClr val="bg1"/>
              </a:buClr>
            </a:pPr>
            <a:r>
              <a:rPr lang="en-US" dirty="0">
                <a:solidFill>
                  <a:schemeClr val="dk1"/>
                </a:solidFill>
                <a:latin typeface="Roboto"/>
                <a:ea typeface="Roboto"/>
                <a:cs typeface="Roboto"/>
                <a:sym typeface="Roboto"/>
              </a:rPr>
              <a:t>Mostly world-level decisions</a:t>
            </a:r>
          </a:p>
          <a:p>
            <a:pPr lvl="0" rtl="0">
              <a:lnSpc>
                <a:spcPct val="100000"/>
              </a:lnSpc>
              <a:spcBef>
                <a:spcPts val="0"/>
              </a:spcBef>
              <a:spcAft>
                <a:spcPts val="1600"/>
              </a:spcAft>
              <a:buClr>
                <a:schemeClr val="bg1"/>
              </a:buClr>
            </a:pPr>
            <a:r>
              <a:rPr lang="en-US" dirty="0">
                <a:solidFill>
                  <a:schemeClr val="dk1"/>
                </a:solidFill>
                <a:latin typeface="Roboto"/>
                <a:ea typeface="Roboto"/>
                <a:cs typeface="Roboto"/>
                <a:sym typeface="Roboto"/>
              </a:rPr>
              <a:t>Neural LMs more successful</a:t>
            </a:r>
          </a:p>
          <a:p>
            <a:pPr lvl="0" rtl="0">
              <a:lnSpc>
                <a:spcPct val="100000"/>
              </a:lnSpc>
              <a:spcBef>
                <a:spcPts val="0"/>
              </a:spcBef>
              <a:spcAft>
                <a:spcPts val="1600"/>
              </a:spcAft>
              <a:buClr>
                <a:schemeClr val="bg1"/>
              </a:buClr>
            </a:pPr>
            <a:r>
              <a:rPr lang="en-US" dirty="0">
                <a:solidFill>
                  <a:schemeClr val="dk1"/>
                </a:solidFill>
                <a:latin typeface="Roboto"/>
                <a:ea typeface="Roboto"/>
                <a:cs typeface="Roboto"/>
                <a:sym typeface="Roboto"/>
              </a:rPr>
              <a:t>Control is less important</a:t>
            </a:r>
          </a:p>
        </p:txBody>
      </p:sp>
      <p:sp>
        <p:nvSpPr>
          <p:cNvPr id="1248" name="Google Shape;1248;p50"/>
          <p:cNvSpPr txBox="1"/>
          <p:nvPr/>
        </p:nvSpPr>
        <p:spPr>
          <a:xfrm>
            <a:off x="2413875" y="1107524"/>
            <a:ext cx="1323000" cy="6575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2"/>
                </a:solidFill>
                <a:latin typeface="Oswald"/>
                <a:ea typeface="Oswald"/>
                <a:cs typeface="Oswald"/>
                <a:sym typeface="Oswald"/>
              </a:rPr>
              <a:t>Sentence Compression</a:t>
            </a:r>
            <a:endParaRPr sz="1800" dirty="0">
              <a:solidFill>
                <a:schemeClr val="accent2"/>
              </a:solidFill>
              <a:latin typeface="Oswald"/>
              <a:ea typeface="Oswald"/>
              <a:cs typeface="Oswald"/>
              <a:sym typeface="Oswald"/>
            </a:endParaRPr>
          </a:p>
        </p:txBody>
      </p:sp>
      <p:sp>
        <p:nvSpPr>
          <p:cNvPr id="1249" name="Google Shape;1249;p50"/>
          <p:cNvSpPr txBox="1"/>
          <p:nvPr/>
        </p:nvSpPr>
        <p:spPr>
          <a:xfrm>
            <a:off x="5867880" y="2413048"/>
            <a:ext cx="2504670" cy="750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US" dirty="0">
                <a:solidFill>
                  <a:schemeClr val="dk1"/>
                </a:solidFill>
                <a:latin typeface="Roboto"/>
                <a:ea typeface="Roboto"/>
                <a:cs typeface="Roboto"/>
                <a:sym typeface="Roboto"/>
              </a:rPr>
              <a:t>More open-ended</a:t>
            </a:r>
          </a:p>
          <a:p>
            <a:pPr marL="0" lvl="0" indent="0" algn="r" rtl="0">
              <a:lnSpc>
                <a:spcPct val="100000"/>
              </a:lnSpc>
              <a:spcBef>
                <a:spcPts val="0"/>
              </a:spcBef>
              <a:spcAft>
                <a:spcPts val="1600"/>
              </a:spcAft>
              <a:buNone/>
            </a:pPr>
            <a:r>
              <a:rPr lang="en-US" dirty="0">
                <a:solidFill>
                  <a:schemeClr val="dk1"/>
                </a:solidFill>
                <a:latin typeface="Roboto"/>
                <a:ea typeface="Roboto"/>
                <a:cs typeface="Roboto"/>
                <a:sym typeface="Roboto"/>
              </a:rPr>
              <a:t>Requires high-level decisions</a:t>
            </a:r>
          </a:p>
          <a:p>
            <a:pPr marL="0" lvl="0" indent="0" algn="r" rtl="0">
              <a:lnSpc>
                <a:spcPct val="100000"/>
              </a:lnSpc>
              <a:spcBef>
                <a:spcPts val="0"/>
              </a:spcBef>
              <a:spcAft>
                <a:spcPts val="1600"/>
              </a:spcAft>
              <a:buNone/>
            </a:pPr>
            <a:r>
              <a:rPr lang="en-US" b="1" dirty="0">
                <a:solidFill>
                  <a:schemeClr val="dk1"/>
                </a:solidFill>
                <a:latin typeface="Roboto"/>
                <a:ea typeface="Roboto"/>
                <a:cs typeface="Roboto"/>
                <a:sym typeface="Roboto"/>
              </a:rPr>
              <a:t>Neural LMs less successful</a:t>
            </a:r>
          </a:p>
          <a:p>
            <a:pPr marL="0" lvl="0" indent="0" algn="r" rtl="0">
              <a:lnSpc>
                <a:spcPct val="100000"/>
              </a:lnSpc>
              <a:spcBef>
                <a:spcPts val="0"/>
              </a:spcBef>
              <a:spcAft>
                <a:spcPts val="1600"/>
              </a:spcAft>
              <a:buNone/>
            </a:pPr>
            <a:r>
              <a:rPr lang="en-US" b="1" dirty="0">
                <a:solidFill>
                  <a:schemeClr val="dk1"/>
                </a:solidFill>
                <a:latin typeface="Roboto"/>
                <a:ea typeface="Roboto"/>
                <a:cs typeface="Roboto"/>
                <a:sym typeface="Roboto"/>
              </a:rPr>
              <a:t>Control is more important</a:t>
            </a:r>
          </a:p>
        </p:txBody>
      </p:sp>
      <p:sp>
        <p:nvSpPr>
          <p:cNvPr id="1250" name="Google Shape;1250;p50"/>
          <p:cNvSpPr txBox="1"/>
          <p:nvPr/>
        </p:nvSpPr>
        <p:spPr>
          <a:xfrm>
            <a:off x="3523500" y="1093519"/>
            <a:ext cx="2097000" cy="7481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3"/>
                </a:solidFill>
                <a:latin typeface="Oswald"/>
                <a:ea typeface="Oswald"/>
                <a:cs typeface="Oswald"/>
                <a:sym typeface="Oswald"/>
              </a:rPr>
              <a:t>Abstract Summarization</a:t>
            </a:r>
            <a:endParaRPr sz="1800" dirty="0">
              <a:solidFill>
                <a:schemeClr val="accent3"/>
              </a:solidFill>
              <a:latin typeface="Oswald"/>
              <a:ea typeface="Oswald"/>
              <a:cs typeface="Oswald"/>
              <a:sym typeface="Oswald"/>
            </a:endParaRPr>
          </a:p>
        </p:txBody>
      </p:sp>
      <p:sp>
        <p:nvSpPr>
          <p:cNvPr id="1252" name="Google Shape;1252;p50"/>
          <p:cNvSpPr txBox="1"/>
          <p:nvPr/>
        </p:nvSpPr>
        <p:spPr>
          <a:xfrm>
            <a:off x="5407127" y="1085806"/>
            <a:ext cx="1323000" cy="72986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4"/>
                </a:solidFill>
                <a:latin typeface="Oswald"/>
                <a:ea typeface="Oswald"/>
                <a:cs typeface="Oswald"/>
                <a:sym typeface="Oswald"/>
              </a:rPr>
              <a:t>Story Generation</a:t>
            </a:r>
            <a:endParaRPr sz="1800" dirty="0">
              <a:solidFill>
                <a:schemeClr val="accent4"/>
              </a:solidFill>
              <a:latin typeface="Oswald"/>
              <a:ea typeface="Oswald"/>
              <a:cs typeface="Oswald"/>
              <a:sym typeface="Oswald"/>
            </a:endParaRPr>
          </a:p>
        </p:txBody>
      </p:sp>
      <p:sp>
        <p:nvSpPr>
          <p:cNvPr id="1254" name="Google Shape;1254;p50"/>
          <p:cNvSpPr txBox="1"/>
          <p:nvPr/>
        </p:nvSpPr>
        <p:spPr>
          <a:xfrm>
            <a:off x="6903750" y="1076729"/>
            <a:ext cx="1323000" cy="7092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5"/>
                </a:solidFill>
                <a:latin typeface="Oswald"/>
                <a:ea typeface="Oswald"/>
                <a:cs typeface="Oswald"/>
                <a:sym typeface="Oswald"/>
              </a:rPr>
              <a:t>ChitChat Dialogue</a:t>
            </a:r>
            <a:endParaRPr sz="1800" dirty="0">
              <a:solidFill>
                <a:schemeClr val="accent5"/>
              </a:solidFill>
              <a:latin typeface="Oswald"/>
              <a:ea typeface="Oswald"/>
              <a:cs typeface="Oswald"/>
              <a:sym typeface="Oswald"/>
            </a:endParaRPr>
          </a:p>
        </p:txBody>
      </p:sp>
      <p:sp>
        <p:nvSpPr>
          <p:cNvPr id="1256" name="Google Shape;1256;p50"/>
          <p:cNvSpPr/>
          <p:nvPr/>
        </p:nvSpPr>
        <p:spPr>
          <a:xfrm>
            <a:off x="1459650" y="1849371"/>
            <a:ext cx="238200" cy="23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a:off x="2956275" y="1849371"/>
            <a:ext cx="238200" cy="23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4452900" y="1849371"/>
            <a:ext cx="238200" cy="23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5949525" y="1849371"/>
            <a:ext cx="238200" cy="23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7446150" y="1849371"/>
            <a:ext cx="238200" cy="23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rrow: Right 1">
            <a:extLst>
              <a:ext uri="{FF2B5EF4-FFF2-40B4-BE49-F238E27FC236}">
                <a16:creationId xmlns:a16="http://schemas.microsoft.com/office/drawing/2014/main" id="{99D2CBAA-2F02-424E-BB8A-303BCEE9B65E}"/>
              </a:ext>
            </a:extLst>
          </p:cNvPr>
          <p:cNvSpPr/>
          <p:nvPr/>
        </p:nvSpPr>
        <p:spPr>
          <a:xfrm>
            <a:off x="8304150" y="1939261"/>
            <a:ext cx="121210"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22276DAE-7B93-4EC9-9851-519EDB38C8E4}"/>
              </a:ext>
            </a:extLst>
          </p:cNvPr>
          <p:cNvSpPr/>
          <p:nvPr/>
        </p:nvSpPr>
        <p:spPr>
          <a:xfrm rot="10800000">
            <a:off x="658035" y="1939260"/>
            <a:ext cx="121210"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42272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243"/>
        <p:cNvGrpSpPr/>
        <p:nvPr/>
      </p:nvGrpSpPr>
      <p:grpSpPr>
        <a:xfrm>
          <a:off x="0" y="0"/>
          <a:ext cx="0" cy="0"/>
          <a:chOff x="0" y="0"/>
          <a:chExt cx="0" cy="0"/>
        </a:xfrm>
      </p:grpSpPr>
      <p:sp>
        <p:nvSpPr>
          <p:cNvPr id="1244" name="Google Shape;1244;p50"/>
          <p:cNvSpPr txBox="1">
            <a:spLocks noGrp="1"/>
          </p:cNvSpPr>
          <p:nvPr>
            <p:ph type="title"/>
          </p:nvPr>
        </p:nvSpPr>
        <p:spPr>
          <a:xfrm>
            <a:off x="555492" y="278433"/>
            <a:ext cx="8033015" cy="6791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400" b="1" dirty="0">
                <a:solidFill>
                  <a:schemeClr val="bg1"/>
                </a:solidFill>
              </a:rPr>
              <a:t>Natural Language Generation task spectrum</a:t>
            </a:r>
            <a:endParaRPr lang="en-IN" sz="3400" b="1" dirty="0">
              <a:solidFill>
                <a:schemeClr val="bg1"/>
              </a:solidFill>
            </a:endParaRPr>
          </a:p>
        </p:txBody>
      </p:sp>
      <p:cxnSp>
        <p:nvCxnSpPr>
          <p:cNvPr id="1245" name="Google Shape;1245;p50"/>
          <p:cNvCxnSpPr/>
          <p:nvPr/>
        </p:nvCxnSpPr>
        <p:spPr>
          <a:xfrm rot="10800000">
            <a:off x="771450" y="1968471"/>
            <a:ext cx="7601100" cy="0"/>
          </a:xfrm>
          <a:prstGeom prst="straightConnector1">
            <a:avLst/>
          </a:prstGeom>
          <a:noFill/>
          <a:ln w="28575" cap="flat" cmpd="sng">
            <a:solidFill>
              <a:schemeClr val="dk1"/>
            </a:solidFill>
            <a:prstDash val="solid"/>
            <a:round/>
            <a:headEnd type="none" w="med" len="med"/>
            <a:tailEnd type="none" w="med" len="med"/>
          </a:ln>
        </p:spPr>
      </p:cxnSp>
      <p:sp>
        <p:nvSpPr>
          <p:cNvPr id="1246" name="Google Shape;1246;p50"/>
          <p:cNvSpPr txBox="1"/>
          <p:nvPr/>
        </p:nvSpPr>
        <p:spPr>
          <a:xfrm>
            <a:off x="917250" y="1128556"/>
            <a:ext cx="1323000" cy="6780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1"/>
                </a:solidFill>
                <a:latin typeface="Oswald"/>
                <a:ea typeface="Oswald"/>
                <a:cs typeface="Oswald"/>
                <a:sym typeface="Oswald"/>
              </a:rPr>
              <a:t>Machine Translation</a:t>
            </a:r>
            <a:endParaRPr sz="1800" dirty="0">
              <a:solidFill>
                <a:schemeClr val="accent1"/>
              </a:solidFill>
              <a:latin typeface="Oswald"/>
              <a:ea typeface="Oswald"/>
              <a:cs typeface="Oswald"/>
              <a:sym typeface="Oswald"/>
            </a:endParaRPr>
          </a:p>
        </p:txBody>
      </p:sp>
      <p:sp>
        <p:nvSpPr>
          <p:cNvPr id="1247" name="Google Shape;1247;p50"/>
          <p:cNvSpPr txBox="1"/>
          <p:nvPr/>
        </p:nvSpPr>
        <p:spPr>
          <a:xfrm>
            <a:off x="771450" y="2413048"/>
            <a:ext cx="2780120" cy="750000"/>
          </a:xfrm>
          <a:prstGeom prst="rect">
            <a:avLst/>
          </a:prstGeom>
          <a:noFill/>
          <a:ln>
            <a:noFill/>
          </a:ln>
        </p:spPr>
        <p:txBody>
          <a:bodyPr spcFirstLastPara="1" wrap="square" lIns="91425" tIns="91425" rIns="91425" bIns="91425" anchor="t" anchorCtr="0">
            <a:noAutofit/>
          </a:bodyPr>
          <a:lstStyle/>
          <a:p>
            <a:pPr lvl="0" rtl="0">
              <a:lnSpc>
                <a:spcPct val="100000"/>
              </a:lnSpc>
              <a:spcBef>
                <a:spcPts val="0"/>
              </a:spcBef>
              <a:spcAft>
                <a:spcPts val="1600"/>
              </a:spcAft>
              <a:buClr>
                <a:schemeClr val="bg1"/>
              </a:buClr>
            </a:pPr>
            <a:r>
              <a:rPr lang="en-US" dirty="0">
                <a:solidFill>
                  <a:schemeClr val="dk1"/>
                </a:solidFill>
                <a:latin typeface="Roboto"/>
                <a:ea typeface="Roboto"/>
                <a:cs typeface="Roboto"/>
                <a:sym typeface="Roboto"/>
              </a:rPr>
              <a:t>Less open-ended</a:t>
            </a:r>
          </a:p>
          <a:p>
            <a:pPr lvl="0" rtl="0">
              <a:lnSpc>
                <a:spcPct val="100000"/>
              </a:lnSpc>
              <a:spcBef>
                <a:spcPts val="0"/>
              </a:spcBef>
              <a:spcAft>
                <a:spcPts val="1600"/>
              </a:spcAft>
              <a:buClr>
                <a:schemeClr val="bg1"/>
              </a:buClr>
            </a:pPr>
            <a:r>
              <a:rPr lang="en-US" dirty="0">
                <a:solidFill>
                  <a:schemeClr val="dk1"/>
                </a:solidFill>
                <a:latin typeface="Roboto"/>
                <a:ea typeface="Roboto"/>
                <a:cs typeface="Roboto"/>
                <a:sym typeface="Roboto"/>
              </a:rPr>
              <a:t>Mostly world-level decisions</a:t>
            </a:r>
          </a:p>
          <a:p>
            <a:pPr lvl="0" rtl="0">
              <a:lnSpc>
                <a:spcPct val="100000"/>
              </a:lnSpc>
              <a:spcBef>
                <a:spcPts val="0"/>
              </a:spcBef>
              <a:spcAft>
                <a:spcPts val="1600"/>
              </a:spcAft>
              <a:buClr>
                <a:schemeClr val="bg1"/>
              </a:buClr>
            </a:pPr>
            <a:r>
              <a:rPr lang="en-US" dirty="0">
                <a:solidFill>
                  <a:schemeClr val="dk1"/>
                </a:solidFill>
                <a:latin typeface="Roboto"/>
                <a:ea typeface="Roboto"/>
                <a:cs typeface="Roboto"/>
                <a:sym typeface="Roboto"/>
              </a:rPr>
              <a:t>Neural LMs more successful</a:t>
            </a:r>
          </a:p>
          <a:p>
            <a:pPr lvl="0" rtl="0">
              <a:lnSpc>
                <a:spcPct val="100000"/>
              </a:lnSpc>
              <a:spcBef>
                <a:spcPts val="0"/>
              </a:spcBef>
              <a:spcAft>
                <a:spcPts val="1600"/>
              </a:spcAft>
              <a:buClr>
                <a:schemeClr val="bg1"/>
              </a:buClr>
            </a:pPr>
            <a:r>
              <a:rPr lang="en-US" dirty="0">
                <a:solidFill>
                  <a:schemeClr val="dk1"/>
                </a:solidFill>
                <a:latin typeface="Roboto"/>
                <a:ea typeface="Roboto"/>
                <a:cs typeface="Roboto"/>
                <a:sym typeface="Roboto"/>
              </a:rPr>
              <a:t>Control is less important</a:t>
            </a:r>
          </a:p>
          <a:p>
            <a:pPr lvl="0" rtl="0">
              <a:lnSpc>
                <a:spcPct val="100000"/>
              </a:lnSpc>
              <a:spcBef>
                <a:spcPts val="0"/>
              </a:spcBef>
              <a:spcAft>
                <a:spcPts val="1600"/>
              </a:spcAft>
              <a:buClr>
                <a:schemeClr val="bg1"/>
              </a:buClr>
            </a:pPr>
            <a:r>
              <a:rPr lang="en-US" dirty="0">
                <a:solidFill>
                  <a:schemeClr val="dk1"/>
                </a:solidFill>
                <a:latin typeface="Roboto"/>
                <a:ea typeface="Roboto"/>
                <a:cs typeface="Roboto"/>
                <a:sym typeface="Roboto"/>
              </a:rPr>
              <a:t>Eval is difficult</a:t>
            </a:r>
          </a:p>
        </p:txBody>
      </p:sp>
      <p:sp>
        <p:nvSpPr>
          <p:cNvPr id="1248" name="Google Shape;1248;p50"/>
          <p:cNvSpPr txBox="1"/>
          <p:nvPr/>
        </p:nvSpPr>
        <p:spPr>
          <a:xfrm>
            <a:off x="2413875" y="1107524"/>
            <a:ext cx="1323000" cy="6575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2"/>
                </a:solidFill>
                <a:latin typeface="Oswald"/>
                <a:ea typeface="Oswald"/>
                <a:cs typeface="Oswald"/>
                <a:sym typeface="Oswald"/>
              </a:rPr>
              <a:t>Sentence Compression</a:t>
            </a:r>
            <a:endParaRPr sz="1800" dirty="0">
              <a:solidFill>
                <a:schemeClr val="accent2"/>
              </a:solidFill>
              <a:latin typeface="Oswald"/>
              <a:ea typeface="Oswald"/>
              <a:cs typeface="Oswald"/>
              <a:sym typeface="Oswald"/>
            </a:endParaRPr>
          </a:p>
        </p:txBody>
      </p:sp>
      <p:sp>
        <p:nvSpPr>
          <p:cNvPr id="1249" name="Google Shape;1249;p50"/>
          <p:cNvSpPr txBox="1"/>
          <p:nvPr/>
        </p:nvSpPr>
        <p:spPr>
          <a:xfrm>
            <a:off x="5867880" y="2413048"/>
            <a:ext cx="2504670" cy="750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US" dirty="0">
                <a:solidFill>
                  <a:schemeClr val="dk1"/>
                </a:solidFill>
                <a:latin typeface="Roboto"/>
                <a:ea typeface="Roboto"/>
                <a:cs typeface="Roboto"/>
                <a:sym typeface="Roboto"/>
              </a:rPr>
              <a:t>More open-ended</a:t>
            </a:r>
          </a:p>
          <a:p>
            <a:pPr marL="0" lvl="0" indent="0" algn="r" rtl="0">
              <a:lnSpc>
                <a:spcPct val="100000"/>
              </a:lnSpc>
              <a:spcBef>
                <a:spcPts val="0"/>
              </a:spcBef>
              <a:spcAft>
                <a:spcPts val="1600"/>
              </a:spcAft>
              <a:buNone/>
            </a:pPr>
            <a:r>
              <a:rPr lang="en-US" dirty="0">
                <a:solidFill>
                  <a:schemeClr val="dk1"/>
                </a:solidFill>
                <a:latin typeface="Roboto"/>
                <a:ea typeface="Roboto"/>
                <a:cs typeface="Roboto"/>
                <a:sym typeface="Roboto"/>
              </a:rPr>
              <a:t>Requires high-level decisions</a:t>
            </a:r>
          </a:p>
          <a:p>
            <a:pPr marL="0" lvl="0" indent="0" algn="r" rtl="0">
              <a:lnSpc>
                <a:spcPct val="100000"/>
              </a:lnSpc>
              <a:spcBef>
                <a:spcPts val="0"/>
              </a:spcBef>
              <a:spcAft>
                <a:spcPts val="1600"/>
              </a:spcAft>
              <a:buNone/>
            </a:pPr>
            <a:r>
              <a:rPr lang="en-US" b="1" dirty="0">
                <a:solidFill>
                  <a:schemeClr val="dk1"/>
                </a:solidFill>
                <a:latin typeface="Roboto"/>
                <a:ea typeface="Roboto"/>
                <a:cs typeface="Roboto"/>
                <a:sym typeface="Roboto"/>
              </a:rPr>
              <a:t>Neural LMs less successful</a:t>
            </a:r>
          </a:p>
          <a:p>
            <a:pPr marL="0" lvl="0" indent="0" algn="r" rtl="0">
              <a:lnSpc>
                <a:spcPct val="100000"/>
              </a:lnSpc>
              <a:spcBef>
                <a:spcPts val="0"/>
              </a:spcBef>
              <a:spcAft>
                <a:spcPts val="1600"/>
              </a:spcAft>
              <a:buNone/>
            </a:pPr>
            <a:r>
              <a:rPr lang="en-US" b="1" dirty="0">
                <a:solidFill>
                  <a:schemeClr val="dk1"/>
                </a:solidFill>
                <a:latin typeface="Roboto"/>
                <a:ea typeface="Roboto"/>
                <a:cs typeface="Roboto"/>
                <a:sym typeface="Roboto"/>
              </a:rPr>
              <a:t>Control is more important</a:t>
            </a:r>
          </a:p>
          <a:p>
            <a:pPr marL="0" lvl="0" indent="0" algn="r" rtl="0">
              <a:lnSpc>
                <a:spcPct val="100000"/>
              </a:lnSpc>
              <a:spcBef>
                <a:spcPts val="0"/>
              </a:spcBef>
              <a:spcAft>
                <a:spcPts val="1600"/>
              </a:spcAft>
              <a:buNone/>
            </a:pPr>
            <a:r>
              <a:rPr lang="en-US" b="1" dirty="0">
                <a:solidFill>
                  <a:schemeClr val="dk1"/>
                </a:solidFill>
                <a:latin typeface="Roboto"/>
                <a:ea typeface="Roboto"/>
                <a:cs typeface="Roboto"/>
                <a:sym typeface="Roboto"/>
              </a:rPr>
              <a:t>Eval is fiendish</a:t>
            </a:r>
          </a:p>
        </p:txBody>
      </p:sp>
      <p:sp>
        <p:nvSpPr>
          <p:cNvPr id="1250" name="Google Shape;1250;p50"/>
          <p:cNvSpPr txBox="1"/>
          <p:nvPr/>
        </p:nvSpPr>
        <p:spPr>
          <a:xfrm>
            <a:off x="3523500" y="1093519"/>
            <a:ext cx="2097000" cy="7481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3"/>
                </a:solidFill>
                <a:latin typeface="Oswald"/>
                <a:ea typeface="Oswald"/>
                <a:cs typeface="Oswald"/>
                <a:sym typeface="Oswald"/>
              </a:rPr>
              <a:t>Abstract Summarization</a:t>
            </a:r>
            <a:endParaRPr sz="1800" dirty="0">
              <a:solidFill>
                <a:schemeClr val="accent3"/>
              </a:solidFill>
              <a:latin typeface="Oswald"/>
              <a:ea typeface="Oswald"/>
              <a:cs typeface="Oswald"/>
              <a:sym typeface="Oswald"/>
            </a:endParaRPr>
          </a:p>
        </p:txBody>
      </p:sp>
      <p:sp>
        <p:nvSpPr>
          <p:cNvPr id="1252" name="Google Shape;1252;p50"/>
          <p:cNvSpPr txBox="1"/>
          <p:nvPr/>
        </p:nvSpPr>
        <p:spPr>
          <a:xfrm>
            <a:off x="5407127" y="1085806"/>
            <a:ext cx="1323000" cy="72986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4"/>
                </a:solidFill>
                <a:latin typeface="Oswald"/>
                <a:ea typeface="Oswald"/>
                <a:cs typeface="Oswald"/>
                <a:sym typeface="Oswald"/>
              </a:rPr>
              <a:t>Story Generation</a:t>
            </a:r>
            <a:endParaRPr sz="1800" dirty="0">
              <a:solidFill>
                <a:schemeClr val="accent4"/>
              </a:solidFill>
              <a:latin typeface="Oswald"/>
              <a:ea typeface="Oswald"/>
              <a:cs typeface="Oswald"/>
              <a:sym typeface="Oswald"/>
            </a:endParaRPr>
          </a:p>
        </p:txBody>
      </p:sp>
      <p:sp>
        <p:nvSpPr>
          <p:cNvPr id="1254" name="Google Shape;1254;p50"/>
          <p:cNvSpPr txBox="1"/>
          <p:nvPr/>
        </p:nvSpPr>
        <p:spPr>
          <a:xfrm>
            <a:off x="6903750" y="1076729"/>
            <a:ext cx="1323000" cy="7092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5"/>
                </a:solidFill>
                <a:latin typeface="Oswald"/>
                <a:ea typeface="Oswald"/>
                <a:cs typeface="Oswald"/>
                <a:sym typeface="Oswald"/>
              </a:rPr>
              <a:t>ChitChat Dialogue</a:t>
            </a:r>
            <a:endParaRPr sz="1800" dirty="0">
              <a:solidFill>
                <a:schemeClr val="accent5"/>
              </a:solidFill>
              <a:latin typeface="Oswald"/>
              <a:ea typeface="Oswald"/>
              <a:cs typeface="Oswald"/>
              <a:sym typeface="Oswald"/>
            </a:endParaRPr>
          </a:p>
        </p:txBody>
      </p:sp>
      <p:sp>
        <p:nvSpPr>
          <p:cNvPr id="1256" name="Google Shape;1256;p50"/>
          <p:cNvSpPr/>
          <p:nvPr/>
        </p:nvSpPr>
        <p:spPr>
          <a:xfrm>
            <a:off x="1459650" y="1849371"/>
            <a:ext cx="238200" cy="23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a:off x="2956275" y="1849371"/>
            <a:ext cx="238200" cy="23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4452900" y="1849371"/>
            <a:ext cx="238200" cy="23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5949525" y="1849371"/>
            <a:ext cx="238200" cy="23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7446150" y="1849371"/>
            <a:ext cx="238200" cy="23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rrow: Right 1">
            <a:extLst>
              <a:ext uri="{FF2B5EF4-FFF2-40B4-BE49-F238E27FC236}">
                <a16:creationId xmlns:a16="http://schemas.microsoft.com/office/drawing/2014/main" id="{99D2CBAA-2F02-424E-BB8A-303BCEE9B65E}"/>
              </a:ext>
            </a:extLst>
          </p:cNvPr>
          <p:cNvSpPr/>
          <p:nvPr/>
        </p:nvSpPr>
        <p:spPr>
          <a:xfrm>
            <a:off x="8304150" y="1939261"/>
            <a:ext cx="121210"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22276DAE-7B93-4EC9-9851-519EDB38C8E4}"/>
              </a:ext>
            </a:extLst>
          </p:cNvPr>
          <p:cNvSpPr/>
          <p:nvPr/>
        </p:nvSpPr>
        <p:spPr>
          <a:xfrm rot="10800000">
            <a:off x="658035" y="1939260"/>
            <a:ext cx="121210"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1199627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1757</Words>
  <Application>Microsoft Office PowerPoint</Application>
  <PresentationFormat>On-screen Show (16:9)</PresentationFormat>
  <Paragraphs>340</Paragraphs>
  <Slides>31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Livvic</vt:lpstr>
      <vt:lpstr>Oswald</vt:lpstr>
      <vt:lpstr>Raleway</vt:lpstr>
      <vt:lpstr>Roboto</vt:lpstr>
      <vt:lpstr>Roboto Condensed Light</vt:lpstr>
      <vt:lpstr>Software Development Bussines Plan by Slidesgo</vt:lpstr>
      <vt:lpstr>REVIEW-3</vt:lpstr>
      <vt:lpstr>Analysing methods of Neural Text Generation to refine conversations</vt:lpstr>
      <vt:lpstr>Team Members</vt:lpstr>
      <vt:lpstr>Natural Language Generation task spectrum</vt:lpstr>
      <vt:lpstr>Natural Language Generation task spectrum</vt:lpstr>
      <vt:lpstr>Natural Language Generation task spectrum</vt:lpstr>
      <vt:lpstr>Natural Language Generation task spectrum</vt:lpstr>
      <vt:lpstr>Natural Language Generation task spectrum</vt:lpstr>
      <vt:lpstr>Natural Language Generation task spectrum</vt:lpstr>
      <vt:lpstr>Questions</vt:lpstr>
      <vt:lpstr>PersonaChat task</vt:lpstr>
      <vt:lpstr>PersonaChat task</vt:lpstr>
      <vt:lpstr>Attributes we can control</vt:lpstr>
      <vt:lpstr>Quality Aspects</vt:lpstr>
      <vt:lpstr>Quality Aspects</vt:lpstr>
      <vt:lpstr>Quality Aspects</vt:lpstr>
      <vt:lpstr>Control methods </vt:lpstr>
      <vt:lpstr>Weighted Decoding (WD):</vt:lpstr>
      <vt:lpstr>Controlling specificity (WD and CT)</vt:lpstr>
      <vt:lpstr>PowerPoint Presentation</vt:lpstr>
      <vt:lpstr>Controlling response-relatedness (WD)</vt:lpstr>
      <vt:lpstr>Q2: How does control affect human eval?</vt:lpstr>
      <vt:lpstr>PowerPoint Presentation</vt:lpstr>
      <vt:lpstr>PowerPoint Presentation</vt:lpstr>
      <vt:lpstr>PowerPoint Presentation</vt:lpstr>
      <vt:lpstr>Q3: Can we make a better chatbot overall?</vt:lpstr>
      <vt:lpstr>PowerPoint Presentation</vt:lpstr>
      <vt:lpstr>Engagingness vs Humanness</vt:lpstr>
      <vt:lpstr>Finding: The bots are (almost) as engaging as humans, but they're clearly non-human.  Two conclusions: Engagingness ≠ Humanness. While both are frequently used as standalone overall quality metrics, our results show the importance of measuring more than one.   On this task, the human “engagingness” performance may be artificially low.  Turkers chatting for money are less engaging than people chatting for fun. This may be why the human-level engagingness scores are easy to match.</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REVIEW-2</dc:title>
  <cp:lastModifiedBy>Sam Methuselah</cp:lastModifiedBy>
  <cp:revision>40</cp:revision>
  <dcterms:modified xsi:type="dcterms:W3CDTF">2021-12-02T08:37:53Z</dcterms:modified>
</cp:coreProperties>
</file>