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25201563" cy="36009263"/>
  <p:notesSz cx="6858000" cy="9144000"/>
  <p:defaultTextStyle>
    <a:defPPr>
      <a:defRPr lang="en-US"/>
    </a:defPPr>
    <a:lvl1pPr marL="0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1pPr>
    <a:lvl2pPr marL="1649482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2pPr>
    <a:lvl3pPr marL="3298965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3pPr>
    <a:lvl4pPr marL="4948446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4pPr>
    <a:lvl5pPr marL="6597929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5pPr>
    <a:lvl6pPr marL="8247411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6pPr>
    <a:lvl7pPr marL="9896893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7pPr>
    <a:lvl8pPr marL="11546375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8pPr>
    <a:lvl9pPr marL="13195856" algn="l" defTabSz="3298965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341">
          <p15:clr>
            <a:srgbClr val="A4A3A4"/>
          </p15:clr>
        </p15:guide>
        <p15:guide id="2" pos="79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8A26"/>
    <a:srgbClr val="549E39"/>
    <a:srgbClr val="A4B7AD"/>
    <a:srgbClr val="68B92E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8" autoAdjust="0"/>
    <p:restoredTop sz="95393" autoAdjust="0"/>
  </p:normalViewPr>
  <p:slideViewPr>
    <p:cSldViewPr snapToGrid="0">
      <p:cViewPr>
        <p:scale>
          <a:sx n="40" d="100"/>
          <a:sy n="40" d="100"/>
        </p:scale>
        <p:origin x="-360" y="5040"/>
      </p:cViewPr>
      <p:guideLst>
        <p:guide orient="horz" pos="11341"/>
        <p:guide pos="79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pt-BR" smtClean="0"/>
              <a:t>23/11/2017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pt-BR" noProof="0" smtClean="0"/>
              <a:t>23/11/2017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49500" y="1143000"/>
            <a:ext cx="215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9098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8196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27294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36391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45489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54586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63684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72782" algn="l" defTabSz="81819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49500" y="1143000"/>
            <a:ext cx="21590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7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ôs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529299" y="9833647"/>
            <a:ext cx="7350456" cy="14003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97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1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529299" y="11414052"/>
            <a:ext cx="7350456" cy="2989149"/>
          </a:xfrm>
          <a:solidFill>
            <a:schemeClr val="tx2">
              <a:lumMod val="10000"/>
              <a:lumOff val="90000"/>
            </a:schemeClr>
          </a:solidFill>
        </p:spPr>
        <p:txBody>
          <a:bodyPr lIns="365797" rIns="365797" anchor="ctr">
            <a:noAutofit/>
          </a:bodyPr>
          <a:lstStyle>
            <a:lvl1pPr marL="0" indent="0">
              <a:spcBef>
                <a:spcPts val="689"/>
              </a:spcBef>
              <a:buFont typeface="Arial" panose="020B0604020202020204" pitchFamily="34" charset="0"/>
              <a:buNone/>
              <a:defRPr sz="2500" baseline="0"/>
            </a:lvl1pPr>
            <a:lvl2pPr marL="328174" indent="-328174">
              <a:spcBef>
                <a:spcPts val="689"/>
              </a:spcBef>
              <a:buFont typeface="Arial" panose="020B0604020202020204" pitchFamily="34" charset="0"/>
              <a:buChar char="•"/>
              <a:defRPr sz="2500"/>
            </a:lvl2pPr>
            <a:lvl3pPr marL="328174" indent="-328174">
              <a:spcBef>
                <a:spcPts val="689"/>
              </a:spcBef>
              <a:buFont typeface="Arial" panose="020B0604020202020204" pitchFamily="34" charset="0"/>
              <a:buChar char="•"/>
              <a:defRPr sz="2500"/>
            </a:lvl3pPr>
            <a:lvl4pPr marL="0" indent="0">
              <a:spcBef>
                <a:spcPts val="689"/>
              </a:spcBef>
              <a:buNone/>
              <a:defRPr sz="2500"/>
            </a:lvl4pPr>
            <a:lvl5pPr marL="0" indent="0">
              <a:spcBef>
                <a:spcPts val="689"/>
              </a:spcBef>
              <a:buNone/>
              <a:defRPr sz="2500"/>
            </a:lvl5pPr>
            <a:lvl6pPr marL="0" indent="0">
              <a:spcBef>
                <a:spcPts val="689"/>
              </a:spcBef>
              <a:buNone/>
              <a:defRPr sz="2500"/>
            </a:lvl6pPr>
            <a:lvl7pPr marL="0" indent="0">
              <a:spcBef>
                <a:spcPts val="689"/>
              </a:spcBef>
              <a:buNone/>
              <a:defRPr sz="2500"/>
            </a:lvl7pPr>
            <a:lvl8pPr marL="0" indent="0">
              <a:spcBef>
                <a:spcPts val="689"/>
              </a:spcBef>
              <a:buNone/>
              <a:defRPr sz="2500"/>
            </a:lvl8pPr>
            <a:lvl9pPr marL="0" indent="0">
              <a:spcBef>
                <a:spcPts val="689"/>
              </a:spcBef>
              <a:buNone/>
              <a:defRPr sz="2500"/>
            </a:lvl9pPr>
          </a:lstStyle>
          <a:p>
            <a:pPr lvl="0"/>
            <a:r>
              <a:rPr lang="pt-BR" noProof="0" dirty="0"/>
              <a:t>Digite sua pergunta ou uma frase do problema aqui</a:t>
            </a:r>
          </a:p>
        </p:txBody>
      </p:sp>
      <p:sp>
        <p:nvSpPr>
          <p:cNvPr id="11" name="Espaço Reservado para Texto 6"/>
          <p:cNvSpPr>
            <a:spLocks noGrp="1"/>
          </p:cNvSpPr>
          <p:nvPr>
            <p:ph type="body" sz="quarter" idx="17" hasCustomPrompt="1"/>
          </p:nvPr>
        </p:nvSpPr>
        <p:spPr>
          <a:xfrm>
            <a:off x="656291" y="16354207"/>
            <a:ext cx="7350456" cy="1333677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97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1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0" name="Espaço Reservado para Conteúdo 17"/>
          <p:cNvSpPr>
            <a:spLocks noGrp="1"/>
          </p:cNvSpPr>
          <p:nvPr>
            <p:ph sz="quarter" idx="25" hasCustomPrompt="1"/>
          </p:nvPr>
        </p:nvSpPr>
        <p:spPr>
          <a:xfrm>
            <a:off x="656291" y="17984629"/>
            <a:ext cx="7350456" cy="6593407"/>
          </a:xfrm>
        </p:spPr>
        <p:txBody>
          <a:bodyPr lIns="91449" tIns="182898"/>
          <a:lstStyle>
            <a:lvl1pPr>
              <a:defRPr sz="18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13" name="Espaço Reservado para Texto 6"/>
          <p:cNvSpPr>
            <a:spLocks noGrp="1"/>
          </p:cNvSpPr>
          <p:nvPr>
            <p:ph type="body" sz="quarter" idx="19" hasCustomPrompt="1"/>
          </p:nvPr>
        </p:nvSpPr>
        <p:spPr>
          <a:xfrm>
            <a:off x="656291" y="25036440"/>
            <a:ext cx="7350456" cy="1333677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97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1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1" name="Espaço Reservado para Conteúdo 17"/>
          <p:cNvSpPr>
            <a:spLocks noGrp="1"/>
          </p:cNvSpPr>
          <p:nvPr>
            <p:ph sz="quarter" idx="26" hasCustomPrompt="1"/>
          </p:nvPr>
        </p:nvSpPr>
        <p:spPr>
          <a:xfrm>
            <a:off x="656291" y="26616847"/>
            <a:ext cx="7350456" cy="7982053"/>
          </a:xfrm>
        </p:spPr>
        <p:txBody>
          <a:bodyPr lIns="91449" tIns="182898"/>
          <a:lstStyle>
            <a:lvl1pPr>
              <a:defRPr sz="18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38" name="Espaço Reservado para Texto 6"/>
          <p:cNvSpPr>
            <a:spLocks noGrp="1"/>
          </p:cNvSpPr>
          <p:nvPr>
            <p:ph type="body" sz="quarter" idx="40" hasCustomPrompt="1"/>
          </p:nvPr>
        </p:nvSpPr>
        <p:spPr>
          <a:xfrm>
            <a:off x="8925554" y="15674032"/>
            <a:ext cx="7350456" cy="1333677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97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1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23" hasCustomPrompt="1"/>
          </p:nvPr>
        </p:nvSpPr>
        <p:spPr>
          <a:xfrm>
            <a:off x="8925554" y="17254438"/>
            <a:ext cx="7350456" cy="7323595"/>
          </a:xfrm>
        </p:spPr>
        <p:txBody>
          <a:bodyPr lIns="91449" tIns="182898"/>
          <a:lstStyle>
            <a:lvl1pPr>
              <a:defRPr sz="18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4" name="Espaço Reservado para Texto 6"/>
          <p:cNvSpPr>
            <a:spLocks noGrp="1"/>
          </p:cNvSpPr>
          <p:nvPr>
            <p:ph type="body" sz="quarter" idx="29" hasCustomPrompt="1"/>
          </p:nvPr>
        </p:nvSpPr>
        <p:spPr>
          <a:xfrm>
            <a:off x="8925554" y="25036440"/>
            <a:ext cx="7350456" cy="1333677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97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1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5" name="Espaço Reservado para Conteúdo 17"/>
          <p:cNvSpPr>
            <a:spLocks noGrp="1"/>
          </p:cNvSpPr>
          <p:nvPr>
            <p:ph sz="quarter" idx="30" hasCustomPrompt="1"/>
          </p:nvPr>
        </p:nvSpPr>
        <p:spPr>
          <a:xfrm>
            <a:off x="8925554" y="26616847"/>
            <a:ext cx="7350456" cy="7982053"/>
          </a:xfrm>
        </p:spPr>
        <p:txBody>
          <a:bodyPr lIns="91449" tIns="182898"/>
          <a:lstStyle>
            <a:lvl1pPr>
              <a:defRPr sz="18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8" name="Espaço Reservado para Conteúdo 17"/>
          <p:cNvSpPr>
            <a:spLocks noGrp="1"/>
          </p:cNvSpPr>
          <p:nvPr>
            <p:ph sz="quarter" idx="33" hasCustomPrompt="1"/>
          </p:nvPr>
        </p:nvSpPr>
        <p:spPr>
          <a:xfrm>
            <a:off x="17168565" y="16315259"/>
            <a:ext cx="7350456" cy="4964761"/>
          </a:xfrm>
        </p:spPr>
        <p:txBody>
          <a:bodyPr lIns="91449" tIns="182898"/>
          <a:lstStyle>
            <a:lvl1pPr>
              <a:defRPr sz="18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39" name="Espaço Reservado para Texto 6"/>
          <p:cNvSpPr>
            <a:spLocks noGrp="1"/>
          </p:cNvSpPr>
          <p:nvPr>
            <p:ph type="body" sz="quarter" idx="41" hasCustomPrompt="1"/>
          </p:nvPr>
        </p:nvSpPr>
        <p:spPr>
          <a:xfrm>
            <a:off x="17168565" y="21623668"/>
            <a:ext cx="7350456" cy="1333677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97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1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40" name="Espaço Reservado para Conteúdo 17"/>
          <p:cNvSpPr>
            <a:spLocks noGrp="1"/>
          </p:cNvSpPr>
          <p:nvPr>
            <p:ph sz="quarter" idx="42" hasCustomPrompt="1"/>
          </p:nvPr>
        </p:nvSpPr>
        <p:spPr>
          <a:xfrm>
            <a:off x="17168565" y="23204075"/>
            <a:ext cx="7350456" cy="4752738"/>
          </a:xfrm>
        </p:spPr>
        <p:txBody>
          <a:bodyPr lIns="91449" tIns="182898"/>
          <a:lstStyle>
            <a:lvl1pPr>
              <a:defRPr sz="18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29" name="Espaço Reservado para Texto 6"/>
          <p:cNvSpPr>
            <a:spLocks noGrp="1"/>
          </p:cNvSpPr>
          <p:nvPr>
            <p:ph type="body" sz="quarter" idx="34" hasCustomPrompt="1"/>
          </p:nvPr>
        </p:nvSpPr>
        <p:spPr>
          <a:xfrm>
            <a:off x="17168565" y="28137238"/>
            <a:ext cx="7350456" cy="1333677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97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1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4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30" name="Espaço Reservado para Conteúdo 17"/>
          <p:cNvSpPr>
            <a:spLocks noGrp="1"/>
          </p:cNvSpPr>
          <p:nvPr>
            <p:ph sz="quarter" idx="35" hasCustomPrompt="1"/>
          </p:nvPr>
        </p:nvSpPr>
        <p:spPr>
          <a:xfrm>
            <a:off x="17168565" y="29717645"/>
            <a:ext cx="7350456" cy="4881255"/>
          </a:xfrm>
        </p:spPr>
        <p:txBody>
          <a:bodyPr lIns="91449" tIns="182898"/>
          <a:lstStyle>
            <a:lvl1pPr>
              <a:defRPr sz="18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pt-BR" noProof="0" smtClean="0"/>
              <a:t>23/11/2017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5264">
          <p15:clr>
            <a:srgbClr val="A4A3A4"/>
          </p15:clr>
        </p15:guide>
        <p15:guide id="2" pos="10610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665041" y="750259"/>
            <a:ext cx="17326075" cy="3250771"/>
          </a:xfrm>
          <a:prstGeom prst="rect">
            <a:avLst/>
          </a:prstGeom>
        </p:spPr>
        <p:txBody>
          <a:bodyPr vert="horz" lIns="91449" tIns="45725" rIns="91449" bIns="45725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5041" y="6585028"/>
            <a:ext cx="23880232" cy="25848318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56291" y="35130098"/>
            <a:ext cx="5670352" cy="500129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pt-BR" noProof="0" smtClean="0"/>
              <a:pPr/>
              <a:t>23/11/2017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326643" y="35130098"/>
            <a:ext cx="12548279" cy="500129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8874921" y="35130098"/>
            <a:ext cx="5670352" cy="500129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2520375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2539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30094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30094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30094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30094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630094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630094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630094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630094" indent="-262539" algn="l" defTabSz="2520375" rtl="0" eaLnBrk="1" latinLnBrk="0" hangingPunct="1">
        <a:lnSpc>
          <a:spcPct val="100000"/>
        </a:lnSpc>
        <a:spcBef>
          <a:spcPts val="68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260187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520375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780563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4pPr>
      <a:lvl5pPr marL="5040750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6300937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6pPr>
      <a:lvl7pPr marL="7561125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7pPr>
      <a:lvl8pPr marL="8821313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8pPr>
      <a:lvl9pPr marL="10081500" algn="l" defTabSz="2520375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1339">
          <p15:clr>
            <a:srgbClr val="A4A3A4"/>
          </p15:clr>
        </p15:guide>
        <p15:guide id="2" pos="413">
          <p15:clr>
            <a:srgbClr val="A4A3A4"/>
          </p15:clr>
        </p15:guide>
        <p15:guide id="3" pos="15461">
          <p15:clr>
            <a:srgbClr val="A4A3A4"/>
          </p15:clr>
        </p15:guide>
        <p15:guide id="4" pos="7937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hombre.com.br/celular-psicologo-como-terapia-esta-invadindo-o-mundo-dos-aplicativo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tiff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spaço Reservado para Texto 68"/>
          <p:cNvSpPr>
            <a:spLocks noGrp="1"/>
          </p:cNvSpPr>
          <p:nvPr>
            <p:ph type="body" sz="quarter" idx="39"/>
          </p:nvPr>
        </p:nvSpPr>
        <p:spPr>
          <a:xfrm>
            <a:off x="318837" y="8335967"/>
            <a:ext cx="24418089" cy="4278256"/>
          </a:xfrm>
        </p:spPr>
        <p:txBody>
          <a:bodyPr/>
          <a:lstStyle/>
          <a:p>
            <a:pPr algn="just"/>
            <a:r>
              <a:rPr lang="pt-BR" sz="2800" dirty="0"/>
              <a:t>O Extensão Psicológica trata-se de um sistema web responsivo que visa melhorar a relação de psicólogo e aluno do campus Caicó com suas funcionalidades, realizado por docentes do curso técnico de informática durante o semestre. </a:t>
            </a:r>
            <a:r>
              <a:rPr lang="pt-BR" sz="2800" dirty="0" smtClean="0"/>
              <a:t>Sendo estas: </a:t>
            </a:r>
            <a:r>
              <a:rPr lang="pt-BR" sz="2800" dirty="0"/>
              <a:t>o agendamento de </a:t>
            </a:r>
            <a:r>
              <a:rPr lang="pt-BR" sz="2800" dirty="0" smtClean="0"/>
              <a:t>encontros; </a:t>
            </a:r>
            <a:r>
              <a:rPr lang="pt-BR" sz="2800" dirty="0"/>
              <a:t>a escrita de relatos de </a:t>
            </a:r>
            <a:r>
              <a:rPr lang="pt-BR" sz="2800" dirty="0" smtClean="0"/>
              <a:t>alunos; </a:t>
            </a:r>
            <a:r>
              <a:rPr lang="pt-BR" sz="2800" dirty="0"/>
              <a:t>e o acervo de exercícios para amenizar os diferentes distúrbios </a:t>
            </a:r>
            <a:r>
              <a:rPr lang="pt-BR" sz="2800" dirty="0" smtClean="0"/>
              <a:t>psíquicos </a:t>
            </a:r>
            <a:r>
              <a:rPr lang="pt-BR" sz="2800" dirty="0"/>
              <a:t>presente </a:t>
            </a:r>
            <a:r>
              <a:rPr lang="pt-BR" sz="2800" dirty="0"/>
              <a:t>nos alunos-pacientes. </a:t>
            </a:r>
            <a:r>
              <a:rPr lang="pt-BR" sz="2800" dirty="0"/>
              <a:t>Todo o projeto fora realizado com o apoio dos </a:t>
            </a:r>
            <a:r>
              <a:rPr lang="pt-BR" sz="2800" dirty="0" smtClean="0"/>
              <a:t>orientadores: a </a:t>
            </a:r>
            <a:r>
              <a:rPr lang="pt-BR" sz="2800" dirty="0"/>
              <a:t>psicóloga local e os professores formados na área de ciência da computação para o melhor desempenho do projeto.</a:t>
            </a:r>
          </a:p>
          <a:p>
            <a:pPr algn="just"/>
            <a:r>
              <a:rPr lang="pt-BR" sz="2800" dirty="0" smtClean="0"/>
              <a:t>PALAVRAS-CHAVE</a:t>
            </a:r>
            <a:r>
              <a:rPr lang="pt-BR" sz="2800" dirty="0"/>
              <a:t>: psicologia, sistema web, interação, extensão.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294967295"/>
          </p:nvPr>
        </p:nvSpPr>
        <p:spPr>
          <a:xfrm>
            <a:off x="362408" y="13594874"/>
            <a:ext cx="24391706" cy="2816199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O Extensão Psicológica pretende fundamentalmente realçar a relação de psicólogo com seus alunos-pacientes do campus Caicó através das funcionalidades do sistema, além de impulsionar o atendimento</a:t>
            </a:r>
            <a:r>
              <a:rPr lang="pt-BR" sz="2800" dirty="0" smtClean="0"/>
              <a:t>. Visto </a:t>
            </a:r>
            <a:r>
              <a:rPr lang="pt-BR" sz="2800" dirty="0"/>
              <a:t>que muitos dos que apresentam problemas possuem resistência em realizar uma simples visita ao profissional. Com esta problemática em vista, foi desenvolvido um sistema web que propõem beneficiar a ligação entre o psicólogo e seu(s) paciente(s); permitindo ao psicólogo o monitoramento sobre os relatos públicos e atualizações de humor do aluno-paciente e o agendamento de consultas, e ainda uma tela inicial constituída por exercícios que pode ser usufruída por ambos usuários com o intuito de amenizar as sequelas do distúrbio ou quadro psíquico do paciente.</a:t>
            </a:r>
            <a:endParaRPr lang="pt-BR" sz="2800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29"/>
          </p:nvPr>
        </p:nvSpPr>
        <p:spPr>
          <a:xfrm>
            <a:off x="12772109" y="28432847"/>
            <a:ext cx="12069965" cy="1332000"/>
          </a:xfrm>
        </p:spPr>
        <p:txBody>
          <a:bodyPr/>
          <a:lstStyle/>
          <a:p>
            <a:r>
              <a:rPr lang="pt-BR" sz="3600" b="1" dirty="0"/>
              <a:t>REFERÊNCIAS</a:t>
            </a:r>
          </a:p>
        </p:txBody>
      </p:sp>
      <p:sp>
        <p:nvSpPr>
          <p:cNvPr id="25" name="Espaço Reservado para Texto 66"/>
          <p:cNvSpPr>
            <a:spLocks noGrp="1"/>
          </p:cNvSpPr>
          <p:nvPr>
            <p:ph type="body" sz="quarter" idx="13"/>
          </p:nvPr>
        </p:nvSpPr>
        <p:spPr>
          <a:xfrm>
            <a:off x="306145" y="12162804"/>
            <a:ext cx="24430781" cy="1332000"/>
          </a:xfrm>
        </p:spPr>
        <p:txBody>
          <a:bodyPr/>
          <a:lstStyle/>
          <a:p>
            <a:r>
              <a:rPr lang="pt-BR" sz="3600" b="1" dirty="0"/>
              <a:t>INTRODUÇÃO</a:t>
            </a:r>
            <a:endParaRPr lang="pt-BR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17606527" y="18143039"/>
            <a:ext cx="24237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.</a:t>
            </a:r>
            <a:endParaRPr lang="pt-BR" sz="1600" dirty="0"/>
          </a:p>
          <a:p>
            <a:endParaRPr lang="en-US" sz="6000" dirty="0" err="1"/>
          </a:p>
        </p:txBody>
      </p:sp>
      <p:sp>
        <p:nvSpPr>
          <p:cNvPr id="41" name="Espaço Reservado para Texto 66"/>
          <p:cNvSpPr>
            <a:spLocks noGrp="1"/>
          </p:cNvSpPr>
          <p:nvPr>
            <p:ph type="body" sz="quarter" idx="13"/>
          </p:nvPr>
        </p:nvSpPr>
        <p:spPr>
          <a:xfrm>
            <a:off x="280974" y="28402794"/>
            <a:ext cx="12240000" cy="1332000"/>
          </a:xfrm>
        </p:spPr>
        <p:txBody>
          <a:bodyPr/>
          <a:lstStyle/>
          <a:p>
            <a:r>
              <a:rPr lang="pt-BR" sz="3600" b="1" dirty="0"/>
              <a:t>CONSIDERAÇÕES FINAIS</a:t>
            </a:r>
            <a:endParaRPr lang="pt-BR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9071659" y="22063021"/>
            <a:ext cx="184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dirty="0" err="1"/>
          </a:p>
        </p:txBody>
      </p:sp>
      <p:sp>
        <p:nvSpPr>
          <p:cNvPr id="45" name="Espaço Reservado para Texto 66"/>
          <p:cNvSpPr>
            <a:spLocks noGrp="1"/>
          </p:cNvSpPr>
          <p:nvPr>
            <p:ph type="body" sz="quarter" idx="13"/>
          </p:nvPr>
        </p:nvSpPr>
        <p:spPr>
          <a:xfrm>
            <a:off x="386818" y="22135662"/>
            <a:ext cx="24433688" cy="1332000"/>
          </a:xfrm>
        </p:spPr>
        <p:txBody>
          <a:bodyPr/>
          <a:lstStyle/>
          <a:p>
            <a:r>
              <a:rPr lang="pt-BR" sz="3600" b="1" dirty="0"/>
              <a:t>RESULTADOS ALCANÇADOS/ESPERADOS E DISCUSSÕES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75277" y="20597225"/>
            <a:ext cx="8000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800" dirty="0"/>
          </a:p>
        </p:txBody>
      </p:sp>
      <p:sp>
        <p:nvSpPr>
          <p:cNvPr id="34" name="Espaço Reservado para Conteúdo 10"/>
          <p:cNvSpPr>
            <a:spLocks noGrp="1"/>
          </p:cNvSpPr>
          <p:nvPr>
            <p:ph sz="quarter" idx="4294967295"/>
          </p:nvPr>
        </p:nvSpPr>
        <p:spPr>
          <a:xfrm>
            <a:off x="343901" y="23683296"/>
            <a:ext cx="24452615" cy="3649703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Das atividades propostas no cronograma(Pesquisar sobre as linguagens a serem utilizadas no projeto; criar documento de funcionalidades do sistema – Documento de requisitos; Criar diagramação do projeto; Criar Layout do sistema; Implementar funcionalidades do documento de requisitos, Teste do sistema no ambiente de psicologia no campus Caicó; Escrita do relatório de prática profissional e escrita de artigo para ser submetido para periódico), a maioria foi realizada com êxito. As dificuldades assim surgidas foram superadas, algumas com atraso, outras mais rapidamente, porém, objetivo foi alcançado. É possível citar a interação entre aluno-psicóloga que foi estabelecida, a escrita de relatos e sentimentos pessoais para melhor análise da mesma também foi realizada, dentre outras atividades que tiveram sucesso. O entendimento de determinadas áreas que ainda não tinham sido exploradas, resultou no atraso dos prazos de entrega de determinadas atividades para os orientadores, retardando também o processo de criação do restante do sistema. A implementação e o teste do sistema ainda não foram executados, porém, esta atividade será realizada brevemente.</a:t>
            </a:r>
          </a:p>
        </p:txBody>
      </p:sp>
      <p:sp>
        <p:nvSpPr>
          <p:cNvPr id="28" name="Espaço Reservado para Texto 66"/>
          <p:cNvSpPr>
            <a:spLocks noGrp="1"/>
          </p:cNvSpPr>
          <p:nvPr>
            <p:ph type="body" sz="quarter" idx="13"/>
          </p:nvPr>
        </p:nvSpPr>
        <p:spPr>
          <a:xfrm>
            <a:off x="364893" y="16408984"/>
            <a:ext cx="24455613" cy="1332000"/>
          </a:xfrm>
        </p:spPr>
        <p:txBody>
          <a:bodyPr/>
          <a:lstStyle/>
          <a:p>
            <a:r>
              <a:rPr lang="fr-FR" sz="3600" b="1" dirty="0"/>
              <a:t>METODOLOGIA</a:t>
            </a:r>
            <a:endParaRPr lang="pt-BR" sz="3600" b="1" dirty="0"/>
          </a:p>
        </p:txBody>
      </p:sp>
      <p:sp>
        <p:nvSpPr>
          <p:cNvPr id="47" name="Espaço Reservado para Conteúdo 10"/>
          <p:cNvSpPr>
            <a:spLocks noGrp="1"/>
          </p:cNvSpPr>
          <p:nvPr>
            <p:ph sz="quarter" idx="4294967295"/>
          </p:nvPr>
        </p:nvSpPr>
        <p:spPr>
          <a:xfrm>
            <a:off x="12724940" y="29876386"/>
            <a:ext cx="12164301" cy="6098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/>
              <a:t>VAZ, Patrícia. </a:t>
            </a:r>
            <a:r>
              <a:rPr lang="pt-BR" sz="2800" b="1" i="1" dirty="0"/>
              <a:t>Psicólogo digital: como a terapia está invadindo o mundo dos aplicativos</a:t>
            </a:r>
            <a:r>
              <a:rPr lang="pt-BR" sz="2800" i="1" dirty="0"/>
              <a:t>. D</a:t>
            </a:r>
            <a:r>
              <a:rPr lang="pt-BR" sz="2800" dirty="0"/>
              <a:t>isponível em: &lt;</a:t>
            </a:r>
            <a:r>
              <a:rPr lang="pt-BR" sz="2800" dirty="0" err="1"/>
              <a:t>http</a:t>
            </a:r>
            <a:r>
              <a:rPr lang="pt-BR" sz="2800" dirty="0"/>
              <a:t>://</a:t>
            </a:r>
            <a:r>
              <a:rPr lang="pt-BR" sz="2800" dirty="0" err="1"/>
              <a:t>www</a:t>
            </a:r>
            <a:r>
              <a:rPr lang="pt-BR" sz="2800" dirty="0" err="1">
                <a:hlinkClick r:id="rId3"/>
              </a:rPr>
              <a:t>.</a:t>
            </a:r>
            <a:r>
              <a:rPr lang="pt-BR" sz="2800" dirty="0" err="1"/>
              <a:t>elhombre.com.br</a:t>
            </a:r>
            <a:r>
              <a:rPr lang="pt-BR" sz="2800" dirty="0"/>
              <a:t>/celular-psicologo-como-terapia-esta-invadindo-o-mundo-dos-aplicativos/&gt;. Acesso em: 26 de Junho de 2017;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MACHADO, Henrique. </a:t>
            </a:r>
            <a:r>
              <a:rPr lang="pt-BR" sz="2800" b="1" dirty="0" err="1"/>
              <a:t>Bootstrap</a:t>
            </a:r>
            <a:r>
              <a:rPr lang="pt-BR" sz="2800" b="1" dirty="0"/>
              <a:t> ou Materialize: Conheça as principais diferenças</a:t>
            </a:r>
            <a:r>
              <a:rPr lang="pt-BR" sz="2800" dirty="0"/>
              <a:t>.</a:t>
            </a:r>
            <a:r>
              <a:rPr lang="pt-BR" sz="2800" b="1" dirty="0"/>
              <a:t> </a:t>
            </a:r>
            <a:r>
              <a:rPr lang="pt-BR" sz="2800" dirty="0"/>
              <a:t>Disponível em: &lt;</a:t>
            </a:r>
            <a:r>
              <a:rPr lang="pt-BR" sz="2800" dirty="0" err="1"/>
              <a:t>https</a:t>
            </a:r>
            <a:r>
              <a:rPr lang="pt-BR" sz="2800" dirty="0"/>
              <a:t>://</a:t>
            </a:r>
            <a:r>
              <a:rPr lang="pt-BR" sz="2800" dirty="0" err="1"/>
              <a:t>www.devmedia.com.br</a:t>
            </a:r>
            <a:r>
              <a:rPr lang="pt-BR" sz="2800" dirty="0"/>
              <a:t>/</a:t>
            </a:r>
            <a:r>
              <a:rPr lang="pt-BR" sz="2800" dirty="0" err="1"/>
              <a:t>bootstrap</a:t>
            </a:r>
            <a:r>
              <a:rPr lang="pt-BR" sz="2800" dirty="0"/>
              <a:t>-ou-materialize-</a:t>
            </a:r>
            <a:r>
              <a:rPr lang="pt-BR" sz="2800" dirty="0" err="1"/>
              <a:t>conheca</a:t>
            </a:r>
            <a:r>
              <a:rPr lang="pt-BR" sz="2800" dirty="0"/>
              <a:t>-as-principais-</a:t>
            </a:r>
            <a:r>
              <a:rPr lang="pt-BR" sz="2800" dirty="0" err="1"/>
              <a:t>diferencas</a:t>
            </a:r>
            <a:r>
              <a:rPr lang="pt-BR" sz="2800" dirty="0"/>
              <a:t>/37830&gt;. Acesso em</a:t>
            </a:r>
            <a:r>
              <a:rPr lang="pt-BR" sz="2800" i="1" dirty="0"/>
              <a:t>: 28 de Junho de 2017;</a:t>
            </a:r>
          </a:p>
          <a:p>
            <a:pPr marL="0" indent="0">
              <a:buNone/>
            </a:pPr>
            <a:r>
              <a:rPr lang="pt-BR" sz="2800" dirty="0"/>
              <a:t> </a:t>
            </a:r>
          </a:p>
          <a:p>
            <a:pPr marL="0" indent="0">
              <a:buNone/>
            </a:pPr>
            <a:r>
              <a:rPr lang="pt-BR" sz="2800" i="1" dirty="0"/>
              <a:t>REZENDE, Ricardo. </a:t>
            </a:r>
            <a:r>
              <a:rPr lang="pt-BR" sz="2800" b="1" i="1" dirty="0"/>
              <a:t>Conceitos Fundamentais de Banco de Dados</a:t>
            </a:r>
            <a:r>
              <a:rPr lang="pt-BR" sz="2800" i="1" dirty="0"/>
              <a:t>. Disponível em: &lt;</a:t>
            </a:r>
            <a:r>
              <a:rPr lang="pt-BR" sz="2800" i="1" dirty="0" err="1"/>
              <a:t>http</a:t>
            </a:r>
            <a:r>
              <a:rPr lang="pt-BR" sz="2800" i="1" dirty="0"/>
              <a:t>://</a:t>
            </a:r>
            <a:r>
              <a:rPr lang="pt-BR" sz="2800" i="1" dirty="0" err="1"/>
              <a:t>www.devmedia.com.br</a:t>
            </a:r>
            <a:r>
              <a:rPr lang="pt-BR" sz="2800" i="1" dirty="0"/>
              <a:t>/conceitos-fundamentais-de-banco-de-dados/1649&gt;. Acesso em: 29 de Junho de 2017;</a:t>
            </a:r>
            <a:endParaRPr lang="pt-BR" sz="2800" dirty="0"/>
          </a:p>
        </p:txBody>
      </p:sp>
      <p:sp>
        <p:nvSpPr>
          <p:cNvPr id="51" name="Espaço Reservado para Conteúdo 10"/>
          <p:cNvSpPr>
            <a:spLocks noGrp="1"/>
          </p:cNvSpPr>
          <p:nvPr>
            <p:ph sz="quarter" idx="4294967295"/>
          </p:nvPr>
        </p:nvSpPr>
        <p:spPr>
          <a:xfrm>
            <a:off x="395315" y="17790354"/>
            <a:ext cx="24377223" cy="3291687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Através de encontros semanais com os orientadores, os desenvolvedores do projeto puderam solidificar suas ideias a respeito do desenvolvimento do até então Extensão </a:t>
            </a:r>
            <a:r>
              <a:rPr lang="pt-BR" sz="2800" dirty="0" smtClean="0"/>
              <a:t>Psicológica. As </a:t>
            </a:r>
            <a:r>
              <a:rPr lang="pt-BR" sz="2800" dirty="0"/>
              <a:t>primeiras tarefas consistiram em modelos conceituais, diagramas e esboços dos layouts para dar início a estruturação do sistema com o framework materialize. Com a mesma finalizada, prosseguiu-se com modelagem de um banco de dados – com a linguagem SQL – e suporte do PHP para conectar-se ao banco e realizar cadastro de usuários, relatos, agendamento e afins. E por medida de segurança, todo o projeto fora armazenado na nuvem. Tendo todas essas funcionalidades operando, a presença da psicóloga tornou-se mais importante nas últimas reuniões semanais devido as sugestões de exercícios a serem cadastrados, a suas críticas sobre o sistema e outros.</a:t>
            </a:r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9"/>
          <a:stretch/>
        </p:blipFill>
        <p:spPr>
          <a:xfrm>
            <a:off x="20258482" y="340731"/>
            <a:ext cx="4722926" cy="2594536"/>
          </a:xfrm>
        </p:spPr>
      </p:pic>
      <p:pic>
        <p:nvPicPr>
          <p:cNvPr id="7" name="Espaço Reservado para Conteúdo 6"/>
          <p:cNvPicPr>
            <a:picLocks noGrp="1" noChangeAspect="1"/>
          </p:cNvPicPr>
          <p:nvPr>
            <p:ph sz="quarter" idx="3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2" y="395999"/>
            <a:ext cx="5660699" cy="2484000"/>
          </a:xfrm>
        </p:spPr>
      </p:pic>
      <p:sp>
        <p:nvSpPr>
          <p:cNvPr id="53" name="Espaço Reservado para Conteúdo 10"/>
          <p:cNvSpPr>
            <a:spLocks noGrp="1"/>
          </p:cNvSpPr>
          <p:nvPr>
            <p:ph sz="quarter" idx="4294967295"/>
          </p:nvPr>
        </p:nvSpPr>
        <p:spPr>
          <a:xfrm>
            <a:off x="330208" y="29942700"/>
            <a:ext cx="12240000" cy="5351239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A possibilidade de marcar consultas online, enviar relatos pessoais e alertas, quando necessário, para a psicóloga, foram os principais objetivos alcançados. Para projetos futuros, algumas melhorias podem ser feitas, como a inclusão da tela de configuração de conta para ambos usuários - caso estudantes e/ou psicólogos se ausentarem da instituição, retirando o cadastro do mesmo. Além de aprimorar </a:t>
            </a:r>
            <a:r>
              <a:rPr lang="pt-BR" sz="2800"/>
              <a:t>o cadastro </a:t>
            </a:r>
            <a:r>
              <a:rPr lang="pt-BR" sz="2800" dirty="0"/>
              <a:t>de exercícios propostos pelo psicólogo e ainda a implementação de uma tela administrativa, onde apenas o administrador do sistema terá acesso.</a:t>
            </a:r>
          </a:p>
        </p:txBody>
      </p:sp>
      <p:sp>
        <p:nvSpPr>
          <p:cNvPr id="67" name="Espaço Reservado para Texto 66"/>
          <p:cNvSpPr>
            <a:spLocks noGrp="1"/>
          </p:cNvSpPr>
          <p:nvPr>
            <p:ph type="body" sz="quarter" idx="13"/>
          </p:nvPr>
        </p:nvSpPr>
        <p:spPr>
          <a:xfrm>
            <a:off x="320391" y="7445907"/>
            <a:ext cx="24415706" cy="1332000"/>
          </a:xfrm>
        </p:spPr>
        <p:txBody>
          <a:bodyPr/>
          <a:lstStyle/>
          <a:p>
            <a:r>
              <a:rPr lang="pt-BR" sz="3600" b="1" dirty="0"/>
              <a:t>RESUMO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8404" y="272663"/>
            <a:ext cx="5127121" cy="2892490"/>
          </a:xfrm>
          <a:prstGeom prst="rect">
            <a:avLst/>
          </a:prstGeom>
        </p:spPr>
      </p:pic>
      <p:sp>
        <p:nvSpPr>
          <p:cNvPr id="42" name="Espaço Reservado para Texto 66"/>
          <p:cNvSpPr>
            <a:spLocks noGrp="1"/>
          </p:cNvSpPr>
          <p:nvPr>
            <p:ph type="body" sz="quarter" idx="13"/>
          </p:nvPr>
        </p:nvSpPr>
        <p:spPr>
          <a:xfrm>
            <a:off x="323126" y="4003388"/>
            <a:ext cx="24430988" cy="1332000"/>
          </a:xfrm>
        </p:spPr>
        <p:txBody>
          <a:bodyPr/>
          <a:lstStyle/>
          <a:p>
            <a:r>
              <a:rPr lang="pt-BR" sz="3600" b="1" dirty="0"/>
              <a:t>EXTENSÃO PSICOLÓGICA</a:t>
            </a:r>
          </a:p>
        </p:txBody>
      </p:sp>
      <p:sp>
        <p:nvSpPr>
          <p:cNvPr id="48" name="Espaço Reservado para Texto 68"/>
          <p:cNvSpPr>
            <a:spLocks noGrp="1"/>
          </p:cNvSpPr>
          <p:nvPr>
            <p:ph type="body" sz="quarter" idx="39"/>
          </p:nvPr>
        </p:nvSpPr>
        <p:spPr>
          <a:xfrm>
            <a:off x="323126" y="5447203"/>
            <a:ext cx="24430988" cy="1866897"/>
          </a:xfrm>
        </p:spPr>
        <p:txBody>
          <a:bodyPr/>
          <a:lstStyle/>
          <a:p>
            <a:pPr algn="ctr"/>
            <a:r>
              <a:rPr lang="pt-BR" sz="2800" dirty="0"/>
              <a:t>MARIA LAUDEÍRES DE SOUZA GADELHA; SAMANTHA DANTAS MEDEIROS; MARCELO HENRIQUE RAMALHO NOBRE; ELAINE CAROLINE DE MACEDO.</a:t>
            </a:r>
          </a:p>
          <a:p>
            <a:pPr algn="ctr"/>
            <a:r>
              <a:rPr lang="pt-BR" sz="2800" dirty="0" smtClean="0"/>
              <a:t>(</a:t>
            </a:r>
            <a:r>
              <a:rPr lang="pt-BR" sz="2800" dirty="0" err="1" smtClean="0"/>
              <a:t>laudeires.gadelha,samantha.heyladybear</a:t>
            </a:r>
            <a:r>
              <a:rPr lang="pt-BR" sz="2800" dirty="0" smtClean="0"/>
              <a:t>)@gmail.com; (</a:t>
            </a:r>
            <a:r>
              <a:rPr lang="pt-BR" sz="2800" dirty="0" err="1" smtClean="0"/>
              <a:t>marcelo.nobre,elaine.macedo</a:t>
            </a:r>
            <a:r>
              <a:rPr lang="pt-BR" sz="2800" dirty="0" smtClean="0"/>
              <a:t>)@</a:t>
            </a:r>
            <a:r>
              <a:rPr lang="pt-BR" sz="2800" dirty="0"/>
              <a:t>ifrn.edu.br;</a:t>
            </a: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Pôster científic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ciencePoster_TP104001342" id="{E1F24EFD-1541-4E76-93C7-2AF78A5FF1E9}" vid="{FF55F10C-9E1A-4535-9D76-7539B8B4D21B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2AC5E550CECF4C89E940B0E13DFD98" ma:contentTypeVersion="10" ma:contentTypeDescription="Create a new document." ma:contentTypeScope="" ma:versionID="399205b364a53eb259a8fc3d2ef0e775">
  <xsd:schema xmlns:xsd="http://www.w3.org/2001/XMLSchema" xmlns:xs="http://www.w3.org/2001/XMLSchema" xmlns:p="http://schemas.microsoft.com/office/2006/metadata/properties" xmlns:ns2="5b3644c7-3ac5-415b-bf52-2a76686de782" xmlns:ns3="7031fe22-b255-4918-997f-6e559fbcf4a8" targetNamespace="http://schemas.microsoft.com/office/2006/metadata/properties" ma:root="true" ma:fieldsID="885c6e6478adf4717363e68f25c60036" ns2:_="" ns3:_="">
    <xsd:import namespace="5b3644c7-3ac5-415b-bf52-2a76686de782"/>
    <xsd:import namespace="7031fe22-b255-4918-997f-6e559fbcf4a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Time" minOccurs="0"/>
                <xsd:element ref="ns2:LastSharedByUser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3644c7-3ac5-415b-bf52-2a76686de78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Time" ma:index="10" nillable="true" ma:displayName="Last Shared By Time" ma:description="" ma:internalName="LastSharedByTime" ma:readOnly="true">
      <xsd:simpleType>
        <xsd:restriction base="dms:DateTime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1fe22-b255-4918-997f-6e559fbcf4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430789-1D9A-4E9A-A003-1FC64418EE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A20976-F388-4769-A759-6C26449941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3644c7-3ac5-415b-bf52-2a76686de782"/>
    <ds:schemaRef ds:uri="7031fe22-b255-4918-997f-6e559fbcf4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6DF707-9219-4289-A918-FEE2FD877AC5}">
  <ds:schemaRefs>
    <ds:schemaRef ds:uri="5b3644c7-3ac5-415b-bf52-2a76686de782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7031fe22-b255-4918-997f-6e559fbcf4a8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756</Words>
  <Application>Microsoft Office PowerPoint</Application>
  <PresentationFormat>Personalizar</PresentationFormat>
  <Paragraphs>22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Pôster científico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2014-11-24T18:08:48Z</dcterms:created>
  <dcterms:modified xsi:type="dcterms:W3CDTF">2017-11-23T17:34:41Z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  <property fmtid="{D5CDD505-2E9C-101B-9397-08002B2CF9AE}" pid="3" name="ContentTypeId">
    <vt:lpwstr>0x010100C12AC5E550CECF4C89E940B0E13DFD98</vt:lpwstr>
  </property>
</Properties>
</file>