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5201563" cy="36009263"/>
  <p:notesSz cx="6858000" cy="9144000"/>
  <p:defaultTextStyle>
    <a:defPPr>
      <a:defRPr lang="en-US"/>
    </a:defPPr>
    <a:lvl1pPr marL="0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9482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896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4844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97929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47411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96893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4637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9585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1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A26"/>
    <a:srgbClr val="549E39"/>
    <a:srgbClr val="A4B7AD"/>
    <a:srgbClr val="68B92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8" autoAdjust="0"/>
    <p:restoredTop sz="95393" autoAdjust="0"/>
  </p:normalViewPr>
  <p:slideViewPr>
    <p:cSldViewPr snapToGrid="0">
      <p:cViewPr>
        <p:scale>
          <a:sx n="33" d="100"/>
          <a:sy n="33" d="100"/>
        </p:scale>
        <p:origin x="864" y="-342"/>
      </p:cViewPr>
      <p:guideLst>
        <p:guide orient="horz" pos="11341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22/11/2017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22/11/2017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9098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819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729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6391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5489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458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368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2782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529299" y="9833647"/>
            <a:ext cx="7350456" cy="14003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529299" y="11414052"/>
            <a:ext cx="7350456" cy="2989149"/>
          </a:xfrm>
          <a:solidFill>
            <a:schemeClr val="tx2">
              <a:lumMod val="10000"/>
              <a:lumOff val="90000"/>
            </a:schemeClr>
          </a:solidFill>
        </p:spPr>
        <p:txBody>
          <a:bodyPr lIns="365797" rIns="365797" anchor="ctr">
            <a:noAutofit/>
          </a:bodyPr>
          <a:lstStyle>
            <a:lvl1pPr marL="0" indent="0">
              <a:spcBef>
                <a:spcPts val="689"/>
              </a:spcBef>
              <a:buFont typeface="Arial" panose="020B0604020202020204" pitchFamily="34" charset="0"/>
              <a:buNone/>
              <a:defRPr sz="2500" baseline="0"/>
            </a:lvl1pPr>
            <a:lvl2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2pPr>
            <a:lvl3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3pPr>
            <a:lvl4pPr marL="0" indent="0">
              <a:spcBef>
                <a:spcPts val="689"/>
              </a:spcBef>
              <a:buNone/>
              <a:defRPr sz="2500"/>
            </a:lvl4pPr>
            <a:lvl5pPr marL="0" indent="0">
              <a:spcBef>
                <a:spcPts val="689"/>
              </a:spcBef>
              <a:buNone/>
              <a:defRPr sz="2500"/>
            </a:lvl5pPr>
            <a:lvl6pPr marL="0" indent="0">
              <a:spcBef>
                <a:spcPts val="689"/>
              </a:spcBef>
              <a:buNone/>
              <a:defRPr sz="2500"/>
            </a:lvl6pPr>
            <a:lvl7pPr marL="0" indent="0">
              <a:spcBef>
                <a:spcPts val="689"/>
              </a:spcBef>
              <a:buNone/>
              <a:defRPr sz="2500"/>
            </a:lvl7pPr>
            <a:lvl8pPr marL="0" indent="0">
              <a:spcBef>
                <a:spcPts val="689"/>
              </a:spcBef>
              <a:buNone/>
              <a:defRPr sz="2500"/>
            </a:lvl8pPr>
            <a:lvl9pPr marL="0" indent="0">
              <a:spcBef>
                <a:spcPts val="689"/>
              </a:spcBef>
              <a:buNone/>
              <a:defRPr sz="2500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291" y="16354207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656291" y="17984629"/>
            <a:ext cx="7350456" cy="6593407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656291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656291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8925554" y="15674032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8925554" y="17254438"/>
            <a:ext cx="7350456" cy="732359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8925554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8925554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17168565" y="16315259"/>
            <a:ext cx="7350456" cy="4964761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17168565" y="2162366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17168565" y="23204075"/>
            <a:ext cx="7350456" cy="4752738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17168565" y="2813723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17168565" y="29717645"/>
            <a:ext cx="7350456" cy="488125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22/11/2017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64">
          <p15:clr>
            <a:srgbClr val="A4A3A4"/>
          </p15:clr>
        </p15:guide>
        <p15:guide id="2" pos="1061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65041" y="750259"/>
            <a:ext cx="17326075" cy="3250771"/>
          </a:xfrm>
          <a:prstGeom prst="rect">
            <a:avLst/>
          </a:prstGeom>
        </p:spPr>
        <p:txBody>
          <a:bodyPr vert="horz" lIns="91449" tIns="45725" rIns="91449" bIns="45725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5041" y="6585028"/>
            <a:ext cx="23880232" cy="25848318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5629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22/11/2017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26643" y="35130098"/>
            <a:ext cx="12548279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887492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520375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2539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018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7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56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4075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3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6112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2131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150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339">
          <p15:clr>
            <a:srgbClr val="A4A3A4"/>
          </p15:clr>
        </p15:guide>
        <p15:guide id="2" pos="413">
          <p15:clr>
            <a:srgbClr val="A4A3A4"/>
          </p15:clr>
        </p15:guide>
        <p15:guide id="3" pos="15461">
          <p15:clr>
            <a:srgbClr val="A4A3A4"/>
          </p15:clr>
        </p15:guide>
        <p15:guide id="4" pos="793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hombre.com.br/celular-psicologo-como-terapia-esta-invadindo-o-mundo-dos-aplicativo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12457424" y="8446283"/>
            <a:ext cx="12395172" cy="4536352"/>
          </a:xfrm>
        </p:spPr>
        <p:txBody>
          <a:bodyPr/>
          <a:lstStyle/>
          <a:p>
            <a:pPr algn="just"/>
            <a:endParaRPr lang="en-US" sz="2800" dirty="0"/>
          </a:p>
          <a:p>
            <a:pPr algn="just"/>
            <a:r>
              <a:rPr lang="en-CA" sz="2800" dirty="0"/>
              <a:t>Establish a better relationship between student and psychologist and the main objective of this project, as well as knowledge in web programming language and fundamentals of psychology, enabling a unique experience for end users and developers.</a:t>
            </a:r>
            <a:endParaRPr lang="pt-BR" sz="2800" dirty="0"/>
          </a:p>
          <a:p>
            <a:pPr algn="just"/>
            <a:r>
              <a:rPr lang="en-CA" sz="2800" dirty="0"/>
              <a:t>KEY WORDS: psychology, web system, interaction, extension.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12322" y="8335967"/>
            <a:ext cx="12145102" cy="4278256"/>
          </a:xfrm>
        </p:spPr>
        <p:txBody>
          <a:bodyPr/>
          <a:lstStyle/>
          <a:p>
            <a:pPr algn="just"/>
            <a:r>
              <a:rPr lang="pt-BR" sz="2800" dirty="0"/>
              <a:t>Estabelecer uma melhor relação entre aluno e psicólogo é o objetivo principal deste projeto, assim se fez com os conhecimentos em linguagem de programação web e os fundamentos da psicologia, possibilitando uma experiência única aos usuários finais e aos desenvolvedores. </a:t>
            </a:r>
          </a:p>
          <a:p>
            <a:pPr algn="just"/>
            <a:r>
              <a:rPr lang="pt-BR" sz="2800" dirty="0"/>
              <a:t>PALAVRAS-CHAVE: psicologia, sistema web, interação, extensão.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62408" y="13474559"/>
            <a:ext cx="24391706" cy="492863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 Extensão Psicológica trata-se de um sistema web responsivo, tendo como propósito a melhoria na interação de psicólogos e alunos do campus Caicó, realizado por docentes do curso técnico de informática durante o semestre e com o apoio de seus orientadores, diplomados em psicologia e ciência da computação.</a:t>
            </a:r>
          </a:p>
          <a:p>
            <a:pPr marL="0" indent="0" algn="just">
              <a:buNone/>
            </a:pPr>
            <a:r>
              <a:rPr lang="pt-BR" sz="2800" dirty="0"/>
              <a:t>Embora o sistema seja de livre acesso aos exercícios para diferentes distúrbios psíquicos(desde ansiedade à melancolia) e aos relatos, ele ainda permanece voltado para o uso de alunos e psicólogos do campus. Esta experiência é dada através de agendamento de encontros presenciais(solicitado pelo aluno e marcado pelo psicólogo) e a escrita de relatos públicos(que estarão visíveis na tela inicial) e privados(visíveis apenas pelos autores) do alunos.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2772109" y="28432847"/>
            <a:ext cx="12069965" cy="1332000"/>
          </a:xfrm>
        </p:spPr>
        <p:txBody>
          <a:bodyPr/>
          <a:lstStyle/>
          <a:p>
            <a:r>
              <a:rPr lang="pt-BR" sz="3600" b="1" dirty="0"/>
              <a:t>REFERÊNCIAS</a:t>
            </a:r>
          </a:p>
        </p:txBody>
      </p:sp>
      <p:sp>
        <p:nvSpPr>
          <p:cNvPr id="2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30208" y="12162804"/>
            <a:ext cx="24559033" cy="1332000"/>
          </a:xfrm>
        </p:spPr>
        <p:txBody>
          <a:bodyPr/>
          <a:lstStyle/>
          <a:p>
            <a:r>
              <a:rPr lang="pt-BR" sz="3600" b="1" dirty="0"/>
              <a:t>INTRODUÇÃO</a:t>
            </a:r>
            <a:endParaRPr lang="pt-BR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06527" y="18143039"/>
            <a:ext cx="2423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  <a:endParaRPr lang="pt-BR" sz="1600" dirty="0"/>
          </a:p>
          <a:p>
            <a:endParaRPr lang="en-US" sz="6000" dirty="0" err="1"/>
          </a:p>
        </p:txBody>
      </p:sp>
      <p:sp>
        <p:nvSpPr>
          <p:cNvPr id="41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280974" y="28402794"/>
            <a:ext cx="12240000" cy="1332000"/>
          </a:xfrm>
        </p:spPr>
        <p:txBody>
          <a:bodyPr/>
          <a:lstStyle/>
          <a:p>
            <a:r>
              <a:rPr lang="pt-BR" sz="3600" b="1" dirty="0"/>
              <a:t>CONSIDERAÇÕES FINAIS</a:t>
            </a:r>
            <a:endParaRPr lang="pt-BR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9071659" y="22063021"/>
            <a:ext cx="184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 err="1"/>
          </a:p>
        </p:txBody>
      </p:sp>
      <p:sp>
        <p:nvSpPr>
          <p:cNvPr id="4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86818" y="22135662"/>
            <a:ext cx="24433688" cy="1332000"/>
          </a:xfrm>
        </p:spPr>
        <p:txBody>
          <a:bodyPr/>
          <a:lstStyle/>
          <a:p>
            <a:r>
              <a:rPr lang="pt-BR" sz="3600" b="1" dirty="0"/>
              <a:t>RESULTADOS ALCANÇADOS/ESPERADOS E DISCUSSÕES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5277" y="20597225"/>
            <a:ext cx="80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/>
          </a:p>
        </p:txBody>
      </p:sp>
      <p:sp>
        <p:nvSpPr>
          <p:cNvPr id="34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43901" y="23683296"/>
            <a:ext cx="24452615" cy="364970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Das atividades propostas no cronograma(Pesquisar sobre as linguagens a serem utilizadas no projeto; criar documento de funcionalidades do sistema – Documento de requisitos; Criar diagramação do projeto; Criar Layout do sistema; Implementar funcionalidades do documento de requisitos, Teste do sistema no ambiente de psicologia no campus Caicó; Escrita do relatório de prática profissional e escrita de artigo para ser submetido para periódico), a maioria foi realizada com êxito. As dificuldades assim surgidas foram superadas, algumas com atraso, outras mais rapidamente, porém, objetivo foi alcançado. É possível citar a interação entre aluno-psicóloga que foi estabelecida, a escrita de relatos e sentimentos pessoais para melhor análise da mesma também foi realizada, dentre outras atividades que tiveram sucesso. O entendimento de determinadas áreas que ainda não tinham sido exploradas, resultou no atraso dos prazos de entrega de determinadas atividades para os orientadores, retardando também o processo de criação do restante do sistema. A implementação e o teste do sistema ainda não foram executados, porém, esta atividade será realizada brevemente.</a:t>
            </a:r>
          </a:p>
        </p:txBody>
      </p:sp>
      <p:sp>
        <p:nvSpPr>
          <p:cNvPr id="28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64893" y="17299315"/>
            <a:ext cx="24455613" cy="1332000"/>
          </a:xfrm>
        </p:spPr>
        <p:txBody>
          <a:bodyPr/>
          <a:lstStyle/>
          <a:p>
            <a:r>
              <a:rPr lang="fr-FR" sz="3600" b="1" dirty="0"/>
              <a:t>METODOLOGIA</a:t>
            </a:r>
            <a:endParaRPr lang="pt-BR" sz="3600" b="1" dirty="0"/>
          </a:p>
        </p:txBody>
      </p:sp>
      <p:sp>
        <p:nvSpPr>
          <p:cNvPr id="47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12724940" y="29876386"/>
            <a:ext cx="12164301" cy="6098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VAZ, Patrícia. </a:t>
            </a:r>
            <a:r>
              <a:rPr lang="pt-BR" sz="2800" b="1" i="1" dirty="0"/>
              <a:t>Psicólogo digital: como a terapia está invadindo o mundo dos aplicativos</a:t>
            </a:r>
            <a:r>
              <a:rPr lang="pt-BR" sz="2800" i="1" dirty="0"/>
              <a:t>. D</a:t>
            </a:r>
            <a:r>
              <a:rPr lang="pt-BR" sz="2800" dirty="0"/>
              <a:t>isponível em: &lt;</a:t>
            </a:r>
            <a:r>
              <a:rPr lang="pt-BR" sz="2800" dirty="0" err="1"/>
              <a:t>http</a:t>
            </a:r>
            <a:r>
              <a:rPr lang="pt-BR" sz="2800" dirty="0"/>
              <a:t>://</a:t>
            </a:r>
            <a:r>
              <a:rPr lang="pt-BR" sz="2800" dirty="0" err="1"/>
              <a:t>www</a:t>
            </a:r>
            <a:r>
              <a:rPr lang="pt-BR" sz="2800" dirty="0" err="1">
                <a:hlinkClick r:id="rId3"/>
              </a:rPr>
              <a:t>.</a:t>
            </a:r>
            <a:r>
              <a:rPr lang="pt-BR" sz="2800" dirty="0" err="1"/>
              <a:t>elhombre.com.br</a:t>
            </a:r>
            <a:r>
              <a:rPr lang="pt-BR" sz="2800" dirty="0"/>
              <a:t>/celular-psicologo-como-terapia-esta-invadindo-o-mundo-dos-aplicativos/&gt;. Acesso em: 26 de Junho de 2017;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MACHADO, Henrique. </a:t>
            </a:r>
            <a:r>
              <a:rPr lang="pt-BR" sz="2800" b="1" dirty="0" err="1"/>
              <a:t>Bootstrap</a:t>
            </a:r>
            <a:r>
              <a:rPr lang="pt-BR" sz="2800" b="1" dirty="0"/>
              <a:t> ou Materialize: Conheça as principais diferenças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Disponível em: &lt;</a:t>
            </a: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www.devmedia.com.br</a:t>
            </a:r>
            <a:r>
              <a:rPr lang="pt-BR" sz="2800" dirty="0"/>
              <a:t>/</a:t>
            </a:r>
            <a:r>
              <a:rPr lang="pt-BR" sz="2800" dirty="0" err="1"/>
              <a:t>bootstrap</a:t>
            </a:r>
            <a:r>
              <a:rPr lang="pt-BR" sz="2800" dirty="0"/>
              <a:t>-ou-materialize-</a:t>
            </a:r>
            <a:r>
              <a:rPr lang="pt-BR" sz="2800" dirty="0" err="1"/>
              <a:t>conheca</a:t>
            </a:r>
            <a:r>
              <a:rPr lang="pt-BR" sz="2800" dirty="0"/>
              <a:t>-as-principais-</a:t>
            </a:r>
            <a:r>
              <a:rPr lang="pt-BR" sz="2800" dirty="0" err="1"/>
              <a:t>diferencas</a:t>
            </a:r>
            <a:r>
              <a:rPr lang="pt-BR" sz="2800" dirty="0"/>
              <a:t>/37830&gt;. Acesso em</a:t>
            </a:r>
            <a:r>
              <a:rPr lang="pt-BR" sz="2800" i="1" dirty="0"/>
              <a:t>: 28 de Junho de 2017;</a:t>
            </a:r>
          </a:p>
          <a:p>
            <a:pPr marL="0" indent="0">
              <a:buNone/>
            </a:pPr>
            <a:r>
              <a:rPr lang="pt-BR" sz="2800" dirty="0"/>
              <a:t> </a:t>
            </a:r>
          </a:p>
          <a:p>
            <a:pPr marL="0" indent="0">
              <a:buNone/>
            </a:pPr>
            <a:r>
              <a:rPr lang="pt-BR" sz="2800" i="1" dirty="0"/>
              <a:t>REZENDE, Ricardo. </a:t>
            </a:r>
            <a:r>
              <a:rPr lang="pt-BR" sz="2800" b="1" i="1" dirty="0"/>
              <a:t>Conceitos Fundamentais de Banco de Dados</a:t>
            </a:r>
            <a:r>
              <a:rPr lang="pt-BR" sz="2800" i="1" dirty="0"/>
              <a:t>. Disponível em: &lt;</a:t>
            </a:r>
            <a:r>
              <a:rPr lang="pt-BR" sz="2800" i="1" dirty="0" err="1"/>
              <a:t>http</a:t>
            </a:r>
            <a:r>
              <a:rPr lang="pt-BR" sz="2800" i="1" dirty="0"/>
              <a:t>://</a:t>
            </a:r>
            <a:r>
              <a:rPr lang="pt-BR" sz="2800" i="1" dirty="0" err="1"/>
              <a:t>www.devmedia.com.br</a:t>
            </a:r>
            <a:r>
              <a:rPr lang="pt-BR" sz="2800" i="1" dirty="0"/>
              <a:t>/conceitos-fundamentais-de-banco-de-dados/1649&gt;. Acesso em: 29 de Junho de 2017;</a:t>
            </a:r>
            <a:endParaRPr lang="pt-BR" sz="2800" dirty="0"/>
          </a:p>
        </p:txBody>
      </p:sp>
      <p:sp>
        <p:nvSpPr>
          <p:cNvPr id="51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23126" y="18656622"/>
            <a:ext cx="24377223" cy="3291687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Através de encontros semanais com os orientadores, os desenvolvedores do projeto puderam solidificar suas ideias a respeito do desenvolvimento do até então Extensão Psicológica.</a:t>
            </a:r>
          </a:p>
          <a:p>
            <a:pPr marL="0" indent="0" algn="just">
              <a:buNone/>
            </a:pPr>
            <a:r>
              <a:rPr lang="pt-BR" sz="2800" dirty="0"/>
              <a:t>As primeiras tarefas consistiram em modelos conceituais, diagramas e esboços dos layouts para dar início a estruturação do sistema com o framework materialize. Com a mesma finalizada, prosseguiu-se com modelagem de um banco de dados – com a linguagem SQL – e suporte do PHP para conectar-se ao banco e realizar cadastro de usuários, relatos, agendamento e afins. E por medida de segurança, todo o projeto fora armazenado na nuvem. Tendo todas essas funcionalidades operando, a presença da psicóloga tornou-se mais importante nas últimas reuniões semanais devido as sugestões de exercícios a serem cadastrados, a suas críticas sobre o sistema e outros.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/>
          <a:stretch/>
        </p:blipFill>
        <p:spPr>
          <a:xfrm>
            <a:off x="20258482" y="340731"/>
            <a:ext cx="4722926" cy="2594536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quarter" idx="3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2" y="395999"/>
            <a:ext cx="5660699" cy="2484000"/>
          </a:xfrm>
        </p:spPr>
      </p:pic>
      <p:sp>
        <p:nvSpPr>
          <p:cNvPr id="53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30208" y="29942700"/>
            <a:ext cx="12240000" cy="535123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 possibilidade de marcar consultas online, enviar relatos pessoais e alertas, quando necessário, para a psicóloga, foram os principais objetivos alcançados. Para projetos futuros, algumas melhorias podem ser feitas, como a inclusão da tela de configuração de conta para ambos usuários - caso estudantes e/ou psicólogos se ausentarem da instituição, retirando o cadastro do mesmo. Além de aprimorar </a:t>
            </a:r>
            <a:r>
              <a:rPr lang="pt-BR" sz="2800"/>
              <a:t>o cadastro </a:t>
            </a:r>
            <a:r>
              <a:rPr lang="pt-BR" sz="2800" dirty="0"/>
              <a:t>de exercícios propostos pelo psicólogo e ainda a implementação de uma tela administrativa, onde apenas o administrador do sistema terá acesso.</a:t>
            </a:r>
          </a:p>
        </p:txBody>
      </p:sp>
      <p:sp>
        <p:nvSpPr>
          <p:cNvPr id="32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12699415" y="7479160"/>
            <a:ext cx="12121092" cy="1332000"/>
          </a:xfrm>
        </p:spPr>
        <p:txBody>
          <a:bodyPr/>
          <a:lstStyle/>
          <a:p>
            <a:r>
              <a:rPr lang="pt-BR" sz="3600" b="1" dirty="0"/>
              <a:t>ABSTRACT</a:t>
            </a:r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48967" y="7445907"/>
            <a:ext cx="12276000" cy="1332000"/>
          </a:xfrm>
        </p:spPr>
        <p:txBody>
          <a:bodyPr/>
          <a:lstStyle/>
          <a:p>
            <a:r>
              <a:rPr lang="pt-BR" sz="3600" b="1" dirty="0"/>
              <a:t>RESUMO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04" y="272663"/>
            <a:ext cx="5127121" cy="2892490"/>
          </a:xfrm>
          <a:prstGeom prst="rect">
            <a:avLst/>
          </a:prstGeom>
        </p:spPr>
      </p:pic>
      <p:sp>
        <p:nvSpPr>
          <p:cNvPr id="42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6" y="4003388"/>
            <a:ext cx="24430988" cy="1332000"/>
          </a:xfrm>
        </p:spPr>
        <p:txBody>
          <a:bodyPr/>
          <a:lstStyle/>
          <a:p>
            <a:r>
              <a:rPr lang="pt-BR" sz="3600" b="1" dirty="0"/>
              <a:t>EXTENSÃO PSICOLÓGICA</a:t>
            </a:r>
          </a:p>
        </p:txBody>
      </p:sp>
      <p:sp>
        <p:nvSpPr>
          <p:cNvPr id="48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23126" y="5447203"/>
            <a:ext cx="24430988" cy="1866897"/>
          </a:xfrm>
        </p:spPr>
        <p:txBody>
          <a:bodyPr/>
          <a:lstStyle/>
          <a:p>
            <a:pPr algn="ctr"/>
            <a:r>
              <a:rPr lang="pt-BR" sz="2800" dirty="0"/>
              <a:t>MARIA LAUDEÍRES DE SOUZA GADELHA; SAMANTHA DANTAS MEDEIROS; MARCELO HENRIQUE RAMALHO NOBRE; ELAINE CAROLINE DE MACEDO.</a:t>
            </a:r>
          </a:p>
          <a:p>
            <a:pPr algn="ctr"/>
            <a:r>
              <a:rPr lang="pt-BR" sz="2800" dirty="0"/>
              <a:t>laudeires.gadelha@gmail.com; samanthadmedeiros@outlook.com; </a:t>
            </a:r>
            <a:r>
              <a:rPr lang="pt-BR" sz="2800" dirty="0" err="1"/>
              <a:t>marcelo.nobre</a:t>
            </a:r>
            <a:r>
              <a:rPr lang="pt-BR" sz="2800" dirty="0"/>
              <a:t>, </a:t>
            </a:r>
            <a:r>
              <a:rPr lang="pt-BR" sz="2800" dirty="0" err="1"/>
              <a:t>elaine.macedo@ifrn.edu.br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AC5E550CECF4C89E940B0E13DFD98" ma:contentTypeVersion="10" ma:contentTypeDescription="Create a new document." ma:contentTypeScope="" ma:versionID="399205b364a53eb259a8fc3d2ef0e775">
  <xsd:schema xmlns:xsd="http://www.w3.org/2001/XMLSchema" xmlns:xs="http://www.w3.org/2001/XMLSchema" xmlns:p="http://schemas.microsoft.com/office/2006/metadata/properties" xmlns:ns2="5b3644c7-3ac5-415b-bf52-2a76686de782" xmlns:ns3="7031fe22-b255-4918-997f-6e559fbcf4a8" targetNamespace="http://schemas.microsoft.com/office/2006/metadata/properties" ma:root="true" ma:fieldsID="885c6e6478adf4717363e68f25c60036" ns2:_="" ns3:_="">
    <xsd:import namespace="5b3644c7-3ac5-415b-bf52-2a76686de782"/>
    <xsd:import namespace="7031fe22-b255-4918-997f-6e559fbcf4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2:LastSharedByUser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644c7-3ac5-415b-bf52-2a76686de7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Last Shared By Time" ma:description="" ma:internalName="LastSharedByTime" ma:readOnly="true">
      <xsd:simpleType>
        <xsd:restriction base="dms:DateTime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1fe22-b255-4918-997f-6e559fbcf4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DF707-9219-4289-A918-FEE2FD877AC5}">
  <ds:schemaRefs>
    <ds:schemaRef ds:uri="5b3644c7-3ac5-415b-bf52-2a76686de78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031fe22-b255-4918-997f-6e559fbcf4a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A20976-F388-4769-A759-6C2644994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644c7-3ac5-415b-bf52-2a76686de782"/>
    <ds:schemaRef ds:uri="7031fe22-b255-4918-997f-6e559fbcf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30789-1D9A-4E9A-A003-1FC64418EE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808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Pôster científico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2014-11-24T18:08:48Z</dcterms:created>
  <dcterms:modified xsi:type="dcterms:W3CDTF">2017-11-22T16:26:39Z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0x010100C12AC5E550CECF4C89E940B0E13DFD98</vt:lpwstr>
  </property>
</Properties>
</file>