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embeddedFontLst>
    <p:embeddedFont>
      <p:font typeface="Comic Sans MS" panose="030F0702030302020204" pitchFamily="66" charset="0"/>
      <p:regular r:id="rId15"/>
      <p:bold r:id="rId16"/>
      <p:italic r:id="rId17"/>
      <p:boldItalic r:id="rId18"/>
    </p:embeddedFont>
    <p:embeddedFont>
      <p:font typeface="Lexend Medium" panose="020B0604020202020204" charset="0"/>
      <p:regular r:id="rId19"/>
      <p:bold r:id="rId20"/>
    </p:embeddedFont>
    <p:embeddedFont>
      <p:font typeface="Maven Pro" panose="020B0604020202020204" charset="0"/>
      <p:regular r:id="rId21"/>
      <p:bold r:id="rId22"/>
    </p:embeddedFont>
    <p:embeddedFont>
      <p:font typeface="Nunito"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6389d80810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36389d80810_1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36389d80810_1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36389d80810_1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36389d80810_1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36389d80810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6389d8081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6389d8081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720f934b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720f934b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36389d80810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36389d80810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6389d80810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36389d80810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3720f934bb6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3720f934bb6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36389d8081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36389d80810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36389d80810_1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36389d80810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36389d80810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36389d80810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Musicfy Final Presentation</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by Sammil Panda, Pariben Mehta, Luis Serrano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22"/>
          <p:cNvSpPr txBox="1">
            <a:spLocks noGrp="1"/>
          </p:cNvSpPr>
          <p:nvPr>
            <p:ph type="title"/>
          </p:nvPr>
        </p:nvSpPr>
        <p:spPr>
          <a:xfrm>
            <a:off x="1303800" y="56975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Statechart</a:t>
            </a:r>
            <a:endParaRPr/>
          </a:p>
        </p:txBody>
      </p:sp>
      <p:pic>
        <p:nvPicPr>
          <p:cNvPr id="339" name="Google Shape;339;p22" title="State Diagrams for Music Platformpng.png"/>
          <p:cNvPicPr preferRelativeResize="0"/>
          <p:nvPr/>
        </p:nvPicPr>
        <p:blipFill>
          <a:blip r:embed="rId3">
            <a:alphaModFix/>
          </a:blip>
          <a:stretch>
            <a:fillRect/>
          </a:stretch>
        </p:blipFill>
        <p:spPr>
          <a:xfrm>
            <a:off x="1214950" y="1225450"/>
            <a:ext cx="6789900" cy="3806451"/>
          </a:xfrm>
          <a:prstGeom prst="rect">
            <a:avLst/>
          </a:prstGeom>
          <a:noFill/>
          <a:ln>
            <a:noFill/>
          </a:ln>
        </p:spPr>
      </p:pic>
      <p:sp>
        <p:nvSpPr>
          <p:cNvPr id="340" name="Google Shape;340;p22"/>
          <p:cNvSpPr txBox="1"/>
          <p:nvPr/>
        </p:nvSpPr>
        <p:spPr>
          <a:xfrm>
            <a:off x="3134200" y="2155100"/>
            <a:ext cx="7344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highlight>
                  <a:schemeClr val="lt1"/>
                </a:highlight>
                <a:latin typeface="Comic Sans MS"/>
                <a:ea typeface="Comic Sans MS"/>
                <a:cs typeface="Comic Sans MS"/>
                <a:sym typeface="Comic Sans MS"/>
              </a:rPr>
              <a:t>undoCommend()</a:t>
            </a:r>
            <a:r>
              <a:rPr lang="en" sz="600">
                <a:solidFill>
                  <a:schemeClr val="lt1"/>
                </a:solidFill>
                <a:latin typeface="Comic Sans MS"/>
                <a:ea typeface="Comic Sans MS"/>
                <a:cs typeface="Comic Sans MS"/>
                <a:sym typeface="Comic Sans MS"/>
              </a:rPr>
              <a:t>()</a:t>
            </a:r>
            <a:endParaRPr sz="600">
              <a:solidFill>
                <a:schemeClr val="lt1"/>
              </a:solidFill>
              <a:latin typeface="Comic Sans MS"/>
              <a:ea typeface="Comic Sans MS"/>
              <a:cs typeface="Comic Sans MS"/>
              <a:sym typeface="Comic Sans MS"/>
            </a:endParaRPr>
          </a:p>
        </p:txBody>
      </p:sp>
      <p:sp>
        <p:nvSpPr>
          <p:cNvPr id="341" name="Google Shape;341;p22"/>
          <p:cNvSpPr txBox="1"/>
          <p:nvPr/>
        </p:nvSpPr>
        <p:spPr>
          <a:xfrm>
            <a:off x="5347825" y="2421150"/>
            <a:ext cx="830100" cy="28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highlight>
                  <a:schemeClr val="lt1"/>
                </a:highlight>
                <a:latin typeface="Lexend Medium"/>
                <a:ea typeface="Lexend Medium"/>
                <a:cs typeface="Lexend Medium"/>
                <a:sym typeface="Lexend Medium"/>
              </a:rPr>
              <a:t>undoComment()</a:t>
            </a:r>
            <a:endParaRPr sz="1300">
              <a:solidFill>
                <a:schemeClr val="dk2"/>
              </a:solidFill>
              <a:latin typeface="Lexend Medium"/>
              <a:ea typeface="Lexend Medium"/>
              <a:cs typeface="Lexend Medium"/>
              <a:sym typeface="Lexend Medium"/>
            </a:endParaRPr>
          </a:p>
        </p:txBody>
      </p:sp>
      <p:sp>
        <p:nvSpPr>
          <p:cNvPr id="342" name="Google Shape;342;p22"/>
          <p:cNvSpPr txBox="1"/>
          <p:nvPr/>
        </p:nvSpPr>
        <p:spPr>
          <a:xfrm>
            <a:off x="5616100" y="4023400"/>
            <a:ext cx="650700" cy="25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chemeClr val="dk2"/>
                </a:solidFill>
                <a:highlight>
                  <a:schemeClr val="lt1"/>
                </a:highlight>
                <a:latin typeface="Lexend Medium"/>
                <a:ea typeface="Lexend Medium"/>
                <a:cs typeface="Lexend Medium"/>
                <a:sym typeface="Lexend Medium"/>
              </a:rPr>
              <a:t>canedit()</a:t>
            </a:r>
            <a:endParaRPr sz="200">
              <a:solidFill>
                <a:schemeClr val="dk2"/>
              </a:solidFill>
              <a:highlight>
                <a:schemeClr val="lt1"/>
              </a:highlight>
              <a:latin typeface="Lexend Medium"/>
              <a:ea typeface="Lexend Medium"/>
              <a:cs typeface="Lexend Medium"/>
              <a:sym typeface="Lexend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Whats Next?</a:t>
            </a:r>
            <a:endParaRPr/>
          </a:p>
        </p:txBody>
      </p:sp>
      <p:sp>
        <p:nvSpPr>
          <p:cNvPr id="348" name="Google Shape;348;p23"/>
          <p:cNvSpPr txBox="1">
            <a:spLocks noGrp="1"/>
          </p:cNvSpPr>
          <p:nvPr>
            <p:ph type="body" idx="1"/>
          </p:nvPr>
        </p:nvSpPr>
        <p:spPr>
          <a:xfrm>
            <a:off x="914400" y="1476375"/>
            <a:ext cx="7419900" cy="3055200"/>
          </a:xfrm>
          <a:prstGeom prst="rect">
            <a:avLst/>
          </a:prstGeom>
        </p:spPr>
        <p:txBody>
          <a:bodyPr spcFirstLastPara="1" wrap="square" lIns="91425" tIns="91425" rIns="91425" bIns="91425" anchor="t" anchorCtr="0">
            <a:normAutofit/>
          </a:bodyPr>
          <a:lstStyle/>
          <a:p>
            <a:pPr marL="0" lvl="0" indent="0" algn="l" rtl="0">
              <a:spcBef>
                <a:spcPts val="1000"/>
              </a:spcBef>
              <a:spcAft>
                <a:spcPts val="0"/>
              </a:spcAft>
              <a:buNone/>
            </a:pPr>
            <a:endParaRPr sz="900" b="1">
              <a:solidFill>
                <a:srgbClr val="000000"/>
              </a:solidFill>
              <a:latin typeface="Arial"/>
              <a:ea typeface="Arial"/>
              <a:cs typeface="Arial"/>
              <a:sym typeface="Arial"/>
            </a:endParaRPr>
          </a:p>
          <a:p>
            <a:pPr marL="0" lvl="0" indent="0" algn="l" rtl="0">
              <a:spcBef>
                <a:spcPts val="1200"/>
              </a:spcBef>
              <a:spcAft>
                <a:spcPts val="0"/>
              </a:spcAft>
              <a:buNone/>
            </a:pPr>
            <a:r>
              <a:rPr lang="en" sz="1400">
                <a:solidFill>
                  <a:srgbClr val="000000"/>
                </a:solidFill>
                <a:latin typeface="Comic Sans MS"/>
                <a:ea typeface="Comic Sans MS"/>
                <a:cs typeface="Comic Sans MS"/>
                <a:sym typeface="Comic Sans MS"/>
              </a:rPr>
              <a:t>Once all the charts and diagrams are done, the fun part begins actually building the app. This is where we take everything we planned, like the user interface designs, class diagrams, and system flows, and start turning it into real, working code. We split up the work, some of us focus on designing the screens and user experience, while others build the backend logic and connect everything with music platforms like Spotify and YouTube. It's kind of like putting together a puzzle, using all the pieces we designed earlier. We also start testing things as we go to make sure everything runs smoothly. This is the phase where our ideas finally come to life.</a:t>
            </a:r>
            <a:endParaRPr sz="1400">
              <a:solidFill>
                <a:srgbClr val="000000"/>
              </a:solidFill>
              <a:latin typeface="Comic Sans MS"/>
              <a:ea typeface="Comic Sans MS"/>
              <a:cs typeface="Comic Sans MS"/>
              <a:sym typeface="Comic Sans MS"/>
            </a:endParaRPr>
          </a:p>
          <a:p>
            <a:pPr marL="0" lvl="0" indent="0" algn="l" rtl="0">
              <a:spcBef>
                <a:spcPts val="1200"/>
              </a:spcBef>
              <a:spcAft>
                <a:spcPts val="120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Goals/Lessons</a:t>
            </a:r>
            <a:endParaRPr/>
          </a:p>
        </p:txBody>
      </p:sp>
      <p:sp>
        <p:nvSpPr>
          <p:cNvPr id="354" name="Google Shape;354;p2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200">
                <a:solidFill>
                  <a:srgbClr val="000000"/>
                </a:solidFill>
                <a:latin typeface="Comic Sans MS"/>
                <a:ea typeface="Comic Sans MS"/>
                <a:cs typeface="Comic Sans MS"/>
                <a:sym typeface="Comic Sans MS"/>
              </a:rPr>
              <a:t>Our main goal for this project was to create a music-sharing app that’s not only functional but also fun and social, something that brings together people’s love for music in one space. We wanted users to easily share songs from platforms like Spotify or YouTube, connect with others, and discover new music through a personalized feed. Along the way, we learned that turning an idea into a real working system takes a lot more than just coding, it takes planning, teamwork, and constant communication. We learned how to break big problems into smaller, manageable tasks, how to design systems that actually make sense, and how to stay organized under deadlines. One of the biggest takeaways was learning how important user feedback and clean design are because if users don’t enjoy using the app, the tech behind it won’t matter. Overall, this project taught us not just how to build something cool, but how to build it </a:t>
            </a:r>
            <a:r>
              <a:rPr lang="en" sz="1200" i="1">
                <a:solidFill>
                  <a:srgbClr val="000000"/>
                </a:solidFill>
                <a:latin typeface="Comic Sans MS"/>
                <a:ea typeface="Comic Sans MS"/>
                <a:cs typeface="Comic Sans MS"/>
                <a:sym typeface="Comic Sans MS"/>
              </a:rPr>
              <a:t>together</a:t>
            </a:r>
            <a:r>
              <a:rPr lang="en" sz="1200">
                <a:solidFill>
                  <a:srgbClr val="000000"/>
                </a:solidFill>
                <a:latin typeface="Comic Sans MS"/>
                <a:ea typeface="Comic Sans MS"/>
                <a:cs typeface="Comic Sans MS"/>
                <a:sym typeface="Comic Sans MS"/>
              </a:rPr>
              <a:t>.</a:t>
            </a:r>
            <a:endParaRPr sz="1200">
              <a:solidFill>
                <a:srgbClr val="000000"/>
              </a:solidFill>
              <a:latin typeface="Comic Sans MS"/>
              <a:ea typeface="Comic Sans MS"/>
              <a:cs typeface="Comic Sans MS"/>
              <a:sym typeface="Comic Sans MS"/>
            </a:endParaRPr>
          </a:p>
          <a:p>
            <a:pPr marL="0" lvl="0" indent="0" algn="l" rtl="0">
              <a:spcBef>
                <a:spcPts val="120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sz="2366"/>
          </a:p>
          <a:p>
            <a:pPr marL="0" lvl="0" indent="0" algn="ctr" rtl="0">
              <a:spcBef>
                <a:spcPts val="0"/>
              </a:spcBef>
              <a:spcAft>
                <a:spcPts val="0"/>
              </a:spcAft>
              <a:buNone/>
            </a:pPr>
            <a:r>
              <a:rPr lang="en"/>
              <a:t>Welcome to Musicfy</a:t>
            </a:r>
            <a:endParaRPr/>
          </a:p>
        </p:txBody>
      </p:sp>
      <p:sp>
        <p:nvSpPr>
          <p:cNvPr id="284" name="Google Shape;284;p14"/>
          <p:cNvSpPr txBox="1">
            <a:spLocks noGrp="1"/>
          </p:cNvSpPr>
          <p:nvPr>
            <p:ph type="body" idx="1"/>
          </p:nvPr>
        </p:nvSpPr>
        <p:spPr>
          <a:xfrm>
            <a:off x="751975" y="1597875"/>
            <a:ext cx="8284200" cy="3451200"/>
          </a:xfrm>
          <a:prstGeom prst="rect">
            <a:avLst/>
          </a:prstGeom>
        </p:spPr>
        <p:txBody>
          <a:bodyPr spcFirstLastPara="1" wrap="square" lIns="91425" tIns="91425" rIns="91425" bIns="91425" anchor="t" anchorCtr="0">
            <a:noAutofit/>
          </a:bodyPr>
          <a:lstStyle/>
          <a:p>
            <a:pPr marL="457200" lvl="0" indent="-324961" algn="l" rtl="0">
              <a:lnSpc>
                <a:spcPct val="95000"/>
              </a:lnSpc>
              <a:spcBef>
                <a:spcPts val="0"/>
              </a:spcBef>
              <a:spcAft>
                <a:spcPts val="0"/>
              </a:spcAft>
              <a:buClr>
                <a:srgbClr val="000000"/>
              </a:buClr>
              <a:buSzPts val="1518"/>
              <a:buFont typeface="Comic Sans MS"/>
              <a:buChar char="●"/>
            </a:pPr>
            <a:r>
              <a:rPr lang="en" sz="1517">
                <a:solidFill>
                  <a:srgbClr val="000000"/>
                </a:solidFill>
                <a:latin typeface="Comic Sans MS"/>
                <a:ea typeface="Comic Sans MS"/>
                <a:cs typeface="Comic Sans MS"/>
                <a:sym typeface="Comic Sans MS"/>
              </a:rPr>
              <a:t>Musicfy is a music-sharing social media app that allows users to post their favorite songs or playlists from platforms like Spotify, YouTube, and Apple Music.</a:t>
            </a:r>
            <a:br>
              <a:rPr lang="en" sz="1517">
                <a:solidFill>
                  <a:srgbClr val="000000"/>
                </a:solidFill>
                <a:latin typeface="Comic Sans MS"/>
                <a:ea typeface="Comic Sans MS"/>
                <a:cs typeface="Comic Sans MS"/>
                <a:sym typeface="Comic Sans MS"/>
              </a:rPr>
            </a:br>
            <a:endParaRPr sz="1517">
              <a:solidFill>
                <a:srgbClr val="000000"/>
              </a:solidFill>
              <a:latin typeface="Comic Sans MS"/>
              <a:ea typeface="Comic Sans MS"/>
              <a:cs typeface="Comic Sans MS"/>
              <a:sym typeface="Comic Sans MS"/>
            </a:endParaRPr>
          </a:p>
          <a:p>
            <a:pPr marL="457200" lvl="0" indent="-324961" algn="l" rtl="0">
              <a:lnSpc>
                <a:spcPct val="95000"/>
              </a:lnSpc>
              <a:spcBef>
                <a:spcPts val="0"/>
              </a:spcBef>
              <a:spcAft>
                <a:spcPts val="0"/>
              </a:spcAft>
              <a:buClr>
                <a:srgbClr val="000000"/>
              </a:buClr>
              <a:buSzPts val="1518"/>
              <a:buFont typeface="Comic Sans MS"/>
              <a:buChar char="●"/>
            </a:pPr>
            <a:r>
              <a:rPr lang="en" sz="1517">
                <a:solidFill>
                  <a:srgbClr val="000000"/>
                </a:solidFill>
                <a:latin typeface="Comic Sans MS"/>
                <a:ea typeface="Comic Sans MS"/>
                <a:cs typeface="Comic Sans MS"/>
                <a:sym typeface="Comic Sans MS"/>
              </a:rPr>
              <a:t>Users can like, dislike, comment, and share music posts, encouraging community engagement and discovery.</a:t>
            </a:r>
            <a:br>
              <a:rPr lang="en" sz="1517">
                <a:solidFill>
                  <a:srgbClr val="000000"/>
                </a:solidFill>
                <a:latin typeface="Comic Sans MS"/>
                <a:ea typeface="Comic Sans MS"/>
                <a:cs typeface="Comic Sans MS"/>
                <a:sym typeface="Comic Sans MS"/>
              </a:rPr>
            </a:br>
            <a:endParaRPr sz="1517">
              <a:solidFill>
                <a:srgbClr val="000000"/>
              </a:solidFill>
              <a:latin typeface="Comic Sans MS"/>
              <a:ea typeface="Comic Sans MS"/>
              <a:cs typeface="Comic Sans MS"/>
              <a:sym typeface="Comic Sans MS"/>
            </a:endParaRPr>
          </a:p>
          <a:p>
            <a:pPr marL="457200" lvl="0" indent="-324961" algn="l" rtl="0">
              <a:lnSpc>
                <a:spcPct val="95000"/>
              </a:lnSpc>
              <a:spcBef>
                <a:spcPts val="0"/>
              </a:spcBef>
              <a:spcAft>
                <a:spcPts val="0"/>
              </a:spcAft>
              <a:buClr>
                <a:srgbClr val="000000"/>
              </a:buClr>
              <a:buSzPts val="1518"/>
              <a:buFont typeface="Comic Sans MS"/>
              <a:buChar char="●"/>
            </a:pPr>
            <a:r>
              <a:rPr lang="en" sz="1517">
                <a:solidFill>
                  <a:srgbClr val="000000"/>
                </a:solidFill>
                <a:latin typeface="Comic Sans MS"/>
                <a:ea typeface="Comic Sans MS"/>
                <a:cs typeface="Comic Sans MS"/>
                <a:sym typeface="Comic Sans MS"/>
              </a:rPr>
              <a:t>The app aims to bridge the gap between music streaming and social interaction offering a dedicated space for musical expression and exploration.</a:t>
            </a:r>
            <a:br>
              <a:rPr lang="en" sz="1517">
                <a:solidFill>
                  <a:srgbClr val="000000"/>
                </a:solidFill>
                <a:latin typeface="Comic Sans MS"/>
                <a:ea typeface="Comic Sans MS"/>
                <a:cs typeface="Comic Sans MS"/>
                <a:sym typeface="Comic Sans MS"/>
              </a:rPr>
            </a:br>
            <a:endParaRPr sz="1517">
              <a:solidFill>
                <a:srgbClr val="000000"/>
              </a:solidFill>
              <a:latin typeface="Comic Sans MS"/>
              <a:ea typeface="Comic Sans MS"/>
              <a:cs typeface="Comic Sans MS"/>
              <a:sym typeface="Comic Sans MS"/>
            </a:endParaRPr>
          </a:p>
          <a:p>
            <a:pPr marL="457200" lvl="0" indent="-324961" algn="l" rtl="0">
              <a:lnSpc>
                <a:spcPct val="95000"/>
              </a:lnSpc>
              <a:spcBef>
                <a:spcPts val="0"/>
              </a:spcBef>
              <a:spcAft>
                <a:spcPts val="0"/>
              </a:spcAft>
              <a:buClr>
                <a:srgbClr val="000000"/>
              </a:buClr>
              <a:buSzPts val="1518"/>
              <a:buFont typeface="Comic Sans MS"/>
              <a:buChar char="●"/>
            </a:pPr>
            <a:r>
              <a:rPr lang="en" sz="1517">
                <a:solidFill>
                  <a:srgbClr val="000000"/>
                </a:solidFill>
                <a:latin typeface="Comic Sans MS"/>
                <a:ea typeface="Comic Sans MS"/>
                <a:cs typeface="Comic Sans MS"/>
                <a:sym typeface="Comic Sans MS"/>
              </a:rPr>
              <a:t>By integrating with popular streaming services, Musicfy creates a seamless experience for music lovers to connect and express their tastes.</a:t>
            </a:r>
            <a:br>
              <a:rPr lang="en" sz="1517">
                <a:solidFill>
                  <a:srgbClr val="000000"/>
                </a:solidFill>
                <a:latin typeface="Comic Sans MS"/>
                <a:ea typeface="Comic Sans MS"/>
                <a:cs typeface="Comic Sans MS"/>
                <a:sym typeface="Comic Sans MS"/>
              </a:rPr>
            </a:br>
            <a:endParaRPr sz="1517">
              <a:solidFill>
                <a:srgbClr val="000000"/>
              </a:solidFill>
              <a:latin typeface="Comic Sans MS"/>
              <a:ea typeface="Comic Sans MS"/>
              <a:cs typeface="Comic Sans MS"/>
              <a:sym typeface="Comic Sans MS"/>
            </a:endParaRPr>
          </a:p>
          <a:p>
            <a:pPr marL="457200" lvl="0" indent="-324961" algn="l" rtl="0">
              <a:lnSpc>
                <a:spcPct val="95000"/>
              </a:lnSpc>
              <a:spcBef>
                <a:spcPts val="0"/>
              </a:spcBef>
              <a:spcAft>
                <a:spcPts val="0"/>
              </a:spcAft>
              <a:buClr>
                <a:srgbClr val="000000"/>
              </a:buClr>
              <a:buSzPts val="1518"/>
              <a:buFont typeface="Comic Sans MS"/>
              <a:buChar char="●"/>
            </a:pPr>
            <a:r>
              <a:rPr lang="en" sz="1517">
                <a:solidFill>
                  <a:srgbClr val="000000"/>
                </a:solidFill>
                <a:latin typeface="Comic Sans MS"/>
                <a:ea typeface="Comic Sans MS"/>
                <a:cs typeface="Comic Sans MS"/>
                <a:sym typeface="Comic Sans MS"/>
              </a:rPr>
              <a:t>Our goal: Make music discovery personal, social, and fun.</a:t>
            </a:r>
            <a:endParaRPr sz="1517">
              <a:solidFill>
                <a:srgbClr val="000000"/>
              </a:solidFill>
              <a:latin typeface="Comic Sans MS"/>
              <a:ea typeface="Comic Sans MS"/>
              <a:cs typeface="Comic Sans MS"/>
              <a:sym typeface="Comic Sans MS"/>
            </a:endParaRPr>
          </a:p>
          <a:p>
            <a:pPr marL="0" lvl="0" indent="0" algn="l" rtl="0">
              <a:lnSpc>
                <a:spcPct val="95000"/>
              </a:lnSpc>
              <a:spcBef>
                <a:spcPts val="1200"/>
              </a:spcBef>
              <a:spcAft>
                <a:spcPts val="1200"/>
              </a:spcAft>
              <a:buSzPts val="1018"/>
              <a:buNone/>
            </a:pPr>
            <a:endParaRPr sz="1202">
              <a:latin typeface="Comic Sans MS"/>
              <a:ea typeface="Comic Sans MS"/>
              <a:cs typeface="Comic Sans MS"/>
              <a:sym typeface="Comic Sans MS"/>
            </a:endParaRPr>
          </a:p>
        </p:txBody>
      </p:sp>
      <p:sp>
        <p:nvSpPr>
          <p:cNvPr id="285" name="Google Shape;285;p14"/>
          <p:cNvSpPr txBox="1"/>
          <p:nvPr/>
        </p:nvSpPr>
        <p:spPr>
          <a:xfrm>
            <a:off x="3127225" y="193875"/>
            <a:ext cx="3388500" cy="404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366" b="1">
                <a:solidFill>
                  <a:schemeClr val="dk2"/>
                </a:solidFill>
                <a:latin typeface="Maven Pro"/>
                <a:ea typeface="Maven Pro"/>
                <a:cs typeface="Maven Pro"/>
                <a:sym typeface="Maven Pro"/>
              </a:rPr>
              <a:t>Introduction</a:t>
            </a:r>
            <a:endParaRPr sz="2366" b="1">
              <a:solidFill>
                <a:schemeClr val="dk2"/>
              </a:solidFill>
              <a:latin typeface="Maven Pro"/>
              <a:ea typeface="Maven Pro"/>
              <a:cs typeface="Maven Pro"/>
              <a:sym typeface="Maven Pr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650" y="0"/>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Team Roles</a:t>
            </a:r>
            <a:endParaRPr/>
          </a:p>
        </p:txBody>
      </p:sp>
      <p:sp>
        <p:nvSpPr>
          <p:cNvPr id="291" name="Google Shape;291;p15"/>
          <p:cNvSpPr txBox="1">
            <a:spLocks noGrp="1"/>
          </p:cNvSpPr>
          <p:nvPr>
            <p:ph type="body" idx="1"/>
          </p:nvPr>
        </p:nvSpPr>
        <p:spPr>
          <a:xfrm>
            <a:off x="75200" y="1203150"/>
            <a:ext cx="4659000" cy="3654600"/>
          </a:xfrm>
          <a:prstGeom prst="rect">
            <a:avLst/>
          </a:prstGeom>
        </p:spPr>
        <p:txBody>
          <a:bodyPr spcFirstLastPara="1" wrap="square" lIns="91425" tIns="91425" rIns="91425" bIns="91425" anchor="t" anchorCtr="0">
            <a:noAutofit/>
          </a:bodyPr>
          <a:lstStyle/>
          <a:p>
            <a:pPr marL="457200" lvl="0" indent="-298450" algn="l" rtl="0">
              <a:lnSpc>
                <a:spcPct val="95000"/>
              </a:lnSpc>
              <a:spcBef>
                <a:spcPts val="1200"/>
              </a:spcBef>
              <a:spcAft>
                <a:spcPts val="0"/>
              </a:spcAft>
              <a:buClr>
                <a:srgbClr val="000000"/>
              </a:buClr>
              <a:buSzPts val="1100"/>
              <a:buFont typeface="Comic Sans MS"/>
              <a:buChar char="●"/>
            </a:pPr>
            <a:r>
              <a:rPr lang="en" sz="1100" b="1">
                <a:solidFill>
                  <a:srgbClr val="000000"/>
                </a:solidFill>
                <a:latin typeface="Comic Sans MS"/>
                <a:ea typeface="Comic Sans MS"/>
                <a:cs typeface="Comic Sans MS"/>
                <a:sym typeface="Comic Sans MS"/>
              </a:rPr>
              <a:t>Luis Serrano</a:t>
            </a:r>
            <a:br>
              <a:rPr lang="en" sz="1100" b="1">
                <a:solidFill>
                  <a:srgbClr val="000000"/>
                </a:solidFill>
                <a:latin typeface="Comic Sans MS"/>
                <a:ea typeface="Comic Sans MS"/>
                <a:cs typeface="Comic Sans MS"/>
                <a:sym typeface="Comic Sans MS"/>
              </a:rPr>
            </a:br>
            <a:endParaRPr sz="1100" b="1">
              <a:solidFill>
                <a:srgbClr val="000000"/>
              </a:solidFill>
              <a:latin typeface="Comic Sans MS"/>
              <a:ea typeface="Comic Sans MS"/>
              <a:cs typeface="Comic Sans MS"/>
              <a:sym typeface="Comic Sans MS"/>
            </a:endParaRPr>
          </a:p>
          <a:p>
            <a:pPr marL="914400" lvl="1" indent="-298450" algn="l" rtl="0">
              <a:lnSpc>
                <a:spcPct val="95000"/>
              </a:lnSpc>
              <a:spcBef>
                <a:spcPts val="0"/>
              </a:spcBef>
              <a:spcAft>
                <a:spcPts val="0"/>
              </a:spcAft>
              <a:buClr>
                <a:srgbClr val="000000"/>
              </a:buClr>
              <a:buSzPts val="1100"/>
              <a:buFont typeface="Comic Sans MS"/>
              <a:buChar char="○"/>
            </a:pPr>
            <a:r>
              <a:rPr lang="en">
                <a:solidFill>
                  <a:srgbClr val="000000"/>
                </a:solidFill>
                <a:latin typeface="Comic Sans MS"/>
                <a:ea typeface="Comic Sans MS"/>
                <a:cs typeface="Comic Sans MS"/>
                <a:sym typeface="Comic Sans MS"/>
              </a:rPr>
              <a:t>Contributed to project planning, documentation, and quality assurance</a:t>
            </a:r>
            <a:br>
              <a:rPr lang="en">
                <a:solidFill>
                  <a:srgbClr val="000000"/>
                </a:solidFill>
                <a:latin typeface="Comic Sans MS"/>
                <a:ea typeface="Comic Sans MS"/>
                <a:cs typeface="Comic Sans MS"/>
                <a:sym typeface="Comic Sans MS"/>
              </a:rPr>
            </a:br>
            <a:endParaRPr>
              <a:solidFill>
                <a:srgbClr val="000000"/>
              </a:solidFill>
              <a:latin typeface="Comic Sans MS"/>
              <a:ea typeface="Comic Sans MS"/>
              <a:cs typeface="Comic Sans MS"/>
              <a:sym typeface="Comic Sans MS"/>
            </a:endParaRPr>
          </a:p>
          <a:p>
            <a:pPr marL="914400" lvl="1" indent="-298450" algn="l" rtl="0">
              <a:lnSpc>
                <a:spcPct val="95000"/>
              </a:lnSpc>
              <a:spcBef>
                <a:spcPts val="0"/>
              </a:spcBef>
              <a:spcAft>
                <a:spcPts val="0"/>
              </a:spcAft>
              <a:buClr>
                <a:srgbClr val="000000"/>
              </a:buClr>
              <a:buSzPts val="1100"/>
              <a:buFont typeface="Comic Sans MS"/>
              <a:buChar char="○"/>
            </a:pPr>
            <a:r>
              <a:rPr lang="en">
                <a:solidFill>
                  <a:srgbClr val="000000"/>
                </a:solidFill>
                <a:latin typeface="Comic Sans MS"/>
                <a:ea typeface="Comic Sans MS"/>
                <a:cs typeface="Comic Sans MS"/>
                <a:sym typeface="Comic Sans MS"/>
              </a:rPr>
              <a:t>Worked on use case diagram/description development and sequence diagrams</a:t>
            </a:r>
            <a:br>
              <a:rPr lang="en">
                <a:solidFill>
                  <a:srgbClr val="000000"/>
                </a:solidFill>
                <a:latin typeface="Comic Sans MS"/>
                <a:ea typeface="Comic Sans MS"/>
                <a:cs typeface="Comic Sans MS"/>
                <a:sym typeface="Comic Sans MS"/>
              </a:rPr>
            </a:br>
            <a:endParaRPr>
              <a:solidFill>
                <a:srgbClr val="000000"/>
              </a:solidFill>
              <a:latin typeface="Comic Sans MS"/>
              <a:ea typeface="Comic Sans MS"/>
              <a:cs typeface="Comic Sans MS"/>
              <a:sym typeface="Comic Sans MS"/>
            </a:endParaRPr>
          </a:p>
          <a:p>
            <a:pPr marL="457200" lvl="0" indent="-298450" algn="l" rtl="0">
              <a:lnSpc>
                <a:spcPct val="95000"/>
              </a:lnSpc>
              <a:spcBef>
                <a:spcPts val="0"/>
              </a:spcBef>
              <a:spcAft>
                <a:spcPts val="0"/>
              </a:spcAft>
              <a:buClr>
                <a:srgbClr val="000000"/>
              </a:buClr>
              <a:buSzPts val="1100"/>
              <a:buFont typeface="Comic Sans MS"/>
              <a:buChar char="●"/>
            </a:pPr>
            <a:r>
              <a:rPr lang="en" sz="1100" b="1">
                <a:solidFill>
                  <a:srgbClr val="000000"/>
                </a:solidFill>
                <a:latin typeface="Comic Sans MS"/>
                <a:ea typeface="Comic Sans MS"/>
                <a:cs typeface="Comic Sans MS"/>
                <a:sym typeface="Comic Sans MS"/>
              </a:rPr>
              <a:t>Sammil Panda</a:t>
            </a:r>
            <a:br>
              <a:rPr lang="en" sz="1100" b="1">
                <a:solidFill>
                  <a:srgbClr val="000000"/>
                </a:solidFill>
                <a:latin typeface="Comic Sans MS"/>
                <a:ea typeface="Comic Sans MS"/>
                <a:cs typeface="Comic Sans MS"/>
                <a:sym typeface="Comic Sans MS"/>
              </a:rPr>
            </a:br>
            <a:endParaRPr sz="1100" b="1">
              <a:solidFill>
                <a:srgbClr val="000000"/>
              </a:solidFill>
              <a:latin typeface="Comic Sans MS"/>
              <a:ea typeface="Comic Sans MS"/>
              <a:cs typeface="Comic Sans MS"/>
              <a:sym typeface="Comic Sans MS"/>
            </a:endParaRPr>
          </a:p>
          <a:p>
            <a:pPr marL="914400" lvl="1" indent="-298450" algn="l" rtl="0">
              <a:lnSpc>
                <a:spcPct val="95000"/>
              </a:lnSpc>
              <a:spcBef>
                <a:spcPts val="0"/>
              </a:spcBef>
              <a:spcAft>
                <a:spcPts val="0"/>
              </a:spcAft>
              <a:buClr>
                <a:srgbClr val="000000"/>
              </a:buClr>
              <a:buSzPts val="1100"/>
              <a:buFont typeface="Comic Sans MS"/>
              <a:buChar char="○"/>
            </a:pPr>
            <a:r>
              <a:rPr lang="en">
                <a:solidFill>
                  <a:srgbClr val="000000"/>
                </a:solidFill>
                <a:latin typeface="Comic Sans MS"/>
                <a:ea typeface="Comic Sans MS"/>
                <a:cs typeface="Comic Sans MS"/>
                <a:sym typeface="Comic Sans MS"/>
              </a:rPr>
              <a:t>Contributed to project planning, documentation, and quality assurance</a:t>
            </a:r>
            <a:br>
              <a:rPr lang="en">
                <a:solidFill>
                  <a:srgbClr val="000000"/>
                </a:solidFill>
                <a:latin typeface="Comic Sans MS"/>
                <a:ea typeface="Comic Sans MS"/>
                <a:cs typeface="Comic Sans MS"/>
                <a:sym typeface="Comic Sans MS"/>
              </a:rPr>
            </a:br>
            <a:endParaRPr>
              <a:solidFill>
                <a:srgbClr val="000000"/>
              </a:solidFill>
              <a:latin typeface="Comic Sans MS"/>
              <a:ea typeface="Comic Sans MS"/>
              <a:cs typeface="Comic Sans MS"/>
              <a:sym typeface="Comic Sans MS"/>
            </a:endParaRPr>
          </a:p>
          <a:p>
            <a:pPr marL="914400" lvl="1" indent="-298450" algn="l" rtl="0">
              <a:lnSpc>
                <a:spcPct val="95000"/>
              </a:lnSpc>
              <a:spcBef>
                <a:spcPts val="0"/>
              </a:spcBef>
              <a:spcAft>
                <a:spcPts val="0"/>
              </a:spcAft>
              <a:buClr>
                <a:srgbClr val="000000"/>
              </a:buClr>
              <a:buSzPts val="1100"/>
              <a:buFont typeface="Comic Sans MS"/>
              <a:buChar char="○"/>
            </a:pPr>
            <a:r>
              <a:rPr lang="en">
                <a:solidFill>
                  <a:srgbClr val="000000"/>
                </a:solidFill>
                <a:latin typeface="Comic Sans MS"/>
                <a:ea typeface="Comic Sans MS"/>
                <a:cs typeface="Comic Sans MS"/>
                <a:sym typeface="Comic Sans MS"/>
              </a:rPr>
              <a:t>Contributed to system context and design-level class diagram models</a:t>
            </a:r>
            <a:br>
              <a:rPr lang="en">
                <a:solidFill>
                  <a:srgbClr val="000000"/>
                </a:solidFill>
                <a:latin typeface="Comic Sans MS"/>
                <a:ea typeface="Comic Sans MS"/>
                <a:cs typeface="Comic Sans MS"/>
                <a:sym typeface="Comic Sans MS"/>
              </a:rPr>
            </a:br>
            <a:endParaRPr>
              <a:solidFill>
                <a:srgbClr val="000000"/>
              </a:solidFill>
              <a:latin typeface="Comic Sans MS"/>
              <a:ea typeface="Comic Sans MS"/>
              <a:cs typeface="Comic Sans MS"/>
              <a:sym typeface="Comic Sans MS"/>
            </a:endParaRPr>
          </a:p>
          <a:p>
            <a:pPr marL="457200" lvl="0" indent="-298450" algn="l" rtl="0">
              <a:lnSpc>
                <a:spcPct val="95000"/>
              </a:lnSpc>
              <a:spcBef>
                <a:spcPts val="0"/>
              </a:spcBef>
              <a:spcAft>
                <a:spcPts val="0"/>
              </a:spcAft>
              <a:buClr>
                <a:srgbClr val="000000"/>
              </a:buClr>
              <a:buSzPts val="1100"/>
              <a:buFont typeface="Comic Sans MS"/>
              <a:buChar char="●"/>
            </a:pPr>
            <a:r>
              <a:rPr lang="en" sz="1100" b="1">
                <a:solidFill>
                  <a:srgbClr val="000000"/>
                </a:solidFill>
                <a:latin typeface="Comic Sans MS"/>
                <a:ea typeface="Comic Sans MS"/>
                <a:cs typeface="Comic Sans MS"/>
                <a:sym typeface="Comic Sans MS"/>
              </a:rPr>
              <a:t>Pariben Mehta</a:t>
            </a:r>
            <a:br>
              <a:rPr lang="en" sz="1100" b="1">
                <a:solidFill>
                  <a:srgbClr val="000000"/>
                </a:solidFill>
                <a:latin typeface="Comic Sans MS"/>
                <a:ea typeface="Comic Sans MS"/>
                <a:cs typeface="Comic Sans MS"/>
                <a:sym typeface="Comic Sans MS"/>
              </a:rPr>
            </a:br>
            <a:endParaRPr sz="1100" b="1">
              <a:solidFill>
                <a:srgbClr val="000000"/>
              </a:solidFill>
              <a:latin typeface="Comic Sans MS"/>
              <a:ea typeface="Comic Sans MS"/>
              <a:cs typeface="Comic Sans MS"/>
              <a:sym typeface="Comic Sans MS"/>
            </a:endParaRPr>
          </a:p>
          <a:p>
            <a:pPr marL="914400" lvl="1" indent="-298450" algn="l" rtl="0">
              <a:lnSpc>
                <a:spcPct val="95000"/>
              </a:lnSpc>
              <a:spcBef>
                <a:spcPts val="0"/>
              </a:spcBef>
              <a:spcAft>
                <a:spcPts val="0"/>
              </a:spcAft>
              <a:buClr>
                <a:srgbClr val="000000"/>
              </a:buClr>
              <a:buSzPts val="1100"/>
              <a:buFont typeface="Comic Sans MS"/>
              <a:buChar char="○"/>
            </a:pPr>
            <a:r>
              <a:rPr lang="en">
                <a:solidFill>
                  <a:srgbClr val="000000"/>
                </a:solidFill>
                <a:latin typeface="Comic Sans MS"/>
                <a:ea typeface="Comic Sans MS"/>
                <a:cs typeface="Comic Sans MS"/>
                <a:sym typeface="Comic Sans MS"/>
              </a:rPr>
              <a:t>Contributed to project planning, documentation, and quality assurance</a:t>
            </a:r>
            <a:br>
              <a:rPr lang="en">
                <a:solidFill>
                  <a:srgbClr val="000000"/>
                </a:solidFill>
                <a:latin typeface="Comic Sans MS"/>
                <a:ea typeface="Comic Sans MS"/>
                <a:cs typeface="Comic Sans MS"/>
                <a:sym typeface="Comic Sans MS"/>
              </a:rPr>
            </a:br>
            <a:endParaRPr>
              <a:solidFill>
                <a:srgbClr val="000000"/>
              </a:solidFill>
              <a:latin typeface="Comic Sans MS"/>
              <a:ea typeface="Comic Sans MS"/>
              <a:cs typeface="Comic Sans MS"/>
              <a:sym typeface="Comic Sans MS"/>
            </a:endParaRPr>
          </a:p>
          <a:p>
            <a:pPr marL="914400" lvl="1" indent="-291306" algn="l" rtl="0">
              <a:lnSpc>
                <a:spcPct val="95000"/>
              </a:lnSpc>
              <a:spcBef>
                <a:spcPts val="0"/>
              </a:spcBef>
              <a:spcAft>
                <a:spcPts val="0"/>
              </a:spcAft>
              <a:buClr>
                <a:srgbClr val="000000"/>
              </a:buClr>
              <a:buSzPts val="988"/>
              <a:buFont typeface="Comic Sans MS"/>
              <a:buChar char="○"/>
            </a:pPr>
            <a:r>
              <a:rPr lang="en">
                <a:solidFill>
                  <a:srgbClr val="000000"/>
                </a:solidFill>
                <a:latin typeface="Comic Sans MS"/>
                <a:ea typeface="Comic Sans MS"/>
                <a:cs typeface="Comic Sans MS"/>
                <a:sym typeface="Comic Sans MS"/>
              </a:rPr>
              <a:t>Created the statechart, normal class diagram and contributed to future planning</a:t>
            </a:r>
            <a:br>
              <a:rPr lang="en" sz="987">
                <a:solidFill>
                  <a:srgbClr val="000000"/>
                </a:solidFill>
                <a:latin typeface="Comic Sans MS"/>
                <a:ea typeface="Comic Sans MS"/>
                <a:cs typeface="Comic Sans MS"/>
                <a:sym typeface="Comic Sans MS"/>
              </a:rPr>
            </a:br>
            <a:endParaRPr sz="987">
              <a:solidFill>
                <a:srgbClr val="000000"/>
              </a:solidFill>
              <a:latin typeface="Comic Sans MS"/>
              <a:ea typeface="Comic Sans MS"/>
              <a:cs typeface="Comic Sans MS"/>
              <a:sym typeface="Comic Sans MS"/>
            </a:endParaRPr>
          </a:p>
          <a:p>
            <a:pPr marL="0" lvl="0" indent="0" algn="l" rtl="0">
              <a:lnSpc>
                <a:spcPct val="95000"/>
              </a:lnSpc>
              <a:spcBef>
                <a:spcPts val="1200"/>
              </a:spcBef>
              <a:spcAft>
                <a:spcPts val="1200"/>
              </a:spcAft>
              <a:buSzPts val="688"/>
              <a:buNone/>
            </a:pPr>
            <a:endParaRPr sz="812">
              <a:latin typeface="Comic Sans MS"/>
              <a:ea typeface="Comic Sans MS"/>
              <a:cs typeface="Comic Sans MS"/>
              <a:sym typeface="Comic Sans MS"/>
            </a:endParaRPr>
          </a:p>
        </p:txBody>
      </p:sp>
      <p:sp>
        <p:nvSpPr>
          <p:cNvPr id="292" name="Google Shape;292;p15"/>
          <p:cNvSpPr txBox="1">
            <a:spLocks noGrp="1"/>
          </p:cNvSpPr>
          <p:nvPr>
            <p:ph type="body" idx="2"/>
          </p:nvPr>
        </p:nvSpPr>
        <p:spPr>
          <a:xfrm>
            <a:off x="4828450" y="1300950"/>
            <a:ext cx="3430500" cy="25416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None/>
            </a:pPr>
            <a:r>
              <a:rPr lang="en" sz="1100" b="1">
                <a:solidFill>
                  <a:srgbClr val="000000"/>
                </a:solidFill>
                <a:latin typeface="Comic Sans MS"/>
                <a:ea typeface="Comic Sans MS"/>
                <a:cs typeface="Comic Sans MS"/>
                <a:sym typeface="Comic Sans MS"/>
              </a:rPr>
              <a:t>Note</a:t>
            </a:r>
            <a:r>
              <a:rPr lang="en" sz="1100">
                <a:solidFill>
                  <a:srgbClr val="000000"/>
                </a:solidFill>
                <a:latin typeface="Comic Sans MS"/>
                <a:ea typeface="Comic Sans MS"/>
                <a:cs typeface="Comic Sans MS"/>
                <a:sym typeface="Comic Sans MS"/>
              </a:rPr>
              <a:t>:</a:t>
            </a:r>
            <a:endParaRPr sz="1100">
              <a:solidFill>
                <a:srgbClr val="000000"/>
              </a:solidFill>
              <a:latin typeface="Comic Sans MS"/>
              <a:ea typeface="Comic Sans MS"/>
              <a:cs typeface="Comic Sans MS"/>
              <a:sym typeface="Comic Sans MS"/>
            </a:endParaRPr>
          </a:p>
          <a:p>
            <a:pPr marL="457200" lvl="0" indent="-298450" algn="l" rtl="0">
              <a:spcBef>
                <a:spcPts val="1200"/>
              </a:spcBef>
              <a:spcAft>
                <a:spcPts val="0"/>
              </a:spcAft>
              <a:buClr>
                <a:srgbClr val="000000"/>
              </a:buClr>
              <a:buSzPts val="1100"/>
              <a:buFont typeface="Comic Sans MS"/>
              <a:buChar char="●"/>
            </a:pPr>
            <a:r>
              <a:rPr lang="en" sz="1100">
                <a:solidFill>
                  <a:srgbClr val="000000"/>
                </a:solidFill>
                <a:latin typeface="Comic Sans MS"/>
                <a:ea typeface="Comic Sans MS"/>
                <a:cs typeface="Comic Sans MS"/>
                <a:sym typeface="Comic Sans MS"/>
              </a:rPr>
              <a:t>Team leadership was rotated throughout the semester</a:t>
            </a:r>
            <a:br>
              <a:rPr lang="en" sz="1100">
                <a:solidFill>
                  <a:srgbClr val="000000"/>
                </a:solidFill>
                <a:latin typeface="Comic Sans MS"/>
                <a:ea typeface="Comic Sans MS"/>
                <a:cs typeface="Comic Sans MS"/>
                <a:sym typeface="Comic Sans MS"/>
              </a:rPr>
            </a:br>
            <a:endParaRPr sz="1100">
              <a:solidFill>
                <a:srgbClr val="000000"/>
              </a:solidFill>
              <a:latin typeface="Comic Sans MS"/>
              <a:ea typeface="Comic Sans MS"/>
              <a:cs typeface="Comic Sans MS"/>
              <a:sym typeface="Comic Sans MS"/>
            </a:endParaRPr>
          </a:p>
          <a:p>
            <a:pPr marL="457200" lvl="0" indent="-298450" algn="l" rtl="0">
              <a:spcBef>
                <a:spcPts val="0"/>
              </a:spcBef>
              <a:spcAft>
                <a:spcPts val="0"/>
              </a:spcAft>
              <a:buClr>
                <a:srgbClr val="000000"/>
              </a:buClr>
              <a:buSzPts val="1100"/>
              <a:buFont typeface="Comic Sans MS"/>
              <a:buChar char="●"/>
            </a:pPr>
            <a:r>
              <a:rPr lang="en" sz="1100">
                <a:solidFill>
                  <a:srgbClr val="000000"/>
                </a:solidFill>
                <a:latin typeface="Comic Sans MS"/>
                <a:ea typeface="Comic Sans MS"/>
                <a:cs typeface="Comic Sans MS"/>
                <a:sym typeface="Comic Sans MS"/>
              </a:rPr>
              <a:t>All members participated in planning and coordination</a:t>
            </a:r>
            <a:endParaRPr sz="1100">
              <a:solidFill>
                <a:srgbClr val="000000"/>
              </a:solidFill>
              <a:latin typeface="Comic Sans MS"/>
              <a:ea typeface="Comic Sans MS"/>
              <a:cs typeface="Comic Sans MS"/>
              <a:sym typeface="Comic Sans MS"/>
            </a:endParaRPr>
          </a:p>
          <a:p>
            <a:pPr marL="0" lvl="0" indent="0" algn="l" rtl="0">
              <a:spcBef>
                <a:spcPts val="1200"/>
              </a:spcBef>
              <a:spcAft>
                <a:spcPts val="1200"/>
              </a:spcAft>
              <a:buNone/>
            </a:pPr>
            <a:endParaRPr>
              <a:latin typeface="Comic Sans MS"/>
              <a:ea typeface="Comic Sans MS"/>
              <a:cs typeface="Comic Sans MS"/>
              <a:sym typeface="Comic Sans MS"/>
            </a:endParaRPr>
          </a:p>
        </p:txBody>
      </p:sp>
      <p:pic>
        <p:nvPicPr>
          <p:cNvPr id="293" name="Google Shape;293;p15" descr="Teamwork and Business Human Resources Concept (Provided by Getty Images)"/>
          <p:cNvPicPr preferRelativeResize="0"/>
          <p:nvPr/>
        </p:nvPicPr>
        <p:blipFill>
          <a:blip r:embed="rId3">
            <a:alphaModFix/>
          </a:blip>
          <a:stretch>
            <a:fillRect/>
          </a:stretch>
        </p:blipFill>
        <p:spPr>
          <a:xfrm>
            <a:off x="4676077" y="2862146"/>
            <a:ext cx="4467925" cy="228135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System Context</a:t>
            </a:r>
            <a:endParaRPr/>
          </a:p>
        </p:txBody>
      </p:sp>
      <p:pic>
        <p:nvPicPr>
          <p:cNvPr id="299" name="Google Shape;299;p16" title="SystemContextMusicfy.drawio-2.png"/>
          <p:cNvPicPr preferRelativeResize="0"/>
          <p:nvPr/>
        </p:nvPicPr>
        <p:blipFill>
          <a:blip r:embed="rId3">
            <a:alphaModFix/>
          </a:blip>
          <a:stretch>
            <a:fillRect/>
          </a:stretch>
        </p:blipFill>
        <p:spPr>
          <a:xfrm>
            <a:off x="1206200" y="1109500"/>
            <a:ext cx="6731600" cy="399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7"/>
          <p:cNvSpPr txBox="1">
            <a:spLocks noGrp="1"/>
          </p:cNvSpPr>
          <p:nvPr>
            <p:ph type="title"/>
          </p:nvPr>
        </p:nvSpPr>
        <p:spPr>
          <a:xfrm>
            <a:off x="1303800" y="168575"/>
            <a:ext cx="6999000" cy="93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Use Case + Descriptions</a:t>
            </a:r>
            <a:endParaRPr/>
          </a:p>
        </p:txBody>
      </p:sp>
      <p:pic>
        <p:nvPicPr>
          <p:cNvPr id="305" name="Google Shape;305;p17" title="Screenshot 2025-07-30 at 6.11.06 PM.png"/>
          <p:cNvPicPr preferRelativeResize="0"/>
          <p:nvPr/>
        </p:nvPicPr>
        <p:blipFill>
          <a:blip r:embed="rId3">
            <a:alphaModFix/>
          </a:blip>
          <a:stretch>
            <a:fillRect/>
          </a:stretch>
        </p:blipFill>
        <p:spPr>
          <a:xfrm>
            <a:off x="1567825" y="682775"/>
            <a:ext cx="6203900" cy="4508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18"/>
          <p:cNvSpPr txBox="1">
            <a:spLocks noGrp="1"/>
          </p:cNvSpPr>
          <p:nvPr>
            <p:ph type="title"/>
          </p:nvPr>
        </p:nvSpPr>
        <p:spPr>
          <a:xfrm>
            <a:off x="1365775" y="132350"/>
            <a:ext cx="7030500" cy="589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 Case Description Examples</a:t>
            </a:r>
            <a:endParaRPr/>
          </a:p>
        </p:txBody>
      </p:sp>
      <p:sp>
        <p:nvSpPr>
          <p:cNvPr id="311" name="Google Shape;311;p18"/>
          <p:cNvSpPr txBox="1">
            <a:spLocks noGrp="1"/>
          </p:cNvSpPr>
          <p:nvPr>
            <p:ph type="body" idx="1"/>
          </p:nvPr>
        </p:nvSpPr>
        <p:spPr>
          <a:xfrm>
            <a:off x="0" y="1341775"/>
            <a:ext cx="3463800" cy="3472800"/>
          </a:xfrm>
          <a:prstGeom prst="rect">
            <a:avLst/>
          </a:prstGeom>
        </p:spPr>
        <p:txBody>
          <a:bodyPr spcFirstLastPara="1" wrap="square" lIns="91425" tIns="91425" rIns="91425" bIns="91425" anchor="t" anchorCtr="0">
            <a:normAutofit lnSpcReduction="20000"/>
          </a:bodyPr>
          <a:lstStyle/>
          <a:p>
            <a:pPr marL="0" lvl="0" indent="0" algn="l" rtl="0">
              <a:spcBef>
                <a:spcPts val="1200"/>
              </a:spcBef>
              <a:spcAft>
                <a:spcPts val="0"/>
              </a:spcAft>
              <a:buNone/>
            </a:pPr>
            <a:r>
              <a:rPr lang="en" sz="1100" b="1">
                <a:solidFill>
                  <a:srgbClr val="000000"/>
                </a:solidFill>
                <a:latin typeface="Comic Sans MS"/>
                <a:ea typeface="Comic Sans MS"/>
                <a:cs typeface="Comic Sans MS"/>
                <a:sym typeface="Comic Sans MS"/>
              </a:rPr>
              <a:t>Use Case 1: Like/Dislike Posts</a:t>
            </a:r>
            <a:endParaRPr sz="1100" b="1">
              <a:solidFill>
                <a:srgbClr val="000000"/>
              </a:solidFill>
              <a:latin typeface="Comic Sans MS"/>
              <a:ea typeface="Comic Sans MS"/>
              <a:cs typeface="Comic Sans MS"/>
              <a:sym typeface="Comic Sans MS"/>
            </a:endParaRPr>
          </a:p>
          <a:p>
            <a:pPr marL="457200" lvl="0" indent="-298450" algn="l" rtl="0">
              <a:spcBef>
                <a:spcPts val="1200"/>
              </a:spcBef>
              <a:spcAft>
                <a:spcPts val="0"/>
              </a:spcAft>
              <a:buClr>
                <a:srgbClr val="000000"/>
              </a:buClr>
              <a:buSzPts val="1100"/>
              <a:buFont typeface="Arial"/>
              <a:buChar char="●"/>
            </a:pPr>
            <a:r>
              <a:rPr lang="en" sz="1100" b="1">
                <a:solidFill>
                  <a:srgbClr val="000000"/>
                </a:solidFill>
                <a:latin typeface="Comic Sans MS"/>
                <a:ea typeface="Comic Sans MS"/>
                <a:cs typeface="Comic Sans MS"/>
                <a:sym typeface="Comic Sans MS"/>
              </a:rPr>
              <a:t>Actor:</a:t>
            </a:r>
            <a:r>
              <a:rPr lang="en" sz="1100">
                <a:solidFill>
                  <a:srgbClr val="000000"/>
                </a:solidFill>
                <a:latin typeface="Comic Sans MS"/>
                <a:ea typeface="Comic Sans MS"/>
                <a:cs typeface="Comic Sans MS"/>
                <a:sym typeface="Comic Sans MS"/>
              </a:rPr>
              <a:t> User</a:t>
            </a:r>
            <a:br>
              <a:rPr lang="en" sz="1100">
                <a:solidFill>
                  <a:srgbClr val="000000"/>
                </a:solidFill>
                <a:latin typeface="Comic Sans MS"/>
                <a:ea typeface="Comic Sans MS"/>
                <a:cs typeface="Comic Sans MS"/>
                <a:sym typeface="Comic Sans MS"/>
              </a:rPr>
            </a:br>
            <a:endParaRPr sz="1100">
              <a:solidFill>
                <a:srgbClr val="000000"/>
              </a:solidFill>
              <a:latin typeface="Comic Sans MS"/>
              <a:ea typeface="Comic Sans MS"/>
              <a:cs typeface="Comic Sans MS"/>
              <a:sym typeface="Comic Sans MS"/>
            </a:endParaRPr>
          </a:p>
          <a:p>
            <a:pPr marL="457200" lvl="0" indent="-298450" algn="l" rtl="0">
              <a:spcBef>
                <a:spcPts val="0"/>
              </a:spcBef>
              <a:spcAft>
                <a:spcPts val="0"/>
              </a:spcAft>
              <a:buClr>
                <a:srgbClr val="000000"/>
              </a:buClr>
              <a:buSzPts val="1100"/>
              <a:buFont typeface="Arial"/>
              <a:buChar char="●"/>
            </a:pPr>
            <a:r>
              <a:rPr lang="en" sz="1100" b="1">
                <a:solidFill>
                  <a:srgbClr val="000000"/>
                </a:solidFill>
                <a:latin typeface="Comic Sans MS"/>
                <a:ea typeface="Comic Sans MS"/>
                <a:cs typeface="Comic Sans MS"/>
                <a:sym typeface="Comic Sans MS"/>
              </a:rPr>
              <a:t>Precondition:</a:t>
            </a:r>
            <a:r>
              <a:rPr lang="en" sz="1100">
                <a:solidFill>
                  <a:srgbClr val="000000"/>
                </a:solidFill>
                <a:latin typeface="Comic Sans MS"/>
                <a:ea typeface="Comic Sans MS"/>
                <a:cs typeface="Comic Sans MS"/>
                <a:sym typeface="Comic Sans MS"/>
              </a:rPr>
              <a:t> User is logged into their account and viewing the music feed.</a:t>
            </a:r>
            <a:br>
              <a:rPr lang="en" sz="1100">
                <a:solidFill>
                  <a:srgbClr val="000000"/>
                </a:solidFill>
                <a:latin typeface="Comic Sans MS"/>
                <a:ea typeface="Comic Sans MS"/>
                <a:cs typeface="Comic Sans MS"/>
                <a:sym typeface="Comic Sans MS"/>
              </a:rPr>
            </a:br>
            <a:endParaRPr sz="1100">
              <a:solidFill>
                <a:srgbClr val="000000"/>
              </a:solidFill>
              <a:latin typeface="Comic Sans MS"/>
              <a:ea typeface="Comic Sans MS"/>
              <a:cs typeface="Comic Sans MS"/>
              <a:sym typeface="Comic Sans MS"/>
            </a:endParaRPr>
          </a:p>
          <a:p>
            <a:pPr marL="457200" lvl="0" indent="-298450" algn="l" rtl="0">
              <a:spcBef>
                <a:spcPts val="0"/>
              </a:spcBef>
              <a:spcAft>
                <a:spcPts val="0"/>
              </a:spcAft>
              <a:buClr>
                <a:srgbClr val="000000"/>
              </a:buClr>
              <a:buSzPts val="1100"/>
              <a:buFont typeface="Comic Sans MS"/>
              <a:buChar char="●"/>
            </a:pPr>
            <a:r>
              <a:rPr lang="en" sz="1100" b="1">
                <a:solidFill>
                  <a:srgbClr val="000000"/>
                </a:solidFill>
                <a:latin typeface="Comic Sans MS"/>
                <a:ea typeface="Comic Sans MS"/>
                <a:cs typeface="Comic Sans MS"/>
                <a:sym typeface="Comic Sans MS"/>
              </a:rPr>
              <a:t>Main Flow:</a:t>
            </a:r>
            <a:br>
              <a:rPr lang="en" sz="1100" b="1">
                <a:solidFill>
                  <a:srgbClr val="000000"/>
                </a:solidFill>
                <a:latin typeface="Comic Sans MS"/>
                <a:ea typeface="Comic Sans MS"/>
                <a:cs typeface="Comic Sans MS"/>
                <a:sym typeface="Comic Sans MS"/>
              </a:rPr>
            </a:br>
            <a:endParaRPr sz="1100" b="1">
              <a:solidFill>
                <a:srgbClr val="000000"/>
              </a:solidFill>
              <a:latin typeface="Comic Sans MS"/>
              <a:ea typeface="Comic Sans MS"/>
              <a:cs typeface="Comic Sans MS"/>
              <a:sym typeface="Comic Sans MS"/>
            </a:endParaRPr>
          </a:p>
          <a:p>
            <a:pPr marL="914400" lvl="1" indent="-298450" algn="l" rtl="0">
              <a:spcBef>
                <a:spcPts val="0"/>
              </a:spcBef>
              <a:spcAft>
                <a:spcPts val="0"/>
              </a:spcAft>
              <a:buClr>
                <a:srgbClr val="000000"/>
              </a:buClr>
              <a:buSzPts val="1100"/>
              <a:buFont typeface="Comic Sans MS"/>
              <a:buAutoNum type="arabicPeriod"/>
            </a:pPr>
            <a:r>
              <a:rPr lang="en">
                <a:solidFill>
                  <a:srgbClr val="000000"/>
                </a:solidFill>
                <a:latin typeface="Comic Sans MS"/>
                <a:ea typeface="Comic Sans MS"/>
                <a:cs typeface="Comic Sans MS"/>
                <a:sym typeface="Comic Sans MS"/>
              </a:rPr>
              <a:t>User clicks the like or dislike icon on a post.</a:t>
            </a:r>
            <a:br>
              <a:rPr lang="en">
                <a:solidFill>
                  <a:srgbClr val="000000"/>
                </a:solidFill>
                <a:latin typeface="Comic Sans MS"/>
                <a:ea typeface="Comic Sans MS"/>
                <a:cs typeface="Comic Sans MS"/>
                <a:sym typeface="Comic Sans MS"/>
              </a:rPr>
            </a:br>
            <a:endParaRPr>
              <a:solidFill>
                <a:srgbClr val="000000"/>
              </a:solidFill>
              <a:latin typeface="Comic Sans MS"/>
              <a:ea typeface="Comic Sans MS"/>
              <a:cs typeface="Comic Sans MS"/>
              <a:sym typeface="Comic Sans MS"/>
            </a:endParaRPr>
          </a:p>
          <a:p>
            <a:pPr marL="914400" lvl="1" indent="-298450" algn="l" rtl="0">
              <a:spcBef>
                <a:spcPts val="0"/>
              </a:spcBef>
              <a:spcAft>
                <a:spcPts val="0"/>
              </a:spcAft>
              <a:buClr>
                <a:srgbClr val="000000"/>
              </a:buClr>
              <a:buSzPts val="1100"/>
              <a:buFont typeface="Comic Sans MS"/>
              <a:buAutoNum type="arabicPeriod"/>
            </a:pPr>
            <a:r>
              <a:rPr lang="en">
                <a:solidFill>
                  <a:srgbClr val="000000"/>
                </a:solidFill>
                <a:latin typeface="Comic Sans MS"/>
                <a:ea typeface="Comic Sans MS"/>
                <a:cs typeface="Comic Sans MS"/>
                <a:sym typeface="Comic Sans MS"/>
              </a:rPr>
              <a:t>System updates the count for that reaction.</a:t>
            </a:r>
            <a:br>
              <a:rPr lang="en">
                <a:solidFill>
                  <a:srgbClr val="000000"/>
                </a:solidFill>
                <a:latin typeface="Comic Sans MS"/>
                <a:ea typeface="Comic Sans MS"/>
                <a:cs typeface="Comic Sans MS"/>
                <a:sym typeface="Comic Sans MS"/>
              </a:rPr>
            </a:br>
            <a:endParaRPr>
              <a:solidFill>
                <a:srgbClr val="000000"/>
              </a:solidFill>
              <a:latin typeface="Comic Sans MS"/>
              <a:ea typeface="Comic Sans MS"/>
              <a:cs typeface="Comic Sans MS"/>
              <a:sym typeface="Comic Sans MS"/>
            </a:endParaRPr>
          </a:p>
          <a:p>
            <a:pPr marL="457200" lvl="0" indent="-298450" algn="l" rtl="0">
              <a:spcBef>
                <a:spcPts val="0"/>
              </a:spcBef>
              <a:spcAft>
                <a:spcPts val="0"/>
              </a:spcAft>
              <a:buClr>
                <a:srgbClr val="000000"/>
              </a:buClr>
              <a:buSzPts val="1100"/>
              <a:buFont typeface="Arial"/>
              <a:buChar char="●"/>
            </a:pPr>
            <a:r>
              <a:rPr lang="en" sz="1100" b="1">
                <a:solidFill>
                  <a:srgbClr val="000000"/>
                </a:solidFill>
                <a:latin typeface="Comic Sans MS"/>
                <a:ea typeface="Comic Sans MS"/>
                <a:cs typeface="Comic Sans MS"/>
                <a:sym typeface="Comic Sans MS"/>
              </a:rPr>
              <a:t>Postcondition:</a:t>
            </a:r>
            <a:r>
              <a:rPr lang="en" sz="1100">
                <a:solidFill>
                  <a:srgbClr val="000000"/>
                </a:solidFill>
                <a:latin typeface="Comic Sans MS"/>
                <a:ea typeface="Comic Sans MS"/>
                <a:cs typeface="Comic Sans MS"/>
                <a:sym typeface="Comic Sans MS"/>
              </a:rPr>
              <a:t> System records the input and displays the updated total.</a:t>
            </a:r>
            <a:endParaRPr sz="1100">
              <a:solidFill>
                <a:srgbClr val="000000"/>
              </a:solidFill>
              <a:latin typeface="Comic Sans MS"/>
              <a:ea typeface="Comic Sans MS"/>
              <a:cs typeface="Comic Sans MS"/>
              <a:sym typeface="Comic Sans MS"/>
            </a:endParaRPr>
          </a:p>
          <a:p>
            <a:pPr marL="0" lvl="0" indent="0" algn="l" rtl="0">
              <a:spcBef>
                <a:spcPts val="1200"/>
              </a:spcBef>
              <a:spcAft>
                <a:spcPts val="1200"/>
              </a:spcAft>
              <a:buNone/>
            </a:pPr>
            <a:endParaRPr>
              <a:latin typeface="Comic Sans MS"/>
              <a:ea typeface="Comic Sans MS"/>
              <a:cs typeface="Comic Sans MS"/>
              <a:sym typeface="Comic Sans MS"/>
            </a:endParaRPr>
          </a:p>
        </p:txBody>
      </p:sp>
      <p:sp>
        <p:nvSpPr>
          <p:cNvPr id="312" name="Google Shape;312;p18"/>
          <p:cNvSpPr txBox="1"/>
          <p:nvPr/>
        </p:nvSpPr>
        <p:spPr>
          <a:xfrm>
            <a:off x="3337300" y="973450"/>
            <a:ext cx="3077400" cy="4227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b="1">
                <a:latin typeface="Comic Sans MS"/>
                <a:ea typeface="Comic Sans MS"/>
                <a:cs typeface="Comic Sans MS"/>
                <a:sym typeface="Comic Sans MS"/>
              </a:rPr>
              <a:t>Use Case 2: Post Music</a:t>
            </a:r>
            <a:endParaRPr sz="1100" b="1">
              <a:latin typeface="Comic Sans MS"/>
              <a:ea typeface="Comic Sans MS"/>
              <a:cs typeface="Comic Sans MS"/>
              <a:sym typeface="Comic Sans MS"/>
            </a:endParaRPr>
          </a:p>
          <a:p>
            <a:pPr marL="457200" lvl="0" indent="-298450" algn="l" rtl="0">
              <a:lnSpc>
                <a:spcPct val="115000"/>
              </a:lnSpc>
              <a:spcBef>
                <a:spcPts val="1200"/>
              </a:spcBef>
              <a:spcAft>
                <a:spcPts val="0"/>
              </a:spcAft>
              <a:buSzPts val="1100"/>
              <a:buChar char="●"/>
            </a:pPr>
            <a:r>
              <a:rPr lang="en" sz="1100" b="1">
                <a:latin typeface="Comic Sans MS"/>
                <a:ea typeface="Comic Sans MS"/>
                <a:cs typeface="Comic Sans MS"/>
                <a:sym typeface="Comic Sans MS"/>
              </a:rPr>
              <a:t>Actor:</a:t>
            </a:r>
            <a:r>
              <a:rPr lang="en" sz="1100">
                <a:latin typeface="Comic Sans MS"/>
                <a:ea typeface="Comic Sans MS"/>
                <a:cs typeface="Comic Sans MS"/>
                <a:sym typeface="Comic Sans MS"/>
              </a:rPr>
              <a:t> User</a:t>
            </a:r>
            <a:br>
              <a:rPr lang="en" sz="1100">
                <a:latin typeface="Comic Sans MS"/>
                <a:ea typeface="Comic Sans MS"/>
                <a:cs typeface="Comic Sans MS"/>
                <a:sym typeface="Comic Sans MS"/>
              </a:rPr>
            </a:br>
            <a:endParaRPr sz="1100">
              <a:latin typeface="Comic Sans MS"/>
              <a:ea typeface="Comic Sans MS"/>
              <a:cs typeface="Comic Sans MS"/>
              <a:sym typeface="Comic Sans MS"/>
            </a:endParaRPr>
          </a:p>
          <a:p>
            <a:pPr marL="457200" lvl="0" indent="-298450" algn="l" rtl="0">
              <a:lnSpc>
                <a:spcPct val="115000"/>
              </a:lnSpc>
              <a:spcBef>
                <a:spcPts val="0"/>
              </a:spcBef>
              <a:spcAft>
                <a:spcPts val="0"/>
              </a:spcAft>
              <a:buSzPts val="1100"/>
              <a:buChar char="●"/>
            </a:pPr>
            <a:r>
              <a:rPr lang="en" sz="1100" b="1">
                <a:latin typeface="Comic Sans MS"/>
                <a:ea typeface="Comic Sans MS"/>
                <a:cs typeface="Comic Sans MS"/>
                <a:sym typeface="Comic Sans MS"/>
              </a:rPr>
              <a:t>Precondition:</a:t>
            </a:r>
            <a:r>
              <a:rPr lang="en" sz="1100">
                <a:latin typeface="Comic Sans MS"/>
                <a:ea typeface="Comic Sans MS"/>
                <a:cs typeface="Comic Sans MS"/>
                <a:sym typeface="Comic Sans MS"/>
              </a:rPr>
              <a:t> User is logged in and has a valid music link from Spotify, YouTube, or Apple Music. Music can also be uploaded. </a:t>
            </a:r>
            <a:br>
              <a:rPr lang="en" sz="1100">
                <a:latin typeface="Comic Sans MS"/>
                <a:ea typeface="Comic Sans MS"/>
                <a:cs typeface="Comic Sans MS"/>
                <a:sym typeface="Comic Sans MS"/>
              </a:rPr>
            </a:br>
            <a:endParaRPr sz="1100">
              <a:latin typeface="Comic Sans MS"/>
              <a:ea typeface="Comic Sans MS"/>
              <a:cs typeface="Comic Sans MS"/>
              <a:sym typeface="Comic Sans MS"/>
            </a:endParaRPr>
          </a:p>
          <a:p>
            <a:pPr marL="457200" lvl="0" indent="-298450" algn="l" rtl="0">
              <a:lnSpc>
                <a:spcPct val="115000"/>
              </a:lnSpc>
              <a:spcBef>
                <a:spcPts val="0"/>
              </a:spcBef>
              <a:spcAft>
                <a:spcPts val="0"/>
              </a:spcAft>
              <a:buSzPts val="1100"/>
              <a:buFont typeface="Comic Sans MS"/>
              <a:buChar char="●"/>
            </a:pPr>
            <a:r>
              <a:rPr lang="en" sz="1100" b="1">
                <a:latin typeface="Comic Sans MS"/>
                <a:ea typeface="Comic Sans MS"/>
                <a:cs typeface="Comic Sans MS"/>
                <a:sym typeface="Comic Sans MS"/>
              </a:rPr>
              <a:t>Main Flow:</a:t>
            </a:r>
            <a:br>
              <a:rPr lang="en" sz="1100" b="1">
                <a:latin typeface="Comic Sans MS"/>
                <a:ea typeface="Comic Sans MS"/>
                <a:cs typeface="Comic Sans MS"/>
                <a:sym typeface="Comic Sans MS"/>
              </a:rPr>
            </a:br>
            <a:endParaRPr sz="1100" b="1">
              <a:latin typeface="Comic Sans MS"/>
              <a:ea typeface="Comic Sans MS"/>
              <a:cs typeface="Comic Sans MS"/>
              <a:sym typeface="Comic Sans MS"/>
            </a:endParaRPr>
          </a:p>
          <a:p>
            <a:pPr marL="914400" lvl="1" indent="-298450" algn="l" rtl="0">
              <a:lnSpc>
                <a:spcPct val="115000"/>
              </a:lnSpc>
              <a:spcBef>
                <a:spcPts val="0"/>
              </a:spcBef>
              <a:spcAft>
                <a:spcPts val="0"/>
              </a:spcAft>
              <a:buSzPts val="1100"/>
              <a:buFont typeface="Comic Sans MS"/>
              <a:buAutoNum type="arabicPeriod"/>
            </a:pPr>
            <a:r>
              <a:rPr lang="en" sz="1100">
                <a:latin typeface="Comic Sans MS"/>
                <a:ea typeface="Comic Sans MS"/>
                <a:cs typeface="Comic Sans MS"/>
                <a:sym typeface="Comic Sans MS"/>
              </a:rPr>
              <a:t>User clicks “Post Music.”</a:t>
            </a:r>
            <a:br>
              <a:rPr lang="en" sz="1100">
                <a:latin typeface="Comic Sans MS"/>
                <a:ea typeface="Comic Sans MS"/>
                <a:cs typeface="Comic Sans MS"/>
                <a:sym typeface="Comic Sans MS"/>
              </a:rPr>
            </a:br>
            <a:endParaRPr sz="1100">
              <a:latin typeface="Comic Sans MS"/>
              <a:ea typeface="Comic Sans MS"/>
              <a:cs typeface="Comic Sans MS"/>
              <a:sym typeface="Comic Sans MS"/>
            </a:endParaRPr>
          </a:p>
          <a:p>
            <a:pPr marL="914400" lvl="1" indent="-298450" algn="l" rtl="0">
              <a:lnSpc>
                <a:spcPct val="115000"/>
              </a:lnSpc>
              <a:spcBef>
                <a:spcPts val="0"/>
              </a:spcBef>
              <a:spcAft>
                <a:spcPts val="0"/>
              </a:spcAft>
              <a:buSzPts val="1100"/>
              <a:buFont typeface="Comic Sans MS"/>
              <a:buAutoNum type="arabicPeriod"/>
            </a:pPr>
            <a:r>
              <a:rPr lang="en" sz="1100">
                <a:latin typeface="Comic Sans MS"/>
                <a:ea typeface="Comic Sans MS"/>
                <a:cs typeface="Comic Sans MS"/>
                <a:sym typeface="Comic Sans MS"/>
              </a:rPr>
              <a:t>Pastes a link and optionally adds a caption.</a:t>
            </a:r>
            <a:br>
              <a:rPr lang="en" sz="1100">
                <a:latin typeface="Comic Sans MS"/>
                <a:ea typeface="Comic Sans MS"/>
                <a:cs typeface="Comic Sans MS"/>
                <a:sym typeface="Comic Sans MS"/>
              </a:rPr>
            </a:br>
            <a:endParaRPr sz="1100">
              <a:latin typeface="Comic Sans MS"/>
              <a:ea typeface="Comic Sans MS"/>
              <a:cs typeface="Comic Sans MS"/>
              <a:sym typeface="Comic Sans MS"/>
            </a:endParaRPr>
          </a:p>
          <a:p>
            <a:pPr marL="914400" lvl="1" indent="-298450" algn="l" rtl="0">
              <a:lnSpc>
                <a:spcPct val="115000"/>
              </a:lnSpc>
              <a:spcBef>
                <a:spcPts val="0"/>
              </a:spcBef>
              <a:spcAft>
                <a:spcPts val="0"/>
              </a:spcAft>
              <a:buSzPts val="1100"/>
              <a:buFont typeface="Comic Sans MS"/>
              <a:buAutoNum type="arabicPeriod"/>
            </a:pPr>
            <a:r>
              <a:rPr lang="en" sz="1100">
                <a:latin typeface="Comic Sans MS"/>
                <a:ea typeface="Comic Sans MS"/>
                <a:cs typeface="Comic Sans MS"/>
                <a:sym typeface="Comic Sans MS"/>
              </a:rPr>
              <a:t>Submits the post.</a:t>
            </a:r>
            <a:br>
              <a:rPr lang="en" sz="1100">
                <a:latin typeface="Comic Sans MS"/>
                <a:ea typeface="Comic Sans MS"/>
                <a:cs typeface="Comic Sans MS"/>
                <a:sym typeface="Comic Sans MS"/>
              </a:rPr>
            </a:br>
            <a:endParaRPr sz="1100">
              <a:latin typeface="Comic Sans MS"/>
              <a:ea typeface="Comic Sans MS"/>
              <a:cs typeface="Comic Sans MS"/>
              <a:sym typeface="Comic Sans MS"/>
            </a:endParaRPr>
          </a:p>
          <a:p>
            <a:pPr marL="457200" lvl="0" indent="-298450" algn="l" rtl="0">
              <a:lnSpc>
                <a:spcPct val="115000"/>
              </a:lnSpc>
              <a:spcBef>
                <a:spcPts val="0"/>
              </a:spcBef>
              <a:spcAft>
                <a:spcPts val="0"/>
              </a:spcAft>
              <a:buSzPts val="1100"/>
              <a:buChar char="●"/>
            </a:pPr>
            <a:r>
              <a:rPr lang="en" sz="1100" b="1">
                <a:latin typeface="Comic Sans MS"/>
                <a:ea typeface="Comic Sans MS"/>
                <a:cs typeface="Comic Sans MS"/>
                <a:sym typeface="Comic Sans MS"/>
              </a:rPr>
              <a:t>Postcondition:</a:t>
            </a:r>
            <a:r>
              <a:rPr lang="en" sz="1100">
                <a:latin typeface="Comic Sans MS"/>
                <a:ea typeface="Comic Sans MS"/>
                <a:cs typeface="Comic Sans MS"/>
                <a:sym typeface="Comic Sans MS"/>
              </a:rPr>
              <a:t> Post appears in the user’s profile and community feed.</a:t>
            </a:r>
            <a:endParaRPr sz="1100">
              <a:latin typeface="Comic Sans MS"/>
              <a:ea typeface="Comic Sans MS"/>
              <a:cs typeface="Comic Sans MS"/>
              <a:sym typeface="Comic Sans MS"/>
            </a:endParaRPr>
          </a:p>
          <a:p>
            <a:pPr marL="0" lvl="0" indent="0" algn="l" rtl="0">
              <a:spcBef>
                <a:spcPts val="1200"/>
              </a:spcBef>
              <a:spcAft>
                <a:spcPts val="0"/>
              </a:spcAft>
              <a:buNone/>
            </a:pPr>
            <a:endParaRPr sz="1300">
              <a:solidFill>
                <a:schemeClr val="dk2"/>
              </a:solidFill>
              <a:latin typeface="Comic Sans MS"/>
              <a:ea typeface="Comic Sans MS"/>
              <a:cs typeface="Comic Sans MS"/>
              <a:sym typeface="Comic Sans MS"/>
            </a:endParaRPr>
          </a:p>
        </p:txBody>
      </p:sp>
      <p:sp>
        <p:nvSpPr>
          <p:cNvPr id="313" name="Google Shape;313;p18"/>
          <p:cNvSpPr txBox="1"/>
          <p:nvPr/>
        </p:nvSpPr>
        <p:spPr>
          <a:xfrm>
            <a:off x="6179800" y="973450"/>
            <a:ext cx="3077400" cy="389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100" b="1">
                <a:latin typeface="Comic Sans MS"/>
                <a:ea typeface="Comic Sans MS"/>
                <a:cs typeface="Comic Sans MS"/>
                <a:sym typeface="Comic Sans MS"/>
              </a:rPr>
              <a:t>Use Case 3: Comment on Posts</a:t>
            </a:r>
            <a:endParaRPr sz="1100" b="1">
              <a:latin typeface="Comic Sans MS"/>
              <a:ea typeface="Comic Sans MS"/>
              <a:cs typeface="Comic Sans MS"/>
              <a:sym typeface="Comic Sans MS"/>
            </a:endParaRPr>
          </a:p>
          <a:p>
            <a:pPr marL="457200" lvl="0" indent="-298450" algn="l" rtl="0">
              <a:lnSpc>
                <a:spcPct val="115000"/>
              </a:lnSpc>
              <a:spcBef>
                <a:spcPts val="1200"/>
              </a:spcBef>
              <a:spcAft>
                <a:spcPts val="0"/>
              </a:spcAft>
              <a:buSzPts val="1100"/>
              <a:buChar char="●"/>
            </a:pPr>
            <a:r>
              <a:rPr lang="en" sz="1100" b="1">
                <a:latin typeface="Comic Sans MS"/>
                <a:ea typeface="Comic Sans MS"/>
                <a:cs typeface="Comic Sans MS"/>
                <a:sym typeface="Comic Sans MS"/>
              </a:rPr>
              <a:t>Actor:</a:t>
            </a:r>
            <a:r>
              <a:rPr lang="en" sz="1100">
                <a:latin typeface="Comic Sans MS"/>
                <a:ea typeface="Comic Sans MS"/>
                <a:cs typeface="Comic Sans MS"/>
                <a:sym typeface="Comic Sans MS"/>
              </a:rPr>
              <a:t> User</a:t>
            </a:r>
            <a:br>
              <a:rPr lang="en" sz="1100">
                <a:latin typeface="Comic Sans MS"/>
                <a:ea typeface="Comic Sans MS"/>
                <a:cs typeface="Comic Sans MS"/>
                <a:sym typeface="Comic Sans MS"/>
              </a:rPr>
            </a:br>
            <a:endParaRPr sz="1100">
              <a:latin typeface="Comic Sans MS"/>
              <a:ea typeface="Comic Sans MS"/>
              <a:cs typeface="Comic Sans MS"/>
              <a:sym typeface="Comic Sans MS"/>
            </a:endParaRPr>
          </a:p>
          <a:p>
            <a:pPr marL="457200" lvl="0" indent="-298450" algn="l" rtl="0">
              <a:lnSpc>
                <a:spcPct val="115000"/>
              </a:lnSpc>
              <a:spcBef>
                <a:spcPts val="0"/>
              </a:spcBef>
              <a:spcAft>
                <a:spcPts val="0"/>
              </a:spcAft>
              <a:buSzPts val="1100"/>
              <a:buChar char="●"/>
            </a:pPr>
            <a:r>
              <a:rPr lang="en" sz="1100" b="1">
                <a:latin typeface="Comic Sans MS"/>
                <a:ea typeface="Comic Sans MS"/>
                <a:cs typeface="Comic Sans MS"/>
                <a:sym typeface="Comic Sans MS"/>
              </a:rPr>
              <a:t>Precondition:</a:t>
            </a:r>
            <a:r>
              <a:rPr lang="en" sz="1100">
                <a:latin typeface="Comic Sans MS"/>
                <a:ea typeface="Comic Sans MS"/>
                <a:cs typeface="Comic Sans MS"/>
                <a:sym typeface="Comic Sans MS"/>
              </a:rPr>
              <a:t> User is logged in and viewing a specific post.</a:t>
            </a:r>
            <a:br>
              <a:rPr lang="en" sz="1100">
                <a:latin typeface="Comic Sans MS"/>
                <a:ea typeface="Comic Sans MS"/>
                <a:cs typeface="Comic Sans MS"/>
                <a:sym typeface="Comic Sans MS"/>
              </a:rPr>
            </a:br>
            <a:endParaRPr sz="1100">
              <a:latin typeface="Comic Sans MS"/>
              <a:ea typeface="Comic Sans MS"/>
              <a:cs typeface="Comic Sans MS"/>
              <a:sym typeface="Comic Sans MS"/>
            </a:endParaRPr>
          </a:p>
          <a:p>
            <a:pPr marL="457200" lvl="0" indent="-298450" algn="l" rtl="0">
              <a:lnSpc>
                <a:spcPct val="115000"/>
              </a:lnSpc>
              <a:spcBef>
                <a:spcPts val="0"/>
              </a:spcBef>
              <a:spcAft>
                <a:spcPts val="0"/>
              </a:spcAft>
              <a:buSzPts val="1100"/>
              <a:buFont typeface="Comic Sans MS"/>
              <a:buChar char="●"/>
            </a:pPr>
            <a:r>
              <a:rPr lang="en" sz="1100" b="1">
                <a:latin typeface="Comic Sans MS"/>
                <a:ea typeface="Comic Sans MS"/>
                <a:cs typeface="Comic Sans MS"/>
                <a:sym typeface="Comic Sans MS"/>
              </a:rPr>
              <a:t>Main Flow:</a:t>
            </a:r>
            <a:br>
              <a:rPr lang="en" sz="1100" b="1">
                <a:latin typeface="Comic Sans MS"/>
                <a:ea typeface="Comic Sans MS"/>
                <a:cs typeface="Comic Sans MS"/>
                <a:sym typeface="Comic Sans MS"/>
              </a:rPr>
            </a:br>
            <a:endParaRPr sz="1100" b="1">
              <a:latin typeface="Comic Sans MS"/>
              <a:ea typeface="Comic Sans MS"/>
              <a:cs typeface="Comic Sans MS"/>
              <a:sym typeface="Comic Sans MS"/>
            </a:endParaRPr>
          </a:p>
          <a:p>
            <a:pPr marL="914400" lvl="1" indent="-298450" algn="l" rtl="0">
              <a:lnSpc>
                <a:spcPct val="115000"/>
              </a:lnSpc>
              <a:spcBef>
                <a:spcPts val="0"/>
              </a:spcBef>
              <a:spcAft>
                <a:spcPts val="0"/>
              </a:spcAft>
              <a:buSzPts val="1100"/>
              <a:buFont typeface="Comic Sans MS"/>
              <a:buAutoNum type="arabicPeriod"/>
            </a:pPr>
            <a:r>
              <a:rPr lang="en" sz="1100">
                <a:latin typeface="Comic Sans MS"/>
                <a:ea typeface="Comic Sans MS"/>
                <a:cs typeface="Comic Sans MS"/>
                <a:sym typeface="Comic Sans MS"/>
              </a:rPr>
              <a:t>User selects “Comment,” types a message, and submits it.</a:t>
            </a:r>
            <a:br>
              <a:rPr lang="en" sz="1100">
                <a:latin typeface="Comic Sans MS"/>
                <a:ea typeface="Comic Sans MS"/>
                <a:cs typeface="Comic Sans MS"/>
                <a:sym typeface="Comic Sans MS"/>
              </a:rPr>
            </a:br>
            <a:endParaRPr sz="1100">
              <a:latin typeface="Comic Sans MS"/>
              <a:ea typeface="Comic Sans MS"/>
              <a:cs typeface="Comic Sans MS"/>
              <a:sym typeface="Comic Sans MS"/>
            </a:endParaRPr>
          </a:p>
          <a:p>
            <a:pPr marL="457200" lvl="0" indent="-298450" algn="l" rtl="0">
              <a:lnSpc>
                <a:spcPct val="115000"/>
              </a:lnSpc>
              <a:spcBef>
                <a:spcPts val="0"/>
              </a:spcBef>
              <a:spcAft>
                <a:spcPts val="0"/>
              </a:spcAft>
              <a:buSzPts val="1100"/>
              <a:buChar char="●"/>
            </a:pPr>
            <a:r>
              <a:rPr lang="en" sz="1100" b="1">
                <a:latin typeface="Comic Sans MS"/>
                <a:ea typeface="Comic Sans MS"/>
                <a:cs typeface="Comic Sans MS"/>
                <a:sym typeface="Comic Sans MS"/>
              </a:rPr>
              <a:t>Postcondition:</a:t>
            </a:r>
            <a:r>
              <a:rPr lang="en" sz="1100">
                <a:latin typeface="Comic Sans MS"/>
                <a:ea typeface="Comic Sans MS"/>
                <a:cs typeface="Comic Sans MS"/>
                <a:sym typeface="Comic Sans MS"/>
              </a:rPr>
              <a:t> Comment is visible beneath the post.</a:t>
            </a:r>
            <a:endParaRPr sz="1100">
              <a:latin typeface="Comic Sans MS"/>
              <a:ea typeface="Comic Sans MS"/>
              <a:cs typeface="Comic Sans MS"/>
              <a:sym typeface="Comic Sans MS"/>
            </a:endParaRPr>
          </a:p>
          <a:p>
            <a:pPr marL="0" lvl="0" indent="0" algn="l" rtl="0">
              <a:spcBef>
                <a:spcPts val="1200"/>
              </a:spcBef>
              <a:spcAft>
                <a:spcPts val="0"/>
              </a:spcAft>
              <a:buNone/>
            </a:pPr>
            <a:endParaRPr sz="1300">
              <a:solidFill>
                <a:schemeClr val="dk2"/>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19"/>
          <p:cNvSpPr txBox="1">
            <a:spLocks noGrp="1"/>
          </p:cNvSpPr>
          <p:nvPr>
            <p:ph type="title"/>
          </p:nvPr>
        </p:nvSpPr>
        <p:spPr>
          <a:xfrm>
            <a:off x="1303800" y="44302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Class Diagram</a:t>
            </a:r>
            <a:endParaRPr/>
          </a:p>
        </p:txBody>
      </p:sp>
      <p:pic>
        <p:nvPicPr>
          <p:cNvPr id="319" name="Google Shape;319;p19" title="designlevelclassdiagram.png"/>
          <p:cNvPicPr preferRelativeResize="0"/>
          <p:nvPr/>
        </p:nvPicPr>
        <p:blipFill>
          <a:blip r:embed="rId3">
            <a:alphaModFix/>
          </a:blip>
          <a:stretch>
            <a:fillRect/>
          </a:stretch>
        </p:blipFill>
        <p:spPr>
          <a:xfrm>
            <a:off x="2028362" y="1050650"/>
            <a:ext cx="5087274" cy="40202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Sequence Diagrams</a:t>
            </a:r>
            <a:endParaRPr/>
          </a:p>
        </p:txBody>
      </p:sp>
      <p:sp>
        <p:nvSpPr>
          <p:cNvPr id="325" name="Google Shape;325;p20"/>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326" name="Google Shape;326;p20" title="reactToPostPic.png"/>
          <p:cNvPicPr preferRelativeResize="0"/>
          <p:nvPr/>
        </p:nvPicPr>
        <p:blipFill>
          <a:blip r:embed="rId3">
            <a:alphaModFix/>
          </a:blip>
          <a:stretch>
            <a:fillRect/>
          </a:stretch>
        </p:blipFill>
        <p:spPr>
          <a:xfrm>
            <a:off x="4572000" y="1293400"/>
            <a:ext cx="4572001" cy="3850100"/>
          </a:xfrm>
          <a:prstGeom prst="rect">
            <a:avLst/>
          </a:prstGeom>
          <a:noFill/>
          <a:ln>
            <a:noFill/>
          </a:ln>
        </p:spPr>
      </p:pic>
      <p:pic>
        <p:nvPicPr>
          <p:cNvPr id="327" name="Google Shape;327;p20" title="createEditProfilePic.png"/>
          <p:cNvPicPr preferRelativeResize="0"/>
          <p:nvPr/>
        </p:nvPicPr>
        <p:blipFill>
          <a:blip r:embed="rId4">
            <a:alphaModFix/>
          </a:blip>
          <a:stretch>
            <a:fillRect/>
          </a:stretch>
        </p:blipFill>
        <p:spPr>
          <a:xfrm>
            <a:off x="59000" y="1383625"/>
            <a:ext cx="4513000" cy="371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Other Activities</a:t>
            </a:r>
            <a:endParaRPr/>
          </a:p>
        </p:txBody>
      </p:sp>
      <p:sp>
        <p:nvSpPr>
          <p:cNvPr id="333" name="Google Shape;333;p21"/>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30200" algn="l" rtl="0">
              <a:lnSpc>
                <a:spcPct val="200000"/>
              </a:lnSpc>
              <a:spcBef>
                <a:spcPts val="0"/>
              </a:spcBef>
              <a:spcAft>
                <a:spcPts val="0"/>
              </a:spcAft>
              <a:buSzPts val="1600"/>
              <a:buFont typeface="Comic Sans MS"/>
              <a:buChar char="●"/>
            </a:pPr>
            <a:r>
              <a:rPr lang="en" sz="1600">
                <a:latin typeface="Comic Sans MS"/>
                <a:ea typeface="Comic Sans MS"/>
                <a:cs typeface="Comic Sans MS"/>
                <a:sym typeface="Comic Sans MS"/>
              </a:rPr>
              <a:t>Communicated through Discord</a:t>
            </a:r>
            <a:endParaRPr sz="1600">
              <a:latin typeface="Comic Sans MS"/>
              <a:ea typeface="Comic Sans MS"/>
              <a:cs typeface="Comic Sans MS"/>
              <a:sym typeface="Comic Sans MS"/>
            </a:endParaRPr>
          </a:p>
          <a:p>
            <a:pPr marL="457200" lvl="0" indent="-330200" algn="l" rtl="0">
              <a:lnSpc>
                <a:spcPct val="200000"/>
              </a:lnSpc>
              <a:spcBef>
                <a:spcPts val="0"/>
              </a:spcBef>
              <a:spcAft>
                <a:spcPts val="0"/>
              </a:spcAft>
              <a:buSzPts val="1600"/>
              <a:buFont typeface="Comic Sans MS"/>
              <a:buChar char="●"/>
            </a:pPr>
            <a:r>
              <a:rPr lang="en" sz="1600">
                <a:latin typeface="Comic Sans MS"/>
                <a:ea typeface="Comic Sans MS"/>
                <a:cs typeface="Comic Sans MS"/>
                <a:sym typeface="Comic Sans MS"/>
              </a:rPr>
              <a:t>Shared numbers to get more direct communication</a:t>
            </a:r>
            <a:endParaRPr sz="1600">
              <a:latin typeface="Comic Sans MS"/>
              <a:ea typeface="Comic Sans MS"/>
              <a:cs typeface="Comic Sans MS"/>
              <a:sym typeface="Comic Sans MS"/>
            </a:endParaRPr>
          </a:p>
          <a:p>
            <a:pPr marL="457200" lvl="0" indent="-330200" algn="l" rtl="0">
              <a:lnSpc>
                <a:spcPct val="200000"/>
              </a:lnSpc>
              <a:spcBef>
                <a:spcPts val="0"/>
              </a:spcBef>
              <a:spcAft>
                <a:spcPts val="0"/>
              </a:spcAft>
              <a:buSzPts val="1600"/>
              <a:buFont typeface="Comic Sans MS"/>
              <a:buChar char="●"/>
            </a:pPr>
            <a:r>
              <a:rPr lang="en" sz="1600">
                <a:latin typeface="Comic Sans MS"/>
                <a:ea typeface="Comic Sans MS"/>
                <a:cs typeface="Comic Sans MS"/>
                <a:sym typeface="Comic Sans MS"/>
              </a:rPr>
              <a:t>Used Google, Microsoft, Draw.io to share docs, slides, and project work</a:t>
            </a:r>
            <a:endParaRPr sz="1600">
              <a:latin typeface="Comic Sans MS"/>
              <a:ea typeface="Comic Sans MS"/>
              <a:cs typeface="Comic Sans MS"/>
              <a:sym typeface="Comic Sans MS"/>
            </a:endParaRPr>
          </a:p>
          <a:p>
            <a:pPr marL="457200" lvl="0" indent="-330200" algn="l" rtl="0">
              <a:lnSpc>
                <a:spcPct val="200000"/>
              </a:lnSpc>
              <a:spcBef>
                <a:spcPts val="0"/>
              </a:spcBef>
              <a:spcAft>
                <a:spcPts val="0"/>
              </a:spcAft>
              <a:buSzPts val="1600"/>
              <a:buFont typeface="Comic Sans MS"/>
              <a:buChar char="●"/>
            </a:pPr>
            <a:r>
              <a:rPr lang="en" sz="1600">
                <a:latin typeface="Comic Sans MS"/>
                <a:ea typeface="Comic Sans MS"/>
                <a:cs typeface="Comic Sans MS"/>
                <a:sym typeface="Comic Sans MS"/>
              </a:rPr>
              <a:t>Organized our documents in Github</a:t>
            </a:r>
            <a:endParaRPr sz="1600">
              <a:latin typeface="Comic Sans MS"/>
              <a:ea typeface="Comic Sans MS"/>
              <a:cs typeface="Comic Sans MS"/>
              <a:sym typeface="Comic Sans MS"/>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778</Words>
  <Application>Microsoft Office PowerPoint</Application>
  <PresentationFormat>On-screen Show (16:9)</PresentationFormat>
  <Paragraphs>63</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Comic Sans MS</vt:lpstr>
      <vt:lpstr>Arial</vt:lpstr>
      <vt:lpstr>Lexend Medium</vt:lpstr>
      <vt:lpstr>Nunito</vt:lpstr>
      <vt:lpstr>Maven Pro</vt:lpstr>
      <vt:lpstr>Momentum</vt:lpstr>
      <vt:lpstr>Musicfy Final Presentation</vt:lpstr>
      <vt:lpstr> Welcome to Musicfy</vt:lpstr>
      <vt:lpstr>Team Roles</vt:lpstr>
      <vt:lpstr>System Context</vt:lpstr>
      <vt:lpstr>Use Case + Descriptions</vt:lpstr>
      <vt:lpstr>Use Case Description Examples</vt:lpstr>
      <vt:lpstr>Class Diagram</vt:lpstr>
      <vt:lpstr>Sequence Diagrams</vt:lpstr>
      <vt:lpstr>Other Activities</vt:lpstr>
      <vt:lpstr>Statechart</vt:lpstr>
      <vt:lpstr>Whats Next?</vt:lpstr>
      <vt:lpstr>Goals/Lessons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serrano.luis</cp:lastModifiedBy>
  <cp:revision>1</cp:revision>
  <dcterms:modified xsi:type="dcterms:W3CDTF">2025-07-31T14:58:29Z</dcterms:modified>
</cp:coreProperties>
</file>