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1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59" r:id="rId9"/>
    <p:sldId id="271" r:id="rId10"/>
    <p:sldId id="270" r:id="rId11"/>
    <p:sldId id="272" r:id="rId12"/>
    <p:sldId id="273" r:id="rId13"/>
    <p:sldId id="260" r:id="rId14"/>
    <p:sldId id="261" r:id="rId15"/>
    <p:sldId id="274" r:id="rId16"/>
    <p:sldId id="275" r:id="rId17"/>
    <p:sldId id="276" r:id="rId18"/>
    <p:sldId id="277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E631C-2369-463D-BDA7-53FD04208E2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C9186-E50C-44B4-96C1-A6204F1D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1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ED8B-6595-4E85-9CF5-EA61998CF039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6335-03A7-4927-87B0-AC15F9EA8FA7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7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3211-3E71-4D9E-8809-73375C722B3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90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05A-6B59-4810-98CA-95FBE38C105C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83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C2C9-AE8D-4BDF-B71A-93DF276A3DBB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5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5DEA-F5D8-46E3-A6F5-D8EFF21FE21A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7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E127-801E-4046-B629-BFC5D9E48EA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59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E569-B943-4A76-9151-D62B94EF6D61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3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B88C-7701-429B-B0F7-3752DACEE354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7EFE-6B36-47DC-AF98-AB0CA44396CC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52AD-92F0-4322-B081-D12FC8C87113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9AA6-ACE8-45AC-B8AB-ABDD9976468C}" type="datetime1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55E8-5922-4BF2-B4BC-77CAB1B98C71}" type="datetime1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3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628D-EAAB-454C-9229-7DB5156FA55C}" type="datetime1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6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4C04-911D-40CE-AF88-483F7E984244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401B-56B1-4A39-8C2C-871FBBB1F30E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E397-15AF-4AFC-A9E0-7C09566F5AB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Internet of Things (IoT Hardware and simulation) – Spring 2021 - Reza Serati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CB7849-EDFC-4CFF-9B29-247735D4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000E-611C-44B6-8179-564E5A564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50" y="1548279"/>
            <a:ext cx="9253280" cy="2434996"/>
          </a:xfrm>
        </p:spPr>
        <p:txBody>
          <a:bodyPr/>
          <a:lstStyle/>
          <a:p>
            <a:pPr algn="ctr"/>
            <a:r>
              <a:rPr lang="en-US" sz="4500" dirty="0"/>
              <a:t>Introduction to </a:t>
            </a:r>
            <a:br>
              <a:rPr lang="en-US" sz="4500" dirty="0"/>
            </a:br>
            <a:r>
              <a:rPr lang="en-US" sz="4500" dirty="0"/>
              <a:t>Internet of Things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(IoT Hardware and Simulation)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5846D-61EB-4319-9356-9793AF6B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973" y="449641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1700" b="1" dirty="0"/>
              <a:t>Instructor:</a:t>
            </a:r>
          </a:p>
          <a:p>
            <a:pPr algn="ctr"/>
            <a:r>
              <a:rPr lang="en-US" sz="1700" b="1" dirty="0"/>
              <a:t>Reza Serati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C59A2-D3D5-4B20-BF45-B1929FA0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8384" y="6207404"/>
            <a:ext cx="6297612" cy="365125"/>
          </a:xfrm>
        </p:spPr>
        <p:txBody>
          <a:bodyPr/>
          <a:lstStyle/>
          <a:p>
            <a:pPr algn="ctr"/>
            <a:r>
              <a:rPr lang="en-US" b="1" dirty="0"/>
              <a:t>Introduction to Internet of Things (IoT Hardware and simulation)</a:t>
            </a:r>
            <a:r>
              <a:rPr lang="en-US" dirty="0"/>
              <a:t> – Spring 2021 - Reza Serati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7039D3-D30C-4A16-B1EE-33DC8088F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11" y="330780"/>
            <a:ext cx="1844851" cy="164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19739D5-2CC9-4039-AA76-3AE6591BD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2" y="285471"/>
            <a:ext cx="1844852" cy="184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097-A93D-47D0-BC12-AB6AE0B8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Introducing NodeMCU ESP8266</a:t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3720-E11C-440D-A7BF-9AC2B2511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4697"/>
            <a:ext cx="8730219" cy="4269250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Roboto"/>
              </a:rPr>
              <a:t>The ESP8266 NodeMCU has total </a:t>
            </a:r>
            <a:r>
              <a:rPr lang="en-US" b="1" i="0" dirty="0">
                <a:effectLst/>
                <a:latin typeface="Roboto"/>
              </a:rPr>
              <a:t>17 GPIO </a:t>
            </a:r>
            <a:r>
              <a:rPr lang="en-US" b="0" i="0" dirty="0">
                <a:effectLst/>
                <a:latin typeface="Roboto"/>
              </a:rPr>
              <a:t>pins broken out to the pin headers on both sides of the development board. These pins can be assigned to </a:t>
            </a:r>
            <a:r>
              <a:rPr lang="en-US" b="1" i="0" dirty="0">
                <a:effectLst/>
                <a:latin typeface="Roboto"/>
              </a:rPr>
              <a:t>all sorts of peripheral duties</a:t>
            </a:r>
            <a:r>
              <a:rPr lang="en-US" b="0" i="0" dirty="0">
                <a:effectLst/>
                <a:latin typeface="Roboto"/>
              </a:rPr>
              <a:t>, including:</a:t>
            </a:r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ADC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channel – A 10-bit ADC channel.</a:t>
            </a:r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UART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interface – UART interface is used to load code serially.</a:t>
            </a:r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PWM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outputs – PWM pins for dimming LEDs or controlling motors.</a:t>
            </a:r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SPI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, </a:t>
            </a:r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I2C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&amp; </a:t>
            </a:r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I2S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interface – SPI and I2C interface to hook up all sorts of sensors and peripherals.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AB808-9206-46CD-BBF4-F8D13004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321903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</p:spTree>
    <p:extLst>
      <p:ext uri="{BB962C8B-B14F-4D97-AF65-F5344CB8AC3E}">
        <p14:creationId xmlns:p14="http://schemas.microsoft.com/office/powerpoint/2010/main" val="412402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097-A93D-47D0-BC12-AB6AE0B8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Introducing NodeMCU ESP8266</a:t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AB808-9206-46CD-BBF4-F8D13004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321903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  <p:pic>
        <p:nvPicPr>
          <p:cNvPr id="2054" name="Picture 6" descr="ESP8266 Nodemcu WiFi Module at Rs 300/piece | Chandni Chowk | New Delhi|  ID: 20357033330">
            <a:extLst>
              <a:ext uri="{FF2B5EF4-FFF2-40B4-BE49-F238E27FC236}">
                <a16:creationId xmlns:a16="http://schemas.microsoft.com/office/drawing/2014/main" id="{2DDD1A68-1E2F-43CB-8BA4-EE537D75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560" y="1523240"/>
            <a:ext cx="4104107" cy="410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4E475D-7698-406E-A16F-EA16F90E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68" y="1450011"/>
            <a:ext cx="66294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3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097-A93D-47D0-BC12-AB6AE0B8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Introducing NodeMCU ESP8266</a:t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AB808-9206-46CD-BBF4-F8D13004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321903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3EF5B9C-4201-4A0B-9973-003A3C6F10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27" y="1839302"/>
            <a:ext cx="5127252" cy="287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5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67F9-41D9-4B2B-A224-5797F886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4" y="2768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/>
              <a:t>Arduino environment </a:t>
            </a:r>
            <a:br>
              <a:rPr lang="en-US" sz="4500" b="1" dirty="0"/>
            </a:br>
            <a:endParaRPr lang="en-US" sz="45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6B72D-87CF-49DA-9B71-7FF05D6A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2382" y="6264882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</p:spTree>
    <p:extLst>
      <p:ext uri="{BB962C8B-B14F-4D97-AF65-F5344CB8AC3E}">
        <p14:creationId xmlns:p14="http://schemas.microsoft.com/office/powerpoint/2010/main" val="251579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F5A-6CA3-4EA0-8F3A-F66CC4B4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6D62-2F57-419C-817E-C70B935A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F9492-705F-485F-B0D2-4F05D1D0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271551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  <p:pic>
        <p:nvPicPr>
          <p:cNvPr id="3078" name="Picture 6" descr="Active / Passive Buzzer Module">
            <a:extLst>
              <a:ext uri="{FF2B5EF4-FFF2-40B4-BE49-F238E27FC236}">
                <a16:creationId xmlns:a16="http://schemas.microsoft.com/office/drawing/2014/main" id="{853BA48C-63FD-41B1-97A8-7A5A11B2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374" y="1565947"/>
            <a:ext cx="3005772" cy="299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iquid Level Indicator:Build a Water Level Detector w/ Arduino|Electropeak">
            <a:extLst>
              <a:ext uri="{FF2B5EF4-FFF2-40B4-BE49-F238E27FC236}">
                <a16:creationId xmlns:a16="http://schemas.microsoft.com/office/drawing/2014/main" id="{2D6FAA68-8798-4FBF-B6B7-AD16A02B3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525" y="1565946"/>
            <a:ext cx="4947921" cy="324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onnecting LDR (PhotoResistor) with Arduino - Arduino Project Hub">
            <a:extLst>
              <a:ext uri="{FF2B5EF4-FFF2-40B4-BE49-F238E27FC236}">
                <a16:creationId xmlns:a16="http://schemas.microsoft.com/office/drawing/2014/main" id="{817E17F4-E7AB-4E31-97E3-5587BD53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55" y="1582017"/>
            <a:ext cx="5444091" cy="35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7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F5A-6CA3-4EA0-8F3A-F66CC4B4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6D62-2F57-419C-817E-C70B935A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LDR</a:t>
            </a:r>
          </a:p>
          <a:p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F9492-705F-485F-B0D2-4F05D1D0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271551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  <p:pic>
        <p:nvPicPr>
          <p:cNvPr id="3078" name="Picture 6" descr="Active / Passive Buzzer Module">
            <a:extLst>
              <a:ext uri="{FF2B5EF4-FFF2-40B4-BE49-F238E27FC236}">
                <a16:creationId xmlns:a16="http://schemas.microsoft.com/office/drawing/2014/main" id="{853BA48C-63FD-41B1-97A8-7A5A11B2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374" y="1565947"/>
            <a:ext cx="3005772" cy="299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F5A-6CA3-4EA0-8F3A-F66CC4B4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6D62-2F57-419C-817E-C70B935A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LDR</a:t>
            </a:r>
          </a:p>
          <a:p>
            <a:r>
              <a:rPr lang="en-US" dirty="0"/>
              <a:t>Buzzer</a:t>
            </a:r>
          </a:p>
          <a:p>
            <a:r>
              <a:rPr lang="en-US" dirty="0" smtClean="0"/>
              <a:t>RFID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F9492-705F-485F-B0D2-4F05D1D0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271551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  <p:pic>
        <p:nvPicPr>
          <p:cNvPr id="3084" name="Picture 12" descr="RC522 RFID Module: How to Interface w/ Arduino in 3 Steps - ElectroPeak">
            <a:extLst>
              <a:ext uri="{FF2B5EF4-FFF2-40B4-BE49-F238E27FC236}">
                <a16:creationId xmlns:a16="http://schemas.microsoft.com/office/drawing/2014/main" id="{5936EFA3-0BF1-4F20-AC97-DF73E8391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607" y="1496277"/>
            <a:ext cx="5683395" cy="42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F5A-6CA3-4EA0-8F3A-F66CC4B4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6D62-2F57-419C-817E-C70B935A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LDR</a:t>
            </a:r>
          </a:p>
          <a:p>
            <a:r>
              <a:rPr lang="en-US" dirty="0"/>
              <a:t>Buzzer</a:t>
            </a:r>
          </a:p>
          <a:p>
            <a:r>
              <a:rPr lang="en-US" dirty="0" smtClean="0"/>
              <a:t>RFID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F9492-705F-485F-B0D2-4F05D1D0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271551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  <p:pic>
        <p:nvPicPr>
          <p:cNvPr id="3086" name="Picture 14" descr="DoDeDoDo (Production)">
            <a:extLst>
              <a:ext uri="{FF2B5EF4-FFF2-40B4-BE49-F238E27FC236}">
                <a16:creationId xmlns:a16="http://schemas.microsoft.com/office/drawing/2014/main" id="{D5CEF688-2A38-4BCF-939C-C58DEE07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89" y="1503640"/>
            <a:ext cx="6208513" cy="38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76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F5A-6CA3-4EA0-8F3A-F66CC4B4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6D62-2F57-419C-817E-C70B935A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LDR</a:t>
            </a:r>
          </a:p>
          <a:p>
            <a:r>
              <a:rPr lang="en-US" dirty="0"/>
              <a:t>Buzzer</a:t>
            </a:r>
          </a:p>
          <a:p>
            <a:r>
              <a:rPr lang="en-US" dirty="0"/>
              <a:t>Water level indicator</a:t>
            </a:r>
          </a:p>
          <a:p>
            <a:r>
              <a:rPr lang="en-US" dirty="0"/>
              <a:t>RFID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F9492-705F-485F-B0D2-4F05D1D0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271551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  <p:pic>
        <p:nvPicPr>
          <p:cNvPr id="3088" name="Picture 16" descr="RC522 RFID Reader Writer Door Lock Access Control Arduino Project">
            <a:extLst>
              <a:ext uri="{FF2B5EF4-FFF2-40B4-BE49-F238E27FC236}">
                <a16:creationId xmlns:a16="http://schemas.microsoft.com/office/drawing/2014/main" id="{968A2772-7B94-4300-885B-BC1A96793E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78" y="1773101"/>
            <a:ext cx="6101080" cy="357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279B-9C88-483C-AD12-A8AD6DA7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14" y="257048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/>
              <a:t>Simulation environment</a:t>
            </a:r>
            <a:br>
              <a:rPr lang="en-US" sz="4500" b="1" dirty="0"/>
            </a:br>
            <a:endParaRPr lang="en-US" sz="45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18244-589B-4615-B073-40061D3F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4942" y="6264882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</p:spTree>
    <p:extLst>
      <p:ext uri="{BB962C8B-B14F-4D97-AF65-F5344CB8AC3E}">
        <p14:creationId xmlns:p14="http://schemas.microsoft.com/office/powerpoint/2010/main" val="16871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B923-64D6-4025-AF6B-7297ADBF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A510-225B-4185-B74D-19A706764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55" y="2106002"/>
            <a:ext cx="8596668" cy="4300485"/>
          </a:xfrm>
        </p:spPr>
        <p:txBody>
          <a:bodyPr>
            <a:normAutofit/>
          </a:bodyPr>
          <a:lstStyle/>
          <a:p>
            <a:r>
              <a:rPr lang="en-US" sz="2400" dirty="0"/>
              <a:t>Introduction to Microcontrollers</a:t>
            </a:r>
          </a:p>
          <a:p>
            <a:r>
              <a:rPr lang="en-US" sz="2400" dirty="0"/>
              <a:t>Introducing NodeMCU ESP8266</a:t>
            </a:r>
          </a:p>
          <a:p>
            <a:r>
              <a:rPr lang="en-US" sz="2400" dirty="0"/>
              <a:t>Arduino environment </a:t>
            </a:r>
          </a:p>
          <a:p>
            <a:r>
              <a:rPr lang="en-US" sz="2400" dirty="0"/>
              <a:t>Sensors</a:t>
            </a:r>
          </a:p>
          <a:p>
            <a:r>
              <a:rPr lang="en-US" sz="2400" dirty="0"/>
              <a:t>Simulation environment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C2075-C8B0-4201-B463-BFB846FA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235351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</p:spTree>
    <p:extLst>
      <p:ext uri="{BB962C8B-B14F-4D97-AF65-F5344CB8AC3E}">
        <p14:creationId xmlns:p14="http://schemas.microsoft.com/office/powerpoint/2010/main" val="177646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3C3F-1E98-4E71-B67C-1ED0742F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Introduction to Microcontrollers</a:t>
            </a:r>
            <a:br>
              <a:rPr lang="en-US" sz="3600" b="1" dirty="0"/>
            </a:br>
            <a:r>
              <a:rPr lang="en-US" sz="2700" b="1" dirty="0"/>
              <a:t>(</a:t>
            </a:r>
            <a:r>
              <a:rPr lang="en-US" sz="2700" dirty="0"/>
              <a:t>Microprocessor VS Microcontroller)</a:t>
            </a:r>
            <a:r>
              <a:rPr lang="en-US" dirty="0"/>
              <a:t/>
            </a:r>
            <a:br>
              <a:rPr lang="en-US" dirty="0"/>
            </a:br>
            <a:r>
              <a:rPr lang="en-US" sz="3600" b="1" dirty="0"/>
              <a:t/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15598-C04B-4D9F-B396-3CA0D5D2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358050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8B1BA3-124C-4AC2-BDFF-CE2C8916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40" y="1909246"/>
            <a:ext cx="6048374" cy="44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3C3F-1E98-4E71-B67C-1ED0742F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Introduction to Microcontrollers</a:t>
            </a:r>
            <a:br>
              <a:rPr lang="en-US" sz="3600" b="1" dirty="0"/>
            </a:br>
            <a:r>
              <a:rPr lang="en-US" sz="2700" b="1" dirty="0"/>
              <a:t>(</a:t>
            </a:r>
            <a:r>
              <a:rPr lang="en-US" sz="2700" dirty="0"/>
              <a:t>Microprocessor VS Microcontroller)</a:t>
            </a:r>
            <a:r>
              <a:rPr lang="en-US" dirty="0"/>
              <a:t/>
            </a:r>
            <a:br>
              <a:rPr lang="en-US" dirty="0"/>
            </a:br>
            <a:r>
              <a:rPr lang="en-US" sz="3600" b="1" dirty="0"/>
              <a:t/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15598-C04B-4D9F-B396-3CA0D5D2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358050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E171A-EAC8-48C8-ACD5-66F3504B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37593"/>
            <a:ext cx="9741551" cy="452045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13131"/>
                </a:solidFill>
                <a:effectLst/>
                <a:latin typeface="Open Sans"/>
              </a:rPr>
              <a:t>Microcontrollers are designed to perform </a:t>
            </a:r>
            <a:r>
              <a:rPr lang="en-US" b="1" i="0" dirty="0">
                <a:solidFill>
                  <a:srgbClr val="313131"/>
                </a:solidFill>
                <a:effectLst/>
                <a:latin typeface="Open Sans"/>
              </a:rPr>
              <a:t>specific</a:t>
            </a:r>
            <a:r>
              <a:rPr lang="en-US" b="0" i="0" dirty="0">
                <a:solidFill>
                  <a:srgbClr val="313131"/>
                </a:solidFill>
                <a:effectLst/>
                <a:latin typeface="Open Sans"/>
              </a:rPr>
              <a:t> tasks</a:t>
            </a:r>
          </a:p>
          <a:p>
            <a:pPr lvl="1"/>
            <a:r>
              <a:rPr lang="en-US" dirty="0"/>
              <a:t>Depending on the input, some processing needs to be done and output is delivered</a:t>
            </a:r>
          </a:p>
          <a:p>
            <a:pPr lvl="1"/>
            <a:r>
              <a:rPr lang="en-US" dirty="0"/>
              <a:t>they need </a:t>
            </a:r>
            <a:r>
              <a:rPr lang="en-US" b="1" dirty="0"/>
              <a:t>small resources </a:t>
            </a:r>
            <a:r>
              <a:rPr lang="en-US" dirty="0"/>
              <a:t>like RAM, ROM, I/O ports, etc. and hence can be embedded on a single chip</a:t>
            </a:r>
          </a:p>
          <a:p>
            <a:r>
              <a:rPr lang="en-US" dirty="0"/>
              <a:t>Microprocessors find in applications where tasks are </a:t>
            </a:r>
            <a:r>
              <a:rPr lang="en-US" b="1" dirty="0"/>
              <a:t>unspecific</a:t>
            </a:r>
          </a:p>
          <a:p>
            <a:pPr lvl="1"/>
            <a:r>
              <a:rPr lang="en-US" dirty="0"/>
              <a:t> relationship between input and output is not defined</a:t>
            </a:r>
          </a:p>
          <a:p>
            <a:pPr lvl="1"/>
            <a:r>
              <a:rPr lang="en-US" dirty="0"/>
              <a:t> They need </a:t>
            </a:r>
            <a:r>
              <a:rPr lang="en-US" b="1" dirty="0"/>
              <a:t>high amount of resources </a:t>
            </a:r>
            <a:r>
              <a:rPr lang="en-US" dirty="0"/>
              <a:t>like RAM, ROM, I/O ports etc.</a:t>
            </a:r>
          </a:p>
          <a:p>
            <a:pPr algn="just"/>
            <a:r>
              <a:rPr lang="en-US" dirty="0"/>
              <a:t>A microprocessor cannot be used stand alone. They need other peripherals like RAM, ROM, buffer, I/O ports etc. and hence a system designed around a microprocessor is quite costly.</a:t>
            </a:r>
          </a:p>
          <a:p>
            <a:pPr algn="just"/>
            <a:r>
              <a:rPr lang="en-US" dirty="0"/>
              <a:t>Basically, you can make and design </a:t>
            </a:r>
            <a:r>
              <a:rPr lang="en-US" b="1" dirty="0"/>
              <a:t>whatever you wan</a:t>
            </a:r>
            <a:r>
              <a:rPr lang="en-US" dirty="0"/>
              <a:t>t on the </a:t>
            </a:r>
            <a:r>
              <a:rPr lang="en-US" b="1" dirty="0"/>
              <a:t>available resources </a:t>
            </a:r>
            <a:r>
              <a:rPr lang="en-US" dirty="0"/>
              <a:t>of the Microprocessors whereas, in order to do the same, you have to </a:t>
            </a:r>
            <a:r>
              <a:rPr lang="en-US" b="1" dirty="0"/>
              <a:t>extend to the peripherals </a:t>
            </a:r>
            <a:r>
              <a:rPr lang="en-US" dirty="0"/>
              <a:t>on a microcontroller.</a:t>
            </a:r>
          </a:p>
        </p:txBody>
      </p:sp>
    </p:spTree>
    <p:extLst>
      <p:ext uri="{BB962C8B-B14F-4D97-AF65-F5344CB8AC3E}">
        <p14:creationId xmlns:p14="http://schemas.microsoft.com/office/powerpoint/2010/main" val="358161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3C3F-1E98-4E71-B67C-1ED0742F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Introduction to Microcontrollers</a:t>
            </a:r>
            <a:br>
              <a:rPr lang="en-US" sz="3600" b="1" dirty="0"/>
            </a:br>
            <a:r>
              <a:rPr lang="en-US" sz="2700" b="1" dirty="0"/>
              <a:t>(</a:t>
            </a:r>
            <a:r>
              <a:rPr lang="en-US" sz="2700" dirty="0"/>
              <a:t>Microprocessor VS Microcontroller)</a:t>
            </a:r>
            <a:r>
              <a:rPr lang="en-US" dirty="0"/>
              <a:t/>
            </a:r>
            <a:br>
              <a:rPr lang="en-US" dirty="0"/>
            </a:br>
            <a:r>
              <a:rPr lang="en-US" sz="3600" b="1" dirty="0"/>
              <a:t/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15598-C04B-4D9F-B396-3CA0D5D2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358050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  <p:pic>
        <p:nvPicPr>
          <p:cNvPr id="7" name="Picture 2" descr="Raspberry Pi vs Arduino - Arduino Project Hub">
            <a:extLst>
              <a:ext uri="{FF2B5EF4-FFF2-40B4-BE49-F238E27FC236}">
                <a16:creationId xmlns:a16="http://schemas.microsoft.com/office/drawing/2014/main" id="{9457668A-D169-47FB-93A6-9F824DFBA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89335"/>
            <a:ext cx="7998416" cy="466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28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3C3F-1E98-4E71-B67C-1ED0742F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Introduction to Microcontrollers</a:t>
            </a:r>
            <a:br>
              <a:rPr lang="en-US" sz="3600" b="1" dirty="0"/>
            </a:br>
            <a:r>
              <a:rPr lang="en-US" sz="2700" b="1" dirty="0"/>
              <a:t>(</a:t>
            </a:r>
            <a:r>
              <a:rPr lang="en-US" sz="2700" dirty="0"/>
              <a:t>Microprocessor VS Microcontroller)</a:t>
            </a:r>
            <a:r>
              <a:rPr lang="en-US" dirty="0"/>
              <a:t/>
            </a:r>
            <a:br>
              <a:rPr lang="en-US" dirty="0"/>
            </a:br>
            <a:r>
              <a:rPr lang="en-US" sz="3600" b="1" dirty="0"/>
              <a:t/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15598-C04B-4D9F-B396-3CA0D5D2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358050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D783E-5AC2-4C97-8C2C-5050075B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91" y="1657325"/>
            <a:ext cx="4217954" cy="47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3C3F-1E98-4E71-B67C-1ED0742F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Introduction to Microcontrollers</a:t>
            </a:r>
            <a:br>
              <a:rPr lang="en-US" sz="3600" b="1" dirty="0"/>
            </a:br>
            <a:r>
              <a:rPr lang="en-US" sz="2700" b="1" dirty="0"/>
              <a:t>(</a:t>
            </a:r>
            <a:r>
              <a:rPr lang="en-US" sz="2700" dirty="0"/>
              <a:t>Microprocessor VS Microcontroller)</a:t>
            </a:r>
            <a:r>
              <a:rPr lang="en-US" dirty="0"/>
              <a:t/>
            </a:r>
            <a:br>
              <a:rPr lang="en-US" dirty="0"/>
            </a:br>
            <a:r>
              <a:rPr lang="en-US" sz="3600" b="1" dirty="0"/>
              <a:t/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15598-C04B-4D9F-B396-3CA0D5D2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358050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  <p:pic>
        <p:nvPicPr>
          <p:cNvPr id="6" name="Picture 4" descr="Serving Files over Ethernet | Arduino Ethernet + SD Card | Adafruit  Learning System">
            <a:extLst>
              <a:ext uri="{FF2B5EF4-FFF2-40B4-BE49-F238E27FC236}">
                <a16:creationId xmlns:a16="http://schemas.microsoft.com/office/drawing/2014/main" id="{F07AE6E8-6E37-475E-9308-9784D0FE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19" y="1928866"/>
            <a:ext cx="5001460" cy="384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mazon.com: ARCELI ESP-12E ESP8266 UART WiFi Wireless Shield Compatible  with Arduino UNO R3: Electronics">
            <a:extLst>
              <a:ext uri="{FF2B5EF4-FFF2-40B4-BE49-F238E27FC236}">
                <a16:creationId xmlns:a16="http://schemas.microsoft.com/office/drawing/2014/main" id="{277218D1-01DC-4555-AC4F-DAEBD6879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879" y="1930400"/>
            <a:ext cx="3843338" cy="38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097-A93D-47D0-BC12-AB6AE0B8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Introducing NodeMCU ESP8266</a:t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AB808-9206-46CD-BBF4-F8D13004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321903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  <p:pic>
        <p:nvPicPr>
          <p:cNvPr id="12" name="Picture 6" descr="ESP8266 Nodemcu WiFi Module at Rs 300/piece | Chandni Chowk | New Delhi|  ID: 20357033330">
            <a:extLst>
              <a:ext uri="{FF2B5EF4-FFF2-40B4-BE49-F238E27FC236}">
                <a16:creationId xmlns:a16="http://schemas.microsoft.com/office/drawing/2014/main" id="{2DDD1A68-1E2F-43CB-8BA4-EE537D75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97" y="1596741"/>
            <a:ext cx="4104107" cy="410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8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097-A93D-47D0-BC12-AB6AE0B8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Introducing NodeMCU ESP8266</a:t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AB808-9206-46CD-BBF4-F8D13004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6862" y="6321903"/>
            <a:ext cx="6297612" cy="365125"/>
          </a:xfrm>
        </p:spPr>
        <p:txBody>
          <a:bodyPr/>
          <a:lstStyle/>
          <a:p>
            <a:pPr algn="ctr"/>
            <a:r>
              <a:rPr lang="en-US" dirty="0"/>
              <a:t>Introduction to Internet of Things (IoT Hardware and simulation) – Spring 2021 - Reza Serati</a:t>
            </a:r>
          </a:p>
        </p:txBody>
      </p:sp>
      <p:pic>
        <p:nvPicPr>
          <p:cNvPr id="5" name="Picture 2" descr="NodeMCU ESP8266 Pinout, Specifications, Features &amp; Datasheet">
            <a:extLst>
              <a:ext uri="{FF2B5EF4-FFF2-40B4-BE49-F238E27FC236}">
                <a16:creationId xmlns:a16="http://schemas.microsoft.com/office/drawing/2014/main" id="{8BFCE48F-F7E0-485B-B764-4AF77D255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92" y="2013132"/>
            <a:ext cx="71437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779</TotalTime>
  <Words>453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Open Sans</vt:lpstr>
      <vt:lpstr>Roboto</vt:lpstr>
      <vt:lpstr>Trebuchet MS</vt:lpstr>
      <vt:lpstr>Wingdings 3</vt:lpstr>
      <vt:lpstr>Facet</vt:lpstr>
      <vt:lpstr>Introduction to  Internet of Things (IoT Hardware and Simulation)</vt:lpstr>
      <vt:lpstr>Prospects</vt:lpstr>
      <vt:lpstr>Introduction to Microcontrollers (Microprocessor VS Microcontroller)  </vt:lpstr>
      <vt:lpstr>Introduction to Microcontrollers (Microprocessor VS Microcontroller)  </vt:lpstr>
      <vt:lpstr>Introduction to Microcontrollers (Microprocessor VS Microcontroller)  </vt:lpstr>
      <vt:lpstr>Introduction to Microcontrollers (Microprocessor VS Microcontroller)  </vt:lpstr>
      <vt:lpstr>Introduction to Microcontrollers (Microprocessor VS Microcontroller)  </vt:lpstr>
      <vt:lpstr>Introducing NodeMCU ESP8266 </vt:lpstr>
      <vt:lpstr>Introducing NodeMCU ESP8266 </vt:lpstr>
      <vt:lpstr>Introducing NodeMCU ESP8266 </vt:lpstr>
      <vt:lpstr>Introducing NodeMCU ESP8266 </vt:lpstr>
      <vt:lpstr>Introducing NodeMCU ESP8266 </vt:lpstr>
      <vt:lpstr>Arduino environment  </vt:lpstr>
      <vt:lpstr>Sensors</vt:lpstr>
      <vt:lpstr>Sensors</vt:lpstr>
      <vt:lpstr>Sensors</vt:lpstr>
      <vt:lpstr>Sensors</vt:lpstr>
      <vt:lpstr>Sensors</vt:lpstr>
      <vt:lpstr>Simulation environment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Serati</dc:creator>
  <cp:lastModifiedBy>Moorche</cp:lastModifiedBy>
  <cp:revision>65</cp:revision>
  <dcterms:created xsi:type="dcterms:W3CDTF">2021-03-24T21:14:09Z</dcterms:created>
  <dcterms:modified xsi:type="dcterms:W3CDTF">2022-03-11T14:15:07Z</dcterms:modified>
</cp:coreProperties>
</file>