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633" r:id="rId3"/>
    <p:sldId id="648" r:id="rId4"/>
    <p:sldId id="649" r:id="rId5"/>
    <p:sldId id="661" r:id="rId6"/>
    <p:sldId id="646" r:id="rId7"/>
    <p:sldId id="645" r:id="rId8"/>
    <p:sldId id="662" r:id="rId9"/>
    <p:sldId id="653" r:id="rId10"/>
    <p:sldId id="667" r:id="rId11"/>
    <p:sldId id="654" r:id="rId12"/>
    <p:sldId id="655" r:id="rId13"/>
    <p:sldId id="636" r:id="rId14"/>
    <p:sldId id="650" r:id="rId15"/>
    <p:sldId id="651" r:id="rId16"/>
    <p:sldId id="652" r:id="rId17"/>
    <p:sldId id="647" r:id="rId18"/>
    <p:sldId id="634" r:id="rId19"/>
    <p:sldId id="641" r:id="rId20"/>
    <p:sldId id="665" r:id="rId21"/>
    <p:sldId id="644" r:id="rId22"/>
    <p:sldId id="656" r:id="rId23"/>
    <p:sldId id="657" r:id="rId24"/>
    <p:sldId id="658" r:id="rId25"/>
    <p:sldId id="659" r:id="rId26"/>
    <p:sldId id="668" r:id="rId27"/>
    <p:sldId id="669" r:id="rId28"/>
    <p:sldId id="663" r:id="rId29"/>
  </p:sldIdLst>
  <p:sldSz cx="9144000" cy="6858000" type="screen4x3"/>
  <p:notesSz cx="7315200" cy="96012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33CC"/>
    <a:srgbClr val="003399"/>
    <a:srgbClr val="C2C2C2"/>
    <a:srgbClr val="FF6600"/>
    <a:srgbClr val="6600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44" autoAdjust="0"/>
  </p:normalViewPr>
  <p:slideViewPr>
    <p:cSldViewPr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9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AC56DBBD-F88D-496D-8FE4-3CFDCE7C43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40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14ECB-18AF-46FB-93F7-73D398DAFBC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 (HTML) is the basic scripting language used by web browsers to render pages on the world wide web. </a:t>
            </a:r>
            <a:r>
              <a:rPr lang="en-US" dirty="0" err="1"/>
              <a:t>HyperText</a:t>
            </a:r>
            <a:r>
              <a:rPr lang="en-US" dirty="0"/>
              <a:t> allows a user to click a link and be redirected to a new page referenced by that 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78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web crawler, crawler or web spider, is a computer program that's used to search and automatically index website content and other information over the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8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err="1"/>
              <a:t>جي</a:t>
            </a:r>
            <a:r>
              <a:rPr lang="fa-IR" baseline="0" dirty="0"/>
              <a:t> </a:t>
            </a:r>
            <a:r>
              <a:rPr lang="fa-IR" baseline="0" dirty="0" err="1"/>
              <a:t>ميل</a:t>
            </a:r>
            <a:r>
              <a:rPr lang="fa-IR" baseline="0" dirty="0"/>
              <a:t> به عنوان يكي از موفقترين نمونه‌هاي برنامه‌هاي </a:t>
            </a:r>
            <a:r>
              <a:rPr lang="fa-IR" baseline="0" dirty="0" err="1"/>
              <a:t>كلاينت</a:t>
            </a:r>
            <a:r>
              <a:rPr lang="fa-IR" baseline="0" dirty="0"/>
              <a:t>-سرور در دنياي وب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7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این چند اسلاید</a:t>
            </a:r>
            <a:r>
              <a:rPr lang="fa-IR" baseline="0" dirty="0"/>
              <a:t> میتواند در قالب </a:t>
            </a:r>
            <a:r>
              <a:rPr lang="fa-IR" baseline="0" dirty="0" err="1"/>
              <a:t>شکلهایی</a:t>
            </a:r>
            <a:r>
              <a:rPr lang="fa-IR" baseline="0" dirty="0"/>
              <a:t> که بهبود میابد تا به شکل نهایی برسد ارایه گردد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6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این چند اسلاید</a:t>
            </a:r>
            <a:r>
              <a:rPr lang="fa-IR" baseline="0" dirty="0"/>
              <a:t> میتواند در قالب </a:t>
            </a:r>
            <a:r>
              <a:rPr lang="fa-IR" baseline="0" dirty="0" err="1"/>
              <a:t>شکلهایی</a:t>
            </a:r>
            <a:r>
              <a:rPr lang="fa-IR" baseline="0" dirty="0"/>
              <a:t> که بهبود میابد تا به شکل نهایی برسد ارایه گردد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3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AJAX is a developer's dream, because you can:</a:t>
            </a:r>
          </a:p>
          <a:p>
            <a:endParaRPr lang="en-US" dirty="0"/>
          </a:p>
          <a:p>
            <a:r>
              <a:rPr lang="en-US" dirty="0"/>
              <a:t>Read data from a web server - after the page has loaded</a:t>
            </a:r>
          </a:p>
          <a:p>
            <a:r>
              <a:rPr lang="en-US" dirty="0"/>
              <a:t>Update a web page without reloading the page</a:t>
            </a:r>
          </a:p>
          <a:p>
            <a:r>
              <a:rPr lang="en-US" dirty="0"/>
              <a:t>Send data to a web server - in the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46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invocation  </a:t>
            </a:r>
            <a:r>
              <a:rPr lang="fa-IR" dirty="0"/>
              <a:t>فراخوانی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8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 dirty="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387152"/>
            <a:ext cx="457200" cy="44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3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F11CE-F45A-4F3F-AF42-3956290B0A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F5441-AAD2-4F5F-8028-E00E82506D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5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1DCE-B9BA-4E03-9E27-F95A86438F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E2D0E-F62B-4D92-93B2-88DB6C400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10B44-486B-46CE-BC4D-1EA29295C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CD4F3-B94E-46E3-9AD2-7139ACB3D2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FF475-2EAE-4FB1-A8FB-03926447DE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C47FD-E765-499B-91D8-81D7E45BCC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BDA70-394D-4285-89EB-6F6F48AE3E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714AA-802B-41F5-9D38-F3FCACE1E1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22AC6E74-0DF1-4F32-9D1B-23D74D8408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4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0" y="6388098"/>
            <a:ext cx="457200" cy="44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aghoub.al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6934200" cy="1143000"/>
          </a:xfrm>
        </p:spPr>
        <p:txBody>
          <a:bodyPr/>
          <a:lstStyle/>
          <a:p>
            <a:pPr algn="ctr" eaLnBrk="1" hangingPunct="1"/>
            <a:r>
              <a:rPr lang="en-US" sz="5500" dirty="0"/>
              <a:t>Introduction &amp; Outline</a:t>
            </a:r>
            <a:endParaRPr lang="en-US" sz="45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819400"/>
            <a:ext cx="7467600" cy="3352800"/>
          </a:xfrm>
        </p:spPr>
        <p:txBody>
          <a:bodyPr/>
          <a:lstStyle/>
          <a:p>
            <a:pPr eaLnBrk="1" hangingPunct="1"/>
            <a:r>
              <a:rPr lang="en-US" sz="3200" dirty="0"/>
              <a:t>Web Programming</a:t>
            </a:r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Spring </a:t>
            </a:r>
            <a:r>
              <a:rPr lang="en-US" sz="2800" dirty="0"/>
              <a:t>2023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sz="2800" dirty="0" err="1">
                <a:solidFill>
                  <a:srgbClr val="000000"/>
                </a:solidFill>
              </a:rPr>
              <a:t>Yaghoub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Alizadeh</a:t>
            </a:r>
            <a:endParaRPr lang="en-US" sz="2800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sz="1400" dirty="0"/>
              <a:t>Gmail: </a:t>
            </a:r>
            <a:r>
              <a:rPr lang="en-US" sz="1400" dirty="0">
                <a:hlinkClick r:id="rId3"/>
              </a:rPr>
              <a:t>Yaghoub.al@gmail.com</a:t>
            </a:r>
            <a:endParaRPr lang="en-US" sz="1400" dirty="0"/>
          </a:p>
          <a:p>
            <a:pPr lvl="1" eaLnBrk="1" hangingPunct="1"/>
            <a:r>
              <a:rPr lang="en-US" sz="1400" dirty="0"/>
              <a:t>Phone:+989141887195</a:t>
            </a:r>
            <a:endParaRPr lang="en-US" sz="2200" dirty="0"/>
          </a:p>
          <a:p>
            <a:pPr eaLnBrk="1" hangingPunct="1"/>
            <a:r>
              <a:rPr lang="en-US" sz="2200" dirty="0"/>
              <a:t> 		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WWW: From Old to Now!!!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Static</a:t>
            </a:r>
            <a:r>
              <a:rPr lang="en-US" sz="3600" dirty="0"/>
              <a:t> Web Pages:</a:t>
            </a:r>
          </a:p>
          <a:p>
            <a:pPr lvl="1"/>
            <a:r>
              <a:rPr lang="en-US" dirty="0"/>
              <a:t>Client requests a document from server</a:t>
            </a:r>
          </a:p>
          <a:p>
            <a:pPr lvl="2"/>
            <a:r>
              <a:rPr lang="en-US" sz="2600" dirty="0">
                <a:sym typeface="Wingdings" pitchFamily="2" charset="2"/>
              </a:rPr>
              <a:t>A communication protocol: </a:t>
            </a:r>
            <a:r>
              <a:rPr lang="en-US" sz="2600" dirty="0">
                <a:solidFill>
                  <a:srgbClr val="CC0000"/>
                </a:solidFill>
                <a:sym typeface="Wingdings" pitchFamily="2" charset="2"/>
              </a:rPr>
              <a:t>HTTP </a:t>
            </a:r>
            <a:r>
              <a:rPr lang="en-US" sz="2600" dirty="0">
                <a:sym typeface="Wingdings" pitchFamily="2" charset="2"/>
              </a:rPr>
              <a:t>(Q1)</a:t>
            </a:r>
          </a:p>
          <a:p>
            <a:pPr lvl="1"/>
            <a:r>
              <a:rPr lang="en-US" dirty="0"/>
              <a:t>How to display the document in browser?</a:t>
            </a:r>
          </a:p>
          <a:p>
            <a:pPr lvl="2"/>
            <a:r>
              <a:rPr lang="en-US" dirty="0">
                <a:sym typeface="Wingdings" pitchFamily="2" charset="2"/>
              </a:rPr>
              <a:t>Document structure definition language: </a:t>
            </a:r>
            <a:r>
              <a:rPr lang="en-US" dirty="0">
                <a:solidFill>
                  <a:srgbClr val="CC0000"/>
                </a:solidFill>
                <a:sym typeface="Wingdings" pitchFamily="2" charset="2"/>
              </a:rPr>
              <a:t>HTML </a:t>
            </a:r>
            <a:r>
              <a:rPr lang="en-US" dirty="0">
                <a:sym typeface="Wingdings" pitchFamily="2" charset="2"/>
              </a:rPr>
              <a:t>(Q2), </a:t>
            </a:r>
          </a:p>
          <a:p>
            <a:pPr lvl="2"/>
            <a:r>
              <a:rPr lang="en-US" dirty="0">
                <a:sym typeface="Wingdings" pitchFamily="2" charset="2"/>
              </a:rPr>
              <a:t>Representation of document: </a:t>
            </a:r>
            <a:r>
              <a:rPr lang="en-US" dirty="0">
                <a:solidFill>
                  <a:srgbClr val="CC0000"/>
                </a:solidFill>
                <a:sym typeface="Wingdings" pitchFamily="2" charset="2"/>
              </a:rPr>
              <a:t>CSS </a:t>
            </a:r>
            <a:r>
              <a:rPr lang="en-US" dirty="0">
                <a:sym typeface="Wingdings" pitchFamily="2" charset="2"/>
              </a:rPr>
              <a:t>(Q3)</a:t>
            </a:r>
          </a:p>
          <a:p>
            <a:pPr lvl="2"/>
            <a:r>
              <a:rPr lang="en-US" dirty="0">
                <a:sym typeface="Wingdings" pitchFamily="2" charset="2"/>
              </a:rPr>
              <a:t>Later, very later, some advance features: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HTML5</a:t>
            </a:r>
            <a:r>
              <a:rPr lang="en-US" dirty="0">
                <a:sym typeface="Wingdings" pitchFamily="2" charset="2"/>
              </a:rPr>
              <a:t> (Q9)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8821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WWW: From Old to Now!!!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Interactive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C00000"/>
                </a:solidFill>
              </a:rPr>
              <a:t>Dynamic</a:t>
            </a:r>
            <a:r>
              <a:rPr lang="en-US" sz="3200" dirty="0"/>
              <a:t> web page</a:t>
            </a:r>
          </a:p>
          <a:p>
            <a:pPr lvl="1"/>
            <a:r>
              <a:rPr lang="en-US" sz="2800" dirty="0"/>
              <a:t>Needs to interact with user (e.g., event handling in web pages)</a:t>
            </a:r>
          </a:p>
          <a:p>
            <a:pPr lvl="2"/>
            <a:r>
              <a:rPr lang="en-US" sz="2200" dirty="0">
                <a:sym typeface="Wingdings" pitchFamily="2" charset="2"/>
              </a:rPr>
              <a:t>A programming language in browser: </a:t>
            </a:r>
            <a:r>
              <a:rPr lang="en-US" sz="2200" dirty="0">
                <a:solidFill>
                  <a:srgbClr val="CC0000"/>
                </a:solidFill>
                <a:sym typeface="Wingdings" pitchFamily="2" charset="2"/>
              </a:rPr>
              <a:t>JavaScript </a:t>
            </a:r>
            <a:r>
              <a:rPr lang="en-US" sz="2200" dirty="0">
                <a:sym typeface="Wingdings" pitchFamily="2" charset="2"/>
              </a:rPr>
              <a:t>(Q4)</a:t>
            </a:r>
            <a:endParaRPr lang="en-US" sz="2200" dirty="0"/>
          </a:p>
          <a:p>
            <a:pPr lvl="1"/>
            <a:r>
              <a:rPr lang="en-US" sz="2800" dirty="0"/>
              <a:t>Dynamic data from server (e.g., search result)</a:t>
            </a:r>
          </a:p>
          <a:p>
            <a:pPr lvl="2"/>
            <a:r>
              <a:rPr lang="en-US" sz="2200" dirty="0">
                <a:sym typeface="Wingdings" pitchFamily="2" charset="2"/>
              </a:rPr>
              <a:t>A programming language in server: </a:t>
            </a:r>
            <a:r>
              <a:rPr lang="en-US" sz="2200" dirty="0">
                <a:solidFill>
                  <a:srgbClr val="CC0000"/>
                </a:solidFill>
                <a:sym typeface="Wingdings" pitchFamily="2" charset="2"/>
              </a:rPr>
              <a:t>PHP </a:t>
            </a:r>
            <a:r>
              <a:rPr lang="en-US" sz="2200" dirty="0">
                <a:sym typeface="Wingdings" pitchFamily="2" charset="2"/>
              </a:rPr>
              <a:t>(Q7)</a:t>
            </a:r>
          </a:p>
          <a:p>
            <a:pPr lvl="2"/>
            <a:r>
              <a:rPr lang="en-US" sz="2200" dirty="0">
                <a:sym typeface="Wingdings" pitchFamily="2" charset="2"/>
              </a:rPr>
              <a:t>More complex processing :</a:t>
            </a:r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 Java, Python, Go</a:t>
            </a:r>
            <a:endParaRPr lang="en-US" sz="2200" dirty="0">
              <a:solidFill>
                <a:srgbClr val="FF0000"/>
              </a:solidFill>
            </a:endParaRPr>
          </a:p>
          <a:p>
            <a:pPr lvl="1"/>
            <a:r>
              <a:rPr lang="en-US" sz="2800" dirty="0"/>
              <a:t>Interactive &amp; Dynamic web page</a:t>
            </a:r>
          </a:p>
          <a:p>
            <a:pPr lvl="2"/>
            <a:r>
              <a:rPr lang="en-US" sz="2200" dirty="0">
                <a:solidFill>
                  <a:srgbClr val="000000"/>
                </a:solidFill>
                <a:sym typeface="Wingdings" pitchFamily="2" charset="2"/>
              </a:rPr>
              <a:t>A communication mechanism between web page and server: </a:t>
            </a:r>
            <a:r>
              <a:rPr lang="en-US" sz="2200" dirty="0">
                <a:solidFill>
                  <a:srgbClr val="CC0000"/>
                </a:solidFill>
                <a:sym typeface="Wingdings" pitchFamily="2" charset="2"/>
              </a:rPr>
              <a:t>Ajax </a:t>
            </a:r>
            <a:r>
              <a:rPr lang="en-US" sz="2200" dirty="0">
                <a:sym typeface="Wingdings" pitchFamily="2" charset="2"/>
              </a:rPr>
              <a:t>(Q5) &amp; </a:t>
            </a:r>
            <a:r>
              <a:rPr lang="en-US" sz="2200" dirty="0">
                <a:solidFill>
                  <a:srgbClr val="CC0000"/>
                </a:solidFill>
                <a:sym typeface="Wingdings" pitchFamily="2" charset="2"/>
              </a:rPr>
              <a:t>XML/JSON </a:t>
            </a:r>
            <a:r>
              <a:rPr lang="en-US" sz="2200" dirty="0">
                <a:sym typeface="Wingdings" pitchFamily="2" charset="2"/>
              </a:rPr>
              <a:t>(Q6)</a:t>
            </a:r>
            <a:endParaRPr lang="en-US" sz="26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95759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WWW: From Old to Now!!!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15400" cy="5181600"/>
          </a:xfrm>
        </p:spPr>
        <p:txBody>
          <a:bodyPr/>
          <a:lstStyle/>
          <a:p>
            <a:r>
              <a:rPr lang="en-US" dirty="0"/>
              <a:t>Complex processing in server side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So many common requirements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Threading, Concurrency, Security, …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Needs an application development framework</a:t>
            </a:r>
          </a:p>
          <a:p>
            <a:pPr lvl="2">
              <a:spcBef>
                <a:spcPts val="300"/>
              </a:spcBef>
            </a:pPr>
            <a:r>
              <a:rPr lang="en-US" dirty="0">
                <a:solidFill>
                  <a:srgbClr val="C00000"/>
                </a:solidFill>
              </a:rPr>
              <a:t>Web Applications Architectures </a:t>
            </a:r>
            <a:r>
              <a:rPr lang="en-US" dirty="0"/>
              <a:t>(Q8)</a:t>
            </a:r>
          </a:p>
          <a:p>
            <a:r>
              <a:rPr lang="en-US" dirty="0"/>
              <a:t>Distributed computing over web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Machine-to-Machine communication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Function invocation over web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Needs a common protocols/API (e.g., Facebook API)</a:t>
            </a:r>
          </a:p>
          <a:p>
            <a:pPr lvl="2">
              <a:spcBef>
                <a:spcPts val="400"/>
              </a:spcBef>
            </a:pPr>
            <a:r>
              <a:rPr lang="en-US" dirty="0">
                <a:solidFill>
                  <a:srgbClr val="CC0000"/>
                </a:solidFill>
              </a:rPr>
              <a:t>Web services</a:t>
            </a:r>
            <a:r>
              <a:rPr lang="en-US" dirty="0"/>
              <a:t>! (Q10)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4571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600" dirty="0"/>
              <a:t>HTTP (Q</a:t>
            </a:r>
            <a:r>
              <a:rPr lang="en-US" sz="3600" dirty="0">
                <a:solidFill>
                  <a:srgbClr val="C00000"/>
                </a:solidFill>
              </a:rPr>
              <a:t>1</a:t>
            </a:r>
            <a:r>
              <a:rPr lang="en-US" sz="3600" dirty="0"/>
              <a:t>)</a:t>
            </a:r>
          </a:p>
          <a:p>
            <a:r>
              <a:rPr lang="en-US" sz="3600" dirty="0"/>
              <a:t>HTML (Q</a:t>
            </a:r>
            <a:r>
              <a:rPr lang="en-US" sz="3600" dirty="0">
                <a:solidFill>
                  <a:srgbClr val="C00000"/>
                </a:solidFill>
              </a:rPr>
              <a:t>2</a:t>
            </a:r>
            <a:r>
              <a:rPr lang="en-US" sz="3600" dirty="0"/>
              <a:t>) &amp; CSS (Q</a:t>
            </a:r>
            <a:r>
              <a:rPr lang="en-US" sz="3600" dirty="0">
                <a:solidFill>
                  <a:srgbClr val="C00000"/>
                </a:solidFill>
              </a:rPr>
              <a:t>3</a:t>
            </a:r>
            <a:r>
              <a:rPr lang="en-US" sz="3600" dirty="0"/>
              <a:t>) &amp; HTML5 (Q</a:t>
            </a:r>
            <a:r>
              <a:rPr lang="en-US" sz="3600" dirty="0">
                <a:solidFill>
                  <a:srgbClr val="C00000"/>
                </a:solidFill>
              </a:rPr>
              <a:t>9</a:t>
            </a:r>
            <a:r>
              <a:rPr lang="en-US" sz="3600" dirty="0"/>
              <a:t>)</a:t>
            </a:r>
          </a:p>
          <a:p>
            <a:r>
              <a:rPr lang="en-US" sz="3600" dirty="0"/>
              <a:t>JavaScript &amp; jQuery(Q</a:t>
            </a:r>
            <a:r>
              <a:rPr lang="en-US" sz="3600" dirty="0">
                <a:solidFill>
                  <a:srgbClr val="C00000"/>
                </a:solidFill>
              </a:rPr>
              <a:t>4</a:t>
            </a:r>
            <a:r>
              <a:rPr lang="en-US" sz="3600" dirty="0"/>
              <a:t>) &amp; Ajax (Q</a:t>
            </a:r>
            <a:r>
              <a:rPr lang="en-US" sz="3600" dirty="0">
                <a:solidFill>
                  <a:srgbClr val="C00000"/>
                </a:solidFill>
              </a:rPr>
              <a:t>5</a:t>
            </a:r>
            <a:r>
              <a:rPr lang="en-US" sz="3600" dirty="0"/>
              <a:t>)</a:t>
            </a:r>
          </a:p>
          <a:p>
            <a:r>
              <a:rPr lang="en-US" sz="3600" dirty="0"/>
              <a:t>XML + JSON (Q</a:t>
            </a:r>
            <a:r>
              <a:rPr lang="en-US" sz="3600" dirty="0">
                <a:solidFill>
                  <a:srgbClr val="C00000"/>
                </a:solidFill>
              </a:rPr>
              <a:t>6</a:t>
            </a:r>
            <a:r>
              <a:rPr lang="en-US" sz="3600" dirty="0"/>
              <a:t>)</a:t>
            </a:r>
          </a:p>
          <a:p>
            <a:r>
              <a:rPr lang="en-US" sz="3600" dirty="0"/>
              <a:t>PHP (Q</a:t>
            </a:r>
            <a:r>
              <a:rPr lang="en-US" sz="3600" dirty="0">
                <a:solidFill>
                  <a:srgbClr val="C00000"/>
                </a:solidFill>
              </a:rPr>
              <a:t>7</a:t>
            </a:r>
            <a:r>
              <a:rPr lang="en-US" sz="3600" dirty="0"/>
              <a:t>) &amp; Web applications (Q</a:t>
            </a:r>
            <a:r>
              <a:rPr lang="en-US" sz="3600" dirty="0">
                <a:solidFill>
                  <a:srgbClr val="C00000"/>
                </a:solidFill>
              </a:rPr>
              <a:t>8</a:t>
            </a:r>
            <a:r>
              <a:rPr lang="en-US" sz="3600" dirty="0"/>
              <a:t>)</a:t>
            </a:r>
          </a:p>
          <a:p>
            <a:r>
              <a:rPr lang="en-US" sz="3600" dirty="0"/>
              <a:t>Web Services (Q</a:t>
            </a:r>
            <a:r>
              <a:rPr lang="en-US" sz="3600" dirty="0">
                <a:solidFill>
                  <a:srgbClr val="C00000"/>
                </a:solidFill>
              </a:rPr>
              <a:t>10</a:t>
            </a:r>
            <a:r>
              <a:rPr lang="en-US" sz="3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Course Is </a:t>
            </a:r>
            <a:r>
              <a:rPr lang="en-US" dirty="0">
                <a:solidFill>
                  <a:srgbClr val="C00000"/>
                </a:solidFill>
              </a:rPr>
              <a:t>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/>
              <a:t>XYZ programming language course for web</a:t>
            </a:r>
          </a:p>
          <a:p>
            <a:pPr lvl="1"/>
            <a:r>
              <a:rPr lang="en-US" dirty="0"/>
              <a:t>Many technologies for web development </a:t>
            </a:r>
          </a:p>
          <a:p>
            <a:pPr lvl="2"/>
            <a:r>
              <a:rPr lang="en-US" dirty="0"/>
              <a:t>HTML, CSS, XML, …</a:t>
            </a:r>
          </a:p>
          <a:p>
            <a:pPr lvl="2"/>
            <a:r>
              <a:rPr lang="en-US" dirty="0"/>
              <a:t>Many programming languages: PHP, JS, ASP, …</a:t>
            </a:r>
          </a:p>
          <a:p>
            <a:pPr lvl="1"/>
            <a:r>
              <a:rPr lang="en-US" dirty="0"/>
              <a:t>You are already somehow programmer </a:t>
            </a:r>
          </a:p>
          <a:p>
            <a:pPr lvl="2"/>
            <a:r>
              <a:rPr lang="en-US" dirty="0"/>
              <a:t>You know main programming concepts</a:t>
            </a:r>
          </a:p>
          <a:p>
            <a:pPr lvl="2"/>
            <a:r>
              <a:rPr lang="en-US" dirty="0"/>
              <a:t>You need to learn new syntax &amp; new features</a:t>
            </a:r>
          </a:p>
          <a:p>
            <a:r>
              <a:rPr lang="en-US" dirty="0"/>
              <a:t>In depth &amp; in detail technology review</a:t>
            </a:r>
          </a:p>
          <a:p>
            <a:pPr lvl="1"/>
            <a:r>
              <a:rPr lang="en-US" dirty="0"/>
              <a:t>There are so many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66092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We study and understand technologies that are used in real life every day</a:t>
            </a:r>
          </a:p>
          <a:p>
            <a:pPr lvl="1"/>
            <a:r>
              <a:rPr lang="en-US" sz="2600" dirty="0"/>
              <a:t>We don’t discuss about pure scientific problems </a:t>
            </a:r>
          </a:p>
          <a:p>
            <a:r>
              <a:rPr lang="en-US" sz="3000" dirty="0"/>
              <a:t>An engineering course </a:t>
            </a:r>
          </a:p>
          <a:p>
            <a:pPr lvl="1"/>
            <a:r>
              <a:rPr lang="en-US" sz="2600" dirty="0"/>
              <a:t>These technologies are used in industry</a:t>
            </a:r>
          </a:p>
          <a:p>
            <a:pPr lvl="2"/>
            <a:r>
              <a:rPr lang="en-US" sz="2400" dirty="0"/>
              <a:t>Better resume: XHTML, Ajax, CSS, PHP, …</a:t>
            </a:r>
          </a:p>
          <a:p>
            <a:pPr lvl="3"/>
            <a:r>
              <a:rPr lang="en-US" dirty="0"/>
              <a:t>More job opportunities (more money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)</a:t>
            </a:r>
          </a:p>
          <a:p>
            <a:r>
              <a:rPr lang="en-US" sz="3000" dirty="0"/>
              <a:t>(Usually) Technologies are easier that sciences</a:t>
            </a:r>
          </a:p>
          <a:p>
            <a:pPr lvl="1"/>
            <a:r>
              <a:rPr lang="en-US" sz="2600" dirty="0"/>
              <a:t>No difficult concepts</a:t>
            </a:r>
          </a:p>
          <a:p>
            <a:pPr lvl="1"/>
            <a:r>
              <a:rPr lang="en-US" sz="2600" dirty="0"/>
              <a:t>High course grade if you want </a:t>
            </a:r>
            <a:r>
              <a:rPr lang="en-US" sz="2600" dirty="0">
                <a:sym typeface="Wingdings" pitchFamily="2" charset="2"/>
              </a:rPr>
              <a:t>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06566"/>
      </p:ext>
    </p:extLst>
  </p:cSld>
  <p:clrMapOvr>
    <a:masterClrMapping/>
  </p:clrMapOvr>
  <p:transition>
    <p:strip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>
                <a:solidFill>
                  <a:srgbClr val="CC0000"/>
                </a:solidFill>
              </a:rPr>
              <a:t>Possible</a:t>
            </a:r>
            <a:r>
              <a:rPr lang="en-US" dirty="0"/>
              <a:t>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600" dirty="0"/>
              <a:t>We study technologies!!!</a:t>
            </a:r>
          </a:p>
          <a:p>
            <a:pPr lvl="1"/>
            <a:r>
              <a:rPr lang="en-US" sz="3200" dirty="0"/>
              <a:t>Technologies have limited life time</a:t>
            </a:r>
          </a:p>
          <a:p>
            <a:pPr lvl="1"/>
            <a:r>
              <a:rPr lang="en-US" sz="3200" dirty="0">
                <a:sym typeface="Wingdings" pitchFamily="2" charset="2"/>
              </a:rPr>
              <a:t>Our knowledge will expire</a:t>
            </a:r>
          </a:p>
          <a:p>
            <a:pPr lvl="2"/>
            <a:r>
              <a:rPr lang="en-US" sz="2800" dirty="0">
                <a:sym typeface="Wingdings" pitchFamily="2" charset="2"/>
              </a:rPr>
              <a:t>Some programming languages &amp; technologies may not be used 10 years later</a:t>
            </a:r>
          </a:p>
          <a:p>
            <a:pPr lvl="1"/>
            <a:r>
              <a:rPr lang="en-US" sz="3200" dirty="0"/>
              <a:t>However, most discussed technologies in this course (hopefully) will have very long life time</a:t>
            </a:r>
          </a:p>
          <a:p>
            <a:r>
              <a:rPr lang="en-US" sz="3600" dirty="0"/>
              <a:t>Web development needs many technologies</a:t>
            </a:r>
          </a:p>
          <a:p>
            <a:pPr lvl="1"/>
            <a:r>
              <a:rPr lang="en-US" sz="3200" dirty="0"/>
              <a:t>We need to learn many things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72479"/>
      </p:ext>
    </p:extLst>
  </p:cSld>
  <p:clrMapOvr>
    <a:masterClrMapping/>
  </p:clrMapOvr>
  <p:transition>
    <p:strip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/>
          <a:lstStyle/>
          <a:p>
            <a:r>
              <a:rPr lang="en-US" sz="3900" dirty="0"/>
              <a:t>Assumptions on your knowledge &amp;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Basic networking concepts</a:t>
            </a:r>
          </a:p>
          <a:p>
            <a:pPr lvl="1"/>
            <a:r>
              <a:rPr lang="en-US" sz="3200" dirty="0"/>
              <a:t>Protocol, Port, Header, … </a:t>
            </a:r>
          </a:p>
          <a:p>
            <a:r>
              <a:rPr lang="en-US" sz="3600" dirty="0"/>
              <a:t>Programming</a:t>
            </a:r>
          </a:p>
          <a:p>
            <a:pPr lvl="1"/>
            <a:r>
              <a:rPr lang="en-US" sz="3200" dirty="0"/>
              <a:t>Java / </a:t>
            </a:r>
            <a:r>
              <a:rPr lang="en-US" sz="2800" dirty="0"/>
              <a:t>C</a:t>
            </a:r>
          </a:p>
          <a:p>
            <a:r>
              <a:rPr lang="en-US" sz="3600" dirty="0"/>
              <a:t>Database</a:t>
            </a:r>
          </a:p>
          <a:p>
            <a:pPr lvl="1"/>
            <a:r>
              <a:rPr lang="en-US" sz="3200" dirty="0"/>
              <a:t>SQL</a:t>
            </a:r>
          </a:p>
          <a:p>
            <a:r>
              <a:rPr lang="en-US" sz="3600" dirty="0"/>
              <a:t>Love to program </a:t>
            </a:r>
          </a:p>
          <a:p>
            <a:pPr lvl="1"/>
            <a:r>
              <a:rPr lang="en-US" dirty="0"/>
              <a:t>At least, you don’t hate ;-)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08289"/>
      </p:ext>
    </p:extLst>
  </p:cSld>
  <p:clrMapOvr>
    <a:masterClrMapping/>
  </p:clrMapOvr>
  <p:transition>
    <p:strip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/>
              <a:t>Textbook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 &amp; Reference</a:t>
            </a:r>
            <a:r>
              <a:rPr lang="en-US" dirty="0">
                <a:solidFill>
                  <a:srgbClr val="C00000"/>
                </a:solidFill>
              </a:rPr>
              <a:t>s!</a:t>
            </a:r>
          </a:p>
          <a:p>
            <a:pPr lvl="1"/>
            <a:r>
              <a:rPr lang="en-US" dirty="0"/>
              <a:t>Front</a:t>
            </a:r>
          </a:p>
          <a:p>
            <a:pPr lvl="2"/>
            <a:r>
              <a:rPr lang="en-US" sz="2500" dirty="0"/>
              <a:t>Jon Duckett, “</a:t>
            </a:r>
            <a:r>
              <a:rPr lang="en-US" sz="2500" i="1" dirty="0"/>
              <a:t>HTML &amp; CSS Design and Build Websites</a:t>
            </a:r>
            <a:r>
              <a:rPr lang="en-US" sz="2500" dirty="0"/>
              <a:t>”</a:t>
            </a:r>
          </a:p>
          <a:p>
            <a:pPr lvl="2"/>
            <a:r>
              <a:rPr lang="en-US" sz="2500" dirty="0" err="1"/>
              <a:t>Marijn</a:t>
            </a:r>
            <a:r>
              <a:rPr lang="en-US" sz="2500" dirty="0"/>
              <a:t> </a:t>
            </a:r>
            <a:r>
              <a:rPr lang="en-US" sz="2500" dirty="0" err="1"/>
              <a:t>Haverbeke</a:t>
            </a:r>
            <a:r>
              <a:rPr lang="en-US" sz="2500" dirty="0"/>
              <a:t>, “</a:t>
            </a:r>
            <a:r>
              <a:rPr lang="en-US" sz="2500" i="1" dirty="0"/>
              <a:t>Eloquent JavaScript”</a:t>
            </a:r>
          </a:p>
          <a:p>
            <a:pPr lvl="1"/>
            <a:r>
              <a:rPr lang="en-US" sz="2700" dirty="0"/>
              <a:t>Back</a:t>
            </a:r>
          </a:p>
          <a:p>
            <a:pPr lvl="2"/>
            <a:r>
              <a:rPr lang="en-US" sz="2500" dirty="0"/>
              <a:t>Larry Ullman, “</a:t>
            </a:r>
            <a:r>
              <a:rPr lang="en-US" sz="2500" i="1" dirty="0"/>
              <a:t>PHP for the Web</a:t>
            </a:r>
            <a:r>
              <a:rPr lang="en-US" sz="2500" dirty="0"/>
              <a:t>”</a:t>
            </a:r>
          </a:p>
          <a:p>
            <a:pPr marL="671512" lvl="2" indent="0">
              <a:buNone/>
            </a:pPr>
            <a:r>
              <a:rPr lang="en-US" sz="2500" dirty="0"/>
              <a:t>or</a:t>
            </a:r>
          </a:p>
          <a:p>
            <a:pPr lvl="2"/>
            <a:r>
              <a:rPr lang="en-US" sz="2500" dirty="0"/>
              <a:t>Joel </a:t>
            </a:r>
            <a:r>
              <a:rPr lang="en-US" sz="2500" dirty="0" err="1"/>
              <a:t>Murach</a:t>
            </a:r>
            <a:r>
              <a:rPr lang="en-US" sz="2500" dirty="0"/>
              <a:t>, “</a:t>
            </a:r>
            <a:r>
              <a:rPr lang="en-US" sz="2500" dirty="0" err="1"/>
              <a:t>mutach's</a:t>
            </a:r>
            <a:r>
              <a:rPr lang="en-US" sz="2500" dirty="0"/>
              <a:t> PHP and MySQL”</a:t>
            </a:r>
          </a:p>
          <a:p>
            <a:pPr lvl="1"/>
            <a:r>
              <a:rPr lang="en-US" sz="2700" dirty="0"/>
              <a:t>Misc.</a:t>
            </a:r>
          </a:p>
          <a:p>
            <a:pPr lvl="2"/>
            <a:r>
              <a:rPr lang="en-US" sz="2500" dirty="0"/>
              <a:t>HTTP, HTML5,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Policies: Grading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199852"/>
            <a:ext cx="9829800" cy="5048548"/>
          </a:xfrm>
        </p:spPr>
        <p:txBody>
          <a:bodyPr/>
          <a:lstStyle/>
          <a:p>
            <a:pPr>
              <a:buNone/>
            </a:pPr>
            <a:endParaRPr lang="en-US" sz="6000" dirty="0"/>
          </a:p>
          <a:p>
            <a:pPr>
              <a:buNone/>
            </a:pPr>
            <a:r>
              <a:rPr lang="en-US" sz="3600" dirty="0"/>
              <a:t>		 Homework 	30-35%</a:t>
            </a:r>
          </a:p>
          <a:p>
            <a:pPr>
              <a:buNone/>
            </a:pPr>
            <a:r>
              <a:rPr lang="en-US" sz="3600" dirty="0"/>
              <a:t>		Midterm		30-35%</a:t>
            </a:r>
          </a:p>
          <a:p>
            <a:pPr>
              <a:buNone/>
            </a:pPr>
            <a:r>
              <a:rPr lang="en-US" sz="3600" dirty="0"/>
              <a:t>	      Final		40-45%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strip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Course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9448800" cy="5181600"/>
          </a:xfrm>
        </p:spPr>
        <p:txBody>
          <a:bodyPr/>
          <a:lstStyle/>
          <a:p>
            <a:r>
              <a:rPr lang="en-US" sz="3600" i="1" dirty="0">
                <a:solidFill>
                  <a:srgbClr val="C00000"/>
                </a:solidFill>
              </a:rPr>
              <a:t>Web</a:t>
            </a:r>
            <a:r>
              <a:rPr lang="en-US" sz="3600" dirty="0"/>
              <a:t>: the major Internet technology-in-use</a:t>
            </a:r>
          </a:p>
          <a:p>
            <a:pPr lvl="1">
              <a:spcBef>
                <a:spcPts val="300"/>
              </a:spcBef>
            </a:pPr>
            <a:r>
              <a:rPr lang="en-US" sz="3200" dirty="0"/>
              <a:t>What are/were the problems?</a:t>
            </a:r>
          </a:p>
          <a:p>
            <a:pPr lvl="1">
              <a:spcBef>
                <a:spcPts val="300"/>
              </a:spcBef>
            </a:pPr>
            <a:r>
              <a:rPr lang="en-US" sz="3200" dirty="0"/>
              <a:t>How do/did we solve them?</a:t>
            </a:r>
          </a:p>
          <a:p>
            <a:pPr lvl="2">
              <a:spcBef>
                <a:spcPts val="0"/>
              </a:spcBef>
            </a:pPr>
            <a:r>
              <a:rPr lang="en-US" sz="2800" dirty="0"/>
              <a:t>Which protocols &amp; languages are used?</a:t>
            </a:r>
          </a:p>
          <a:p>
            <a:r>
              <a:rPr lang="en-US" sz="3600" dirty="0"/>
              <a:t>Engineer approach</a:t>
            </a:r>
          </a:p>
          <a:p>
            <a:pPr lvl="1">
              <a:spcBef>
                <a:spcPts val="300"/>
              </a:spcBef>
            </a:pPr>
            <a:r>
              <a:rPr lang="en-US" sz="3200" dirty="0"/>
              <a:t>Understand existing concepts &amp; technologies</a:t>
            </a:r>
          </a:p>
          <a:p>
            <a:pPr lvl="2">
              <a:spcBef>
                <a:spcPts val="100"/>
              </a:spcBef>
            </a:pPr>
            <a:r>
              <a:rPr lang="en-US" sz="2800" dirty="0"/>
              <a:t>In class</a:t>
            </a:r>
          </a:p>
          <a:p>
            <a:pPr lvl="1">
              <a:spcBef>
                <a:spcPts val="300"/>
              </a:spcBef>
            </a:pPr>
            <a:r>
              <a:rPr lang="en-US" sz="3200" dirty="0"/>
              <a:t>Try examples &amp; sample projects</a:t>
            </a:r>
          </a:p>
          <a:p>
            <a:pPr lvl="2">
              <a:spcBef>
                <a:spcPts val="100"/>
              </a:spcBef>
            </a:pPr>
            <a:r>
              <a:rPr lang="en-US" sz="2800" dirty="0"/>
              <a:t>By yourself </a:t>
            </a:r>
          </a:p>
          <a:p>
            <a:pPr marL="344487" lvl="1" indent="0">
              <a:spcBef>
                <a:spcPts val="100"/>
              </a:spcBef>
              <a:buNone/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572000"/>
            <a:ext cx="2181844" cy="1738202"/>
          </a:xfrm>
          <a:prstGeom prst="rect">
            <a:avLst/>
          </a:prstGeom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Policies: Grading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029200"/>
          </a:xfrm>
        </p:spPr>
        <p:txBody>
          <a:bodyPr/>
          <a:lstStyle/>
          <a:p>
            <a:r>
              <a:rPr lang="en-US" dirty="0"/>
              <a:t>Extra points</a:t>
            </a:r>
          </a:p>
          <a:p>
            <a:pPr lvl="1"/>
            <a:r>
              <a:rPr lang="en-US" dirty="0"/>
              <a:t>So many: Presence, HWs, Exams</a:t>
            </a:r>
          </a:p>
          <a:p>
            <a:r>
              <a:rPr lang="en-US" dirty="0"/>
              <a:t>Not equal weight for all HW</a:t>
            </a:r>
          </a:p>
          <a:p>
            <a:r>
              <a:rPr lang="en-US" dirty="0"/>
              <a:t>HW will be given as soon as possible</a:t>
            </a:r>
          </a:p>
          <a:p>
            <a:pPr lvl="1"/>
            <a:r>
              <a:rPr lang="en-US" dirty="0"/>
              <a:t>you will have ~3-4 weeks to do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290075"/>
      </p:ext>
    </p:extLst>
  </p:cSld>
  <p:clrMapOvr>
    <a:masterClrMapping/>
  </p:clrMapOvr>
  <p:transition>
    <p:strip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Policies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181600"/>
          </a:xfrm>
        </p:spPr>
        <p:txBody>
          <a:bodyPr/>
          <a:lstStyle/>
          <a:p>
            <a:r>
              <a:rPr lang="en-US" dirty="0"/>
              <a:t>If this course is an optional course for you </a:t>
            </a:r>
          </a:p>
          <a:p>
            <a:pPr lvl="1"/>
            <a:r>
              <a:rPr lang="en-US" dirty="0"/>
              <a:t>Please don’t take it if</a:t>
            </a:r>
          </a:p>
          <a:p>
            <a:pPr lvl="2"/>
            <a:r>
              <a:rPr lang="en-US" sz="2800" dirty="0"/>
              <a:t>Your programming skill is poor</a:t>
            </a:r>
          </a:p>
          <a:p>
            <a:pPr lvl="2"/>
            <a:r>
              <a:rPr lang="en-US" sz="2800" dirty="0"/>
              <a:t>You assume that it is passed without doing anything</a:t>
            </a:r>
          </a:p>
          <a:p>
            <a:pPr lvl="2"/>
            <a:r>
              <a:rPr lang="en-US" sz="2800" dirty="0"/>
              <a:t>You know the answers of almost the questions</a:t>
            </a:r>
          </a:p>
          <a:p>
            <a:pPr lvl="3"/>
            <a:r>
              <a:rPr lang="en-US" sz="2400" dirty="0"/>
              <a:t>But you are so busy to do homework</a:t>
            </a:r>
          </a:p>
          <a:p>
            <a:pPr lvl="1"/>
            <a:r>
              <a:rPr lang="en-US" dirty="0"/>
              <a:t>You need to allocate enough time for top grades</a:t>
            </a:r>
          </a:p>
          <a:p>
            <a:r>
              <a:rPr lang="en-US" dirty="0"/>
              <a:t>If this course is mandatory</a:t>
            </a:r>
          </a:p>
          <a:p>
            <a:pPr lvl="1"/>
            <a:r>
              <a:rPr lang="en-US" dirty="0"/>
              <a:t>Note that course topics is a bit wide</a:t>
            </a:r>
          </a:p>
          <a:p>
            <a:pPr marL="671512" lvl="2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Development: 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026" name="Picture 2" descr="http://car-center.ir/wp-content/uploads/2014/12/peyk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757" y="1116629"/>
            <a:ext cx="4808643" cy="360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farhangnews.ir/sites/default/files/content/images/story/93-06/12/farhangnews_90103-265256-140974082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4721225" cy="315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2286000" y="1351128"/>
            <a:ext cx="1524000" cy="609600"/>
          </a:xfrm>
          <a:prstGeom prst="wedgeRoundRectCallout">
            <a:avLst>
              <a:gd name="adj1" fmla="val 74209"/>
              <a:gd name="adj2" fmla="val 13190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Slides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410200" y="4190999"/>
            <a:ext cx="1524000" cy="735629"/>
          </a:xfrm>
          <a:prstGeom prst="wedgeRoundRectCallout">
            <a:avLst>
              <a:gd name="adj1" fmla="val -121910"/>
              <a:gd name="adj2" fmla="val 5156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Slides + Examples</a:t>
            </a:r>
          </a:p>
        </p:txBody>
      </p:sp>
    </p:spTree>
    <p:extLst>
      <p:ext uri="{BB962C8B-B14F-4D97-AF65-F5344CB8AC3E}">
        <p14:creationId xmlns:p14="http://schemas.microsoft.com/office/powerpoint/2010/main" val="157686349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Development: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90625"/>
            <a:ext cx="47434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up.downallfa.com/images/610irlev8jtgrjyf2p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3504679"/>
            <a:ext cx="4416425" cy="266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2057400" y="1143000"/>
            <a:ext cx="1524000" cy="609600"/>
          </a:xfrm>
          <a:prstGeom prst="wedgeRoundRectCallout">
            <a:avLst>
              <a:gd name="adj1" fmla="val 74209"/>
              <a:gd name="adj2" fmla="val 13190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Mandatory Parts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867400" y="4267200"/>
            <a:ext cx="2209800" cy="685800"/>
          </a:xfrm>
          <a:prstGeom prst="wedgeRoundRectCallout">
            <a:avLst>
              <a:gd name="adj1" fmla="val -97206"/>
              <a:gd name="adj2" fmla="val 6921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Mandatory Parts  + Extra Parts</a:t>
            </a:r>
          </a:p>
        </p:txBody>
      </p:sp>
    </p:spTree>
    <p:extLst>
      <p:ext uri="{BB962C8B-B14F-4D97-AF65-F5344CB8AC3E}">
        <p14:creationId xmlns:p14="http://schemas.microsoft.com/office/powerpoint/2010/main" val="377125179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Development: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074" name="Picture 2" descr="http://www.kia.com/us/k3/content/media/mediabin/vehicle_experience/experience/vehicles/optima/2014/experience/hero_optima_2014--kia-960x.png?01AD=3eeaPfC9B1V-5g3iL87geLmlGzwnP1IVJL27WQKlE7WabdriZz2EPpA&amp;01RI=DA5C82CC9733D09&amp;01NA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1"/>
            <a:ext cx="4768850" cy="21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jpeg;base64,/9j/4AAQSkZJRgABAQAAAQABAAD/2wCEAAkGBxQSEhQUEhQVFBQXFRUUFBYWFBUWFBYUFhQXFhQUFRQYHCggGBolHRUVITEiJSkrLi4uGh8zODQtNygtLisBCgoKDg0OFA8QFywcHBwsLCwsLCwsLCwsLCwrLCwsLCwsLCwsLC4sLCwsKyw1LCwsLCwsLCw0LCssLCwsKywrK//AABEIAKgBLAMBIgACEQEDEQH/xAAcAAABBAMBAAAAAAAAAAAAAAAAAQQFBgIDBwj/xABMEAACAQMCAgcEBQkFBQcFAAABAgMABBESIQUxBhMiQVFhcQcygZEUQnKhsSMzUmKCksHR8BZDk6KyFRck0tNEU4OzwuHxJVRjc3T/xAAXAQEBAQEAAAAAAAAAAAAAAAAAAQID/8QAHhEBAQEAAgMAAwAAAAAAAAAAAAERAiExQVEDEiL/2gAMAwEAAhEDEQA/AJeW5IlCZkJPaChU0aABklj2ic55HnityTn6wI8uz/P+vKnVFVGtJ1OPw7/StlFFEFJS0tFY0tLRQJilopKBaSiloEopcUtAmKWkzS4oEopaM0BiiilxQJRilooDFFLRQJRilpcUCUUuKKBKMUtFAmKxmzpbT72Dp9cbffWzFFQQ8r3RzoUDvAYpuNMfYJBOCWEu/gy/DWBecuwdsZ7I3MeNRHgH3xz3xU5RVDENJpBIw2gZAKYD4OoZPdnGMUS9bh9OM4/Jg6cBu7V5ePPv8su3hU7kA+tYm3X9EfKopjqnyNhjqfFPz2DnPx04xtzpzYa9A63GvLZxjlqOnltyx3Ctot1/RHyrNUA2G1C1qxS4paM1UJRilpKBaM0lLigSilxRQGKMUUuKBKKWigMUUYpaBKXFLTW+v44QDI2M7KoyXc+CIN2PoNu+gc4oxVdvOKXLfmkihXbeUl5ceaJhUP7TVB3ZuWzru5D5IOr+H5MigvzbbnamU/GLdNnnhU+BlQH5ZzXN7iwDHLszkd7YY/Ns0i2mOTMPTA/hQdDbpFbD+9B+yrv/AKQa0npTbfpSf4E//JVC+i/rN8x/Kk+hfrN8x/Kir9/au2/Sk/wJv+Sj+1dt+lJ/gTf8lUD6B+u33fyq19COhyzsZbgs0KnSqe6HfmdRG5UbbDmT5EURMQ9JrZjhXcnw6mfPy0VKwyaxlUkx4mGUD71FQ990tKMYeHxRJGnZMmkBCRz0AbY88HPlsSw/tDxA/wDaQPIRREfPQKC1lT4fdRVRHTe9jcozxudsFkAUg8idAGNww+A8akI+mcn99aRv4tE+gjzAbJPzoJ7FGKY2XSWykOGd4GPJZl0j9/dcepqTkhIAOxU8mBDKR3YYbUGrFGKyxRioMcUYrLFGKKxxRWWKMURjRissUYoG+KKWjFUJRS4ooEopaKAxRS4ooExS4paMUCUtLijFAgoP/v8ACoPinSqGB2Q5bQcSsMaI9gcMeZYg7KASd/A4Z8PZuIqJpexaaj1UAO8uhiNdww94ZG0Y7O2+rmQkG4o821rjRyNw4ynn1Cf3p/WOE+1ypvHapESwy8jbPK51SN5Fu5f1RhR3AVI3EuNhyHIVE3M1BpuZqi7mWt1xLUbO9FYk1iWrUXzWS0RmKXNY1qdjQSPDrVppEjT3nOB4DxJ8gASfIVdult8LW1jtYNnk/JJ4hAMyyHz3+bU09nvDcI1ww3fMcX2Qe23xIx+yfGqrxTpEk17LIcsixlIcb9hWAyB3lyWIPgBVDqGHSAo5D+s1uVKgW6SnP5k4+1v+FPrPjqSHGCreDd/p41Bnxa2zoblvoJ8A/un98J8zW+0UsoPzrTxG9BicDnpJX7S9pfvArTacSHaxyzqHo2/4lqokGtgdjuPPlTWC5mtJMwSGNDuV96PGQG1RnYgbbnlq2wAc5/TxWi6vBgHng7+Gk9ls+WDn4CoLlwvpEkrLHOogmbZSCfo8p8FY7ofI1MuhBwRgjurlhmDI8LbjGFPfg+6c/pA9/PbNdb4DGZLODrSS/VqQ31sEdnPjtiimuKKeNw989x8803kjKnBx8CD+FQa8UVlRQY0YrKkxQNqXFZYpMVUIKWjFLigTFGKXFLQY0uKeW3DnffGkeJ7/AEHfT6PhyLzyx/ruFBC4pGkUHBYA+BYD8a2zdEElbMtxdOv/AHfWrEnxECIT8TS3HROJVC2r/ROeTFGhkbP/AORhqHwNF6JcII11Sska+Luqg+mTvUBfdLbWPIVmmbwiQ6c/afT92ayuPZgJCWa8lLHmXiDE+pL00b2RsTte7f8A8uT8+uFQUniNl9IdnLlQSzaOrUBS5y+D14JYnmx3OB3AAS8PSyWJQhjg0L2UCNo0qNlBVWfuq52PsptV3mmmm8VysafuqC3+ap+x6G8PhxotIiRyLjrGHnqkLGqOVRdJ5J2ZUUAgD3EM5z6B1IHwp5DwniE3uJLj9ay6v75J1rsseFGFAUeAGB8qhuJcImmJxfXMSn6sYgUD0bqtX30IoH9hOIlcmSFT4SqEGPNo5Hx8qE6F903EbND3hVLf6pFqwv7NYHObi4vLjyknGP8AKoP30/tehdhFsIEbykaSY/uuxx8qnbX8qvB0BVziPiEL+Sw5P3S04/3Zyf8A3Sf4Df8AUq6QLHEMRIkY8EVEHyQZ+6keYnxPwz95P8KuMqU3s4kH/a4h/wCC3/UptJ7OXY6TdoBzOmFtWM92X79/lV76pj9X5tj/AE4rYlu3iq/ZH8auIq3Tu8FlYlYsKGCW0Q5FQwwSD4hFc58s1xKS/Q9oZLat0K4XQAQoB8eRr0VxThsciaZV61TsVcBl8c4PpUFwzoRYxy60tlzv7zSMB6AtgUquJm72z1G3jpOPnin3CbK4ndDDayEZB1LHIRjv3C77Zr0PacNij/NwxJ5rGin5gZp25P1jj1NTBya36IXj/wByQPFmRMeoYg/dTjh/s1nUKJJYwNIXYsTty2047/GulSzqB7wJ+OPiR3Uzh4hqVs4YjO6ggZG45neqiuW3s6jHvzu32UC/eWP4VJW/QazUYZZJPtvj/QFqcFwx91Pn/QpcSHvVfQZ/GgZrwezix+RiG+AXXUc92C+TmpVH7vl6UzkttW3WMGxzUrkfDBrWrMMIhLFebscnzJPKgky1Vm+4gPpRiAGCgYEHmcEk+GNiPUd+dpr6ETu7FvLuqP4rZoXibT2o9RUjmNSlSD4jB5ehqVZnthRRRUCUUtFBoxRissUYojHFGKyxRigTvAG5JwB4nBP4An4VOcMtVCqxXtEZ8flVP47ZPL1ZR2jELrPIVzqKpkhEx9ZiuB5aq47fdKruZy7zyZYjABwqgkABRjAAGfuqq9OyZJ/Go2+4zDA2hmy+AdC4LkEkDAJGScHA5nBwDXnay6X3cZBE8u2MjrHxgqWPZ1aTsANxVx6XdO7iJLcxaEkktlleQKrO2W06csuFGQTgZ58xjdqOzk578eQ/nWSIBXnFun99n8+3vMO/kgyxwCPhWUftGv1365tl1n3TzICjtA55imj0fqA8/wAKxabzrjXAPahNv9KBdQO0yKvWKdOobDSrZ5chjxpzee1NcZSOVV/S6oyHzDDWig+jNVHWDN/R2rHrx+kPhXHk9oUUkbyYvJMOiBTJHD2nWRhgwrqxiNu8ncc6kY+NJIyp9EPaZk/4l5nOVGRkSrybUuD9rw3DpE/E4U9+RV+0cfjWr/bkRGVddP6WoafUb7j4iuYT8XmjiR0g4bGrswAEZzpBQL9YAtljyyN055rbHx+7MjjrYAqMjAqFZnjYMQq7P2+xvjuYnwoOlrc6xqDBlPIggqflsR86yCg8/l3fKuScemvBclIeIAyBj2BbxiUYJCrK8MeDnYaW5nkCcCum9G7S46pTdMjvt7q6DyHvYJUnOeWBvjfGSVLwwA8l/lTn6MQPq/18KxWUDy8jt8vH4Vqlv19fSpoxkG+9aJm07nv5AVs64N3GklK6cNuOYxzHmKuobPcbchzHP1FI10w5YHoKaSjb4r+IrZHjvyaBTM7d7H+vAVklox57fjWZucchitTzE99Bu6lRzJP9eArFpFAwB5VoJNYmoN/0xiBvjbwrW0pPMk1rRdh6VligVDg5GxqQ4XcxPEHhdXjOe2pypKkqxz5EEfCqj0zvHjtxHD+fuHW2h57PLsW25YXUc921PON3UfDbJY09yGNUUci7YwoPqcsfiaokeLdKYLbHWSIgPIuwGfsrzIrC34nHcprhdXGN9Jz51xvhnCDf3Ba4nVHdHmYldTdUi5Z9OQI0xsoJ37gRvUpwy0k4Y8VzE/WW8gRmAGlgkhwutMnAbGxzzxsO+arqVGKUkHBXdSAy+hGRSVAYooooNeKMUuKMUCUqLk0U14nxJbaMyspdVKhgOeGYKSM+GaCUn4TFKuojtgYDDsuu+cBl3x5Zwd8jmK828U4c9vK8UgIMbaTnwUpg+hCk16WsbxHVZImDxuMhu4g+PgRXKeN+0VDI0V5wyF3jZkIaUMylTg6cxE/Lu3q0cyQcvVAf86GrX084eyQ2TkbGzVfiH1n7mFSsfSrhRIZ+GSA55LKSv7pZQR5YqY4p0/4Tdp1NxBcaRyIVNscipWTP3UHJWO5+1N/oFYudm/8A1p+Kiug/ReAuci6u4852MQI8Dygb8af2XRzgbEf/AFBj3Yd4YwRzwdUI2+IqCq9HOBTXXWrAo1HJBLaVAGBnV6n7q6Xwvo1IkIVlKuQNeZzNGWAI1qrAaT2icDG/POKuHCeDW1nHoiXA5kAksfNmO/8ALupw0o7lH41UUL+xGp5mcCTrmDOpIVAVJ0sugBlIDOo7WwY8+dJN0GPZ6tZYcaji2kjEhLaScPMwwewgz+rtzOb6qMeQrKLh74GdgMZ3549POqOeQ9BThtcV3PrdZG+kPESGVdKtrjuAchSR4bL+iMO/7EdlVULbqpzhJSva1K2oqFdmOUX667DYjJzeZ4FX3pFHqaaxurkiNg+OeO7woI7o30bht/cGWO7uRgkn3ioJJGd9yzMeRYjAq1KQBUXLP1MbOcYVS7EnACqCSeXcBTO06QK9gl3IpiVo2mKk5IjBJU7cyVAOPMCopt0x6Ux2qZfLFs9XEpAZyPrEn3VG255bczgVyq+6Y31y+mN2TPKO3U6sd51AFz6jA8hWgvJxK6eWRtCY1yMfdhgX3V8zvgeJJOwyQx4p0kkT8lYxmCHOQcESzY+u7HB38seWBsIJNF4tB+UDX3ju0knxKEn7xV36DdPfpLC3u8LKezHKBgO36DryVj5bE7YBxlnxLj7/AO0uHoF3aCPrkHIEgDV6DtH4VDcXWK+nuFgIW5hkbQw7JlAPuNjmc5AfmCB3HdpjoKM63k8TklWjjmhz9UAmOVB6MEb/AMSpUrVb4RxL6Stjct+cZJ7aTbB19lmyO45t847s1Z60jSRSYreFpRH5VBoxWMi7H0NPRB3nYeJqOu+MWyBszKxAORHmRh6rGCR8aLJb4bxHS6Kg7rptCoJjjdwNtRIEeeWCU1sPioqNtOlst1NHDF1aF2wQMM4UHtsGJPJQx7SDOKL+v0+tIxc8Wyd47GHzx9IuR8jiIfAmq17Rp2ub2K1QF9KtM6ggajpZgmSeydCEAkj85XTobdE6woqqXbU5UAFmIC6mxzOABXDbjXeXt9JCyq2sBSWwCiTxoCDjnoiBx4ZojXwDhjyRudWJLssHkI09VZxnMz47gzAKB4LTvo/xo3fEGhRHa1aL6MqgMdEKAhXY/Vzuc7YJHhVr6u56qMx2X0kSIqSsOr0MF2AYEjUgyRgbHck5JqLvrTi5XTJJacNtgd1V4oVC5/RjJPLuyKy1nS69Hifo0SscsgaJj5xSNH/6aka0WaBQygYAd8DGObZ5d3PlW+qyKKKKDHFGKWjFAlRHS6HXZ3Cjn1ZI9VIb+FTGK0X0WqN18UYfNTQUf2Y9I1S2u9KkiMCcQuc6S2Q2mTG6HAPLIOc59427o7xm24pAZRCAVbq5EkCuQQARgkbjBrnXs/4bLHc3FvJbuuYJYzKFcKQSCms+6eXZIx3g52xV+HcYuLQ3At5WiPWAsFxggahuGBG2PvpuNya7XfdGbDbXawZY4GI1BJ9Rj5mmTez7h77m3KfZllUHzwGx91cwi9od/trkSTHLrIIjj4hQaeJ7T7tSMxWpxg7Ruh27spIP5VWF5m9lti3ITL6SZ/1A0vCfZ9Y2Uy3DyE6fzYnZAiv+kAFGph3Z5c+YGK1D7YJvrWsR+zI6/iDUB0x6YSXulivVADZFctj9rA5nJ5eHhUtxePHXcIeIwSHEc0bkAkgN3DmfSoHiHT2CFzHHHJNIO4KeZGRj4b4qsey/hbiymuSC8kgZYgxG6qMlQx7mYKPgaovFJ9cjq8gjIZg5IdjqBIbOgb7g8ql5V04/j42W2+HS73p/et+btxGPF3jjPxDsKr910pvJM67u2i8vpEZ+Yj1/hVKWxtu+4P7Nq5/1OtKsNkD2pLpvswQr8QWmY1XM/vuOOWINxr/WjaQo3mMhdvUCuh+xmAslxOSSGZYl2x7g1ufP31+RrjszR5PVltOTp1aM6c7Z0gjOK9EdBOGfRbC3jIw2jW48Hk7bD4asfCi2z41e0SQm2W2jOJLuWO1U4zhXOZGI8Aitn1qve2HiIht4LSLsq2Nh3QwhdK/vaP3TUxcP1/GIl+pZ27zHfbrp8RqpHjo7Qrm/tVvTLxCRR/dRxxjw1EdYfvkA+FVlNcHSzgsEjundHugJyycwufyQzjlp7WCPrmoiPox1t3H9Hfr4GI7WwZVG8msemrBHM42FWDpZ0bt7tgI7uOOaJFj6tyNICoMDuK7Y8ahOE8Ee16t5J1wdepV5aRyGsntZ1DbGSAR5iL1icgVzJdX4jZ2wYbRFjZnbA06lVQSVzncdxPhVf6M9DLq2lW7vJY7NFbU/WuDI6n3hoU7E5PvEHO+KvXGOEcWZs24iTYgszBSjeS4IUYwe8+dVDjXRFARJxXicakDdI9Ush3JIGrBzv3Kai+VzsXij6yQsEhFxHeoWIACXMLQ5z+tIrt+1Tq76cWcf12k8o0Yg48GbCn50yuuG/SLYQ23uS2dv1Bc4OiOVXjaQ42JDE8qZp7P5Xx100EYxjTFGZNsY2ZzscDnilt9N8OPDzyrO+9piIBphwSNQDsWkwfdJjUBRnnu4OMHGCKrfEPadct7vYHkFQH1UhmHwerUvQXh+tndpZyTnAchABsqL1QGwAA3J5VMWPCLeI5t7KJW5BmVdf727ffWmLy76jlAvr+8xoWWUHcaY3lXPiHk1afgQKkYegHEJ/wA6oQd3XzZxnngKWI+QrrTdeR2nWMeQA+9v5VGXl7bR7z3IPlqyPkNqJbaqi+z7J/4u+LfqRqTj7JYkfJan+D8JtOH65YY5HfQQ0shGQg3bnhVG25A7qZzdPLGMfkUeXG2VXbPmQMffUJxb2pHSVEMSKwxh8MGU7HKgNketEWy66TH/AGe92YxFmF5I1JBYg5EDE4GNXZbHgwrh/RuQakzuBNAxG4yolCsNvESYqQ6VdOJLuIxE4UsC2FxqC7gZJJwCAeQ5CoPo7cIsydaSI9adYQMkJqBZgO8jAb9moO88Q4lcQqslgRJEnWRy2hGGIgkMUphx4Ee7jkQRucHncvRuPiNzDc2LtJG9xEtzBISZrfXIAzbnLRbnfu8xnD7pTJOttd3EeqHqOJ9fbPyJSdCG0HvUkq3eDqPnT/o5EJmj4iY3trmZHi0qoWK4mbGm4TvA0h3Yd+nI8SaX8OGLsORkkI+z1jaT8sUtYxRhVCjkAAPQDArKjIooooEooxRigKb31w8cbyRxmV0XKxj3nyQpAHecEn4U5qH49wuKYKZNQZMlGRirKTzKkcj586Cf4Nf9ZDI/V6VEkiOGwh/JSFdeeWDpyPWqNxf2b208zyw3XUdZnUjxF1BO/ZKsvh+NV/pJeXIQRi8maNTkKzHO3ImT3mI8zVUn4lKPduZYyO853P2lJPzosti0XXseugfyNxayjzdo2+RU/jUXc+yrii+7Asg8UniI+RYUwt+lF+nu3aP9opn5OAakoenXEl5xxv5hCfvRqIZ/7uuJgjNnL54KH15Oa3L0Av5pFjFtIoyNRZGRQOXvkYwB4EnwB5VJxe1W6T85bkekkifcQamuGe1xZNpFlU+HWFs+hwKY1OWSzHSeF9GjHDFCp0RxqFG3ab9JsdxJyfjXN+mHsYkUtLYyCQEljFKSrgnc6JBgMPXB8zVk4H06t5m0M8yZ91gx+RjzqJ+yG+FW6GHWNSTM6+KvkZHMZB50ZeZbroteRnS9rLkfoxNIM/aTI++tI4BdNj/hp8+cDgfeMV6ge0fukb4kn+NUS16UztxP6C8ejOdD9onAQvqZc+7sRnOxoOf9DegNzPcJ18TR26sGkL6RrAOerCjcluXgBnyB77HBq7wB5kfhVE4d0uuG4mbGWEAdrSwzqwEL6iOQXYjPjgel+S2JGaCucE4G1vJdyyOsktxOXLIDpWJezBHkgEkLz25nG+MngnSK+628u5BvmaUr6BsJ9wFd76S8cWGKRgdo0difFgpIA/CvNFvJht+/nVF06f2ymYyj+9SOVSO8MoA3+FWn2VLD9Eaa5GSt2kSu3awWVOq7JyAQ7g5xt8Kr8du1/wAPRIhquLVgmgYy8DHC4ye7YfsedTnSO1Nhw+2s2wLiaY3Eig7rpA0Db6wxEP8A4qLJtkWbpNxy+4c/WD/iLIYV11OZYR+uWY6lPPV54ONiaJ0w6Oi+VbvhrGWMkLJBzkhd2xkDvQk7+HPcZxL9N+mUljxdx+chMUSzwndWyDqIB2DYPPv5Hal4TwuG1nfiFrcBeHtA0uAx1BydP0cJnnqIx4HbmBmL6xdpZVhunjQjRbwW1sPJ0VmcH9loax4j0ssohiWbBOxTYt6c964RxLpRPPJI5Y5kkaRhqbTlvIEAgAAb52AqPRpW5ZH2QF+enGa0y7Nfe023jH5GBm8C+EX5uVqtcS9qlw2QjRxDwRWdvwVf81UWHgkrn3SalLToXO/1TUGN/wBL5pT25JX9XCL+6oz/AJqi24qe5Rnxxk+upst99XKz9m0p97apyy9miD32+VBzA30jeJ9ck/fWu4SSTGQTjlXcbToPbJzXPrUnD0ft15Rr8qDzuvDZTyjY/CtsfBrjuhlPojV6NTh0Y5IvyFblt1HID5UHJui3EeJxosP0QzRA9hZkIVD3YYkbDwOcd3hXRODW0xbrrtg8xGkKoxDCpxlIwdyTgZY7nAHIVMBRS0AKKKKAooooCiiigKRlzzpaKCK4jwKGUdpBnxFVTiPs8jb3CRXQKMUHHbz2bS/VYGoa66B3Sbhc+hrvWmjQKDzw/Cr2PumHoWx9xrQby6TmX2/SQN/qBr0W0CnmB8qby8Mibmin4Cg87NxWXO4X9wKPkoAqQt+md0mNMhGMYIaRWwOQ1qwJUeBOB4V2ubovbNziX5Uyl6C2jf3QoOYJ7Rb0f3r/AOLJ/Emti+0i7znrJM8s9ZvjwyVNdBf2dWh+pitL+zS0PcR8aCkD2mXfPrJc8s9ZHnHhnqq0XHtFvG262UjwZ1I/8sVdpPZfb9xYU2k9lcXdIaDn3EOlc80bRu2VYYI2HfkcgPCoLNda/wB1Ef8A3jVkPZRF3yNQc64BxuS2lSWNsOu2/usp5ow7wf4A91dQ4T0l4bcTrdXA0XSqFUTMerBzkMGPZYAkkcjvkjka0p7J7fvlk+Y/lTuL2XWg5vMf2wP4UNRfFbXhRuJLu8u/pcjtq6qHGk4AVEwmTsABuy+daeKWlzxLSI7cWtsuOriVQmwGA0gAHaxtjuG3mbvwjojaWxBjiGsfXcl3+BbOn4YqcCgUHOeG+zYDBkPyqy2XQ+3j+rn1qxUUDSDhsSe6ij4U5VAOQrKigKKKKAooooCiiigKKKKAooooCiiigKKKKAooooCiiigKKKKAooooCiiigKKKKAooooCiiigKKKKAooooCiiigKKKKAooooCiiigKKKKAooooCiiigKKKKAooooCiiigKKKKAooooCiiigKKKKAooooCiiigKKKKAooooCiiigKKKKAooooCiiigKKKKAooooCiiigKKKKAooooP/2Q=="/>
          <p:cNvSpPr>
            <a:spLocks noChangeAspect="1" noChangeArrowheads="1"/>
          </p:cNvSpPr>
          <p:nvPr/>
        </p:nvSpPr>
        <p:spPr bwMode="auto">
          <a:xfrm>
            <a:off x="155575" y="-2217738"/>
            <a:ext cx="8210550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8" name="Picture 6" descr="http://www.performance-car-guide.co.uk/wp-content/uploads/2013/10/HAMANN-OLED-Display-BMW-X6-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253458"/>
            <a:ext cx="5410200" cy="291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87" y="3566483"/>
            <a:ext cx="3722313" cy="260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31632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Development: Google, FB,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AutoShape 2" descr="data:image/jpeg;base64,/9j/4AAQSkZJRgABAQAAAQABAAD/2wCEAAkGBxMTEhUUEhQWFhQXFBQUFBUYFBYYFxUXFBUWGBQXFBUZHCggGBolHBUVITEhJSkrLi4uFx8zODMsNygtLisBCgoKDg0OGRAQGy0kICQsLSwsLCwsLCwsLzAsLCwsLCwsLCwsLCwsLCwsLC8sLCwsLCwsLCwsLCwsLCwsLCwsLP/AABEIAJ4BPwMBIgACEQEDEQH/xAAcAAABBQEBAQAAAAAAAAAAAAACAAEDBAUGBwj/xABHEAABAwIDAwgFCAgFBQEAAAABAgMRACEEEjEFQVEGEyIyYXGBkRRSkqGxFSNCU2LB0fAHFjNDcoKi4SSTwtLxRGNzstMX/8QAGgEBAQEBAQEBAAAAAAAAAAAAAAECAwQFBv/EADMRAAICAQIDBQYGAgMAAAAAAAABAhEDEiEEMVETQZHR8AUUMnGBoSNCYbHB4SLxBjNS/9oADAMBAAIRAxEAPwC02yBrRKcFRkcaUivo0eKxy4dwoOaJo+c7KWc1SCDI30QAoSk0OWgDKhQFwbhTZaVWiWCozQxRxSiqQGKUUeWnilgAJoslPBpRQo2WlT5aVADFOBT0qAamp4pUANOBTzSoBU2allp8tAAaapMtNFLIBFNFHSigAimijilFABFNFHFLLQEcUoqSKUUBHFKKOKPDsKWoJSJUTAFSwMwyCFKWrI2hOZxcTlHYN6ibAbzXHY3bzilqLZKET0UkJUQN2ZUXO899X+V+2UrjDMmWWzK1DR50WKu1A0T58K5qvZgw7apLmcsk+5GnhtpYha0oC+sQOqnxOnCusyVznJTC5lqWdEiB3q193xrqgmuXENKVJG8adWyXJRBujB7KU15rZ0pDBNPNNFORQDFVDNFSmqAMtPkoppUsg2Wny04pUKLJStT5aWWoACabLUkUqtiiPJT5KOmpYBy0jRAUoqWACKUUZFIN1bFARSqcNjfT5huqai6SDIaYpqYmm5uliiCKUVORQzTUZojCaco40U00UsEcUoqSmmrYoHJSKaIzTZDUsEdMal5uhirYojqryo2n6K2WGz/iHUjnSNWW1aInctW/gO8Gr+LxqcKz6QsArMpwzZ+msarUPUTr2mBWfyQ2C3iWl4rEtPYtbmKSwUNrgt5wFLfdIvHSHYN/Z0xpfHLkvuxT5LmWMX+j1vK6y0t30thLKnVuhLeFXzsSGlkSMs6k3gi+7itt7IewrpZfTlWADqCFJOikkagxXo+MbLOHxKMW96fgEuJaPNPhT+ELbh5nOCACTKQq+oAuK4vau0BjsU0EIKGW222GkE5lBlmT01b1GT5gX1PowZJ7tu11+i9VX1MZYR2rZmpsLDc2ykbz0z3q4+EDwq/R5aWWvJKVuzaVFiaemiiArBoakaIJpwiligIpRUmWiA7KmoukjCKMN0dNU1GlFCyUJTRxTRUsUBFNlqTJT5RV1E0kQRRhqjmKErpbFJAEUginmlNCbD83SgUNKhbCzDhTFZpopRQlgkUqKKVWyDZqEk0cUqWAMtLLUlKpZaI8lNkqQ0NWyUNlFK1I0ooBiaYk08UooAIqVlCAlTjpystjM4rf2JTxUo2AosNhytQSnU+Q4k9grl+Ue0VYt5vB4MZmwvKiP37pspxR9UXjgkE93THBzdd3eRulZFgcSnaO0mRiVc2ypYQEgwENpBKGwdxUQEzxV3V2b+yENrwqsyNlYlbykoYSpbrWI5paOZ53IoACTBk3zcTbg9v8neaW8MOVPtYcNpxD0AJS6roqCb3TmtxF50kzbE5ZOYdlLRZYeDay5h1Ot5lMLUZJQZ4379+leueNySeN7dP9/TmjnGai2p+Jc5XbfA9IwreEbwy1vf4xSXFL51bSiQESBlRmlVhed15r8ltmqT86oRmSOb7UkmT/AEiqfJ7ZisdiVKdUcgKn8U6dyZzLM7lKMgeJ3V22LdStRKU5UwAhOmVKQEpTG6ABXPNNY12Ueff69bGowlL8R8uSK1Kjpq8lmyxlp8tHFPlrGo6aQAKKninipZaGBp6UUiaAVKaU0M0AVKKGllqkCNDNLLT5aDcGlRBM6AmpRhHDo2v2FfhSyUV6VXDs56AebXe/UVxi9raVIdjPxPNKjwJ8gZpqQ0sz4pRV4bKf+qc9g0XyS/8AVL9k01IaCgE0+StD5GxH1Svd+NEnYeI+qV5p/GpqRdBnBIpeFafyFiPqj7Sfxol8n8TJAbkccyb++pqXUul9DKpZa1BydxPqf1o/Gn/VvE+oPbT+NNS6jS+hkxQxWyOTGI9VPtiiHJbEcEe1/arqXUml9DDpq3v1VxH2PaP4UauSb0mCiJsSTcd0WprRNEuhztKK6L9Un/Wb9pX+2n/VF71m/NX+2naIvZs5yKQRXSDki9bpo7etpui199Z/KnJs1gOTzmIWShkKhKEkCVOFM9LKCPEirGWpqMeZHClbOX5ZbX9HbOFbPzzif8QoH9mg3DQPEi6uy2+3NckuUCsDiA8ltDnRKFJVY5Va5FDqKtrffWatpxZUogqJJKlG5Kjck9ppKwTgElCo45TFfWhihGGh9/M8cpyctS+h6ccBg8bhmkYN5OHwbTi8RjmVlQeG/MVEnOABlG4SDJIivPuUu004nEKW00ltvotstpSBCEDK3mjVREfDQCsuY7N39q7HknsxLDJx76QYOXCNn6bn1hHqpgx3E7hXOenhovJJ2u76/v5HfDjycVkjixrduvXQ1UYUYVtGCT+0VD2MUDvABQ0DwFvjvNWIrP2KhSs7qySpaiSTvvc+JJ8q0slfIxTc08kuct/I+v7Uxww5Vw2PljVX1lzk/Hb5JAUqKKautnzKLNPTU9YOo80qalQBTSoaehB4pRTUSEEmACSdALk+FAKpsLhFuGECT7h3ndWlg+Tby7qhA7bnyH410+C2eG0hKbD3k8T21lzo2oWYOH2A2kgPOXOXopt1lBCbxeVEDdWphcLhRASlJJyxKVK6xUE3I4oV5d1aYb7TT832mubk2bUUiBjFtnLl+lGXoKHWQVibW6IOvdqYpJ2i2RMqiJ/ZuaZUr0yzooW8NQRU5QONLKOPvHGPjUKRjGpmOlrH7NfFadcvFtX9J0UJSccngv8Ay18EHh/3E+SvVVBlCYmbRMzupjkESqJFpUBvA+KgPEcaAkK/j2VGcWJjKvWOoY6yUzPDpzPBKjupJW3pmGo+kNSSB5lJHeDwpvSmoBzogiQc4gjKVyDPqgq7gTUAvTPsOex2LP8AojvUnjT+lfYX5D7Hb9v+hXC7KxbQmVoEST0xYAJJm+4LQf5hxpelteunXL1h1s/Nxrrn6McbUAhijMc2vv6MarHrfYB7lp7YQxR+qX5t/Y+19tX+Wr7OZvTWYBzpgiQc2oyqWD7KVHuBojim9Mw9+4pB/wDdHtUAxxKvq1e0jgv7X2Uj+ccDBc+r1DrrmTpmSJ14FR/l7RTDEtzE37jvKk8OKFeXaKNKwQCNCJFtQRIsaAZt0kdJOXq2kHXUW4aUlOEaCbjfEC0nw4Uzj6QQDMnLolR6ygkXAgXI7tTYTQeloiYVcT+zXvSpVxltZJ8YGpAICD646gmNM+/KkxOXiVD+UHfZ+fXPVTHHOeK92XgEe0fVu/pSZiFb/wB2vdl3x9seSvVMZvKXbXo2GW8lBUoBeUFKolIUSVwJSiEEzobXuKsYuTpEbpWSbbDq2FpRKVkojm1dMpzIK8qipEKIzjrDjIOk2z1OJYbCwnnQ2kLGdRAUEblHMpXSgSSTEmSdbRfGUGFGQTATJsJiOPZTl4TEK1jq/ay/37r0vahW9kOLxwbSpayhLaQVLUpRGVIIJOnq5j3gDfXg3K/lu1i3y44wVoTKWklxYIROsJNlHU+A3Ct39JHKbDYt0NB9SWWVKulsKC3NCsErEgaDvJ31kMt7OOGzpxjvOZoI9H6wG8JK9L6zur6PD4ljSlK9T5bPY82Sbm6XJfIrvcpMErDtp9AAcEkkPuaE2vqTEa1VRthASUtpfROqUPrymOIi9WsNi2kA5Xm1pIIyu4WPEZVSD41mOrYKhZuZiEc6meyIVevZCKW1v7/ycJNvfY0uTuEVjMQGwlQTBU44oNHIgXUokt66Adp4TWnyk2mMQ6lDQhlsBphIsIECfGB4AVcxjScBhfRkCH3wF4gzJSj6LeaB2/1cay9hsZnJ3JE+Og+8+FfB47P2+VY48kft/YPBLguFn7QzLenpXrq9l/Z0LDWRISNAAP70VKmr0JJKj8nOcpycpc3uxzQ09KtGCYGlNDSmsmg5pTQTTigCmnmpsDhFOqyo8TuA4mus2bsZpuCRnV6yh8BoKy2kaUWzmcFs5x0jKkwfpEHKO2d9dfs3ZaWh0Rfeo6n8B2VZczHqqyiCOpmuSmDM7gFCN+bsuwSv1/pT1BpzmbL7HQnx1rDlZ0Sod7CBfWSD0VJvwVGYeMDypvk9EzkTqTpvLgcJ9tIV3gU6ULtLhPV+gm8FRO7eCkfydpoQ05A+dVMCTkRf5spJiPWOfvEaVkoSdnoBkIRMgzA1StS0nTcpald6jTfJreuREiI6I3BYG7/uue2rjSU24ZhxYkKiEotKUgESncQo33qMyAAHLa/XXqbQjesKA6u4Ap7lHfBADfJyL9Bu9uoN6UJM24NoHcgcKNOCTqEoBmZyjXOVzprmUpXeSaNsKFjJuTJA3kkCwAgTHhTlsmIKhCibEdKyhBkG158ButQDtMZQAIAAgACAANAANBTnDgxIBI3kA7wbeKUnvA4VCnDKt844Yjem8NlF+jxOf+IDdanOFN+m5f7Qt82EWt2Zv4jPZQEow6eA8huJI95J8TThgcB5DhHwtUK8LObpODNm0WRGZIT0Y0iJHAknfTrwsz0l3zaOKEZssxBtGW3CTGpqAn5v8x+eAp8lVzhBxXqT+0XvWF8dJAEcJToYp04QC/S3fvFnqqUoWnio94gaAAAT5O2llqunBpEa2AAlaz1UqSJk3so6666gU7eGAMgdvWUfohG88APjregJopZKHIaiGCT6o1zb9c/OT7d6An5vvpc2KgTgkiCEpkZYt6pUU+RWr2jVfFIYZQC5zTaBCQVZUpHQKAJP2JT3TSrBJtDGts5SvNClpQCEkgFaglOYjQSQPHvq3kH5NU8ZsxLoSFTlSQQEqUkGCCAoAwoSB5VZVhgYkAmIukHeD8UpPgOFXaiB5B+TXA/pM2w8AMLhCMyp59WdCYSpMBsFRBBMySIIAHGtrlrtY4VkllsOYhdmkhE5SCVc4uNyVEkDeo95HjTPI3aGJUtRQ7mJK1qUjpKJkkySJJNevhsS/wCyVUuveccs38K7yyxyAfWyp0tIKU2y8+gX4zmiq+H5PBJAdw7uUWJbW2sjuEx76gZ5PYhoFC0YpKSZVDCjmPE3vR4rZDbYhp12YHXZcRc6gwk/GvoJyfOt+i/mzzNLw6kGJ2UkHoc4P42fLqzXRckNkJZzY5+FNM2aTlUkretlspIsJ1433GuZwWwn8Q6hpspUpagkAuEHtUQU6ASe4GvUNv8AI/FKS0yyltGHZSEoBdAKlR0lqG8kzx3nfXl47iHjx6Yrdnv9lcJiz8RHtpKMFu7f2+v9nB43FKdcU4sypRKifuHYNPCt3YbGVud6jPhoPx8aDEckHm551bKIGZQLonLxAi8wQKn+UGgISrNFhlBVp2gR76+Lw0Kk5SP1v/IvaOKfDw4fh5Jp867kuS9dC5SrJe282ncfEo+AJPuoWtsrX1MOpXbmgeakAe+vZ2sOp+M0s16aqrS3jqlCPFSz7oHvqyK2nZCWaBSr1hAY5Vw80kcAGz/oJ99X9l7E2g8qz7YSD0lFCCB3AtiT2T5VNRqjVwmGW4rKgSfcO0ndXV7O5PNou501cPojw3+NUNibKxLDsqfbWzBCkhoJUo5E5VSNDm5yRJEZd810C3aw5WdFGi21CRCQAOAEDyFHzlZSscEgTN1ZRaTJJAmJgdvnFVkbcQrLAX0ggiWnB10qUmZTayTM6GAYJFYNG9zlZDm3BKyCvKhakk5EESmWykdKT84QZjdFVUbeQQkw50ssfNLHWbLgkEdGwi+iiBqayc7QCo56FOFZHo4zTIxUZsmYi2W563R1FdcfZ/n9dTE9X5TcVt0Qs5nISst5ghqCqQyAkFU/tJVJA8qlG1gVob5xxK3AopGRvodAhMkSJltxY1mDuEVjNIaUgoAUIeStRU2ElZzB7eOmnpxPEEag0zrDaSt086VJUlxAQbkNogIQ1ZJkZ03v0jcTXX8Dfn31/HmzH4vr7mu3yhbkKl0oVzauojKA+UpaBjpaibT177o1XsUlKStRMJClHWwAJMjwrjEMNIhSW3StrLkWEIzRh20JCUEm4WCRG8hWkCtnaGMztuNlDhCm3UkpyTFk9GVakKJHYkzFYydja0XXf69edjrp6i4jHgtLdK3kISlaiSGtDCwUhIVdKRAB3KMyYIiTtptRQA48C4XUpGVHRJcyyeieqUlIImxJM6iitJ5pbJQ6UqC+klDCOopCQAAQCVDpCRBSkgxYGp8nJSoHK+codNiyJKXFFOQyC3n55RATAhACoiDuKwNO2/08PMjeRNUdBs7aCMQlSmnHIBUnRKf2gQtJTKdySI4ZjN9Lq25nprEhYsRbPGlvoxbhJ1rnNmLGHSpCUrVJUdW9W0oQgBCNMyRMx9FRMEir2zNtNvqUlo5lJnMNCmDHSBiLzY8K45FDU9HI3Buv8uZqrbmemsTm0VEZo04RFuEnjTqbB+kv6X01DrKCuO6IHAEjfURbd3BPir7oqHEtPhJKBmVuAIE+0qKwbLfNDivUnrr3rC+PER2C2lqRZHFes/tF+vn9bSbRw6Olq5PaO08e2FH0R0gaZIWfJGY+6uG5SfpNebUkNpU2oTmQ4FcN4n8Kloh7MhITpOkXUo7yd54qPhA0Apc9f/ivnR79J+0FaLbHc3J95qg9y+2if+oI7kNj/TU1Imo+k082mL6BIEuKPUBCdTfrHXXfMChCmxEbojpk9VJSN97E/wDNfMTvLDHq1xb3grL8AKgRtnFqJJfxCxvHPO28japqQ1H1HnaA7BG87kZP/W1ZPKTaLJbDSn0tZiAZQV5kaKQRIhJmCZFpG+vJuQCW3kKOIJVDkdNxZURlmZmdSkWtrXZ4PZmH3M4YqBSHOktYCi1KhffmKIkdXtiqpVui8zp3OV2AiF4hk2KYKhoRBEdukVX2vyywaGlrSpDqwheVF/nCQJTMaGEzEm2htWFtbazGCZ51beHToAlLXSWrm+qjT6d53J1vevJNpconsXiedcJzZVhKQIS2kIVlS2Nw9811xQ1bvkSUqItvco38S6t11RLijebBI3JSj6KQDYfEzUeA2g61KkuKClCCQo6G8CN1VcYqUoKknNmXJPWIhESTfjRKeZydFLvOcStBb13JCc2nbrXvjmV0/wCjzvHta5/c6zk9sTDvsc/icQ41Li0AIEg5Qk65FXvXRs47ZrLQaSwp6J+ccCApU3uvX3C0V5g1tp1KC02tYSpQOQGQVaAhPHdxrpMHgHMiS8oBZuRaRwBi015eJyzvaWxvHFVyOg2fymGGWteEZbaUoZSVrW6UjWEZlQmd8DcKWJ5YYt2ecxLh7G1ZB3ENpBPnVTBbDzXCFK7SIHhNq0cNgkSQtQbI0CgQDx6UQPGvFKU5bttnZUjMw4LixmlMm6yiT3yvMTXTMbGwP7xx548LhPlVnCYZsDooSo+sp1tQ8gQPjVt0t2ADKjEQHAhXszHvqKK7ymBgMClIu2hJBMECTG4kkm9Xat+iTwTwlaSO6RVBxwj6Kj2phQ80k16YOKVI5STskpjVY4s/Vuex/eoXNqIGoUO8R99btGaZ0PyhhmgkFeHQlU5JdgKIMKyyq8W0q1g+UCQiALXIIMg9oO+vKM7qUpbUgwkqUgKbJylRBUU5haSAe8VPgdovtCEDoySUlsxJuTYiPCvF2qO9nqzm3J0MdtRq2rbrX4kD4CK4fBcoipQC28oM9I6Cx/48as4jlC0ggSlSjuSZOhJN4Fuw1VksqVnVnadtZPlQHaVcwOUTfqnypfrG121O0FI6FzGzuqP0s8DWF+sbVCeUjX5I/Gp2gpG6vGHtqxhXJupceRPkIrmFcokdnmPxoHNvgCYSf5hPxqqYpHXq21hkDVazwH9q0eTW1U4lxaAnIEJnUFRkwOMb68yxG1EKmwT2hYB8ePjRbA5SDCOlUylaSk3SSCCCND31pTtkZ7iMIjifP8KhxeyWnBBUtN5lC8p8/GvMk/pETzhXnVkyBIby2CgokrniQQI7Ksf/AKY0OPlW7M6kdBt3kUgNOOIxWJSW0LciUOTkSSQE5RcgRrXC/ob2tkexWdYVzgSpKrSQFK1ECDcVb21+k9KmHkozhamnEpULFKikgEGbEGvJdm45aFFy8kQSmZO+TxpdBvvR9PHlO3zqWpOYtqcmOiAlSUkFU9aVCB2GriNso4ivm9vlC9HXcHnRfrQ8P3ihU1ompn0qjbCOIr52/SRtBhzEuuIOdXpL7a0KABSUqEKQqTmQTmF4jLpeqn6zYk6Lc9/xqlgsGwpwrfdGZSipQURqoybcdampGk7KGAwDr5ysIzHgmJ8ZI4iu35M/ouxDqiMWHcOJsr5s2yrJ6OYz0ggfzGtbZO2dnsQphpAMAZ/nVkwQbnTUAwBFq1HuX6T9I+DavvrDnEqSI8J+jFvD51KeZfTlnK9hSpQygnoKS8Inu3CtnCcj8IwVKbUWlmB80VoTA3KTnOa99a5rFctwoEDPcEXEC43xVJ/lhOiT4zU7SIVHUPs5VHpZyfpSTMWEg6G1Udq7XThmytZgaJSIlatwSOPwrnHOVStwv3VibSeGIWFulSjEAaJSN4SAqosivcNmRtva7uJcLjp7EpnooTwT9531SaQokZQonUZQZ75GlbrGGaSZCST2oBF98FUVZQBNpFh1UJT/AKu6ur4pJbGaMNeAeN1A96lT+JqZjYoV13COAQgmTuGYkfA1s5BpJ/o/3VPh2ESJXvnVsEdxvXF8U+qGkqcn8Ew08FqzFIBkm6gd5EAACK70PnJkRhunzicqynDpMBsYgA5CJPNJmTNzHZXLpw2GFytXb0m/vRVhW0Ek5hiHZmei8hNw3zcwluOp0J4WrHvSe9/Y6wUEv8rNA8rhE83YyetBjdu1qDGcpAtaPm4SBJCgFFRUkwP4bg2g6d1ZRwuF9Zf+cj/5xSLGEJ6S3P8ANRPmUVh8WvSfkYa325F75WaKrsMwev0AVE9l72AuaTm1WLgMMlPFTabjd0RO6N9UOawYuFuTu+dRbyb1qBbWG3OHzBI91PfPVPyGk3W+UiG2wlLDEz9UICeIM3M7o3a1C7ylKtQykx1ks3ntme29u6sYjCxdxZ/PdQkYX11fntp718/B+Qr5G7h+VATqlJkQTkE9kbgBe3bUyOVadFT9KYSADKpTAChEDzrmz6L66/KmQcNvKp7vwp70+n2YGXgcUL827e8lDl5vQqwT/qO+wqunTyhxiU9ZveYybyb34a0S+UWNyiHUSfVbBPnliueuHUtI5T0B76tfsmqz2EdylQTKgpKUt80rOoKAOYHhf3a7q7B7F49Sb4g8IASg95ISCKz1sYyID7pG+H1f7u2aQz4k7sOJinZz/wBUv/LP4UQ2Y/8AVL9j+1a4GNgJ514j/wAywPan3VG45i02513gIeWfcD2UU8b7zNGYjZj50aX7FSfI2KP7lz2RWgzs59XS5xQMa84qfG/fQjCvg3ccTrBzr7zoanaY7qxRS+Q8V9S57IphsfFHTDu79w3GD760lMPTlDzuk9dyPOeyp0bLWUgqdcFzbOTff9LU/fR5sUVbY02YStlYgdZpxPeAPvqnimSkdMEb7qANuEGa6BWyCVRKjwJvpbXSpTydnVUx9kH76e8YlzY0PocY4tI0Kj/MD74qv6R2KP8AMPwrtVbB3pAvxy3nhUQ2DeCUzu6vgCJtXRcTj6jS+hx/pI+r81E/dRq2or1f6v7V2R2EgWK0jwT7jNQObCSqCCiJIJMbiRu7qLiMT9MaWcl8qr4DzqriMSpVyT3bhXZtbDZKoUtA/lM++KsDYeFGriZm0JG/SRV95xQeyfgwos4RLpEdJQtoCRutVzZoSsqCjlWR0OmlCcxKesVGIuonfwrsFbLwoIlwR3agWBmLWimOzMKJOYxvEA67pq++Q6PwLTKWF2YOYSlOXn86itZfZ5stgGCJXPq7tZ3UTew3FCS62nj882I772o3cJhe0D+FJ1Ei091CrDsE2UZ3/Nptc9sndUeaMt6fgQb9VhqcQ3bX/EIP+qoGtjsA/tkzMXKo1+HbpVlWHa0Dl+0Wp1YVsDpOmeASdI4/n8J2q/X7gtM8n0G3PtA2tziN9xv4Vfb5IIgTiEAngWz5HnBNZiW2NVLM7xBqyHMMBGWT2ju4jhXOWVJ/C2VUTL5I2OV5swY66dSQBIBteohyeQCR6UxI1GcSD50DYwhmxB3CSey1MkYWLBUcT90nhU7ZV8LLS/QZrYiFCRimAOCs6T76lRyYBuMVhY/jI+6qykYbXMuOAFRFxj6tRHHNp+fxqrIv/LJsSq5NKIBTisGCQCQpap7oiq6+Tbo/6rBeDh+8US3WhqhI8VGbU6nmLjmr6SFH3X/M1vta/L+3mTYqPbCdTriMOf4Vg/dRNbMCR846FG1kLbi/eJqy4WAIyGY3LOsVGt1kaIPtE/m9XtbXw+vEUhJZw+8u+CWj8VCrLeGwUXW+O9pv7lGqKnWrnITp9IjvoHXW4skz2q08Kal0IaRweCAHzjxMXhtsX369tEzhMEQJW+D6uVsk+UiqWDeBnoIF9VGd/aaq4x9JURmFpiEwN+lS7bVFs13sHgwNcQFEGAUtC8WmkGcAIGbEQN/zP3isRxSiMyVTB3iOwd+lSJccN92mg/CtLluLL3pi4sse0LyO/tmmdxbh+mIt9Ibu3hWOEEiJsKEptWNOPoLNdzHLMArG+2Y0ycSbHMm17Ej8is7CYXNWivZiSAZN+zvFaUI9yCtkz2LUqAVgRwV98VIxiXNOcTA1M6e6s70JIPG51/PZTHBEGyjUeOFUkXc0Fuk/vbamCdeNRqfQRBWo6GARpMb9/beqaEAkAixIBvrWhiNjJBlNhw7v7mnZoU2RIeVEc4YM7ze+tCvFQQcx98inLCUqhdxE2/PdQJwohRkyCAPiaaV0FMStoxotU6WGvvoTjydFKPZp4a91V14SJk/maQwk2CiPCmhdCbkqsUc098acbUvSAZkK8hUTWGO4iLd9/wDipSyNxq6a7hTGL6d2bt3WNOh3X337/wAKZGGJIExPu3eNJWHAuJjS57vxpuShHEQe3v8Az+TQrftMd09mlFiozSRE2gdgjf3e+hLaVJBAiwH58qooHnxFwfyNfhS58Gx7hrpQlQk2mw17bUagkayTaNLXj76lga3f2AG3C++iUobxxNp/JqxhXQIgakkfC9V14gTMfk3qtloBbhGgndQt84qwRfW43VKcQQOw7vCfupIxa9xjTcN3b4CpYEcK/cluY147oHvFP6G5aUASYTJ+IpHHuXGY6me+L+6oS+Z1JPfV1foNi4nCObo1iI7RPhelisK4kA21/wCKi9NVOpt94/vQuPqIgmRr+PxquZdiF95YHVT3xe/Cky24RcixvYU/PCDE9vb/AGvUiHiAO2+t7f3rNoyRdMbgfAGiQ44LFKSZsMo1mnzWHfHfJNzQLVl0md88RerqAbj5FjlB/hFO24smIk62QN47qBDusiTEfCjwuJICgN4jw4fdV1FKy8WqQJA/lAB7jUzJWRpaeHmJoc2aTw8fKqziukBJvpHbGontpzMmk8uU2RG8kJ981S5ogkgSN4IkX0oUpNpgiZIk3ip21ZhJtrYTfhvqJUthzCUsmCUjLfS17eYoCVRfQjzpBcgm9gI/PhS58nXTX8+dQp//2Q=="/>
          <p:cNvSpPr>
            <a:spLocks noChangeAspect="1" noChangeArrowheads="1"/>
          </p:cNvSpPr>
          <p:nvPr/>
        </p:nvSpPr>
        <p:spPr bwMode="auto">
          <a:xfrm>
            <a:off x="155575" y="-1812925"/>
            <a:ext cx="7620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9" name="Picture 3" descr="F:\tmp\Downloads\e8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04975"/>
            <a:ext cx="7620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7134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/>
          <a:lstStyle/>
          <a:p>
            <a:r>
              <a:rPr lang="en-US" dirty="0"/>
              <a:t>Web Designer vs Web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AutoShape 2" descr="data:image/jpeg;base64,/9j/4AAQSkZJRgABAQAAAQABAAD/2wCEAAkGBxMTEhUUEhQWFhQXFBQUFBUYFBYYFxUXFBUWGBQXFBUZHCggGBolHBUVITEhJSkrLi4uFx8zODMsNygtLisBCgoKDg0OGRAQGy0kICQsLSwsLCwsLCwsLzAsLCwsLCwsLCwsLCwsLCwsLC8sLCwsLCwsLCwsLCwsLCwsLCwsLP/AABEIAJ4BPwMBIgACEQEDEQH/xAAcAAABBQEBAQAAAAAAAAAAAAACAAEDBAUGBwj/xABHEAABAwIDAwgFCAgFBQEAAAABAgMRACEEEjEFQVEGEyIyYXGBkRRSkqGxFSNCU2LB0fAHFjNDcoKi4SSTwtLxRGNzstMX/8QAGgEBAQEBAQEBAAAAAAAAAAAAAAECAwQFBv/EADMRAAICAQIDBQYGAgMAAAAAAAABAhEDEiEEMVETQZHR8AUUMnGBoSNCYbHB4SLxBjNS/9oADAMBAAIRAxEAPwC02yBrRKcFRkcaUivo0eKxy4dwoOaJo+c7KWc1SCDI30QAoSk0OWgDKhQFwbhTZaVWiWCozQxRxSiqQGKUUeWnilgAJoslPBpRQo2WlT5aVADFOBT0qAamp4pUANOBTzSoBU2allp8tAAaapMtNFLIBFNFHSigAimijilFABFNFHFLLQEcUoqSKUUBHFKKOKPDsKWoJSJUTAFSwMwyCFKWrI2hOZxcTlHYN6ibAbzXHY3bzilqLZKET0UkJUQN2ZUXO899X+V+2UrjDMmWWzK1DR50WKu1A0T58K5qvZgw7apLmcsk+5GnhtpYha0oC+sQOqnxOnCusyVznJTC5lqWdEiB3q193xrqgmuXENKVJG8adWyXJRBujB7KU15rZ0pDBNPNNFORQDFVDNFSmqAMtPkoppUsg2Wny04pUKLJStT5aWWoACabLUkUqtiiPJT5KOmpYBy0jRAUoqWACKUUZFIN1bFARSqcNjfT5huqai6SDIaYpqYmm5uliiCKUVORQzTUZojCaco40U00UsEcUoqSmmrYoHJSKaIzTZDUsEdMal5uhirYojqryo2n6K2WGz/iHUjnSNWW1aInctW/gO8Gr+LxqcKz6QsArMpwzZ+msarUPUTr2mBWfyQ2C3iWl4rEtPYtbmKSwUNrgt5wFLfdIvHSHYN/Z0xpfHLkvuxT5LmWMX+j1vK6y0t30thLKnVuhLeFXzsSGlkSMs6k3gi+7itt7IewrpZfTlWADqCFJOikkagxXo+MbLOHxKMW96fgEuJaPNPhT+ELbh5nOCACTKQq+oAuK4vau0BjsU0EIKGW222GkE5lBlmT01b1GT5gX1PowZJ7tu11+i9VX1MZYR2rZmpsLDc2ykbz0z3q4+EDwq/R5aWWvJKVuzaVFiaemiiArBoakaIJpwiligIpRUmWiA7KmoukjCKMN0dNU1GlFCyUJTRxTRUsUBFNlqTJT5RV1E0kQRRhqjmKErpbFJAEUginmlNCbD83SgUNKhbCzDhTFZpopRQlgkUqKKVWyDZqEk0cUqWAMtLLUlKpZaI8lNkqQ0NWyUNlFK1I0ooBiaYk08UooAIqVlCAlTjpystjM4rf2JTxUo2AosNhytQSnU+Q4k9grl+Ue0VYt5vB4MZmwvKiP37pspxR9UXjgkE93THBzdd3eRulZFgcSnaO0mRiVc2ypYQEgwENpBKGwdxUQEzxV3V2b+yENrwqsyNlYlbykoYSpbrWI5paOZ53IoACTBk3zcTbg9v8neaW8MOVPtYcNpxD0AJS6roqCb3TmtxF50kzbE5ZOYdlLRZYeDay5h1Ot5lMLUZJQZ4379+leueNySeN7dP9/TmjnGai2p+Jc5XbfA9IwreEbwy1vf4xSXFL51bSiQESBlRmlVhed15r8ltmqT86oRmSOb7UkmT/AEiqfJ7ZisdiVKdUcgKn8U6dyZzLM7lKMgeJ3V22LdStRKU5UwAhOmVKQEpTG6ABXPNNY12Ueff69bGowlL8R8uSK1Kjpq8lmyxlp8tHFPlrGo6aQAKKninipZaGBp6UUiaAVKaU0M0AVKKGllqkCNDNLLT5aDcGlRBM6AmpRhHDo2v2FfhSyUV6VXDs56AebXe/UVxi9raVIdjPxPNKjwJ8gZpqQ0sz4pRV4bKf+qc9g0XyS/8AVL9k01IaCgE0+StD5GxH1Svd+NEnYeI+qV5p/GpqRdBnBIpeFafyFiPqj7Sfxol8n8TJAbkccyb++pqXUul9DKpZa1BydxPqf1o/Gn/VvE+oPbT+NNS6jS+hkxQxWyOTGI9VPtiiHJbEcEe1/arqXUml9DDpq3v1VxH2PaP4UauSb0mCiJsSTcd0WprRNEuhztKK6L9Un/Wb9pX+2n/VF71m/NX+2naIvZs5yKQRXSDki9bpo7etpui199Z/KnJs1gOTzmIWShkKhKEkCVOFM9LKCPEirGWpqMeZHClbOX5ZbX9HbOFbPzzif8QoH9mg3DQPEi6uy2+3NckuUCsDiA8ltDnRKFJVY5Va5FDqKtrffWatpxZUogqJJKlG5Kjck9ppKwTgElCo45TFfWhihGGh9/M8cpyctS+h6ccBg8bhmkYN5OHwbTi8RjmVlQeG/MVEnOABlG4SDJIivPuUu004nEKW00ltvotstpSBCEDK3mjVREfDQCsuY7N39q7HknsxLDJx76QYOXCNn6bn1hHqpgx3E7hXOenhovJJ2u76/v5HfDjycVkjixrduvXQ1UYUYVtGCT+0VD2MUDvABQ0DwFvjvNWIrP2KhSs7qySpaiSTvvc+JJ8q0slfIxTc08kuct/I+v7Uxww5Vw2PljVX1lzk/Hb5JAUqKKautnzKLNPTU9YOo80qalQBTSoaehB4pRTUSEEmACSdALk+FAKpsLhFuGECT7h3ndWlg+Tby7qhA7bnyH410+C2eG0hKbD3k8T21lzo2oWYOH2A2kgPOXOXopt1lBCbxeVEDdWphcLhRASlJJyxKVK6xUE3I4oV5d1aYb7TT832mubk2bUUiBjFtnLl+lGXoKHWQVibW6IOvdqYpJ2i2RMqiJ/ZuaZUr0yzooW8NQRU5QONLKOPvHGPjUKRjGpmOlrH7NfFadcvFtX9J0UJSccngv8Ay18EHh/3E+SvVVBlCYmbRMzupjkESqJFpUBvA+KgPEcaAkK/j2VGcWJjKvWOoY6yUzPDpzPBKjupJW3pmGo+kNSSB5lJHeDwpvSmoBzogiQc4gjKVyDPqgq7gTUAvTPsOex2LP8AojvUnjT+lfYX5D7Hb9v+hXC7KxbQmVoEST0xYAJJm+4LQf5hxpelteunXL1h1s/Nxrrn6McbUAhijMc2vv6MarHrfYB7lp7YQxR+qX5t/Y+19tX+Wr7OZvTWYBzpgiQc2oyqWD7KVHuBojim9Mw9+4pB/wDdHtUAxxKvq1e0jgv7X2Uj+ccDBc+r1DrrmTpmSJ14FR/l7RTDEtzE37jvKk8OKFeXaKNKwQCNCJFtQRIsaAZt0kdJOXq2kHXUW4aUlOEaCbjfEC0nw4Uzj6QQDMnLolR6ygkXAgXI7tTYTQeloiYVcT+zXvSpVxltZJ8YGpAICD646gmNM+/KkxOXiVD+UHfZ+fXPVTHHOeK92XgEe0fVu/pSZiFb/wB2vdl3x9seSvVMZvKXbXo2GW8lBUoBeUFKolIUSVwJSiEEzobXuKsYuTpEbpWSbbDq2FpRKVkojm1dMpzIK8qipEKIzjrDjIOk2z1OJYbCwnnQ2kLGdRAUEblHMpXSgSSTEmSdbRfGUGFGQTATJsJiOPZTl4TEK1jq/ay/37r0vahW9kOLxwbSpayhLaQVLUpRGVIIJOnq5j3gDfXg3K/lu1i3y44wVoTKWklxYIROsJNlHU+A3Ct39JHKbDYt0NB9SWWVKulsKC3NCsErEgaDvJ31kMt7OOGzpxjvOZoI9H6wG8JK9L6zur6PD4ljSlK9T5bPY82Sbm6XJfIrvcpMErDtp9AAcEkkPuaE2vqTEa1VRthASUtpfROqUPrymOIi9WsNi2kA5Xm1pIIyu4WPEZVSD41mOrYKhZuZiEc6meyIVevZCKW1v7/ycJNvfY0uTuEVjMQGwlQTBU44oNHIgXUokt66Adp4TWnyk2mMQ6lDQhlsBphIsIECfGB4AVcxjScBhfRkCH3wF4gzJSj6LeaB2/1cay9hsZnJ3JE+Og+8+FfB47P2+VY48kft/YPBLguFn7QzLenpXrq9l/Z0LDWRISNAAP70VKmr0JJKj8nOcpycpc3uxzQ09KtGCYGlNDSmsmg5pTQTTigCmnmpsDhFOqyo8TuA4mus2bsZpuCRnV6yh8BoKy2kaUWzmcFs5x0jKkwfpEHKO2d9dfs3ZaWh0Rfeo6n8B2VZczHqqyiCOpmuSmDM7gFCN+bsuwSv1/pT1BpzmbL7HQnx1rDlZ0Sod7CBfWSD0VJvwVGYeMDypvk9EzkTqTpvLgcJ9tIV3gU6ULtLhPV+gm8FRO7eCkfydpoQ05A+dVMCTkRf5spJiPWOfvEaVkoSdnoBkIRMgzA1StS0nTcpald6jTfJreuREiI6I3BYG7/uue2rjSU24ZhxYkKiEotKUgESncQo33qMyAAHLa/XXqbQjesKA6u4Ap7lHfBADfJyL9Bu9uoN6UJM24NoHcgcKNOCTqEoBmZyjXOVzprmUpXeSaNsKFjJuTJA3kkCwAgTHhTlsmIKhCibEdKyhBkG158ButQDtMZQAIAAgACAANAANBTnDgxIBI3kA7wbeKUnvA4VCnDKt844Yjem8NlF+jxOf+IDdanOFN+m5f7Qt82EWt2Zv4jPZQEow6eA8huJI95J8TThgcB5DhHwtUK8LObpODNm0WRGZIT0Y0iJHAknfTrwsz0l3zaOKEZssxBtGW3CTGpqAn5v8x+eAp8lVzhBxXqT+0XvWF8dJAEcJToYp04QC/S3fvFnqqUoWnio94gaAAAT5O2llqunBpEa2AAlaz1UqSJk3so6666gU7eGAMgdvWUfohG88APjregJopZKHIaiGCT6o1zb9c/OT7d6An5vvpc2KgTgkiCEpkZYt6pUU+RWr2jVfFIYZQC5zTaBCQVZUpHQKAJP2JT3TSrBJtDGts5SvNClpQCEkgFaglOYjQSQPHvq3kH5NU8ZsxLoSFTlSQQEqUkGCCAoAwoSB5VZVhgYkAmIukHeD8UpPgOFXaiB5B+TXA/pM2w8AMLhCMyp59WdCYSpMBsFRBBMySIIAHGtrlrtY4VkllsOYhdmkhE5SCVc4uNyVEkDeo95HjTPI3aGJUtRQ7mJK1qUjpKJkkySJJNevhsS/wCyVUuveccs38K7yyxyAfWyp0tIKU2y8+gX4zmiq+H5PBJAdw7uUWJbW2sjuEx76gZ5PYhoFC0YpKSZVDCjmPE3vR4rZDbYhp12YHXZcRc6gwk/GvoJyfOt+i/mzzNLw6kGJ2UkHoc4P42fLqzXRckNkJZzY5+FNM2aTlUkretlspIsJ1433GuZwWwn8Q6hpspUpagkAuEHtUQU6ASe4GvUNv8AI/FKS0yyltGHZSEoBdAKlR0lqG8kzx3nfXl47iHjx6Yrdnv9lcJiz8RHtpKMFu7f2+v9nB43FKdcU4sypRKifuHYNPCt3YbGVud6jPhoPx8aDEckHm551bKIGZQLonLxAi8wQKn+UGgISrNFhlBVp2gR76+Lw0Kk5SP1v/IvaOKfDw4fh5Jp867kuS9dC5SrJe282ncfEo+AJPuoWtsrX1MOpXbmgeakAe+vZ2sOp+M0s16aqrS3jqlCPFSz7oHvqyK2nZCWaBSr1hAY5Vw80kcAGz/oJ99X9l7E2g8qz7YSD0lFCCB3AtiT2T5VNRqjVwmGW4rKgSfcO0ndXV7O5PNou501cPojw3+NUNibKxLDsqfbWzBCkhoJUo5E5VSNDm5yRJEZd810C3aw5WdFGi21CRCQAOAEDyFHzlZSscEgTN1ZRaTJJAmJgdvnFVkbcQrLAX0ggiWnB10qUmZTayTM6GAYJFYNG9zlZDm3BKyCvKhakk5EESmWykdKT84QZjdFVUbeQQkw50ssfNLHWbLgkEdGwi+iiBqayc7QCo56FOFZHo4zTIxUZsmYi2W563R1FdcfZ/n9dTE9X5TcVt0Qs5nISst5ghqCqQyAkFU/tJVJA8qlG1gVob5xxK3AopGRvodAhMkSJltxY1mDuEVjNIaUgoAUIeStRU2ElZzB7eOmnpxPEEag0zrDaSt086VJUlxAQbkNogIQ1ZJkZ03v0jcTXX8Dfn31/HmzH4vr7mu3yhbkKl0oVzauojKA+UpaBjpaibT177o1XsUlKStRMJClHWwAJMjwrjEMNIhSW3StrLkWEIzRh20JCUEm4WCRG8hWkCtnaGMztuNlDhCm3UkpyTFk9GVakKJHYkzFYydja0XXf69edjrp6i4jHgtLdK3kISlaiSGtDCwUhIVdKRAB3KMyYIiTtptRQA48C4XUpGVHRJcyyeieqUlIImxJM6iitJ5pbJQ6UqC+klDCOopCQAAQCVDpCRBSkgxYGp8nJSoHK+codNiyJKXFFOQyC3n55RATAhACoiDuKwNO2/08PMjeRNUdBs7aCMQlSmnHIBUnRKf2gQtJTKdySI4ZjN9Lq25nprEhYsRbPGlvoxbhJ1rnNmLGHSpCUrVJUdW9W0oQgBCNMyRMx9FRMEir2zNtNvqUlo5lJnMNCmDHSBiLzY8K45FDU9HI3Buv8uZqrbmemsTm0VEZo04RFuEnjTqbB+kv6X01DrKCuO6IHAEjfURbd3BPir7oqHEtPhJKBmVuAIE+0qKwbLfNDivUnrr3rC+PER2C2lqRZHFes/tF+vn9bSbRw6Olq5PaO08e2FH0R0gaZIWfJGY+6uG5SfpNebUkNpU2oTmQ4FcN4n8Kloh7MhITpOkXUo7yd54qPhA0Apc9f/ivnR79J+0FaLbHc3J95qg9y+2if+oI7kNj/TU1Imo+k082mL6BIEuKPUBCdTfrHXXfMChCmxEbojpk9VJSN97E/wDNfMTvLDHq1xb3grL8AKgRtnFqJJfxCxvHPO28japqQ1H1HnaA7BG87kZP/W1ZPKTaLJbDSn0tZiAZQV5kaKQRIhJmCZFpG+vJuQCW3kKOIJVDkdNxZURlmZmdSkWtrXZ4PZmH3M4YqBSHOktYCi1KhffmKIkdXtiqpVui8zp3OV2AiF4hk2KYKhoRBEdukVX2vyywaGlrSpDqwheVF/nCQJTMaGEzEm2htWFtbazGCZ51beHToAlLXSWrm+qjT6d53J1vevJNpconsXiedcJzZVhKQIS2kIVlS2Nw9811xQ1bvkSUqItvco38S6t11RLijebBI3JSj6KQDYfEzUeA2g61KkuKClCCQo6G8CN1VcYqUoKknNmXJPWIhESTfjRKeZydFLvOcStBb13JCc2nbrXvjmV0/wCjzvHta5/c6zk9sTDvsc/icQ41Li0AIEg5Qk65FXvXRs47ZrLQaSwp6J+ccCApU3uvX3C0V5g1tp1KC02tYSpQOQGQVaAhPHdxrpMHgHMiS8oBZuRaRwBi015eJyzvaWxvHFVyOg2fymGGWteEZbaUoZSVrW6UjWEZlQmd8DcKWJ5YYt2ecxLh7G1ZB3ENpBPnVTBbDzXCFK7SIHhNq0cNgkSQtQbI0CgQDx6UQPGvFKU5bttnZUjMw4LixmlMm6yiT3yvMTXTMbGwP7xx548LhPlVnCYZsDooSo+sp1tQ8gQPjVt0t2ADKjEQHAhXszHvqKK7ymBgMClIu2hJBMECTG4kkm9Xat+iTwTwlaSO6RVBxwj6Kj2phQ80k16YOKVI5STskpjVY4s/Vuex/eoXNqIGoUO8R99btGaZ0PyhhmgkFeHQlU5JdgKIMKyyq8W0q1g+UCQiALXIIMg9oO+vKM7qUpbUgwkqUgKbJylRBUU5haSAe8VPgdovtCEDoySUlsxJuTYiPCvF2qO9nqzm3J0MdtRq2rbrX4kD4CK4fBcoipQC28oM9I6Cx/48as4jlC0ggSlSjuSZOhJN4Fuw1VksqVnVnadtZPlQHaVcwOUTfqnypfrG121O0FI6FzGzuqP0s8DWF+sbVCeUjX5I/Gp2gpG6vGHtqxhXJupceRPkIrmFcokdnmPxoHNvgCYSf5hPxqqYpHXq21hkDVazwH9q0eTW1U4lxaAnIEJnUFRkwOMb68yxG1EKmwT2hYB8ePjRbA5SDCOlUylaSk3SSCCCND31pTtkZ7iMIjifP8KhxeyWnBBUtN5lC8p8/GvMk/pETzhXnVkyBIby2CgokrniQQI7Ksf/AKY0OPlW7M6kdBt3kUgNOOIxWJSW0LciUOTkSSQE5RcgRrXC/ob2tkexWdYVzgSpKrSQFK1ECDcVb21+k9KmHkozhamnEpULFKikgEGbEGvJdm45aFFy8kQSmZO+TxpdBvvR9PHlO3zqWpOYtqcmOiAlSUkFU9aVCB2GriNso4ivm9vlC9HXcHnRfrQ8P3ihU1ompn0qjbCOIr52/SRtBhzEuuIOdXpL7a0KABSUqEKQqTmQTmF4jLpeqn6zYk6Lc9/xqlgsGwpwrfdGZSipQURqoybcdampGk7KGAwDr5ysIzHgmJ8ZI4iu35M/ouxDqiMWHcOJsr5s2yrJ6OYz0ggfzGtbZO2dnsQphpAMAZ/nVkwQbnTUAwBFq1HuX6T9I+DavvrDnEqSI8J+jFvD51KeZfTlnK9hSpQygnoKS8Inu3CtnCcj8IwVKbUWlmB80VoTA3KTnOa99a5rFctwoEDPcEXEC43xVJ/lhOiT4zU7SIVHUPs5VHpZyfpSTMWEg6G1Udq7XThmytZgaJSIlatwSOPwrnHOVStwv3VibSeGIWFulSjEAaJSN4SAqosivcNmRtva7uJcLjp7EpnooTwT9531SaQokZQonUZQZ75GlbrGGaSZCST2oBF98FUVZQBNpFh1UJT/AKu6ur4pJbGaMNeAeN1A96lT+JqZjYoV13COAQgmTuGYkfA1s5BpJ/o/3VPh2ESJXvnVsEdxvXF8U+qGkqcn8Ew08FqzFIBkm6gd5EAACK70PnJkRhunzicqynDpMBsYgA5CJPNJmTNzHZXLpw2GFytXb0m/vRVhW0Ek5hiHZmei8hNw3zcwluOp0J4WrHvSe9/Y6wUEv8rNA8rhE83YyetBjdu1qDGcpAtaPm4SBJCgFFRUkwP4bg2g6d1ZRwuF9Zf+cj/5xSLGEJ6S3P8ANRPmUVh8WvSfkYa325F75WaKrsMwev0AVE9l72AuaTm1WLgMMlPFTabjd0RO6N9UOawYuFuTu+dRbyb1qBbWG3OHzBI91PfPVPyGk3W+UiG2wlLDEz9UICeIM3M7o3a1C7ylKtQykx1ks3ntme29u6sYjCxdxZ/PdQkYX11fntp718/B+Qr5G7h+VATqlJkQTkE9kbgBe3bUyOVadFT9KYSADKpTAChEDzrmz6L66/KmQcNvKp7vwp70+n2YGXgcUL827e8lDl5vQqwT/qO+wqunTyhxiU9ZveYybyb34a0S+UWNyiHUSfVbBPnliueuHUtI5T0B76tfsmqz2EdylQTKgpKUt80rOoKAOYHhf3a7q7B7F49Sb4g8IASg95ISCKz1sYyID7pG+H1f7u2aQz4k7sOJinZz/wBUv/LP4UQ2Y/8AVL9j+1a4GNgJ514j/wAywPan3VG45i02513gIeWfcD2UU8b7zNGYjZj50aX7FSfI2KP7lz2RWgzs59XS5xQMa84qfG/fQjCvg3ccTrBzr7zoanaY7qxRS+Q8V9S57IphsfFHTDu79w3GD760lMPTlDzuk9dyPOeyp0bLWUgqdcFzbOTff9LU/fR5sUVbY02YStlYgdZpxPeAPvqnimSkdMEb7qANuEGa6BWyCVRKjwJvpbXSpTydnVUx9kH76e8YlzY0PocY4tI0Kj/MD74qv6R2KP8AMPwrtVbB3pAvxy3nhUQ2DeCUzu6vgCJtXRcTj6jS+hx/pI+r81E/dRq2or1f6v7V2R2EgWK0jwT7jNQObCSqCCiJIJMbiRu7qLiMT9MaWcl8qr4DzqriMSpVyT3bhXZtbDZKoUtA/lM++KsDYeFGriZm0JG/SRV95xQeyfgwos4RLpEdJQtoCRutVzZoSsqCjlWR0OmlCcxKesVGIuonfwrsFbLwoIlwR3agWBmLWimOzMKJOYxvEA67pq++Q6PwLTKWF2YOYSlOXn86itZfZ5stgGCJXPq7tZ3UTew3FCS62nj882I772o3cJhe0D+FJ1Ei091CrDsE2UZ3/Nptc9sndUeaMt6fgQb9VhqcQ3bX/EIP+qoGtjsA/tkzMXKo1+HbpVlWHa0Dl+0Wp1YVsDpOmeASdI4/n8J2q/X7gtM8n0G3PtA2tziN9xv4Vfb5IIgTiEAngWz5HnBNZiW2NVLM7xBqyHMMBGWT2ju4jhXOWVJ/C2VUTL5I2OV5swY66dSQBIBteohyeQCR6UxI1GcSD50DYwhmxB3CSey1MkYWLBUcT90nhU7ZV8LLS/QZrYiFCRimAOCs6T76lRyYBuMVhY/jI+6qykYbXMuOAFRFxj6tRHHNp+fxqrIv/LJsSq5NKIBTisGCQCQpap7oiq6+Tbo/6rBeDh+8US3WhqhI8VGbU6nmLjmr6SFH3X/M1vta/L+3mTYqPbCdTriMOf4Vg/dRNbMCR846FG1kLbi/eJqy4WAIyGY3LOsVGt1kaIPtE/m9XtbXw+vEUhJZw+8u+CWj8VCrLeGwUXW+O9pv7lGqKnWrnITp9IjvoHXW4skz2q08Kal0IaRweCAHzjxMXhtsX369tEzhMEQJW+D6uVsk+UiqWDeBnoIF9VGd/aaq4x9JURmFpiEwN+lS7bVFs13sHgwNcQFEGAUtC8WmkGcAIGbEQN/zP3isRxSiMyVTB3iOwd+lSJccN92mg/CtLluLL3pi4sse0LyO/tmmdxbh+mIt9Ibu3hWOEEiJsKEptWNOPoLNdzHLMArG+2Y0ycSbHMm17Ej8is7CYXNWivZiSAZN+zvFaUI9yCtkz2LUqAVgRwV98VIxiXNOcTA1M6e6s70JIPG51/PZTHBEGyjUeOFUkXc0Fuk/vbamCdeNRqfQRBWo6GARpMb9/beqaEAkAixIBvrWhiNjJBlNhw7v7mnZoU2RIeVEc4YM7ze+tCvFQQcx98inLCUqhdxE2/PdQJwohRkyCAPiaaV0FMStoxotU6WGvvoTjydFKPZp4a91V14SJk/maQwk2CiPCmhdCbkqsUc098acbUvSAZkK8hUTWGO4iLd9/wDipSyNxq6a7hTGL6d2bt3WNOh3X337/wAKZGGJIExPu3eNJWHAuJjS57vxpuShHEQe3v8Az+TQrftMd09mlFiozSRE2gdgjf3e+hLaVJBAiwH58qooHnxFwfyNfhS58Gx7hrpQlQk2mw17bUagkayTaNLXj76lga3f2AG3C++iUobxxNp/JqxhXQIgakkfC9V14gTMfk3qtloBbhGgndQt84qwRfW43VKcQQOw7vCfupIxa9xjTcN3b4CpYEcK/cluY147oHvFP6G5aUASYTJ+IpHHuXGY6me+L+6oS+Z1JPfV1foNi4nCObo1iI7RPhelisK4kA21/wCKi9NVOpt94/vQuPqIgmRr+PxquZdiF95YHVT3xe/Cky24RcixvYU/PCDE9vb/AGvUiHiAO2+t7f3rNoyRdMbgfAGiQ44LFKSZsMo1mnzWHfHfJNzQLVl0md88RerqAbj5FjlB/hFO24smIk62QN47qBDusiTEfCjwuJICgN4jw4fdV1FKy8WqQJA/lAB7jUzJWRpaeHmJoc2aTw8fKqziukBJvpHbGontpzMmk8uU2RG8kJ981S5ogkgSN4IkX0oUpNpgiZIk3ip21ZhJtrYTfhvqJUthzCUsmCUjLfS17eYoCVRfQjzpBcgm9gI/PhS58nXTX8+dQp//2Q=="/>
          <p:cNvSpPr>
            <a:spLocks noChangeAspect="1" noChangeArrowheads="1"/>
          </p:cNvSpPr>
          <p:nvPr/>
        </p:nvSpPr>
        <p:spPr bwMode="auto">
          <a:xfrm>
            <a:off x="155575" y="-1812925"/>
            <a:ext cx="7620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600" cy="46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29056"/>
      </p:ext>
    </p:extLst>
  </p:cSld>
  <p:clrMapOvr>
    <a:masterClrMapping/>
  </p:clrMapOvr>
  <p:transition>
    <p:strip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/>
          <a:lstStyle/>
          <a:p>
            <a:r>
              <a:rPr lang="en-US" dirty="0"/>
              <a:t>Type of Web Designer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AutoShape 2" descr="data:image/jpeg;base64,/9j/4AAQSkZJRgABAQAAAQABAAD/2wCEAAkGBxMTEhUUEhQWFhQXFBQUFBUYFBYYFxUXFBUWGBQXFBUZHCggGBolHBUVITEhJSkrLi4uFx8zODMsNygtLisBCgoKDg0OGRAQGy0kICQsLSwsLCwsLCwsLzAsLCwsLCwsLCwsLCwsLCwsLC8sLCwsLCwsLCwsLCwsLCwsLCwsLP/AABEIAJ4BPwMBIgACEQEDEQH/xAAcAAABBQEBAQAAAAAAAAAAAAACAAEDBAUGBwj/xABHEAABAwIDAwgFCAgFBQEAAAABAgMRACEEEjEFQVEGEyIyYXGBkRRSkqGxFSNCU2LB0fAHFjNDcoKi4SSTwtLxRGNzstMX/8QAGgEBAQEBAQEBAAAAAAAAAAAAAAECAwQFBv/EADMRAAICAQIDBQYGAgMAAAAAAAABAhEDEiEEMVETQZHR8AUUMnGBoSNCYbHB4SLxBjNS/9oADAMBAAIRAxEAPwC02yBrRKcFRkcaUivo0eKxy4dwoOaJo+c7KWc1SCDI30QAoSk0OWgDKhQFwbhTZaVWiWCozQxRxSiqQGKUUeWnilgAJoslPBpRQo2WlT5aVADFOBT0qAamp4pUANOBTzSoBU2allp8tAAaapMtNFLIBFNFHSigAimijilFABFNFHFLLQEcUoqSKUUBHFKKOKPDsKWoJSJUTAFSwMwyCFKWrI2hOZxcTlHYN6ibAbzXHY3bzilqLZKET0UkJUQN2ZUXO899X+V+2UrjDMmWWzK1DR50WKu1A0T58K5qvZgw7apLmcsk+5GnhtpYha0oC+sQOqnxOnCusyVznJTC5lqWdEiB3q193xrqgmuXENKVJG8adWyXJRBujB7KU15rZ0pDBNPNNFORQDFVDNFSmqAMtPkoppUsg2Wny04pUKLJStT5aWWoACabLUkUqtiiPJT5KOmpYBy0jRAUoqWACKUUZFIN1bFARSqcNjfT5huqai6SDIaYpqYmm5uliiCKUVORQzTUZojCaco40U00UsEcUoqSmmrYoHJSKaIzTZDUsEdMal5uhirYojqryo2n6K2WGz/iHUjnSNWW1aInctW/gO8Gr+LxqcKz6QsArMpwzZ+msarUPUTr2mBWfyQ2C3iWl4rEtPYtbmKSwUNrgt5wFLfdIvHSHYN/Z0xpfHLkvuxT5LmWMX+j1vK6y0t30thLKnVuhLeFXzsSGlkSMs6k3gi+7itt7IewrpZfTlWADqCFJOikkagxXo+MbLOHxKMW96fgEuJaPNPhT+ELbh5nOCACTKQq+oAuK4vau0BjsU0EIKGW222GkE5lBlmT01b1GT5gX1PowZJ7tu11+i9VX1MZYR2rZmpsLDc2ykbz0z3q4+EDwq/R5aWWvJKVuzaVFiaemiiArBoakaIJpwiligIpRUmWiA7KmoukjCKMN0dNU1GlFCyUJTRxTRUsUBFNlqTJT5RV1E0kQRRhqjmKErpbFJAEUginmlNCbD83SgUNKhbCzDhTFZpopRQlgkUqKKVWyDZqEk0cUqWAMtLLUlKpZaI8lNkqQ0NWyUNlFK1I0ooBiaYk08UooAIqVlCAlTjpystjM4rf2JTxUo2AosNhytQSnU+Q4k9grl+Ue0VYt5vB4MZmwvKiP37pspxR9UXjgkE93THBzdd3eRulZFgcSnaO0mRiVc2ypYQEgwENpBKGwdxUQEzxV3V2b+yENrwqsyNlYlbykoYSpbrWI5paOZ53IoACTBk3zcTbg9v8neaW8MOVPtYcNpxD0AJS6roqCb3TmtxF50kzbE5ZOYdlLRZYeDay5h1Ot5lMLUZJQZ4379+leueNySeN7dP9/TmjnGai2p+Jc5XbfA9IwreEbwy1vf4xSXFL51bSiQESBlRmlVhed15r8ltmqT86oRmSOb7UkmT/AEiqfJ7ZisdiVKdUcgKn8U6dyZzLM7lKMgeJ3V22LdStRKU5UwAhOmVKQEpTG6ABXPNNY12Ueff69bGowlL8R8uSK1Kjpq8lmyxlp8tHFPlrGo6aQAKKninipZaGBp6UUiaAVKaU0M0AVKKGllqkCNDNLLT5aDcGlRBM6AmpRhHDo2v2FfhSyUV6VXDs56AebXe/UVxi9raVIdjPxPNKjwJ8gZpqQ0sz4pRV4bKf+qc9g0XyS/8AVL9k01IaCgE0+StD5GxH1Svd+NEnYeI+qV5p/GpqRdBnBIpeFafyFiPqj7Sfxol8n8TJAbkccyb++pqXUul9DKpZa1BydxPqf1o/Gn/VvE+oPbT+NNS6jS+hkxQxWyOTGI9VPtiiHJbEcEe1/arqXUml9DDpq3v1VxH2PaP4UauSb0mCiJsSTcd0WprRNEuhztKK6L9Un/Wb9pX+2n/VF71m/NX+2naIvZs5yKQRXSDki9bpo7etpui199Z/KnJs1gOTzmIWShkKhKEkCVOFM9LKCPEirGWpqMeZHClbOX5ZbX9HbOFbPzzif8QoH9mg3DQPEi6uy2+3NckuUCsDiA8ltDnRKFJVY5Va5FDqKtrffWatpxZUogqJJKlG5Kjck9ppKwTgElCo45TFfWhihGGh9/M8cpyctS+h6ccBg8bhmkYN5OHwbTi8RjmVlQeG/MVEnOABlG4SDJIivPuUu004nEKW00ltvotstpSBCEDK3mjVREfDQCsuY7N39q7HknsxLDJx76QYOXCNn6bn1hHqpgx3E7hXOenhovJJ2u76/v5HfDjycVkjixrduvXQ1UYUYVtGCT+0VD2MUDvABQ0DwFvjvNWIrP2KhSs7qySpaiSTvvc+JJ8q0slfIxTc08kuct/I+v7Uxww5Vw2PljVX1lzk/Hb5JAUqKKautnzKLNPTU9YOo80qalQBTSoaehB4pRTUSEEmACSdALk+FAKpsLhFuGECT7h3ndWlg+Tby7qhA7bnyH410+C2eG0hKbD3k8T21lzo2oWYOH2A2kgPOXOXopt1lBCbxeVEDdWphcLhRASlJJyxKVK6xUE3I4oV5d1aYb7TT832mubk2bUUiBjFtnLl+lGXoKHWQVibW6IOvdqYpJ2i2RMqiJ/ZuaZUr0yzooW8NQRU5QONLKOPvHGPjUKRjGpmOlrH7NfFadcvFtX9J0UJSccngv8Ay18EHh/3E+SvVVBlCYmbRMzupjkESqJFpUBvA+KgPEcaAkK/j2VGcWJjKvWOoY6yUzPDpzPBKjupJW3pmGo+kNSSB5lJHeDwpvSmoBzogiQc4gjKVyDPqgq7gTUAvTPsOex2LP8AojvUnjT+lfYX5D7Hb9v+hXC7KxbQmVoEST0xYAJJm+4LQf5hxpelteunXL1h1s/Nxrrn6McbUAhijMc2vv6MarHrfYB7lp7YQxR+qX5t/Y+19tX+Wr7OZvTWYBzpgiQc2oyqWD7KVHuBojim9Mw9+4pB/wDdHtUAxxKvq1e0jgv7X2Uj+ccDBc+r1DrrmTpmSJ14FR/l7RTDEtzE37jvKk8OKFeXaKNKwQCNCJFtQRIsaAZt0kdJOXq2kHXUW4aUlOEaCbjfEC0nw4Uzj6QQDMnLolR6ygkXAgXI7tTYTQeloiYVcT+zXvSpVxltZJ8YGpAICD646gmNM+/KkxOXiVD+UHfZ+fXPVTHHOeK92XgEe0fVu/pSZiFb/wB2vdl3x9seSvVMZvKXbXo2GW8lBUoBeUFKolIUSVwJSiEEzobXuKsYuTpEbpWSbbDq2FpRKVkojm1dMpzIK8qipEKIzjrDjIOk2z1OJYbCwnnQ2kLGdRAUEblHMpXSgSSTEmSdbRfGUGFGQTATJsJiOPZTl4TEK1jq/ay/37r0vahW9kOLxwbSpayhLaQVLUpRGVIIJOnq5j3gDfXg3K/lu1i3y44wVoTKWklxYIROsJNlHU+A3Ct39JHKbDYt0NB9SWWVKulsKC3NCsErEgaDvJ31kMt7OOGzpxjvOZoI9H6wG8JK9L6zur6PD4ljSlK9T5bPY82Sbm6XJfIrvcpMErDtp9AAcEkkPuaE2vqTEa1VRthASUtpfROqUPrymOIi9WsNi2kA5Xm1pIIyu4WPEZVSD41mOrYKhZuZiEc6meyIVevZCKW1v7/ycJNvfY0uTuEVjMQGwlQTBU44oNHIgXUokt66Adp4TWnyk2mMQ6lDQhlsBphIsIECfGB4AVcxjScBhfRkCH3wF4gzJSj6LeaB2/1cay9hsZnJ3JE+Og+8+FfB47P2+VY48kft/YPBLguFn7QzLenpXrq9l/Z0LDWRISNAAP70VKmr0JJKj8nOcpycpc3uxzQ09KtGCYGlNDSmsmg5pTQTTigCmnmpsDhFOqyo8TuA4mus2bsZpuCRnV6yh8BoKy2kaUWzmcFs5x0jKkwfpEHKO2d9dfs3ZaWh0Rfeo6n8B2VZczHqqyiCOpmuSmDM7gFCN+bsuwSv1/pT1BpzmbL7HQnx1rDlZ0Sod7CBfWSD0VJvwVGYeMDypvk9EzkTqTpvLgcJ9tIV3gU6ULtLhPV+gm8FRO7eCkfydpoQ05A+dVMCTkRf5spJiPWOfvEaVkoSdnoBkIRMgzA1StS0nTcpald6jTfJreuREiI6I3BYG7/uue2rjSU24ZhxYkKiEotKUgESncQo33qMyAAHLa/XXqbQjesKA6u4Ap7lHfBADfJyL9Bu9uoN6UJM24NoHcgcKNOCTqEoBmZyjXOVzprmUpXeSaNsKFjJuTJA3kkCwAgTHhTlsmIKhCibEdKyhBkG158ButQDtMZQAIAAgACAANAANBTnDgxIBI3kA7wbeKUnvA4VCnDKt844Yjem8NlF+jxOf+IDdanOFN+m5f7Qt82EWt2Zv4jPZQEow6eA8huJI95J8TThgcB5DhHwtUK8LObpODNm0WRGZIT0Y0iJHAknfTrwsz0l3zaOKEZssxBtGW3CTGpqAn5v8x+eAp8lVzhBxXqT+0XvWF8dJAEcJToYp04QC/S3fvFnqqUoWnio94gaAAAT5O2llqunBpEa2AAlaz1UqSJk3so6666gU7eGAMgdvWUfohG88APjregJopZKHIaiGCT6o1zb9c/OT7d6An5vvpc2KgTgkiCEpkZYt6pUU+RWr2jVfFIYZQC5zTaBCQVZUpHQKAJP2JT3TSrBJtDGts5SvNClpQCEkgFaglOYjQSQPHvq3kH5NU8ZsxLoSFTlSQQEqUkGCCAoAwoSB5VZVhgYkAmIukHeD8UpPgOFXaiB5B+TXA/pM2w8AMLhCMyp59WdCYSpMBsFRBBMySIIAHGtrlrtY4VkllsOYhdmkhE5SCVc4uNyVEkDeo95HjTPI3aGJUtRQ7mJK1qUjpKJkkySJJNevhsS/wCyVUuveccs38K7yyxyAfWyp0tIKU2y8+gX4zmiq+H5PBJAdw7uUWJbW2sjuEx76gZ5PYhoFC0YpKSZVDCjmPE3vR4rZDbYhp12YHXZcRc6gwk/GvoJyfOt+i/mzzNLw6kGJ2UkHoc4P42fLqzXRckNkJZzY5+FNM2aTlUkretlspIsJ1433GuZwWwn8Q6hpspUpagkAuEHtUQU6ASe4GvUNv8AI/FKS0yyltGHZSEoBdAKlR0lqG8kzx3nfXl47iHjx6Yrdnv9lcJiz8RHtpKMFu7f2+v9nB43FKdcU4sypRKifuHYNPCt3YbGVud6jPhoPx8aDEckHm551bKIGZQLonLxAi8wQKn+UGgISrNFhlBVp2gR76+Lw0Kk5SP1v/IvaOKfDw4fh5Jp867kuS9dC5SrJe282ncfEo+AJPuoWtsrX1MOpXbmgeakAe+vZ2sOp+M0s16aqrS3jqlCPFSz7oHvqyK2nZCWaBSr1hAY5Vw80kcAGz/oJ99X9l7E2g8qz7YSD0lFCCB3AtiT2T5VNRqjVwmGW4rKgSfcO0ndXV7O5PNou501cPojw3+NUNibKxLDsqfbWzBCkhoJUo5E5VSNDm5yRJEZd810C3aw5WdFGi21CRCQAOAEDyFHzlZSscEgTN1ZRaTJJAmJgdvnFVkbcQrLAX0ggiWnB10qUmZTayTM6GAYJFYNG9zlZDm3BKyCvKhakk5EESmWykdKT84QZjdFVUbeQQkw50ssfNLHWbLgkEdGwi+iiBqayc7QCo56FOFZHo4zTIxUZsmYi2W563R1FdcfZ/n9dTE9X5TcVt0Qs5nISst5ghqCqQyAkFU/tJVJA8qlG1gVob5xxK3AopGRvodAhMkSJltxY1mDuEVjNIaUgoAUIeStRU2ElZzB7eOmnpxPEEag0zrDaSt086VJUlxAQbkNogIQ1ZJkZ03v0jcTXX8Dfn31/HmzH4vr7mu3yhbkKl0oVzauojKA+UpaBjpaibT177o1XsUlKStRMJClHWwAJMjwrjEMNIhSW3StrLkWEIzRh20JCUEm4WCRG8hWkCtnaGMztuNlDhCm3UkpyTFk9GVakKJHYkzFYydja0XXf69edjrp6i4jHgtLdK3kISlaiSGtDCwUhIVdKRAB3KMyYIiTtptRQA48C4XUpGVHRJcyyeieqUlIImxJM6iitJ5pbJQ6UqC+klDCOopCQAAQCVDpCRBSkgxYGp8nJSoHK+codNiyJKXFFOQyC3n55RATAhACoiDuKwNO2/08PMjeRNUdBs7aCMQlSmnHIBUnRKf2gQtJTKdySI4ZjN9Lq25nprEhYsRbPGlvoxbhJ1rnNmLGHSpCUrVJUdW9W0oQgBCNMyRMx9FRMEir2zNtNvqUlo5lJnMNCmDHSBiLzY8K45FDU9HI3Buv8uZqrbmemsTm0VEZo04RFuEnjTqbB+kv6X01DrKCuO6IHAEjfURbd3BPir7oqHEtPhJKBmVuAIE+0qKwbLfNDivUnrr3rC+PER2C2lqRZHFes/tF+vn9bSbRw6Olq5PaO08e2FH0R0gaZIWfJGY+6uG5SfpNebUkNpU2oTmQ4FcN4n8Kloh7MhITpOkXUo7yd54qPhA0Apc9f/ivnR79J+0FaLbHc3J95qg9y+2if+oI7kNj/TU1Imo+k082mL6BIEuKPUBCdTfrHXXfMChCmxEbojpk9VJSN97E/wDNfMTvLDHq1xb3grL8AKgRtnFqJJfxCxvHPO28japqQ1H1HnaA7BG87kZP/W1ZPKTaLJbDSn0tZiAZQV5kaKQRIhJmCZFpG+vJuQCW3kKOIJVDkdNxZURlmZmdSkWtrXZ4PZmH3M4YqBSHOktYCi1KhffmKIkdXtiqpVui8zp3OV2AiF4hk2KYKhoRBEdukVX2vyywaGlrSpDqwheVF/nCQJTMaGEzEm2htWFtbazGCZ51beHToAlLXSWrm+qjT6d53J1vevJNpconsXiedcJzZVhKQIS2kIVlS2Nw9811xQ1bvkSUqItvco38S6t11RLijebBI3JSj6KQDYfEzUeA2g61KkuKClCCQo6G8CN1VcYqUoKknNmXJPWIhESTfjRKeZydFLvOcStBb13JCc2nbrXvjmV0/wCjzvHta5/c6zk9sTDvsc/icQ41Li0AIEg5Qk65FXvXRs47ZrLQaSwp6J+ccCApU3uvX3C0V5g1tp1KC02tYSpQOQGQVaAhPHdxrpMHgHMiS8oBZuRaRwBi015eJyzvaWxvHFVyOg2fymGGWteEZbaUoZSVrW6UjWEZlQmd8DcKWJ5YYt2ecxLh7G1ZB3ENpBPnVTBbDzXCFK7SIHhNq0cNgkSQtQbI0CgQDx6UQPGvFKU5bttnZUjMw4LixmlMm6yiT3yvMTXTMbGwP7xx548LhPlVnCYZsDooSo+sp1tQ8gQPjVt0t2ADKjEQHAhXszHvqKK7ymBgMClIu2hJBMECTG4kkm9Xat+iTwTwlaSO6RVBxwj6Kj2phQ80k16YOKVI5STskpjVY4s/Vuex/eoXNqIGoUO8R99btGaZ0PyhhmgkFeHQlU5JdgKIMKyyq8W0q1g+UCQiALXIIMg9oO+vKM7qUpbUgwkqUgKbJylRBUU5haSAe8VPgdovtCEDoySUlsxJuTYiPCvF2qO9nqzm3J0MdtRq2rbrX4kD4CK4fBcoipQC28oM9I6Cx/48as4jlC0ggSlSjuSZOhJN4Fuw1VksqVnVnadtZPlQHaVcwOUTfqnypfrG121O0FI6FzGzuqP0s8DWF+sbVCeUjX5I/Gp2gpG6vGHtqxhXJupceRPkIrmFcokdnmPxoHNvgCYSf5hPxqqYpHXq21hkDVazwH9q0eTW1U4lxaAnIEJnUFRkwOMb68yxG1EKmwT2hYB8ePjRbA5SDCOlUylaSk3SSCCCND31pTtkZ7iMIjifP8KhxeyWnBBUtN5lC8p8/GvMk/pETzhXnVkyBIby2CgokrniQQI7Ksf/AKY0OPlW7M6kdBt3kUgNOOIxWJSW0LciUOTkSSQE5RcgRrXC/ob2tkexWdYVzgSpKrSQFK1ECDcVb21+k9KmHkozhamnEpULFKikgEGbEGvJdm45aFFy8kQSmZO+TxpdBvvR9PHlO3zqWpOYtqcmOiAlSUkFU9aVCB2GriNso4ivm9vlC9HXcHnRfrQ8P3ihU1ompn0qjbCOIr52/SRtBhzEuuIOdXpL7a0KABSUqEKQqTmQTmF4jLpeqn6zYk6Lc9/xqlgsGwpwrfdGZSipQURqoybcdampGk7KGAwDr5ysIzHgmJ8ZI4iu35M/ouxDqiMWHcOJsr5s2yrJ6OYz0ggfzGtbZO2dnsQphpAMAZ/nVkwQbnTUAwBFq1HuX6T9I+DavvrDnEqSI8J+jFvD51KeZfTlnK9hSpQygnoKS8Inu3CtnCcj8IwVKbUWlmB80VoTA3KTnOa99a5rFctwoEDPcEXEC43xVJ/lhOiT4zU7SIVHUPs5VHpZyfpSTMWEg6G1Udq7XThmytZgaJSIlatwSOPwrnHOVStwv3VibSeGIWFulSjEAaJSN4SAqosivcNmRtva7uJcLjp7EpnooTwT9531SaQokZQonUZQZ75GlbrGGaSZCST2oBF98FUVZQBNpFh1UJT/AKu6ur4pJbGaMNeAeN1A96lT+JqZjYoV13COAQgmTuGYkfA1s5BpJ/o/3VPh2ESJXvnVsEdxvXF8U+qGkqcn8Ew08FqzFIBkm6gd5EAACK70PnJkRhunzicqynDpMBsYgA5CJPNJmTNzHZXLpw2GFytXb0m/vRVhW0Ek5hiHZmei8hNw3zcwluOp0J4WrHvSe9/Y6wUEv8rNA8rhE83YyetBjdu1qDGcpAtaPm4SBJCgFFRUkwP4bg2g6d1ZRwuF9Zf+cj/5xSLGEJ6S3P8ANRPmUVh8WvSfkYa325F75WaKrsMwev0AVE9l72AuaTm1WLgMMlPFTabjd0RO6N9UOawYuFuTu+dRbyb1qBbWG3OHzBI91PfPVPyGk3W+UiG2wlLDEz9UICeIM3M7o3a1C7ylKtQykx1ks3ntme29u6sYjCxdxZ/PdQkYX11fntp718/B+Qr5G7h+VATqlJkQTkE9kbgBe3bUyOVadFT9KYSADKpTAChEDzrmz6L66/KmQcNvKp7vwp70+n2YGXgcUL827e8lDl5vQqwT/qO+wqunTyhxiU9ZveYybyb34a0S+UWNyiHUSfVbBPnliueuHUtI5T0B76tfsmqz2EdylQTKgpKUt80rOoKAOYHhf3a7q7B7F49Sb4g8IASg95ISCKz1sYyID7pG+H1f7u2aQz4k7sOJinZz/wBUv/LP4UQ2Y/8AVL9j+1a4GNgJ514j/wAywPan3VG45i02513gIeWfcD2UU8b7zNGYjZj50aX7FSfI2KP7lz2RWgzs59XS5xQMa84qfG/fQjCvg3ccTrBzr7zoanaY7qxRS+Q8V9S57IphsfFHTDu79w3GD760lMPTlDzuk9dyPOeyp0bLWUgqdcFzbOTff9LU/fR5sUVbY02YStlYgdZpxPeAPvqnimSkdMEb7qANuEGa6BWyCVRKjwJvpbXSpTydnVUx9kH76e8YlzY0PocY4tI0Kj/MD74qv6R2KP8AMPwrtVbB3pAvxy3nhUQ2DeCUzu6vgCJtXRcTj6jS+hx/pI+r81E/dRq2or1f6v7V2R2EgWK0jwT7jNQObCSqCCiJIJMbiRu7qLiMT9MaWcl8qr4DzqriMSpVyT3bhXZtbDZKoUtA/lM++KsDYeFGriZm0JG/SRV95xQeyfgwos4RLpEdJQtoCRutVzZoSsqCjlWR0OmlCcxKesVGIuonfwrsFbLwoIlwR3agWBmLWimOzMKJOYxvEA67pq++Q6PwLTKWF2YOYSlOXn86itZfZ5stgGCJXPq7tZ3UTew3FCS62nj882I772o3cJhe0D+FJ1Ei091CrDsE2UZ3/Nptc9sndUeaMt6fgQb9VhqcQ3bX/EIP+qoGtjsA/tkzMXKo1+HbpVlWHa0Dl+0Wp1YVsDpOmeASdI4/n8J2q/X7gtM8n0G3PtA2tziN9xv4Vfb5IIgTiEAngWz5HnBNZiW2NVLM7xBqyHMMBGWT2ju4jhXOWVJ/C2VUTL5I2OV5swY66dSQBIBteohyeQCR6UxI1GcSD50DYwhmxB3CSey1MkYWLBUcT90nhU7ZV8LLS/QZrYiFCRimAOCs6T76lRyYBuMVhY/jI+6qykYbXMuOAFRFxj6tRHHNp+fxqrIv/LJsSq5NKIBTisGCQCQpap7oiq6+Tbo/6rBeDh+8US3WhqhI8VGbU6nmLjmr6SFH3X/M1vta/L+3mTYqPbCdTriMOf4Vg/dRNbMCR846FG1kLbi/eJqy4WAIyGY3LOsVGt1kaIPtE/m9XtbXw+vEUhJZw+8u+CWj8VCrLeGwUXW+O9pv7lGqKnWrnITp9IjvoHXW4skz2q08Kal0IaRweCAHzjxMXhtsX369tEzhMEQJW+D6uVsk+UiqWDeBnoIF9VGd/aaq4x9JURmFpiEwN+lS7bVFs13sHgwNcQFEGAUtC8WmkGcAIGbEQN/zP3isRxSiMyVTB3iOwd+lSJccN92mg/CtLluLL3pi4sse0LyO/tmmdxbh+mIt9Ibu3hWOEEiJsKEptWNOPoLNdzHLMArG+2Y0ycSbHMm17Ej8is7CYXNWivZiSAZN+zvFaUI9yCtkz2LUqAVgRwV98VIxiXNOcTA1M6e6s70JIPG51/PZTHBEGyjUeOFUkXc0Fuk/vbamCdeNRqfQRBWo6GARpMb9/beqaEAkAixIBvrWhiNjJBlNhw7v7mnZoU2RIeVEc4YM7ze+tCvFQQcx98inLCUqhdxE2/PdQJwohRkyCAPiaaV0FMStoxotU6WGvvoTjydFKPZp4a91V14SJk/maQwk2CiPCmhdCbkqsUc098acbUvSAZkK8hUTWGO4iLd9/wDipSyNxq6a7hTGL6d2bt3WNOh3X337/wAKZGGJIExPu3eNJWHAuJjS57vxpuShHEQe3v8Az+TQrftMd09mlFiozSRE2gdgjf3e+hLaVJBAiwH58qooHnxFwfyNfhS58Gx7hrpQlQk2mw17bUagkayTaNLXj76lga3f2AG3C++iUobxxNp/JqxhXQIgakkfC9V14gTMfk3qtloBbhGgndQt84qwRfW43VKcQQOw7vCfupIxa9xjTcN3b4CpYEcK/cluY147oHvFP6G5aUASYTJ+IpHHuXGY6me+L+6oS+Z1JPfV1foNi4nCObo1iI7RPhelisK4kA21/wCKi9NVOpt94/vQuPqIgmRr+PxquZdiF95YHVT3xe/Cky24RcixvYU/PCDE9vb/AGvUiHiAO2+t7f3rNoyRdMbgfAGiQ44LFKSZsMo1mnzWHfHfJNzQLVl0md88RerqAbj5FjlB/hFO24smIk62QN47qBDusiTEfCjwuJICgN4jw4fdV1FKy8WqQJA/lAB7jUzJWRpaeHmJoc2aTw8fKqziukBJvpHbGontpzMmk8uU2RG8kJ981S5ogkgSN4IkX0oUpNpgiZIk3ip21ZhJtrYTfhvqJUthzCUsmCUjLfS17eYoCVRfQjzpBcgm9gI/PhS58nXTX8+dQp//2Q=="/>
          <p:cNvSpPr>
            <a:spLocks noChangeAspect="1" noChangeArrowheads="1"/>
          </p:cNvSpPr>
          <p:nvPr/>
        </p:nvSpPr>
        <p:spPr bwMode="auto">
          <a:xfrm>
            <a:off x="155575" y="-1812925"/>
            <a:ext cx="7620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181600"/>
          </a:xfrm>
        </p:spPr>
        <p:txBody>
          <a:bodyPr/>
          <a:lstStyle/>
          <a:p>
            <a:r>
              <a:rPr lang="en-US" dirty="0"/>
              <a:t>UX Designers</a:t>
            </a:r>
          </a:p>
          <a:p>
            <a:pPr lvl="1"/>
            <a:r>
              <a:rPr lang="en-US" sz="2400" dirty="0"/>
              <a:t>Ensure the website is structured in a way that engages visitors and delivers a positive experience</a:t>
            </a:r>
          </a:p>
          <a:p>
            <a:pPr lvl="1"/>
            <a:r>
              <a:rPr lang="en-US" sz="2400" dirty="0"/>
              <a:t>Create human-centric designs that are based on data-driven decisions</a:t>
            </a:r>
          </a:p>
          <a:p>
            <a:r>
              <a:rPr lang="en-US" dirty="0"/>
              <a:t>UI Designers</a:t>
            </a:r>
          </a:p>
          <a:p>
            <a:pPr lvl="1"/>
            <a:r>
              <a:rPr lang="en-US" dirty="0"/>
              <a:t>Work with the layout and visual elements of a website</a:t>
            </a:r>
          </a:p>
          <a:p>
            <a:pPr lvl="1"/>
            <a:r>
              <a:rPr lang="en-US" dirty="0"/>
              <a:t>Also, work </a:t>
            </a:r>
            <a:r>
              <a:rPr lang="en-US"/>
              <a:t>with design tools.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88464"/>
      </p:ext>
    </p:extLst>
  </p:cSld>
  <p:clrMapOvr>
    <a:masterClrMapping/>
  </p:clrMapOvr>
  <p:transition>
    <p:strip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goal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/>
              <a:t>Learn and Enjoy </a:t>
            </a:r>
          </a:p>
          <a:p>
            <a:pPr marL="0" indent="0" algn="ctr">
              <a:buNone/>
            </a:pPr>
            <a:r>
              <a:rPr lang="en-US" sz="6000"/>
              <a:t>Web </a:t>
            </a:r>
            <a:r>
              <a:rPr lang="en-US" sz="6000" dirty="0"/>
              <a:t>Development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58143"/>
      </p:ext>
    </p:extLst>
  </p:cSld>
  <p:clrMapOvr>
    <a:masterClrMapping/>
  </p:clrMapOvr>
  <p:transition>
    <p:strip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World-Wide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410200"/>
          </a:xfrm>
        </p:spPr>
        <p:txBody>
          <a:bodyPr/>
          <a:lstStyle/>
          <a:p>
            <a:r>
              <a:rPr lang="en-US" dirty="0"/>
              <a:t>Original idea (Tim Berners-Lee, 1989)</a:t>
            </a:r>
          </a:p>
          <a:p>
            <a:pPr lvl="1"/>
            <a:r>
              <a:rPr lang="en-US" dirty="0"/>
              <a:t>Public information sharing on the Internet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Hypertext </a:t>
            </a:r>
          </a:p>
          <a:p>
            <a:pPr lvl="2"/>
            <a:r>
              <a:rPr lang="en-US" dirty="0"/>
              <a:t>Documents are </a:t>
            </a:r>
            <a:r>
              <a:rPr lang="en-US" i="1" dirty="0"/>
              <a:t>text</a:t>
            </a:r>
            <a:r>
              <a:rPr lang="en-US" dirty="0"/>
              <a:t> which can be displayed/converted to desired output</a:t>
            </a:r>
          </a:p>
          <a:p>
            <a:pPr lvl="2"/>
            <a:r>
              <a:rPr lang="en-US" dirty="0"/>
              <a:t>Documents can be </a:t>
            </a:r>
            <a:r>
              <a:rPr lang="en-US" i="1" dirty="0"/>
              <a:t>linked</a:t>
            </a:r>
            <a:r>
              <a:rPr lang="en-US" dirty="0"/>
              <a:t> to each others(Hyper link): Web!</a:t>
            </a:r>
          </a:p>
          <a:p>
            <a:r>
              <a:rPr lang="en-US" dirty="0">
                <a:solidFill>
                  <a:srgbClr val="C00000"/>
                </a:solidFill>
              </a:rPr>
              <a:t>WWW</a:t>
            </a:r>
            <a:r>
              <a:rPr lang="en-US" dirty="0"/>
              <a:t>: A system of interlinked hypertext document access via the Internet</a:t>
            </a:r>
          </a:p>
          <a:p>
            <a:pPr lvl="1"/>
            <a:r>
              <a:rPr lang="en-US" dirty="0"/>
              <a:t>Now, much more complex/interesting applications</a:t>
            </a:r>
          </a:p>
          <a:p>
            <a:pPr lvl="2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20534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WWW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dirty="0"/>
              <a:t>Client-Server mechanism:</a:t>
            </a:r>
          </a:p>
          <a:p>
            <a:r>
              <a:rPr lang="en-US" sz="3200" dirty="0"/>
              <a:t>Web servers: Process client’s requests</a:t>
            </a:r>
          </a:p>
          <a:p>
            <a:pPr lvl="1"/>
            <a:r>
              <a:rPr lang="en-US" sz="2400" dirty="0"/>
              <a:t>File (text, image, video, …) retrieval requests</a:t>
            </a:r>
          </a:p>
          <a:p>
            <a:pPr lvl="1"/>
            <a:r>
              <a:rPr lang="en-US" sz="2400" dirty="0"/>
              <a:t>Computation/Processing (DB lookup, transaction, …) requests </a:t>
            </a:r>
          </a:p>
          <a:p>
            <a:r>
              <a:rPr lang="en-US" sz="3200" dirty="0"/>
              <a:t>Web clients: Send </a:t>
            </a:r>
            <a:r>
              <a:rPr lang="en-US" dirty="0"/>
              <a:t>the </a:t>
            </a:r>
            <a:r>
              <a:rPr lang="en-US" sz="3200" dirty="0"/>
              <a:t>requests </a:t>
            </a:r>
          </a:p>
          <a:p>
            <a:pPr lvl="1"/>
            <a:r>
              <a:rPr lang="en-US" sz="2400" dirty="0"/>
              <a:t>Browser: Interacts with client, Requests for server, Processes and displays response (rendering)</a:t>
            </a:r>
          </a:p>
          <a:p>
            <a:pPr lvl="1"/>
            <a:r>
              <a:rPr lang="en-US" sz="2400" dirty="0"/>
              <a:t>Other applications</a:t>
            </a:r>
          </a:p>
          <a:p>
            <a:pPr lvl="2"/>
            <a:r>
              <a:rPr lang="en-US" sz="2200" dirty="0"/>
              <a:t>Search engines crawlers </a:t>
            </a:r>
          </a:p>
          <a:p>
            <a:pPr lvl="2"/>
            <a:r>
              <a:rPr lang="en-US" sz="2200" dirty="0"/>
              <a:t>Use server as a processing element (distributed computing)</a:t>
            </a:r>
          </a:p>
          <a:p>
            <a:pPr lvl="2"/>
            <a:r>
              <a:rPr lang="en-US" sz="2200" dirty="0"/>
              <a:t>…</a:t>
            </a:r>
          </a:p>
          <a:p>
            <a:pPr lvl="1"/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650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3200" dirty="0"/>
              <a:t>Client-Server mechanism</a:t>
            </a:r>
          </a:p>
          <a:p>
            <a:r>
              <a:rPr lang="en-US" sz="3200" dirty="0"/>
              <a:t>Web servers: Process client’s requests</a:t>
            </a:r>
          </a:p>
          <a:p>
            <a:pPr lvl="1"/>
            <a:r>
              <a:rPr lang="en-US" sz="2400" dirty="0"/>
              <a:t>File (text, image, video, …) retrieval requests</a:t>
            </a:r>
          </a:p>
          <a:p>
            <a:pPr lvl="1"/>
            <a:r>
              <a:rPr lang="en-US" sz="2400" dirty="0"/>
              <a:t>Computation/Processing (DB lookup, transaction, …) requests </a:t>
            </a:r>
          </a:p>
          <a:p>
            <a:r>
              <a:rPr lang="en-US" sz="3200" dirty="0"/>
              <a:t>Web clients: Send </a:t>
            </a:r>
            <a:r>
              <a:rPr lang="en-US" dirty="0"/>
              <a:t>the </a:t>
            </a:r>
            <a:r>
              <a:rPr lang="en-US" sz="3200" dirty="0"/>
              <a:t>requests </a:t>
            </a:r>
          </a:p>
          <a:p>
            <a:pPr lvl="1"/>
            <a:r>
              <a:rPr lang="en-US" sz="2400" dirty="0"/>
              <a:t>Browser: Interacts with client, Requests for server, Processes and displays response (rendering)</a:t>
            </a:r>
          </a:p>
          <a:p>
            <a:pPr lvl="1"/>
            <a:r>
              <a:rPr lang="en-US" sz="2400" dirty="0"/>
              <a:t>Other applications</a:t>
            </a:r>
          </a:p>
          <a:p>
            <a:pPr lvl="2"/>
            <a:r>
              <a:rPr lang="en-US" sz="2200" dirty="0"/>
              <a:t>Search engines crawlers </a:t>
            </a:r>
          </a:p>
          <a:p>
            <a:pPr lvl="2"/>
            <a:r>
              <a:rPr lang="en-US" sz="2200" dirty="0"/>
              <a:t>Use server as a processing element (distributed computing)</a:t>
            </a:r>
          </a:p>
          <a:p>
            <a:pPr lvl="2"/>
            <a:r>
              <a:rPr lang="en-US" sz="2200" dirty="0"/>
              <a:t>…</a:t>
            </a:r>
          </a:p>
          <a:p>
            <a:pPr lvl="1"/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1752600"/>
            <a:ext cx="8534400" cy="1600200"/>
          </a:xfrm>
          <a:prstGeom prst="roundRect">
            <a:avLst/>
          </a:prstGeom>
          <a:solidFill>
            <a:srgbClr val="92D0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How? Which Technologies? Which Architectures?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3429000"/>
            <a:ext cx="8534400" cy="2819400"/>
          </a:xfrm>
          <a:prstGeom prst="roundRect">
            <a:avLst/>
          </a:prstGeom>
          <a:solidFill>
            <a:srgbClr val="92D0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How? Which Technologies? Which Languages? Which Protocols?</a:t>
            </a:r>
          </a:p>
        </p:txBody>
      </p:sp>
    </p:spTree>
    <p:extLst>
      <p:ext uri="{BB962C8B-B14F-4D97-AF65-F5344CB8AC3E}">
        <p14:creationId xmlns:p14="http://schemas.microsoft.com/office/powerpoint/2010/main" val="127918432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How does </a:t>
            </a:r>
            <a:r>
              <a:rPr lang="en-US" dirty="0">
                <a:solidFill>
                  <a:srgbClr val="C00000"/>
                </a:solidFill>
              </a:rPr>
              <a:t>Gmail</a:t>
            </a:r>
            <a:r>
              <a:rPr lang="en-US" dirty="0"/>
              <a:t> work?! </a:t>
            </a:r>
          </a:p>
          <a:p>
            <a:pPr>
              <a:spcBef>
                <a:spcPts val="1200"/>
              </a:spcBef>
            </a:pPr>
            <a:r>
              <a:rPr lang="en-US" dirty="0"/>
              <a:t>Login (keep me signed in)</a:t>
            </a:r>
          </a:p>
          <a:p>
            <a:pPr>
              <a:spcBef>
                <a:spcPts val="1200"/>
              </a:spcBef>
            </a:pPr>
            <a:r>
              <a:rPr lang="en-US" dirty="0"/>
              <a:t>Show emails  </a:t>
            </a:r>
          </a:p>
          <a:p>
            <a:pPr>
              <a:spcBef>
                <a:spcPts val="1200"/>
              </a:spcBef>
            </a:pPr>
            <a:r>
              <a:rPr lang="en-US" dirty="0"/>
              <a:t>Read/Delete emails</a:t>
            </a:r>
          </a:p>
          <a:p>
            <a:pPr>
              <a:spcBef>
                <a:spcPts val="1200"/>
              </a:spcBef>
            </a:pPr>
            <a:r>
              <a:rPr lang="en-US" dirty="0"/>
              <a:t>Refresh the list of emails</a:t>
            </a:r>
          </a:p>
          <a:p>
            <a:pPr>
              <a:spcBef>
                <a:spcPts val="1200"/>
              </a:spcBef>
            </a:pPr>
            <a:r>
              <a:rPr lang="en-US" dirty="0"/>
              <a:t>Interactive menus</a:t>
            </a:r>
          </a:p>
          <a:p>
            <a:pPr>
              <a:spcBef>
                <a:spcPts val="1200"/>
              </a:spcBef>
            </a:pPr>
            <a:r>
              <a:rPr lang="en-US" dirty="0"/>
              <a:t>Per user customizations (themes)</a:t>
            </a:r>
          </a:p>
          <a:p>
            <a:pPr>
              <a:spcBef>
                <a:spcPts val="1200"/>
              </a:spcBef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2103438">
            <a:off x="1730852" y="3164151"/>
            <a:ext cx="5097941" cy="1446550"/>
          </a:xfrm>
          <a:prstGeom prst="rect">
            <a:avLst/>
          </a:prstGeom>
          <a:solidFill>
            <a:schemeClr val="bg1">
              <a:alpha val="8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A general (not CE) user’s view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Engineering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 sz="2600" dirty="0"/>
              <a:t>Q1) How do web server and client browser talk to each other?</a:t>
            </a:r>
          </a:p>
          <a:p>
            <a:pPr>
              <a:spcBef>
                <a:spcPts val="700"/>
              </a:spcBef>
            </a:pPr>
            <a:r>
              <a:rPr lang="en-US" sz="2600" dirty="0"/>
              <a:t>Q2) How is a web page organized (components)?</a:t>
            </a:r>
          </a:p>
          <a:p>
            <a:pPr>
              <a:spcBef>
                <a:spcPts val="700"/>
              </a:spcBef>
            </a:pPr>
            <a:r>
              <a:rPr lang="en-US" sz="2600" dirty="0"/>
              <a:t>Q3) How is presentation of web page described?</a:t>
            </a:r>
          </a:p>
          <a:p>
            <a:pPr>
              <a:spcBef>
                <a:spcPts val="700"/>
              </a:spcBef>
            </a:pPr>
            <a:r>
              <a:rPr lang="en-US" sz="2600" dirty="0"/>
              <a:t>Q4) How does web page interact with users?</a:t>
            </a:r>
          </a:p>
          <a:p>
            <a:pPr>
              <a:spcBef>
                <a:spcPts val="700"/>
              </a:spcBef>
            </a:pPr>
            <a:r>
              <a:rPr lang="en-US" sz="2600" dirty="0"/>
              <a:t>Q5) How to update a portion of web page?</a:t>
            </a:r>
          </a:p>
          <a:p>
            <a:pPr>
              <a:spcBef>
                <a:spcPts val="700"/>
              </a:spcBef>
            </a:pPr>
            <a:r>
              <a:rPr lang="en-US" sz="2600" dirty="0"/>
              <a:t>Q6) How is transferred data between server &amp; client encoded?</a:t>
            </a:r>
          </a:p>
          <a:p>
            <a:pPr>
              <a:spcBef>
                <a:spcPts val="700"/>
              </a:spcBef>
            </a:pPr>
            <a:r>
              <a:rPr lang="en-US" sz="2600" dirty="0"/>
              <a:t>Q7) How does server process client’s requests?</a:t>
            </a:r>
          </a:p>
          <a:p>
            <a:pPr lvl="1">
              <a:spcBef>
                <a:spcPts val="700"/>
              </a:spcBef>
            </a:pPr>
            <a:r>
              <a:rPr lang="en-US" sz="2000" dirty="0"/>
              <a:t>Q8) How are complex/big web applications developed?</a:t>
            </a:r>
          </a:p>
          <a:p>
            <a:pPr>
              <a:spcBef>
                <a:spcPts val="700"/>
              </a:spcBef>
            </a:pPr>
            <a:r>
              <a:rPr lang="en-US" sz="2600" dirty="0"/>
              <a:t>Q9) How does Gmail offline work?</a:t>
            </a:r>
          </a:p>
          <a:p>
            <a:pPr>
              <a:spcBef>
                <a:spcPts val="700"/>
              </a:spcBef>
            </a:pPr>
            <a:r>
              <a:rPr lang="en-US" sz="2600" dirty="0"/>
              <a:t>Q10) How can other applications use Gmail?</a:t>
            </a:r>
          </a:p>
          <a:p>
            <a:pPr>
              <a:spcBef>
                <a:spcPts val="700"/>
              </a:spcBef>
            </a:pPr>
            <a:endParaRPr lang="en-US" sz="2400" dirty="0"/>
          </a:p>
          <a:p>
            <a:pPr>
              <a:spcBef>
                <a:spcPts val="700"/>
              </a:spcBef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of the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 sz="2600" dirty="0"/>
              <a:t>Q1) How to talk to each other? </a:t>
            </a:r>
            <a:r>
              <a:rPr lang="en-US" sz="2600" dirty="0">
                <a:solidFill>
                  <a:srgbClr val="C00000"/>
                </a:solidFill>
              </a:rPr>
              <a:t>HTTP</a:t>
            </a:r>
          </a:p>
          <a:p>
            <a:pPr>
              <a:spcBef>
                <a:spcPts val="700"/>
              </a:spcBef>
            </a:pPr>
            <a:r>
              <a:rPr lang="en-US" sz="2600" dirty="0"/>
              <a:t>Q2) How is a web page organized (components)? </a:t>
            </a:r>
            <a:r>
              <a:rPr lang="en-US" sz="2600" dirty="0">
                <a:solidFill>
                  <a:srgbClr val="C00000"/>
                </a:solidFill>
              </a:rPr>
              <a:t>HTML</a:t>
            </a:r>
          </a:p>
          <a:p>
            <a:pPr>
              <a:spcBef>
                <a:spcPts val="700"/>
              </a:spcBef>
            </a:pPr>
            <a:r>
              <a:rPr lang="en-US" sz="2600" dirty="0"/>
              <a:t>Q3) How is presentation of web page described? </a:t>
            </a:r>
            <a:r>
              <a:rPr lang="en-US" sz="2600" dirty="0">
                <a:solidFill>
                  <a:srgbClr val="C00000"/>
                </a:solidFill>
              </a:rPr>
              <a:t>CSS</a:t>
            </a:r>
          </a:p>
          <a:p>
            <a:pPr>
              <a:spcBef>
                <a:spcPts val="700"/>
              </a:spcBef>
            </a:pPr>
            <a:r>
              <a:rPr lang="en-US" sz="2600" dirty="0"/>
              <a:t>Q4) How does web page interact with users? </a:t>
            </a:r>
            <a:r>
              <a:rPr lang="en-US" sz="2600" dirty="0">
                <a:solidFill>
                  <a:srgbClr val="C00000"/>
                </a:solidFill>
              </a:rPr>
              <a:t>JS</a:t>
            </a:r>
          </a:p>
          <a:p>
            <a:pPr>
              <a:spcBef>
                <a:spcPts val="700"/>
              </a:spcBef>
            </a:pPr>
            <a:r>
              <a:rPr lang="en-US" sz="2600" dirty="0"/>
              <a:t>Q5) How to update a portion of web page? </a:t>
            </a:r>
            <a:r>
              <a:rPr lang="en-US" sz="2600" dirty="0">
                <a:solidFill>
                  <a:srgbClr val="C00000"/>
                </a:solidFill>
              </a:rPr>
              <a:t>Ajax</a:t>
            </a:r>
          </a:p>
          <a:p>
            <a:pPr>
              <a:spcBef>
                <a:spcPts val="700"/>
              </a:spcBef>
            </a:pPr>
            <a:r>
              <a:rPr lang="en-US" sz="2600" dirty="0"/>
              <a:t>Q6) How is transferred data encoded? </a:t>
            </a:r>
            <a:r>
              <a:rPr lang="en-US" sz="2600" dirty="0">
                <a:solidFill>
                  <a:srgbClr val="C00000"/>
                </a:solidFill>
              </a:rPr>
              <a:t>XML &amp; JSON</a:t>
            </a:r>
          </a:p>
          <a:p>
            <a:pPr>
              <a:spcBef>
                <a:spcPts val="700"/>
              </a:spcBef>
            </a:pPr>
            <a:r>
              <a:rPr lang="en-US" sz="2600" dirty="0"/>
              <a:t>Q7) How does server process client’s requests? </a:t>
            </a:r>
            <a:r>
              <a:rPr lang="en-US" sz="2600" dirty="0">
                <a:solidFill>
                  <a:srgbClr val="C00000"/>
                </a:solidFill>
              </a:rPr>
              <a:t>PHP</a:t>
            </a:r>
          </a:p>
          <a:p>
            <a:pPr lvl="1">
              <a:spcBef>
                <a:spcPts val="700"/>
              </a:spcBef>
            </a:pPr>
            <a:r>
              <a:rPr lang="en-US" sz="2000" dirty="0"/>
              <a:t>Q8) How are complex/big web applications developed? </a:t>
            </a:r>
            <a:r>
              <a:rPr lang="en-US" sz="2000" dirty="0">
                <a:solidFill>
                  <a:srgbClr val="C00000"/>
                </a:solidFill>
              </a:rPr>
              <a:t>3-Tier/Micro-service</a:t>
            </a:r>
          </a:p>
          <a:p>
            <a:pPr>
              <a:spcBef>
                <a:spcPts val="700"/>
              </a:spcBef>
            </a:pPr>
            <a:r>
              <a:rPr lang="en-US" sz="2600" dirty="0"/>
              <a:t>Q9) How does Gmail offline work? </a:t>
            </a:r>
            <a:r>
              <a:rPr lang="en-US" sz="2600" dirty="0">
                <a:solidFill>
                  <a:srgbClr val="C00000"/>
                </a:solidFill>
              </a:rPr>
              <a:t>HTML5</a:t>
            </a:r>
          </a:p>
          <a:p>
            <a:pPr>
              <a:spcBef>
                <a:spcPts val="700"/>
              </a:spcBef>
            </a:pPr>
            <a:r>
              <a:rPr lang="en-US" sz="2600" dirty="0"/>
              <a:t>Q10) How can other applications use Gmail? </a:t>
            </a:r>
            <a:r>
              <a:rPr lang="en-US" sz="2600" dirty="0">
                <a:solidFill>
                  <a:srgbClr val="C00000"/>
                </a:solidFill>
              </a:rPr>
              <a:t>Web API</a:t>
            </a:r>
          </a:p>
          <a:p>
            <a:pPr>
              <a:spcBef>
                <a:spcPts val="700"/>
              </a:spcBef>
            </a:pPr>
            <a:endParaRPr lang="en-US" sz="2400" dirty="0"/>
          </a:p>
          <a:p>
            <a:pPr>
              <a:spcBef>
                <a:spcPts val="700"/>
              </a:spcBef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05140"/>
      </p:ext>
    </p:extLst>
  </p:cSld>
  <p:clrMapOvr>
    <a:masterClrMapping/>
  </p:clrMapOvr>
  <p:transition>
    <p:strip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WWW: From Old to Now!!!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295400"/>
            <a:ext cx="7086600" cy="49606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49137"/>
      </p:ext>
    </p:extLst>
  </p:cSld>
  <p:clrMapOvr>
    <a:masterClrMapping/>
  </p:clrMapOvr>
  <p:transition>
    <p:strips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94b0f9a2ce84e864a328139283993d548c239c2d"/>
  <p:tag name="ISPRING_RESOURCE_PATHS_HASH_PRESENTER" val="9d116feca4deaf8e63fe58114ca888ca8a7daee1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11415</TotalTime>
  <Words>1557</Words>
  <Application>Microsoft Office PowerPoint</Application>
  <PresentationFormat>On-screen Show (4:3)</PresentationFormat>
  <Paragraphs>254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Edge</vt:lpstr>
      <vt:lpstr>Introduction &amp; Outline</vt:lpstr>
      <vt:lpstr>What This Course Is</vt:lpstr>
      <vt:lpstr>The World-Wide Web</vt:lpstr>
      <vt:lpstr>How Does WWW Work?</vt:lpstr>
      <vt:lpstr>What Do We Want to Learn?</vt:lpstr>
      <vt:lpstr>What Do We Want to Learn?</vt:lpstr>
      <vt:lpstr>10 Engineering Questions</vt:lpstr>
      <vt:lpstr>Answers of the Questions</vt:lpstr>
      <vt:lpstr>WWW: From Old to Now!!!</vt:lpstr>
      <vt:lpstr>WWW: From Old to Now!!!</vt:lpstr>
      <vt:lpstr>WWW: From Old to Now!!!</vt:lpstr>
      <vt:lpstr>WWW: From Old to Now!!!</vt:lpstr>
      <vt:lpstr>Syllabus</vt:lpstr>
      <vt:lpstr>What This Course Is Not</vt:lpstr>
      <vt:lpstr>Course Advantages</vt:lpstr>
      <vt:lpstr>Course Possible Disadvantages</vt:lpstr>
      <vt:lpstr>Assumptions on your knowledge &amp; skills</vt:lpstr>
      <vt:lpstr>Course Policies</vt:lpstr>
      <vt:lpstr>Course Policies: Grading </vt:lpstr>
      <vt:lpstr>Course Policies: Grading </vt:lpstr>
      <vt:lpstr>Course Policies (cont’d)</vt:lpstr>
      <vt:lpstr>Web Development: Lectures</vt:lpstr>
      <vt:lpstr>Web Development: Homework</vt:lpstr>
      <vt:lpstr>Web Development: Industry</vt:lpstr>
      <vt:lpstr>Web Development: Google, FB, …</vt:lpstr>
      <vt:lpstr>Web Designer vs Web Development</vt:lpstr>
      <vt:lpstr>Type of Web Designer</vt:lpstr>
      <vt:lpstr>The main goal of the course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Outline</dc:title>
  <dc:subject>Internet Engineering</dc:subject>
  <dc:creator>Bahador Bakhshi</dc:creator>
  <cp:lastModifiedBy>jakob alizadeh</cp:lastModifiedBy>
  <cp:revision>1197</cp:revision>
  <dcterms:created xsi:type="dcterms:W3CDTF">2007-10-07T13:27:00Z</dcterms:created>
  <dcterms:modified xsi:type="dcterms:W3CDTF">2023-01-31T18:22:34Z</dcterms:modified>
</cp:coreProperties>
</file>