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2"/>
  </p:notesMasterIdLst>
  <p:sldIdLst>
    <p:sldId id="256" r:id="rId2"/>
    <p:sldId id="634" r:id="rId3"/>
    <p:sldId id="706" r:id="rId4"/>
    <p:sldId id="648" r:id="rId5"/>
    <p:sldId id="739" r:id="rId6"/>
    <p:sldId id="740" r:id="rId7"/>
    <p:sldId id="649" r:id="rId8"/>
    <p:sldId id="741" r:id="rId9"/>
    <p:sldId id="726" r:id="rId10"/>
    <p:sldId id="742" r:id="rId11"/>
    <p:sldId id="722" r:id="rId12"/>
    <p:sldId id="675" r:id="rId13"/>
    <p:sldId id="676" r:id="rId14"/>
    <p:sldId id="677" r:id="rId15"/>
    <p:sldId id="743" r:id="rId16"/>
    <p:sldId id="678" r:id="rId17"/>
    <p:sldId id="679" r:id="rId18"/>
    <p:sldId id="744" r:id="rId19"/>
    <p:sldId id="734" r:id="rId20"/>
    <p:sldId id="650" r:id="rId21"/>
    <p:sldId id="681" r:id="rId22"/>
    <p:sldId id="651" r:id="rId23"/>
    <p:sldId id="682" r:id="rId24"/>
    <p:sldId id="745" r:id="rId25"/>
    <p:sldId id="746" r:id="rId26"/>
    <p:sldId id="730" r:id="rId27"/>
    <p:sldId id="707" r:id="rId28"/>
    <p:sldId id="653" r:id="rId29"/>
    <p:sldId id="644" r:id="rId30"/>
    <p:sldId id="684" r:id="rId31"/>
    <p:sldId id="686" r:id="rId32"/>
    <p:sldId id="685" r:id="rId33"/>
    <p:sldId id="637" r:id="rId34"/>
    <p:sldId id="723" r:id="rId35"/>
    <p:sldId id="747" r:id="rId36"/>
    <p:sldId id="687" r:id="rId37"/>
    <p:sldId id="724" r:id="rId38"/>
    <p:sldId id="689" r:id="rId39"/>
    <p:sldId id="748" r:id="rId40"/>
    <p:sldId id="736" r:id="rId41"/>
    <p:sldId id="725" r:id="rId42"/>
    <p:sldId id="657" r:id="rId43"/>
    <p:sldId id="659" r:id="rId44"/>
    <p:sldId id="749" r:id="rId45"/>
    <p:sldId id="660" r:id="rId46"/>
    <p:sldId id="690" r:id="rId47"/>
    <p:sldId id="661" r:id="rId48"/>
    <p:sldId id="662" r:id="rId49"/>
    <p:sldId id="691" r:id="rId50"/>
    <p:sldId id="708" r:id="rId51"/>
    <p:sldId id="700" r:id="rId52"/>
    <p:sldId id="750" r:id="rId53"/>
    <p:sldId id="699" r:id="rId54"/>
    <p:sldId id="701" r:id="rId55"/>
    <p:sldId id="716" r:id="rId56"/>
    <p:sldId id="751" r:id="rId57"/>
    <p:sldId id="702" r:id="rId58"/>
    <p:sldId id="717" r:id="rId59"/>
    <p:sldId id="752" r:id="rId60"/>
    <p:sldId id="731" r:id="rId61"/>
    <p:sldId id="753" r:id="rId62"/>
    <p:sldId id="732" r:id="rId63"/>
    <p:sldId id="709" r:id="rId64"/>
    <p:sldId id="664" r:id="rId65"/>
    <p:sldId id="694" r:id="rId66"/>
    <p:sldId id="665" r:id="rId67"/>
    <p:sldId id="754" r:id="rId68"/>
    <p:sldId id="737" r:id="rId69"/>
    <p:sldId id="738" r:id="rId70"/>
    <p:sldId id="711" r:id="rId71"/>
    <p:sldId id="703" r:id="rId72"/>
    <p:sldId id="755" r:id="rId73"/>
    <p:sldId id="704" r:id="rId74"/>
    <p:sldId id="672" r:id="rId75"/>
    <p:sldId id="756" r:id="rId76"/>
    <p:sldId id="715" r:id="rId77"/>
    <p:sldId id="705" r:id="rId78"/>
    <p:sldId id="721" r:id="rId79"/>
    <p:sldId id="735" r:id="rId80"/>
    <p:sldId id="757" r:id="rId81"/>
  </p:sldIdLst>
  <p:sldSz cx="9144000" cy="6858000" type="screen4x3"/>
  <p:notesSz cx="7099300" cy="10234613"/>
  <p:custDataLst>
    <p:tags r:id="rId8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CC0000"/>
    <a:srgbClr val="C2C2C2"/>
    <a:srgbClr val="00CC00"/>
    <a:srgbClr val="FF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1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C56DBBD-F88D-496D-8FE4-3CFDCE7C4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54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14ECB-18AF-46FB-93F7-73D398DAFBC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48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2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0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07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38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75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2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4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6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6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5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387152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6387769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3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11CE-F45A-4F3F-AF42-3956290B0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5441-AAD2-4F5F-8028-E00E82506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5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sz="3400">
                <a:latin typeface="Calibri" pitchFamily="34" charset="0"/>
                <a:cs typeface="Calibri" pitchFamily="34" charset="0"/>
              </a:defRPr>
            </a:lvl1pPr>
            <a:lvl2pPr>
              <a:spcBef>
                <a:spcPts val="700"/>
              </a:spcBef>
              <a:defRPr sz="3000">
                <a:latin typeface="Calibri" pitchFamily="34" charset="0"/>
                <a:cs typeface="Calibri" pitchFamily="34" charset="0"/>
              </a:defRPr>
            </a:lvl2pPr>
            <a:lvl3pPr>
              <a:spcBef>
                <a:spcPts val="500"/>
              </a:spcBef>
              <a:defRPr sz="2700">
                <a:latin typeface="Calibri" pitchFamily="34" charset="0"/>
                <a:cs typeface="Calibri" pitchFamily="34" charset="0"/>
              </a:defRPr>
            </a:lvl3pPr>
            <a:lvl4pPr>
              <a:spcBef>
                <a:spcPts val="300"/>
              </a:spcBef>
              <a:defRPr sz="2400">
                <a:latin typeface="Calibri" pitchFamily="34" charset="0"/>
                <a:cs typeface="Calibri" pitchFamily="34" charset="0"/>
              </a:defRPr>
            </a:lvl4pPr>
            <a:lvl5pPr>
              <a:spcBef>
                <a:spcPts val="100"/>
              </a:spcBef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1DCE-B9BA-4E03-9E27-F95A86438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2D0E-F62B-4D92-93B2-88DB6C400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10B44-486B-46CE-BC4D-1EA29295C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CD4F3-B94E-46E3-9AD2-7139ACB3D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F475-2EAE-4FB1-A8FB-03926447D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C47FD-E765-499B-91D8-81D7E45BC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DA70-394D-4285-89EB-6F6F48AE3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14AA-802B-41F5-9D38-F3FCACE1E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22AC6E74-0DF1-4F32-9D1B-23D74D84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6388098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web+applic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6934200" cy="1143000"/>
          </a:xfrm>
        </p:spPr>
        <p:txBody>
          <a:bodyPr/>
          <a:lstStyle/>
          <a:p>
            <a:pPr algn="ctr" eaLnBrk="1" hangingPunct="1"/>
            <a:r>
              <a:rPr lang="en-US" sz="5500" dirty="0"/>
              <a:t>HTTP</a:t>
            </a:r>
            <a:endParaRPr lang="en-US" sz="45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467600" cy="3352800"/>
          </a:xfrm>
        </p:spPr>
        <p:txBody>
          <a:bodyPr/>
          <a:lstStyle/>
          <a:p>
            <a:pPr eaLnBrk="1" hangingPunct="1"/>
            <a:r>
              <a:rPr lang="en-US" sz="3200" dirty="0"/>
              <a:t>Web Programming</a:t>
            </a: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Spring </a:t>
            </a:r>
            <a:r>
              <a:rPr lang="en-US" sz="2800" dirty="0"/>
              <a:t>2020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200" dirty="0"/>
              <a:t>CE Department, Amirkabir University of Technology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 		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URL requirements</a:t>
            </a:r>
          </a:p>
          <a:p>
            <a:pPr lvl="1"/>
            <a:r>
              <a:rPr lang="en-US" dirty="0"/>
              <a:t>Basic requirements:</a:t>
            </a:r>
          </a:p>
          <a:p>
            <a:pPr lvl="2"/>
            <a:r>
              <a:rPr lang="en-US" sz="2400" dirty="0"/>
              <a:t>Destination machine identification</a:t>
            </a:r>
          </a:p>
          <a:p>
            <a:pPr lvl="2"/>
            <a:r>
              <a:rPr lang="en-US" sz="2400" dirty="0"/>
              <a:t>Transport layer protocol &amp; port identification </a:t>
            </a:r>
          </a:p>
          <a:p>
            <a:pPr lvl="2"/>
            <a:r>
              <a:rPr lang="en-US" sz="2400" dirty="0"/>
              <a:t>Application layer protocol identification</a:t>
            </a:r>
          </a:p>
          <a:p>
            <a:pPr lvl="2"/>
            <a:r>
              <a:rPr lang="en-US" sz="2400" dirty="0"/>
              <a:t>Resource address in the destination machine</a:t>
            </a:r>
          </a:p>
          <a:p>
            <a:pPr lvl="1"/>
            <a:r>
              <a:rPr lang="en-US" dirty="0"/>
              <a:t>Additional requirements:</a:t>
            </a:r>
          </a:p>
          <a:p>
            <a:pPr lvl="2"/>
            <a:r>
              <a:rPr lang="en-US" sz="2400" dirty="0"/>
              <a:t>Security/Authentication</a:t>
            </a:r>
          </a:p>
          <a:p>
            <a:pPr lvl="2"/>
            <a:r>
              <a:rPr lang="en-US" sz="2400" dirty="0"/>
              <a:t>Sending data from client to server</a:t>
            </a:r>
          </a:p>
          <a:p>
            <a:pPr lvl="2"/>
            <a:r>
              <a:rPr lang="en-US" sz="2400" dirty="0"/>
              <a:t>Partial access to resource </a:t>
            </a:r>
          </a:p>
          <a:p>
            <a:pPr lvl="2"/>
            <a:endParaRPr lang="en-US" sz="2800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5672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&lt;protocol(scheme)&gt;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3000" dirty="0"/>
              <a:t>&lt;user&gt;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3000" dirty="0"/>
              <a:t>&lt;pass&gt;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000" dirty="0"/>
              <a:t>&lt;host&gt;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3000" dirty="0"/>
              <a:t>&lt;port&gt;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000" dirty="0"/>
              <a:t>&lt;path&gt;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000" dirty="0"/>
              <a:t>&lt;query&gt;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3000" dirty="0"/>
              <a:t>&lt;frag&gt;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3000" dirty="0"/>
              <a:t>Some examples: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2800" dirty="0"/>
              <a:t>http://www.aut.ac.ir</a:t>
            </a:r>
          </a:p>
          <a:p>
            <a:pPr>
              <a:buNone/>
            </a:pPr>
            <a:r>
              <a:rPr lang="en-US" sz="2800" dirty="0"/>
              <a:t>	ftp://me:123@kernel.org/private</a:t>
            </a:r>
          </a:p>
          <a:p>
            <a:pPr>
              <a:buNone/>
            </a:pPr>
            <a:r>
              <a:rPr lang="en-US" sz="2800" dirty="0"/>
              <a:t>	http://www.bing.com/search?q=web&amp;go=&amp;qs=n&amp;form=QBLH&amp;pq=web&amp;sc=0-0&amp;sp=-1</a:t>
            </a:r>
          </a:p>
          <a:p>
            <a:pPr>
              <a:buNone/>
            </a:pPr>
            <a:r>
              <a:rPr lang="en-US" sz="2800" dirty="0"/>
              <a:t>	file://c:/windows/     file:///home/bahador/work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C0000"/>
                </a:solidFill>
              </a:rPr>
              <a:t>Scheme</a:t>
            </a:r>
            <a:r>
              <a:rPr lang="en-US" dirty="0"/>
              <a:t>: the application layer protocol</a:t>
            </a:r>
          </a:p>
          <a:p>
            <a:pPr>
              <a:spcBef>
                <a:spcPts val="1100"/>
              </a:spcBef>
            </a:pPr>
            <a:r>
              <a:rPr lang="en-US" dirty="0"/>
              <a:t>HTTP: The web protocol</a:t>
            </a:r>
          </a:p>
          <a:p>
            <a:pPr>
              <a:spcBef>
                <a:spcPts val="1100"/>
              </a:spcBef>
            </a:pPr>
            <a:r>
              <a:rPr lang="en-US" dirty="0"/>
              <a:t>HTTPS: Secure HTTP</a:t>
            </a:r>
          </a:p>
          <a:p>
            <a:pPr>
              <a:spcBef>
                <a:spcPts val="1100"/>
              </a:spcBef>
            </a:pPr>
            <a:r>
              <a:rPr lang="en-US" dirty="0"/>
              <a:t>FTP: File transfer protocol </a:t>
            </a:r>
          </a:p>
          <a:p>
            <a:pPr>
              <a:spcBef>
                <a:spcPts val="1100"/>
              </a:spcBef>
            </a:pPr>
            <a:r>
              <a:rPr lang="en-US" dirty="0"/>
              <a:t>File: Access to a local file</a:t>
            </a:r>
          </a:p>
          <a:p>
            <a:pPr>
              <a:spcBef>
                <a:spcPts val="1100"/>
              </a:spcBef>
            </a:pPr>
            <a:r>
              <a:rPr lang="en-US" dirty="0" err="1"/>
              <a:t>javascript</a:t>
            </a:r>
            <a:r>
              <a:rPr lang="en-US" dirty="0"/>
              <a:t>: Run </a:t>
            </a:r>
            <a:r>
              <a:rPr lang="en-US" dirty="0" err="1"/>
              <a:t>javascript</a:t>
            </a:r>
            <a:r>
              <a:rPr lang="en-US" dirty="0"/>
              <a:t> code</a:t>
            </a:r>
          </a:p>
          <a:p>
            <a:pPr>
              <a:spcBef>
                <a:spcPts val="1100"/>
              </a:spcBef>
            </a:pPr>
            <a:r>
              <a:rPr lang="en-US" dirty="0"/>
              <a:t>mailto: Send email to given address </a:t>
            </a:r>
          </a:p>
          <a:p>
            <a:pPr>
              <a:spcBef>
                <a:spcPts val="1100"/>
              </a:spcBef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i="1" dirty="0">
                <a:solidFill>
                  <a:srgbClr val="CC0000"/>
                </a:solidFill>
              </a:rPr>
              <a:t>Path</a:t>
            </a:r>
            <a:r>
              <a:rPr lang="en-US" sz="3200" dirty="0"/>
              <a:t>: the path of the object on host filesystem</a:t>
            </a:r>
          </a:p>
          <a:p>
            <a:pPr lvl="1"/>
            <a:r>
              <a:rPr lang="en-US" sz="2800" dirty="0"/>
              <a:t>It is with respect to </a:t>
            </a:r>
            <a:r>
              <a:rPr lang="en-US" sz="2800" dirty="0">
                <a:solidFill>
                  <a:srgbClr val="C00000"/>
                </a:solidFill>
              </a:rPr>
              <a:t>web server (document) root directory </a:t>
            </a:r>
          </a:p>
          <a:p>
            <a:pPr lvl="1"/>
            <a:r>
              <a:rPr lang="en-US" sz="2800" dirty="0"/>
              <a:t>E.g. web server root directory: /</a:t>
            </a:r>
            <a:r>
              <a:rPr lang="en-US" sz="2800" dirty="0" err="1"/>
              <a:t>var</a:t>
            </a:r>
            <a:r>
              <a:rPr lang="en-US" sz="2800" dirty="0"/>
              <a:t>/www/</a:t>
            </a:r>
          </a:p>
          <a:p>
            <a:pPr lvl="2"/>
            <a:r>
              <a:rPr lang="en-US" sz="2500" dirty="0"/>
              <a:t>http://www.example.com/1.html</a:t>
            </a:r>
          </a:p>
          <a:p>
            <a:pPr lvl="3"/>
            <a:r>
              <a:rPr lang="en-US" sz="2500" dirty="0"/>
              <a:t>/</a:t>
            </a:r>
            <a:r>
              <a:rPr lang="en-US" sz="2500" dirty="0" err="1"/>
              <a:t>var</a:t>
            </a:r>
            <a:r>
              <a:rPr lang="en-US" sz="2500" dirty="0"/>
              <a:t>/www/1.html</a:t>
            </a:r>
          </a:p>
          <a:p>
            <a:pPr lvl="2"/>
            <a:r>
              <a:rPr lang="en-US" sz="2500" dirty="0"/>
              <a:t>http://www.example.com/1/2/3.jpg</a:t>
            </a:r>
          </a:p>
          <a:p>
            <a:pPr lvl="3"/>
            <a:r>
              <a:rPr lang="en-US" sz="2500" dirty="0"/>
              <a:t>/</a:t>
            </a:r>
            <a:r>
              <a:rPr lang="en-US" sz="2500" dirty="0" err="1"/>
              <a:t>var</a:t>
            </a:r>
            <a:r>
              <a:rPr lang="en-US" sz="2500" dirty="0"/>
              <a:t>/www/1/2/3.jpg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</a:rPr>
              <a:t>Query</a:t>
            </a:r>
            <a:r>
              <a:rPr lang="en-US" dirty="0"/>
              <a:t>: a mechanism to pass information from client to active pages or forms, e.g., </a:t>
            </a:r>
          </a:p>
          <a:p>
            <a:pPr lvl="1"/>
            <a:r>
              <a:rPr lang="en-US" dirty="0"/>
              <a:t>Fill information in a university registration form</a:t>
            </a:r>
          </a:p>
          <a:p>
            <a:pPr lvl="1"/>
            <a:r>
              <a:rPr lang="en-US" dirty="0"/>
              <a:t>Ask Google to search a phrase</a:t>
            </a:r>
          </a:p>
          <a:p>
            <a:r>
              <a:rPr lang="en-US" dirty="0"/>
              <a:t>Starts with “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name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/>
              <a:t>value format </a:t>
            </a:r>
          </a:p>
          <a:p>
            <a:pPr lvl="1"/>
            <a:r>
              <a:rPr lang="en-US" dirty="0"/>
              <a:t>“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” is the border between multiple parameters</a:t>
            </a:r>
            <a:endParaRPr lang="en-US" sz="1600" dirty="0"/>
          </a:p>
          <a:p>
            <a:pPr>
              <a:buNone/>
            </a:pPr>
            <a:r>
              <a:rPr lang="en-US" sz="2400" dirty="0"/>
              <a:t>http://www.example.com/submit.php?name=ali&amp;family=karimi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pPr lvl="1"/>
            <a:r>
              <a:rPr lang="en-US" dirty="0"/>
              <a:t>Google : Web application</a:t>
            </a:r>
          </a:p>
          <a:p>
            <a:pPr lvl="2"/>
            <a:r>
              <a:rPr lang="en-US" sz="1700" dirty="0">
                <a:hlinkClick r:id="rId2"/>
              </a:rPr>
              <a:t>https://www.google.com/search?q=web+application</a:t>
            </a:r>
            <a:endParaRPr lang="en-US" sz="1700" dirty="0"/>
          </a:p>
          <a:p>
            <a:pPr lvl="1"/>
            <a:r>
              <a:rPr lang="en-US" dirty="0"/>
              <a:t>Google : “Web application”</a:t>
            </a:r>
          </a:p>
          <a:p>
            <a:pPr lvl="2"/>
            <a:r>
              <a:rPr lang="en-US" sz="1700" dirty="0"/>
              <a:t>https://www.google.com/search?q=%22web+application%22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2772"/>
      </p:ext>
    </p:extLst>
  </p:cSld>
  <p:clrMapOvr>
    <a:masterClrMapping/>
  </p:clrMapOvr>
  <p:transition>
    <p:strip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</a:rPr>
              <a:t>Frag</a:t>
            </a:r>
            <a:r>
              <a:rPr lang="en-US" dirty="0"/>
              <a:t>: A name for a part of resource</a:t>
            </a:r>
          </a:p>
          <a:p>
            <a:pPr lvl="1"/>
            <a:r>
              <a:rPr lang="en-US" dirty="0"/>
              <a:t>A section in a document</a:t>
            </a:r>
          </a:p>
          <a:p>
            <a:pPr>
              <a:buNone/>
            </a:pPr>
            <a:r>
              <a:rPr lang="en-US" dirty="0"/>
              <a:t>  http://www.example.com/paper.html#results</a:t>
            </a:r>
          </a:p>
          <a:p>
            <a:r>
              <a:rPr lang="en-US" dirty="0"/>
              <a:t>Handled by browser</a:t>
            </a:r>
          </a:p>
          <a:p>
            <a:pPr lvl="1"/>
            <a:r>
              <a:rPr lang="en-US" dirty="0"/>
              <a:t>Browser gets whole resource (doc) from sever</a:t>
            </a:r>
          </a:p>
          <a:p>
            <a:pPr lvl="1"/>
            <a:r>
              <a:rPr lang="en-US" dirty="0"/>
              <a:t>In display time, it jumps to the specified part</a:t>
            </a:r>
          </a:p>
          <a:p>
            <a:pPr lvl="1"/>
            <a:r>
              <a:rPr lang="en-US" dirty="0"/>
              <a:t>https://github.com/gopasspw/gopass/#Installation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334000"/>
          </a:xfrm>
        </p:spPr>
        <p:txBody>
          <a:bodyPr/>
          <a:lstStyle/>
          <a:p>
            <a:r>
              <a:rPr lang="en-US" sz="3200" dirty="0"/>
              <a:t>URLs can only be sent over the Internet using the ASCII character-set</a:t>
            </a:r>
          </a:p>
          <a:p>
            <a:r>
              <a:rPr lang="en-US" sz="3200" dirty="0"/>
              <a:t>URL contains characters outside the ASCII set -&gt; Encoded </a:t>
            </a:r>
          </a:p>
          <a:p>
            <a:pPr lvl="1"/>
            <a:r>
              <a:rPr lang="en-US" sz="2800" dirty="0"/>
              <a:t>How: Each byte is divided into two 4-bit group, hexadecimal of the 4-bits are prefixed by %</a:t>
            </a:r>
          </a:p>
          <a:p>
            <a:pPr lvl="1"/>
            <a:r>
              <a:rPr lang="en-US" sz="2800" dirty="0"/>
              <a:t>Example: ~  </a:t>
            </a:r>
            <a:r>
              <a:rPr lang="en-US" sz="2800" dirty="0">
                <a:sym typeface="Wingdings" pitchFamily="2" charset="2"/>
              </a:rPr>
              <a:t> 126 (ASCII)  01111110  %7E</a:t>
            </a:r>
            <a:endParaRPr lang="fa-IR" sz="2800" dirty="0">
              <a:sym typeface="Wingdings" pitchFamily="2" charset="2"/>
            </a:endParaRPr>
          </a:p>
          <a:p>
            <a:pPr lvl="1"/>
            <a:r>
              <a:rPr lang="en-US" sz="2800" dirty="0">
                <a:sym typeface="Wingdings" pitchFamily="2" charset="2"/>
              </a:rPr>
              <a:t>Example : Web service </a:t>
            </a:r>
            <a:r>
              <a:rPr lang="fa-IR" sz="2800" dirty="0">
                <a:sym typeface="Wingdings" pitchFamily="2" charset="2"/>
              </a:rPr>
              <a:t>چیست </a:t>
            </a:r>
            <a:r>
              <a:rPr lang="en-US" sz="2800" dirty="0">
                <a:sym typeface="Wingdings" pitchFamily="2" charset="2"/>
              </a:rPr>
              <a:t>text=</a:t>
            </a:r>
            <a:r>
              <a:rPr lang="en-US" sz="2800" dirty="0" err="1">
                <a:sym typeface="Wingdings" pitchFamily="2" charset="2"/>
              </a:rPr>
              <a:t>Web+service</a:t>
            </a:r>
            <a:r>
              <a:rPr lang="en-US" sz="2800" dirty="0">
                <a:sym typeface="Wingdings" pitchFamily="2" charset="2"/>
              </a:rPr>
              <a:t>+%DA%86%DB%8C%D8%B3%D8%AA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334000"/>
          </a:xfrm>
        </p:spPr>
        <p:txBody>
          <a:bodyPr/>
          <a:lstStyle/>
          <a:p>
            <a:r>
              <a:rPr lang="en-US" sz="3200" dirty="0"/>
              <a:t>Others (Encoded)?</a:t>
            </a:r>
          </a:p>
          <a:p>
            <a:pPr lvl="1"/>
            <a:r>
              <a:rPr lang="en-US" sz="2800" dirty="0"/>
              <a:t>Reserved character when are not used for special role</a:t>
            </a:r>
          </a:p>
          <a:p>
            <a:pPr lvl="2"/>
            <a:r>
              <a:rPr lang="en-US" sz="2400" dirty="0"/>
              <a:t>E.g. @, :, $, …</a:t>
            </a:r>
          </a:p>
          <a:p>
            <a:pPr lvl="1"/>
            <a:r>
              <a:rPr lang="en-US" sz="2800" dirty="0"/>
              <a:t>Unsafe character, e.g. space, %, …</a:t>
            </a:r>
          </a:p>
          <a:p>
            <a:pPr lvl="1"/>
            <a:r>
              <a:rPr lang="en-US" sz="2800" dirty="0"/>
              <a:t>…</a:t>
            </a:r>
          </a:p>
          <a:p>
            <a:r>
              <a:rPr lang="en-US" sz="3200" dirty="0" err="1"/>
              <a:t>Url</a:t>
            </a:r>
            <a:r>
              <a:rPr lang="en-US" sz="3200" dirty="0"/>
              <a:t> Encoded </a:t>
            </a:r>
            <a:r>
              <a:rPr lang="en-US" sz="3200" dirty="0" err="1"/>
              <a:t>Refernce</a:t>
            </a:r>
            <a:r>
              <a:rPr lang="en-US" sz="3200" dirty="0"/>
              <a:t> : </a:t>
            </a:r>
          </a:p>
          <a:p>
            <a:pPr lvl="1"/>
            <a:r>
              <a:rPr lang="en-US" sz="2800" dirty="0"/>
              <a:t>https://www.w3schools.com/tags/ref_urlencode.asp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6269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sz="2800" dirty="0"/>
              <a:t>User asks the browser to retrieve a resource (e.g. webpage, image, </a:t>
            </a:r>
            <a:r>
              <a:rPr lang="en-US" sz="2800" dirty="0" err="1"/>
              <a:t>pdf</a:t>
            </a:r>
            <a:r>
              <a:rPr lang="en-US" sz="2800" dirty="0"/>
              <a:t>, …)</a:t>
            </a:r>
          </a:p>
          <a:p>
            <a:pPr lvl="1"/>
            <a:r>
              <a:rPr lang="en-US" sz="2400" dirty="0"/>
              <a:t>Enter the URL in address bar in browser window</a:t>
            </a:r>
          </a:p>
          <a:p>
            <a:pPr lvl="1"/>
            <a:r>
              <a:rPr lang="en-US" sz="2400" dirty="0"/>
              <a:t>Click on a link </a:t>
            </a:r>
            <a:r>
              <a:rPr lang="en-US" sz="2400" dirty="0">
                <a:sym typeface="Wingdings" pitchFamily="2" charset="2"/>
              </a:rPr>
              <a:t> browser extracts the corresponding URL</a:t>
            </a:r>
            <a:endParaRPr lang="en-US" sz="2400" dirty="0"/>
          </a:p>
          <a:p>
            <a:r>
              <a:rPr lang="en-US" sz="2800" dirty="0"/>
              <a:t>Browser finds the IP address of &lt;host&gt; (DNS lookup)</a:t>
            </a:r>
          </a:p>
          <a:p>
            <a:r>
              <a:rPr lang="en-US" sz="2800" dirty="0"/>
              <a:t>Browser creates a TCP connection to the IP address and the &lt;port&gt;</a:t>
            </a:r>
          </a:p>
          <a:p>
            <a:r>
              <a:rPr lang="en-US" sz="2800" dirty="0"/>
              <a:t>Browser sends HTTP requests through the connection</a:t>
            </a:r>
          </a:p>
          <a:p>
            <a:pPr lvl="1"/>
            <a:r>
              <a:rPr lang="en-US" sz="2400" dirty="0"/>
              <a:t>The “Path” identifies the resource on the server</a:t>
            </a:r>
          </a:p>
          <a:p>
            <a:r>
              <a:rPr lang="en-US" sz="2800" dirty="0"/>
              <a:t>Browser gets the response and processes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55211"/>
      </p:ext>
    </p:extLst>
  </p:cSld>
  <p:clrMapOvr>
    <a:masterClrMapping/>
  </p:clrMapOvr>
  <p:transition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Messages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Headers</a:t>
            </a:r>
          </a:p>
          <a:p>
            <a:r>
              <a:rPr lang="en-US" dirty="0"/>
              <a:t>Cookie</a:t>
            </a:r>
          </a:p>
          <a:p>
            <a:r>
              <a:rPr lang="en-US" dirty="0"/>
              <a:t>Proxy &amp; Cache</a:t>
            </a:r>
          </a:p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dirty="0"/>
              <a:t>How does HTTP work? </a:t>
            </a:r>
            <a:r>
              <a:rPr lang="en-US" i="1" dirty="0">
                <a:solidFill>
                  <a:srgbClr val="C00000"/>
                </a:solidFill>
              </a:rPr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/>
              <a:t>HTTP data transfer is a collection of transactions </a:t>
            </a:r>
          </a:p>
          <a:p>
            <a:r>
              <a:rPr lang="en-US" sz="3200" dirty="0"/>
              <a:t>Each transaction is composed of 2 HTTP messages</a:t>
            </a:r>
          </a:p>
          <a:p>
            <a:pPr lvl="1"/>
            <a:r>
              <a:rPr lang="en-US" sz="2800" dirty="0"/>
              <a:t>Client </a:t>
            </a:r>
            <a:r>
              <a:rPr lang="en-US" sz="2800" dirty="0">
                <a:sym typeface="Wingdings" pitchFamily="2" charset="2"/>
              </a:rPr>
              <a:t> Server: HTTP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Request</a:t>
            </a:r>
            <a:r>
              <a:rPr lang="en-US" sz="2800" dirty="0">
                <a:sym typeface="Wingdings" pitchFamily="2" charset="2"/>
              </a:rPr>
              <a:t> message</a:t>
            </a:r>
          </a:p>
          <a:p>
            <a:pPr lvl="1"/>
            <a:r>
              <a:rPr lang="en-US" sz="2800" dirty="0">
                <a:sym typeface="Wingdings" pitchFamily="2" charset="2"/>
              </a:rPr>
              <a:t>Server  Client: HTTP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Response</a:t>
            </a:r>
            <a:r>
              <a:rPr lang="en-US" sz="2800" dirty="0">
                <a:sym typeface="Wingdings" pitchFamily="2" charset="2"/>
              </a:rPr>
              <a:t> message</a:t>
            </a:r>
          </a:p>
          <a:p>
            <a:r>
              <a:rPr lang="en-US" sz="3200" dirty="0">
                <a:sym typeface="Wingdings" pitchFamily="2" charset="2"/>
              </a:rPr>
              <a:t>Requests are identified by methods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Method</a:t>
            </a:r>
            <a:r>
              <a:rPr lang="en-US" sz="2800" dirty="0">
                <a:sym typeface="Wingdings" pitchFamily="2" charset="2"/>
              </a:rPr>
              <a:t>: The action that client asks from server</a:t>
            </a:r>
          </a:p>
          <a:p>
            <a:r>
              <a:rPr lang="en-US" sz="3200" dirty="0">
                <a:sym typeface="Wingdings" pitchFamily="2" charset="2"/>
              </a:rPr>
              <a:t>Response are identified by status codes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Status</a:t>
            </a:r>
            <a:r>
              <a:rPr lang="en-US" sz="2800" dirty="0">
                <a:sym typeface="Wingdings" pitchFamily="2" charset="2"/>
              </a:rPr>
              <a:t>: The result of the requested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Transaction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414587" y="1143000"/>
          <a:ext cx="3757613" cy="621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10714" imgH="3657905" progId="Visio.Drawing.11">
                  <p:embed/>
                </p:oleObj>
              </mc:Choice>
              <mc:Fallback>
                <p:oleObj name="Visio" r:id="rId2" imgW="2210714" imgH="3657905" progId="Visio.Drawing.11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7" y="1143000"/>
                        <a:ext cx="3757613" cy="621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Transaction in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(Typically) each web page contains multiple resources</a:t>
            </a:r>
          </a:p>
          <a:p>
            <a:pPr lvl="1"/>
            <a:r>
              <a:rPr lang="en-US" dirty="0"/>
              <a:t>The main skeleton HTML page</a:t>
            </a:r>
          </a:p>
          <a:p>
            <a:pPr lvl="1"/>
            <a:r>
              <a:rPr lang="en-US" dirty="0"/>
              <a:t>Some linked materials: figures, videos, JS, CSS, …</a:t>
            </a:r>
          </a:p>
          <a:p>
            <a:r>
              <a:rPr lang="en-US" dirty="0"/>
              <a:t>Displaying a web page by browser</a:t>
            </a:r>
          </a:p>
          <a:p>
            <a:pPr lvl="1"/>
            <a:r>
              <a:rPr lang="en-US" dirty="0"/>
              <a:t>Get the HTML page (first transaction)</a:t>
            </a:r>
          </a:p>
          <a:p>
            <a:pPr lvl="1"/>
            <a:r>
              <a:rPr lang="en-US" dirty="0"/>
              <a:t>Try to display the page (rendering)</a:t>
            </a:r>
          </a:p>
          <a:p>
            <a:pPr lvl="2"/>
            <a:r>
              <a:rPr lang="en-US" dirty="0"/>
              <a:t>Other resources are </a:t>
            </a:r>
            <a:r>
              <a:rPr lang="en-US" dirty="0">
                <a:solidFill>
                  <a:srgbClr val="C00000"/>
                </a:solidFill>
              </a:rPr>
              <a:t>linked</a:t>
            </a:r>
            <a:r>
              <a:rPr lang="en-US" dirty="0"/>
              <a:t> to the page</a:t>
            </a:r>
          </a:p>
          <a:p>
            <a:pPr lvl="1"/>
            <a:r>
              <a:rPr lang="en-US" dirty="0"/>
              <a:t>Get the resources (subsequent transactions)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Transaction in Web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sz="2800" dirty="0"/>
              <a:t>HTTP Transactions &amp; TCP connections </a:t>
            </a:r>
          </a:p>
          <a:p>
            <a:r>
              <a:rPr lang="en-US" sz="2800" dirty="0"/>
              <a:t>1) Non-persistent</a:t>
            </a:r>
          </a:p>
          <a:p>
            <a:pPr lvl="1"/>
            <a:r>
              <a:rPr lang="en-US" sz="2400" dirty="0"/>
              <a:t>A new TCP connection per object</a:t>
            </a:r>
          </a:p>
          <a:p>
            <a:pPr lvl="2"/>
            <a:r>
              <a:rPr lang="en-US" sz="2400" dirty="0"/>
              <a:t>Networking overhead + Connection establish delay + Resource intensive (specially in server side) </a:t>
            </a:r>
          </a:p>
          <a:p>
            <a:pPr lvl="2"/>
            <a:r>
              <a:rPr lang="en-US" sz="2400" dirty="0"/>
              <a:t>Parallel connections speed up browsing</a:t>
            </a:r>
          </a:p>
          <a:p>
            <a:r>
              <a:rPr lang="en-US" sz="2800" dirty="0"/>
              <a:t>2) Persistent</a:t>
            </a:r>
          </a:p>
          <a:p>
            <a:pPr lvl="1"/>
            <a:r>
              <a:rPr lang="en-US" sz="2400" dirty="0"/>
              <a:t>Get multiple objects using single TCP connection</a:t>
            </a:r>
          </a:p>
          <a:p>
            <a:pPr lvl="2"/>
            <a:r>
              <a:rPr lang="en-US" sz="2400" dirty="0"/>
              <a:t>No extra processing &amp; networking overhead</a:t>
            </a:r>
          </a:p>
          <a:p>
            <a:pPr lvl="2"/>
            <a:r>
              <a:rPr lang="en-US" sz="2400" dirty="0"/>
              <a:t>Poor performance if implemented in serial manner </a:t>
            </a:r>
          </a:p>
          <a:p>
            <a:pPr lvl="3"/>
            <a:r>
              <a:rPr lang="en-US" sz="2000" dirty="0"/>
              <a:t>Pipeline requests speed up browsing</a:t>
            </a:r>
          </a:p>
          <a:p>
            <a:pPr lvl="4"/>
            <a:r>
              <a:rPr lang="en-US" sz="1600" dirty="0"/>
              <a:t>Added in HTTP/1.1</a:t>
            </a:r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Transaction in Web (cont’d)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41" y="1447800"/>
            <a:ext cx="8067702" cy="42128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40230"/>
      </p:ext>
    </p:extLst>
  </p:cSld>
  <p:clrMapOvr>
    <a:masterClrMapping/>
  </p:clrMapOvr>
  <p:transition>
    <p:strip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Transaction in Web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9478"/>
            <a:ext cx="8839200" cy="5181600"/>
          </a:xfrm>
        </p:spPr>
        <p:txBody>
          <a:bodyPr/>
          <a:lstStyle/>
          <a:p>
            <a:r>
              <a:rPr lang="en-US" sz="2800" dirty="0"/>
              <a:t>Pipeline $ Multiplexing HTTP:</a:t>
            </a:r>
          </a:p>
          <a:p>
            <a:pPr lvl="1"/>
            <a:r>
              <a:rPr lang="en-US" sz="2400" dirty="0"/>
              <a:t>HTTP/1.1 without pipelining: </a:t>
            </a:r>
          </a:p>
          <a:p>
            <a:pPr lvl="2"/>
            <a:r>
              <a:rPr lang="en-US" sz="2100" dirty="0"/>
              <a:t>Each HTTP request over the TCP connection must be responded to before the next request can be made</a:t>
            </a:r>
          </a:p>
          <a:p>
            <a:pPr lvl="1"/>
            <a:r>
              <a:rPr lang="en-US" sz="2400" dirty="0"/>
              <a:t>HTTP/1.1 with pipelining:</a:t>
            </a:r>
          </a:p>
          <a:p>
            <a:pPr lvl="2"/>
            <a:r>
              <a:rPr lang="en-US" sz="2100" dirty="0"/>
              <a:t> Each HTTP request over made immediately without waiting for the previous request's response to return. </a:t>
            </a:r>
          </a:p>
          <a:p>
            <a:pPr lvl="2"/>
            <a:r>
              <a:rPr lang="en-US" sz="2100" dirty="0"/>
              <a:t>loads resources one after the other, so if one resource cannot be loaded, it blocks all the other resources behind it</a:t>
            </a:r>
          </a:p>
          <a:p>
            <a:pPr lvl="1"/>
            <a:r>
              <a:rPr lang="en-US" sz="2400" dirty="0"/>
              <a:t>HTTP/2 multiplexing:</a:t>
            </a:r>
          </a:p>
          <a:p>
            <a:pPr lvl="2"/>
            <a:r>
              <a:rPr lang="en-US" sz="2100" dirty="0"/>
              <a:t>Use a single TCP connection to send multiple streams of data at once so that no one resource blocks any other resource.</a:t>
            </a:r>
          </a:p>
          <a:p>
            <a:pPr lvl="2"/>
            <a:r>
              <a:rPr lang="en-US" sz="2100" dirty="0"/>
              <a:t>Allows the requests responses to be split into chunks and be returned in an intermingled fashion so avoiding head of line blocking.</a:t>
            </a:r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0748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Transaction in Web: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HTML page from a server</a:t>
            </a:r>
          </a:p>
          <a:p>
            <a:r>
              <a:rPr lang="en-US" dirty="0"/>
              <a:t>Capture the packets</a:t>
            </a:r>
          </a:p>
          <a:p>
            <a:r>
              <a:rPr lang="en-US" dirty="0"/>
              <a:t>Investigate the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42111"/>
      </p:ext>
    </p:extLst>
  </p:cSld>
  <p:clrMapOvr>
    <a:masterClrMapping/>
  </p:clrMapOvr>
  <p:transition>
    <p:strip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lvl="1"/>
            <a:r>
              <a:rPr lang="en-US" dirty="0"/>
              <a:t>Messages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Headers</a:t>
            </a:r>
          </a:p>
          <a:p>
            <a:r>
              <a:rPr lang="en-US" dirty="0">
                <a:solidFill>
                  <a:srgbClr val="C2C2C2"/>
                </a:solidFill>
              </a:rPr>
              <a:t>Cookie</a:t>
            </a:r>
          </a:p>
          <a:p>
            <a:r>
              <a:rPr lang="en-US" dirty="0">
                <a:solidFill>
                  <a:srgbClr val="C2C2C2"/>
                </a:solidFill>
              </a:rPr>
              <a:t>Proxy &amp; Cache</a:t>
            </a:r>
          </a:p>
          <a:p>
            <a:r>
              <a:rPr lang="en-US" dirty="0">
                <a:solidFill>
                  <a:srgbClr val="C2C2C2"/>
                </a:solidFill>
              </a:rPr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HTTP is </a:t>
            </a:r>
            <a:r>
              <a:rPr lang="en-US" sz="3200" i="1" dirty="0">
                <a:solidFill>
                  <a:srgbClr val="C00000"/>
                </a:solidFill>
              </a:rPr>
              <a:t>text-based</a:t>
            </a:r>
            <a:r>
              <a:rPr lang="en-US" sz="3200" dirty="0"/>
              <a:t> protocol </a:t>
            </a:r>
          </a:p>
          <a:p>
            <a:pPr lvl="1"/>
            <a:r>
              <a:rPr lang="en-US" sz="2800" dirty="0"/>
              <a:t>Human readable headers</a:t>
            </a:r>
          </a:p>
          <a:p>
            <a:pPr lvl="1"/>
            <a:r>
              <a:rPr lang="en-US" sz="2800" dirty="0"/>
              <a:t>The header is composed of some lines!!!</a:t>
            </a:r>
          </a:p>
          <a:p>
            <a:r>
              <a:rPr lang="en-US" sz="3200" dirty="0"/>
              <a:t>Messages (request/response)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024952"/>
            <a:ext cx="5715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200" dirty="0"/>
              <a:t>Header: depends on message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786952"/>
            <a:ext cx="571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An Empty 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5244152"/>
            <a:ext cx="57150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200" dirty="0"/>
              <a:t>Message body: Data/payload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3567752"/>
            <a:ext cx="571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200" dirty="0"/>
              <a:t>Start line: specifies the type of message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message format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Method&lt;sp&gt;Path&lt;sp&gt;version&lt;CRLF&gt;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&lt;Header field&gt;:&lt;value&gt;&lt;CRLF&gt;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…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&lt;Header field&gt;:&lt;value&gt;&lt;CRLF&gt;</a:t>
            </a:r>
          </a:p>
          <a:p>
            <a:pPr>
              <a:buNone/>
            </a:pPr>
            <a:r>
              <a:rPr lang="en-US" sz="2800" dirty="0"/>
              <a:t>&lt;CRLF&gt;</a:t>
            </a: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&lt;Entity 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429000"/>
            <a:ext cx="3918958" cy="2124075"/>
          </a:xfrm>
          <a:prstGeom prst="rect">
            <a:avLst/>
          </a:prstGeom>
        </p:spPr>
      </p:pic>
    </p:spTree>
  </p:cSld>
  <p:clrMapOvr>
    <a:masterClrMapping/>
  </p:clrMapOvr>
  <p:transition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Messages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Headers</a:t>
            </a:r>
          </a:p>
          <a:p>
            <a:r>
              <a:rPr lang="en-US" dirty="0">
                <a:solidFill>
                  <a:srgbClr val="C2C2C2"/>
                </a:solidFill>
              </a:rPr>
              <a:t>Cookie</a:t>
            </a:r>
          </a:p>
          <a:p>
            <a:r>
              <a:rPr lang="en-US" dirty="0">
                <a:solidFill>
                  <a:srgbClr val="C2C2C2"/>
                </a:solidFill>
              </a:rPr>
              <a:t>Proxy &amp; Cache</a:t>
            </a:r>
          </a:p>
          <a:p>
            <a:r>
              <a:rPr lang="en-US" dirty="0">
                <a:solidFill>
                  <a:srgbClr val="C2C2C2"/>
                </a:solidFill>
              </a:rPr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HTTP request message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GET /index.html HTTP/1.1 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Host: www.aut.ac.ir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User-Agent: Mozilla/36.0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Accept-Language: en-us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Connection: keep-alive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message format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Version&lt;sp&gt;code&lt;sp&gt;Reason&lt;</a:t>
            </a:r>
            <a:r>
              <a:rPr lang="en-US" sz="2800" dirty="0" err="1">
                <a:solidFill>
                  <a:srgbClr val="C00000"/>
                </a:solidFill>
              </a:rPr>
              <a:t>CRLF</a:t>
            </a:r>
            <a:r>
              <a:rPr lang="en-US" sz="2800" dirty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&lt;Header field&gt;:&lt;value&gt;&lt;</a:t>
            </a:r>
            <a:r>
              <a:rPr lang="en-US" sz="2800" dirty="0" err="1">
                <a:solidFill>
                  <a:srgbClr val="0033CC"/>
                </a:solidFill>
              </a:rPr>
              <a:t>CRLF</a:t>
            </a:r>
            <a:r>
              <a:rPr lang="en-US" sz="2800" dirty="0">
                <a:solidFill>
                  <a:srgbClr val="0033CC"/>
                </a:solidFill>
              </a:rPr>
              <a:t>&gt;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…</a:t>
            </a:r>
          </a:p>
          <a:p>
            <a:pPr>
              <a:buNone/>
            </a:pPr>
            <a:r>
              <a:rPr lang="en-US" sz="2800" dirty="0">
                <a:solidFill>
                  <a:srgbClr val="0033CC"/>
                </a:solidFill>
              </a:rPr>
              <a:t>&lt;Header field&gt;:&lt;value&gt;&lt;</a:t>
            </a:r>
            <a:r>
              <a:rPr lang="en-US" sz="2800" dirty="0" err="1">
                <a:solidFill>
                  <a:srgbClr val="0033CC"/>
                </a:solidFill>
              </a:rPr>
              <a:t>CRLF</a:t>
            </a:r>
            <a:r>
              <a:rPr lang="en-US" sz="2800" dirty="0">
                <a:solidFill>
                  <a:srgbClr val="0033CC"/>
                </a:solidFill>
              </a:rPr>
              <a:t>&gt;</a:t>
            </a:r>
          </a:p>
          <a:p>
            <a:pPr>
              <a:buNone/>
            </a:pPr>
            <a:r>
              <a:rPr lang="en-US" sz="2800" dirty="0"/>
              <a:t>&lt;</a:t>
            </a:r>
            <a:r>
              <a:rPr lang="en-US" sz="2800" dirty="0" err="1"/>
              <a:t>CRLF</a:t>
            </a:r>
            <a:r>
              <a:rPr lang="en-US" sz="2800" dirty="0"/>
              <a:t>&gt;</a:t>
            </a: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&lt;Entity 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HTTP response message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HTTP/1.1  200 OK</a:t>
            </a:r>
          </a:p>
          <a:p>
            <a:pPr>
              <a:buNone/>
            </a:pPr>
            <a:r>
              <a:rPr lang="en-US" sz="2400" dirty="0">
                <a:solidFill>
                  <a:srgbClr val="0033CC"/>
                </a:solidFill>
              </a:rPr>
              <a:t>Date: Sun, 02 Oct 2018 20:30:40</a:t>
            </a:r>
          </a:p>
          <a:p>
            <a:pPr>
              <a:buNone/>
            </a:pPr>
            <a:r>
              <a:rPr lang="en-US" sz="2400" dirty="0">
                <a:solidFill>
                  <a:srgbClr val="0033CC"/>
                </a:solidFill>
              </a:rPr>
              <a:t>Server: Apache/2.2.2</a:t>
            </a:r>
          </a:p>
          <a:p>
            <a:pPr>
              <a:buNone/>
            </a:pPr>
            <a:r>
              <a:rPr lang="en-US" sz="2400" dirty="0">
                <a:solidFill>
                  <a:srgbClr val="0033CC"/>
                </a:solidFill>
              </a:rPr>
              <a:t>Last-Modified: Mon, 03 May 2017 10:20:22</a:t>
            </a:r>
          </a:p>
          <a:p>
            <a:pPr>
              <a:buNone/>
            </a:pPr>
            <a:r>
              <a:rPr lang="en-US" sz="2400" dirty="0">
                <a:solidFill>
                  <a:srgbClr val="0033CC"/>
                </a:solidFill>
              </a:rPr>
              <a:t>Connection: keep-alive</a:t>
            </a:r>
          </a:p>
          <a:p>
            <a:pPr>
              <a:buNone/>
            </a:pPr>
            <a:r>
              <a:rPr lang="en-US" sz="2400" dirty="0">
                <a:solidFill>
                  <a:srgbClr val="0033CC"/>
                </a:solidFill>
              </a:rPr>
              <a:t>Content-Length: 3000</a:t>
            </a:r>
          </a:p>
          <a:p>
            <a:pPr>
              <a:buNone/>
            </a:pPr>
            <a:endParaRPr lang="en-US" sz="1800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33CC"/>
                </a:solidFill>
              </a:rPr>
              <a:t>data </a:t>
            </a:r>
            <a:r>
              <a:rPr lang="en-US" sz="2400" dirty="0" err="1">
                <a:solidFill>
                  <a:srgbClr val="0033CC"/>
                </a:solidFill>
              </a:rPr>
              <a:t>data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 err="1">
                <a:solidFill>
                  <a:srgbClr val="0033CC"/>
                </a:solidFill>
              </a:rPr>
              <a:t>data</a:t>
            </a:r>
            <a:r>
              <a:rPr lang="en-US" sz="2400" dirty="0">
                <a:solidFill>
                  <a:srgbClr val="0033CC"/>
                </a:solidFill>
              </a:rPr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400" dirty="0"/>
              <a:t>Methods are actions that client asks from server to do on the specified resource (given by the path parameter)</a:t>
            </a:r>
          </a:p>
          <a:p>
            <a:r>
              <a:rPr lang="en-US" sz="2400" dirty="0"/>
              <a:t>Which actions?</a:t>
            </a:r>
          </a:p>
          <a:p>
            <a:pPr lvl="1"/>
            <a:r>
              <a:rPr lang="en-US" sz="2000" dirty="0"/>
              <a:t> Basic data communication operations</a:t>
            </a:r>
          </a:p>
          <a:p>
            <a:pPr lvl="2"/>
            <a:r>
              <a:rPr lang="en-US" sz="2000" dirty="0"/>
              <a:t>Safe operations</a:t>
            </a:r>
          </a:p>
          <a:p>
            <a:pPr lvl="3"/>
            <a:r>
              <a:rPr lang="en-US" sz="1800" dirty="0"/>
              <a:t>Get a resource from server</a:t>
            </a:r>
          </a:p>
          <a:p>
            <a:pPr lvl="3"/>
            <a:r>
              <a:rPr lang="en-US" sz="1800" dirty="0"/>
              <a:t>Send data to server</a:t>
            </a:r>
          </a:p>
          <a:p>
            <a:pPr lvl="2"/>
            <a:r>
              <a:rPr lang="en-US" sz="2000" dirty="0"/>
              <a:t>Unsafe operations</a:t>
            </a:r>
          </a:p>
          <a:p>
            <a:pPr lvl="3"/>
            <a:r>
              <a:rPr lang="en-US" sz="1800" dirty="0"/>
              <a:t>Delete a resource on server</a:t>
            </a:r>
          </a:p>
          <a:p>
            <a:pPr lvl="3"/>
            <a:r>
              <a:rPr lang="en-US" sz="1800" dirty="0"/>
              <a:t>Create/Replace a resource on server </a:t>
            </a:r>
          </a:p>
          <a:p>
            <a:pPr lvl="1"/>
            <a:r>
              <a:rPr lang="en-US" sz="2000" dirty="0"/>
              <a:t>Debugging and troubleshooting</a:t>
            </a:r>
          </a:p>
          <a:p>
            <a:pPr lvl="2"/>
            <a:r>
              <a:rPr lang="en-US" sz="2000" dirty="0"/>
              <a:t>Get information about a resource</a:t>
            </a:r>
          </a:p>
          <a:p>
            <a:pPr lvl="2"/>
            <a:r>
              <a:rPr lang="en-US" sz="2000" dirty="0"/>
              <a:t>Check what server got from client</a:t>
            </a:r>
          </a:p>
          <a:p>
            <a:pPr lvl="2"/>
            <a:r>
              <a:rPr lang="en-US" sz="2000" dirty="0"/>
              <a:t>Get List of operations which can be applied on a resource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GET</a:t>
            </a:r>
            <a:r>
              <a:rPr lang="en-US" dirty="0"/>
              <a:t> (must be implemented by server): Retrieve resource from server </a:t>
            </a:r>
          </a:p>
          <a:p>
            <a:r>
              <a:rPr lang="en-US" dirty="0">
                <a:solidFill>
                  <a:srgbClr val="C00000"/>
                </a:solidFill>
              </a:rPr>
              <a:t>HEAD</a:t>
            </a:r>
            <a:r>
              <a:rPr lang="en-US" dirty="0"/>
              <a:t> (must be implemented by server): Similar to GET but the resource itself is not retrieved, just the HTTP response header</a:t>
            </a:r>
          </a:p>
          <a:p>
            <a:pPr lvl="1"/>
            <a:r>
              <a:rPr lang="en-US" dirty="0"/>
              <a:t>Useful for debugging</a:t>
            </a:r>
          </a:p>
          <a:p>
            <a:pPr marL="344487" lvl="1" indent="0">
              <a:buNone/>
            </a:pPr>
            <a:r>
              <a:rPr lang="en-US" dirty="0"/>
              <a:t> or some other applications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962400"/>
            <a:ext cx="4167851" cy="2244228"/>
          </a:xfrm>
          <a:prstGeom prst="rect">
            <a:avLst/>
          </a:prstGeom>
        </p:spPr>
      </p:pic>
    </p:spTree>
  </p:cSld>
  <p:clrMapOvr>
    <a:masterClrMapping/>
  </p:clrMapOvr>
  <p:transition>
    <p:strip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</a:t>
            </a:r>
            <a:r>
              <a:rPr lang="en-US" dirty="0"/>
              <a:t>: Submit data to be processed by the specified resource</a:t>
            </a:r>
          </a:p>
          <a:p>
            <a:pPr lvl="1"/>
            <a:r>
              <a:rPr lang="en-US" dirty="0"/>
              <a:t>Data itself is enveloped in message body</a:t>
            </a:r>
          </a:p>
          <a:p>
            <a:r>
              <a:rPr lang="en-US" dirty="0">
                <a:solidFill>
                  <a:srgbClr val="C00000"/>
                </a:solidFill>
              </a:rPr>
              <a:t>DELETE</a:t>
            </a:r>
            <a:r>
              <a:rPr lang="en-US" dirty="0"/>
              <a:t>: Remove the resource!!! </a:t>
            </a:r>
          </a:p>
          <a:p>
            <a:pPr lvl="1"/>
            <a:r>
              <a:rPr lang="en-US" sz="2800" dirty="0"/>
              <a:t>Not popular in web, can be used in other applications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PUT</a:t>
            </a:r>
            <a:r>
              <a:rPr lang="en-US" dirty="0"/>
              <a:t>: Add message body as the specified resource (a file with given path) to server!!!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52553"/>
      </p:ext>
    </p:extLst>
  </p:cSld>
  <p:clrMapOvr>
    <a:masterClrMapping/>
  </p:clrMapOvr>
  <p:transition>
    <p:strip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TRACE</a:t>
            </a:r>
            <a:r>
              <a:rPr lang="en-US" sz="3200" dirty="0"/>
              <a:t>: Server echoes back the received message</a:t>
            </a:r>
          </a:p>
          <a:p>
            <a:pPr lvl="1"/>
            <a:r>
              <a:rPr lang="en-US" dirty="0"/>
              <a:t>For troubleshooting &amp; debugging </a:t>
            </a:r>
          </a:p>
          <a:p>
            <a:r>
              <a:rPr lang="en-US" dirty="0">
                <a:solidFill>
                  <a:srgbClr val="C00000"/>
                </a:solidFill>
              </a:rPr>
              <a:t>OPTIONS</a:t>
            </a:r>
            <a:r>
              <a:rPr lang="en-US" dirty="0"/>
              <a:t>: Request the list of supported methods by server on the resource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324" y="3399446"/>
            <a:ext cx="4882476" cy="2915507"/>
          </a:xfrm>
          <a:prstGeom prst="rect">
            <a:avLst/>
          </a:prstGeom>
        </p:spPr>
      </p:pic>
    </p:spTree>
  </p:cSld>
  <p:clrMapOvr>
    <a:masterClrMapping/>
  </p:clrMapOvr>
  <p:transition>
    <p:strip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The message for the result/response of the requested action</a:t>
            </a:r>
          </a:p>
          <a:p>
            <a:r>
              <a:rPr lang="en-US" dirty="0"/>
              <a:t>Which responses?</a:t>
            </a:r>
          </a:p>
          <a:p>
            <a:pPr lvl="1"/>
            <a:r>
              <a:rPr lang="en-US" dirty="0"/>
              <a:t>Basic responses</a:t>
            </a:r>
          </a:p>
          <a:p>
            <a:pPr lvl="2"/>
            <a:r>
              <a:rPr lang="en-US" dirty="0"/>
              <a:t>Success</a:t>
            </a:r>
          </a:p>
          <a:p>
            <a:pPr lvl="2"/>
            <a:r>
              <a:rPr lang="en-US" dirty="0"/>
              <a:t>Failure</a:t>
            </a:r>
          </a:p>
          <a:p>
            <a:pPr lvl="3"/>
            <a:r>
              <a:rPr lang="en-US" dirty="0"/>
              <a:t>Bad client request</a:t>
            </a:r>
          </a:p>
          <a:p>
            <a:pPr lvl="3"/>
            <a:r>
              <a:rPr lang="en-US" dirty="0"/>
              <a:t>Server problem</a:t>
            </a:r>
          </a:p>
          <a:p>
            <a:pPr lvl="1"/>
            <a:r>
              <a:rPr lang="en-US" dirty="0"/>
              <a:t> Others</a:t>
            </a:r>
          </a:p>
          <a:p>
            <a:pPr lvl="2"/>
            <a:r>
              <a:rPr lang="en-US" dirty="0"/>
              <a:t>E.g., Redirection to other resources</a:t>
            </a:r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220200" cy="518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2xx</a:t>
            </a:r>
            <a:r>
              <a:rPr lang="en-US" dirty="0"/>
              <a:t>: Successful operation</a:t>
            </a:r>
          </a:p>
          <a:p>
            <a:pPr lvl="1"/>
            <a:r>
              <a:rPr lang="en-US" dirty="0"/>
              <a:t>200: OK</a:t>
            </a:r>
          </a:p>
          <a:p>
            <a:pPr lvl="1"/>
            <a:r>
              <a:rPr lang="en-US" dirty="0"/>
              <a:t>201: Created</a:t>
            </a:r>
          </a:p>
          <a:p>
            <a:r>
              <a:rPr lang="en-US" dirty="0">
                <a:solidFill>
                  <a:srgbClr val="C00000"/>
                </a:solidFill>
              </a:rPr>
              <a:t>4xx</a:t>
            </a:r>
            <a:r>
              <a:rPr lang="en-US" dirty="0"/>
              <a:t>: Client error </a:t>
            </a:r>
          </a:p>
          <a:p>
            <a:pPr lvl="1"/>
            <a:r>
              <a:rPr lang="en-US" sz="2600" dirty="0"/>
              <a:t>400: Bad request</a:t>
            </a:r>
          </a:p>
          <a:p>
            <a:pPr lvl="1"/>
            <a:r>
              <a:rPr lang="en-US" sz="2600" dirty="0"/>
              <a:t>401: Unauthorized (Authorization required)</a:t>
            </a:r>
          </a:p>
          <a:p>
            <a:pPr lvl="1"/>
            <a:r>
              <a:rPr lang="en-US" sz="2600" dirty="0"/>
              <a:t>403: Forbidden</a:t>
            </a:r>
          </a:p>
          <a:p>
            <a:pPr lvl="1"/>
            <a:r>
              <a:rPr lang="en-US" sz="2600" dirty="0"/>
              <a:t>404: Not found</a:t>
            </a:r>
          </a:p>
          <a:p>
            <a:pPr lvl="1"/>
            <a:r>
              <a:rPr lang="en-US" sz="2600" dirty="0"/>
              <a:t>405: Not allowed method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5xx</a:t>
            </a:r>
            <a:r>
              <a:rPr lang="en-US" dirty="0"/>
              <a:t>: Server error </a:t>
            </a:r>
          </a:p>
          <a:p>
            <a:pPr lvl="1"/>
            <a:r>
              <a:rPr lang="en-US" sz="2600" dirty="0"/>
              <a:t>500: Internal server error</a:t>
            </a:r>
          </a:p>
          <a:p>
            <a:pPr lvl="1"/>
            <a:r>
              <a:rPr lang="en-US" sz="2600" dirty="0"/>
              <a:t>501: Not implemented</a:t>
            </a:r>
          </a:p>
          <a:p>
            <a:pPr lvl="1"/>
            <a:r>
              <a:rPr lang="en-US" sz="2600" dirty="0"/>
              <a:t>503: Service unavailable</a:t>
            </a:r>
          </a:p>
          <a:p>
            <a:r>
              <a:rPr lang="en-US" dirty="0">
                <a:solidFill>
                  <a:srgbClr val="C00000"/>
                </a:solidFill>
              </a:rPr>
              <a:t>3xx</a:t>
            </a:r>
            <a:r>
              <a:rPr lang="en-US" dirty="0"/>
              <a:t>:</a:t>
            </a:r>
          </a:p>
          <a:p>
            <a:pPr lvl="1"/>
            <a:r>
              <a:rPr lang="en-US" sz="2900" dirty="0">
                <a:sym typeface="Wingdings" pitchFamily="2" charset="2"/>
              </a:rPr>
              <a:t>301: Moved Permanently </a:t>
            </a:r>
          </a:p>
          <a:p>
            <a:pPr lvl="1"/>
            <a:r>
              <a:rPr lang="en-US" sz="2900" dirty="0">
                <a:sym typeface="Wingdings" pitchFamily="2" charset="2"/>
              </a:rPr>
              <a:t>307: Moved Temporarily</a:t>
            </a:r>
            <a:endParaRPr lang="en-US" sz="2900" dirty="0"/>
          </a:p>
          <a:p>
            <a:pPr lvl="2"/>
            <a:r>
              <a:rPr lang="en-US" dirty="0"/>
              <a:t>Resource has been moved, Redirection</a:t>
            </a:r>
          </a:p>
          <a:p>
            <a:pPr lvl="2"/>
            <a:r>
              <a:rPr lang="en-US" dirty="0"/>
              <a:t>Location header </a:t>
            </a:r>
            <a:r>
              <a:rPr lang="en-US" dirty="0">
                <a:sym typeface="Wingdings" pitchFamily="2" charset="2"/>
              </a:rPr>
              <a:t> the new location of resource</a:t>
            </a:r>
            <a:endParaRPr lang="fa-IR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304: Not modified</a:t>
            </a: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30517"/>
      </p:ext>
    </p:extLst>
  </p:cSld>
  <p:clrMapOvr>
    <a:masterClrMapping/>
  </p:clrMapOvr>
  <p:transition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2800" dirty="0"/>
              <a:t>HTTP is the transfer protocol for web applications </a:t>
            </a:r>
          </a:p>
          <a:p>
            <a:pPr lvl="1"/>
            <a:r>
              <a:rPr lang="en-US" sz="2400" dirty="0"/>
              <a:t>Hyper Text </a:t>
            </a:r>
            <a:r>
              <a:rPr lang="en-US" sz="2400" dirty="0">
                <a:solidFill>
                  <a:srgbClr val="C00000"/>
                </a:solidFill>
              </a:rPr>
              <a:t>Transfer</a:t>
            </a:r>
            <a:r>
              <a:rPr lang="en-US" sz="2400" dirty="0"/>
              <a:t> Protocol </a:t>
            </a:r>
          </a:p>
          <a:p>
            <a:pPr lvl="1"/>
            <a:r>
              <a:rPr lang="en-US" sz="2400" dirty="0"/>
              <a:t>HTTP 1.0, HTTP 1.1, HTTP 2, HTTP 3</a:t>
            </a:r>
          </a:p>
          <a:p>
            <a:pPr lvl="1"/>
            <a:r>
              <a:rPr lang="en-US" sz="2400" dirty="0"/>
              <a:t>In fact, it can be used to transfer everything (not only hyper text)</a:t>
            </a:r>
          </a:p>
          <a:p>
            <a:pPr lvl="2"/>
            <a:r>
              <a:rPr lang="en-US" sz="2200" dirty="0"/>
              <a:t>Text documents: HTML, XML, …</a:t>
            </a:r>
          </a:p>
          <a:p>
            <a:pPr lvl="2"/>
            <a:r>
              <a:rPr lang="en-US" sz="2200" dirty="0"/>
              <a:t>Multimedia (JPG, GIF, Video, …)</a:t>
            </a:r>
          </a:p>
          <a:p>
            <a:pPr lvl="2"/>
            <a:r>
              <a:rPr lang="en-US" sz="2200" dirty="0"/>
              <a:t> Applications (pdf, zip, …)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267200"/>
            <a:ext cx="4343401" cy="1911096"/>
          </a:xfrm>
          <a:prstGeom prst="rect">
            <a:avLst/>
          </a:prstGeom>
        </p:spPr>
      </p:pic>
    </p:spTree>
  </p:cSld>
  <p:clrMapOvr>
    <a:masterClrMapping/>
  </p:clrMapOvr>
  <p:transition>
    <p:strip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web server</a:t>
            </a:r>
          </a:p>
          <a:p>
            <a:pPr lvl="1"/>
            <a:r>
              <a:rPr lang="en-US" dirty="0"/>
              <a:t>telnet can create TCP socket</a:t>
            </a:r>
          </a:p>
          <a:p>
            <a:r>
              <a:rPr lang="en-US" dirty="0"/>
              <a:t>Play with the server by sending HTTP methods and checking the responses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95263"/>
      </p:ext>
    </p:extLst>
  </p:cSld>
  <p:clrMapOvr>
    <a:masterClrMapping/>
  </p:clrMapOvr>
  <p:transition>
    <p:strip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Headers are additional information sent by client to server and vice versa</a:t>
            </a:r>
          </a:p>
          <a:p>
            <a:pPr lvl="1"/>
            <a:r>
              <a:rPr lang="en-US" dirty="0"/>
              <a:t>Most (almost all) are optional</a:t>
            </a:r>
          </a:p>
          <a:p>
            <a:r>
              <a:rPr lang="en-US" dirty="0"/>
              <a:t>Which headers?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Information about client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Information about server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Information about the requested resource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Information about the response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Security/Authentication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sz="3200" dirty="0"/>
              <a:t>General headers</a:t>
            </a:r>
          </a:p>
          <a:p>
            <a:pPr lvl="1">
              <a:spcBef>
                <a:spcPts val="300"/>
              </a:spcBef>
            </a:pPr>
            <a:r>
              <a:rPr lang="en-US" sz="2800" dirty="0"/>
              <a:t>Appear both on request &amp; response messages</a:t>
            </a:r>
          </a:p>
          <a:p>
            <a:pPr>
              <a:spcBef>
                <a:spcPts val="900"/>
              </a:spcBef>
            </a:pPr>
            <a:r>
              <a:rPr lang="en-US" sz="3200" dirty="0"/>
              <a:t>Request headers </a:t>
            </a:r>
          </a:p>
          <a:p>
            <a:pPr lvl="1">
              <a:spcBef>
                <a:spcPts val="300"/>
              </a:spcBef>
            </a:pPr>
            <a:r>
              <a:rPr lang="en-US" sz="2800" dirty="0"/>
              <a:t>Information about request</a:t>
            </a:r>
          </a:p>
          <a:p>
            <a:pPr>
              <a:spcBef>
                <a:spcPts val="900"/>
              </a:spcBef>
            </a:pPr>
            <a:r>
              <a:rPr lang="en-US" sz="3200" dirty="0"/>
              <a:t>Response headers</a:t>
            </a:r>
          </a:p>
          <a:p>
            <a:pPr lvl="1">
              <a:spcBef>
                <a:spcPts val="300"/>
              </a:spcBef>
            </a:pPr>
            <a:r>
              <a:rPr lang="en-US" sz="2800" dirty="0"/>
              <a:t>Information about response</a:t>
            </a:r>
          </a:p>
          <a:p>
            <a:pPr>
              <a:spcBef>
                <a:spcPts val="900"/>
              </a:spcBef>
            </a:pPr>
            <a:r>
              <a:rPr lang="en-US" sz="3200" dirty="0"/>
              <a:t>Entity headers</a:t>
            </a:r>
          </a:p>
          <a:p>
            <a:pPr lvl="1">
              <a:spcBef>
                <a:spcPts val="300"/>
              </a:spcBef>
            </a:pPr>
            <a:r>
              <a:rPr lang="en-US" sz="2800" dirty="0"/>
              <a:t>Information about body (size, …)</a:t>
            </a:r>
          </a:p>
          <a:p>
            <a:pPr>
              <a:spcBef>
                <a:spcPts val="900"/>
              </a:spcBef>
            </a:pPr>
            <a:r>
              <a:rPr lang="en-US" sz="3200" dirty="0"/>
              <a:t>Extension headers</a:t>
            </a:r>
          </a:p>
          <a:p>
            <a:pPr lvl="1">
              <a:spcBef>
                <a:spcPts val="300"/>
              </a:spcBef>
            </a:pPr>
            <a:r>
              <a:rPr lang="en-US" sz="2800" dirty="0"/>
              <a:t>New headers (not standard)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Date</a:t>
            </a:r>
            <a:r>
              <a:rPr lang="en-US" dirty="0"/>
              <a:t>: date &amp; time that </a:t>
            </a:r>
            <a:r>
              <a:rPr lang="en-US" i="1" dirty="0"/>
              <a:t>message</a:t>
            </a:r>
            <a:r>
              <a:rPr lang="en-US" dirty="0"/>
              <a:t> is created</a:t>
            </a:r>
          </a:p>
          <a:p>
            <a:r>
              <a:rPr lang="en-US" dirty="0">
                <a:solidFill>
                  <a:srgbClr val="C00000"/>
                </a:solidFill>
              </a:rPr>
              <a:t>Via</a:t>
            </a:r>
            <a:r>
              <a:rPr lang="en-US" dirty="0"/>
              <a:t>: Information about the intermediate nodes between two sides</a:t>
            </a:r>
          </a:p>
          <a:p>
            <a:pPr lvl="1"/>
            <a:r>
              <a:rPr lang="en-US" dirty="0"/>
              <a:t>Proxy servers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Connection</a:t>
            </a:r>
            <a:r>
              <a:rPr lang="en-US" dirty="0"/>
              <a:t>: close or keep-alive </a:t>
            </a:r>
          </a:p>
          <a:p>
            <a:pPr lvl="1"/>
            <a:r>
              <a:rPr lang="en-US" dirty="0"/>
              <a:t>Close: Non-persistent connection</a:t>
            </a:r>
          </a:p>
          <a:p>
            <a:pPr lvl="1"/>
            <a:r>
              <a:rPr lang="en-US" dirty="0"/>
              <a:t>Keep-alive: Persistent connection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67688"/>
            <a:ext cx="4438650" cy="34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21997"/>
      </p:ext>
    </p:extLst>
  </p:cSld>
  <p:clrMapOvr>
    <a:masterClrMapping/>
  </p:clrMapOvr>
  <p:transition>
    <p:strip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Host</a:t>
            </a:r>
            <a:r>
              <a:rPr lang="en-US" dirty="0"/>
              <a:t>: The name of the server</a:t>
            </a:r>
          </a:p>
          <a:p>
            <a:r>
              <a:rPr lang="en-US" dirty="0" err="1">
                <a:solidFill>
                  <a:srgbClr val="C00000"/>
                </a:solidFill>
              </a:rPr>
              <a:t>Referer</a:t>
            </a:r>
            <a:r>
              <a:rPr lang="en-US" dirty="0"/>
              <a:t>: URL that contains requested URL</a:t>
            </a:r>
          </a:p>
          <a:p>
            <a:r>
              <a:rPr lang="en-US" dirty="0"/>
              <a:t>Information about the client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User-Agent</a:t>
            </a:r>
            <a:r>
              <a:rPr lang="en-US" dirty="0"/>
              <a:t>: The client program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UA-OS</a:t>
            </a:r>
            <a:r>
              <a:rPr lang="en-US" dirty="0"/>
              <a:t>: The OS of client program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Accept</a:t>
            </a:r>
            <a:r>
              <a:rPr lang="en-US" dirty="0"/>
              <a:t>: The acceptable media types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Accept-Encoding</a:t>
            </a:r>
            <a:r>
              <a:rPr lang="en-US" dirty="0"/>
              <a:t>: Acceptable encoding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Accept-Language</a:t>
            </a:r>
            <a:r>
              <a:rPr lang="en-US" dirty="0"/>
              <a:t>: What language are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Range</a:t>
            </a:r>
            <a:r>
              <a:rPr lang="en-US" dirty="0"/>
              <a:t>: Specific range (in byte) of resource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C0000"/>
                </a:solidFill>
              </a:rPr>
              <a:t>Authorization</a:t>
            </a:r>
            <a:r>
              <a:rPr lang="en-US" dirty="0"/>
              <a:t>: Response to the authenticate</a:t>
            </a:r>
          </a:p>
          <a:p>
            <a:pPr lvl="1"/>
            <a:r>
              <a:rPr lang="en-US" dirty="0"/>
              <a:t>Will be discussed later</a:t>
            </a:r>
          </a:p>
          <a:p>
            <a:r>
              <a:rPr lang="en-US" dirty="0">
                <a:solidFill>
                  <a:srgbClr val="CC0000"/>
                </a:solidFill>
              </a:rPr>
              <a:t>Cookie</a:t>
            </a:r>
            <a:r>
              <a:rPr lang="en-US" dirty="0"/>
              <a:t>: To return back the cookies</a:t>
            </a:r>
          </a:p>
          <a:p>
            <a:pPr lvl="1"/>
            <a:r>
              <a:rPr lang="en-US" dirty="0"/>
              <a:t>Will be discussed later</a:t>
            </a:r>
          </a:p>
          <a:p>
            <a:r>
              <a:rPr lang="en-US" dirty="0">
                <a:solidFill>
                  <a:srgbClr val="C00000"/>
                </a:solidFill>
              </a:rPr>
              <a:t>If-Modified-Since</a:t>
            </a:r>
            <a:r>
              <a:rPr lang="en-US" dirty="0"/>
              <a:t>: Request is processed if the objected is modified since the specified time</a:t>
            </a:r>
          </a:p>
          <a:p>
            <a:pPr lvl="1"/>
            <a:r>
              <a:rPr lang="en-US" dirty="0"/>
              <a:t>Used in Web Caching</a:t>
            </a:r>
          </a:p>
          <a:p>
            <a:pPr lvl="2"/>
            <a:r>
              <a:rPr lang="en-US" dirty="0"/>
              <a:t>Will be discussed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Server</a:t>
            </a:r>
            <a:r>
              <a:rPr lang="en-US" dirty="0"/>
              <a:t>: Information about server</a:t>
            </a:r>
          </a:p>
          <a:p>
            <a:r>
              <a:rPr lang="en-US" dirty="0">
                <a:solidFill>
                  <a:srgbClr val="C00000"/>
                </a:solidFill>
              </a:rPr>
              <a:t>WWW-Authenticate</a:t>
            </a:r>
            <a:r>
              <a:rPr lang="en-US" dirty="0"/>
              <a:t>: Used to specify authentication parameters by server</a:t>
            </a:r>
          </a:p>
          <a:p>
            <a:pPr lvl="1"/>
            <a:r>
              <a:rPr lang="en-US" dirty="0"/>
              <a:t>Will be discussed when studying Authentication</a:t>
            </a:r>
          </a:p>
          <a:p>
            <a:r>
              <a:rPr lang="en-US" dirty="0">
                <a:solidFill>
                  <a:srgbClr val="C00000"/>
                </a:solidFill>
              </a:rPr>
              <a:t>Proxy-Authenticate</a:t>
            </a:r>
            <a:r>
              <a:rPr lang="en-US" dirty="0"/>
              <a:t>: Used to specify authentication parameters by proxy</a:t>
            </a:r>
          </a:p>
          <a:p>
            <a:pPr lvl="1"/>
            <a:r>
              <a:rPr lang="en-US" dirty="0"/>
              <a:t>Will be discussed when studying Authentication</a:t>
            </a:r>
          </a:p>
          <a:p>
            <a:r>
              <a:rPr lang="en-US" dirty="0">
                <a:solidFill>
                  <a:srgbClr val="C00000"/>
                </a:solidFill>
              </a:rPr>
              <a:t>Set-Cookie</a:t>
            </a:r>
            <a:r>
              <a:rPr lang="en-US" dirty="0"/>
              <a:t>: To send a cookie to client </a:t>
            </a:r>
          </a:p>
          <a:p>
            <a:pPr lvl="1"/>
            <a:r>
              <a:rPr lang="en-US" dirty="0"/>
              <a:t>Will be </a:t>
            </a:r>
            <a:r>
              <a:rPr lang="en-US"/>
              <a:t>discussed later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Content-Length</a:t>
            </a:r>
            <a:r>
              <a:rPr lang="en-US" dirty="0"/>
              <a:t>: The length of body (in byte) </a:t>
            </a:r>
          </a:p>
          <a:p>
            <a:r>
              <a:rPr lang="en-US" dirty="0">
                <a:solidFill>
                  <a:srgbClr val="C00000"/>
                </a:solidFill>
              </a:rPr>
              <a:t>Content-Type</a:t>
            </a:r>
            <a:r>
              <a:rPr lang="en-US" dirty="0"/>
              <a:t>: The type of entity</a:t>
            </a:r>
          </a:p>
          <a:p>
            <a:pPr lvl="1"/>
            <a:r>
              <a:rPr lang="en-US" dirty="0"/>
              <a:t>MIME types: text/html, image/gif</a:t>
            </a:r>
          </a:p>
          <a:p>
            <a:r>
              <a:rPr lang="en-US" dirty="0">
                <a:solidFill>
                  <a:srgbClr val="C00000"/>
                </a:solidFill>
              </a:rPr>
              <a:t>Allow</a:t>
            </a:r>
            <a:r>
              <a:rPr lang="en-US" dirty="0"/>
              <a:t>: The allowed request method can be performed on the entity</a:t>
            </a:r>
          </a:p>
          <a:p>
            <a:pPr lvl="1"/>
            <a:r>
              <a:rPr lang="en-US" dirty="0"/>
              <a:t>This is in response of OPTIONS method</a:t>
            </a:r>
          </a:p>
          <a:p>
            <a:r>
              <a:rPr lang="en-US" dirty="0">
                <a:solidFill>
                  <a:srgbClr val="C00000"/>
                </a:solidFill>
              </a:rPr>
              <a:t>Location</a:t>
            </a:r>
            <a:r>
              <a:rPr lang="en-US" dirty="0"/>
              <a:t>: The new location of entity to redirect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Headers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Content-Range</a:t>
            </a:r>
            <a:r>
              <a:rPr lang="en-US" dirty="0"/>
              <a:t>: Range of this entity in the entire resource</a:t>
            </a:r>
          </a:p>
          <a:p>
            <a:r>
              <a:rPr lang="en-US" dirty="0">
                <a:solidFill>
                  <a:srgbClr val="C00000"/>
                </a:solidFill>
              </a:rPr>
              <a:t>Expire</a:t>
            </a:r>
            <a:r>
              <a:rPr lang="en-US" dirty="0"/>
              <a:t>: The date and time at which the entity will expire</a:t>
            </a:r>
          </a:p>
          <a:p>
            <a:r>
              <a:rPr lang="en-US" dirty="0">
                <a:solidFill>
                  <a:srgbClr val="C00000"/>
                </a:solidFill>
              </a:rPr>
              <a:t>Last-Modified</a:t>
            </a:r>
            <a:r>
              <a:rPr lang="en-US" dirty="0"/>
              <a:t>: The date and time of last modification of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2800" dirty="0"/>
              <a:t>HTTP uses the client/server paradigm</a:t>
            </a:r>
          </a:p>
          <a:p>
            <a:pPr lvl="1"/>
            <a:r>
              <a:rPr lang="en-US" sz="2400" dirty="0"/>
              <a:t>HTTP server provides resource </a:t>
            </a:r>
          </a:p>
          <a:p>
            <a:pPr lvl="1"/>
            <a:r>
              <a:rPr lang="en-US" sz="2400" dirty="0"/>
              <a:t>HTTP client (usually web browser) gets </a:t>
            </a:r>
            <a:r>
              <a:rPr lang="en-US" sz="2400" dirty="0">
                <a:solidFill>
                  <a:srgbClr val="C00000"/>
                </a:solidFill>
              </a:rPr>
              <a:t>resource </a:t>
            </a:r>
          </a:p>
          <a:p>
            <a:r>
              <a:rPr lang="en-US" sz="2800" dirty="0"/>
              <a:t>But not pure client/server communication</a:t>
            </a:r>
          </a:p>
          <a:p>
            <a:pPr lvl="1"/>
            <a:r>
              <a:rPr lang="en-US" sz="2400" dirty="0"/>
              <a:t>Proxies, caches, …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10000"/>
            <a:ext cx="44672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1244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Messages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Headers</a:t>
            </a:r>
          </a:p>
          <a:p>
            <a:r>
              <a:rPr lang="en-US" dirty="0"/>
              <a:t>Cookie</a:t>
            </a:r>
          </a:p>
          <a:p>
            <a:r>
              <a:rPr lang="en-US" dirty="0">
                <a:solidFill>
                  <a:srgbClr val="C2C2C2"/>
                </a:solidFill>
              </a:rPr>
              <a:t>Proxy &amp; Cache</a:t>
            </a:r>
          </a:p>
          <a:p>
            <a:r>
              <a:rPr lang="en-US" dirty="0">
                <a:solidFill>
                  <a:srgbClr val="C2C2C2"/>
                </a:solidFill>
              </a:rPr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/>
              <a:t>HTTP is a stateless protocol</a:t>
            </a:r>
          </a:p>
          <a:p>
            <a:pPr lvl="1"/>
            <a:r>
              <a:rPr lang="en-US" dirty="0"/>
              <a:t>Server does not remember its clients</a:t>
            </a:r>
          </a:p>
          <a:p>
            <a:pPr lvl="1"/>
            <a:r>
              <a:rPr lang="en-US" dirty="0"/>
              <a:t>how to remember information about the user</a:t>
            </a:r>
          </a:p>
          <a:p>
            <a:r>
              <a:rPr lang="en-US" dirty="0"/>
              <a:t>How to personalize pages (personal portal)?</a:t>
            </a:r>
          </a:p>
          <a:p>
            <a:pPr lvl="1"/>
            <a:r>
              <a:rPr lang="en-US" dirty="0"/>
              <a:t>Use http header: Client-</a:t>
            </a:r>
            <a:r>
              <a:rPr lang="en-US" dirty="0" err="1"/>
              <a:t>ip</a:t>
            </a:r>
            <a:r>
              <a:rPr lang="en-US" dirty="0"/>
              <a:t>, From, …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Is not usually sent by browsers</a:t>
            </a:r>
          </a:p>
          <a:p>
            <a:pPr lvl="1"/>
            <a:r>
              <a:rPr lang="en-US" dirty="0"/>
              <a:t>Find client IP address from TCP connection</a:t>
            </a:r>
          </a:p>
          <a:p>
            <a:pPr lvl="2"/>
            <a:r>
              <a:rPr lang="en-US" dirty="0"/>
              <a:t>The problem is </a:t>
            </a:r>
            <a:r>
              <a:rPr lang="en-US" dirty="0">
                <a:solidFill>
                  <a:srgbClr val="C00000"/>
                </a:solidFill>
              </a:rPr>
              <a:t>NAT </a:t>
            </a:r>
            <a:endParaRPr lang="fa-IR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Clients move but IP address does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9067800" cy="762000"/>
          </a:xfrm>
        </p:spPr>
        <p:txBody>
          <a:bodyPr/>
          <a:lstStyle/>
          <a:p>
            <a:r>
              <a:rPr lang="en-US" dirty="0"/>
              <a:t>Solution of Stateless Problem: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2800" dirty="0"/>
              <a:t>Cookies: Are information (e.g., unique identifiers) sent by server to user (</a:t>
            </a:r>
            <a:r>
              <a:rPr lang="en-US" sz="2800" i="1" dirty="0"/>
              <a:t>browser</a:t>
            </a:r>
            <a:r>
              <a:rPr lang="en-US" sz="2800" dirty="0"/>
              <a:t>) which are retuned back to server</a:t>
            </a:r>
          </a:p>
          <a:p>
            <a:r>
              <a:rPr lang="en-US" sz="2800" dirty="0"/>
              <a:t>How it works</a:t>
            </a:r>
          </a:p>
          <a:p>
            <a:pPr lvl="1"/>
            <a:r>
              <a:rPr lang="en-US" sz="2400" dirty="0"/>
              <a:t>Server asks client to remember the information</a:t>
            </a:r>
          </a:p>
          <a:p>
            <a:pPr lvl="2"/>
            <a:r>
              <a:rPr lang="en-US" sz="2400" dirty="0">
                <a:solidFill>
                  <a:srgbClr val="CC0000"/>
                </a:solidFill>
              </a:rPr>
              <a:t>Set-Cookie</a:t>
            </a:r>
            <a:r>
              <a:rPr lang="en-US" sz="2400" dirty="0"/>
              <a:t> header in response message (name-value pairs)</a:t>
            </a:r>
          </a:p>
          <a:p>
            <a:pPr lvl="2"/>
            <a:r>
              <a:rPr lang="en-US" sz="2400" dirty="0">
                <a:solidFill>
                  <a:srgbClr val="CC0000"/>
                </a:solidFill>
              </a:rPr>
              <a:t>Set-Cookie: </a:t>
            </a:r>
            <a:r>
              <a:rPr lang="en-US" sz="2400" dirty="0"/>
              <a:t>&lt;cookie-name&gt;= &lt;cookie-value&gt;</a:t>
            </a:r>
          </a:p>
          <a:p>
            <a:pPr lvl="2"/>
            <a:r>
              <a:rPr lang="en-US" sz="2400" dirty="0"/>
              <a:t>By default, the cookie is deleted when the browser is closed</a:t>
            </a:r>
          </a:p>
          <a:p>
            <a:pPr lvl="1"/>
            <a:r>
              <a:rPr lang="en-US" sz="2400" dirty="0"/>
              <a:t>Client gives back the information to server in</a:t>
            </a:r>
            <a:r>
              <a:rPr lang="en-US" sz="2400" i="1" dirty="0"/>
              <a:t> every</a:t>
            </a:r>
            <a:r>
              <a:rPr lang="en-US" sz="2400" dirty="0"/>
              <a:t> request </a:t>
            </a:r>
          </a:p>
          <a:p>
            <a:pPr lvl="2"/>
            <a:r>
              <a:rPr lang="en-US" sz="2400" dirty="0">
                <a:solidFill>
                  <a:srgbClr val="CC0000"/>
                </a:solidFill>
              </a:rPr>
              <a:t>Cookie</a:t>
            </a:r>
            <a:r>
              <a:rPr lang="en-US" sz="2400" dirty="0"/>
              <a:t> header in request messages	</a:t>
            </a:r>
          </a:p>
          <a:p>
            <a:pPr lvl="1"/>
            <a:r>
              <a:rPr lang="en-US" sz="2400" dirty="0"/>
              <a:t>Server customizes responses according to the cookie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391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9067800" cy="762000"/>
          </a:xfrm>
        </p:spPr>
        <p:txBody>
          <a:bodyPr/>
          <a:lstStyle/>
          <a:p>
            <a:r>
              <a:rPr lang="en-US" dirty="0"/>
              <a:t>Solution of Stateless Problem: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2800" dirty="0"/>
              <a:t>Types</a:t>
            </a:r>
          </a:p>
          <a:p>
            <a:pPr lvl="1"/>
            <a:r>
              <a:rPr lang="en-US" sz="2400" dirty="0"/>
              <a:t>Session cookies: To identify a session</a:t>
            </a:r>
          </a:p>
          <a:p>
            <a:pPr lvl="1"/>
            <a:r>
              <a:rPr lang="en-US" sz="2400" dirty="0"/>
              <a:t>Persistent cookies: To identify a client (browser)</a:t>
            </a:r>
          </a:p>
          <a:p>
            <a:r>
              <a:rPr lang="en-US" dirty="0"/>
              <a:t>Try it :</a:t>
            </a:r>
          </a:p>
          <a:p>
            <a:pPr lvl="1"/>
            <a:r>
              <a:rPr lang="en-US" dirty="0"/>
              <a:t>A simple HTTP Request &amp; Response Service.</a:t>
            </a:r>
          </a:p>
          <a:p>
            <a:pPr lvl="2"/>
            <a:r>
              <a:rPr lang="en-US" dirty="0"/>
              <a:t>http://httpbin.org/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/>
              <a:t>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0850" y="1219200"/>
            <a:ext cx="3562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7" y="2628900"/>
            <a:ext cx="697071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4619625"/>
            <a:ext cx="4257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(cont’d)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dirty="0"/>
              <a:t>Limitation (cannot be used to store large data)</a:t>
            </a:r>
          </a:p>
          <a:p>
            <a:pPr lvl="1"/>
            <a:r>
              <a:rPr lang="en-US" dirty="0"/>
              <a:t>At least </a:t>
            </a:r>
            <a:r>
              <a:rPr lang="en-US" dirty="0">
                <a:solidFill>
                  <a:srgbClr val="FF0000"/>
                </a:solidFill>
              </a:rPr>
              <a:t>300</a:t>
            </a:r>
            <a:r>
              <a:rPr lang="en-US" dirty="0"/>
              <a:t> cookies</a:t>
            </a:r>
          </a:p>
          <a:p>
            <a:pPr lvl="1"/>
            <a:r>
              <a:rPr lang="en-US" dirty="0"/>
              <a:t>At least </a:t>
            </a:r>
            <a:r>
              <a:rPr lang="en-US" dirty="0">
                <a:solidFill>
                  <a:srgbClr val="FF0000"/>
                </a:solidFill>
              </a:rPr>
              <a:t>4096</a:t>
            </a:r>
            <a:r>
              <a:rPr lang="en-US" dirty="0"/>
              <a:t> bytes per cookie</a:t>
            </a:r>
          </a:p>
          <a:p>
            <a:pPr lvl="1"/>
            <a:r>
              <a:rPr lang="en-US" dirty="0"/>
              <a:t>At least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 cookies per unique host or domain name</a:t>
            </a:r>
          </a:p>
          <a:p>
            <a:r>
              <a:rPr lang="en-US" dirty="0"/>
              <a:t>Cookies are text files</a:t>
            </a:r>
          </a:p>
          <a:p>
            <a:pPr lvl="1"/>
            <a:r>
              <a:rPr lang="en-US" dirty="0"/>
              <a:t>No virus 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(cont’d)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dirty="0"/>
              <a:t>There is not any request from server to read cookies</a:t>
            </a:r>
          </a:p>
          <a:p>
            <a:pPr lvl="1"/>
            <a:r>
              <a:rPr lang="en-US" dirty="0"/>
              <a:t>By default cookies are sent by browser</a:t>
            </a:r>
          </a:p>
          <a:p>
            <a:pPr lvl="1"/>
            <a:r>
              <a:rPr lang="en-US" dirty="0"/>
              <a:t>Browser checks URL and finds appropriate cookies</a:t>
            </a:r>
          </a:p>
          <a:p>
            <a:r>
              <a:rPr lang="en-US" dirty="0"/>
              <a:t>Client can control cookies</a:t>
            </a:r>
          </a:p>
          <a:p>
            <a:pPr lvl="1"/>
            <a:r>
              <a:rPr lang="en-US" dirty="0"/>
              <a:t>Disable cookies: no cookie is saved &amp; used</a:t>
            </a:r>
          </a:p>
          <a:p>
            <a:pPr lvl="1"/>
            <a:r>
              <a:rPr lang="en-US" dirty="0"/>
              <a:t>View &amp; Delete cookies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08460"/>
      </p:ext>
    </p:extLst>
  </p:cSld>
  <p:clrMapOvr>
    <a:masterClrMapping/>
  </p:clrMapOvr>
  <p:transition>
    <p:strips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dirty="0"/>
              <a:t>Server can control cookies by its attributes</a:t>
            </a:r>
          </a:p>
          <a:p>
            <a:pPr lvl="1"/>
            <a:r>
              <a:rPr lang="en-US" dirty="0"/>
              <a:t>Expiration time </a:t>
            </a:r>
          </a:p>
          <a:p>
            <a:pPr lvl="1"/>
            <a:r>
              <a:rPr lang="en-US" dirty="0"/>
              <a:t>Domain</a:t>
            </a:r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</a:rPr>
              <a:t>Expire</a:t>
            </a:r>
            <a:r>
              <a:rPr lang="en-US" dirty="0"/>
              <a:t> &amp; </a:t>
            </a:r>
            <a:r>
              <a:rPr lang="en-US" dirty="0">
                <a:solidFill>
                  <a:srgbClr val="CC0000"/>
                </a:solidFill>
              </a:rPr>
              <a:t>Max-Age</a:t>
            </a:r>
            <a:r>
              <a:rPr lang="en-US" dirty="0"/>
              <a:t>: The life time of the cookie</a:t>
            </a:r>
          </a:p>
          <a:p>
            <a:pPr lvl="1"/>
            <a:r>
              <a:rPr lang="en-US" dirty="0"/>
              <a:t>Expire: An absolute time to delete cookie</a:t>
            </a:r>
          </a:p>
          <a:p>
            <a:pPr lvl="1"/>
            <a:r>
              <a:rPr lang="en-US" dirty="0"/>
              <a:t>Max-Age: The maximum life time (sec) of cookie</a:t>
            </a:r>
          </a:p>
          <a:p>
            <a:pPr lvl="1"/>
            <a:r>
              <a:rPr lang="en-US" dirty="0"/>
              <a:t>If exist </a:t>
            </a:r>
            <a:r>
              <a:rPr lang="en-US" dirty="0">
                <a:sym typeface="Wingdings" panose="05000000000000000000" pitchFamily="2" charset="2"/>
              </a:rPr>
              <a:t> show a permanent cookie</a:t>
            </a:r>
            <a:endParaRPr lang="en-US" dirty="0"/>
          </a:p>
          <a:p>
            <a:pPr lvl="1"/>
            <a:r>
              <a:rPr lang="en-US" dirty="0"/>
              <a:t>If does not exist, shows a session cookie and will be expired when session ends</a:t>
            </a:r>
          </a:p>
          <a:p>
            <a:pPr lvl="2"/>
            <a:r>
              <a:rPr lang="en-US" dirty="0"/>
              <a:t>the cookie will last until you close your browser (a “session cookie”)</a:t>
            </a:r>
          </a:p>
          <a:p>
            <a:pPr lvl="1"/>
            <a:r>
              <a:rPr lang="en-US" dirty="0"/>
              <a:t>Send a past time (or negative) to delete a cookie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</a:rPr>
              <a:t>Secure</a:t>
            </a:r>
            <a:r>
              <a:rPr lang="en-US" dirty="0"/>
              <a:t>: Cookie is sent only if channel is secure</a:t>
            </a:r>
          </a:p>
          <a:p>
            <a:pPr lvl="1"/>
            <a:r>
              <a:rPr lang="en-US" dirty="0"/>
              <a:t>Specially useful for cookies for login sessions</a:t>
            </a:r>
          </a:p>
          <a:p>
            <a:pPr lvl="1"/>
            <a:r>
              <a:rPr lang="en-US" dirty="0"/>
              <a:t>A cookie with the Secure attribute is sent to the server only with an encrypted request over the HTTPS protocol, never with unsecured HTTP (except on </a:t>
            </a:r>
            <a:r>
              <a:rPr lang="en-US" dirty="0" err="1"/>
              <a:t>localhost</a:t>
            </a:r>
            <a:r>
              <a:rPr lang="en-US" dirty="0"/>
              <a:t>), and therefore can't easily be accessed by a man-in-the-middle attacker</a:t>
            </a:r>
          </a:p>
          <a:p>
            <a:r>
              <a:rPr lang="en-US" dirty="0" err="1">
                <a:solidFill>
                  <a:srgbClr val="CC0000"/>
                </a:solidFill>
              </a:rPr>
              <a:t>HttpOnly</a:t>
            </a:r>
            <a:r>
              <a:rPr lang="en-US" dirty="0"/>
              <a:t>: Cookie is sent only if HTTP is used</a:t>
            </a:r>
          </a:p>
          <a:p>
            <a:pPr lvl="1"/>
            <a:r>
              <a:rPr lang="en-US" dirty="0"/>
              <a:t>prevents client-side scripts from accessing data</a:t>
            </a:r>
          </a:p>
          <a:p>
            <a:pPr lvl="1"/>
            <a:r>
              <a:rPr lang="en-US" dirty="0"/>
              <a:t>JavaScript cannot access to the cookies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226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dirty="0"/>
              <a:t>HTTP is an application layer protocol</a:t>
            </a:r>
          </a:p>
          <a:p>
            <a:pPr>
              <a:spcBef>
                <a:spcPts val="1400"/>
              </a:spcBef>
            </a:pPr>
            <a:r>
              <a:rPr lang="en-US" dirty="0"/>
              <a:t>HTTP assumes reliable communication</a:t>
            </a:r>
          </a:p>
          <a:p>
            <a:pPr lvl="1"/>
            <a:r>
              <a:rPr lang="en-US" dirty="0"/>
              <a:t>over TCP</a:t>
            </a:r>
          </a:p>
          <a:p>
            <a:pPr lvl="1"/>
            <a:r>
              <a:rPr lang="en-US" dirty="0"/>
              <a:t>Default (server) port: 80</a:t>
            </a:r>
          </a:p>
          <a:p>
            <a:pPr lvl="1"/>
            <a:r>
              <a:rPr lang="en-US" dirty="0"/>
              <a:t>Client port : random per connection</a:t>
            </a:r>
          </a:p>
          <a:p>
            <a:pPr>
              <a:spcBef>
                <a:spcPts val="1400"/>
              </a:spcBef>
            </a:pPr>
            <a:r>
              <a:rPr lang="en-US" dirty="0"/>
              <a:t>HTTP is </a:t>
            </a:r>
            <a:r>
              <a:rPr lang="en-US" i="1" dirty="0">
                <a:solidFill>
                  <a:srgbClr val="C00000"/>
                </a:solidFill>
              </a:rPr>
              <a:t>stateless</a:t>
            </a:r>
          </a:p>
          <a:p>
            <a:pPr lvl="1"/>
            <a:r>
              <a:rPr lang="en-US" dirty="0"/>
              <a:t>Server does not keep history/state of clients</a:t>
            </a:r>
          </a:p>
          <a:p>
            <a:pPr lvl="1"/>
            <a:r>
              <a:rPr lang="en-US" dirty="0"/>
              <a:t>High performance &amp; Low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5419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Attributes: Domain &amp;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>
                <a:solidFill>
                  <a:srgbClr val="CC0000"/>
                </a:solidFill>
              </a:rPr>
              <a:t>Domain</a:t>
            </a:r>
            <a:r>
              <a:rPr lang="en-US" sz="3200" dirty="0"/>
              <a:t> &amp; </a:t>
            </a:r>
            <a:r>
              <a:rPr lang="en-US" sz="3200" dirty="0">
                <a:solidFill>
                  <a:srgbClr val="CC0000"/>
                </a:solidFill>
              </a:rPr>
              <a:t>Path</a:t>
            </a:r>
            <a:r>
              <a:rPr lang="en-US" sz="3200" dirty="0"/>
              <a:t> determine the scope of the cookie </a:t>
            </a:r>
          </a:p>
          <a:p>
            <a:pPr lvl="1"/>
            <a:r>
              <a:rPr lang="en-US" sz="2800" dirty="0"/>
              <a:t>For which path and domain, the cookie is saved &amp; returned back by browser</a:t>
            </a:r>
          </a:p>
          <a:p>
            <a:pPr lvl="1"/>
            <a:r>
              <a:rPr lang="en-US" sz="2800" dirty="0"/>
              <a:t>If Domain is omitted, defaults to the host of the current document URL </a:t>
            </a:r>
          </a:p>
          <a:p>
            <a:pPr lvl="2"/>
            <a:r>
              <a:rPr lang="en-US" sz="2500" dirty="0"/>
              <a:t>Browser returns back the cookie for the domain and </a:t>
            </a:r>
            <a:r>
              <a:rPr lang="en-US" sz="2500" dirty="0">
                <a:solidFill>
                  <a:srgbClr val="FF0000"/>
                </a:solidFill>
              </a:rPr>
              <a:t>not</a:t>
            </a:r>
            <a:r>
              <a:rPr lang="en-US" sz="2500" dirty="0"/>
              <a:t> sub-domains</a:t>
            </a:r>
          </a:p>
          <a:p>
            <a:pPr lvl="1"/>
            <a:r>
              <a:rPr lang="en-US" sz="2800" dirty="0"/>
              <a:t>If Path is omitted, defaults to the path of the current document URL. </a:t>
            </a:r>
          </a:p>
          <a:p>
            <a:pPr lvl="2"/>
            <a:r>
              <a:rPr lang="en-US" sz="2500" dirty="0">
                <a:sym typeface="Wingdings" pitchFamily="2" charset="2"/>
              </a:rPr>
              <a:t>Browser returns back the cookie for the path and also for </a:t>
            </a:r>
            <a:r>
              <a:rPr lang="en-US" sz="2500" dirty="0">
                <a:solidFill>
                  <a:srgbClr val="FF0000"/>
                </a:solidFill>
                <a:sym typeface="Wingdings" pitchFamily="2" charset="2"/>
              </a:rPr>
              <a:t>all</a:t>
            </a:r>
            <a:r>
              <a:rPr lang="en-US" sz="2500" dirty="0">
                <a:sym typeface="Wingdings" pitchFamily="2" charset="2"/>
              </a:rPr>
              <a:t> sub-paths</a:t>
            </a:r>
            <a:endParaRPr lang="en-US" sz="2500" i="1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0991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Attributes: Domain &amp;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 lvl="1"/>
            <a:r>
              <a:rPr lang="en-US" sz="2800" dirty="0"/>
              <a:t>If present </a:t>
            </a:r>
            <a:r>
              <a:rPr lang="en-US" sz="2800" dirty="0">
                <a:sym typeface="Wingdings" pitchFamily="2" charset="2"/>
              </a:rPr>
              <a:t> browser checks validity </a:t>
            </a:r>
          </a:p>
          <a:p>
            <a:pPr lvl="2"/>
            <a:r>
              <a:rPr lang="en-US" sz="2100" dirty="0">
                <a:sym typeface="Wingdings" pitchFamily="2" charset="2"/>
              </a:rPr>
              <a:t>If they are valid  Browser returns back the cookie for that </a:t>
            </a:r>
            <a:r>
              <a:rPr lang="en-US" sz="2100" i="1" dirty="0">
                <a:solidFill>
                  <a:srgbClr val="CC0000"/>
                </a:solidFill>
                <a:sym typeface="Wingdings" pitchFamily="2" charset="2"/>
              </a:rPr>
              <a:t>domain</a:t>
            </a:r>
            <a:r>
              <a:rPr lang="en-US" sz="2100" dirty="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sz="2100" dirty="0">
                <a:sym typeface="Wingdings" pitchFamily="2" charset="2"/>
              </a:rPr>
              <a:t>&amp; that </a:t>
            </a:r>
            <a:r>
              <a:rPr lang="en-US" sz="2100" i="1" dirty="0">
                <a:solidFill>
                  <a:srgbClr val="CC0000"/>
                </a:solidFill>
                <a:sym typeface="Wingdings" pitchFamily="2" charset="2"/>
              </a:rPr>
              <a:t>path</a:t>
            </a:r>
            <a:r>
              <a:rPr lang="en-US" sz="2100" dirty="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sz="2100" dirty="0">
                <a:sym typeface="Wingdings" pitchFamily="2" charset="2"/>
              </a:rPr>
              <a:t>and also for all </a:t>
            </a:r>
            <a:r>
              <a:rPr lang="en-US" sz="2100" i="1" dirty="0">
                <a:solidFill>
                  <a:srgbClr val="CC0000"/>
                </a:solidFill>
                <a:sym typeface="Wingdings" pitchFamily="2" charset="2"/>
              </a:rPr>
              <a:t>subdomains</a:t>
            </a:r>
            <a:r>
              <a:rPr lang="en-US" sz="2100" dirty="0">
                <a:sym typeface="Wingdings" pitchFamily="2" charset="2"/>
              </a:rPr>
              <a:t> and </a:t>
            </a:r>
            <a:r>
              <a:rPr lang="en-US" sz="2100" i="1" dirty="0">
                <a:solidFill>
                  <a:srgbClr val="CC0000"/>
                </a:solidFill>
                <a:sym typeface="Wingdings" pitchFamily="2" charset="2"/>
              </a:rPr>
              <a:t>sub-paths</a:t>
            </a:r>
            <a:endParaRPr lang="en-US" sz="2100" i="1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588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Attributes: Domain &amp;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220200" cy="5181600"/>
          </a:xfrm>
        </p:spPr>
        <p:txBody>
          <a:bodyPr/>
          <a:lstStyle/>
          <a:p>
            <a:r>
              <a:rPr lang="en-US" dirty="0"/>
              <a:t>Validity check by major browsers</a:t>
            </a:r>
          </a:p>
          <a:p>
            <a:pPr lvl="1"/>
            <a:r>
              <a:rPr lang="en-US" dirty="0"/>
              <a:t>Domain names must start with dot</a:t>
            </a:r>
          </a:p>
          <a:p>
            <a:pPr lvl="2"/>
            <a:r>
              <a:rPr lang="en-US" dirty="0"/>
              <a:t>Some browsers accept names without dot as domain</a:t>
            </a:r>
          </a:p>
          <a:p>
            <a:pPr lvl="1"/>
            <a:r>
              <a:rPr lang="en-US" sz="2800" dirty="0"/>
              <a:t>Don’t accept for other domains than the base domain</a:t>
            </a:r>
          </a:p>
          <a:p>
            <a:pPr lvl="1"/>
            <a:r>
              <a:rPr lang="en-US" dirty="0"/>
              <a:t>Don’t accept cookies for sub-domains</a:t>
            </a:r>
          </a:p>
          <a:p>
            <a:pPr lvl="1"/>
            <a:r>
              <a:rPr lang="en-US" dirty="0"/>
              <a:t>Accept cookies for higher domains</a:t>
            </a:r>
          </a:p>
          <a:p>
            <a:pPr lvl="2"/>
            <a:r>
              <a:rPr lang="en-US" dirty="0"/>
              <a:t>Except the top level domains, e.g., .com, .ac.ir</a:t>
            </a:r>
          </a:p>
          <a:p>
            <a:pPr lvl="1"/>
            <a:r>
              <a:rPr lang="en-US" dirty="0"/>
              <a:t>Accept cookies for other (sub or higher) paths</a:t>
            </a:r>
          </a:p>
          <a:p>
            <a:pPr lvl="2"/>
            <a:r>
              <a:rPr lang="en-US" dirty="0"/>
              <a:t>A path that must exist in the requested URL, or the browser won't send the Cookie header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8405"/>
      </p:ext>
    </p:extLst>
  </p:cSld>
  <p:clrMapOvr>
    <a:masterClrMapping/>
  </p:clrMapOvr>
  <p:transition>
    <p:strips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Messages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Headers</a:t>
            </a:r>
          </a:p>
          <a:p>
            <a:r>
              <a:rPr lang="en-US" dirty="0">
                <a:solidFill>
                  <a:srgbClr val="C2C2C2"/>
                </a:solidFill>
              </a:rPr>
              <a:t>Cookie</a:t>
            </a:r>
          </a:p>
          <a:p>
            <a:r>
              <a:rPr lang="en-US" dirty="0"/>
              <a:t>Proxy &amp; Cache</a:t>
            </a:r>
          </a:p>
          <a:p>
            <a:r>
              <a:rPr lang="en-US" dirty="0">
                <a:solidFill>
                  <a:srgbClr val="C2C2C2"/>
                </a:solidFill>
              </a:rPr>
              <a:t>Authentication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 sit between client and server</a:t>
            </a:r>
          </a:p>
          <a:p>
            <a:pPr lvl="1"/>
            <a:r>
              <a:rPr lang="en-US" dirty="0"/>
              <a:t>Act as server for client</a:t>
            </a:r>
          </a:p>
          <a:p>
            <a:pPr lvl="1"/>
            <a:r>
              <a:rPr lang="en-US" dirty="0"/>
              <a:t>Act as client for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048125"/>
            <a:ext cx="14998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5239" y="3733800"/>
            <a:ext cx="3733800" cy="161925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14839" y="4048125"/>
            <a:ext cx="1371600" cy="9906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1957039" y="4543425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529039" y="4543425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51460" y="4129087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Server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50881" y="4117757"/>
            <a:ext cx="826119" cy="851336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Client</a:t>
            </a:r>
          </a:p>
        </p:txBody>
      </p:sp>
      <p:sp>
        <p:nvSpPr>
          <p:cNvPr id="8" name="Explosion 1 7"/>
          <p:cNvSpPr/>
          <p:nvPr/>
        </p:nvSpPr>
        <p:spPr>
          <a:xfrm>
            <a:off x="3822081" y="4191000"/>
            <a:ext cx="1740519" cy="1066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</p:txBody>
      </p:sp>
    </p:spTree>
  </p:cSld>
  <p:clrMapOvr>
    <a:masterClrMapping/>
  </p:clrMapOvr>
  <p:transition>
    <p:strip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Proxy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34000"/>
          </a:xfrm>
        </p:spPr>
        <p:txBody>
          <a:bodyPr/>
          <a:lstStyle/>
          <a:p>
            <a:r>
              <a:rPr lang="en-US" sz="3000" dirty="0"/>
              <a:t>Authentication </a:t>
            </a:r>
          </a:p>
          <a:p>
            <a:pPr lvl="1"/>
            <a:r>
              <a:rPr lang="en-US" sz="2600" dirty="0"/>
              <a:t>Client side: Authenticate clients before they access web</a:t>
            </a:r>
          </a:p>
          <a:p>
            <a:pPr lvl="1"/>
            <a:r>
              <a:rPr lang="en-US" sz="2600" dirty="0"/>
              <a:t>Server side: Authenticate clients before access the server</a:t>
            </a:r>
          </a:p>
          <a:p>
            <a:r>
              <a:rPr lang="en-US" sz="3000" dirty="0"/>
              <a:t>Accounting: Log client activities</a:t>
            </a:r>
          </a:p>
          <a:p>
            <a:r>
              <a:rPr lang="en-US" sz="3000" dirty="0"/>
              <a:t>Security: Analyze request before sending it to server</a:t>
            </a:r>
          </a:p>
          <a:p>
            <a:pPr lvl="1"/>
            <a:r>
              <a:rPr lang="en-US" sz="2600" dirty="0"/>
              <a:t>Integrated in modern firewalls</a:t>
            </a:r>
          </a:p>
          <a:p>
            <a:r>
              <a:rPr lang="en-US" sz="3000" dirty="0"/>
              <a:t>Filtering: Limit access to specified contents</a:t>
            </a:r>
          </a:p>
          <a:p>
            <a:r>
              <a:rPr lang="en-US" sz="3000" dirty="0" err="1"/>
              <a:t>Anonymizer</a:t>
            </a:r>
            <a:r>
              <a:rPr lang="en-US" sz="3000" dirty="0"/>
              <a:t>: Anonymous web browsing</a:t>
            </a:r>
          </a:p>
          <a:p>
            <a:r>
              <a:rPr lang="en-US" sz="3000" dirty="0"/>
              <a:t>Caching (more details in the following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Caching: save a copy of a resource and use it instead of requesting server</a:t>
            </a:r>
          </a:p>
          <a:p>
            <a:r>
              <a:rPr lang="en-US" dirty="0"/>
              <a:t>Browser has its own local caches</a:t>
            </a:r>
          </a:p>
          <a:p>
            <a:r>
              <a:rPr lang="en-US" dirty="0"/>
              <a:t>Cache server is special proxy for caching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Reduce redundant data transfer </a:t>
            </a:r>
          </a:p>
          <a:p>
            <a:pPr lvl="1"/>
            <a:r>
              <a:rPr lang="en-US" dirty="0"/>
              <a:t>Reduce network bottleneck</a:t>
            </a:r>
          </a:p>
          <a:p>
            <a:pPr lvl="1"/>
            <a:r>
              <a:rPr lang="en-US" dirty="0"/>
              <a:t>Reduce load on server</a:t>
            </a:r>
          </a:p>
          <a:p>
            <a:pPr lvl="1"/>
            <a:r>
              <a:rPr lang="en-US" dirty="0"/>
              <a:t>Reduce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00120"/>
            <a:ext cx="7610475" cy="4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0986"/>
      </p:ext>
    </p:extLst>
  </p:cSld>
  <p:clrMapOvr>
    <a:masterClrMapping/>
  </p:clrMapOvr>
  <p:transition>
    <p:strips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257800"/>
          </a:xfrm>
        </p:spPr>
        <p:txBody>
          <a:bodyPr/>
          <a:lstStyle/>
          <a:p>
            <a:r>
              <a:rPr lang="en-US" sz="2800" dirty="0"/>
              <a:t>If the object is not cached, it is got from server, saved in cache, and sent to client </a:t>
            </a:r>
          </a:p>
          <a:p>
            <a:r>
              <a:rPr lang="en-US" sz="2800" dirty="0"/>
              <a:t>Else, if object is in cache</a:t>
            </a:r>
          </a:p>
          <a:p>
            <a:pPr lvl="1"/>
            <a:r>
              <a:rPr lang="en-US" sz="2400" dirty="0"/>
              <a:t>Cache server must return only fresh objects</a:t>
            </a:r>
          </a:p>
          <a:p>
            <a:pPr lvl="2"/>
            <a:r>
              <a:rPr lang="en-US" sz="2400" dirty="0">
                <a:solidFill>
                  <a:srgbClr val="CC0000"/>
                </a:solidFill>
              </a:rPr>
              <a:t>Freshness check</a:t>
            </a:r>
          </a:p>
          <a:p>
            <a:r>
              <a:rPr lang="en-US" sz="2800" dirty="0"/>
              <a:t>Objects life-time specified by server</a:t>
            </a:r>
          </a:p>
          <a:p>
            <a:pPr lvl="1"/>
            <a:r>
              <a:rPr lang="en-US" sz="2400" dirty="0"/>
              <a:t>Expire header: Absolute expiration time</a:t>
            </a:r>
          </a:p>
          <a:p>
            <a:pPr lvl="1"/>
            <a:r>
              <a:rPr lang="en-US" sz="2400" dirty="0"/>
              <a:t>Cache-Control: max-age: Relative expiration time : Cache-Control: max-age=&lt;seconds&gt;</a:t>
            </a:r>
            <a:endParaRPr lang="en-US" sz="2100" dirty="0"/>
          </a:p>
          <a:p>
            <a:r>
              <a:rPr lang="en-US" sz="2800" dirty="0"/>
              <a:t>If requested object is not expired</a:t>
            </a:r>
          </a:p>
          <a:p>
            <a:pPr lvl="1"/>
            <a:r>
              <a:rPr lang="en-US" sz="2400" dirty="0"/>
              <a:t>Cache server gives it to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3400"/>
      </p:ext>
    </p:extLst>
  </p:cSld>
  <p:clrMapOvr>
    <a:masterClrMapping/>
  </p:clrMapOvr>
  <p:transition>
    <p:strips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Algorithm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sz="2800" dirty="0"/>
              <a:t>If requested object is expired</a:t>
            </a:r>
          </a:p>
          <a:p>
            <a:pPr lvl="1"/>
            <a:r>
              <a:rPr lang="en-US" sz="2400" dirty="0"/>
              <a:t>Its freshness must be checked </a:t>
            </a:r>
          </a:p>
          <a:p>
            <a:r>
              <a:rPr lang="en-US" sz="2800" dirty="0"/>
              <a:t>Freshness is checked by conditional request</a:t>
            </a:r>
          </a:p>
          <a:p>
            <a:pPr lvl="1"/>
            <a:r>
              <a:rPr lang="en-US" sz="2400" dirty="0"/>
              <a:t>If-Modified-Since: current last-modified time</a:t>
            </a:r>
          </a:p>
          <a:p>
            <a:r>
              <a:rPr lang="en-US" sz="2800" dirty="0"/>
              <a:t>Server responses to freshness</a:t>
            </a:r>
          </a:p>
          <a:p>
            <a:pPr lvl="1"/>
            <a:r>
              <a:rPr lang="en-US" sz="2400" dirty="0"/>
              <a:t>304 Not modified response + new expire time</a:t>
            </a:r>
          </a:p>
          <a:p>
            <a:pPr lvl="2"/>
            <a:r>
              <a:rPr lang="en-US" sz="2400" dirty="0"/>
              <a:t>Cached copy is valid until the specified time</a:t>
            </a:r>
          </a:p>
          <a:p>
            <a:pPr lvl="1"/>
            <a:r>
              <a:rPr lang="en-US" sz="2400" dirty="0"/>
              <a:t>200 OK</a:t>
            </a:r>
          </a:p>
          <a:p>
            <a:pPr lvl="2"/>
            <a:r>
              <a:rPr lang="en-US" sz="2400" dirty="0"/>
              <a:t>Server provides a new version of the object</a:t>
            </a:r>
          </a:p>
          <a:p>
            <a:pPr lvl="2"/>
            <a:r>
              <a:rPr lang="en-US" sz="2400" dirty="0"/>
              <a:t>Cache server updates cached copy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77671"/>
      </p:ext>
    </p:extLst>
  </p:cSld>
  <p:clrMapOvr>
    <a:masterClrMapping/>
  </p:clrMapOvr>
  <p:transition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 to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pPr lvl="1">
              <a:spcBef>
                <a:spcPts val="1000"/>
              </a:spcBef>
            </a:pPr>
            <a:r>
              <a:rPr lang="en-US" dirty="0"/>
              <a:t>Problematic in some applications (sessions)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Cookies or other solutions JSON Web Tokens</a:t>
            </a:r>
          </a:p>
          <a:p>
            <a:pPr>
              <a:spcBef>
                <a:spcPts val="1000"/>
              </a:spcBef>
            </a:pPr>
            <a:r>
              <a:rPr lang="en-US" dirty="0"/>
              <a:t>HTTP: Transfer data between server and client</a:t>
            </a:r>
          </a:p>
          <a:p>
            <a:pPr>
              <a:spcBef>
                <a:spcPts val="1000"/>
              </a:spcBef>
            </a:pPr>
            <a:r>
              <a:rPr lang="en-US" dirty="0"/>
              <a:t> Which data?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In web, usually, it is a resource/object on server </a:t>
            </a:r>
          </a:p>
          <a:p>
            <a:pPr>
              <a:spcBef>
                <a:spcPts val="1000"/>
              </a:spcBef>
            </a:pPr>
            <a:r>
              <a:rPr lang="en-US" dirty="0"/>
              <a:t>Each resource must be </a:t>
            </a:r>
            <a:r>
              <a:rPr lang="en-US" dirty="0">
                <a:solidFill>
                  <a:srgbClr val="CC0000"/>
                </a:solidFill>
              </a:rPr>
              <a:t>identified/located</a:t>
            </a:r>
            <a:r>
              <a:rPr lang="en-US" dirty="0"/>
              <a:t> uniquely </a:t>
            </a:r>
          </a:p>
          <a:p>
            <a:pPr lvl="1"/>
            <a:r>
              <a:rPr lang="en-US" dirty="0"/>
              <a:t>URI (</a:t>
            </a:r>
            <a:r>
              <a:rPr lang="en-US" i="1" dirty="0"/>
              <a:t>Uniform Resource Identifier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URL (</a:t>
            </a:r>
            <a:r>
              <a:rPr lang="en-US" i="1" dirty="0"/>
              <a:t>Uniform Resource Locator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Messages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C2C2C2"/>
                </a:solidFill>
              </a:rPr>
              <a:t>Headers</a:t>
            </a:r>
          </a:p>
          <a:p>
            <a:r>
              <a:rPr lang="en-US" dirty="0">
                <a:solidFill>
                  <a:srgbClr val="C2C2C2"/>
                </a:solidFill>
              </a:rPr>
              <a:t>Cookie</a:t>
            </a:r>
          </a:p>
          <a:p>
            <a:r>
              <a:rPr lang="en-US" dirty="0">
                <a:solidFill>
                  <a:srgbClr val="C2C2C2"/>
                </a:solidFill>
              </a:rPr>
              <a:t>Proxy &amp; Cache</a:t>
            </a:r>
          </a:p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dirty="0"/>
              <a:t>All resources are </a:t>
            </a:r>
            <a:r>
              <a:rPr lang="en-US" b="1" dirty="0"/>
              <a:t>not</a:t>
            </a:r>
            <a:r>
              <a:rPr lang="en-US" dirty="0"/>
              <a:t> public in web; e.g., </a:t>
            </a:r>
          </a:p>
          <a:p>
            <a:pPr lvl="1"/>
            <a:r>
              <a:rPr lang="en-US" dirty="0"/>
              <a:t>Financial documents, Customer information, …</a:t>
            </a:r>
          </a:p>
          <a:p>
            <a:r>
              <a:rPr lang="en-US" dirty="0"/>
              <a:t>HTTP has two (similar) authentications</a:t>
            </a:r>
          </a:p>
          <a:p>
            <a:pPr lvl="1"/>
            <a:r>
              <a:rPr lang="en-US" dirty="0"/>
              <a:t>Basic: Base64 encoded “</a:t>
            </a:r>
            <a:r>
              <a:rPr lang="en-US" dirty="0" err="1"/>
              <a:t>user:pass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Digest: Plain username + Digest of pass</a:t>
            </a:r>
          </a:p>
          <a:p>
            <a:r>
              <a:rPr lang="en-US" dirty="0"/>
              <a:t>Steps are the same</a:t>
            </a:r>
          </a:p>
          <a:p>
            <a:pPr lvl="1"/>
            <a:r>
              <a:rPr lang="en-US" sz="2400" dirty="0"/>
              <a:t>Client-side app (browser) request resource from server</a:t>
            </a:r>
          </a:p>
          <a:p>
            <a:pPr lvl="1"/>
            <a:r>
              <a:rPr lang="en-US" sz="2400" dirty="0"/>
              <a:t>Server refuses with 401 Unauthorized</a:t>
            </a:r>
          </a:p>
          <a:p>
            <a:pPr lvl="1"/>
            <a:r>
              <a:rPr lang="en-US" sz="2400" dirty="0"/>
              <a:t>Client-side app ask Username &amp; Password from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dirty="0"/>
              <a:t>Steps are the same (continue…)</a:t>
            </a:r>
          </a:p>
          <a:p>
            <a:pPr lvl="1"/>
            <a:r>
              <a:rPr lang="en-US" sz="2400" dirty="0"/>
              <a:t>Client send Username &amp; Password to server</a:t>
            </a:r>
          </a:p>
          <a:p>
            <a:pPr lvl="1"/>
            <a:r>
              <a:rPr lang="en-US" sz="2400" dirty="0"/>
              <a:t>Server authenticates and allows.</a:t>
            </a:r>
          </a:p>
          <a:p>
            <a:pPr lvl="1"/>
            <a:r>
              <a:rPr lang="en-US" sz="2400" dirty="0"/>
              <a:t>Authentication information are sent by </a:t>
            </a:r>
            <a:r>
              <a:rPr lang="en-US" sz="2400" i="1" dirty="0">
                <a:solidFill>
                  <a:srgbClr val="C00000"/>
                </a:solidFill>
              </a:rPr>
              <a:t>every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request until end   of current session (</a:t>
            </a:r>
            <a:r>
              <a:rPr lang="en-US" sz="2400" dirty="0">
                <a:solidFill>
                  <a:srgbClr val="C00000"/>
                </a:solidFill>
              </a:rPr>
              <a:t>why?!!</a:t>
            </a:r>
            <a:r>
              <a:rPr lang="en-US" sz="2400" dirty="0"/>
              <a:t>)</a:t>
            </a:r>
          </a:p>
          <a:p>
            <a:pPr marL="344487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635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Authentication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authentication </a:t>
            </a:r>
          </a:p>
          <a:p>
            <a:pPr>
              <a:buNone/>
            </a:pPr>
            <a:endParaRPr lang="en-US" sz="900" dirty="0"/>
          </a:p>
          <a:p>
            <a:pPr marL="457200" indent="-457200">
              <a:buNone/>
            </a:pPr>
            <a:r>
              <a:rPr lang="en-US" sz="2000" dirty="0"/>
              <a:t>1) Client </a:t>
            </a:r>
            <a:r>
              <a:rPr lang="en-US" sz="2000" dirty="0">
                <a:sym typeface="Wingdings" pitchFamily="2" charset="2"/>
              </a:rPr>
              <a:t> Server</a:t>
            </a:r>
          </a:p>
          <a:p>
            <a:pPr marL="457200" indent="-457200">
              <a:buNone/>
            </a:pPr>
            <a:endParaRPr lang="en-US" sz="2000" dirty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sz="2000" dirty="0"/>
              <a:t>2) Server </a:t>
            </a:r>
            <a:r>
              <a:rPr lang="en-US" sz="2000" dirty="0">
                <a:sym typeface="Wingdings" pitchFamily="2" charset="2"/>
              </a:rPr>
              <a:t> Client</a:t>
            </a:r>
            <a:endParaRPr lang="en-US" sz="2000" dirty="0"/>
          </a:p>
          <a:p>
            <a:pPr marL="457200" indent="-457200">
              <a:buNone/>
            </a:pPr>
            <a:endParaRPr lang="en-US" sz="2000" dirty="0"/>
          </a:p>
          <a:p>
            <a:pPr marL="457200" indent="-457200">
              <a:buNone/>
            </a:pPr>
            <a:endParaRPr lang="en-US" sz="2000" dirty="0"/>
          </a:p>
          <a:p>
            <a:pPr marL="457200" indent="-457200">
              <a:buNone/>
            </a:pPr>
            <a:r>
              <a:rPr lang="en-US" sz="2000" dirty="0"/>
              <a:t>3) Client </a:t>
            </a:r>
            <a:r>
              <a:rPr lang="en-US" sz="2000" dirty="0">
                <a:sym typeface="Wingdings" pitchFamily="2" charset="2"/>
              </a:rPr>
              <a:t> Server</a:t>
            </a:r>
          </a:p>
          <a:p>
            <a:pPr marL="457200" indent="-457200">
              <a:buNone/>
            </a:pPr>
            <a:endParaRPr lang="en-US" sz="2000" dirty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sz="2000" dirty="0"/>
              <a:t>2) Server </a:t>
            </a:r>
            <a:r>
              <a:rPr lang="en-US" sz="2000" dirty="0">
                <a:sym typeface="Wingdings" pitchFamily="2" charset="2"/>
              </a:rPr>
              <a:t> Client</a:t>
            </a:r>
            <a:endParaRPr lang="en-US" sz="2000" dirty="0"/>
          </a:p>
          <a:p>
            <a:pPr marL="457200" indent="-45720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676400"/>
            <a:ext cx="4149090" cy="76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514600"/>
            <a:ext cx="5589270" cy="133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042410"/>
            <a:ext cx="4903470" cy="83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6120" y="5002530"/>
            <a:ext cx="3611880" cy="124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sz="3000" dirty="0"/>
              <a:t>Base 64 encoding :</a:t>
            </a:r>
          </a:p>
          <a:p>
            <a:pPr lvl="1"/>
            <a:r>
              <a:rPr lang="en-US" sz="2600" dirty="0"/>
              <a:t>a group of binary-to-text encoding schemes that represent binary data in an ASCII string format by translating it into a radix-64 representation</a:t>
            </a:r>
            <a:r>
              <a:rPr lang="fa-IR" sz="2600" dirty="0"/>
              <a:t> </a:t>
            </a:r>
            <a:r>
              <a:rPr lang="en-US" sz="2600" dirty="0"/>
              <a:t>(each one is 6 bit)</a:t>
            </a:r>
          </a:p>
          <a:p>
            <a:pPr marL="344487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08367"/>
            <a:ext cx="3924300" cy="3240033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sz="3000" dirty="0"/>
              <a:t>Basic authentication is insecure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Password is sent in base64 encoding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Attacker can easily find it </a:t>
            </a:r>
          </a:p>
          <a:p>
            <a:r>
              <a:rPr lang="en-US" sz="3000" dirty="0"/>
              <a:t>Digest authentication: Don’t send password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Send its digest (hash)</a:t>
            </a:r>
          </a:p>
          <a:p>
            <a:r>
              <a:rPr lang="en-US" sz="3000" dirty="0"/>
              <a:t>Digest/hash function 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One way function, irreversible </a:t>
            </a:r>
          </a:p>
          <a:p>
            <a:r>
              <a:rPr lang="en-US" sz="3000" dirty="0"/>
              <a:t>Attacker cannot find password </a:t>
            </a:r>
            <a:r>
              <a:rPr lang="en-US" sz="3000" dirty="0">
                <a:sym typeface="Wingdings" pitchFamily="2" charset="2"/>
              </a:rPr>
              <a:t></a:t>
            </a:r>
            <a:endParaRPr lang="en-US" sz="3000" dirty="0"/>
          </a:p>
          <a:p>
            <a:r>
              <a:rPr lang="en-US" sz="3000" dirty="0"/>
              <a:t>But! Reply attack </a:t>
            </a:r>
            <a:r>
              <a:rPr lang="en-US" sz="3000" dirty="0">
                <a:sym typeface="Wingdings" pitchFamily="2" charset="2"/>
              </a:rPr>
              <a:t></a:t>
            </a:r>
            <a:endParaRPr lang="en-US" sz="3000" dirty="0"/>
          </a:p>
          <a:p>
            <a:pPr lvl="1">
              <a:spcBef>
                <a:spcPts val="200"/>
              </a:spcBef>
            </a:pPr>
            <a:r>
              <a:rPr lang="en-US" sz="2400" dirty="0"/>
              <a:t>Attacker resends the same digest </a:t>
            </a:r>
            <a:r>
              <a:rPr lang="en-US" sz="2400" dirty="0">
                <a:sym typeface="Wingdings" pitchFamily="2" charset="2"/>
              </a:rPr>
              <a:t> He is authenticated </a:t>
            </a:r>
            <a:endParaRPr lang="en-US" sz="2400" dirty="0"/>
          </a:p>
          <a:p>
            <a:pPr lvl="1">
              <a:spcBef>
                <a:spcPts val="200"/>
              </a:spcBef>
            </a:pPr>
            <a:r>
              <a:rPr lang="en-US" sz="2400" dirty="0"/>
              <a:t>How to handle that : Use Nonce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0718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 Authentication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sz="2800" dirty="0"/>
              <a:t>1) Client requests a private resource</a:t>
            </a:r>
          </a:p>
          <a:p>
            <a:r>
              <a:rPr lang="en-US" sz="2800" dirty="0"/>
              <a:t>2) Server creates a nonce</a:t>
            </a:r>
          </a:p>
          <a:p>
            <a:pPr lvl="1"/>
            <a:r>
              <a:rPr lang="en-US" sz="2400" dirty="0"/>
              <a:t>WWW-Authenticate: Digest nonce=39X9s#! … (the server only issues a new nonce for each 401 response)</a:t>
            </a:r>
          </a:p>
          <a:p>
            <a:r>
              <a:rPr lang="en-US" sz="2800" dirty="0"/>
              <a:t>3) Client computes digest of password &amp; nonce</a:t>
            </a:r>
          </a:p>
          <a:p>
            <a:pPr lvl="1"/>
            <a:r>
              <a:rPr lang="en-US" sz="2400" dirty="0"/>
              <a:t>Authorization: username, hash(pass, nonce)</a:t>
            </a:r>
          </a:p>
          <a:p>
            <a:r>
              <a:rPr lang="en-US" sz="2800" dirty="0"/>
              <a:t>4) Server looks up the password of username and computes hash(pass, nonce)</a:t>
            </a:r>
          </a:p>
          <a:p>
            <a:pPr lvl="1"/>
            <a:r>
              <a:rPr lang="en-US" sz="2400" dirty="0"/>
              <a:t>If this value and Authorization are the same </a:t>
            </a:r>
            <a:r>
              <a:rPr lang="en-US" sz="2400" dirty="0">
                <a:sym typeface="Wingdings" pitchFamily="2" charset="2"/>
              </a:rPr>
              <a:t> Ok</a:t>
            </a:r>
          </a:p>
          <a:p>
            <a:r>
              <a:rPr lang="en-US" sz="2800" dirty="0"/>
              <a:t>More details in RFC7616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/>
          <a:lstStyle/>
          <a:p>
            <a:r>
              <a:rPr lang="en-US" dirty="0"/>
              <a:t>Digest authentication protect password only</a:t>
            </a:r>
          </a:p>
          <a:p>
            <a:r>
              <a:rPr lang="en-US" dirty="0"/>
              <a:t>Data is completely insecure</a:t>
            </a:r>
          </a:p>
          <a:p>
            <a:r>
              <a:rPr lang="en-US" dirty="0"/>
              <a:t>No mechanism in HTTP to protect data</a:t>
            </a:r>
          </a:p>
          <a:p>
            <a:r>
              <a:rPr lang="en-US" dirty="0"/>
              <a:t>HTTP over SSL/TLS is the popular solution </a:t>
            </a:r>
          </a:p>
          <a:p>
            <a:pPr lvl="1"/>
            <a:r>
              <a:rPr lang="en-US" dirty="0"/>
              <a:t>An encrypted tunnel between client &amp; server</a:t>
            </a:r>
          </a:p>
          <a:p>
            <a:pPr lvl="1"/>
            <a:r>
              <a:rPr lang="en-US" dirty="0"/>
              <a:t>Send HTTP traffic through the tunnel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220200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/>
              <a:t>Q1.1) What is the common protocol?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HTTP, Message = Header + Body</a:t>
            </a:r>
          </a:p>
          <a:p>
            <a:pPr>
              <a:spcBef>
                <a:spcPts val="200"/>
              </a:spcBef>
            </a:pPr>
            <a:r>
              <a:rPr lang="en-US" sz="2400" dirty="0"/>
              <a:t>Q1.2) How are resources identified?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URL</a:t>
            </a:r>
          </a:p>
          <a:p>
            <a:pPr>
              <a:spcBef>
                <a:spcPts val="200"/>
              </a:spcBef>
            </a:pPr>
            <a:r>
              <a:rPr lang="en-US" sz="2400" dirty="0"/>
              <a:t>Q1.3) What are requests &amp; responses?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Method (GET, HEAD, …)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Status (2xx, 3xx, 4xx, 5xx)</a:t>
            </a:r>
          </a:p>
          <a:p>
            <a:pPr>
              <a:spcBef>
                <a:spcPts val="200"/>
              </a:spcBef>
            </a:pPr>
            <a:r>
              <a:rPr lang="en-US" sz="2400" dirty="0"/>
              <a:t>Q1.4) Can/Should server know its clients?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Yes, using cookies</a:t>
            </a:r>
          </a:p>
          <a:p>
            <a:pPr>
              <a:spcBef>
                <a:spcPts val="200"/>
              </a:spcBef>
            </a:pPr>
            <a:r>
              <a:rPr lang="en-US" sz="2400" dirty="0"/>
              <a:t>Q1.5) Who can influence the communication between server &amp; client?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Proxy servers, e.g., cache servers </a:t>
            </a:r>
          </a:p>
          <a:p>
            <a:pPr>
              <a:spcBef>
                <a:spcPts val="200"/>
              </a:spcBef>
            </a:pPr>
            <a:r>
              <a:rPr lang="en-US" sz="2400" dirty="0"/>
              <a:t>Q1.6) Is everything public in server?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No, HTTP basic/digest authentication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915400" cy="762000"/>
          </a:xfrm>
        </p:spPr>
        <p:txBody>
          <a:bodyPr/>
          <a:lstStyle/>
          <a:p>
            <a:r>
              <a:rPr lang="en-US" dirty="0"/>
              <a:t>What is the Next?! </a:t>
            </a:r>
            <a:r>
              <a:rPr lang="en-US" dirty="0">
                <a:solidFill>
                  <a:srgbClr val="C00000"/>
                </a:solidFill>
              </a:rPr>
              <a:t>HTTP/2 &amp; HTTP/3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sz="2800" dirty="0"/>
              <a:t>HTTP/2</a:t>
            </a:r>
          </a:p>
          <a:p>
            <a:pPr lvl="1"/>
            <a:r>
              <a:rPr lang="en-US" sz="2400" dirty="0"/>
              <a:t>The second major version of the HTTP</a:t>
            </a:r>
          </a:p>
          <a:p>
            <a:pPr lvl="2"/>
            <a:r>
              <a:rPr lang="en-US" sz="2100" dirty="0"/>
              <a:t>Based on Google’s SPDY</a:t>
            </a:r>
          </a:p>
          <a:p>
            <a:pPr lvl="1"/>
            <a:r>
              <a:rPr lang="en-US" sz="2400" dirty="0"/>
              <a:t>Published as RFC 7540 in May 2015</a:t>
            </a:r>
          </a:p>
          <a:p>
            <a:pPr lvl="1"/>
            <a:r>
              <a:rPr lang="en-US" sz="2400" dirty="0"/>
              <a:t>~43% of all websites use HTTP/2 (Feb. 2020)</a:t>
            </a:r>
          </a:p>
          <a:p>
            <a:pPr lvl="1"/>
            <a:r>
              <a:rPr lang="en-US" sz="2400" dirty="0"/>
              <a:t>Main features</a:t>
            </a:r>
          </a:p>
          <a:p>
            <a:pPr lvl="2"/>
            <a:r>
              <a:rPr lang="en-US" sz="2100" dirty="0"/>
              <a:t>Binary, instead of textual</a:t>
            </a:r>
          </a:p>
          <a:p>
            <a:pPr lvl="2"/>
            <a:r>
              <a:rPr lang="en-US" sz="2100" dirty="0"/>
              <a:t>Can use one connection for parallelism</a:t>
            </a:r>
          </a:p>
          <a:p>
            <a:pPr lvl="2"/>
            <a:r>
              <a:rPr lang="en-US" sz="2100" dirty="0"/>
              <a:t>Header compression</a:t>
            </a:r>
          </a:p>
          <a:p>
            <a:pPr lvl="2"/>
            <a:r>
              <a:rPr lang="en-US" sz="2100" dirty="0"/>
              <a:t>Allows servers to “push” responses proactively</a:t>
            </a:r>
          </a:p>
          <a:p>
            <a:r>
              <a:rPr lang="en-US" sz="2800" dirty="0"/>
              <a:t>HTTP/3 (based on Google’s QUIC)</a:t>
            </a:r>
          </a:p>
          <a:p>
            <a:pPr lvl="1"/>
            <a:r>
              <a:rPr lang="en-US" sz="2400" dirty="0"/>
              <a:t>UDP instead of TCP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51882"/>
      </p:ext>
    </p:extLst>
  </p:cSld>
  <p:clrMapOvr>
    <a:masterClrMapping/>
  </p:clrMapOvr>
  <p:transition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 to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URI vs URL</a:t>
            </a:r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25525"/>
            <a:ext cx="5791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663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915400" cy="762000"/>
          </a:xfrm>
        </p:spPr>
        <p:txBody>
          <a:bodyPr/>
          <a:lstStyle/>
          <a:p>
            <a:r>
              <a:rPr lang="en-US" dirty="0" err="1"/>
              <a:t>Refrences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sz="2800" dirty="0"/>
              <a:t>Books (in reference folder)</a:t>
            </a:r>
          </a:p>
          <a:p>
            <a:r>
              <a:rPr lang="en-US" sz="2800" dirty="0"/>
              <a:t>Prof. </a:t>
            </a:r>
            <a:r>
              <a:rPr lang="en-US" sz="2800" dirty="0" err="1"/>
              <a:t>Bahador</a:t>
            </a:r>
            <a:r>
              <a:rPr lang="en-US" sz="2800" dirty="0"/>
              <a:t> </a:t>
            </a:r>
            <a:r>
              <a:rPr lang="en-US" sz="2800" dirty="0" err="1"/>
              <a:t>Bakhshi's</a:t>
            </a:r>
            <a:r>
              <a:rPr lang="en-US" sz="2800" dirty="0"/>
              <a:t> Internet Eng. Course's Slides</a:t>
            </a:r>
          </a:p>
          <a:p>
            <a:r>
              <a:rPr lang="en-US" sz="2400" dirty="0"/>
              <a:t>HTTP: Learn your browser's language!</a:t>
            </a:r>
          </a:p>
          <a:p>
            <a:r>
              <a:rPr lang="en-US" sz="2400" dirty="0"/>
              <a:t>And surf </a:t>
            </a:r>
            <a:r>
              <a:rPr lang="en-US" sz="2400"/>
              <a:t>on the net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52182"/>
      </p:ext>
    </p:extLst>
  </p:cSld>
  <p:clrMapOvr>
    <a:masterClrMapping/>
  </p:clrMapOvr>
  <p:transition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 to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URL and URN (uniform resource name)  are the two types of a URI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Every URL is also a URI, but there are URIs which are not URLs.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A URN is a persistent and location-independent identifier that aims to identify a resource permanently.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For example, urn:isbn:0405999832</a:t>
            </a:r>
            <a:endParaRPr lang="en-US" sz="2800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6530af9c5a1b8967dc8f1409dff19a1a5457d"/>
  <p:tag name="ISPRING_RESOURCE_PATHS_HASH_PRESENTER" val="6f936dae802557b0a98b837b65ca202395eaaa8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24703</TotalTime>
  <Words>3966</Words>
  <Application>Microsoft Office PowerPoint</Application>
  <PresentationFormat>On-screen Show (4:3)</PresentationFormat>
  <Paragraphs>726</Paragraphs>
  <Slides>80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Courier New</vt:lpstr>
      <vt:lpstr>Times New Roman</vt:lpstr>
      <vt:lpstr>Wingdings</vt:lpstr>
      <vt:lpstr>Edge</vt:lpstr>
      <vt:lpstr>Visio</vt:lpstr>
      <vt:lpstr>HTTP</vt:lpstr>
      <vt:lpstr>Outline</vt:lpstr>
      <vt:lpstr>Outline</vt:lpstr>
      <vt:lpstr>Introduction </vt:lpstr>
      <vt:lpstr>Introduction </vt:lpstr>
      <vt:lpstr>Introduction (cont’d)</vt:lpstr>
      <vt:lpstr>Data Resources to Transfer</vt:lpstr>
      <vt:lpstr>Data Resources to Transfer</vt:lpstr>
      <vt:lpstr>Data Resources to Transfer</vt:lpstr>
      <vt:lpstr>URL </vt:lpstr>
      <vt:lpstr>URL (cont’d)</vt:lpstr>
      <vt:lpstr>URL (cont’d)</vt:lpstr>
      <vt:lpstr>URL (cont’d)</vt:lpstr>
      <vt:lpstr>URL (cont’d)</vt:lpstr>
      <vt:lpstr>URL (cont’d)</vt:lpstr>
      <vt:lpstr>URL (cont’d)</vt:lpstr>
      <vt:lpstr>URL (cont’d)</vt:lpstr>
      <vt:lpstr>URL (cont’d)</vt:lpstr>
      <vt:lpstr>URL in Action</vt:lpstr>
      <vt:lpstr>How does HTTP work? Transactions</vt:lpstr>
      <vt:lpstr>HTTP Transaction (cont’d)</vt:lpstr>
      <vt:lpstr>HTTP Transaction in Web</vt:lpstr>
      <vt:lpstr>HTTP Transaction in Web (cont’d)</vt:lpstr>
      <vt:lpstr>HTTP Transaction in Web (cont’d)</vt:lpstr>
      <vt:lpstr>HTTP Transaction in Web (cont’d)</vt:lpstr>
      <vt:lpstr>HTTP Transaction in Web: Example</vt:lpstr>
      <vt:lpstr>Outline</vt:lpstr>
      <vt:lpstr>HTTP Messages</vt:lpstr>
      <vt:lpstr>HTTP Messages (cont’d)</vt:lpstr>
      <vt:lpstr>HTTP Messages (cont’d)</vt:lpstr>
      <vt:lpstr>HTTP Messages (cont’d)</vt:lpstr>
      <vt:lpstr>HTTP Messages (cont’d)</vt:lpstr>
      <vt:lpstr>HTTP Methods</vt:lpstr>
      <vt:lpstr>HTTP Methods (cont’d)</vt:lpstr>
      <vt:lpstr>HTTP Methods (cont’d)</vt:lpstr>
      <vt:lpstr>HTTP Methods (cont’d)</vt:lpstr>
      <vt:lpstr>HTTP Responses </vt:lpstr>
      <vt:lpstr>HTTP Responses (cont’d)</vt:lpstr>
      <vt:lpstr>HTTP Responses (cont’d)</vt:lpstr>
      <vt:lpstr>HTTP Messages Examples</vt:lpstr>
      <vt:lpstr>HTTP Headers </vt:lpstr>
      <vt:lpstr>HTTP Headers </vt:lpstr>
      <vt:lpstr>General Headers</vt:lpstr>
      <vt:lpstr>General Headers</vt:lpstr>
      <vt:lpstr>Request Headers</vt:lpstr>
      <vt:lpstr>Request Headers (cont’d)</vt:lpstr>
      <vt:lpstr>Response Headers </vt:lpstr>
      <vt:lpstr>Entity Headers</vt:lpstr>
      <vt:lpstr>Entity Headers (cont’d)</vt:lpstr>
      <vt:lpstr>Outline</vt:lpstr>
      <vt:lpstr>Stateless Problem</vt:lpstr>
      <vt:lpstr>Solution of Stateless Problem: Cookie</vt:lpstr>
      <vt:lpstr>Solution of Stateless Problem: Cookie</vt:lpstr>
      <vt:lpstr>Cookies (cont’d)</vt:lpstr>
      <vt:lpstr>Cookies (cont’d) </vt:lpstr>
      <vt:lpstr>Cookies (cont’d) </vt:lpstr>
      <vt:lpstr>Cookies (cont’d)</vt:lpstr>
      <vt:lpstr>Cookies Attributes</vt:lpstr>
      <vt:lpstr>Cookies Attributes</vt:lpstr>
      <vt:lpstr>Cookies Attributes: Domain &amp; Path</vt:lpstr>
      <vt:lpstr>Cookies Attributes: Domain &amp; Path</vt:lpstr>
      <vt:lpstr>Cookies Attributes: Domain &amp; Path</vt:lpstr>
      <vt:lpstr>Outline</vt:lpstr>
      <vt:lpstr>Proxy </vt:lpstr>
      <vt:lpstr>HTTP Proxy Applications</vt:lpstr>
      <vt:lpstr>Caching  </vt:lpstr>
      <vt:lpstr>Caching  </vt:lpstr>
      <vt:lpstr>Caching Algorithm</vt:lpstr>
      <vt:lpstr>Caching Algorithm (cont’d)</vt:lpstr>
      <vt:lpstr>Outline</vt:lpstr>
      <vt:lpstr>HTTP Authentication</vt:lpstr>
      <vt:lpstr>HTTP Authentication</vt:lpstr>
      <vt:lpstr>HTTP Authentication (cont’d)</vt:lpstr>
      <vt:lpstr>Digest Authentication</vt:lpstr>
      <vt:lpstr>Digest Authentication</vt:lpstr>
      <vt:lpstr>Digest Authentication (cont’d)</vt:lpstr>
      <vt:lpstr>Security </vt:lpstr>
      <vt:lpstr>Answers</vt:lpstr>
      <vt:lpstr>What is the Next?! HTTP/2 &amp; HTTP/3</vt:lpstr>
      <vt:lpstr>Refrences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subject>Internet Engineering</dc:subject>
  <dc:creator>Bahador Bakhshi</dc:creator>
  <cp:lastModifiedBy>jakob alizadeh</cp:lastModifiedBy>
  <cp:revision>2044</cp:revision>
  <dcterms:created xsi:type="dcterms:W3CDTF">2007-10-07T13:27:00Z</dcterms:created>
  <dcterms:modified xsi:type="dcterms:W3CDTF">2023-02-06T17:55:03Z</dcterms:modified>
</cp:coreProperties>
</file>