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9"/>
  </p:notesMasterIdLst>
  <p:sldIdLst>
    <p:sldId id="256" r:id="rId2"/>
    <p:sldId id="816" r:id="rId3"/>
    <p:sldId id="634" r:id="rId4"/>
    <p:sldId id="801" r:id="rId5"/>
    <p:sldId id="819" r:id="rId6"/>
    <p:sldId id="781" r:id="rId7"/>
    <p:sldId id="725" r:id="rId8"/>
    <p:sldId id="838" r:id="rId9"/>
    <p:sldId id="791" r:id="rId10"/>
    <p:sldId id="793" r:id="rId11"/>
    <p:sldId id="794" r:id="rId12"/>
    <p:sldId id="821" r:id="rId13"/>
    <p:sldId id="820" r:id="rId14"/>
    <p:sldId id="848" r:id="rId15"/>
    <p:sldId id="841" r:id="rId16"/>
    <p:sldId id="834" r:id="rId17"/>
    <p:sldId id="782" r:id="rId18"/>
    <p:sldId id="807" r:id="rId19"/>
    <p:sldId id="798" r:id="rId20"/>
    <p:sldId id="802" r:id="rId21"/>
    <p:sldId id="809" r:id="rId22"/>
    <p:sldId id="849" r:id="rId23"/>
    <p:sldId id="808" r:id="rId24"/>
    <p:sldId id="795" r:id="rId25"/>
    <p:sldId id="779" r:id="rId26"/>
    <p:sldId id="786" r:id="rId27"/>
    <p:sldId id="804" r:id="rId28"/>
    <p:sldId id="800" r:id="rId29"/>
    <p:sldId id="822" r:id="rId30"/>
    <p:sldId id="732" r:id="rId31"/>
    <p:sldId id="823" r:id="rId32"/>
    <p:sldId id="735" r:id="rId33"/>
    <p:sldId id="850" r:id="rId34"/>
    <p:sldId id="736" r:id="rId35"/>
    <p:sldId id="824" r:id="rId36"/>
    <p:sldId id="737" r:id="rId37"/>
    <p:sldId id="739" r:id="rId38"/>
    <p:sldId id="740" r:id="rId39"/>
    <p:sldId id="747" r:id="rId40"/>
    <p:sldId id="851" r:id="rId41"/>
    <p:sldId id="843" r:id="rId42"/>
    <p:sldId id="845" r:id="rId43"/>
    <p:sldId id="825" r:id="rId44"/>
    <p:sldId id="840" r:id="rId45"/>
    <p:sldId id="826" r:id="rId46"/>
    <p:sldId id="827" r:id="rId47"/>
    <p:sldId id="828" r:id="rId48"/>
    <p:sldId id="757" r:id="rId49"/>
    <p:sldId id="852" r:id="rId50"/>
    <p:sldId id="763" r:id="rId51"/>
    <p:sldId id="766" r:id="rId52"/>
    <p:sldId id="767" r:id="rId53"/>
    <p:sldId id="770" r:id="rId54"/>
    <p:sldId id="771" r:id="rId55"/>
    <p:sldId id="772" r:id="rId56"/>
    <p:sldId id="773" r:id="rId57"/>
    <p:sldId id="774" r:id="rId58"/>
    <p:sldId id="775" r:id="rId59"/>
    <p:sldId id="776" r:id="rId60"/>
    <p:sldId id="778" r:id="rId61"/>
    <p:sldId id="777" r:id="rId62"/>
    <p:sldId id="768" r:id="rId63"/>
    <p:sldId id="769" r:id="rId64"/>
    <p:sldId id="835" r:id="rId65"/>
    <p:sldId id="833" r:id="rId66"/>
    <p:sldId id="831" r:id="rId67"/>
    <p:sldId id="830" r:id="rId68"/>
    <p:sldId id="810" r:id="rId69"/>
    <p:sldId id="832" r:id="rId70"/>
    <p:sldId id="812" r:id="rId71"/>
    <p:sldId id="811" r:id="rId72"/>
    <p:sldId id="854" r:id="rId73"/>
    <p:sldId id="853" r:id="rId74"/>
    <p:sldId id="813" r:id="rId75"/>
    <p:sldId id="805" r:id="rId76"/>
    <p:sldId id="857" r:id="rId77"/>
    <p:sldId id="759" r:id="rId78"/>
    <p:sldId id="856" r:id="rId79"/>
    <p:sldId id="855" r:id="rId80"/>
    <p:sldId id="836" r:id="rId81"/>
    <p:sldId id="787" r:id="rId82"/>
    <p:sldId id="846" r:id="rId83"/>
    <p:sldId id="847" r:id="rId84"/>
    <p:sldId id="839" r:id="rId85"/>
    <p:sldId id="817" r:id="rId86"/>
    <p:sldId id="842" r:id="rId87"/>
    <p:sldId id="806" r:id="rId88"/>
  </p:sldIdLst>
  <p:sldSz cx="9144000" cy="6858000" type="screen4x3"/>
  <p:notesSz cx="7099300" cy="10234613"/>
  <p:custDataLst>
    <p:tags r:id="rId9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C0000"/>
    <a:srgbClr val="003399"/>
    <a:srgbClr val="C2C2C2"/>
    <a:srgbClr val="00CC00"/>
    <a:srgbClr val="FF66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68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gs" Target="tags/tag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96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AC56DBBD-F88D-496D-8FE4-3CFDCE7C43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026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314ECB-18AF-46FB-93F7-73D398DAFBC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0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5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26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29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 generalized markup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84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&lt;cite&gt; tag defines the title of a creative work (e.g. a book, a poem, a song, a movie, a painting, a sculpture, etc.).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cite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Scream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/cite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by Edward Munch. Painted in 1893.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38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there are two ways to jump to a fragment identifier and both aren't obsolete (name and id ) ( except &lt;a&gt; element : </a:t>
            </a:r>
            <a:r>
              <a:rPr lang="en-US" dirty="0"/>
              <a:t>name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is obsolete for the </a:t>
            </a:r>
            <a:r>
              <a:rPr lang="en-US" dirty="0"/>
              <a:t>&lt;a&gt;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element)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36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39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HTML &lt;footer&gt; element represents a footer for its nearest sectioning content or sectioning root element. A footer typically contains information about the author of the section, copyright data or links to related </a:t>
            </a:r>
            <a:r>
              <a:rPr lang="en-US" dirty="0" err="1"/>
              <a:t>documents.The</a:t>
            </a:r>
            <a:r>
              <a:rPr lang="en-US" dirty="0"/>
              <a:t> HTML &lt;header&gt; element represents introductory content, typically a group of introductory or navigational aids. It may contain some heading elements but also a logo, a search form, an author name, and other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EEEEE"/>
                </a:solidFill>
                <a:effectLst/>
                <a:latin typeface="Lato" panose="020F0502020204030203" pitchFamily="34" charset="0"/>
              </a:rPr>
              <a:t>The HTML &lt;nav&gt; element represents a section of a page whose purpose is to provide navigation links, either within the current document or to other documents. Common examples of navigation sections are menus, tables of contents, and indexes.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17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21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 dirty="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387152"/>
            <a:ext cx="457200" cy="44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6387769"/>
            <a:ext cx="4572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3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F11CE-F45A-4F3F-AF42-3956290B0A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F5441-AAD2-4F5F-8028-E00E82506D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 sz="34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01DCE-B9BA-4E03-9E27-F95A86438F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strip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E2D0E-F62B-4D92-93B2-88DB6C400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10B44-486B-46CE-BC4D-1EA29295C4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CD4F3-B94E-46E3-9AD2-7139ACB3D2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FF475-2EAE-4FB1-A8FB-03926447DE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C47FD-E765-499B-91D8-81D7E45BCC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BDA70-394D-4285-89EB-6F6F48AE3E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714AA-802B-41F5-9D38-F3FCACE1E1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 dirty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fld id="{22AC6E74-0DF1-4F32-9D1B-23D74D8408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4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04800" y="6388098"/>
            <a:ext cx="457200" cy="44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93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293A83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03-HTML/03-HTM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ref_html_dtd.as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HTML_editors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default.asp" TargetMode="External"/><Relationship Id="rId2" Type="http://schemas.openxmlformats.org/officeDocument/2006/relationships/hyperlink" Target="http://ceit.aut.ac.ir/~bakhshi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066800"/>
            <a:ext cx="6934200" cy="1143000"/>
          </a:xfrm>
        </p:spPr>
        <p:txBody>
          <a:bodyPr/>
          <a:lstStyle/>
          <a:p>
            <a:pPr algn="ctr" eaLnBrk="1" hangingPunct="1"/>
            <a:r>
              <a:rPr lang="en-US" sz="5500" dirty="0">
                <a:latin typeface="+mj-lt"/>
              </a:rPr>
              <a:t>(X)HTML</a:t>
            </a:r>
            <a:endParaRPr lang="en-US" sz="4500" dirty="0">
              <a:latin typeface="+mj-lt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124200"/>
            <a:ext cx="7467600" cy="3352800"/>
          </a:xfrm>
        </p:spPr>
        <p:txBody>
          <a:bodyPr/>
          <a:lstStyle/>
          <a:p>
            <a:pPr lvl="0" eaLnBrk="1" hangingPunct="1"/>
            <a:r>
              <a:rPr lang="en-US" sz="3200" dirty="0">
                <a:solidFill>
                  <a:srgbClr val="000000"/>
                </a:solidFill>
                <a:latin typeface="Arial"/>
                <a:cs typeface="Arial"/>
              </a:rPr>
              <a:t>Web Programming</a:t>
            </a:r>
          </a:p>
          <a:p>
            <a:pPr lvl="0" eaLnBrk="1" hangingPunct="1"/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Spring 2023</a:t>
            </a:r>
          </a:p>
          <a:p>
            <a:pPr lvl="0" eaLnBrk="1" hangingPunct="1"/>
            <a:endParaRPr lang="en-US" sz="28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 eaLnBrk="1" hangingPunct="1"/>
            <a:endParaRPr lang="en-US" sz="22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 eaLnBrk="1" hangingPunct="1"/>
            <a:r>
              <a:rPr lang="en-US" sz="2200" dirty="0">
                <a:solidFill>
                  <a:srgbClr val="000000"/>
                </a:solidFill>
                <a:latin typeface="Arial"/>
                <a:cs typeface="Arial"/>
              </a:rPr>
              <a:t> 		 </a:t>
            </a:r>
          </a:p>
          <a:p>
            <a:pPr eaLnBrk="1" hangingPunct="1"/>
            <a:endParaRPr lang="en-US" sz="2200" dirty="0">
              <a:latin typeface="+mj-lt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Basics: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991600" cy="5181600"/>
          </a:xfrm>
        </p:spPr>
        <p:txBody>
          <a:bodyPr/>
          <a:lstStyle/>
          <a:p>
            <a:r>
              <a:rPr lang="en-US" sz="3200" dirty="0"/>
              <a:t>Each tag can have some attributes</a:t>
            </a:r>
          </a:p>
          <a:p>
            <a:pPr lvl="1"/>
            <a:r>
              <a:rPr lang="en-US" sz="2800" dirty="0"/>
              <a:t>Attributes customize tags</a:t>
            </a:r>
          </a:p>
          <a:p>
            <a:pPr>
              <a:spcBef>
                <a:spcPts val="600"/>
              </a:spcBef>
              <a:buNone/>
            </a:pP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dirty="0" err="1"/>
              <a:t>tagname</a:t>
            </a:r>
            <a:r>
              <a:rPr lang="en-US" sz="2800" dirty="0"/>
              <a:t> attrib1=“setting” attrib2=“setting” …</a:t>
            </a: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/>
              <a:t>…</a:t>
            </a:r>
          </a:p>
          <a:p>
            <a:pPr>
              <a:spcBef>
                <a:spcPts val="600"/>
              </a:spcBef>
              <a:buNone/>
            </a:pP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800" dirty="0" err="1"/>
              <a:t>tagname</a:t>
            </a: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3200" dirty="0"/>
              <a:t>Core attributes can be used for most of elements</a:t>
            </a:r>
          </a:p>
          <a:p>
            <a:pPr lvl="1">
              <a:spcBef>
                <a:spcPts val="400"/>
              </a:spcBef>
            </a:pP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2800" dirty="0"/>
              <a:t>: A unique identifier to element starting with "A-Z"</a:t>
            </a:r>
          </a:p>
          <a:p>
            <a:pPr lvl="1">
              <a:spcBef>
                <a:spcPts val="400"/>
              </a:spcBef>
            </a:pP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800" dirty="0"/>
              <a:t>: Assign a class to the element, multiple classes are allowed</a:t>
            </a:r>
          </a:p>
          <a:p>
            <a:pPr lvl="1">
              <a:spcBef>
                <a:spcPts val="400"/>
              </a:spcBef>
            </a:pP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en-US" sz="2800" dirty="0"/>
              <a:t>: Assign a title, the behavior depends on element</a:t>
            </a:r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HTML Basics: Tag &amp; Attribute &amp;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350" y="2286000"/>
            <a:ext cx="71818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18160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sz="3200" dirty="0"/>
              <a:t>HTML is just a text file; How does it work?</a:t>
            </a:r>
          </a:p>
          <a:p>
            <a:pPr>
              <a:spcBef>
                <a:spcPts val="800"/>
              </a:spcBef>
            </a:pPr>
            <a:r>
              <a:rPr lang="en-US" sz="3000" dirty="0"/>
              <a:t>It is </a:t>
            </a:r>
            <a:r>
              <a:rPr lang="en-US" sz="3000" i="1" dirty="0">
                <a:solidFill>
                  <a:srgbClr val="C00000"/>
                </a:solidFill>
              </a:rPr>
              <a:t>processed</a:t>
            </a:r>
            <a:r>
              <a:rPr lang="en-US" sz="3000" dirty="0">
                <a:solidFill>
                  <a:srgbClr val="C00000"/>
                </a:solidFill>
              </a:rPr>
              <a:t> </a:t>
            </a:r>
            <a:r>
              <a:rPr lang="en-US" sz="3000" dirty="0"/>
              <a:t>by applications for a specific purpose!</a:t>
            </a:r>
          </a:p>
          <a:p>
            <a:pPr>
              <a:spcBef>
                <a:spcPts val="800"/>
              </a:spcBef>
            </a:pPr>
            <a:r>
              <a:rPr lang="en-US" sz="3200" dirty="0"/>
              <a:t>Search engine objectives: </a:t>
            </a:r>
          </a:p>
          <a:p>
            <a:pPr lvl="1">
              <a:spcBef>
                <a:spcPts val="300"/>
              </a:spcBef>
            </a:pPr>
            <a:r>
              <a:rPr lang="en-US" sz="2800" dirty="0"/>
              <a:t>Analyze page, extract elements, prioritize, ranking, … </a:t>
            </a:r>
          </a:p>
          <a:p>
            <a:pPr lvl="1">
              <a:spcBef>
                <a:spcPts val="300"/>
              </a:spcBef>
            </a:pPr>
            <a:r>
              <a:rPr lang="en-US" sz="2800" dirty="0"/>
              <a:t>Each tag has </a:t>
            </a:r>
            <a:r>
              <a:rPr lang="en-US" sz="2800" dirty="0">
                <a:solidFill>
                  <a:srgbClr val="C00000"/>
                </a:solidFill>
              </a:rPr>
              <a:t>meaning</a:t>
            </a:r>
            <a:r>
              <a:rPr lang="en-US" sz="2800" dirty="0"/>
              <a:t>, used for ranking</a:t>
            </a:r>
          </a:p>
          <a:p>
            <a:pPr lvl="2">
              <a:spcBef>
                <a:spcPts val="300"/>
              </a:spcBef>
            </a:pPr>
            <a:r>
              <a:rPr lang="en-US" sz="2800" dirty="0"/>
              <a:t>E.g., paragraphs are not as important as headings</a:t>
            </a:r>
          </a:p>
          <a:p>
            <a:pPr>
              <a:spcBef>
                <a:spcPts val="800"/>
              </a:spcBef>
            </a:pPr>
            <a:r>
              <a:rPr lang="en-US" sz="3200" dirty="0"/>
              <a:t>Web browser objectives: </a:t>
            </a:r>
          </a:p>
          <a:p>
            <a:pPr lvl="1">
              <a:spcBef>
                <a:spcPts val="200"/>
              </a:spcBef>
            </a:pPr>
            <a:r>
              <a:rPr lang="en-US" sz="2800" dirty="0"/>
              <a:t>Display the document to client</a:t>
            </a:r>
          </a:p>
          <a:p>
            <a:pPr lvl="1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Rendering</a:t>
            </a:r>
          </a:p>
          <a:p>
            <a:pPr lvl="2">
              <a:spcBef>
                <a:spcPts val="0"/>
              </a:spcBef>
            </a:pPr>
            <a:r>
              <a:rPr lang="en-US" sz="2400" dirty="0"/>
              <a:t>Generate layout for the document</a:t>
            </a:r>
          </a:p>
          <a:p>
            <a:pPr lvl="2">
              <a:spcBef>
                <a:spcPts val="0"/>
              </a:spcBef>
            </a:pPr>
            <a:r>
              <a:rPr lang="en-US" sz="2400" dirty="0"/>
              <a:t>Display elements 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Processing: 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sz="3200" dirty="0"/>
              <a:t>The processing of displaying HMTL in browser</a:t>
            </a:r>
          </a:p>
          <a:p>
            <a:pPr>
              <a:spcBef>
                <a:spcPts val="800"/>
              </a:spcBef>
            </a:pPr>
            <a:r>
              <a:rPr lang="en-US" sz="3200" dirty="0"/>
              <a:t>Not all tags are to be displayed</a:t>
            </a:r>
          </a:p>
          <a:p>
            <a:pPr lvl="1">
              <a:spcBef>
                <a:spcPts val="200"/>
              </a:spcBef>
            </a:pPr>
            <a:r>
              <a:rPr lang="en-US" sz="2800" dirty="0"/>
              <a:t>E.g. most tags in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lvl="2">
              <a:spcBef>
                <a:spcPts val="200"/>
              </a:spcBef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For example define style in &lt;head&gt;</a:t>
            </a:r>
          </a:p>
          <a:p>
            <a:pPr>
              <a:spcBef>
                <a:spcPts val="800"/>
              </a:spcBef>
            </a:pPr>
            <a:r>
              <a:rPr lang="en-US" sz="3200" dirty="0"/>
              <a:t>For tags which should be displayed</a:t>
            </a:r>
          </a:p>
          <a:p>
            <a:pPr lvl="1">
              <a:spcBef>
                <a:spcPts val="200"/>
              </a:spcBef>
            </a:pPr>
            <a:r>
              <a:rPr lang="en-US" sz="2800" dirty="0"/>
              <a:t>Tags by themselves are not displayed</a:t>
            </a:r>
          </a:p>
          <a:p>
            <a:pPr lvl="1">
              <a:spcBef>
                <a:spcPts val="200"/>
              </a:spcBef>
            </a:pPr>
            <a:r>
              <a:rPr lang="en-US" sz="2800" dirty="0"/>
              <a:t>Each tag has its own </a:t>
            </a:r>
            <a:r>
              <a:rPr lang="en-US" sz="2800" dirty="0">
                <a:solidFill>
                  <a:srgbClr val="C00000"/>
                </a:solidFill>
              </a:rPr>
              <a:t>default</a:t>
            </a:r>
            <a:r>
              <a:rPr lang="en-US" sz="2800" dirty="0"/>
              <a:t> presentation</a:t>
            </a:r>
          </a:p>
          <a:p>
            <a:pPr lvl="2">
              <a:spcBef>
                <a:spcPts val="200"/>
              </a:spcBef>
            </a:pPr>
            <a:r>
              <a:rPr lang="en-US" sz="2600" dirty="0"/>
              <a:t>If tag has content, the presentation is applied to content</a:t>
            </a:r>
          </a:p>
          <a:p>
            <a:pPr lvl="3">
              <a:spcBef>
                <a:spcPts val="200"/>
              </a:spcBef>
            </a:pPr>
            <a:r>
              <a:rPr lang="en-US" dirty="0"/>
              <a:t>E.g.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This is italic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1" y="5562599"/>
            <a:ext cx="1763210" cy="473345"/>
          </a:xfrm>
          <a:prstGeom prst="rect">
            <a:avLst/>
          </a:prstGeom>
        </p:spPr>
      </p:pic>
    </p:spTree>
  </p:cSld>
  <p:clrMapOvr>
    <a:masterClrMapping/>
  </p:clrMapOvr>
  <p:transition>
    <p:strip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Processing: 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 lvl="2">
              <a:spcBef>
                <a:spcPts val="200"/>
              </a:spcBef>
            </a:pPr>
            <a:r>
              <a:rPr lang="en-US" sz="2800" dirty="0"/>
              <a:t>If tag has not content, the presentation is displayed (if it is needed)</a:t>
            </a:r>
          </a:p>
          <a:p>
            <a:pPr lvl="3">
              <a:spcBef>
                <a:spcPts val="200"/>
              </a:spcBef>
            </a:pPr>
            <a:r>
              <a:rPr lang="en-US" dirty="0"/>
              <a:t>E.g.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743200"/>
            <a:ext cx="507492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541" y="3733800"/>
            <a:ext cx="2997459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06269"/>
      </p:ext>
    </p:extLst>
  </p:cSld>
  <p:clrMapOvr>
    <a:masterClrMapping/>
  </p:clrMapOvr>
  <p:transition>
    <p:strip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762000"/>
          </a:xfrm>
        </p:spPr>
        <p:txBody>
          <a:bodyPr/>
          <a:lstStyle/>
          <a:p>
            <a:r>
              <a:rPr lang="en-US" dirty="0"/>
              <a:t>HTML Processing: Rendering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3200" i="1" dirty="0">
                <a:solidFill>
                  <a:srgbClr val="C00000"/>
                </a:solidFill>
              </a:rPr>
              <a:t>Block-level</a:t>
            </a:r>
            <a:r>
              <a:rPr lang="en-US" sz="3200" dirty="0"/>
              <a:t>: Line break before &amp; after elements </a:t>
            </a:r>
          </a:p>
          <a:p>
            <a:pPr lvl="1"/>
            <a:r>
              <a:rPr lang="en-US" sz="2800" dirty="0"/>
              <a:t>Each block-level element by default consumes a line</a:t>
            </a:r>
          </a:p>
          <a:p>
            <a:pPr lvl="2"/>
            <a:r>
              <a:rPr lang="en-US" sz="2400" dirty="0"/>
              <a:t>No other element can be the left/right of the element</a:t>
            </a:r>
          </a:p>
          <a:p>
            <a:pPr lvl="1"/>
            <a:r>
              <a:rPr lang="en-US" sz="2800" dirty="0"/>
              <a:t>The next block-level goes underneath of this block</a:t>
            </a:r>
          </a:p>
          <a:p>
            <a:pPr lvl="1"/>
            <a:r>
              <a:rPr lang="en-US" sz="2800" dirty="0"/>
              <a:t>Examples: Paragraphs: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&lt;p&gt;</a:t>
            </a:r>
            <a:r>
              <a:rPr lang="en-US" sz="2800" dirty="0"/>
              <a:t>, Headings: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&lt;h1&gt;</a:t>
            </a:r>
            <a:r>
              <a:rPr lang="en-US" sz="2400" dirty="0"/>
              <a:t>,</a:t>
            </a:r>
            <a:r>
              <a:rPr lang="en-US" sz="2800" dirty="0"/>
              <a:t>…,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&lt;h6&gt;</a:t>
            </a:r>
            <a:r>
              <a:rPr lang="en-US" sz="2400" dirty="0"/>
              <a:t>,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dirty="0"/>
              <a:t>Lists: </a:t>
            </a: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ul&gt;</a:t>
            </a:r>
            <a:r>
              <a:rPr lang="en-US" sz="2400" dirty="0"/>
              <a:t>,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ol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/>
              <a:t>,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&lt;dl&gt;</a:t>
            </a:r>
            <a:r>
              <a:rPr lang="en-US" sz="2400" dirty="0"/>
              <a:t>, </a:t>
            </a:r>
            <a:r>
              <a:rPr lang="en-US" sz="2800" dirty="0"/>
              <a:t>Blocks: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&lt;pre&gt;</a:t>
            </a:r>
            <a:r>
              <a:rPr lang="en-US" sz="2400" dirty="0"/>
              <a:t>, </a:t>
            </a:r>
            <a:r>
              <a:rPr lang="en-US" sz="2800" dirty="0"/>
              <a:t>…</a:t>
            </a:r>
          </a:p>
          <a:p>
            <a:r>
              <a:rPr lang="en-US" sz="3200" i="1" dirty="0">
                <a:solidFill>
                  <a:srgbClr val="C00000"/>
                </a:solidFill>
              </a:rPr>
              <a:t>Inline</a:t>
            </a:r>
            <a:r>
              <a:rPr lang="en-US" sz="3200" dirty="0"/>
              <a:t>: No line break before or after</a:t>
            </a:r>
          </a:p>
          <a:p>
            <a:pPr lvl="1"/>
            <a:r>
              <a:rPr lang="en-US" sz="2800" dirty="0"/>
              <a:t>The next inline elements goes right after this element</a:t>
            </a:r>
          </a:p>
          <a:p>
            <a:pPr lvl="1"/>
            <a:r>
              <a:rPr lang="en-US" sz="2800" dirty="0"/>
              <a:t>Example: Text</a:t>
            </a:r>
            <a:r>
              <a:rPr lang="en-US" sz="2400" dirty="0"/>
              <a:t>,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&lt;b&gt;</a:t>
            </a:r>
            <a:r>
              <a:rPr lang="en-US" sz="2400" dirty="0"/>
              <a:t>,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/>
              <a:t>,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em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/>
              <a:t>,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&lt;strong&gt;</a:t>
            </a:r>
            <a:r>
              <a:rPr lang="en-US" sz="2400" dirty="0"/>
              <a:t>, </a:t>
            </a:r>
            <a:r>
              <a:rPr lang="en-US" sz="2800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13843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762000"/>
          </a:xfrm>
        </p:spPr>
        <p:txBody>
          <a:bodyPr/>
          <a:lstStyle/>
          <a:p>
            <a:r>
              <a:rPr lang="en-US" dirty="0"/>
              <a:t>HTML Processing: Rendering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/>
          <a:p>
            <a:r>
              <a:rPr lang="en-US" sz="2800" dirty="0"/>
              <a:t>Web browsers by default start placing elements from left-top corner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In-line</a:t>
            </a:r>
            <a:r>
              <a:rPr lang="en-US" sz="2400" dirty="0"/>
              <a:t> elements are placed from left to right</a:t>
            </a:r>
          </a:p>
          <a:p>
            <a:pPr lvl="1"/>
            <a:r>
              <a:rPr lang="en-US" sz="2400" dirty="0"/>
              <a:t>A new line is created for each </a:t>
            </a:r>
            <a:r>
              <a:rPr lang="en-US" sz="2400" dirty="0">
                <a:solidFill>
                  <a:srgbClr val="C00000"/>
                </a:solidFill>
              </a:rPr>
              <a:t>block-level</a:t>
            </a:r>
            <a:r>
              <a:rPr lang="en-US" sz="2400" dirty="0"/>
              <a:t> element </a:t>
            </a:r>
          </a:p>
          <a:p>
            <a:r>
              <a:rPr lang="en-US" sz="2800" dirty="0"/>
              <a:t>Contents are wrapped inside elements </a:t>
            </a:r>
          </a:p>
          <a:p>
            <a:r>
              <a:rPr lang="en-US" sz="2800" dirty="0"/>
              <a:t>Web browsers ignore</a:t>
            </a:r>
          </a:p>
          <a:p>
            <a:pPr lvl="1"/>
            <a:r>
              <a:rPr lang="en-US" sz="2400" dirty="0"/>
              <a:t>Comments</a:t>
            </a:r>
          </a:p>
          <a:p>
            <a:pPr lvl="2"/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2000" dirty="0"/>
              <a:t> …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pPr lvl="1"/>
            <a:r>
              <a:rPr lang="en-US" sz="2400" dirty="0"/>
              <a:t>Tags that don’t recognize</a:t>
            </a:r>
          </a:p>
          <a:p>
            <a:pPr lvl="1"/>
            <a:r>
              <a:rPr lang="en-US" sz="2400" dirty="0"/>
              <a:t> More than single whitespaces</a:t>
            </a:r>
          </a:p>
          <a:p>
            <a:pPr lvl="2"/>
            <a:r>
              <a:rPr lang="en-US" sz="2000" dirty="0"/>
              <a:t>E.g., Multiple newlines + tabs + spaces </a:t>
            </a:r>
            <a:r>
              <a:rPr lang="en-US" sz="2000" dirty="0">
                <a:sym typeface="Wingdings" pitchFamily="2" charset="2"/>
              </a:rPr>
              <a:t> single space</a:t>
            </a:r>
            <a:endParaRPr lang="en-US" sz="20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32502"/>
      </p:ext>
    </p:extLst>
  </p:cSld>
  <p:clrMapOvr>
    <a:masterClrMapping/>
  </p:clrMapOvr>
  <p:transition>
    <p:strips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“Hello World”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None/>
            </a:pP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2800" dirty="0"/>
              <a:t> </a:t>
            </a:r>
            <a:r>
              <a:rPr lang="en-US" sz="2800" dirty="0">
                <a:latin typeface="+mj-lt"/>
                <a:cs typeface="Courier New" pitchFamily="49" charset="0"/>
              </a:rPr>
              <a:t>This is the “Hello World” Example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pPr>
              <a:spcBef>
                <a:spcPts val="800"/>
              </a:spcBef>
              <a:buNone/>
            </a:pP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spcBef>
                <a:spcPts val="800"/>
              </a:spcBef>
              <a:buNone/>
            </a:pP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>
              <a:spcBef>
                <a:spcPts val="800"/>
              </a:spcBef>
              <a:buNone/>
            </a:pP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&lt;title&gt;</a:t>
            </a:r>
            <a:r>
              <a:rPr lang="en-US" sz="2800" dirty="0">
                <a:latin typeface="+mj-lt"/>
                <a:cs typeface="Courier New" pitchFamily="49" charset="0"/>
              </a:rPr>
              <a:t>First Example</a:t>
            </a: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pPr>
              <a:spcBef>
                <a:spcPts val="800"/>
              </a:spcBef>
              <a:buNone/>
            </a:pP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spcBef>
                <a:spcPts val="800"/>
              </a:spcBef>
              <a:buNone/>
            </a:pP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spcBef>
                <a:spcPts val="800"/>
              </a:spcBef>
              <a:buNone/>
            </a:pP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&lt;p&gt; </a:t>
            </a:r>
            <a:r>
              <a:rPr lang="en-US" sz="2800" dirty="0">
                <a:latin typeface="+mj-lt"/>
                <a:cs typeface="Courier New" pitchFamily="49" charset="0"/>
              </a:rPr>
              <a:t>Hello   </a:t>
            </a:r>
          </a:p>
          <a:p>
            <a:pPr>
              <a:spcBef>
                <a:spcPts val="800"/>
              </a:spcBef>
              <a:buNone/>
            </a:pPr>
            <a:r>
              <a:rPr lang="en-US" sz="2800" dirty="0">
                <a:latin typeface="+mj-lt"/>
                <a:cs typeface="Courier New" pitchFamily="49" charset="0"/>
              </a:rPr>
              <a:t>   World!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800"/>
              </a:spcBef>
              <a:buNone/>
            </a:pP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spcBef>
                <a:spcPts val="800"/>
              </a:spcBef>
              <a:buNone/>
            </a:pP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4191000"/>
            <a:ext cx="381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Tags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1"/>
            <a:r>
              <a:rPr lang="en-US" dirty="0">
                <a:sym typeface="Wingdings" pitchFamily="2" charset="2"/>
              </a:rPr>
              <a:t>Tree of elements</a:t>
            </a:r>
          </a:p>
          <a:p>
            <a:pPr lvl="1"/>
            <a:r>
              <a:rPr lang="en-US" dirty="0">
                <a:sym typeface="Wingdings" pitchFamily="2" charset="2"/>
              </a:rPr>
              <a:t>Parent &amp; Child relationship </a:t>
            </a:r>
            <a:endParaRPr lang="en-US" dirty="0"/>
          </a:p>
          <a:p>
            <a:endParaRPr lang="en-US" dirty="0"/>
          </a:p>
          <a:p>
            <a:pPr>
              <a:spcBef>
                <a:spcPct val="0"/>
              </a:spcBef>
            </a:pPr>
            <a:endParaRPr lang="en-US" b="1" kern="1200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57200" y="3429000"/>
            <a:ext cx="8229600" cy="2667000"/>
            <a:chOff x="457200" y="3429000"/>
            <a:chExt cx="8229600" cy="2667000"/>
          </a:xfrm>
        </p:grpSpPr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4800600" y="4419600"/>
              <a:ext cx="2438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3399"/>
                  </a:solidFill>
                  <a:latin typeface="Courier New" pitchFamily="49" charset="0"/>
                  <a:cs typeface="Courier New" pitchFamily="49" charset="0"/>
                </a:rPr>
                <a:t>&lt;body&gt; &lt;/body&gt; </a:t>
              </a:r>
            </a:p>
          </p:txBody>
        </p:sp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457200" y="3429000"/>
              <a:ext cx="8229600" cy="2667000"/>
              <a:chOff x="432" y="2296"/>
              <a:chExt cx="5184" cy="1680"/>
            </a:xfrm>
          </p:grpSpPr>
          <p:sp>
            <p:nvSpPr>
              <p:cNvPr id="35" name="Rectangle 15"/>
              <p:cNvSpPr>
                <a:spLocks noChangeArrowheads="1"/>
              </p:cNvSpPr>
              <p:nvPr/>
            </p:nvSpPr>
            <p:spPr bwMode="auto">
              <a:xfrm>
                <a:off x="2352" y="2296"/>
                <a:ext cx="133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3399"/>
                    </a:solidFill>
                    <a:latin typeface="Courier New" pitchFamily="49" charset="0"/>
                    <a:cs typeface="Courier New" pitchFamily="49" charset="0"/>
                  </a:rPr>
                  <a:t>&lt;html&gt; &lt;/html&gt;</a:t>
                </a:r>
              </a:p>
            </p:txBody>
          </p:sp>
          <p:sp>
            <p:nvSpPr>
              <p:cNvPr id="36" name="Rectangle 16"/>
              <p:cNvSpPr>
                <a:spLocks noChangeArrowheads="1"/>
              </p:cNvSpPr>
              <p:nvPr/>
            </p:nvSpPr>
            <p:spPr bwMode="auto">
              <a:xfrm>
                <a:off x="1008" y="2920"/>
                <a:ext cx="133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3399"/>
                    </a:solidFill>
                    <a:latin typeface="Courier New" pitchFamily="49" charset="0"/>
                    <a:cs typeface="Courier New" pitchFamily="49" charset="0"/>
                  </a:rPr>
                  <a:t>&lt;head&gt; &lt;/head&gt;</a:t>
                </a:r>
              </a:p>
            </p:txBody>
          </p:sp>
          <p:sp>
            <p:nvSpPr>
              <p:cNvPr id="37" name="Rectangle 18"/>
              <p:cNvSpPr>
                <a:spLocks noChangeArrowheads="1"/>
              </p:cNvSpPr>
              <p:nvPr/>
            </p:nvSpPr>
            <p:spPr bwMode="auto">
              <a:xfrm>
                <a:off x="432" y="3312"/>
                <a:ext cx="518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3399"/>
                    </a:solidFill>
                    <a:latin typeface="Courier New" pitchFamily="49" charset="0"/>
                    <a:cs typeface="Courier New" pitchFamily="49" charset="0"/>
                  </a:rPr>
                  <a:t>&lt;title&gt; &lt;/title&gt;  </a:t>
                </a:r>
                <a:r>
                  <a:rPr lang="en-US" dirty="0"/>
                  <a:t>other stuff     </a:t>
                </a:r>
                <a:r>
                  <a:rPr lang="en-US" sz="1600" b="1" dirty="0">
                    <a:solidFill>
                      <a:srgbClr val="003399"/>
                    </a:solidFill>
                    <a:latin typeface="Courier New" pitchFamily="49" charset="0"/>
                    <a:cs typeface="Courier New" pitchFamily="49" charset="0"/>
                  </a:rPr>
                  <a:t>&lt;p&gt;&lt;/p&gt;    &lt;</a:t>
                </a:r>
                <a:r>
                  <a:rPr lang="en-US" sz="1600" b="1" dirty="0" err="1">
                    <a:solidFill>
                      <a:srgbClr val="003399"/>
                    </a:solidFill>
                    <a:latin typeface="Courier New" pitchFamily="49" charset="0"/>
                    <a:cs typeface="Courier New" pitchFamily="49" charset="0"/>
                  </a:rPr>
                  <a:t>br</a:t>
                </a:r>
                <a:r>
                  <a:rPr lang="en-US" sz="1600" b="1" dirty="0">
                    <a:solidFill>
                      <a:srgbClr val="003399"/>
                    </a:solidFill>
                    <a:latin typeface="Courier New" pitchFamily="49" charset="0"/>
                    <a:cs typeface="Courier New" pitchFamily="49" charset="0"/>
                  </a:rPr>
                  <a:t> /&gt;  &lt;table&gt;&lt;/table&gt;</a:t>
                </a:r>
              </a:p>
            </p:txBody>
          </p:sp>
          <p:sp>
            <p:nvSpPr>
              <p:cNvPr id="38" name="Rectangle 19"/>
              <p:cNvSpPr>
                <a:spLocks noChangeArrowheads="1"/>
              </p:cNvSpPr>
              <p:nvPr/>
            </p:nvSpPr>
            <p:spPr bwMode="auto">
              <a:xfrm>
                <a:off x="2503" y="3745"/>
                <a:ext cx="12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Arial" charset="0"/>
                  </a:rPr>
                  <a:t>This is some text!</a:t>
                </a:r>
              </a:p>
            </p:txBody>
          </p:sp>
          <p:sp>
            <p:nvSpPr>
              <p:cNvPr id="39" name="Line 20"/>
              <p:cNvSpPr>
                <a:spLocks noChangeShapeType="1"/>
              </p:cNvSpPr>
              <p:nvPr/>
            </p:nvSpPr>
            <p:spPr bwMode="auto">
              <a:xfrm flipH="1">
                <a:off x="1632" y="2592"/>
                <a:ext cx="1296" cy="328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21"/>
              <p:cNvSpPr>
                <a:spLocks noChangeShapeType="1"/>
              </p:cNvSpPr>
              <p:nvPr/>
            </p:nvSpPr>
            <p:spPr bwMode="auto">
              <a:xfrm>
                <a:off x="2928" y="2592"/>
                <a:ext cx="864" cy="328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22"/>
              <p:cNvSpPr>
                <a:spLocks noChangeShapeType="1"/>
              </p:cNvSpPr>
              <p:nvPr/>
            </p:nvSpPr>
            <p:spPr bwMode="auto">
              <a:xfrm flipH="1">
                <a:off x="1056" y="3120"/>
                <a:ext cx="576" cy="192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23"/>
              <p:cNvSpPr>
                <a:spLocks noChangeShapeType="1"/>
              </p:cNvSpPr>
              <p:nvPr/>
            </p:nvSpPr>
            <p:spPr bwMode="auto">
              <a:xfrm>
                <a:off x="1632" y="3120"/>
                <a:ext cx="528" cy="192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24"/>
              <p:cNvSpPr>
                <a:spLocks noChangeShapeType="1"/>
              </p:cNvSpPr>
              <p:nvPr/>
            </p:nvSpPr>
            <p:spPr bwMode="auto">
              <a:xfrm flipH="1">
                <a:off x="2976" y="3120"/>
                <a:ext cx="768" cy="184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25"/>
              <p:cNvSpPr>
                <a:spLocks noChangeShapeType="1"/>
              </p:cNvSpPr>
              <p:nvPr/>
            </p:nvSpPr>
            <p:spPr bwMode="auto">
              <a:xfrm>
                <a:off x="3744" y="3120"/>
                <a:ext cx="0" cy="24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26"/>
              <p:cNvSpPr>
                <a:spLocks noChangeShapeType="1"/>
              </p:cNvSpPr>
              <p:nvPr/>
            </p:nvSpPr>
            <p:spPr bwMode="auto">
              <a:xfrm>
                <a:off x="3744" y="3120"/>
                <a:ext cx="816" cy="184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27"/>
              <p:cNvSpPr>
                <a:spLocks noChangeShapeType="1"/>
              </p:cNvSpPr>
              <p:nvPr/>
            </p:nvSpPr>
            <p:spPr bwMode="auto">
              <a:xfrm>
                <a:off x="2976" y="3544"/>
                <a:ext cx="0" cy="24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Characters/Symbols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characters and symbols are encoded</a:t>
            </a:r>
          </a:p>
          <a:p>
            <a:pPr lvl="1"/>
            <a:r>
              <a:rPr lang="en-US" dirty="0"/>
              <a:t>Because cannot be used directly in text files</a:t>
            </a:r>
          </a:p>
          <a:p>
            <a:r>
              <a:rPr lang="en-US" dirty="0"/>
              <a:t>E.g.,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1143000" y="3200401"/>
          <a:ext cx="6781800" cy="289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Coding </a:t>
                      </a:r>
                    </a:p>
                  </a:txBody>
                  <a:tcP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Number code</a:t>
                      </a:r>
                    </a:p>
                  </a:txBody>
                  <a:tcP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‘&lt;’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3399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&amp;</a:t>
                      </a:r>
                      <a:r>
                        <a:rPr lang="en-US" sz="2000" b="1" dirty="0" err="1">
                          <a:solidFill>
                            <a:srgbClr val="003399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lt</a:t>
                      </a:r>
                      <a:r>
                        <a:rPr lang="en-US" sz="2000" b="1" dirty="0">
                          <a:solidFill>
                            <a:srgbClr val="003399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3399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&amp;#60;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‘&gt;’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3399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&amp;</a:t>
                      </a:r>
                      <a:r>
                        <a:rPr lang="en-US" sz="2000" b="1" dirty="0" err="1">
                          <a:solidFill>
                            <a:srgbClr val="003399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gt</a:t>
                      </a:r>
                      <a:r>
                        <a:rPr lang="en-US" sz="2000" b="1" dirty="0">
                          <a:solidFill>
                            <a:srgbClr val="003399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3399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&amp;#62;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‘&amp;’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3399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&amp;amp;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3399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&amp;#38;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‘ 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3399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&amp;</a:t>
                      </a:r>
                      <a:r>
                        <a:rPr lang="en-US" sz="2000" b="1" dirty="0" err="1">
                          <a:solidFill>
                            <a:srgbClr val="003399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nbsp</a:t>
                      </a:r>
                      <a:r>
                        <a:rPr lang="en-US" sz="2000" b="1" dirty="0">
                          <a:solidFill>
                            <a:srgbClr val="003399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3399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&amp;#160;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‘©’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3399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&amp;copy;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3399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&amp;#169;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ym typeface="SymbolPS"/>
                        </a:rPr>
                        <a:t>‘</a:t>
                      </a:r>
                      <a:r>
                        <a:rPr lang="el-GR" sz="2000" dirty="0">
                          <a:sym typeface="SymbolPS"/>
                        </a:rPr>
                        <a:t>λ</a:t>
                      </a:r>
                      <a:r>
                        <a:rPr lang="en-US" sz="2000" dirty="0">
                          <a:sym typeface="SymbolPS"/>
                        </a:rPr>
                        <a:t>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3399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&amp;lambda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3399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&amp;#955;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sz="2900" dirty="0"/>
              <a:t>Q2) How is a </a:t>
            </a:r>
            <a:r>
              <a:rPr lang="en-US" sz="2900" dirty="0">
                <a:hlinkClick r:id="rId3" action="ppaction://hlinkfile"/>
              </a:rPr>
              <a:t>web page</a:t>
            </a:r>
            <a:r>
              <a:rPr lang="en-US" sz="2900" dirty="0"/>
              <a:t> organized?</a:t>
            </a:r>
          </a:p>
          <a:p>
            <a:pPr>
              <a:spcBef>
                <a:spcPts val="1000"/>
              </a:spcBef>
            </a:pPr>
            <a:r>
              <a:rPr lang="en-US" sz="2900" dirty="0"/>
              <a:t>Q2.1) What language is used for web pages?</a:t>
            </a:r>
          </a:p>
          <a:p>
            <a:pPr>
              <a:spcBef>
                <a:spcPts val="1000"/>
              </a:spcBef>
            </a:pPr>
            <a:r>
              <a:rPr lang="en-US" sz="2900" dirty="0"/>
              <a:t>Q2.2) What are major parts of a web page?</a:t>
            </a:r>
          </a:p>
          <a:p>
            <a:pPr>
              <a:spcBef>
                <a:spcPts val="1000"/>
              </a:spcBef>
            </a:pPr>
            <a:r>
              <a:rPr lang="en-US" sz="2900" dirty="0"/>
              <a:t>Q2.3) How to organize text?</a:t>
            </a:r>
          </a:p>
          <a:p>
            <a:pPr>
              <a:spcBef>
                <a:spcPts val="1000"/>
              </a:spcBef>
            </a:pPr>
            <a:r>
              <a:rPr lang="en-US" sz="2900" dirty="0"/>
              <a:t>Q2.4) How to insert link?</a:t>
            </a:r>
          </a:p>
          <a:p>
            <a:pPr>
              <a:spcBef>
                <a:spcPts val="1000"/>
              </a:spcBef>
            </a:pPr>
            <a:r>
              <a:rPr lang="en-US" sz="2900" dirty="0"/>
              <a:t>Q2.5) How to insert images?</a:t>
            </a:r>
          </a:p>
          <a:p>
            <a:pPr>
              <a:spcBef>
                <a:spcPts val="1000"/>
              </a:spcBef>
            </a:pPr>
            <a:r>
              <a:rPr lang="en-US" sz="2900" dirty="0"/>
              <a:t>Q2.6) How to insert tables?</a:t>
            </a:r>
          </a:p>
          <a:p>
            <a:pPr>
              <a:spcBef>
                <a:spcPts val="1000"/>
              </a:spcBef>
            </a:pPr>
            <a:r>
              <a:rPr lang="en-US" sz="2900" dirty="0"/>
              <a:t>Q2.7) How to get data from user?</a:t>
            </a:r>
          </a:p>
          <a:p>
            <a:pPr>
              <a:spcBef>
                <a:spcPts val="1000"/>
              </a:spcBef>
            </a:pPr>
            <a:r>
              <a:rPr lang="en-US" sz="2900" dirty="0"/>
              <a:t>Q2.8) Syntax / Semantic error?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2C2C2"/>
                </a:solidFill>
              </a:rPr>
              <a:t>Introduction</a:t>
            </a:r>
          </a:p>
          <a:p>
            <a:r>
              <a:rPr lang="en-US" dirty="0"/>
              <a:t>(X)HTML</a:t>
            </a:r>
          </a:p>
          <a:p>
            <a:r>
              <a:rPr lang="en-US" dirty="0">
                <a:solidFill>
                  <a:srgbClr val="C2C2C2"/>
                </a:solidFill>
              </a:rPr>
              <a:t>Body</a:t>
            </a:r>
          </a:p>
          <a:p>
            <a:r>
              <a:rPr lang="en-US" dirty="0">
                <a:solidFill>
                  <a:srgbClr val="C2C2C2"/>
                </a:solidFill>
              </a:rPr>
              <a:t>Head</a:t>
            </a:r>
          </a:p>
          <a:p>
            <a:r>
              <a:rPr lang="en-US" dirty="0">
                <a:solidFill>
                  <a:srgbClr val="C2C2C2"/>
                </a:solidFill>
              </a:rPr>
              <a:t>XHTML in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is an application of Standard General Markup Language (SGML)</a:t>
            </a:r>
          </a:p>
          <a:p>
            <a:r>
              <a:rPr lang="en-US" dirty="0"/>
              <a:t>XHTML is an application of Extensible Markup Language (XML)</a:t>
            </a:r>
          </a:p>
          <a:p>
            <a:pPr lvl="1"/>
            <a:r>
              <a:rPr lang="en-US" dirty="0"/>
              <a:t>W3C: “a reformulation of the three HTML 4 document types as applications of XML 1.0”</a:t>
            </a:r>
          </a:p>
          <a:p>
            <a:r>
              <a:rPr lang="en-US" dirty="0"/>
              <a:t>XML is more restricted that SGML</a:t>
            </a:r>
          </a:p>
          <a:p>
            <a:pPr lvl="1"/>
            <a:r>
              <a:rPr lang="en-US" dirty="0"/>
              <a:t>XHTML has more restrictions vs. HTML</a:t>
            </a:r>
          </a:p>
          <a:p>
            <a:pPr lvl="1"/>
            <a:r>
              <a:rPr lang="en-US" dirty="0"/>
              <a:t>XHTML is more well-defined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XHTML vs HTML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112" y="1246449"/>
            <a:ext cx="7496175" cy="48387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45324"/>
      </p:ext>
    </p:extLst>
  </p:cSld>
  <p:clrMapOvr>
    <a:masterClrMapping/>
  </p:clrMapOvr>
  <p:transition>
    <p:strips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XHTML Rules (vs. HTML)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2800" dirty="0"/>
              <a:t>All tags have ending (closing) tags</a:t>
            </a:r>
          </a:p>
          <a:p>
            <a:pPr lvl="1"/>
            <a:r>
              <a:rPr lang="en-US" sz="2400" dirty="0"/>
              <a:t>Some tags are self closing </a:t>
            </a:r>
            <a:r>
              <a:rPr lang="en-US" sz="22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2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2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sz="2800" dirty="0"/>
              <a:t>Tags cannot be overlapped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&lt;b&gt;&lt;</a:t>
            </a:r>
            <a:r>
              <a:rPr lang="en-US" sz="2400" dirty="0" err="1">
                <a:solidFill>
                  <a:srgbClr val="C00000"/>
                </a:solidFill>
              </a:rPr>
              <a:t>i</a:t>
            </a:r>
            <a:r>
              <a:rPr lang="en-US" sz="2400" dirty="0">
                <a:solidFill>
                  <a:srgbClr val="C00000"/>
                </a:solidFill>
              </a:rPr>
              <a:t>&gt;test&lt;/b&gt;&lt;/</a:t>
            </a:r>
            <a:r>
              <a:rPr lang="en-US" sz="2400" dirty="0" err="1">
                <a:solidFill>
                  <a:srgbClr val="C00000"/>
                </a:solidFill>
              </a:rPr>
              <a:t>i</a:t>
            </a:r>
            <a:r>
              <a:rPr lang="en-US" sz="2400" dirty="0">
                <a:solidFill>
                  <a:srgbClr val="C00000"/>
                </a:solidFill>
              </a:rPr>
              <a:t>&gt;</a:t>
            </a:r>
          </a:p>
          <a:p>
            <a:pPr lvl="2"/>
            <a:r>
              <a:rPr lang="en-US" sz="2100" dirty="0"/>
              <a:t>Who is parent? Who is child?!</a:t>
            </a:r>
          </a:p>
          <a:p>
            <a:r>
              <a:rPr lang="en-US" sz="2800" dirty="0"/>
              <a:t>All tags are lowercase</a:t>
            </a:r>
          </a:p>
          <a:p>
            <a:r>
              <a:rPr lang="en-US" sz="2800" dirty="0"/>
              <a:t>Attributes’ value must be in double quotation </a:t>
            </a:r>
          </a:p>
          <a:p>
            <a:r>
              <a:rPr lang="en-US" sz="2800" dirty="0"/>
              <a:t>Browsers ignore unknown tags and attributes </a:t>
            </a:r>
          </a:p>
          <a:p>
            <a:r>
              <a:rPr lang="en-US" sz="2800" dirty="0"/>
              <a:t>Layout (styles) are separated from markup</a:t>
            </a:r>
          </a:p>
          <a:p>
            <a:pPr lvl="1"/>
            <a:r>
              <a:rPr lang="en-US" sz="2400" dirty="0"/>
              <a:t>Markup is used for meaning &amp;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XHTML Skeleton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&lt;?xml …&gt;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&lt;!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…&gt;</a:t>
            </a:r>
          </a:p>
          <a:p>
            <a:pPr>
              <a:buNone/>
            </a:pP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&lt;html …&gt;</a:t>
            </a:r>
          </a:p>
          <a:p>
            <a:pPr>
              <a:buNone/>
            </a:pP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>
              <a:buNone/>
            </a:pPr>
            <a:endParaRPr lang="en-US" sz="20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buNone/>
            </a:pP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buNone/>
            </a:pPr>
            <a:endParaRPr lang="en-US" sz="20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buNone/>
            </a:pP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2962870"/>
            <a:ext cx="571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HEAD</a:t>
            </a:r>
            <a:r>
              <a:rPr lang="en-US" dirty="0"/>
              <a:t> contains setup information for the browser &amp; the web page, e.g., the title for the browser window, style definitions, JavaScript code,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0" y="4611469"/>
            <a:ext cx="571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BODY</a:t>
            </a:r>
            <a:r>
              <a:rPr lang="en-US" dirty="0"/>
              <a:t> contains the actual content to be displayed in the Web page</a:t>
            </a:r>
          </a:p>
        </p:txBody>
      </p:sp>
    </p:spTree>
  </p:cSld>
  <p:clrMapOvr>
    <a:masterClrMapping/>
  </p:clrMapOvr>
  <p:transition>
    <p:strips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2400" dirty="0"/>
              <a:t>There are three versions of XHTML </a:t>
            </a:r>
          </a:p>
          <a:p>
            <a:pPr lvl="1"/>
            <a:r>
              <a:rPr lang="en-US" sz="2000" dirty="0"/>
              <a:t>Transitional XHTML: Deprecated features from HTML 4.1 are allowed</a:t>
            </a:r>
          </a:p>
          <a:p>
            <a:pPr lvl="1"/>
            <a:r>
              <a:rPr lang="en-US" sz="2000" dirty="0"/>
              <a:t>Strict XHTML: No deprecated feature from HTML is allowed</a:t>
            </a:r>
          </a:p>
          <a:p>
            <a:pPr lvl="1"/>
            <a:r>
              <a:rPr lang="en-US" sz="2000" dirty="0"/>
              <a:t>Frameset XHTML: Mainly used to create frames </a:t>
            </a:r>
          </a:p>
          <a:p>
            <a:r>
              <a:rPr lang="en-US" sz="2400" dirty="0"/>
              <a:t>The version is specified by </a:t>
            </a:r>
            <a:r>
              <a:rPr lang="en-US" sz="22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400" dirty="0"/>
              <a:t>tag </a:t>
            </a:r>
          </a:p>
          <a:p>
            <a:pPr lvl="1"/>
            <a:r>
              <a:rPr lang="en-US" sz="2000" dirty="0"/>
              <a:t>For transitional:</a:t>
            </a:r>
          </a:p>
          <a:p>
            <a:pPr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&lt;!DOCTYPE html PUBLIC "-//W3C//DTD XHTML 1.0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Transitional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//EN" "http://www.w3.org/TR/xhtml1/DTD/xhtml1-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transitional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.dtd"&gt;</a:t>
            </a:r>
          </a:p>
          <a:p>
            <a:pPr lvl="1"/>
            <a:r>
              <a:rPr lang="en-US" sz="2000" dirty="0"/>
              <a:t>For strict: </a:t>
            </a:r>
          </a:p>
          <a:p>
            <a:pPr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&lt;!DOCTYPE html PUBLIC "-//W3C//DTD XHTML 1.0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Strict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//EN" "http://www.w3.org/TR/xhtml1/DTD/xhtml1-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strict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.dtd"&gt;</a:t>
            </a:r>
          </a:p>
          <a:p>
            <a:pPr lvl="1"/>
            <a:r>
              <a:rPr lang="en-US" sz="2000" dirty="0"/>
              <a:t>For frameset: 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&lt;!DOCTYPE html PUBLIC "-//W3C//DTD XHTML 1.0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Frameset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//EN" "http://www.w3.org/TR/xhtml1/DTD/xhtml1-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frameset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.dtd"&gt;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6400800"/>
            <a:ext cx="7391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Status of tags in DOCTYPEs: </a:t>
            </a:r>
            <a:r>
              <a:rPr lang="en-US" sz="1600" dirty="0">
                <a:hlinkClick r:id="rId2"/>
              </a:rPr>
              <a:t>http://www.w3schools.com/tags/ref_html_dtd.asp</a:t>
            </a:r>
            <a:endParaRPr lang="en-US" sz="1600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XHTML Document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&lt;!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html PUBLIC "-//W3C//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DTD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XHTML 1.0 Strict//EN" "http://www.w3.org/TR/xhtml1/DTD/xhtml1-strict.dtd"&gt;</a:t>
            </a:r>
          </a:p>
          <a:p>
            <a:pPr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="http://www.w3.org/1999/xhtml"&gt;</a:t>
            </a:r>
          </a:p>
          <a:p>
            <a:pPr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&lt;head&gt; </a:t>
            </a:r>
          </a:p>
          <a:p>
            <a:pPr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&lt;meta http-equiv="Content-Type" content="text-html; 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=utf-8" /&gt;</a:t>
            </a:r>
          </a:p>
          <a:p>
            <a:pPr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&lt;title&gt; ... &lt;/title&gt;</a:t>
            </a:r>
          </a:p>
          <a:p>
            <a:pPr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&lt;body&gt; ... &lt;/body&gt;</a:t>
            </a:r>
          </a:p>
          <a:p>
            <a:pPr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C2C2C2"/>
                </a:solidFill>
              </a:rPr>
              <a:t>Introduction</a:t>
            </a:r>
          </a:p>
          <a:p>
            <a:r>
              <a:rPr lang="en-US" sz="2800" dirty="0">
                <a:solidFill>
                  <a:srgbClr val="C2C2C2"/>
                </a:solidFill>
              </a:rPr>
              <a:t>XHTML</a:t>
            </a:r>
          </a:p>
          <a:p>
            <a:r>
              <a:rPr lang="en-US" sz="2800" dirty="0"/>
              <a:t>Body</a:t>
            </a:r>
          </a:p>
          <a:p>
            <a:pPr lvl="1"/>
            <a:r>
              <a:rPr lang="en-US" sz="2400" dirty="0"/>
              <a:t>Heading &amp; Paragraph</a:t>
            </a:r>
          </a:p>
          <a:p>
            <a:pPr lvl="1"/>
            <a:r>
              <a:rPr lang="en-US" sz="2400" dirty="0"/>
              <a:t>Lists &amp; Definitions</a:t>
            </a:r>
          </a:p>
          <a:p>
            <a:pPr lvl="1"/>
            <a:r>
              <a:rPr lang="en-US" sz="2400" dirty="0"/>
              <a:t>Images &amp; Tables</a:t>
            </a:r>
          </a:p>
          <a:p>
            <a:pPr lvl="1"/>
            <a:r>
              <a:rPr lang="en-US" sz="2400" dirty="0"/>
              <a:t>Links</a:t>
            </a:r>
          </a:p>
          <a:p>
            <a:pPr lvl="1"/>
            <a:r>
              <a:rPr lang="en-US" sz="2400" dirty="0"/>
              <a:t>Forms</a:t>
            </a:r>
          </a:p>
          <a:p>
            <a:r>
              <a:rPr lang="en-US" sz="2800" dirty="0">
                <a:solidFill>
                  <a:srgbClr val="C2C2C2"/>
                </a:solidFill>
              </a:rPr>
              <a:t>Head</a:t>
            </a:r>
          </a:p>
          <a:p>
            <a:r>
              <a:rPr lang="en-US" sz="2800" dirty="0">
                <a:solidFill>
                  <a:srgbClr val="C2C2C2"/>
                </a:solidFill>
              </a:rPr>
              <a:t>XHTML in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&lt;body&gt; &lt;/body&gt;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9144000" cy="5181600"/>
          </a:xfrm>
        </p:spPr>
        <p:txBody>
          <a:bodyPr/>
          <a:lstStyle/>
          <a:p>
            <a:r>
              <a:rPr lang="en-US" sz="3000" dirty="0"/>
              <a:t>The content of the document to be shared on Internet </a:t>
            </a:r>
            <a:endParaRPr lang="en-US" sz="30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/>
              <a:t>To display for user in web browser</a:t>
            </a:r>
          </a:p>
          <a:p>
            <a:pPr lvl="1"/>
            <a:r>
              <a:rPr lang="en-US" sz="2400" dirty="0"/>
              <a:t>To be searched and ranked by search engines </a:t>
            </a:r>
          </a:p>
          <a:p>
            <a:r>
              <a:rPr lang="en-US" sz="3000" dirty="0"/>
              <a:t>Which contents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General contents (you have seen in books/newspapers/ …)</a:t>
            </a:r>
          </a:p>
          <a:p>
            <a:pPr lvl="2">
              <a:spcBef>
                <a:spcPts val="300"/>
              </a:spcBef>
            </a:pPr>
            <a:r>
              <a:rPr lang="en-US" sz="2400" dirty="0"/>
              <a:t>Text</a:t>
            </a:r>
          </a:p>
          <a:p>
            <a:pPr lvl="2">
              <a:spcBef>
                <a:spcPts val="300"/>
              </a:spcBef>
            </a:pPr>
            <a:r>
              <a:rPr lang="en-US" sz="2400" dirty="0"/>
              <a:t>Table</a:t>
            </a:r>
          </a:p>
          <a:p>
            <a:pPr lvl="2">
              <a:spcBef>
                <a:spcPts val="300"/>
              </a:spcBef>
            </a:pPr>
            <a:r>
              <a:rPr lang="en-US" sz="2400" dirty="0"/>
              <a:t>Image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Web contents</a:t>
            </a:r>
          </a:p>
          <a:p>
            <a:pPr lvl="2">
              <a:spcBef>
                <a:spcPts val="300"/>
              </a:spcBef>
            </a:pPr>
            <a:r>
              <a:rPr lang="en-US" sz="2400" dirty="0"/>
              <a:t>Links</a:t>
            </a:r>
          </a:p>
          <a:p>
            <a:pPr lvl="2">
              <a:spcBef>
                <a:spcPts val="300"/>
              </a:spcBef>
            </a:pPr>
            <a:r>
              <a:rPr lang="en-US" sz="2400" dirty="0"/>
              <a:t>Forms</a:t>
            </a:r>
          </a:p>
          <a:p>
            <a:pPr lvl="2">
              <a:spcBef>
                <a:spcPts val="300"/>
              </a:spcBef>
            </a:pPr>
            <a:r>
              <a:rPr lang="en-US" sz="2400" dirty="0"/>
              <a:t>Multimedia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dirty="0"/>
              <a:t>Headings</a:t>
            </a:r>
          </a:p>
          <a:p>
            <a:r>
              <a:rPr lang="en-US" dirty="0"/>
              <a:t>Paragraphs</a:t>
            </a:r>
          </a:p>
          <a:p>
            <a:r>
              <a:rPr lang="en-US" dirty="0"/>
              <a:t>Lists</a:t>
            </a:r>
          </a:p>
          <a:p>
            <a:r>
              <a:rPr lang="en-US" dirty="0"/>
              <a:t>Definitions</a:t>
            </a:r>
          </a:p>
          <a:p>
            <a:r>
              <a:rPr lang="en-US" dirty="0"/>
              <a:t>Spaces</a:t>
            </a:r>
          </a:p>
          <a:p>
            <a:r>
              <a:rPr lang="en-US" dirty="0"/>
              <a:t>Line break</a:t>
            </a:r>
          </a:p>
          <a:p>
            <a:r>
              <a:rPr lang="en-US" dirty="0"/>
              <a:t>Text presentation (italic) &amp; Meaning (strong)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(X)HTML</a:t>
            </a:r>
          </a:p>
          <a:p>
            <a:r>
              <a:rPr lang="en-US" dirty="0"/>
              <a:t>Body</a:t>
            </a:r>
          </a:p>
          <a:p>
            <a:r>
              <a:rPr lang="en-US" dirty="0"/>
              <a:t>Head</a:t>
            </a:r>
          </a:p>
          <a:p>
            <a:r>
              <a:rPr lang="en-US" dirty="0"/>
              <a:t>HTML in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Text: Headings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</a:pPr>
            <a:r>
              <a:rPr lang="en-US" sz="3200" dirty="0"/>
              <a:t>XHTML offers 6 levels of heading</a:t>
            </a:r>
          </a:p>
          <a:p>
            <a:pPr lvl="1">
              <a:spcBef>
                <a:spcPts val="200"/>
              </a:spcBef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&lt;h1&gt; &lt;h2&gt; … &lt;h6&gt;</a:t>
            </a:r>
          </a:p>
          <a:p>
            <a:pPr>
              <a:spcBef>
                <a:spcPts val="200"/>
              </a:spcBef>
            </a:pPr>
            <a:r>
              <a:rPr lang="en-US" sz="3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&lt;h1&gt;</a:t>
            </a:r>
            <a:r>
              <a:rPr lang="en-US" sz="3200" dirty="0">
                <a:solidFill>
                  <a:srgbClr val="0033CC"/>
                </a:solidFill>
              </a:rPr>
              <a:t> </a:t>
            </a:r>
            <a:r>
              <a:rPr lang="en-US" sz="3200" dirty="0"/>
              <a:t>is the largest heading</a:t>
            </a:r>
          </a:p>
          <a:p>
            <a:pPr>
              <a:spcBef>
                <a:spcPts val="200"/>
              </a:spcBef>
            </a:pPr>
            <a:r>
              <a:rPr lang="en-US" sz="3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&lt;h6&gt;</a:t>
            </a:r>
            <a:r>
              <a:rPr lang="en-US" sz="3200" dirty="0">
                <a:solidFill>
                  <a:srgbClr val="0033CC"/>
                </a:solidFill>
              </a:rPr>
              <a:t> </a:t>
            </a:r>
            <a:r>
              <a:rPr lang="en-US" sz="3200" dirty="0"/>
              <a:t>is the smallest heading</a:t>
            </a:r>
          </a:p>
          <a:p>
            <a:pPr>
              <a:spcBef>
                <a:spcPts val="200"/>
              </a:spcBef>
            </a:pPr>
            <a:r>
              <a:rPr lang="en-US" sz="3200" dirty="0"/>
              <a:t>Bock-level element 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Normal</a:t>
            </a:r>
          </a:p>
          <a:p>
            <a:pPr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&lt;h1&gt;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+mj-lt"/>
                <a:cs typeface="Courier New" pitchFamily="49" charset="0"/>
              </a:rPr>
              <a:t>Heading 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pPr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&lt;h3&gt;</a:t>
            </a: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+mj-lt"/>
                <a:cs typeface="Courier New" pitchFamily="49" charset="0"/>
              </a:rPr>
              <a:t>Heading 3</a:t>
            </a: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&lt;/h3&gt;</a:t>
            </a:r>
          </a:p>
          <a:p>
            <a:pPr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&lt;h6&gt;</a:t>
            </a: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+mj-lt"/>
                <a:cs typeface="Courier New" pitchFamily="49" charset="0"/>
              </a:rPr>
              <a:t>Heading 6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&lt;/h6&gt;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5075" y="3673366"/>
            <a:ext cx="25241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Text: Paragraphs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&lt;p&gt; &lt;/p&gt;</a:t>
            </a:r>
            <a:r>
              <a:rPr lang="en-US" sz="2800" dirty="0"/>
              <a:t> is to create paragraphs </a:t>
            </a:r>
          </a:p>
          <a:p>
            <a:pPr lvl="1"/>
            <a:r>
              <a:rPr lang="en-US" sz="2400" dirty="0"/>
              <a:t>Creates a line break and vertical spaces</a:t>
            </a:r>
          </a:p>
          <a:p>
            <a:r>
              <a:rPr lang="en-US" sz="2800" dirty="0"/>
              <a:t>Alignment (left, …) is controller by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text-align</a:t>
            </a:r>
            <a:r>
              <a:rPr lang="en-US" sz="2800" dirty="0"/>
              <a:t> in CSS </a:t>
            </a:r>
          </a:p>
          <a:p>
            <a:r>
              <a:rPr lang="en-US" sz="2800" dirty="0"/>
              <a:t>A block-level element </a:t>
            </a:r>
          </a:p>
          <a:p>
            <a:pPr>
              <a:buNone/>
            </a:pPr>
            <a:endParaRPr lang="en-US" sz="14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sz="2000" dirty="0"/>
              <a:t>This is the first paragraph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sz="2000" dirty="0"/>
              <a:t>This</a:t>
            </a:r>
          </a:p>
          <a:p>
            <a:pPr>
              <a:spcBef>
                <a:spcPts val="300"/>
              </a:spcBef>
              <a:buNone/>
            </a:pPr>
            <a:r>
              <a:rPr lang="en-US" sz="2000" dirty="0"/>
              <a:t>is</a:t>
            </a:r>
          </a:p>
          <a:p>
            <a:pPr>
              <a:spcBef>
                <a:spcPts val="300"/>
              </a:spcBef>
              <a:buNone/>
            </a:pPr>
            <a:endParaRPr lang="en-US" sz="2000" dirty="0"/>
          </a:p>
          <a:p>
            <a:pPr>
              <a:spcBef>
                <a:spcPts val="300"/>
              </a:spcBef>
              <a:buNone/>
            </a:pPr>
            <a:r>
              <a:rPr lang="en-US" sz="2000" dirty="0"/>
              <a:t>the 	second paragraph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&lt;/p&gt;&lt;p&gt;</a:t>
            </a:r>
            <a:r>
              <a:rPr lang="en-US" sz="2000" dirty="0"/>
              <a:t>The last</a:t>
            </a:r>
          </a:p>
          <a:p>
            <a:pPr>
              <a:spcBef>
                <a:spcPts val="300"/>
              </a:spcBef>
              <a:buNone/>
            </a:pPr>
            <a:endParaRPr lang="en-US" sz="2000" dirty="0"/>
          </a:p>
          <a:p>
            <a:pPr>
              <a:spcBef>
                <a:spcPts val="300"/>
              </a:spcBef>
              <a:buNone/>
            </a:pPr>
            <a:r>
              <a:rPr lang="en-US" sz="2000" dirty="0"/>
              <a:t>paragraph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9" y="3810000"/>
            <a:ext cx="283887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Text: Lists &amp;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Unordered list: 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 &lt;/</a:t>
            </a:r>
            <a:r>
              <a:rPr lang="en-US" sz="32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typically rendered as a bulleted list</a:t>
            </a:r>
            <a:endParaRPr lang="en-US" sz="28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/>
              <a:t>Ordered list: 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 &lt;/</a:t>
            </a:r>
            <a:r>
              <a:rPr lang="en-US" sz="32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typically rendered as a </a:t>
            </a:r>
            <a:r>
              <a:rPr lang="en-US"/>
              <a:t>numbers list</a:t>
            </a:r>
            <a:endParaRPr lang="en-US" sz="2800" dirty="0">
              <a:solidFill>
                <a:srgbClr val="0033CC"/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/>
              <a:t>Definition list: 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&lt;dl&gt; &lt;/dl&gt;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encloses a list of groups of terms and descriptions</a:t>
            </a:r>
            <a:endParaRPr lang="en-US" sz="2800" dirty="0">
              <a:solidFill>
                <a:srgbClr val="00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Text: Lists &amp;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List elements: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Unordered &amp; Ordered list: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 &lt;/</a:t>
            </a:r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solidFill>
                <a:srgbClr val="0033CC"/>
              </a:solidFill>
            </a:endParaRPr>
          </a:p>
          <a:p>
            <a:pPr lvl="1">
              <a:spcBef>
                <a:spcPts val="200"/>
              </a:spcBef>
            </a:pPr>
            <a:r>
              <a:rPr lang="en-US" dirty="0"/>
              <a:t>Definition list: </a:t>
            </a:r>
          </a:p>
          <a:p>
            <a:pPr lvl="2"/>
            <a:r>
              <a:rPr lang="en-US" sz="2800" dirty="0"/>
              <a:t>Entity: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 &lt;/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800" dirty="0"/>
              <a:t>Definition: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 &lt;/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2600" dirty="0">
              <a:solidFill>
                <a:srgbClr val="0033CC"/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/>
              <a:t>Lists can be nested </a:t>
            </a:r>
          </a:p>
          <a:p>
            <a:pPr>
              <a:spcBef>
                <a:spcPts val="600"/>
              </a:spcBef>
            </a:pPr>
            <a:r>
              <a:rPr lang="en-US" dirty="0"/>
              <a:t>List:  Block level elements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59606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Text: Lists &amp; Definitions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&lt;h3&gt;</a:t>
            </a:r>
            <a:r>
              <a:rPr lang="en-US" sz="1600" dirty="0"/>
              <a:t>Unordered list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&lt;/h3&gt;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/>
              <a:t>Item 1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/>
              <a:t>Item 2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/>
              <a:t>Nested 1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&lt;/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&lt;h3&gt;</a:t>
            </a:r>
            <a:r>
              <a:rPr lang="en-US" sz="1600" dirty="0"/>
              <a:t>Ordered list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&lt;/h3&gt;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/>
              <a:t>Item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/>
              <a:t>1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/>
              <a:t>Nested 1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/>
              <a:t>Nested 2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&lt;/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/>
              <a:t>Item 2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&lt;h3&gt;</a:t>
            </a:r>
            <a:r>
              <a:rPr lang="en-US" sz="1600" dirty="0"/>
              <a:t>Definition list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&lt;/h3&gt;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&lt;dl&gt;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/>
              <a:t>Item 1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/>
              <a:t>This def. of item 1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/>
              <a:t>Item 2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/>
              <a:t>This def. of item 2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&lt;/dl&gt;</a:t>
            </a:r>
          </a:p>
          <a:p>
            <a:pPr>
              <a:spcBef>
                <a:spcPts val="0"/>
              </a:spcBef>
              <a:buNone/>
            </a:pP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143000"/>
            <a:ext cx="2543175" cy="4924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Text: Line break &amp;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</a:pPr>
            <a:r>
              <a:rPr lang="en-US" sz="2600" dirty="0"/>
              <a:t>Remark: By default line break and spaces are ignored</a:t>
            </a:r>
          </a:p>
          <a:p>
            <a:pPr>
              <a:spcBef>
                <a:spcPts val="700"/>
              </a:spcBef>
            </a:pPr>
            <a:r>
              <a:rPr lang="en-US" sz="2600" dirty="0"/>
              <a:t>To add line break: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700"/>
              </a:spcBef>
            </a:pPr>
            <a:r>
              <a:rPr lang="en-US" sz="2600" dirty="0"/>
              <a:t>To add space: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nbsp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700"/>
              </a:spcBef>
            </a:pPr>
            <a:r>
              <a:rPr lang="en-US" sz="2600" dirty="0"/>
              <a:t>Preserving white spaces: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&lt;pre&gt;  &lt;/pre&gt; : </a:t>
            </a:r>
          </a:p>
          <a:p>
            <a:pPr lvl="1">
              <a:spcBef>
                <a:spcPts val="700"/>
              </a:spcBef>
            </a:pPr>
            <a:r>
              <a:rPr lang="en-US" sz="2200" dirty="0"/>
              <a:t>The text will be displayed exactly as written in the HTML source code.</a:t>
            </a:r>
            <a:endParaRPr lang="en-US" sz="22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This line is broken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/&gt;</a:t>
            </a:r>
            <a:r>
              <a:rPr lang="en-US" sz="2000" dirty="0"/>
              <a:t>into two lines.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/&gt;&lt;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This    line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nbsp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nbsp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;&amp;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nbsp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dirty="0"/>
              <a:t> contains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nbsp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nbsp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/>
              <a:t>multiple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nbsp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nbsp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/>
              <a:t>spaces.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4038600"/>
            <a:ext cx="37909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Text: Presentation &amp;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r>
              <a:rPr lang="en-US" dirty="0"/>
              <a:t>Physical appearance for web browsers</a:t>
            </a:r>
          </a:p>
          <a:p>
            <a:pPr lvl="1"/>
            <a:r>
              <a:rPr lang="en-US" dirty="0"/>
              <a:t>Bold, Italic, Underline, Superscript, Fonts, size, color, …</a:t>
            </a:r>
          </a:p>
          <a:p>
            <a:pPr lvl="1"/>
            <a:r>
              <a:rPr lang="en-US" dirty="0"/>
              <a:t>In older versions, controlled by HTML tags</a:t>
            </a:r>
          </a:p>
          <a:p>
            <a:pPr lvl="2"/>
            <a:r>
              <a:rPr lang="en-US" dirty="0"/>
              <a:t>In XHTML, these are deprecated</a:t>
            </a:r>
          </a:p>
          <a:p>
            <a:pPr lvl="3"/>
            <a:r>
              <a:rPr lang="en-US" dirty="0"/>
              <a:t>Controlled by CSS</a:t>
            </a:r>
          </a:p>
          <a:p>
            <a:pPr lvl="3"/>
            <a:r>
              <a:rPr lang="en-US" dirty="0"/>
              <a:t>We will see later</a:t>
            </a:r>
          </a:p>
          <a:p>
            <a:r>
              <a:rPr lang="en-US" dirty="0"/>
              <a:t>Logical meaning for search engines</a:t>
            </a:r>
          </a:p>
          <a:p>
            <a:pPr lvl="1"/>
            <a:r>
              <a:rPr lang="en-US" dirty="0"/>
              <a:t>Emphasize, Code, Variable, Citation,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Text: Physical Appearance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Normal 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80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&lt;b&gt;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Bold 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&lt;/b&gt; &lt;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80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Italic 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80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&lt;u&gt;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Underline 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&lt;/u&gt; &lt;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80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&lt;s&gt;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Strikethrough 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&lt;/s&gt; &lt;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80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tt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Teletype 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tt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8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Normal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&lt;sup&gt;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Superscript 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&lt;/sup&gt; &lt;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8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Normal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&lt;sub&gt;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Subscript 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&lt;/sub&gt; &lt;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80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&lt;big&gt;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Big 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&lt;/big&gt; &lt;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80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&lt;small&gt;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Small 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&lt;/small&gt; &lt;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80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&lt;hr /&gt;</a:t>
            </a:r>
          </a:p>
          <a:p>
            <a:pPr>
              <a:spcBef>
                <a:spcPts val="80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&lt;b&gt; &lt;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 &lt;u&gt;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Test1 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&lt;/u&gt; &lt;/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 &lt;/b&gt; &lt;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800"/>
              </a:spcBef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&lt;big&gt; &lt;big&gt; &lt;big&gt; &lt;big&gt; &lt;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tt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Test2 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tt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 &lt;/big&gt; &lt;/big&gt; &lt;/big&gt; &lt;/big&gt; &lt;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600"/>
              </a:spcBef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1085850"/>
            <a:ext cx="21145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Text: Logical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144000" cy="5181600"/>
          </a:xfrm>
        </p:spPr>
        <p:txBody>
          <a:bodyPr/>
          <a:lstStyle/>
          <a:p>
            <a:r>
              <a:rPr lang="en-US" sz="2800" dirty="0"/>
              <a:t>Used to add meaning/implication to elements </a:t>
            </a:r>
          </a:p>
          <a:p>
            <a:pPr lvl="1"/>
            <a:r>
              <a:rPr lang="en-US" sz="2400" dirty="0"/>
              <a:t>Search engines understand the meaning and use in page ranking</a:t>
            </a:r>
          </a:p>
          <a:p>
            <a:pPr lvl="1"/>
            <a:r>
              <a:rPr lang="en-US" sz="2400" dirty="0"/>
              <a:t>The meaning is not important for web browser</a:t>
            </a:r>
          </a:p>
          <a:p>
            <a:pPr lvl="2">
              <a:spcBef>
                <a:spcPts val="700"/>
              </a:spcBef>
            </a:pPr>
            <a:r>
              <a:rPr lang="en-US" sz="2000" dirty="0"/>
              <a:t>Change the appearances which are similar to some physical tags</a:t>
            </a:r>
          </a:p>
          <a:p>
            <a:pPr lvl="3"/>
            <a:r>
              <a:rPr lang="en-US" sz="1600" dirty="0"/>
              <a:t>E.g.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/>
              <a:t> is like to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200" dirty="0"/>
          </a:p>
          <a:p>
            <a:pPr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+mj-lt"/>
                <a:cs typeface="Courier New" pitchFamily="49" charset="0"/>
              </a:rPr>
              <a:t>Emphasize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&lt;strong&gt; </a:t>
            </a:r>
            <a:r>
              <a:rPr lang="en-US" sz="1600" dirty="0">
                <a:latin typeface="+mj-lt"/>
                <a:cs typeface="Courier New" pitchFamily="49" charset="0"/>
              </a:rPr>
              <a:t>Strong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&lt;/strong&gt; 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blockquote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+mj-lt"/>
                <a:cs typeface="Courier New" pitchFamily="49" charset="0"/>
              </a:rPr>
              <a:t>blockquote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blockquote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&lt;cite&gt;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+mj-lt"/>
                <a:cs typeface="Courier New" pitchFamily="49" charset="0"/>
              </a:rPr>
              <a:t>cite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&lt;/cite&gt; 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abbr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title="</a:t>
            </a:r>
            <a:r>
              <a:rPr lang="en-US" sz="1600" dirty="0">
                <a:latin typeface="+mj-lt"/>
                <a:cs typeface="Courier New" pitchFamily="49" charset="0"/>
              </a:rPr>
              <a:t>Abbreviation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"&gt; </a:t>
            </a:r>
            <a:r>
              <a:rPr lang="en-US" sz="1600" dirty="0" err="1">
                <a:latin typeface="+mj-lt"/>
                <a:cs typeface="Courier New" pitchFamily="49" charset="0"/>
              </a:rPr>
              <a:t>abbr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abbr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 </a:t>
            </a:r>
          </a:p>
          <a:p>
            <a:pPr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&lt;code&gt; </a:t>
            </a:r>
            <a:r>
              <a:rPr lang="en-US" sz="1600" dirty="0">
                <a:latin typeface="+mj-lt"/>
                <a:cs typeface="Courier New" pitchFamily="49" charset="0"/>
              </a:rPr>
              <a:t>code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&lt;/code&gt; 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 err="1">
                <a:latin typeface="+mj-lt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&gt;, &lt;code&gt;</a:t>
            </a:r>
            <a:r>
              <a:rPr lang="en-US" sz="1600" dirty="0" err="1">
                <a:latin typeface="+mj-lt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 err="1">
                <a:latin typeface="+mj-lt"/>
                <a:cs typeface="Courier New" pitchFamily="49" charset="0"/>
              </a:rPr>
              <a:t>var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>
                <a:latin typeface="+mj-lt"/>
                <a:cs typeface="Courier New" pitchFamily="49" charset="0"/>
              </a:rPr>
              <a:t> ;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&lt;/code&gt;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3124200"/>
            <a:ext cx="22098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</a:pPr>
            <a:r>
              <a:rPr lang="en-US" sz="2800" dirty="0"/>
              <a:t>Tables are created by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&lt;table&gt; &lt;/table&gt;</a:t>
            </a:r>
          </a:p>
          <a:p>
            <a:pPr>
              <a:spcBef>
                <a:spcPts val="400"/>
              </a:spcBef>
            </a:pPr>
            <a:r>
              <a:rPr lang="en-US" sz="2800" dirty="0"/>
              <a:t>Each row is created by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 &lt;/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400"/>
              </a:spcBef>
            </a:pPr>
            <a:r>
              <a:rPr lang="en-US" sz="2800" dirty="0"/>
              <a:t>Each column inside a row is created by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&lt;td&gt; &lt;/td&gt;</a:t>
            </a:r>
          </a:p>
          <a:p>
            <a:pPr>
              <a:spcBef>
                <a:spcPts val="400"/>
              </a:spcBef>
            </a:pPr>
            <a:r>
              <a:rPr lang="en-US" sz="2800" dirty="0"/>
              <a:t>Heading of column is by &lt;</a:t>
            </a:r>
            <a:r>
              <a:rPr lang="en-US" sz="2800" dirty="0" err="1"/>
              <a:t>th</a:t>
            </a:r>
            <a:r>
              <a:rPr lang="en-US" sz="2800" dirty="0"/>
              <a:t>&gt; &lt;/</a:t>
            </a:r>
            <a:r>
              <a:rPr lang="en-US" sz="2800" dirty="0" err="1"/>
              <a:t>th</a:t>
            </a:r>
            <a:r>
              <a:rPr lang="en-US" sz="2800" dirty="0"/>
              <a:t>&gt;</a:t>
            </a:r>
          </a:p>
          <a:p>
            <a:pPr>
              <a:spcBef>
                <a:spcPts val="400"/>
              </a:spcBef>
            </a:pPr>
            <a:r>
              <a:rPr lang="en-US" sz="2800" dirty="0"/>
              <a:t>Block-level element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>
                <a:solidFill>
                  <a:srgbClr val="C2C2C2"/>
                </a:solidFill>
              </a:rPr>
              <a:t>XHTML</a:t>
            </a:r>
          </a:p>
          <a:p>
            <a:r>
              <a:rPr lang="en-US" dirty="0">
                <a:solidFill>
                  <a:srgbClr val="C2C2C2"/>
                </a:solidFill>
              </a:rPr>
              <a:t>Body </a:t>
            </a:r>
          </a:p>
          <a:p>
            <a:r>
              <a:rPr lang="en-US" dirty="0">
                <a:solidFill>
                  <a:srgbClr val="C2C2C2"/>
                </a:solidFill>
              </a:rPr>
              <a:t>Head</a:t>
            </a:r>
          </a:p>
          <a:p>
            <a:r>
              <a:rPr lang="en-US" dirty="0">
                <a:solidFill>
                  <a:srgbClr val="C2C2C2"/>
                </a:solidFill>
              </a:rPr>
              <a:t>XHTML in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48334D-B996-9C16-2794-7C7AF5787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56" y="1111045"/>
            <a:ext cx="5077844" cy="39943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949E7D-9B12-CB7D-C237-4AAB6D225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4419600"/>
            <a:ext cx="3301079" cy="17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2243"/>
      </p:ext>
    </p:extLst>
  </p:cSld>
  <p:clrMapOvr>
    <a:masterClrMapping/>
  </p:clrMapOvr>
  <p:transition>
    <p:strips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Images are inserted in the page by</a:t>
            </a:r>
          </a:p>
          <a:p>
            <a:pPr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400" dirty="0">
                <a:latin typeface="+mj-lt"/>
                <a:cs typeface="Courier New" pitchFamily="49" charset="0"/>
              </a:rPr>
              <a:t>URL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 alt="</a:t>
            </a:r>
            <a:r>
              <a:rPr lang="en-US" sz="2400" dirty="0">
                <a:latin typeface="+mj-lt"/>
                <a:cs typeface="Courier New" pitchFamily="49" charset="0"/>
              </a:rPr>
              <a:t>text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 height="</a:t>
            </a:r>
            <a:r>
              <a:rPr lang="en-US" sz="2400" dirty="0">
                <a:latin typeface="+mj-lt"/>
                <a:cs typeface="Courier New" pitchFamily="49" charset="0"/>
              </a:rPr>
              <a:t>number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 width="</a:t>
            </a:r>
            <a:r>
              <a:rPr lang="en-US" sz="2400" dirty="0">
                <a:latin typeface="+mj-lt"/>
                <a:cs typeface="Courier New" pitchFamily="49" charset="0"/>
              </a:rPr>
              <a:t>number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 align="</a:t>
            </a:r>
            <a:r>
              <a:rPr lang="en-US" sz="2400" dirty="0">
                <a:latin typeface="+mj-lt"/>
                <a:cs typeface="Courier New" pitchFamily="49" charset="0"/>
              </a:rPr>
              <a:t>alignment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>
              <a:spcBef>
                <a:spcPts val="500"/>
              </a:spcBef>
            </a:pPr>
            <a:r>
              <a:rPr lang="en-US" sz="3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3200" dirty="0"/>
              <a:t>: address of file (local or remote) </a:t>
            </a:r>
          </a:p>
          <a:p>
            <a:pPr>
              <a:spcBef>
                <a:spcPts val="500"/>
              </a:spcBef>
            </a:pPr>
            <a:r>
              <a:rPr lang="en-US" sz="3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alt</a:t>
            </a:r>
            <a:r>
              <a:rPr lang="en-US" sz="3200" dirty="0"/>
              <a:t>: alternative message shown if image cannot be displayed</a:t>
            </a:r>
          </a:p>
          <a:p>
            <a:pPr>
              <a:spcBef>
                <a:spcPts val="500"/>
              </a:spcBef>
            </a:pPr>
            <a:r>
              <a:rPr lang="en-US" sz="3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align</a:t>
            </a:r>
            <a:r>
              <a:rPr lang="en-US" sz="3200" dirty="0"/>
              <a:t>: alignment of image with respect to text line (</a:t>
            </a:r>
            <a:r>
              <a:rPr lang="en-US" sz="3200" i="1" dirty="0"/>
              <a:t>deprecated, </a:t>
            </a:r>
            <a:r>
              <a:rPr lang="en-US" sz="3200" dirty="0"/>
              <a:t>is controller by CSS)</a:t>
            </a:r>
          </a:p>
          <a:p>
            <a:r>
              <a:rPr lang="en-US" sz="3200" dirty="0"/>
              <a:t>There is no caption for images!!!</a:t>
            </a:r>
          </a:p>
          <a:p>
            <a:pPr>
              <a:spcBef>
                <a:spcPts val="100"/>
              </a:spcBef>
            </a:pPr>
            <a:r>
              <a:rPr lang="en-US" sz="3200" dirty="0"/>
              <a:t>Images are inline elements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93316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A954-89CC-4EA1-BB49-F7CFF7DA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General Document Contents Summary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96BFD-BDDC-418E-B91F-CB8CE30A82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DE34E-D65F-4B8A-B4D8-665876C4A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677" y="1173956"/>
            <a:ext cx="3757123" cy="5043487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5859B7C5-7C44-41A4-BF5F-60F10F0C5BDE}"/>
              </a:ext>
            </a:extLst>
          </p:cNvPr>
          <p:cNvSpPr/>
          <p:nvPr/>
        </p:nvSpPr>
        <p:spPr>
          <a:xfrm>
            <a:off x="4876800" y="1233963"/>
            <a:ext cx="838200" cy="290037"/>
          </a:xfrm>
          <a:prstGeom prst="wedgeRoundRectCallout">
            <a:avLst>
              <a:gd name="adj1" fmla="val -154028"/>
              <a:gd name="adj2" fmla="val -21122"/>
              <a:gd name="adj3" fmla="val 16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h1-h6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8415C9F-1B4A-4A87-92F3-440CFD81D9C8}"/>
              </a:ext>
            </a:extLst>
          </p:cNvPr>
          <p:cNvSpPr/>
          <p:nvPr/>
        </p:nvSpPr>
        <p:spPr>
          <a:xfrm>
            <a:off x="1219200" y="1905000"/>
            <a:ext cx="838200" cy="290037"/>
          </a:xfrm>
          <a:prstGeom prst="wedgeRoundRectCallout">
            <a:avLst>
              <a:gd name="adj1" fmla="val 115063"/>
              <a:gd name="adj2" fmla="val -21122"/>
              <a:gd name="adj3" fmla="val 16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341FC3D-292B-4B00-B493-DB941B7023DE}"/>
              </a:ext>
            </a:extLst>
          </p:cNvPr>
          <p:cNvSpPr/>
          <p:nvPr/>
        </p:nvSpPr>
        <p:spPr>
          <a:xfrm>
            <a:off x="2362200" y="2590800"/>
            <a:ext cx="338857" cy="1905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B0A00-169E-4072-BEC9-C9B39CC2F7F1}"/>
              </a:ext>
            </a:extLst>
          </p:cNvPr>
          <p:cNvSpPr txBox="1"/>
          <p:nvPr/>
        </p:nvSpPr>
        <p:spPr>
          <a:xfrm>
            <a:off x="2057400" y="33952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  <a:latin typeface="+mn-lt"/>
                <a:cs typeface="+mn-cs"/>
              </a:rPr>
              <a:t>ol</a:t>
            </a:r>
            <a:endParaRPr lang="en-US" sz="1600" dirty="0">
              <a:solidFill>
                <a:srgbClr val="C00000"/>
              </a:solidFill>
              <a:latin typeface="+mn-lt"/>
              <a:cs typeface="+mn-cs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21ACE35-08E5-483C-AA32-F952FF1A1FF7}"/>
              </a:ext>
            </a:extLst>
          </p:cNvPr>
          <p:cNvSpPr/>
          <p:nvPr/>
        </p:nvSpPr>
        <p:spPr>
          <a:xfrm rot="10800000">
            <a:off x="4069077" y="2545080"/>
            <a:ext cx="304801" cy="533400"/>
          </a:xfrm>
          <a:prstGeom prst="leftBrace">
            <a:avLst>
              <a:gd name="adj1" fmla="val 8333"/>
              <a:gd name="adj2" fmla="val 5342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7C760D-903C-47EF-8146-6440DACCF3D6}"/>
              </a:ext>
            </a:extLst>
          </p:cNvPr>
          <p:cNvSpPr txBox="1"/>
          <p:nvPr/>
        </p:nvSpPr>
        <p:spPr>
          <a:xfrm>
            <a:off x="4343400" y="26332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+mn-lt"/>
                <a:cs typeface="+mn-cs"/>
              </a:rPr>
              <a:t>ul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355999E-52A8-4830-9CF8-8AF98227DD0E}"/>
              </a:ext>
            </a:extLst>
          </p:cNvPr>
          <p:cNvSpPr/>
          <p:nvPr/>
        </p:nvSpPr>
        <p:spPr>
          <a:xfrm>
            <a:off x="2948477" y="3026777"/>
            <a:ext cx="304800" cy="80444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95914B-B0AA-4926-8C4B-B9EE3AD90003}"/>
              </a:ext>
            </a:extLst>
          </p:cNvPr>
          <p:cNvSpPr txBox="1"/>
          <p:nvPr/>
        </p:nvSpPr>
        <p:spPr>
          <a:xfrm>
            <a:off x="2643677" y="3259723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+mn-lt"/>
                <a:cs typeface="+mn-cs"/>
              </a:rPr>
              <a:t>dl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97928D6-08C8-49AF-937D-6830E82AB78B}"/>
              </a:ext>
            </a:extLst>
          </p:cNvPr>
          <p:cNvSpPr/>
          <p:nvPr/>
        </p:nvSpPr>
        <p:spPr>
          <a:xfrm>
            <a:off x="4922520" y="3283981"/>
            <a:ext cx="838200" cy="290037"/>
          </a:xfrm>
          <a:prstGeom prst="wedgeRoundRectCallout">
            <a:avLst>
              <a:gd name="adj1" fmla="val -154028"/>
              <a:gd name="adj2" fmla="val -21122"/>
              <a:gd name="adj3" fmla="val 16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dt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EFCC1842-F6C2-4336-AB5B-ACC352FDF3B0}"/>
              </a:ext>
            </a:extLst>
          </p:cNvPr>
          <p:cNvSpPr/>
          <p:nvPr/>
        </p:nvSpPr>
        <p:spPr>
          <a:xfrm>
            <a:off x="5608320" y="3688080"/>
            <a:ext cx="838200" cy="290037"/>
          </a:xfrm>
          <a:prstGeom prst="wedgeRoundRectCallout">
            <a:avLst>
              <a:gd name="adj1" fmla="val -154028"/>
              <a:gd name="adj2" fmla="val -21122"/>
              <a:gd name="adj3" fmla="val 16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BEE09C-965A-4771-8CA1-05B863BAB93C}"/>
              </a:ext>
            </a:extLst>
          </p:cNvPr>
          <p:cNvSpPr txBox="1"/>
          <p:nvPr/>
        </p:nvSpPr>
        <p:spPr>
          <a:xfrm>
            <a:off x="1752600" y="5410200"/>
            <a:ext cx="697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+mn-lt"/>
                <a:cs typeface="+mn-cs"/>
              </a:rPr>
              <a:t>table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E30B2CCA-D37A-4302-AB5E-655BD8D3243E}"/>
              </a:ext>
            </a:extLst>
          </p:cNvPr>
          <p:cNvSpPr/>
          <p:nvPr/>
        </p:nvSpPr>
        <p:spPr>
          <a:xfrm>
            <a:off x="2362200" y="4876800"/>
            <a:ext cx="281477" cy="135472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F2AFEC5B-7DCB-4C72-82F8-46C6C95B8B69}"/>
              </a:ext>
            </a:extLst>
          </p:cNvPr>
          <p:cNvSpPr/>
          <p:nvPr/>
        </p:nvSpPr>
        <p:spPr>
          <a:xfrm>
            <a:off x="6477000" y="5120163"/>
            <a:ext cx="838200" cy="290037"/>
          </a:xfrm>
          <a:prstGeom prst="wedgeRoundRectCallout">
            <a:avLst>
              <a:gd name="adj1" fmla="val -154028"/>
              <a:gd name="adj2" fmla="val -21122"/>
              <a:gd name="adj3" fmla="val 16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tr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E20FEE2B-9D3E-4DF6-BFB1-BFA5E0FC60C3}"/>
              </a:ext>
            </a:extLst>
          </p:cNvPr>
          <p:cNvSpPr/>
          <p:nvPr/>
        </p:nvSpPr>
        <p:spPr>
          <a:xfrm>
            <a:off x="5791199" y="5501163"/>
            <a:ext cx="803215" cy="247591"/>
          </a:xfrm>
          <a:prstGeom prst="wedgeRoundRectCallout">
            <a:avLst>
              <a:gd name="adj1" fmla="val -122917"/>
              <a:gd name="adj2" fmla="val -5358"/>
              <a:gd name="adj3" fmla="val 16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td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E695FE6C-E576-4F9C-9A0F-F5B18FC7E88E}"/>
              </a:ext>
            </a:extLst>
          </p:cNvPr>
          <p:cNvSpPr/>
          <p:nvPr/>
        </p:nvSpPr>
        <p:spPr>
          <a:xfrm>
            <a:off x="5943599" y="5924609"/>
            <a:ext cx="803215" cy="247591"/>
          </a:xfrm>
          <a:prstGeom prst="wedgeRoundRectCallout">
            <a:avLst>
              <a:gd name="adj1" fmla="val -331628"/>
              <a:gd name="adj2" fmla="val -5358"/>
              <a:gd name="adj3" fmla="val 16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C00000"/>
                </a:solidFill>
              </a:rPr>
              <a:t>img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67A4F978-6A35-424E-AED2-B5A5B30D7390}"/>
              </a:ext>
            </a:extLst>
          </p:cNvPr>
          <p:cNvSpPr/>
          <p:nvPr/>
        </p:nvSpPr>
        <p:spPr>
          <a:xfrm>
            <a:off x="6492240" y="2636043"/>
            <a:ext cx="838200" cy="290037"/>
          </a:xfrm>
          <a:prstGeom prst="wedgeRoundRectCallout">
            <a:avLst>
              <a:gd name="adj1" fmla="val -234028"/>
              <a:gd name="adj2" fmla="val -115703"/>
              <a:gd name="adj3" fmla="val 16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C00000"/>
                </a:solidFill>
              </a:rPr>
              <a:t>em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931190"/>
      </p:ext>
    </p:extLst>
  </p:cSld>
  <p:clrMapOvr>
    <a:masterClrMapping/>
  </p:clrMapOvr>
  <p:transition>
    <p:strips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181600"/>
          </a:xfrm>
        </p:spPr>
        <p:txBody>
          <a:bodyPr/>
          <a:lstStyle/>
          <a:p>
            <a:r>
              <a:rPr lang="en-US" dirty="0"/>
              <a:t>The most important feature of web</a:t>
            </a:r>
          </a:p>
          <a:p>
            <a:pPr lvl="1"/>
            <a:r>
              <a:rPr lang="en-US" dirty="0"/>
              <a:t>Hyperlink (anchor) </a:t>
            </a:r>
            <a:r>
              <a:rPr lang="en-US" dirty="0">
                <a:sym typeface="Wingdings" pitchFamily="2" charset="2"/>
              </a:rPr>
              <a:t> the Web</a:t>
            </a:r>
          </a:p>
          <a:p>
            <a:pPr>
              <a:spcBef>
                <a:spcPts val="400"/>
              </a:spcBef>
            </a:pPr>
            <a:r>
              <a:rPr lang="en-US" sz="3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&lt;a </a:t>
            </a:r>
            <a:r>
              <a:rPr lang="en-US" sz="3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href</a:t>
            </a:r>
            <a:r>
              <a:rPr lang="en-US" sz="3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="URL"&gt;</a:t>
            </a:r>
            <a:r>
              <a:rPr lang="en-US" sz="3200" dirty="0">
                <a:latin typeface="+mj-lt"/>
                <a:cs typeface="Courier New" pitchFamily="49" charset="0"/>
                <a:sym typeface="Wingdings" pitchFamily="2" charset="2"/>
              </a:rPr>
              <a:t>link name</a:t>
            </a:r>
            <a:r>
              <a:rPr lang="en-US" sz="3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&lt;/a&gt;</a:t>
            </a:r>
            <a:endParaRPr lang="en-US" sz="30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</a:pPr>
            <a:r>
              <a:rPr lang="en-US" dirty="0"/>
              <a:t>When </a:t>
            </a:r>
            <a:r>
              <a:rPr lang="en-US" dirty="0">
                <a:solidFill>
                  <a:srgbClr val="C00000"/>
                </a:solidFill>
              </a:rPr>
              <a:t>scheme</a:t>
            </a:r>
            <a:r>
              <a:rPr lang="en-US" dirty="0"/>
              <a:t> is not give in the URL &amp; 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base</a:t>
            </a:r>
            <a:r>
              <a:rPr lang="en-US" dirty="0">
                <a:solidFill>
                  <a:srgbClr val="0033CC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is not set in 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&lt;head&gt;</a:t>
            </a:r>
            <a:r>
              <a:rPr lang="en-US" dirty="0"/>
              <a:t>, it is assumed as a </a:t>
            </a:r>
            <a:r>
              <a:rPr lang="en-US" i="1" dirty="0">
                <a:solidFill>
                  <a:srgbClr val="C00000"/>
                </a:solidFill>
              </a:rPr>
              <a:t>file</a:t>
            </a:r>
            <a:r>
              <a:rPr lang="en-US" dirty="0"/>
              <a:t> in </a:t>
            </a:r>
            <a:r>
              <a:rPr lang="en-US" i="1" dirty="0"/>
              <a:t>current domain</a:t>
            </a:r>
          </a:p>
          <a:p>
            <a:pPr lvl="1">
              <a:spcBef>
                <a:spcPts val="300"/>
              </a:spcBef>
            </a:pPr>
            <a:r>
              <a:rPr lang="en-US" sz="2400" dirty="0" err="1">
                <a:sym typeface="Wingdings" pitchFamily="2" charset="2"/>
              </a:rPr>
              <a:t>href</a:t>
            </a:r>
            <a:r>
              <a:rPr lang="en-US" sz="2400" dirty="0">
                <a:sym typeface="Wingdings" pitchFamily="2" charset="2"/>
              </a:rPr>
              <a:t>=“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http://</a:t>
            </a:r>
            <a:r>
              <a:rPr lang="en-US" sz="2400" dirty="0">
                <a:sym typeface="Wingdings" pitchFamily="2" charset="2"/>
              </a:rPr>
              <a:t>www.google.com”  open Google </a:t>
            </a:r>
          </a:p>
          <a:p>
            <a:pPr lvl="1">
              <a:spcBef>
                <a:spcPts val="300"/>
              </a:spcBef>
            </a:pPr>
            <a:r>
              <a:rPr lang="en-US" sz="2400" dirty="0" err="1"/>
              <a:t>href</a:t>
            </a:r>
            <a:r>
              <a:rPr lang="en-US" sz="2400" dirty="0"/>
              <a:t>=“www.google.com” </a:t>
            </a:r>
            <a:r>
              <a:rPr lang="en-US" sz="2400" dirty="0">
                <a:sym typeface="Wingdings" pitchFamily="2" charset="2"/>
              </a:rPr>
              <a:t> open a file in current directory named www.google.com</a:t>
            </a:r>
          </a:p>
          <a:p>
            <a:pPr lvl="1">
              <a:spcBef>
                <a:spcPts val="300"/>
              </a:spcBef>
            </a:pPr>
            <a:r>
              <a:rPr lang="en-US" sz="2400" dirty="0" err="1"/>
              <a:t>href</a:t>
            </a:r>
            <a:r>
              <a:rPr lang="en-US" sz="2400" dirty="0"/>
              <a:t>=“</a:t>
            </a:r>
            <a:r>
              <a:rPr lang="en-US" sz="2400" dirty="0">
                <a:solidFill>
                  <a:srgbClr val="CC0000"/>
                </a:solidFill>
              </a:rPr>
              <a:t>/</a:t>
            </a:r>
            <a:r>
              <a:rPr lang="en-US" sz="2400" dirty="0"/>
              <a:t>www.google.com” </a:t>
            </a:r>
            <a:r>
              <a:rPr lang="en-US" sz="2400" dirty="0">
                <a:sym typeface="Wingdings" pitchFamily="2" charset="2"/>
              </a:rPr>
              <a:t> open a file in the root directory named www.google.com</a:t>
            </a:r>
            <a:endParaRPr lang="en-US" sz="24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paths in current domain, similar to filesystem, paths can be 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Absolute</a:t>
            </a:r>
            <a:r>
              <a:rPr lang="en-US" dirty="0"/>
              <a:t>: Path starts from web server root directory</a:t>
            </a:r>
          </a:p>
          <a:p>
            <a:pPr lvl="2"/>
            <a:r>
              <a:rPr lang="en-US" dirty="0" err="1"/>
              <a:t>href</a:t>
            </a:r>
            <a:r>
              <a:rPr lang="en-US" dirty="0"/>
              <a:t>=“/1/2/3.jpg”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Relative</a:t>
            </a:r>
            <a:r>
              <a:rPr lang="en-US" dirty="0"/>
              <a:t>: Path starts from current directory</a:t>
            </a:r>
          </a:p>
          <a:p>
            <a:pPr lvl="2"/>
            <a:r>
              <a:rPr lang="en-US" dirty="0" err="1"/>
              <a:t>href</a:t>
            </a:r>
            <a:r>
              <a:rPr lang="en-US" dirty="0"/>
              <a:t>=“./1/2/3.jpg”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68799"/>
      </p:ext>
    </p:extLst>
  </p:cSld>
  <p:clrMapOvr>
    <a:masterClrMapping/>
  </p:clrMapOvr>
  <p:transition>
    <p:strips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Scheme can be every supported protocol</a:t>
            </a:r>
          </a:p>
          <a:p>
            <a:pPr lvl="1"/>
            <a:r>
              <a:rPr lang="en-US" dirty="0"/>
              <a:t>E.g. </a:t>
            </a:r>
            <a:r>
              <a:rPr lang="en-US" sz="29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mailto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/>
              <a:t>for sending email</a:t>
            </a:r>
          </a:p>
          <a:p>
            <a:pPr lvl="1"/>
            <a:r>
              <a:rPr lang="en-US" dirty="0"/>
              <a:t>E.g. </a:t>
            </a:r>
            <a:r>
              <a:rPr lang="en-US" sz="29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/>
              <a:t>to run code </a:t>
            </a:r>
          </a:p>
          <a:p>
            <a:r>
              <a:rPr lang="en-US" dirty="0"/>
              <a:t>By default links are opened in the same window, to open link in new window</a:t>
            </a:r>
          </a:p>
          <a:p>
            <a:pPr lvl="1"/>
            <a:r>
              <a:rPr lang="en-US" dirty="0"/>
              <a:t>Attribute </a:t>
            </a:r>
            <a:r>
              <a:rPr lang="en-US" sz="29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targe</a:t>
            </a:r>
            <a:r>
              <a:rPr lang="en-US" sz="29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="_blank"</a:t>
            </a:r>
          </a:p>
          <a:p>
            <a:r>
              <a:rPr lang="en-US" dirty="0"/>
              <a:t>Everything between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&lt;a&gt; &lt;/a&gt;</a:t>
            </a:r>
            <a:r>
              <a:rPr lang="en-US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is considered as link name</a:t>
            </a:r>
          </a:p>
          <a:p>
            <a:pPr lvl="1"/>
            <a:r>
              <a:rPr lang="en-US" dirty="0"/>
              <a:t>Avoid spaces after</a:t>
            </a:r>
            <a:r>
              <a:rPr lang="en-US" sz="2900" dirty="0"/>
              <a:t> </a:t>
            </a:r>
            <a:r>
              <a:rPr lang="en-US" sz="29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&lt;a&gt;</a:t>
            </a:r>
            <a:r>
              <a:rPr lang="en-US" dirty="0"/>
              <a:t> and before </a:t>
            </a:r>
            <a:r>
              <a:rPr lang="en-US" sz="29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&lt;/a&gt;</a:t>
            </a:r>
          </a:p>
          <a:p>
            <a:endParaRPr lang="en-US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4876800" cy="5181600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Please 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http://www.google.com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click here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&lt;/a&gt;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to go to Google. 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/&gt;&lt;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To open Google page in new window 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http://www.google.com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 target="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_blank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click here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&lt;/a&gt;. &lt;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/&gt;&lt;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My email address 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mailto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:abc@aut.ac.ir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abc@aut.ac.ir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&lt;/a&gt;</a:t>
            </a:r>
          </a:p>
          <a:p>
            <a:pPr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5450" y="2219325"/>
            <a:ext cx="34099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/>
          <a:p>
            <a:r>
              <a:rPr lang="en-US" sz="31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31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frag</a:t>
            </a:r>
            <a:r>
              <a:rPr lang="en-US" dirty="0"/>
              <a:t> part in URL is used to jump middle of a large document</a:t>
            </a:r>
          </a:p>
          <a:p>
            <a:r>
              <a:rPr lang="en-US" dirty="0"/>
              <a:t>Step one: assign an ID/name to the part (The </a:t>
            </a:r>
            <a:r>
              <a:rPr lang="en-US" i="1" dirty="0"/>
              <a:t>id</a:t>
            </a:r>
            <a:r>
              <a:rPr lang="en-US" dirty="0"/>
              <a:t> is case sensitive)</a:t>
            </a:r>
          </a:p>
          <a:p>
            <a:pPr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&lt;a id="</a:t>
            </a:r>
            <a:r>
              <a:rPr lang="en-US" sz="2400" i="1" dirty="0" err="1">
                <a:solidFill>
                  <a:srgbClr val="C00000"/>
                </a:solidFill>
                <a:latin typeface="+mj-lt"/>
                <a:cs typeface="Courier New" pitchFamily="49" charset="0"/>
              </a:rPr>
              <a:t>SctionResult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2400" dirty="0">
                <a:latin typeface="+mj-lt"/>
                <a:cs typeface="Courier New" pitchFamily="49" charset="0"/>
              </a:rPr>
              <a:t>Results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&lt;/a&gt;</a:t>
            </a:r>
          </a:p>
          <a:p>
            <a:pPr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&lt;a name="</a:t>
            </a:r>
            <a:r>
              <a:rPr lang="en-US" sz="2400" i="1" dirty="0" err="1">
                <a:solidFill>
                  <a:srgbClr val="C00000"/>
                </a:solidFill>
                <a:latin typeface="+mj-lt"/>
                <a:cs typeface="Courier New" pitchFamily="49" charset="0"/>
              </a:rPr>
              <a:t>SctionResult</a:t>
            </a: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2400" dirty="0">
                <a:latin typeface="+mj-lt"/>
                <a:cs typeface="Courier New" pitchFamily="49" charset="0"/>
              </a:rPr>
              <a:t>Results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&lt;/a&gt;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(not used anymore)</a:t>
            </a:r>
          </a:p>
          <a:p>
            <a:pPr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&lt;h2 id="</a:t>
            </a:r>
            <a:r>
              <a:rPr lang="en-US" sz="2400" i="1" dirty="0" err="1">
                <a:solidFill>
                  <a:srgbClr val="C00000"/>
                </a:solidFill>
                <a:latin typeface="+mj-lt"/>
                <a:cs typeface="Courier New" pitchFamily="49" charset="0"/>
              </a:rPr>
              <a:t>SctionResult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2400" dirty="0">
                <a:latin typeface="+mj-lt"/>
                <a:cs typeface="Courier New" pitchFamily="49" charset="0"/>
              </a:rPr>
              <a:t>Results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&lt;/h2&gt;</a:t>
            </a:r>
            <a:endParaRPr lang="en-US" sz="2000" dirty="0"/>
          </a:p>
          <a:p>
            <a:r>
              <a:rPr lang="en-US" dirty="0"/>
              <a:t>Step two: create link using </a:t>
            </a:r>
            <a:r>
              <a:rPr lang="en-US" sz="31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31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frag</a:t>
            </a:r>
            <a:r>
              <a:rPr lang="en-US" sz="3100" dirty="0"/>
              <a:t> </a:t>
            </a:r>
            <a:r>
              <a:rPr lang="en-US" dirty="0"/>
              <a:t>feature</a:t>
            </a:r>
          </a:p>
          <a:p>
            <a:pPr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To see result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i="1" dirty="0" err="1">
                <a:solidFill>
                  <a:srgbClr val="FF0000"/>
                </a:solidFill>
                <a:latin typeface="+mj-lt"/>
                <a:cs typeface="Courier New" pitchFamily="49" charset="0"/>
              </a:rPr>
              <a:t>SctionResult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2400" dirty="0">
                <a:latin typeface="+mj-lt"/>
                <a:cs typeface="Courier New" pitchFamily="49" charset="0"/>
              </a:rPr>
              <a:t>click here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991600" cy="5181600"/>
          </a:xfrm>
        </p:spPr>
        <p:txBody>
          <a:bodyPr/>
          <a:lstStyle/>
          <a:p>
            <a:r>
              <a:rPr lang="en-US" sz="3200" dirty="0"/>
              <a:t>Forms are used to get information from user</a:t>
            </a:r>
          </a:p>
          <a:p>
            <a:r>
              <a:rPr lang="en-US" sz="3000" dirty="0"/>
              <a:t>XHTML is only responsible to </a:t>
            </a:r>
            <a:r>
              <a:rPr lang="en-US" sz="3000" i="1" dirty="0">
                <a:solidFill>
                  <a:srgbClr val="C00000"/>
                </a:solidFill>
              </a:rPr>
              <a:t>gather</a:t>
            </a:r>
            <a:r>
              <a:rPr lang="en-US" sz="3000" dirty="0">
                <a:solidFill>
                  <a:srgbClr val="C00000"/>
                </a:solidFill>
              </a:rPr>
              <a:t> </a:t>
            </a:r>
            <a:r>
              <a:rPr lang="en-US" sz="3000" dirty="0"/>
              <a:t>the information</a:t>
            </a:r>
          </a:p>
          <a:p>
            <a:pPr lvl="1"/>
            <a:r>
              <a:rPr lang="en-US" sz="2400" dirty="0"/>
              <a:t>It is not responsible to process</a:t>
            </a:r>
          </a:p>
          <a:p>
            <a:pPr lvl="1"/>
            <a:r>
              <a:rPr lang="en-US" sz="2400" dirty="0"/>
              <a:t>Data are processed by server side scripts </a:t>
            </a:r>
          </a:p>
          <a:p>
            <a:pPr lvl="2"/>
            <a:r>
              <a:rPr lang="en-US" sz="2100" dirty="0"/>
              <a:t>However, some preprocessing can also be performed in client side</a:t>
            </a:r>
          </a:p>
          <a:p>
            <a:r>
              <a:rPr lang="en-US" sz="2800" dirty="0"/>
              <a:t>Major form components</a:t>
            </a:r>
          </a:p>
          <a:p>
            <a:pPr lvl="1"/>
            <a:r>
              <a:rPr lang="en-US" sz="2400" dirty="0"/>
              <a:t>The form element</a:t>
            </a:r>
          </a:p>
          <a:p>
            <a:pPr lvl="1"/>
            <a:r>
              <a:rPr lang="en-US" sz="2400" dirty="0"/>
              <a:t>Inputs</a:t>
            </a:r>
          </a:p>
          <a:p>
            <a:pPr lvl="2"/>
            <a:r>
              <a:rPr lang="en-US" sz="2000" dirty="0"/>
              <a:t>Text input, Checkboxes and radio buttons, Select boxes, File select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a typeface="+mn-ea"/>
              </a:rPr>
              <a:t>Buttons</a:t>
            </a:r>
            <a:endParaRPr lang="en-US" sz="2400" dirty="0">
              <a:ea typeface="+mn-ea"/>
            </a:endParaRPr>
          </a:p>
          <a:p>
            <a:pPr lvl="2"/>
            <a:r>
              <a:rPr lang="en-US" sz="2000" dirty="0">
                <a:solidFill>
                  <a:srgbClr val="000000"/>
                </a:solidFill>
                <a:ea typeface="+mn-ea"/>
              </a:rPr>
              <a:t>submit, cancel,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181600"/>
          </a:xfrm>
        </p:spPr>
        <p:txBody>
          <a:bodyPr/>
          <a:lstStyle/>
          <a:p>
            <a:r>
              <a:rPr lang="en-US" dirty="0"/>
              <a:t>Forms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get information from user</a:t>
            </a:r>
          </a:p>
          <a:p>
            <a:r>
              <a:rPr lang="en-US" dirty="0"/>
              <a:t>HTML is only responsible to gather the information:</a:t>
            </a:r>
          </a:p>
          <a:p>
            <a:pPr lvl="1"/>
            <a:r>
              <a:rPr lang="en-US" dirty="0"/>
              <a:t>No process</a:t>
            </a:r>
          </a:p>
          <a:p>
            <a:pPr lvl="1"/>
            <a:r>
              <a:rPr lang="en-US" dirty="0"/>
              <a:t>Process by server side scripts</a:t>
            </a:r>
          </a:p>
          <a:p>
            <a:pPr lvl="1"/>
            <a:r>
              <a:rPr lang="en-US" dirty="0"/>
              <a:t>May some preprocessing by java script in client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79376"/>
      </p:ext>
    </p:extLst>
  </p:cSld>
  <p:clrMapOvr>
    <a:masterClrMapping/>
  </p:clrMapOvr>
  <p:transition>
    <p:strip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991600" cy="518160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sz="2800" dirty="0"/>
              <a:t>Remark: The idea of WWW is document sharing</a:t>
            </a:r>
          </a:p>
          <a:p>
            <a:pPr>
              <a:spcBef>
                <a:spcPts val="800"/>
              </a:spcBef>
            </a:pPr>
            <a:r>
              <a:rPr lang="en-US" sz="2800" dirty="0"/>
              <a:t>Main question: How to define the structure of document?</a:t>
            </a:r>
          </a:p>
          <a:p>
            <a:pPr lvl="1">
              <a:spcBef>
                <a:spcPts val="200"/>
              </a:spcBef>
            </a:pPr>
            <a:r>
              <a:rPr lang="en-US" sz="2400" dirty="0"/>
              <a:t>Text, tables, figures, link, …</a:t>
            </a:r>
          </a:p>
          <a:p>
            <a:pPr>
              <a:spcBef>
                <a:spcPts val="800"/>
              </a:spcBef>
            </a:pPr>
            <a:r>
              <a:rPr lang="en-US" sz="2800" dirty="0"/>
              <a:t>In 1980s</a:t>
            </a:r>
          </a:p>
          <a:p>
            <a:pPr lvl="1">
              <a:spcBef>
                <a:spcPts val="200"/>
              </a:spcBef>
            </a:pPr>
            <a:r>
              <a:rPr lang="en-US" sz="2400" dirty="0"/>
              <a:t> Binary formats? Useless</a:t>
            </a:r>
          </a:p>
          <a:p>
            <a:pPr lvl="2">
              <a:spcBef>
                <a:spcPts val="200"/>
              </a:spcBef>
            </a:pPr>
            <a:r>
              <a:rPr lang="en-US" sz="2200" dirty="0"/>
              <a:t>Different machines, no popular graphical desktops, no such   popular format such as PDF, Doc, …</a:t>
            </a:r>
          </a:p>
          <a:p>
            <a:pPr lvl="1"/>
            <a:r>
              <a:rPr lang="en-US" sz="2400" dirty="0"/>
              <a:t>Text format</a:t>
            </a:r>
          </a:p>
          <a:p>
            <a:pPr lvl="2">
              <a:spcBef>
                <a:spcPts val="200"/>
              </a:spcBef>
            </a:pPr>
            <a:r>
              <a:rPr lang="en-US" sz="2400" dirty="0"/>
              <a:t>It is okay, everyone knows ASCII</a:t>
            </a:r>
          </a:p>
          <a:p>
            <a:pPr lvl="3">
              <a:spcBef>
                <a:spcPts val="200"/>
              </a:spcBef>
            </a:pPr>
            <a:r>
              <a:rPr lang="en-US" sz="2000" dirty="0"/>
              <a:t>But how to describe structure, layout, and formatting?</a:t>
            </a:r>
          </a:p>
          <a:p>
            <a:pPr lvl="2">
              <a:spcBef>
                <a:spcPts val="200"/>
              </a:spcBef>
            </a:pPr>
            <a:r>
              <a:rPr lang="en-US" sz="2400" dirty="0"/>
              <a:t>Add meaning to each part of text using special predefined </a:t>
            </a:r>
            <a:r>
              <a:rPr lang="en-US" sz="2400" dirty="0">
                <a:solidFill>
                  <a:srgbClr val="C00000"/>
                </a:solidFill>
              </a:rPr>
              <a:t>markup,  </a:t>
            </a:r>
            <a:r>
              <a:rPr lang="en-US" sz="2200" dirty="0"/>
              <a:t>E.g., It is heading, It is paragraph, It is table …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181600"/>
          </a:xfrm>
        </p:spPr>
        <p:txBody>
          <a:bodyPr/>
          <a:lstStyle/>
          <a:p>
            <a:r>
              <a:rPr lang="en-US" dirty="0"/>
              <a:t>Forms are created by 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&lt;form&gt; :</a:t>
            </a:r>
          </a:p>
          <a:p>
            <a:r>
              <a:rPr lang="en-US" dirty="0"/>
              <a:t>Each form must have 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dirty="0"/>
              <a:t> and 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/>
              <a:t>attributes</a:t>
            </a:r>
          </a:p>
          <a:p>
            <a:pPr lvl="1"/>
            <a:r>
              <a:rPr lang="en-US" sz="29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/>
              <a:t>is a URL</a:t>
            </a:r>
          </a:p>
          <a:p>
            <a:pPr lvl="2"/>
            <a:r>
              <a:rPr lang="en-US" dirty="0"/>
              <a:t>Server side script that process the data</a:t>
            </a:r>
          </a:p>
          <a:p>
            <a:pPr lvl="1"/>
            <a:r>
              <a:rPr lang="en-US" sz="29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/>
              <a:t>is a HTTP method used to send data</a:t>
            </a:r>
          </a:p>
          <a:p>
            <a:pPr lvl="2"/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: User input data is sent through the </a:t>
            </a:r>
            <a:r>
              <a:rPr lang="en-US" i="1" dirty="0">
                <a:solidFill>
                  <a:srgbClr val="C00000"/>
                </a:solidFill>
              </a:rPr>
              <a:t>query part </a:t>
            </a:r>
            <a:r>
              <a:rPr lang="en-US" dirty="0"/>
              <a:t>of URL by HTTP GET method</a:t>
            </a:r>
          </a:p>
          <a:p>
            <a:pPr lvl="2"/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/>
              <a:t>: User input data is sent as the </a:t>
            </a:r>
            <a:r>
              <a:rPr lang="en-US" i="1" dirty="0">
                <a:solidFill>
                  <a:srgbClr val="C00000"/>
                </a:solidFill>
              </a:rPr>
              <a:t>body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HTTP message by HTTP POST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9067800" cy="5181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3000" dirty="0"/>
              <a:t>A from is composed of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3000" dirty="0"/>
              <a:t> elements</a:t>
            </a:r>
          </a:p>
          <a:p>
            <a:pPr>
              <a:spcBef>
                <a:spcPts val="200"/>
              </a:spcBef>
            </a:pPr>
            <a:r>
              <a:rPr lang="en-US" sz="3000" dirty="0"/>
              <a:t>Each component has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3000" dirty="0"/>
              <a:t>,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3000" dirty="0"/>
              <a:t>, and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3000" dirty="0">
                <a:solidFill>
                  <a:srgbClr val="0033CC"/>
                </a:solidFill>
              </a:rPr>
              <a:t> </a:t>
            </a:r>
            <a:r>
              <a:rPr lang="en-US" sz="3000" dirty="0"/>
              <a:t>attributes</a:t>
            </a:r>
          </a:p>
          <a:p>
            <a:pPr lvl="1">
              <a:spcBef>
                <a:spcPts val="200"/>
              </a:spcBef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400" dirty="0"/>
              <a:t> specifies the type of component</a:t>
            </a: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400" dirty="0"/>
              <a:t> is the name of the component</a:t>
            </a:r>
          </a:p>
          <a:p>
            <a:pPr lvl="1">
              <a:spcBef>
                <a:spcPts val="200"/>
              </a:spcBef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2400" dirty="0"/>
              <a:t> (except buttons)</a:t>
            </a:r>
            <a:endParaRPr lang="en-US" sz="24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200"/>
              </a:spcBef>
            </a:pPr>
            <a:r>
              <a:rPr lang="en-US" sz="2400" dirty="0"/>
              <a:t>If not empty, is the default value</a:t>
            </a:r>
          </a:p>
          <a:p>
            <a:pPr>
              <a:spcBef>
                <a:spcPts val="200"/>
              </a:spcBef>
            </a:pPr>
            <a:r>
              <a:rPr lang="en-US" sz="3000" dirty="0"/>
              <a:t>On submission,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name=</a:t>
            </a:r>
            <a:r>
              <a:rPr lang="en-US" sz="3200" i="1" dirty="0">
                <a:solidFill>
                  <a:srgbClr val="C00000"/>
                </a:solidFill>
              </a:rPr>
              <a:t>value</a:t>
            </a:r>
            <a:r>
              <a:rPr lang="en-US" sz="3000" dirty="0"/>
              <a:t> (user input or default) of the components in the form are sent to server (using the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3000" dirty="0"/>
              <a:t> method: POST, GET)</a:t>
            </a:r>
          </a:p>
          <a:p>
            <a:pPr lvl="1">
              <a:spcBef>
                <a:spcPts val="200"/>
              </a:spcBef>
            </a:pPr>
            <a:r>
              <a:rPr lang="en-US" sz="2600" dirty="0"/>
              <a:t>Server processes the values according to the names</a:t>
            </a:r>
          </a:p>
          <a:p>
            <a:pPr lvl="2">
              <a:spcBef>
                <a:spcPts val="200"/>
              </a:spcBef>
            </a:pPr>
            <a:r>
              <a:rPr lang="en-US" sz="2300" i="1" dirty="0"/>
              <a:t>It must know the names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Forms: Text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067800" cy="5181600"/>
          </a:xfrm>
        </p:spPr>
        <p:txBody>
          <a:bodyPr/>
          <a:lstStyle/>
          <a:p>
            <a:r>
              <a:rPr lang="en-US" sz="2800" dirty="0"/>
              <a:t>Single-line text</a:t>
            </a:r>
          </a:p>
          <a:p>
            <a:pPr lvl="1"/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type="text"</a:t>
            </a:r>
          </a:p>
          <a:p>
            <a:r>
              <a:rPr lang="en-US" sz="2800" dirty="0"/>
              <a:t>Password (</a:t>
            </a:r>
            <a:r>
              <a:rPr lang="en-US" sz="2400" dirty="0"/>
              <a:t>instead of real input, other character is shown</a:t>
            </a:r>
            <a:r>
              <a:rPr lang="en-US" sz="2800" dirty="0"/>
              <a:t>) </a:t>
            </a:r>
          </a:p>
          <a:p>
            <a:pPr lvl="1"/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type="password"</a:t>
            </a:r>
          </a:p>
          <a:p>
            <a:r>
              <a:rPr lang="en-US" sz="2800" dirty="0"/>
              <a:t>Multi-line text</a:t>
            </a:r>
          </a:p>
          <a:p>
            <a:pPr lvl="1"/>
            <a:r>
              <a:rPr lang="en-US" sz="2400" dirty="0"/>
              <a:t>Instead of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&lt;input&gt;</a:t>
            </a:r>
            <a:r>
              <a:rPr lang="en-US" sz="2400" dirty="0"/>
              <a:t>, we use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 &lt;/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cols</a:t>
            </a:r>
            <a:r>
              <a:rPr lang="en-US" sz="2400" dirty="0"/>
              <a:t> &amp;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rows</a:t>
            </a:r>
            <a:r>
              <a:rPr lang="en-US" sz="2400" dirty="0"/>
              <a:t> specifies # of columns &amp; rows </a:t>
            </a:r>
          </a:p>
          <a:p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name=</a:t>
            </a:r>
            <a:r>
              <a:rPr lang="en-US" sz="3000" i="1" dirty="0">
                <a:solidFill>
                  <a:srgbClr val="C00000"/>
                </a:solidFill>
              </a:rPr>
              <a:t>value</a:t>
            </a:r>
            <a:r>
              <a:rPr lang="en-US" sz="2800" dirty="0">
                <a:solidFill>
                  <a:srgbClr val="0033CC"/>
                </a:solidFill>
              </a:rPr>
              <a:t> </a:t>
            </a:r>
            <a:r>
              <a:rPr lang="en-US" sz="2800" dirty="0"/>
              <a:t>of component is sent to server</a:t>
            </a:r>
          </a:p>
          <a:p>
            <a:pPr lvl="1"/>
            <a:r>
              <a:rPr lang="en-US" sz="2400" dirty="0"/>
              <a:t>Password in plain text format!!!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Forms: Text Input 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6248400" cy="5181600"/>
          </a:xfrm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&lt;form action=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"http://127.0.0.1" 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="get"&gt;</a:t>
            </a:r>
          </a:p>
          <a:p>
            <a:pPr>
              <a:spcBef>
                <a:spcPts val="30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Search:</a:t>
            </a:r>
          </a:p>
          <a:p>
            <a:pPr>
              <a:spcBef>
                <a:spcPts val="30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input type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="text" 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txtSearch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="" 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="20" 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maxlength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="64" 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/&gt; &lt;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30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Password:</a:t>
            </a:r>
          </a:p>
          <a:p>
            <a:pPr>
              <a:spcBef>
                <a:spcPts val="30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&lt;input type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="password" 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="pass" 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="" 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="20" 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maxlength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="64" 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/&gt; &lt;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30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Text:</a:t>
            </a:r>
          </a:p>
          <a:p>
            <a:pPr>
              <a:spcBef>
                <a:spcPts val="30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inputtext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cols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="30" 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rows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="3"&gt;Please enter your message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&lt;/form&gt;</a:t>
            </a:r>
          </a:p>
          <a:p>
            <a:pPr>
              <a:spcBef>
                <a:spcPts val="300"/>
              </a:spcBef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5096" y="2247900"/>
            <a:ext cx="2566504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Forms: Checkbox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type="checkbox"</a:t>
            </a:r>
          </a:p>
          <a:p>
            <a:r>
              <a:rPr lang="en-US" sz="2800" dirty="0"/>
              <a:t>If checked, its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name=value</a:t>
            </a:r>
            <a:r>
              <a:rPr lang="en-US" sz="2800" dirty="0"/>
              <a:t> is sent to server</a:t>
            </a:r>
          </a:p>
          <a:p>
            <a:pPr lvl="1">
              <a:spcBef>
                <a:spcPts val="200"/>
              </a:spcBef>
            </a:pPr>
            <a:r>
              <a:rPr lang="en-US" sz="2400" dirty="0"/>
              <a:t>User cannot change/enter value</a:t>
            </a:r>
          </a:p>
          <a:p>
            <a:pPr lvl="2">
              <a:spcBef>
                <a:spcPts val="200"/>
              </a:spcBef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400" dirty="0"/>
              <a:t>attribute is needed in some cases</a:t>
            </a:r>
          </a:p>
          <a:p>
            <a:pPr lvl="3">
              <a:spcBef>
                <a:spcPts val="200"/>
              </a:spcBef>
            </a:pPr>
            <a:r>
              <a:rPr lang="en-US" sz="2100" dirty="0"/>
              <a:t>If not given, it is assumed “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2100" dirty="0"/>
              <a:t>”</a:t>
            </a:r>
          </a:p>
          <a:p>
            <a:r>
              <a:rPr lang="en-US" sz="2800" dirty="0"/>
              <a:t>To be checked by default</a:t>
            </a:r>
          </a:p>
          <a:p>
            <a:pPr lvl="1">
              <a:spcBef>
                <a:spcPts val="200"/>
              </a:spcBef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checked="checked"</a:t>
            </a:r>
          </a:p>
          <a:p>
            <a:r>
              <a:rPr lang="en-US" sz="2800" dirty="0"/>
              <a:t>To draw border around a group of components</a:t>
            </a:r>
          </a:p>
          <a:p>
            <a:pPr lvl="1">
              <a:spcBef>
                <a:spcPts val="200"/>
              </a:spcBef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 &lt;/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800" dirty="0"/>
              <a:t>To assign name to the group</a:t>
            </a:r>
          </a:p>
          <a:p>
            <a:pPr lvl="1">
              <a:spcBef>
                <a:spcPts val="200"/>
              </a:spcBef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&lt;legend&gt; &lt;/legend&gt;</a:t>
            </a:r>
          </a:p>
          <a:p>
            <a:endParaRPr lang="en-US" sz="24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Forms: Checkbox 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066800"/>
            <a:ext cx="7389241" cy="5181600"/>
          </a:xfrm>
        </p:spPr>
        <p:txBody>
          <a:bodyPr/>
          <a:lstStyle/>
          <a:p>
            <a:pPr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&lt;form action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="http://www.google.com"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="get"&gt;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   &lt;legend&gt;&lt;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Web Development Skills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&gt;&lt;/legend&gt;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   &lt;input type=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"checkbox"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="skill_1"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="html"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/&gt;     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HTML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&lt;input type=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"checkbox"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="skill_2"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xhtml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 	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checked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="checked"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XHTML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&lt;input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="checkbox"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="skill_3“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="CSS"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   &lt;input type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="checkbox"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="skill_4" 	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="JavaScript"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   &lt;input type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="checkbox"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="skill_5“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aspnet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ASP.Net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   &lt;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type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="checkbox"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="skill_6"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PHP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   &lt;input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type="submit"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="Submit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>
              <a:spcBef>
                <a:spcPts val="10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145808"/>
            <a:ext cx="273888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Forms: 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type="radio"</a:t>
            </a:r>
          </a:p>
          <a:p>
            <a:r>
              <a:rPr lang="en-US" sz="3200" dirty="0"/>
              <a:t>Only one of button can be selected in a group of buttons with the same 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name=value</a:t>
            </a:r>
            <a:r>
              <a:rPr lang="en-US" sz="3200" dirty="0"/>
              <a:t> of the selected button will sent</a:t>
            </a:r>
          </a:p>
          <a:p>
            <a:pPr lvl="1"/>
            <a:r>
              <a:rPr lang="en-US" sz="2800" dirty="0"/>
              <a:t>Again, user cannot change/enter the value </a:t>
            </a:r>
          </a:p>
          <a:p>
            <a:pPr lvl="2"/>
            <a:r>
              <a:rPr lang="en-US" sz="2800" dirty="0"/>
              <a:t>If the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2800" dirty="0">
                <a:solidFill>
                  <a:srgbClr val="0033CC"/>
                </a:solidFill>
              </a:rPr>
              <a:t> </a:t>
            </a:r>
            <a:r>
              <a:rPr lang="en-US" sz="2800" dirty="0"/>
              <a:t>attribute is missing, the default value is “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2800" dirty="0"/>
              <a:t>”</a:t>
            </a:r>
          </a:p>
          <a:p>
            <a:pPr lvl="2"/>
            <a:r>
              <a:rPr lang="en-US" sz="2800" dirty="0"/>
              <a:t>The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2800" dirty="0">
                <a:solidFill>
                  <a:srgbClr val="0033CC"/>
                </a:solidFill>
              </a:rPr>
              <a:t> </a:t>
            </a:r>
            <a:r>
              <a:rPr lang="en-US" sz="2800" dirty="0"/>
              <a:t>attribute is (almost always) needed</a:t>
            </a:r>
          </a:p>
          <a:p>
            <a:pPr lvl="3"/>
            <a:r>
              <a:rPr lang="en-US" sz="2500" dirty="0"/>
              <a:t>The name is the same for all choices!!!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Forms: Radio Buttons 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400"/>
              </a:spcBef>
              <a:buNone/>
            </a:pP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&lt;form action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="www.aut.ac.ir" 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method="get"&gt;</a:t>
            </a:r>
          </a:p>
          <a:p>
            <a:pPr>
              <a:spcBef>
                <a:spcPts val="400"/>
              </a:spcBef>
              <a:buNone/>
            </a:pP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7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400"/>
              </a:spcBef>
              <a:buNone/>
            </a:pP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   &lt;legend&gt;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University Grade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&lt;/legend&gt;</a:t>
            </a:r>
          </a:p>
          <a:p>
            <a:pPr>
              <a:spcBef>
                <a:spcPts val="400"/>
              </a:spcBef>
              <a:buNone/>
            </a:pP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   &lt;input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="radio" 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="grade" 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="B"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BS 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7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400"/>
              </a:spcBef>
              <a:buNone/>
            </a:pP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   &lt;input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="radio" 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="grade" 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="M" 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MS 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7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400"/>
              </a:spcBef>
              <a:buNone/>
            </a:pP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   &lt;input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="radio" 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="grade" 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="P" 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PhD 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7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400"/>
              </a:spcBef>
              <a:buNone/>
            </a:pPr>
            <a:r>
              <a:rPr lang="en-US" sz="165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   &lt;input</a:t>
            </a:r>
            <a:r>
              <a:rPr lang="en-US" sz="16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5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650" b="1" dirty="0">
                <a:latin typeface="Courier New" pitchFamily="49" charset="0"/>
                <a:cs typeface="Courier New" pitchFamily="49" charset="0"/>
              </a:rPr>
              <a:t>="radio" </a:t>
            </a:r>
            <a:r>
              <a:rPr lang="en-US" sz="165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650" b="1" dirty="0">
                <a:latin typeface="Courier New" pitchFamily="49" charset="0"/>
                <a:cs typeface="Courier New" pitchFamily="49" charset="0"/>
              </a:rPr>
              <a:t>="grade" </a:t>
            </a:r>
            <a:r>
              <a:rPr lang="en-US" sz="165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650" b="1" dirty="0">
                <a:latin typeface="Courier New" pitchFamily="49" charset="0"/>
                <a:cs typeface="Courier New" pitchFamily="49" charset="0"/>
              </a:rPr>
              <a:t>="PD" </a:t>
            </a:r>
            <a:r>
              <a:rPr lang="en-US" sz="165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en-US" sz="1650" b="1" dirty="0">
                <a:latin typeface="Courier New" pitchFamily="49" charset="0"/>
                <a:cs typeface="Courier New" pitchFamily="49" charset="0"/>
              </a:rPr>
              <a:t> Post Doc </a:t>
            </a:r>
            <a:r>
              <a:rPr lang="en-US" sz="165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5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5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spcBef>
                <a:spcPts val="400"/>
              </a:spcBef>
              <a:buNone/>
            </a:pP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   &lt;input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="submit" 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="Submit" 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spcBef>
                <a:spcPts val="400"/>
              </a:spcBef>
              <a:buNone/>
            </a:pP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&lt;/</a:t>
            </a:r>
            <a:r>
              <a:rPr lang="en-US" sz="17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400"/>
              </a:spcBef>
              <a:buNone/>
            </a:pP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>
              <a:buNone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3406828"/>
            <a:ext cx="2495550" cy="284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Forms: Select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3200" dirty="0"/>
              <a:t>The same functionality of radio buttons</a:t>
            </a:r>
          </a:p>
          <a:p>
            <a:pPr lvl="1"/>
            <a:r>
              <a:rPr lang="en-US" sz="2800" dirty="0"/>
              <a:t>However, to save spaces</a:t>
            </a:r>
          </a:p>
          <a:p>
            <a:r>
              <a:rPr lang="en-US" sz="3200" dirty="0"/>
              <a:t>Created by </a:t>
            </a:r>
          </a:p>
          <a:p>
            <a:pPr lvl="1"/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&lt;select name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800" dirty="0" err="1"/>
              <a:t>selname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&lt;/select&gt;</a:t>
            </a:r>
          </a:p>
          <a:p>
            <a:pPr lvl="1"/>
            <a:r>
              <a:rPr lang="en-US" sz="2800" dirty="0"/>
              <a:t>Options are given by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&lt;option value=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 err="1"/>
              <a:t>val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/>
              <a:t>text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&lt;/option&gt;</a:t>
            </a:r>
          </a:p>
          <a:p>
            <a:r>
              <a:rPr lang="en-US" sz="3200" i="1" dirty="0" err="1"/>
              <a:t>slename</a:t>
            </a:r>
            <a:r>
              <a:rPr lang="en-US" sz="3200" i="1" dirty="0"/>
              <a:t>=</a:t>
            </a:r>
            <a:r>
              <a:rPr lang="en-US" sz="3200" i="1" dirty="0" err="1"/>
              <a:t>val</a:t>
            </a:r>
            <a:r>
              <a:rPr lang="en-US" sz="3200" dirty="0"/>
              <a:t> of the selected item is sent to server</a:t>
            </a:r>
          </a:p>
          <a:p>
            <a:r>
              <a:rPr lang="en-US" sz="3200" dirty="0"/>
              <a:t>User cannot enter value; If the value attribute is missing, the “</a:t>
            </a:r>
            <a:r>
              <a:rPr lang="en-US" sz="3200" i="1" dirty="0">
                <a:solidFill>
                  <a:srgbClr val="CC0000"/>
                </a:solidFill>
              </a:rPr>
              <a:t>text</a:t>
            </a:r>
            <a:r>
              <a:rPr lang="en-US" sz="3200" dirty="0"/>
              <a:t>” is assumed as the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Forms: Select Boxes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&lt;form action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="http://127.0.0.1/"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method="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 name="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frmColors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Select color:</a:t>
            </a:r>
          </a:p>
          <a:p>
            <a:pPr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&lt;select name="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selColor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&lt;option 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="r"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&lt;/option&gt;</a:t>
            </a:r>
          </a:p>
          <a:p>
            <a:pPr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&lt;option 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="g"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Green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&lt;/option&gt;</a:t>
            </a:r>
          </a:p>
          <a:p>
            <a:pPr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&lt;option 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="b"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&lt;/option&gt;</a:t>
            </a:r>
          </a:p>
          <a:p>
            <a:pPr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&lt;/select&gt;</a:t>
            </a:r>
          </a:p>
          <a:p>
            <a:pPr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&lt;input type="submit" 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="Submit" 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>
              <a:buNone/>
            </a:pPr>
            <a:endParaRPr lang="en-US" sz="20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752600"/>
            <a:ext cx="2438400" cy="196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(cont’d)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067800" cy="5181600"/>
          </a:xfrm>
        </p:spPr>
        <p:txBody>
          <a:bodyPr/>
          <a:lstStyle/>
          <a:p>
            <a:r>
              <a:rPr lang="en-US" dirty="0"/>
              <a:t>HTML (Hyper Text </a:t>
            </a:r>
            <a:r>
              <a:rPr lang="en-US" dirty="0">
                <a:solidFill>
                  <a:srgbClr val="C00000"/>
                </a:solidFill>
              </a:rPr>
              <a:t>Markup</a:t>
            </a:r>
            <a:r>
              <a:rPr lang="en-US" dirty="0"/>
              <a:t> Language)</a:t>
            </a:r>
          </a:p>
          <a:p>
            <a:pPr lvl="1"/>
            <a:r>
              <a:rPr lang="en-US" dirty="0"/>
              <a:t>A language to define </a:t>
            </a:r>
            <a:r>
              <a:rPr lang="en-US" dirty="0">
                <a:solidFill>
                  <a:srgbClr val="C00000"/>
                </a:solidFill>
              </a:rPr>
              <a:t>structure</a:t>
            </a:r>
            <a:r>
              <a:rPr lang="en-US" dirty="0"/>
              <a:t> of web docs 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Tags</a:t>
            </a:r>
            <a:r>
              <a:rPr lang="en-US" dirty="0"/>
              <a:t> specify the structure</a:t>
            </a:r>
          </a:p>
          <a:p>
            <a:r>
              <a:rPr lang="en-US" dirty="0"/>
              <a:t>HTML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Was defined with SGML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Is not a programming language</a:t>
            </a:r>
          </a:p>
          <a:p>
            <a:pPr lvl="2">
              <a:spcBef>
                <a:spcPts val="400"/>
              </a:spcBef>
            </a:pPr>
            <a:r>
              <a:rPr lang="en-US" dirty="0"/>
              <a:t>Cannot be used to describe computations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HTML does/should not specify presentation</a:t>
            </a:r>
          </a:p>
          <a:p>
            <a:pPr lvl="2">
              <a:spcBef>
                <a:spcPts val="400"/>
              </a:spcBef>
            </a:pPr>
            <a:r>
              <a:rPr lang="en-US" dirty="0"/>
              <a:t>Font family, style, color, …</a:t>
            </a:r>
          </a:p>
          <a:p>
            <a:pPr lvl="2">
              <a:spcBef>
                <a:spcPts val="400"/>
              </a:spcBef>
            </a:pPr>
            <a:r>
              <a:rPr lang="en-US" sz="2500" dirty="0"/>
              <a:t>Cascading Style Sheet (CSS) is responsible for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Forms: File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&lt;input&gt;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type="file"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accept</a:t>
            </a:r>
            <a:r>
              <a:rPr lang="en-US" dirty="0"/>
              <a:t>= A MIME type to specify default acceptable file format </a:t>
            </a:r>
          </a:p>
          <a:p>
            <a:r>
              <a:rPr lang="en-US" dirty="0"/>
              <a:t>In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&lt;form&gt;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method="post" </a:t>
            </a: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enctype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="multipart/form-data"</a:t>
            </a:r>
          </a:p>
          <a:p>
            <a:pPr lvl="2"/>
            <a:r>
              <a:rPr lang="en-US" sz="2800" dirty="0"/>
              <a:t>To encode file as MIME message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Forms: File Input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&lt;form action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="http://127.0.0.1" 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="post" 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name="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fromImageUpload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enctype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="multipart/form-data"&gt;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&lt;input type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="file" 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fileUpload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accept="image/*" /&gt;</a:t>
            </a:r>
          </a:p>
          <a:p>
            <a:pPr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/&gt;&lt;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 </a:t>
            </a:r>
          </a:p>
          <a:p>
            <a:pPr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&lt;input type="submit" value="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Submit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4038600"/>
            <a:ext cx="31623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6775" y="4114800"/>
            <a:ext cx="32861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Forms: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Buttons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&lt;input type</a:t>
            </a:r>
            <a:r>
              <a:rPr lang="en-US" sz="2400" dirty="0"/>
              <a:t>=“T”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2400" dirty="0"/>
              <a:t>=“L”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en-US" sz="2400" dirty="0">
              <a:solidFill>
                <a:srgbClr val="0033CC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sz="2000" dirty="0"/>
              <a:t>To submit data to server: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type="submit"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To reset all inputs to default values: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type="reset"</a:t>
            </a:r>
          </a:p>
          <a:p>
            <a:pPr lvl="2"/>
            <a:r>
              <a:rPr lang="en-US" sz="2100" dirty="0"/>
              <a:t>To run client side script: 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type="button"</a:t>
            </a:r>
          </a:p>
          <a:p>
            <a:r>
              <a:rPr lang="en-US" sz="2600" dirty="0"/>
              <a:t>Attribute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2400" dirty="0"/>
              <a:t> </a:t>
            </a:r>
            <a:r>
              <a:rPr lang="en-US" sz="2600" dirty="0"/>
              <a:t>is the label of button</a:t>
            </a:r>
          </a:p>
          <a:p>
            <a:r>
              <a:rPr lang="en-US" sz="2600" dirty="0"/>
              <a:t>Using image as a button</a:t>
            </a:r>
          </a:p>
          <a:p>
            <a:pPr lvl="1"/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type="image" 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/>
              <a:t>"image path"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alt=</a:t>
            </a:r>
            <a:r>
              <a:rPr lang="en-US" sz="2000" dirty="0"/>
              <a:t>"text"</a:t>
            </a:r>
          </a:p>
          <a:p>
            <a:r>
              <a:rPr lang="en-US" sz="2600" dirty="0"/>
              <a:t>Attribute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600" dirty="0"/>
              <a:t> is required if more than same type button in a form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07582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Forms: Buttons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5715000" cy="5181600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&lt;form action=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http://127.0.0.1/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method=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"get"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&lt;input type="text" name="input" value="Default Value" /&gt;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 &lt;input type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submit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Submit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/&gt; &lt;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&lt;button type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Reset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&lt;/button&gt; &lt;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&lt;input type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button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Button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/&gt; &lt;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&lt;input type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image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google_logo.gif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2415027"/>
            <a:ext cx="2692133" cy="3223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39798797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form submission </a:t>
            </a:r>
          </a:p>
          <a:p>
            <a:r>
              <a:rPr lang="en-US" dirty="0"/>
              <a:t>GET</a:t>
            </a:r>
          </a:p>
          <a:p>
            <a:r>
              <a:rPr lang="en-US" dirty="0"/>
              <a:t>POST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46416"/>
      </p:ext>
    </p:extLst>
  </p:cSld>
  <p:clrMapOvr>
    <a:masterClrMapping/>
  </p:clrMapOvr>
  <p:transition>
    <p:strips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2400" dirty="0"/>
              <a:t>Form: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&lt;form action=</a:t>
            </a:r>
            <a:r>
              <a:rPr lang="en-US" sz="2400" dirty="0"/>
              <a:t>“”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2400" dirty="0"/>
              <a:t>=“”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2400" dirty="0"/>
          </a:p>
          <a:p>
            <a:r>
              <a:rPr lang="en-US" sz="2400" dirty="0"/>
              <a:t>Button: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&lt;input type="button"&gt;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&lt;button&gt;</a:t>
            </a:r>
          </a:p>
          <a:p>
            <a:r>
              <a:rPr lang="en-US" sz="2400" dirty="0"/>
              <a:t>Text:</a:t>
            </a:r>
          </a:p>
          <a:p>
            <a:pPr lvl="1"/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&lt;input type="text" …</a:t>
            </a:r>
          </a:p>
          <a:p>
            <a:pPr lvl="1"/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&lt;input type="password" …</a:t>
            </a:r>
          </a:p>
          <a:p>
            <a:pPr lvl="1"/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sz="2400" dirty="0"/>
              <a:t>Checkbox: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&lt;input type="checkbox" …</a:t>
            </a:r>
          </a:p>
          <a:p>
            <a:r>
              <a:rPr lang="en-US" sz="2400" dirty="0"/>
              <a:t>Radio: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&lt;input type="radio" …</a:t>
            </a:r>
          </a:p>
          <a:p>
            <a:r>
              <a:rPr lang="en-US" sz="2400" dirty="0"/>
              <a:t>Select box: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&lt;select name= …  </a:t>
            </a:r>
            <a:r>
              <a:rPr lang="en-US" sz="2400" dirty="0"/>
              <a:t>and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&lt;option value= </a:t>
            </a:r>
          </a:p>
          <a:p>
            <a:r>
              <a:rPr lang="en-US" sz="2400" dirty="0"/>
              <a:t>File: </a:t>
            </a: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&lt;input type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="file" …</a:t>
            </a:r>
          </a:p>
          <a:p>
            <a:endParaRPr lang="en-US" sz="20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144000" cy="5181600"/>
          </a:xfrm>
        </p:spPr>
        <p:txBody>
          <a:bodyPr/>
          <a:lstStyle/>
          <a:p>
            <a:r>
              <a:rPr lang="en-US" dirty="0"/>
              <a:t>XHTML (HTML 4) does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support multimedia</a:t>
            </a:r>
          </a:p>
          <a:p>
            <a:r>
              <a:rPr lang="en-US" dirty="0"/>
              <a:t>Browser plug-ins need to be used</a:t>
            </a:r>
          </a:p>
          <a:p>
            <a:pPr lvl="1"/>
            <a:r>
              <a:rPr lang="en-US" dirty="0"/>
              <a:t>Flash</a:t>
            </a:r>
          </a:p>
          <a:p>
            <a:pPr lvl="1"/>
            <a:r>
              <a:rPr lang="en-US" dirty="0"/>
              <a:t>QuickTime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Next version of HTML (HTML 5) supports multimedia without any plug-in</a:t>
            </a:r>
          </a:p>
          <a:p>
            <a:pPr lvl="1"/>
            <a:r>
              <a:rPr lang="en-US" dirty="0"/>
              <a:t>We will see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dirty="0"/>
              <a:t> &amp;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en-US" sz="3200" dirty="0"/>
              <a:t> is a general block-level element</a:t>
            </a:r>
          </a:p>
          <a:p>
            <a:pPr lvl="1"/>
            <a:r>
              <a:rPr lang="en-US" sz="2800" dirty="0"/>
              <a:t>To create an element </a:t>
            </a:r>
            <a:r>
              <a:rPr lang="en-US" sz="2800" i="1" dirty="0">
                <a:solidFill>
                  <a:srgbClr val="C00000"/>
                </a:solidFill>
              </a:rPr>
              <a:t>without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any presentation</a:t>
            </a:r>
          </a:p>
          <a:p>
            <a:pPr lvl="1"/>
            <a:r>
              <a:rPr lang="en-US" sz="2800" dirty="0"/>
              <a:t>To group some existing block-level elements</a:t>
            </a:r>
          </a:p>
          <a:p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&lt;span&gt;</a:t>
            </a:r>
            <a:r>
              <a:rPr lang="en-US" sz="3200" dirty="0"/>
              <a:t> is a general inline element</a:t>
            </a:r>
          </a:p>
          <a:p>
            <a:pPr lvl="1"/>
            <a:r>
              <a:rPr lang="en-US" sz="2800" dirty="0"/>
              <a:t> Used to create an inline element </a:t>
            </a:r>
            <a:r>
              <a:rPr lang="en-US" sz="2800" i="1" dirty="0">
                <a:solidFill>
                  <a:srgbClr val="C00000"/>
                </a:solidFill>
              </a:rPr>
              <a:t>without</a:t>
            </a:r>
            <a:r>
              <a:rPr lang="en-US" sz="2800" dirty="0"/>
              <a:t> any presentation</a:t>
            </a:r>
          </a:p>
          <a:p>
            <a:pPr marL="342900" lvl="1" indent="-342900">
              <a:spcBef>
                <a:spcPts val="1200"/>
              </a:spcBef>
              <a:buClr>
                <a:srgbClr val="003399"/>
              </a:buClr>
              <a:buSzTx/>
            </a:pPr>
            <a:r>
              <a:rPr lang="en-US" sz="3200" dirty="0"/>
              <a:t>Behavior &amp; Presentation of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&lt;span&gt;</a:t>
            </a:r>
            <a:r>
              <a:rPr lang="en-US" sz="3200" dirty="0"/>
              <a:t> &amp;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en-US" sz="3200" dirty="0"/>
              <a:t> are controlled by JavaScript &amp; CSS</a:t>
            </a:r>
          </a:p>
          <a:p>
            <a:pPr lvl="1">
              <a:buClr>
                <a:srgbClr val="006633"/>
              </a:buClr>
            </a:pPr>
            <a:r>
              <a:rPr lang="en-US" sz="2800" dirty="0">
                <a:solidFill>
                  <a:srgbClr val="000000"/>
                </a:solidFill>
              </a:rPr>
              <a:t>Nested &lt;div&gt; are used to define structure of complex pages, e.g., Gmail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2C2C2"/>
                </a:solidFill>
              </a:rPr>
              <a:t>Introduction</a:t>
            </a:r>
          </a:p>
          <a:p>
            <a:r>
              <a:rPr lang="en-US" dirty="0">
                <a:solidFill>
                  <a:srgbClr val="C2C2C2"/>
                </a:solidFill>
              </a:rPr>
              <a:t>XHTML</a:t>
            </a:r>
          </a:p>
          <a:p>
            <a:r>
              <a:rPr lang="en-US" dirty="0">
                <a:solidFill>
                  <a:srgbClr val="C2C2C2"/>
                </a:solidFill>
              </a:rPr>
              <a:t>Body </a:t>
            </a:r>
          </a:p>
          <a:p>
            <a:r>
              <a:rPr lang="en-US" dirty="0"/>
              <a:t>Head</a:t>
            </a:r>
            <a:endParaRPr lang="en-US" dirty="0">
              <a:solidFill>
                <a:srgbClr val="C2C2C2"/>
              </a:solidFill>
            </a:endParaRPr>
          </a:p>
          <a:p>
            <a:r>
              <a:rPr lang="en-US" dirty="0">
                <a:solidFill>
                  <a:srgbClr val="C2C2C2"/>
                </a:solidFill>
              </a:rPr>
              <a:t>XHTML in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&lt;head&gt; &lt;/head&gt;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dirty="0"/>
              <a:t>The elements (usually) not for displaying</a:t>
            </a:r>
          </a:p>
          <a:p>
            <a:pPr lvl="1"/>
            <a:r>
              <a:rPr lang="en-US" dirty="0"/>
              <a:t>Mainly, the info in head is not for user</a:t>
            </a:r>
          </a:p>
          <a:p>
            <a:pPr>
              <a:spcBef>
                <a:spcPts val="800"/>
              </a:spcBef>
            </a:pPr>
            <a:r>
              <a:rPr lang="en-US" dirty="0"/>
              <a:t>This element is additional information (Meta Data) for  Web browsers: How to render the page</a:t>
            </a:r>
          </a:p>
          <a:p>
            <a:pPr lvl="2">
              <a:spcBef>
                <a:spcPts val="400"/>
              </a:spcBef>
            </a:pPr>
            <a:r>
              <a:rPr lang="en-US" dirty="0"/>
              <a:t>CSS rules definitions and inclusions</a:t>
            </a:r>
          </a:p>
          <a:p>
            <a:pPr lvl="2">
              <a:spcBef>
                <a:spcPts val="400"/>
              </a:spcBef>
            </a:pPr>
            <a:r>
              <a:rPr lang="en-US" dirty="0"/>
              <a:t>JavaScript codes and etc.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Search engines: Control the ranking of the page</a:t>
            </a:r>
          </a:p>
          <a:p>
            <a:pPr lvl="2">
              <a:spcBef>
                <a:spcPts val="400"/>
              </a:spcBef>
            </a:pPr>
            <a:r>
              <a:rPr lang="en-US" dirty="0"/>
              <a:t>Keywords for the page</a:t>
            </a:r>
          </a:p>
          <a:p>
            <a:pPr lvl="2">
              <a:spcBef>
                <a:spcPts val="400"/>
              </a:spcBef>
            </a:pPr>
            <a:r>
              <a:rPr lang="en-US" dirty="0"/>
              <a:t>Extra description for the page</a:t>
            </a:r>
          </a:p>
          <a:p>
            <a:pPr lvl="1">
              <a:spcBef>
                <a:spcPts val="4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(cont’d)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2400" dirty="0"/>
              <a:t>HTML 1  (Berners-Lee, 1989): very basic, limited integration of multimedia</a:t>
            </a:r>
          </a:p>
          <a:p>
            <a:r>
              <a:rPr lang="en-US" sz="2400" dirty="0"/>
              <a:t>1993, Mosaic added many new features (e.g., integrated images) </a:t>
            </a:r>
          </a:p>
          <a:p>
            <a:r>
              <a:rPr lang="en-US" sz="2400" dirty="0"/>
              <a:t>HTML 2.0 (</a:t>
            </a:r>
            <a:r>
              <a:rPr lang="en-US" sz="2400" dirty="0" err="1"/>
              <a:t>IETF</a:t>
            </a:r>
            <a:r>
              <a:rPr lang="en-US" sz="2400" dirty="0"/>
              <a:t>, 1994): tried to standardize these &amp; other features</a:t>
            </a:r>
          </a:p>
          <a:p>
            <a:r>
              <a:rPr lang="en-US" sz="2400" dirty="0"/>
              <a:t>1994-96, Netscape &amp; IE added many new, divergent features </a:t>
            </a:r>
          </a:p>
          <a:p>
            <a:r>
              <a:rPr lang="en-US" sz="2400" dirty="0"/>
              <a:t>HTML 3.2 (W3C, 1996): attempted to unify into a single standard</a:t>
            </a:r>
          </a:p>
          <a:p>
            <a:r>
              <a:rPr lang="en-US" sz="2400" dirty="0"/>
              <a:t>HTML 4.0 (W3C, 1997): attempted to map out future direction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XHTML</a:t>
            </a:r>
            <a:r>
              <a:rPr lang="en-US" sz="2400" dirty="0"/>
              <a:t> 1.0 (W3C, 2000): modified to conform to XML standards</a:t>
            </a:r>
          </a:p>
          <a:p>
            <a:r>
              <a:rPr lang="en-US" sz="2400" dirty="0"/>
              <a:t>HTML 5 (Web Hypertext Application Technology Working Group, W3C):  New version of HTML4, XHTML 1.0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&lt;head&gt; &lt;/head&gt;</a:t>
            </a:r>
            <a:r>
              <a:rPr lang="en-US" dirty="0">
                <a:cs typeface="Courier New" pitchFamily="49" charset="0"/>
              </a:rPr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&lt;title&gt;</a:t>
            </a:r>
            <a:r>
              <a:rPr lang="en-US" sz="2800" dirty="0"/>
              <a:t>: Page title</a:t>
            </a:r>
          </a:p>
          <a:p>
            <a:pPr lvl="1"/>
            <a:r>
              <a:rPr lang="en-US" sz="2400" dirty="0"/>
              <a:t>Browser dependent</a:t>
            </a:r>
          </a:p>
          <a:p>
            <a:pPr lvl="2"/>
            <a:r>
              <a:rPr lang="en-US" sz="2400" dirty="0"/>
              <a:t>Usually displayed as the browser window name</a:t>
            </a:r>
          </a:p>
          <a:p>
            <a:pPr lvl="2"/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&lt;title&gt;</a:t>
            </a:r>
            <a:r>
              <a:rPr lang="en-US" sz="2400" dirty="0"/>
              <a:t>My page Title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&lt;/title&gt;</a:t>
            </a:r>
            <a:endParaRPr lang="en-US" sz="2400" dirty="0">
              <a:solidFill>
                <a:srgbClr val="0033CC"/>
              </a:solidFill>
            </a:endParaRPr>
          </a:p>
          <a:p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&lt;base&gt;</a:t>
            </a:r>
            <a:r>
              <a:rPr lang="en-US" sz="2800" dirty="0"/>
              <a:t>:</a:t>
            </a: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/>
              <a:t>Base URL for all links (</a:t>
            </a:r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800" dirty="0"/>
              <a:t> in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dirty="0"/>
              <a:t>, </a:t>
            </a:r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800" dirty="0"/>
              <a:t> in </a:t>
            </a:r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800" dirty="0"/>
              <a:t>, …) in the document, e.g.,</a:t>
            </a:r>
          </a:p>
          <a:p>
            <a:pPr marL="0" indent="0">
              <a:buNone/>
            </a:pPr>
            <a:endParaRPr lang="en-US" sz="700" dirty="0"/>
          </a:p>
          <a:p>
            <a:pPr lvl="1"/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&lt;base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500" dirty="0"/>
              <a:t>http://www.abc.com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lvl="1"/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500" dirty="0"/>
              <a:t>test.html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500" dirty="0"/>
              <a:t>link1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&lt;/a&gt;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>
                <a:cs typeface="Courier New" pitchFamily="49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				</a:t>
            </a:r>
            <a:r>
              <a:rPr lang="en-US" sz="2500" dirty="0">
                <a:sym typeface="Wingdings" pitchFamily="2" charset="2"/>
              </a:rPr>
              <a:t>http://www.abc.com/test.html</a:t>
            </a:r>
          </a:p>
          <a:p>
            <a:pPr lvl="1"/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500" dirty="0">
                <a:solidFill>
                  <a:srgbClr val="C00000"/>
                </a:solidFill>
                <a:cs typeface="Courier New" pitchFamily="49" charset="0"/>
              </a:rPr>
              <a:t>http://</a:t>
            </a:r>
            <a:r>
              <a:rPr lang="en-US" sz="2500" dirty="0">
                <a:cs typeface="Courier New" pitchFamily="49" charset="0"/>
              </a:rPr>
              <a:t>test.html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500" dirty="0"/>
              <a:t>link2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&lt;/a&gt;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>
                <a:cs typeface="Courier New" pitchFamily="49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				</a:t>
            </a:r>
            <a:r>
              <a:rPr lang="en-US" sz="2500" dirty="0">
                <a:sym typeface="Wingdings" pitchFamily="2" charset="2"/>
              </a:rPr>
              <a:t>http://test.html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&lt;head&gt; &lt;/head&gt;</a:t>
            </a:r>
            <a:r>
              <a:rPr lang="en-US" dirty="0">
                <a:cs typeface="Courier New" pitchFamily="49" charset="0"/>
              </a:rPr>
              <a:t> (cont’d)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&lt;meta&gt;</a:t>
            </a:r>
            <a:r>
              <a:rPr lang="en-US" sz="3200" dirty="0"/>
              <a:t>: Information </a:t>
            </a:r>
            <a:r>
              <a:rPr lang="en-US" sz="3200" i="1" dirty="0"/>
              <a:t>about</a:t>
            </a:r>
            <a:r>
              <a:rPr lang="en-US" sz="3200" dirty="0"/>
              <a:t> the document </a:t>
            </a:r>
          </a:p>
          <a:p>
            <a:pPr lvl="1"/>
            <a:r>
              <a:rPr lang="en-US" sz="2800" dirty="0"/>
              <a:t>HTTP parameters, Search engine optimization (keywords), Description, …</a:t>
            </a:r>
          </a:p>
          <a:p>
            <a:pPr lvl="1"/>
            <a:r>
              <a:rPr lang="en-US" sz="2800" dirty="0"/>
              <a:t>Represents metadata that cannot be represented by other HTML meta-related elements</a:t>
            </a:r>
          </a:p>
          <a:p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&lt;meta&gt;</a:t>
            </a:r>
            <a:r>
              <a:rPr lang="en-US" sz="3200" dirty="0"/>
              <a:t> attributes:</a:t>
            </a:r>
          </a:p>
          <a:p>
            <a:pPr lvl="1"/>
            <a:r>
              <a:rPr lang="en-US" sz="2800" dirty="0"/>
              <a:t>(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name</a:t>
            </a:r>
            <a:r>
              <a:rPr lang="en-US" sz="2800" dirty="0">
                <a:ea typeface="+mn-ea"/>
              </a:rPr>
              <a:t>,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content</a:t>
            </a:r>
            <a:r>
              <a:rPr lang="en-US" sz="2800" dirty="0">
                <a:ea typeface="+mn-ea"/>
              </a:rPr>
              <a:t>)</a:t>
            </a:r>
          </a:p>
          <a:p>
            <a:pPr lvl="2"/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name</a:t>
            </a:r>
            <a:r>
              <a:rPr lang="en-US" sz="2400" dirty="0">
                <a:ea typeface="+mn-ea"/>
              </a:rPr>
              <a:t> can be anything, e.g., author, description, ...</a:t>
            </a:r>
          </a:p>
          <a:p>
            <a:pPr lvl="2"/>
            <a:r>
              <a:rPr lang="en-US" sz="2400" dirty="0">
                <a:ea typeface="+mn-ea"/>
              </a:rPr>
              <a:t>If the </a:t>
            </a:r>
            <a:r>
              <a:rPr lang="en-US" sz="2400" dirty="0">
                <a:solidFill>
                  <a:srgbClr val="0033CC"/>
                </a:solidFill>
                <a:ea typeface="+mn-ea"/>
              </a:rPr>
              <a:t>name</a:t>
            </a:r>
            <a:r>
              <a:rPr lang="en-US" sz="2400" dirty="0">
                <a:ea typeface="+mn-ea"/>
              </a:rPr>
              <a:t> attribute is set, the meta element provides document-level metadata, applying to the whole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&lt;head&gt; &lt;/head&gt;</a:t>
            </a:r>
            <a:r>
              <a:rPr lang="en-US" dirty="0">
                <a:cs typeface="Courier New" pitchFamily="49" charset="0"/>
              </a:rPr>
              <a:t> (cont’d)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 lvl="2"/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Name:</a:t>
            </a:r>
          </a:p>
          <a:p>
            <a:pPr lvl="3"/>
            <a:r>
              <a:rPr lang="en-US" sz="2100" dirty="0">
                <a:solidFill>
                  <a:srgbClr val="FF0000"/>
                </a:solidFill>
                <a:ea typeface="+mn-ea"/>
              </a:rPr>
              <a:t>author</a:t>
            </a:r>
            <a:r>
              <a:rPr lang="en-US" sz="2100" dirty="0">
                <a:ea typeface="+mn-ea"/>
              </a:rPr>
              <a:t>: the name of the document's author.</a:t>
            </a:r>
          </a:p>
          <a:p>
            <a:pPr lvl="3"/>
            <a:r>
              <a:rPr lang="en-US" sz="1800" dirty="0">
                <a:solidFill>
                  <a:srgbClr val="FF0000"/>
                </a:solidFill>
                <a:ea typeface="+mn-ea"/>
              </a:rPr>
              <a:t>description</a:t>
            </a:r>
            <a:r>
              <a:rPr lang="en-US" sz="1800" dirty="0">
                <a:ea typeface="+mn-ea"/>
              </a:rPr>
              <a:t>: a short and accurate summary of the content of the page. Several browsers, like Firefox and Opera, use this as the default description of bookmarked pages.</a:t>
            </a:r>
          </a:p>
          <a:p>
            <a:pPr lvl="3"/>
            <a:r>
              <a:rPr lang="en-US" sz="1800" dirty="0">
                <a:solidFill>
                  <a:srgbClr val="FF0000"/>
                </a:solidFill>
                <a:ea typeface="+mn-ea"/>
              </a:rPr>
              <a:t>generator</a:t>
            </a:r>
            <a:r>
              <a:rPr lang="en-US" sz="1800" dirty="0">
                <a:ea typeface="+mn-ea"/>
              </a:rPr>
              <a:t>: the identifier of the software that generated the page.</a:t>
            </a:r>
          </a:p>
          <a:p>
            <a:pPr lvl="3"/>
            <a:r>
              <a:rPr lang="en-US" sz="1800" dirty="0">
                <a:solidFill>
                  <a:srgbClr val="FF0000"/>
                </a:solidFill>
                <a:ea typeface="+mn-ea"/>
              </a:rPr>
              <a:t>keywords</a:t>
            </a:r>
            <a:r>
              <a:rPr lang="en-US" sz="1800" dirty="0">
                <a:ea typeface="+mn-ea"/>
              </a:rPr>
              <a:t>: words relevant to the page's content separated by commas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7049E3-08F8-8F00-B07D-1CF3FD7E3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3" y="4038600"/>
            <a:ext cx="868801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40502"/>
      </p:ext>
    </p:extLst>
  </p:cSld>
  <p:clrMapOvr>
    <a:masterClrMapping/>
  </p:clrMapOvr>
  <p:transition>
    <p:strips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&lt;head&gt; &lt;/head&gt;</a:t>
            </a:r>
            <a:r>
              <a:rPr lang="en-US" dirty="0">
                <a:cs typeface="Courier New" pitchFamily="49" charset="0"/>
              </a:rPr>
              <a:t> (cont’d)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 lvl="1"/>
            <a:r>
              <a:rPr lang="en-US" sz="2800" dirty="0"/>
              <a:t>(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http-</a:t>
            </a:r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equiv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0033CC"/>
                </a:solidFill>
              </a:rPr>
              <a:t>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content</a:t>
            </a:r>
            <a:r>
              <a:rPr lang="en-US" sz="2800" dirty="0">
                <a:solidFill>
                  <a:srgbClr val="000000"/>
                </a:solidFill>
              </a:rPr>
              <a:t>) </a:t>
            </a:r>
            <a:r>
              <a:rPr lang="en-US" sz="2800" dirty="0">
                <a:ea typeface="+mn-ea"/>
              </a:rPr>
              <a:t>is the name of a HTTP header field (Content-Type, Expire, Refresh, …)</a:t>
            </a:r>
          </a:p>
          <a:p>
            <a:pPr lvl="2"/>
            <a:r>
              <a:rPr lang="en-US" sz="2500" dirty="0">
                <a:ea typeface="+mn-ea"/>
              </a:rPr>
              <a:t>provides an HTTP header for the information/value of the </a:t>
            </a:r>
            <a:r>
              <a:rPr lang="en-US" sz="2500" dirty="0">
                <a:solidFill>
                  <a:srgbClr val="0033CC"/>
                </a:solidFill>
                <a:ea typeface="+mn-ea"/>
              </a:rPr>
              <a:t>content</a:t>
            </a:r>
            <a:r>
              <a:rPr lang="en-US" sz="2500" dirty="0">
                <a:ea typeface="+mn-ea"/>
              </a:rPr>
              <a:t> attribute</a:t>
            </a:r>
          </a:p>
          <a:p>
            <a:pPr lvl="2"/>
            <a:r>
              <a:rPr lang="en-US" sz="2400" dirty="0">
                <a:ea typeface="+mn-ea"/>
              </a:rPr>
              <a:t>Usually is </a:t>
            </a:r>
            <a:r>
              <a:rPr lang="en-US" sz="2400" i="1" dirty="0">
                <a:solidFill>
                  <a:srgbClr val="CC0000"/>
                </a:solidFill>
                <a:ea typeface="+mn-ea"/>
              </a:rPr>
              <a:t>not</a:t>
            </a:r>
            <a:r>
              <a:rPr lang="en-US" sz="2400" dirty="0">
                <a:solidFill>
                  <a:srgbClr val="CC0000"/>
                </a:solidFill>
                <a:ea typeface="+mn-ea"/>
              </a:rPr>
              <a:t> </a:t>
            </a:r>
            <a:r>
              <a:rPr lang="en-US" sz="2400" dirty="0">
                <a:ea typeface="+mn-ea"/>
              </a:rPr>
              <a:t>processed by web-server</a:t>
            </a:r>
          </a:p>
          <a:p>
            <a:pPr lvl="2"/>
            <a:r>
              <a:rPr lang="en-US" sz="2400" dirty="0">
                <a:ea typeface="+mn-ea"/>
              </a:rPr>
              <a:t>Browser simulates the behavior of the effect of the header </a:t>
            </a:r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162B2-0FE4-3AA7-C9F7-2173B459D46E}"/>
              </a:ext>
            </a:extLst>
          </p:cNvPr>
          <p:cNvSpPr txBox="1"/>
          <p:nvPr/>
        </p:nvSpPr>
        <p:spPr>
          <a:xfrm>
            <a:off x="533400" y="3976315"/>
            <a:ext cx="8458200" cy="1392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&lt;meta http-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equiv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dirty="0">
                <a:latin typeface="+mj-lt"/>
                <a:cs typeface="Courier New" pitchFamily="49" charset="0"/>
              </a:rPr>
              <a:t>expires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 content="</a:t>
            </a:r>
            <a:r>
              <a:rPr lang="en-US" sz="1800" dirty="0">
                <a:latin typeface="+mj-lt"/>
                <a:cs typeface="Courier New" pitchFamily="49" charset="0"/>
              </a:rPr>
              <a:t>6 April 2020 23:59:59 GMT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&lt;meta http-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equiv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dirty="0">
                <a:latin typeface="+mj-lt"/>
                <a:cs typeface="Courier New" pitchFamily="49" charset="0"/>
              </a:rPr>
              <a:t>refresh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 content="</a:t>
            </a:r>
            <a:r>
              <a:rPr lang="en-US" sz="1800" dirty="0">
                <a:latin typeface="+mj-lt"/>
                <a:cs typeface="Courier New" pitchFamily="49" charset="0"/>
              </a:rPr>
              <a:t>10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&lt;meta http-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equiv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dirty="0">
                <a:latin typeface="+mj-lt"/>
                <a:cs typeface="Courier New" pitchFamily="49" charset="0"/>
              </a:rPr>
              <a:t>Content-Type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 content="</a:t>
            </a:r>
            <a:r>
              <a:rPr lang="en-US" sz="1800" dirty="0">
                <a:latin typeface="+mj-lt"/>
                <a:cs typeface="Courier New" pitchFamily="49" charset="0"/>
              </a:rPr>
              <a:t>text/html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3943479223"/>
      </p:ext>
    </p:extLst>
  </p:cSld>
  <p:clrMapOvr>
    <a:masterClrMapping/>
  </p:clrMapOvr>
  <p:transition>
    <p:strips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&lt;head&gt; &lt;/head&gt;</a:t>
            </a:r>
            <a:r>
              <a:rPr lang="en-US" dirty="0">
                <a:cs typeface="Courier New" pitchFamily="49" charset="0"/>
              </a:rPr>
              <a:t> (cont’d)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&lt;script&gt;</a:t>
            </a:r>
            <a:r>
              <a:rPr lang="en-US" sz="2800" dirty="0"/>
              <a:t>: Introduce scripts used in the document</a:t>
            </a:r>
          </a:p>
          <a:p>
            <a:pPr lvl="1"/>
            <a:r>
              <a:rPr lang="en-US" sz="2400" dirty="0"/>
              <a:t>The script can be internal (defined in the document) or external (somewhere on web)</a:t>
            </a:r>
          </a:p>
          <a:p>
            <a:pPr lvl="1"/>
            <a:r>
              <a:rPr lang="en-US" sz="2400" dirty="0"/>
              <a:t>We will discussed in next lectures</a:t>
            </a:r>
          </a:p>
          <a:p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&lt;style&gt;</a:t>
            </a:r>
            <a:r>
              <a:rPr lang="en-US" sz="2800" dirty="0"/>
              <a:t>: Enclose document-wide styles</a:t>
            </a:r>
          </a:p>
          <a:p>
            <a:pPr lvl="1"/>
            <a:r>
              <a:rPr lang="en-US" sz="2400" dirty="0"/>
              <a:t>CSS rules</a:t>
            </a:r>
          </a:p>
          <a:p>
            <a:pPr lvl="1"/>
            <a:r>
              <a:rPr lang="en-US" sz="2400" dirty="0"/>
              <a:t>Either internal or external</a:t>
            </a:r>
          </a:p>
          <a:p>
            <a:pPr lvl="1"/>
            <a:r>
              <a:rPr lang="en-US" sz="2400" dirty="0"/>
              <a:t>We will discussed in the next lecture</a:t>
            </a:r>
          </a:p>
          <a:p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&lt;link&gt;</a:t>
            </a:r>
            <a:r>
              <a:rPr lang="en-US" sz="2800" dirty="0"/>
              <a:t>: To link some other documents to this HTML file</a:t>
            </a:r>
          </a:p>
          <a:p>
            <a:pPr lvl="1"/>
            <a:r>
              <a:rPr lang="en-US" sz="2400" dirty="0"/>
              <a:t>External CSS, Favicon, …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2C2C2"/>
                </a:solidFill>
              </a:rPr>
              <a:t>Introduction</a:t>
            </a:r>
          </a:p>
          <a:p>
            <a:r>
              <a:rPr lang="en-US" dirty="0">
                <a:solidFill>
                  <a:srgbClr val="C2C2C2"/>
                </a:solidFill>
              </a:rPr>
              <a:t>XHTML</a:t>
            </a:r>
          </a:p>
          <a:p>
            <a:r>
              <a:rPr lang="en-US" dirty="0">
                <a:solidFill>
                  <a:srgbClr val="C2C2C2"/>
                </a:solidFill>
              </a:rPr>
              <a:t>Body</a:t>
            </a:r>
          </a:p>
          <a:p>
            <a:r>
              <a:rPr lang="en-US" dirty="0">
                <a:solidFill>
                  <a:srgbClr val="C2C2C2"/>
                </a:solidFill>
              </a:rPr>
              <a:t>Head</a:t>
            </a:r>
          </a:p>
          <a:p>
            <a:r>
              <a:rPr lang="en-US" dirty="0"/>
              <a:t>HTML in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HTML Semantic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dirty="0"/>
              <a:t>Many HTML tags have semantic meaning</a:t>
            </a:r>
          </a:p>
          <a:p>
            <a:r>
              <a:rPr lang="en-US" dirty="0"/>
              <a:t>Semantic tags convey some information about the type of content inside them.</a:t>
            </a:r>
          </a:p>
          <a:p>
            <a:r>
              <a:rPr lang="en-US" dirty="0"/>
              <a:t>Semantic tags make it clear to the browser what the meaning of a page and its content is.</a:t>
            </a:r>
          </a:p>
          <a:p>
            <a:r>
              <a:rPr lang="en-US" dirty="0"/>
              <a:t>They also help search engines, ensuring that the right pages are delivered for the right queries.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977"/>
      </p:ext>
    </p:extLst>
  </p:cSld>
  <p:clrMapOvr>
    <a:masterClrMapping/>
  </p:clrMapOvr>
  <p:transition>
    <p:strips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Semantic Tags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2000" dirty="0"/>
              <a:t>head</a:t>
            </a:r>
          </a:p>
          <a:p>
            <a:r>
              <a:rPr lang="en-US" sz="2000" dirty="0"/>
              <a:t>body</a:t>
            </a:r>
          </a:p>
          <a:p>
            <a:r>
              <a:rPr lang="en-US" sz="2000" dirty="0"/>
              <a:t>header</a:t>
            </a:r>
          </a:p>
          <a:p>
            <a:r>
              <a:rPr lang="en-US" sz="2000" dirty="0"/>
              <a:t>nav</a:t>
            </a:r>
          </a:p>
          <a:p>
            <a:r>
              <a:rPr lang="en-US" sz="2000" dirty="0"/>
              <a:t>main</a:t>
            </a:r>
          </a:p>
          <a:p>
            <a:r>
              <a:rPr lang="en-US" sz="2000" dirty="0"/>
              <a:t>section</a:t>
            </a:r>
          </a:p>
          <a:p>
            <a:r>
              <a:rPr lang="en-US" sz="2000" dirty="0"/>
              <a:t>article</a:t>
            </a:r>
          </a:p>
          <a:p>
            <a:r>
              <a:rPr lang="en-US" sz="2000" dirty="0"/>
              <a:t>aside</a:t>
            </a:r>
          </a:p>
          <a:p>
            <a:r>
              <a:rPr lang="en-US" sz="2000" dirty="0"/>
              <a:t>footer</a:t>
            </a:r>
          </a:p>
          <a:p>
            <a:r>
              <a:rPr lang="en-US" sz="2000" dirty="0"/>
              <a:t>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Semantic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2000" dirty="0"/>
              <a:t>Example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65391A-46B2-B9A8-90EB-2F6ED22D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908" y="1335264"/>
            <a:ext cx="3934183" cy="479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75302"/>
      </p:ext>
    </p:extLst>
  </p:cSld>
  <p:clrMapOvr>
    <a:masterClrMapping/>
  </p:clrMapOvr>
  <p:transition>
    <p:strips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dirty="0"/>
              <a:t>HTML is open source</a:t>
            </a:r>
          </a:p>
          <a:p>
            <a:pPr lvl="1"/>
            <a:r>
              <a:rPr lang="en-US" dirty="0"/>
              <a:t>We can find how others do amazing things in web</a:t>
            </a:r>
          </a:p>
          <a:p>
            <a:pPr lvl="1"/>
            <a:r>
              <a:rPr lang="en-US" dirty="0"/>
              <a:t>Learning by reading others’ codes</a:t>
            </a:r>
          </a:p>
          <a:p>
            <a:pPr lvl="2"/>
            <a:r>
              <a:rPr lang="en-US" dirty="0"/>
              <a:t>Copy/Past is strictly prohibited (copyright) </a:t>
            </a:r>
          </a:p>
          <a:p>
            <a:r>
              <a:rPr lang="en-US" dirty="0"/>
              <a:t>HTML is not a programming language</a:t>
            </a:r>
          </a:p>
          <a:p>
            <a:pPr lvl="1"/>
            <a:r>
              <a:rPr lang="en-US" dirty="0"/>
              <a:t>No compiler or interpreter </a:t>
            </a:r>
          </a:p>
          <a:p>
            <a:pPr lvl="1"/>
            <a:r>
              <a:rPr lang="en-US" dirty="0"/>
              <a:t>So, what happen if there is an error ….</a:t>
            </a:r>
          </a:p>
          <a:p>
            <a:pPr lvl="2"/>
            <a:r>
              <a:rPr lang="en-US" dirty="0"/>
              <a:t>Depends on browser</a:t>
            </a:r>
          </a:p>
          <a:p>
            <a:pPr lvl="2"/>
            <a:r>
              <a:rPr lang="en-US" dirty="0"/>
              <a:t>Developer should check with multiple browsers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0836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Tags</a:t>
            </a:r>
          </a:p>
          <a:p>
            <a:r>
              <a:rPr lang="en-US" dirty="0">
                <a:solidFill>
                  <a:srgbClr val="C2C2C2"/>
                </a:solidFill>
              </a:rPr>
              <a:t>XHTML</a:t>
            </a:r>
          </a:p>
          <a:p>
            <a:r>
              <a:rPr lang="en-US" dirty="0">
                <a:solidFill>
                  <a:srgbClr val="C2C2C2"/>
                </a:solidFill>
              </a:rPr>
              <a:t>Body </a:t>
            </a:r>
          </a:p>
          <a:p>
            <a:r>
              <a:rPr lang="en-US" dirty="0">
                <a:solidFill>
                  <a:srgbClr val="C2C2C2"/>
                </a:solidFill>
              </a:rPr>
              <a:t>Head</a:t>
            </a:r>
          </a:p>
          <a:p>
            <a:r>
              <a:rPr lang="en-US" dirty="0">
                <a:solidFill>
                  <a:srgbClr val="C2C2C2"/>
                </a:solidFill>
              </a:rPr>
              <a:t>XHTML in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73434"/>
      </p:ext>
    </p:extLst>
  </p:cSld>
  <p:clrMapOvr>
    <a:masterClrMapping/>
  </p:clrMapOvr>
  <p:transition>
    <p:strips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Development Toolbox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dirty="0"/>
              <a:t>A HTML editor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http://en.wikipedia.org/wiki/List_of_HTML_editors</a:t>
            </a:r>
            <a:r>
              <a:rPr lang="en-US" sz="2000" dirty="0"/>
              <a:t>)</a:t>
            </a:r>
            <a:endParaRPr lang="en-US" sz="2800" dirty="0"/>
          </a:p>
          <a:p>
            <a:pPr lvl="1">
              <a:spcBef>
                <a:spcPts val="300"/>
              </a:spcBef>
            </a:pPr>
            <a:r>
              <a:rPr lang="en-US" sz="2400" dirty="0"/>
              <a:t>A simple text editor</a:t>
            </a:r>
          </a:p>
          <a:p>
            <a:pPr lvl="2">
              <a:spcBef>
                <a:spcPts val="300"/>
              </a:spcBef>
            </a:pPr>
            <a:r>
              <a:rPr lang="en-US" sz="2400" dirty="0"/>
              <a:t>Notepad</a:t>
            </a:r>
          </a:p>
          <a:p>
            <a:pPr lvl="2">
              <a:spcBef>
                <a:spcPts val="300"/>
              </a:spcBef>
            </a:pPr>
            <a:r>
              <a:rPr lang="en-US" sz="2400" dirty="0"/>
              <a:t>Atom</a:t>
            </a:r>
          </a:p>
          <a:p>
            <a:pPr lvl="2">
              <a:spcBef>
                <a:spcPts val="300"/>
              </a:spcBef>
            </a:pPr>
            <a:r>
              <a:rPr lang="en-US" sz="2400" dirty="0"/>
              <a:t>And </a:t>
            </a:r>
            <a:r>
              <a:rPr lang="en-US" sz="2400" dirty="0" err="1"/>
              <a:t>etc</a:t>
            </a:r>
            <a:r>
              <a:rPr lang="en-US" sz="2400" dirty="0"/>
              <a:t> …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HTML source code editor (syntax highlight, …)</a:t>
            </a:r>
          </a:p>
          <a:p>
            <a:pPr lvl="2">
              <a:spcBef>
                <a:spcPts val="300"/>
              </a:spcBef>
            </a:pPr>
            <a:r>
              <a:rPr lang="en-US" sz="2400" dirty="0"/>
              <a:t>E.g. </a:t>
            </a:r>
            <a:r>
              <a:rPr lang="en-US" sz="2400" dirty="0" err="1"/>
              <a:t>Aptana</a:t>
            </a:r>
            <a:r>
              <a:rPr lang="en-US" sz="2400" dirty="0"/>
              <a:t>, WebStorm ….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WYSIWYG editors (you have not work with tags)</a:t>
            </a:r>
          </a:p>
          <a:p>
            <a:pPr lvl="2">
              <a:spcBef>
                <a:spcPts val="300"/>
              </a:spcBef>
            </a:pPr>
            <a:r>
              <a:rPr lang="en-US" sz="2400" dirty="0"/>
              <a:t>E.g. MS. FrontPage, Word (export to HTML), …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A rendering software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Common browsers</a:t>
            </a:r>
          </a:p>
          <a:p>
            <a:pPr lvl="1">
              <a:spcBef>
                <a:spcPts val="300"/>
              </a:spcBef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95178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r>
              <a:rPr lang="en-US" dirty="0"/>
              <a:t>Browser reads HTML document</a:t>
            </a:r>
          </a:p>
          <a:p>
            <a:pPr lvl="1"/>
            <a:r>
              <a:rPr lang="en-US" dirty="0"/>
              <a:t>Parses it </a:t>
            </a:r>
            <a:r>
              <a:rPr lang="en-US" dirty="0">
                <a:sym typeface="Wingdings" pitchFamily="2" charset="2"/>
              </a:rPr>
              <a:t> tree </a:t>
            </a:r>
          </a:p>
          <a:p>
            <a:pPr lvl="1"/>
            <a:r>
              <a:rPr lang="en-US" dirty="0">
                <a:sym typeface="Wingdings" pitchFamily="2" charset="2"/>
              </a:rPr>
              <a:t>Document Object Model (DOM) tree </a:t>
            </a:r>
          </a:p>
          <a:p>
            <a:pPr lvl="2"/>
            <a:r>
              <a:rPr lang="en-US" dirty="0">
                <a:sym typeface="Wingdings" pitchFamily="2" charset="2"/>
              </a:rPr>
              <a:t>Shows how browser interprets your HTML file</a:t>
            </a:r>
            <a:endParaRPr lang="en-US" dirty="0"/>
          </a:p>
          <a:p>
            <a:r>
              <a:rPr lang="en-US" dirty="0"/>
              <a:t>Google Chrome “Inspect element”</a:t>
            </a:r>
          </a:p>
          <a:p>
            <a:r>
              <a:rPr lang="en-US" dirty="0"/>
              <a:t>Firefox </a:t>
            </a:r>
          </a:p>
          <a:p>
            <a:pPr lvl="1"/>
            <a:r>
              <a:rPr lang="en-US" dirty="0"/>
              <a:t>Developer edition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8726-B26E-498F-8063-C81C48FC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1DD00-67C6-406F-BD81-8F87317DE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B71632-4945-45C9-A442-9594A5766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8458200" cy="519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12717"/>
      </p:ext>
    </p:extLst>
  </p:cSld>
  <p:clrMapOvr>
    <a:masterClrMapping/>
  </p:clrMapOvr>
  <p:transition>
    <p:strips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3476-D394-4E41-907C-580F605D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Firefox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C988D-621E-4B66-8430-433AEB0F79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EC9D76-A3C3-4CBC-9AB6-8305F5E3D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48414"/>
            <a:ext cx="7962900" cy="508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94583"/>
      </p:ext>
    </p:extLst>
  </p:cSld>
  <p:clrMapOvr>
    <a:masterClrMapping/>
  </p:clrMapOvr>
  <p:transition>
    <p:strips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validator.w3.org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857375"/>
            <a:ext cx="763905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06295099"/>
      </p:ext>
    </p:extLst>
  </p:cSld>
  <p:clrMapOvr>
    <a:masterClrMapping/>
  </p:clrMapOvr>
  <p:transition>
    <p:strips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sz="2400" dirty="0"/>
              <a:t>Q2.1) What language is used for web pages? HTML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Q2.2) What are major parts of a web page?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&lt;head&gt; </a:t>
            </a:r>
            <a:r>
              <a:rPr lang="en-US" sz="2400" dirty="0"/>
              <a:t>&amp;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Q2.3) How to organize text?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400" dirty="0" err="1"/>
              <a:t>x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/>
              <a:t>,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/>
              <a:t>, …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Q2.4) How to insert link?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=""&gt;&lt;/a&gt;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Q2.5) How to insert images?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="" /&gt;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Q2.6) How to insert tables?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&lt;table&gt;&lt;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&gt;&lt;td&gt;&lt;/td&gt;&lt;/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&gt;&lt;/table&gt;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Q2.7) How to get data from user?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&lt;form action="" method=""&gt; &lt;input type=""&gt; &lt;file&gt;… &lt;/form&gt;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 Q2.8) Syntax / Semantic error?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Next?! </a:t>
            </a:r>
            <a:r>
              <a:rPr lang="en-US" dirty="0">
                <a:solidFill>
                  <a:srgbClr val="C00000"/>
                </a:solidFill>
              </a:rPr>
              <a:t>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new generation of HTML</a:t>
            </a:r>
          </a:p>
          <a:p>
            <a:pPr lvl="1"/>
            <a:r>
              <a:rPr lang="en-US" sz="2400" dirty="0"/>
              <a:t>Published  on 28 October 2014</a:t>
            </a:r>
          </a:p>
          <a:p>
            <a:pPr>
              <a:spcBef>
                <a:spcPts val="900"/>
              </a:spcBef>
            </a:pPr>
            <a:r>
              <a:rPr lang="en-US" sz="2800" dirty="0"/>
              <a:t>More lax syntax</a:t>
            </a:r>
          </a:p>
          <a:p>
            <a:pPr>
              <a:spcBef>
                <a:spcPts val="900"/>
              </a:spcBef>
            </a:pPr>
            <a:r>
              <a:rPr lang="en-US" sz="2800" dirty="0"/>
              <a:t>Emphasize semantic web</a:t>
            </a:r>
          </a:p>
          <a:p>
            <a:pPr>
              <a:spcBef>
                <a:spcPts val="900"/>
              </a:spcBef>
            </a:pPr>
            <a:r>
              <a:rPr lang="en-US" sz="2800" dirty="0"/>
              <a:t>Built-in multi-media support</a:t>
            </a:r>
          </a:p>
          <a:p>
            <a:pPr>
              <a:spcBef>
                <a:spcPts val="900"/>
              </a:spcBef>
            </a:pPr>
            <a:r>
              <a:rPr lang="en-US" sz="2800" dirty="0"/>
              <a:t>Built-in graphical API</a:t>
            </a:r>
          </a:p>
          <a:p>
            <a:pPr>
              <a:spcBef>
                <a:spcPts val="900"/>
              </a:spcBef>
            </a:pPr>
            <a:r>
              <a:rPr lang="en-US" sz="2800" dirty="0"/>
              <a:t>Drag &amp; Drop</a:t>
            </a:r>
          </a:p>
          <a:p>
            <a:pPr>
              <a:spcBef>
                <a:spcPts val="900"/>
              </a:spcBef>
            </a:pPr>
            <a:r>
              <a:rPr lang="en-US" sz="2800" dirty="0"/>
              <a:t>Cross-platform mobile applications</a:t>
            </a:r>
          </a:p>
          <a:p>
            <a:pPr lvl="1"/>
            <a:r>
              <a:rPr lang="en-US" sz="2400" dirty="0"/>
              <a:t>Web Workers, </a:t>
            </a:r>
            <a:r>
              <a:rPr lang="en-US" sz="2400" dirty="0" err="1"/>
              <a:t>WebSocket</a:t>
            </a:r>
            <a:r>
              <a:rPr lang="en-US" sz="2400" dirty="0"/>
              <a:t>, Web Storage, …</a:t>
            </a:r>
          </a:p>
          <a:p>
            <a:r>
              <a:rPr lang="en-US" sz="2800" dirty="0"/>
              <a:t>…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09688"/>
      </p:ext>
    </p:extLst>
  </p:cSld>
  <p:clrMapOvr>
    <a:masterClrMapping/>
  </p:clrMapOvr>
  <p:transition>
    <p:strips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u="none" strike="noStrike" dirty="0">
                <a:effectLst/>
                <a:hlinkClick r:id="rId2"/>
              </a:rPr>
              <a:t>Prof. </a:t>
            </a:r>
            <a:r>
              <a:rPr lang="en-US" u="none" strike="noStrike" dirty="0" err="1">
                <a:effectLst/>
                <a:hlinkClick r:id="rId2"/>
              </a:rPr>
              <a:t>Bahador</a:t>
            </a:r>
            <a:r>
              <a:rPr lang="en-US" u="none" strike="noStrike" dirty="0">
                <a:effectLst/>
                <a:hlinkClick r:id="rId2"/>
              </a:rPr>
              <a:t> </a:t>
            </a:r>
            <a:r>
              <a:rPr lang="en-US" u="none" strike="noStrike" dirty="0" err="1">
                <a:effectLst/>
                <a:hlinkClick r:id="rId2"/>
              </a:rPr>
              <a:t>Bakhshi</a:t>
            </a:r>
            <a:r>
              <a:rPr lang="en-US" dirty="0" err="1">
                <a:effectLst/>
              </a:rPr>
              <a:t>'s</a:t>
            </a:r>
            <a:r>
              <a:rPr lang="en-US" dirty="0">
                <a:effectLst/>
              </a:rPr>
              <a:t> Internet Eng. Course's Slides</a:t>
            </a:r>
            <a:endParaRPr lang="en-US" dirty="0">
              <a:solidFill>
                <a:srgbClr val="CC0000"/>
              </a:solidFill>
            </a:endParaRPr>
          </a:p>
          <a:p>
            <a:r>
              <a:rPr lang="en-US" dirty="0"/>
              <a:t>Chapters 1-8 of  “HTML &amp; CSS:  Design and build Websites”</a:t>
            </a:r>
          </a:p>
          <a:p>
            <a:r>
              <a:rPr lang="en-US" dirty="0"/>
              <a:t>Additional References</a:t>
            </a:r>
          </a:p>
          <a:p>
            <a:pPr lvl="1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https://www.w3schools.com/html/default.asp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Basics: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334000"/>
          </a:xfrm>
        </p:spPr>
        <p:txBody>
          <a:bodyPr/>
          <a:lstStyle/>
          <a:p>
            <a:r>
              <a:rPr lang="en-US" sz="3200" dirty="0"/>
              <a:t>XHTML is a text document collecting </a:t>
            </a:r>
            <a:r>
              <a:rPr lang="en-US" sz="3200" dirty="0">
                <a:solidFill>
                  <a:srgbClr val="C00000"/>
                </a:solidFill>
              </a:rPr>
              <a:t>elements</a:t>
            </a:r>
          </a:p>
          <a:p>
            <a:r>
              <a:rPr lang="en-US" sz="3200" dirty="0"/>
              <a:t>Element: (usually) a </a:t>
            </a:r>
            <a:r>
              <a:rPr lang="en-US" sz="3200" dirty="0">
                <a:solidFill>
                  <a:srgbClr val="C00000"/>
                </a:solidFill>
              </a:rPr>
              <a:t>tag</a:t>
            </a:r>
            <a:r>
              <a:rPr lang="en-US" sz="3200" dirty="0"/>
              <a:t> pair (opening &amp; closing) + content between them</a:t>
            </a:r>
          </a:p>
          <a:p>
            <a:pPr lvl="1">
              <a:spcBef>
                <a:spcPts val="400"/>
              </a:spcBef>
            </a:pPr>
            <a:r>
              <a:rPr lang="en-US" sz="2800" dirty="0"/>
              <a:t>E.g., </a:t>
            </a: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&lt;h1&gt;</a:t>
            </a:r>
            <a:r>
              <a:rPr lang="en-US" sz="2800" dirty="0"/>
              <a:t>This is header</a:t>
            </a: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pPr lvl="1">
              <a:spcBef>
                <a:spcPts val="400"/>
              </a:spcBef>
            </a:pPr>
            <a:r>
              <a:rPr lang="en-US" sz="2800" dirty="0"/>
              <a:t>Not all tags have content</a:t>
            </a:r>
          </a:p>
          <a:p>
            <a:r>
              <a:rPr lang="en-US" sz="3200" dirty="0"/>
              <a:t>Tags specify markups for the content</a:t>
            </a:r>
          </a:p>
          <a:p>
            <a:r>
              <a:rPr lang="en-US" sz="3200" dirty="0"/>
              <a:t>Tags</a:t>
            </a:r>
            <a:endParaRPr lang="en-US" sz="32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400"/>
              </a:spcBef>
            </a:pP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dirty="0" err="1"/>
              <a:t>tagname</a:t>
            </a: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800" dirty="0"/>
              <a:t>: opening (start) tag</a:t>
            </a:r>
            <a:endParaRPr lang="en-US" sz="28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400"/>
              </a:spcBef>
            </a:pP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800" dirty="0" err="1"/>
              <a:t>tagname</a:t>
            </a: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800" dirty="0"/>
              <a:t>: closing (end) tag</a:t>
            </a:r>
          </a:p>
          <a:p>
            <a:pPr lvl="1">
              <a:spcBef>
                <a:spcPts val="400"/>
              </a:spcBef>
            </a:pP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dirty="0" err="1"/>
              <a:t>tagname</a:t>
            </a:r>
            <a:r>
              <a:rPr lang="fa-IR" sz="2800" dirty="0"/>
              <a:t>  </a:t>
            </a:r>
            <a:r>
              <a:rPr lang="en-US" sz="2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en-US" sz="2800" dirty="0"/>
              <a:t>: self-closing tag</a:t>
            </a:r>
          </a:p>
          <a:p>
            <a:pPr>
              <a:spcBef>
                <a:spcPts val="400"/>
              </a:spcBef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3ff3bc49f048c1ff29fe4310f4d0872742769a4"/>
  <p:tag name="ISPRING_RESOURCE_PATHS_HASH_PRESENTER" val="21d03952b734e028d0911ff645ecddcd7ffad67f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35259</TotalTime>
  <Words>6029</Words>
  <Application>Microsoft Office PowerPoint</Application>
  <PresentationFormat>On-screen Show (4:3)</PresentationFormat>
  <Paragraphs>878</Paragraphs>
  <Slides>87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8" baseType="lpstr">
      <vt:lpstr>-apple-system</vt:lpstr>
      <vt:lpstr>Arial</vt:lpstr>
      <vt:lpstr>Calibri</vt:lpstr>
      <vt:lpstr>Consolas</vt:lpstr>
      <vt:lpstr>Courier New</vt:lpstr>
      <vt:lpstr>Lato</vt:lpstr>
      <vt:lpstr>SymbolPS</vt:lpstr>
      <vt:lpstr>Times New Roman</vt:lpstr>
      <vt:lpstr>Verdana</vt:lpstr>
      <vt:lpstr>Wingdings</vt:lpstr>
      <vt:lpstr>Edge</vt:lpstr>
      <vt:lpstr>(X)HTML</vt:lpstr>
      <vt:lpstr>Questions </vt:lpstr>
      <vt:lpstr>Outline</vt:lpstr>
      <vt:lpstr>Outline</vt:lpstr>
      <vt:lpstr>Introduction</vt:lpstr>
      <vt:lpstr>Introduction (cont’d) </vt:lpstr>
      <vt:lpstr>Introduction (cont’d) </vt:lpstr>
      <vt:lpstr>Outline</vt:lpstr>
      <vt:lpstr>HTML Basics: Tags</vt:lpstr>
      <vt:lpstr>HTML Basics: Attributes</vt:lpstr>
      <vt:lpstr>HTML Basics: Tag &amp; Attribute &amp; Element</vt:lpstr>
      <vt:lpstr>HTML Processing</vt:lpstr>
      <vt:lpstr>HTML Processing: Rendering</vt:lpstr>
      <vt:lpstr>HTML Processing: Rendering</vt:lpstr>
      <vt:lpstr>HTML Processing: Rendering (cont’d)</vt:lpstr>
      <vt:lpstr>HTML Processing: Rendering (cont’d)</vt:lpstr>
      <vt:lpstr>The “Hello World” Example</vt:lpstr>
      <vt:lpstr>Nested Tags</vt:lpstr>
      <vt:lpstr>Special Characters/Symbols</vt:lpstr>
      <vt:lpstr>Outline</vt:lpstr>
      <vt:lpstr>XHTML</vt:lpstr>
      <vt:lpstr>XHTML vs HTML</vt:lpstr>
      <vt:lpstr>XHTML Rules (vs. HTML)</vt:lpstr>
      <vt:lpstr>XHTML Skeleton</vt:lpstr>
      <vt:lpstr>Document Types</vt:lpstr>
      <vt:lpstr>XHTML Document Template</vt:lpstr>
      <vt:lpstr>Outline</vt:lpstr>
      <vt:lpstr>&lt;body&gt; &lt;/body&gt;</vt:lpstr>
      <vt:lpstr>Text Elements</vt:lpstr>
      <vt:lpstr>Text: Headings</vt:lpstr>
      <vt:lpstr>Text: Paragraphs</vt:lpstr>
      <vt:lpstr>Text: Lists &amp; Definitions</vt:lpstr>
      <vt:lpstr>Text: Lists &amp; Definitions</vt:lpstr>
      <vt:lpstr>Text: Lists &amp; Definitions (cont’d)</vt:lpstr>
      <vt:lpstr>Text: Line break &amp; Spaces</vt:lpstr>
      <vt:lpstr>Text: Presentation &amp; Meaning</vt:lpstr>
      <vt:lpstr>Text: Physical Appearance </vt:lpstr>
      <vt:lpstr>Text: Logical Meaning</vt:lpstr>
      <vt:lpstr>Tables</vt:lpstr>
      <vt:lpstr>Tables</vt:lpstr>
      <vt:lpstr>Images</vt:lpstr>
      <vt:lpstr>General Document Contents Summary</vt:lpstr>
      <vt:lpstr>Links</vt:lpstr>
      <vt:lpstr>Links (cont’d)</vt:lpstr>
      <vt:lpstr>Links (cont’d)</vt:lpstr>
      <vt:lpstr>Links (cont’d)</vt:lpstr>
      <vt:lpstr>Links (cont’d)</vt:lpstr>
      <vt:lpstr>Forms </vt:lpstr>
      <vt:lpstr>Forms (cont’d)</vt:lpstr>
      <vt:lpstr>Forms (cont’d)</vt:lpstr>
      <vt:lpstr>Forms (cont’d)</vt:lpstr>
      <vt:lpstr>Forms: Text Input</vt:lpstr>
      <vt:lpstr>Forms: Text Input  (cont’d)</vt:lpstr>
      <vt:lpstr>Forms: Checkbox</vt:lpstr>
      <vt:lpstr>Forms: Checkbox  (cont’d)</vt:lpstr>
      <vt:lpstr>Forms: Radio Buttons</vt:lpstr>
      <vt:lpstr>Forms: Radio Buttons  (cont’d)</vt:lpstr>
      <vt:lpstr>Forms: Select Boxes</vt:lpstr>
      <vt:lpstr>Forms: Select Boxes (cont’d)</vt:lpstr>
      <vt:lpstr>Forms: File Input</vt:lpstr>
      <vt:lpstr>Forms: File Input (cont’d)</vt:lpstr>
      <vt:lpstr>Forms: Buttons</vt:lpstr>
      <vt:lpstr>Forms: Buttons (cont’d)</vt:lpstr>
      <vt:lpstr>Real Examples </vt:lpstr>
      <vt:lpstr>Form Summary</vt:lpstr>
      <vt:lpstr>Multimedia</vt:lpstr>
      <vt:lpstr>div &amp; span</vt:lpstr>
      <vt:lpstr>Outline</vt:lpstr>
      <vt:lpstr>&lt;head&gt; &lt;/head&gt;</vt:lpstr>
      <vt:lpstr>&lt;head&gt; &lt;/head&gt; (cont’d)</vt:lpstr>
      <vt:lpstr>&lt;head&gt; &lt;/head&gt; (cont’d)</vt:lpstr>
      <vt:lpstr>&lt;head&gt; &lt;/head&gt; (cont’d)</vt:lpstr>
      <vt:lpstr>&lt;head&gt; &lt;/head&gt; (cont’d)</vt:lpstr>
      <vt:lpstr>&lt;head&gt; &lt;/head&gt; (cont’d)</vt:lpstr>
      <vt:lpstr>Outline</vt:lpstr>
      <vt:lpstr>HTML Semantic Tags</vt:lpstr>
      <vt:lpstr>HTML Semantic Tags </vt:lpstr>
      <vt:lpstr>HTML Semantic Tags</vt:lpstr>
      <vt:lpstr>HTML Remarks</vt:lpstr>
      <vt:lpstr>HTML Development Toolbox</vt:lpstr>
      <vt:lpstr>HTML Debugging</vt:lpstr>
      <vt:lpstr>Chrome</vt:lpstr>
      <vt:lpstr>Firefox</vt:lpstr>
      <vt:lpstr>HTML Validation</vt:lpstr>
      <vt:lpstr>Answers</vt:lpstr>
      <vt:lpstr>What is the Next?! HTML5</vt:lpstr>
      <vt:lpstr>References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subject>Internet Engineering</dc:subject>
  <dc:creator>Bahador Bakhshi</dc:creator>
  <cp:lastModifiedBy>jakob alizadeh</cp:lastModifiedBy>
  <cp:revision>2390</cp:revision>
  <dcterms:created xsi:type="dcterms:W3CDTF">2007-10-07T13:27:00Z</dcterms:created>
  <dcterms:modified xsi:type="dcterms:W3CDTF">2023-02-19T18:29:47Z</dcterms:modified>
</cp:coreProperties>
</file>