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2"/>
  </p:notesMasterIdLst>
  <p:sldIdLst>
    <p:sldId id="256" r:id="rId2"/>
    <p:sldId id="960" r:id="rId3"/>
    <p:sldId id="961" r:id="rId4"/>
    <p:sldId id="962" r:id="rId5"/>
    <p:sldId id="903" r:id="rId6"/>
    <p:sldId id="634" r:id="rId7"/>
    <p:sldId id="847" r:id="rId8"/>
    <p:sldId id="846" r:id="rId9"/>
    <p:sldId id="791" r:id="rId10"/>
    <p:sldId id="876" r:id="rId11"/>
    <p:sldId id="792" r:id="rId12"/>
    <p:sldId id="799" r:id="rId13"/>
    <p:sldId id="800" r:id="rId14"/>
    <p:sldId id="850" r:id="rId15"/>
    <p:sldId id="851" r:id="rId16"/>
    <p:sldId id="852" r:id="rId17"/>
    <p:sldId id="802" r:id="rId18"/>
    <p:sldId id="853" r:id="rId19"/>
    <p:sldId id="804" r:id="rId20"/>
    <p:sldId id="805" r:id="rId21"/>
    <p:sldId id="806" r:id="rId22"/>
    <p:sldId id="807" r:id="rId23"/>
    <p:sldId id="803" r:id="rId24"/>
    <p:sldId id="868" r:id="rId25"/>
    <p:sldId id="901" r:id="rId26"/>
    <p:sldId id="902" r:id="rId27"/>
    <p:sldId id="857" r:id="rId28"/>
    <p:sldId id="820" r:id="rId29"/>
    <p:sldId id="877" r:id="rId30"/>
    <p:sldId id="794" r:id="rId31"/>
    <p:sldId id="812" r:id="rId32"/>
    <p:sldId id="858" r:id="rId33"/>
    <p:sldId id="839" r:id="rId34"/>
    <p:sldId id="815" r:id="rId35"/>
    <p:sldId id="914" r:id="rId36"/>
    <p:sldId id="865" r:id="rId37"/>
    <p:sldId id="965" r:id="rId38"/>
    <p:sldId id="866" r:id="rId39"/>
    <p:sldId id="874" r:id="rId40"/>
    <p:sldId id="915" r:id="rId41"/>
    <p:sldId id="916" r:id="rId42"/>
    <p:sldId id="917" r:id="rId43"/>
    <p:sldId id="918" r:id="rId44"/>
    <p:sldId id="955" r:id="rId45"/>
    <p:sldId id="920" r:id="rId46"/>
    <p:sldId id="921" r:id="rId47"/>
    <p:sldId id="922" r:id="rId48"/>
    <p:sldId id="923" r:id="rId49"/>
    <p:sldId id="924" r:id="rId50"/>
    <p:sldId id="925" r:id="rId51"/>
    <p:sldId id="926" r:id="rId52"/>
    <p:sldId id="927" r:id="rId53"/>
    <p:sldId id="863" r:id="rId54"/>
    <p:sldId id="817" r:id="rId55"/>
    <p:sldId id="966" r:id="rId56"/>
    <p:sldId id="906" r:id="rId57"/>
    <p:sldId id="871" r:id="rId58"/>
    <p:sldId id="824" r:id="rId59"/>
    <p:sldId id="909" r:id="rId60"/>
    <p:sldId id="825" r:id="rId61"/>
    <p:sldId id="842" r:id="rId62"/>
    <p:sldId id="905" r:id="rId63"/>
    <p:sldId id="956" r:id="rId64"/>
    <p:sldId id="957" r:id="rId65"/>
    <p:sldId id="959" r:id="rId66"/>
    <p:sldId id="864" r:id="rId67"/>
    <p:sldId id="830" r:id="rId68"/>
    <p:sldId id="879" r:id="rId69"/>
    <p:sldId id="967" r:id="rId70"/>
    <p:sldId id="881" r:id="rId71"/>
    <p:sldId id="898" r:id="rId72"/>
    <p:sldId id="885" r:id="rId73"/>
    <p:sldId id="899" r:id="rId74"/>
    <p:sldId id="900" r:id="rId75"/>
    <p:sldId id="882" r:id="rId76"/>
    <p:sldId id="867" r:id="rId77"/>
    <p:sldId id="968" r:id="rId78"/>
    <p:sldId id="886" r:id="rId79"/>
    <p:sldId id="969" r:id="rId80"/>
    <p:sldId id="810" r:id="rId81"/>
    <p:sldId id="970" r:id="rId82"/>
    <p:sldId id="911" r:id="rId83"/>
    <p:sldId id="971" r:id="rId84"/>
    <p:sldId id="843" r:id="rId85"/>
    <p:sldId id="913" r:id="rId86"/>
    <p:sldId id="845" r:id="rId87"/>
    <p:sldId id="963" r:id="rId88"/>
    <p:sldId id="964" r:id="rId89"/>
    <p:sldId id="938" r:id="rId90"/>
    <p:sldId id="939" r:id="rId91"/>
    <p:sldId id="937" r:id="rId92"/>
    <p:sldId id="948" r:id="rId93"/>
    <p:sldId id="949" r:id="rId94"/>
    <p:sldId id="972" r:id="rId95"/>
    <p:sldId id="950" r:id="rId96"/>
    <p:sldId id="951" r:id="rId97"/>
    <p:sldId id="952" r:id="rId98"/>
    <p:sldId id="953" r:id="rId99"/>
    <p:sldId id="973" r:id="rId100"/>
    <p:sldId id="954" r:id="rId101"/>
    <p:sldId id="929" r:id="rId102"/>
    <p:sldId id="904" r:id="rId103"/>
    <p:sldId id="930" r:id="rId104"/>
    <p:sldId id="932" r:id="rId105"/>
    <p:sldId id="933" r:id="rId106"/>
    <p:sldId id="934" r:id="rId107"/>
    <p:sldId id="935" r:id="rId108"/>
    <p:sldId id="936" r:id="rId109"/>
    <p:sldId id="958" r:id="rId110"/>
    <p:sldId id="870" r:id="rId111"/>
  </p:sldIdLst>
  <p:sldSz cx="9144000" cy="6858000" type="screen4x3"/>
  <p:notesSz cx="7315200" cy="9601200"/>
  <p:custDataLst>
    <p:tags r:id="rId1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191919"/>
    <a:srgbClr val="CC0000"/>
    <a:srgbClr val="C2C2C2"/>
    <a:srgbClr val="003399"/>
    <a:srgbClr val="00CC00"/>
    <a:srgbClr val="FF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8756" autoAdjust="0"/>
  </p:normalViewPr>
  <p:slideViewPr>
    <p:cSldViewPr>
      <p:cViewPr varScale="1">
        <p:scale>
          <a:sx n="82" d="100"/>
          <a:sy n="82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73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website/what-div-in-html?hubs_content=blog.hubspot.com/website/span-vs-div&amp;hubs_content-cta=div%20(division)%20elemen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First-child: select any that is first element (for example firs &lt;p&gt; between all &lt;p&gt;s</a:t>
            </a:r>
          </a:p>
          <a:p>
            <a:r>
              <a:rPr lang="en-US" dirty="0"/>
              <a:t>a:hover MUST come after a:link and a:visited in the CSS definition in order to be effective.</a:t>
            </a:r>
          </a:p>
          <a:p>
            <a:r>
              <a:rPr lang="en-US" dirty="0"/>
              <a:t>a:active MUST come after a:hover in the CSS definition in order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First-child: select any that is first element</a:t>
            </a:r>
          </a:p>
          <a:p>
            <a:r>
              <a:rPr lang="en-US" dirty="0"/>
              <a:t>a:hover MUST come after a:link and a:visited in the CSS definition in order to be effective.</a:t>
            </a:r>
          </a:p>
          <a:p>
            <a:r>
              <a:rPr lang="en-US" dirty="0"/>
              <a:t>a:active MUST come after a:hover in the CSS definition in order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Object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Override: neglect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اولویت</a:t>
            </a:r>
            <a:r>
              <a:rPr lang="fa-IR" baseline="0" dirty="0" smtClean="0"/>
              <a:t> </a:t>
            </a:r>
            <a:r>
              <a:rPr lang="en-US" baseline="0" dirty="0" smtClean="0"/>
              <a:t>inline</a:t>
            </a:r>
            <a:r>
              <a:rPr lang="fa-IR" baseline="0" dirty="0" smtClean="0"/>
              <a:t> بیشترین است در اولویت اول (در خود داخل تگ نوشته شده است.)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7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Width:50% : p percent</a:t>
            </a:r>
            <a:r>
              <a:rPr lang="en-US" baseline="0" dirty="0" smtClean="0"/>
              <a:t> of  browser window (Resize the browser window to see the effect)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6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6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Selectors</a:t>
            </a:r>
            <a:r>
              <a:rPr lang="en-US" baseline="0" dirty="0"/>
              <a:t> can be grouped</a:t>
            </a:r>
          </a:p>
          <a:p>
            <a:r>
              <a:rPr lang="en-US" baseline="0" dirty="0"/>
              <a:t>Some time multiple value can be used for example in fonts!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اینجا دیگر مارجین و پدینگ و کانتنت فاصله خاصی نمیگیرند.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3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4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9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</a:t>
            </a:r>
            <a:r>
              <a:rPr lang="en-US" baseline="0" dirty="0" smtClean="0"/>
              <a:t> : for example </a:t>
            </a:r>
            <a:r>
              <a:rPr lang="en-US" dirty="0" smtClean="0"/>
              <a:t>if the root element font is  is 16px, an element with the value 1rem will also equal 16px.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07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6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were speculations around CSS4 coming. But it is still not a thing. According to officials, The CSS working group is now working on Selector Level 4. It has new proposed features and selectors.</a:t>
            </a:r>
          </a:p>
          <a:p>
            <a:r>
              <a:rPr lang="en-US" dirty="0" smtClean="0"/>
              <a:t>These new introductions were supposed to come out as CSS4 but It’s not CSS4. It will be level 4 of a single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4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6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6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default value is  type ="text/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which indicates that the content is CSS.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rel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="stylesheet" value specifies that the stylesheet file will be loaded into the current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8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The </a:t>
            </a:r>
            <a:r>
              <a:rPr lang="en-US" b="0" i="0" u="none" strike="noStrike" dirty="0">
                <a:solidFill>
                  <a:srgbClr val="0B8484"/>
                </a:solidFill>
                <a:effectLst/>
                <a:latin typeface="inherit"/>
                <a:hlinkClick r:id="rId3"/>
              </a:rPr>
              <a:t>div (division) element</a:t>
            </a: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 is a generic block-level element, most often used to divide page content into blocks. A block element is a page element that starts a new line and has a width equal to the entire page or the parent container.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The span element is a generic inline element, typically used to apply styling to a portion of inline content. An inline element does not start a new line and only takes up as much space on the page as its content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5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defRPr sz="3000">
                <a:latin typeface="Calibri" pitchFamily="34" charset="0"/>
                <a:cs typeface="Calibri" pitchFamily="34" charset="0"/>
              </a:defRPr>
            </a:lvl2pPr>
            <a:lvl3pPr>
              <a:defRPr sz="27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cssref/css3_browsersupport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.org/style/cs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3-valu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04-CSS/04-CS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04-CSS/04-CS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tryit.asp?filename=tryhow_css_sticky_elemen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class_display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/>
              <a:t>CSS</a:t>
            </a:r>
            <a:endParaRPr lang="en-US" sz="45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/>
              <a:t>Web Programming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Spring </a:t>
            </a:r>
            <a:r>
              <a:rPr lang="en-US" sz="2800" dirty="0"/>
              <a:t>2023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200" dirty="0"/>
              <a:t>CE Department, Amirkabir University of Technology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		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371600"/>
            <a:ext cx="1905000" cy="16764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&lt;h1&gt; Test &lt;/h1&gt;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3733800"/>
            <a:ext cx="1905000" cy="1676400"/>
          </a:xfrm>
          <a:prstGeom prst="round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  <a:p>
            <a:pPr algn="ctr"/>
            <a:endParaRPr lang="en-US" dirty="0"/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h1 {color: green}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23622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667000"/>
            <a:ext cx="1295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2514600" y="2209800"/>
            <a:ext cx="2286000" cy="14859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2514600" y="3695700"/>
            <a:ext cx="2286000" cy="8763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562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 on  Web 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10400" y="3200400"/>
            <a:ext cx="16764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Test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96000" y="3733800"/>
            <a:ext cx="9144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/>
              <a:t>CSS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2C2C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2746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/>
              <a:t>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W3C validator</a:t>
            </a:r>
          </a:p>
          <a:p>
            <a:pPr lvl="1"/>
            <a:r>
              <a:rPr lang="en-US" dirty="0"/>
              <a:t>Firefox add-ones</a:t>
            </a:r>
          </a:p>
          <a:p>
            <a:pPr lvl="1"/>
            <a:r>
              <a:rPr lang="en-US" dirty="0"/>
              <a:t>Chrome “inspect element”</a:t>
            </a:r>
          </a:p>
          <a:p>
            <a:r>
              <a:rPr lang="en-US" dirty="0"/>
              <a:t>On the fly CSS modification</a:t>
            </a:r>
          </a:p>
          <a:p>
            <a:pPr lvl="1"/>
            <a:r>
              <a:rPr lang="en-US" dirty="0"/>
              <a:t>Firefox Web Developer CSS Editor</a:t>
            </a:r>
          </a:p>
          <a:p>
            <a:pPr lvl="1"/>
            <a:r>
              <a:rPr lang="en-US" dirty="0"/>
              <a:t>Chrome “inspect element”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926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/>
              <a:t>Q3.1) Is it by HTML tags?</a:t>
            </a:r>
          </a:p>
          <a:p>
            <a:pPr lvl="1"/>
            <a:r>
              <a:rPr lang="en-US" sz="2000" dirty="0"/>
              <a:t>No, it is the responsibility of CSS</a:t>
            </a:r>
          </a:p>
          <a:p>
            <a:pPr lvl="1"/>
            <a:r>
              <a:rPr lang="en-US" sz="2000" dirty="0"/>
              <a:t>CSS = Presentation rules + Cascading</a:t>
            </a:r>
          </a:p>
          <a:p>
            <a:r>
              <a:rPr lang="en-US" sz="2400" dirty="0"/>
              <a:t>Q3.2) How to select elements?</a:t>
            </a:r>
          </a:p>
          <a:p>
            <a:pPr lvl="1"/>
            <a:r>
              <a:rPr lang="en-US" sz="2000" dirty="0"/>
              <a:t>Name, Class, Id, DOM based, pseudo, …</a:t>
            </a:r>
          </a:p>
          <a:p>
            <a:r>
              <a:rPr lang="en-US" sz="2400" dirty="0"/>
              <a:t>Q3.3) How to modify presentation?</a:t>
            </a:r>
          </a:p>
          <a:p>
            <a:pPr lvl="1"/>
            <a:r>
              <a:rPr lang="en-US" sz="2000" dirty="0"/>
              <a:t>Value of so many attributes (color, font, size, …)</a:t>
            </a:r>
          </a:p>
          <a:p>
            <a:r>
              <a:rPr lang="en-US" sz="2400" dirty="0"/>
              <a:t> Q3.4) How are rules cascaded?</a:t>
            </a:r>
          </a:p>
          <a:p>
            <a:pPr lvl="1"/>
            <a:r>
              <a:rPr lang="en-US" sz="2000" dirty="0"/>
              <a:t>External to inline, Inheritance in DOM, Conflict resolving algorithm</a:t>
            </a:r>
          </a:p>
          <a:p>
            <a:r>
              <a:rPr lang="en-US" sz="2400" dirty="0"/>
              <a:t>Q3.5) How are element positioned?</a:t>
            </a:r>
          </a:p>
          <a:p>
            <a:pPr lvl="1"/>
            <a:r>
              <a:rPr lang="en-US" sz="2000" dirty="0"/>
              <a:t>Box Model + Normal, Specified (relative, absolute, fixed) &amp; Float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91600" cy="762000"/>
          </a:xfrm>
        </p:spPr>
        <p:txBody>
          <a:bodyPr/>
          <a:lstStyle/>
          <a:p>
            <a:r>
              <a:rPr lang="en-US" dirty="0"/>
              <a:t>What is the Next?! </a:t>
            </a:r>
            <a:r>
              <a:rPr lang="en-US" dirty="0">
                <a:solidFill>
                  <a:srgbClr val="C00000"/>
                </a:solidFill>
              </a:rPr>
              <a:t>CSS3 (&amp; CSS4)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The next standard of CSS</a:t>
            </a:r>
          </a:p>
          <a:p>
            <a:r>
              <a:rPr lang="en-US" sz="3200" dirty="0"/>
              <a:t>CSS3 is split up into modules </a:t>
            </a:r>
          </a:p>
          <a:p>
            <a:pPr lvl="1"/>
            <a:r>
              <a:rPr lang="en-US" sz="2800" dirty="0"/>
              <a:t>About 30 modules</a:t>
            </a:r>
          </a:p>
          <a:p>
            <a:pPr lvl="2"/>
            <a:r>
              <a:rPr lang="en-US" sz="2500" dirty="0"/>
              <a:t>CSS 4 has more modules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CSS4 </a:t>
            </a:r>
            <a:r>
              <a:rPr lang="en-US" sz="3200" dirty="0"/>
              <a:t>specification is still under development </a:t>
            </a:r>
          </a:p>
          <a:p>
            <a:pPr lvl="1"/>
            <a:r>
              <a:rPr lang="en-US" sz="2800" dirty="0"/>
              <a:t>Many of the new CSS3 properties have been implemented in modern browsers</a:t>
            </a:r>
          </a:p>
          <a:p>
            <a:pPr lvl="2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w3schools.com/cssref/css3_browsersupport.htm</a:t>
            </a:r>
            <a:endParaRPr lang="en-US" sz="2400" dirty="0"/>
          </a:p>
          <a:p>
            <a:pPr lvl="1"/>
            <a:r>
              <a:rPr lang="en-US" dirty="0"/>
              <a:t>Some modules are in level 4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339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(Sample) CSS3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Transforms</a:t>
            </a:r>
          </a:p>
          <a:p>
            <a:pPr lvl="1"/>
            <a:r>
              <a:rPr lang="en-US" dirty="0"/>
              <a:t>Manipulation of content in two dimensions, such as rotating, scaling, and skewing objects</a:t>
            </a:r>
          </a:p>
          <a:p>
            <a:r>
              <a:rPr lang="en-US" dirty="0"/>
              <a:t>3D Transforms</a:t>
            </a:r>
          </a:p>
          <a:p>
            <a:pPr lvl="1"/>
            <a:r>
              <a:rPr lang="en-US" dirty="0"/>
              <a:t>Extends 2D Transforms to manipulate elements in a three-dimensional space</a:t>
            </a:r>
          </a:p>
          <a:p>
            <a:r>
              <a:rPr lang="en-US" dirty="0"/>
              <a:t>Animations</a:t>
            </a:r>
          </a:p>
          <a:p>
            <a:pPr lvl="1"/>
            <a:r>
              <a:rPr lang="en-US" dirty="0"/>
              <a:t>To modify CSS property values over time, such as position or color, to create animated 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7046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(Sample) CSS3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Backgrounds and Border</a:t>
            </a:r>
          </a:p>
          <a:p>
            <a:pPr lvl="1"/>
            <a:r>
              <a:rPr lang="en-US" dirty="0"/>
              <a:t>Multiple backgrounds, a variety of background properties for positioning and sizing, new border properties with images and shadows</a:t>
            </a:r>
          </a:p>
          <a:p>
            <a:r>
              <a:rPr lang="en-US" dirty="0"/>
              <a:t>Web Fonts</a:t>
            </a:r>
          </a:p>
          <a:p>
            <a:pPr lvl="1"/>
            <a:r>
              <a:rPr lang="en-US" dirty="0"/>
              <a:t>Defines downloadable fonts</a:t>
            </a:r>
          </a:p>
          <a:p>
            <a:r>
              <a:rPr lang="en-US" dirty="0"/>
              <a:t>Multi-column Layout</a:t>
            </a:r>
          </a:p>
          <a:p>
            <a:pPr lvl="1"/>
            <a:r>
              <a:rPr lang="en-US" dirty="0"/>
              <a:t>Defines how to flow text into many columns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912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Text shadowing 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h1 {text-shadow: 5px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#FF0000;}</a:t>
            </a:r>
          </a:p>
          <a:p>
            <a:pPr>
              <a:buNone/>
            </a:pPr>
            <a:endParaRPr lang="en-US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Web font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@font-face{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font-family: </a:t>
            </a:r>
            <a:r>
              <a:rPr lang="en-US" sz="2000" dirty="0" err="1">
                <a:latin typeface="+mj-lt"/>
                <a:cs typeface="Courier New" pitchFamily="49" charset="0"/>
              </a:rPr>
              <a:t>myFirstFont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('sansation_light.ttf')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div {font-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family:</a:t>
            </a:r>
            <a:r>
              <a:rPr lang="en-US" sz="2000" dirty="0" err="1">
                <a:latin typeface="+mj-lt"/>
                <a:cs typeface="Courier New" pitchFamily="49" charset="0"/>
              </a:rPr>
              <a:t>myFirstFont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2000" dirty="0">
                <a:latin typeface="+mj-lt"/>
                <a:cs typeface="Courier New" pitchFamily="49" charset="0"/>
              </a:rPr>
              <a:t>Using the new font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133600"/>
            <a:ext cx="35105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342722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Examples: 2D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&lt;div&gt;Hello. This is a DIV element.&lt;/div&gt;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&lt;div id="div2"&gt;Hello. This is a DIV element.&lt;/div&gt;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transform:rotate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(30deg);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transform:scale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(2,4);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288" y="3505200"/>
            <a:ext cx="1871312" cy="26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35" y="2209800"/>
            <a:ext cx="142626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327972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Examples: Multi-Column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+mj-lt"/>
                <a:cs typeface="Courier New" pitchFamily="49" charset="0"/>
              </a:rPr>
              <a:t>newspaper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{column-count:3;}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This is a multi-column div.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2000" dirty="0">
                <a:latin typeface="+mj-lt"/>
                <a:cs typeface="Courier New" pitchFamily="49" charset="0"/>
              </a:rPr>
              <a:t>newspaper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1 2 3 4 5 6 7 8 9 10 11 12 13 14 15 16 17 18 19 20 21 22 23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24 25 26 27 28 29 30 31 32 33 34 35 36 37 38 39 40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398" y="4114800"/>
            <a:ext cx="313000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45472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2: HTML +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391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Hakon</a:t>
            </a:r>
            <a:r>
              <a:rPr lang="en-US" dirty="0"/>
              <a:t> </a:t>
            </a:r>
            <a:r>
              <a:rPr lang="en-US" dirty="0" err="1"/>
              <a:t>Wium</a:t>
            </a:r>
            <a:r>
              <a:rPr lang="en-US" dirty="0"/>
              <a:t> Lie of MIT in 1994</a:t>
            </a:r>
          </a:p>
          <a:p>
            <a:r>
              <a:rPr lang="en-US" dirty="0"/>
              <a:t>The W3C standards (CSS 1,2,3,4) to control visual presentation of web pages</a:t>
            </a:r>
          </a:p>
          <a:p>
            <a:r>
              <a:rPr lang="en-US" dirty="0"/>
              <a:t>Uses a different syntax than HTML/XHTML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different</a:t>
            </a:r>
            <a:r>
              <a:rPr lang="en-US" dirty="0"/>
              <a:t> language</a:t>
            </a:r>
          </a:p>
          <a:p>
            <a:r>
              <a:rPr lang="en-US" dirty="0"/>
              <a:t>Works with the common visual browsers</a:t>
            </a:r>
          </a:p>
          <a:p>
            <a:r>
              <a:rPr lang="en-US" dirty="0"/>
              <a:t>Greatly simplifies visual design, site management and content maintenance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Chapters </a:t>
            </a:r>
            <a:r>
              <a:rPr lang="en-US" sz="2800" dirty="0"/>
              <a:t>10-16 of  “HTML &amp; CSS:  Design and build Websites”</a:t>
            </a:r>
          </a:p>
          <a:p>
            <a:r>
              <a:rPr lang="en-US" sz="2800" dirty="0"/>
              <a:t>http://www.w3schools.com/css/default.asp</a:t>
            </a:r>
          </a:p>
          <a:p>
            <a:r>
              <a:rPr lang="en-US" sz="2800" dirty="0"/>
              <a:t>http://www.w3schools.com/css3/default.asp</a:t>
            </a:r>
          </a:p>
          <a:p>
            <a:r>
              <a:rPr lang="en-US" sz="2800" dirty="0"/>
              <a:t>https://www.w3schools.com/css/css_rwd_intro.asp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Advantages</a:t>
            </a:r>
          </a:p>
          <a:p>
            <a:pPr lvl="1"/>
            <a:r>
              <a:rPr lang="en-US" sz="3200" dirty="0"/>
              <a:t>Reuse styling rules in multiple pages</a:t>
            </a:r>
          </a:p>
          <a:p>
            <a:pPr lvl="2"/>
            <a:r>
              <a:rPr lang="en-US" sz="2800" dirty="0"/>
              <a:t>Make easier site management</a:t>
            </a:r>
          </a:p>
          <a:p>
            <a:pPr lvl="2"/>
            <a:r>
              <a:rPr lang="en-US" sz="2800" dirty="0"/>
              <a:t>Saves time</a:t>
            </a:r>
          </a:p>
          <a:p>
            <a:pPr lvl="1"/>
            <a:r>
              <a:rPr lang="en-US" sz="3200" dirty="0"/>
              <a:t>More control over layout</a:t>
            </a:r>
          </a:p>
          <a:p>
            <a:pPr lvl="1"/>
            <a:r>
              <a:rPr lang="en-US" sz="3200" dirty="0"/>
              <a:t>Styles + JavaScript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/>
              <a:t> dynamic presentation </a:t>
            </a:r>
          </a:p>
          <a:p>
            <a:pPr lvl="1"/>
            <a:r>
              <a:rPr lang="en-US" sz="3200" dirty="0"/>
              <a:t>Multiple presentation of the same content</a:t>
            </a:r>
          </a:p>
          <a:p>
            <a:pPr lvl="2"/>
            <a:r>
              <a:rPr lang="en-US" sz="2800" dirty="0"/>
              <a:t>Media dependent presentation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Styles are defined by </a:t>
            </a:r>
            <a:r>
              <a:rPr lang="en-US" sz="3200" i="1" dirty="0">
                <a:solidFill>
                  <a:srgbClr val="C00000"/>
                </a:solidFill>
              </a:rPr>
              <a:t>rules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Selector + Declaration block (property + value)</a:t>
            </a:r>
          </a:p>
          <a:p>
            <a:r>
              <a:rPr lang="en-US" sz="3200" dirty="0"/>
              <a:t>General structure of style rules </a:t>
            </a:r>
          </a:p>
          <a:p>
            <a:pPr>
              <a:spcBef>
                <a:spcPts val="600"/>
              </a:spcBef>
              <a:buNone/>
            </a:pPr>
            <a:endParaRPr lang="en-US" sz="1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Selector1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SelectorN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Property1: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Property2: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/* This is comment */</a:t>
            </a:r>
          </a:p>
          <a:p>
            <a:pPr>
              <a:spcBef>
                <a:spcPts val="6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42" name="Picture 2" descr="Z:\me\Teaching\Internet Engineering\Materials\w3schools.com\css\selec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75" y="5140324"/>
            <a:ext cx="5419725" cy="1133476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based</a:t>
            </a:r>
          </a:p>
          <a:p>
            <a:r>
              <a:rPr lang="en-US" dirty="0"/>
              <a:t>Class based</a:t>
            </a:r>
          </a:p>
          <a:p>
            <a:r>
              <a:rPr lang="en-US" dirty="0"/>
              <a:t>ID based</a:t>
            </a:r>
          </a:p>
          <a:p>
            <a:r>
              <a:rPr lang="en-US" dirty="0"/>
              <a:t>DOM tree based</a:t>
            </a:r>
          </a:p>
          <a:p>
            <a:r>
              <a:rPr lang="en-US" dirty="0"/>
              <a:t>Attribute based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We will discuss later in more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r>
              <a:rPr lang="en-US" sz="3200" dirty="0"/>
              <a:t>Font: 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font-family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font-size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font-style</a:t>
            </a:r>
          </a:p>
          <a:p>
            <a:r>
              <a:rPr lang="en-US" sz="3200" dirty="0"/>
              <a:t>Text: 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text-align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color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letter-spacing (cm, </a:t>
            </a:r>
            <a:r>
              <a:rPr lang="en-US" sz="2400" dirty="0" err="1"/>
              <a:t>px</a:t>
            </a:r>
            <a:r>
              <a:rPr lang="en-US" sz="2400" dirty="0"/>
              <a:t>, …) </a:t>
            </a:r>
            <a:r>
              <a:rPr lang="en-US" sz="2400" dirty="0">
                <a:solidFill>
                  <a:srgbClr val="FF0000"/>
                </a:solidFill>
              </a:rPr>
              <a:t>(T   H   I  S)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word-spacing (cm, </a:t>
            </a:r>
            <a:r>
              <a:rPr lang="en-US" sz="2400" dirty="0" err="1"/>
              <a:t>px</a:t>
            </a:r>
            <a:r>
              <a:rPr lang="en-US" sz="2400" dirty="0"/>
              <a:t>,…) </a:t>
            </a:r>
            <a:r>
              <a:rPr lang="en-US" sz="2400" dirty="0">
                <a:solidFill>
                  <a:srgbClr val="FF0000"/>
                </a:solidFill>
              </a:rPr>
              <a:t>( THIS    IS      SPACE)</a:t>
            </a:r>
          </a:p>
          <a:p>
            <a:r>
              <a:rPr lang="en-US" sz="3200" dirty="0"/>
              <a:t>Background: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background-color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background-image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Properties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r>
              <a:rPr lang="en-US" sz="2800" dirty="0"/>
              <a:t>Table: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spacing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color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alignment </a:t>
            </a:r>
          </a:p>
          <a:p>
            <a:r>
              <a:rPr lang="en-US" sz="2800" dirty="0"/>
              <a:t>List: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style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style-image</a:t>
            </a:r>
          </a:p>
          <a:p>
            <a:r>
              <a:rPr lang="fa-IR" sz="2800" dirty="0"/>
              <a:t>‌</a:t>
            </a:r>
            <a:r>
              <a:rPr lang="en-US" sz="2800" dirty="0"/>
              <a:t>Box Model: 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border-color, border-style, border-width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width, …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background-color, …</a:t>
            </a:r>
          </a:p>
          <a:p>
            <a:r>
              <a:rPr lang="en-US" sz="2800" dirty="0"/>
              <a:t>Complete list: </a:t>
            </a:r>
            <a:r>
              <a:rPr lang="en-US" sz="2800" dirty="0">
                <a:hlinkClick r:id="rId2"/>
              </a:rPr>
              <a:t>http://www.w3.org/style/css/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661305-B1F0-0AF9-96E2-E5AF450D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021" y="2133601"/>
            <a:ext cx="3713180" cy="1828800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2400" dirty="0"/>
              <a:t>Values depend on property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Predefined keywords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left, right, italic, none, …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Color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red, green, blue, …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#</a:t>
            </a:r>
            <a:r>
              <a:rPr lang="en-US" sz="2000" dirty="0" err="1">
                <a:solidFill>
                  <a:srgbClr val="C00000"/>
                </a:solidFill>
              </a:rPr>
              <a:t>XX</a:t>
            </a:r>
            <a:r>
              <a:rPr lang="en-US" sz="2000" dirty="0" err="1">
                <a:solidFill>
                  <a:srgbClr val="00B050"/>
                </a:solidFill>
              </a:rPr>
              <a:t>YY</a:t>
            </a:r>
            <a:r>
              <a:rPr lang="en-US" sz="2000" dirty="0" err="1">
                <a:solidFill>
                  <a:srgbClr val="003399"/>
                </a:solidFill>
              </a:rPr>
              <a:t>ZZ</a:t>
            </a:r>
            <a:r>
              <a:rPr lang="en-US" sz="2000" dirty="0"/>
              <a:t>  where 00 &lt;= </a:t>
            </a:r>
            <a:r>
              <a:rPr lang="en-US" sz="2000" dirty="0" err="1"/>
              <a:t>XX,YY,ZZ</a:t>
            </a:r>
            <a:r>
              <a:rPr lang="en-US" sz="2000" dirty="0"/>
              <a:t> &lt;=FF</a:t>
            </a:r>
          </a:p>
          <a:p>
            <a:pPr lvl="1">
              <a:spcBef>
                <a:spcPts val="800"/>
              </a:spcBef>
            </a:pPr>
            <a:r>
              <a:rPr lang="en-US" sz="2000" dirty="0" err="1"/>
              <a:t>rgb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XX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YY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3399"/>
                </a:solidFill>
              </a:rPr>
              <a:t>ZZ</a:t>
            </a:r>
            <a:r>
              <a:rPr lang="en-US" sz="2000" dirty="0"/>
              <a:t>) where 0 &lt;= XX,YY,ZZ &lt;=255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Size &amp; Length &amp; Font-size &amp; …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Absolute: </a:t>
            </a:r>
            <a:r>
              <a:rPr lang="en-US" sz="2000" dirty="0"/>
              <a:t>cm, in, mm, pt, </a:t>
            </a:r>
            <a:r>
              <a:rPr lang="en-US" sz="2000" dirty="0" err="1"/>
              <a:t>px</a:t>
            </a:r>
            <a:r>
              <a:rPr lang="en-US" sz="2000" dirty="0"/>
              <a:t>, …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Relative (to its normal): %, </a:t>
            </a:r>
            <a:r>
              <a:rPr lang="en-US" sz="2000" dirty="0" err="1"/>
              <a:t>em</a:t>
            </a:r>
            <a:r>
              <a:rPr lang="en-US" sz="2000" dirty="0"/>
              <a:t>, ex, rem, </a:t>
            </a:r>
            <a:r>
              <a:rPr lang="en-US" sz="2000" dirty="0" err="1"/>
              <a:t>vw</a:t>
            </a:r>
            <a:r>
              <a:rPr lang="en-US" sz="2000" dirty="0"/>
              <a:t>, </a:t>
            </a:r>
            <a:r>
              <a:rPr lang="en-US" sz="2000" dirty="0" err="1"/>
              <a:t>vh</a:t>
            </a:r>
            <a:r>
              <a:rPr lang="en-US" sz="2000" dirty="0"/>
              <a:t>, </a:t>
            </a:r>
            <a:r>
              <a:rPr lang="en-US" sz="2000" dirty="0" err="1"/>
              <a:t>vmin</a:t>
            </a:r>
            <a:r>
              <a:rPr lang="en-US" sz="2000" dirty="0"/>
              <a:t>, </a:t>
            </a:r>
            <a:r>
              <a:rPr lang="en-US" sz="2000" dirty="0" err="1"/>
              <a:t>vmax</a:t>
            </a:r>
            <a:r>
              <a:rPr lang="en-US" sz="2000" dirty="0"/>
              <a:t>, …  (we discuss later)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000" dirty="0"/>
              <a:t>Complete list: </a:t>
            </a:r>
            <a:r>
              <a:rPr lang="en-US" sz="2000" dirty="0">
                <a:hlinkClick r:id="rId3"/>
              </a:rPr>
              <a:t>https://www.w3.org/TR/css3-values/</a:t>
            </a:r>
            <a:endParaRPr lang="en-US" sz="2000" dirty="0"/>
          </a:p>
          <a:p>
            <a:pPr>
              <a:spcBef>
                <a:spcPts val="8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/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>
              <a:solidFill>
                <a:srgbClr val="C2C2C2"/>
              </a:solidFill>
            </a:endParaRPr>
          </a:p>
          <a:p>
            <a:endParaRPr lang="en-US" dirty="0">
              <a:solidFill>
                <a:srgbClr val="C2C2C2"/>
              </a:solidFill>
            </a:endParaRPr>
          </a:p>
          <a:p>
            <a:endParaRPr lang="en-US" dirty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Add styles to each </a:t>
            </a:r>
            <a:r>
              <a:rPr lang="en-US" i="1" dirty="0">
                <a:solidFill>
                  <a:srgbClr val="C00000"/>
                </a:solidFill>
              </a:rPr>
              <a:t>tag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within HTML file!!!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Used to format a single HTML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Selector is implicitly specified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Style is given as an attribute </a:t>
            </a:r>
          </a:p>
          <a:p>
            <a:pPr lvl="1"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font-family: sans-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sarif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Test Heading 1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300"/>
              </a:spcBef>
            </a:pPr>
            <a:r>
              <a:rPr lang="en-US" dirty="0"/>
              <a:t>Why?!!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Hard to update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Violates structure-style separation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(Only for) Styling exceptional elements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525000" cy="5181600"/>
          </a:xfrm>
        </p:spPr>
        <p:txBody>
          <a:bodyPr/>
          <a:lstStyle/>
          <a:p>
            <a:pPr lvl="0">
              <a:spcBef>
                <a:spcPts val="700"/>
              </a:spcBef>
            </a:pPr>
            <a:r>
              <a:rPr lang="en-US" sz="3000" dirty="0"/>
              <a:t>Q3) How is presentation of </a:t>
            </a:r>
            <a:r>
              <a:rPr lang="en-US" sz="3000" dirty="0">
                <a:hlinkClick r:id="rId2" action="ppaction://hlinkfile"/>
              </a:rPr>
              <a:t>web page</a:t>
            </a:r>
            <a:r>
              <a:rPr lang="en-US" sz="3000" dirty="0"/>
              <a:t> described?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1382"/>
      </p:ext>
    </p:extLst>
  </p:cSld>
  <p:clrMapOvr>
    <a:masterClrMapping/>
  </p:clrMapOvr>
  <p:transition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(embed)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A style is used in the entire HTML file</a:t>
            </a:r>
          </a:p>
          <a:p>
            <a:r>
              <a:rPr lang="en-US" dirty="0"/>
              <a:t>Used to control style of elements (e.g., all h1) in a single web page</a:t>
            </a:r>
          </a:p>
          <a:p>
            <a:pPr>
              <a:spcBef>
                <a:spcPts val="1000"/>
              </a:spcBef>
              <a:buNone/>
            </a:pPr>
            <a:endParaRPr lang="en-US" sz="105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0"/>
              </a:spcBef>
              <a:buNone/>
            </a:pPr>
            <a:r>
              <a:rPr lang="en-US" sz="2600" dirty="0">
                <a:latin typeface="+mj-lt"/>
                <a:cs typeface="Courier New" pitchFamily="49" charset="0"/>
              </a:rPr>
              <a:t>		h1</a:t>
            </a: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 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font-family: sans-serif;}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A text file containing style rules</a:t>
            </a:r>
          </a:p>
          <a:p>
            <a:r>
              <a:rPr lang="en-US" dirty="0"/>
              <a:t>Used to control style in multiple web pages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 text document with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extension contains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	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h1, h2, h3, h4, h5, h6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color: #FF0000;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font-family: sans-serif;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 file is used in XHTML web page through linking it to the web page</a:t>
            </a:r>
          </a:p>
          <a:p>
            <a:pPr eaLnBrk="1" hangingPunct="1">
              <a:buFontTx/>
              <a:buNone/>
            </a:pPr>
            <a:endParaRPr lang="en-US" sz="2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3000" dirty="0"/>
              <a:t>External </a:t>
            </a:r>
            <a:r>
              <a:rPr lang="en-US" sz="3000" dirty="0" err="1"/>
              <a:t>CSS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eaLnBrk="1" hangingPunct="1"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dirty="0"/>
              <a:t>external_css.css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eaLnBrk="1" hangingPunct="1"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dirty="0"/>
              <a:t>Avoid repeating styles for each page</a:t>
            </a:r>
          </a:p>
          <a:p>
            <a:pPr lvl="1"/>
            <a:r>
              <a:rPr lang="en-US" dirty="0"/>
              <a:t>It is easier to update whole site</a:t>
            </a:r>
          </a:p>
          <a:p>
            <a:r>
              <a:rPr lang="en-US" dirty="0"/>
              <a:t>CSS can be cached independent of HTML</a:t>
            </a:r>
          </a:p>
          <a:p>
            <a:r>
              <a:rPr lang="en-US" dirty="0"/>
              <a:t>Different style sheets can be attached to the same document</a:t>
            </a:r>
          </a:p>
          <a:p>
            <a:pPr lvl="1"/>
            <a:r>
              <a:rPr lang="en-US" dirty="0"/>
              <a:t>Personalized &amp; Customization &amp; Media dependent </a:t>
            </a:r>
          </a:p>
          <a:p>
            <a:r>
              <a:rPr lang="en-US" dirty="0"/>
              <a:t>A style sheet can import and use styles from other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Depended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Web page presentation can be depended on media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&lt;style type="text/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"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media="screen"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&lt;link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rel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="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stylesheet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"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="style.css"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media="all"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/>
              <a:t>Available media types</a:t>
            </a:r>
          </a:p>
          <a:p>
            <a:pPr lvl="1">
              <a:spcBef>
                <a:spcPts val="300"/>
              </a:spcBef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All : Used for all media type devices</a:t>
            </a:r>
          </a:p>
          <a:p>
            <a:pPr lvl="1">
              <a:spcBef>
                <a:spcPts val="300"/>
              </a:spcBef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Screen : Used for computer screens, tablets, smart-phones etc.</a:t>
            </a:r>
          </a:p>
          <a:p>
            <a:pPr lvl="1">
              <a:spcBef>
                <a:spcPts val="300"/>
              </a:spcBef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Print : used for printers</a:t>
            </a:r>
          </a:p>
          <a:p>
            <a:pPr marL="344487" lvl="1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Depended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657600" cy="223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1534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Depended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28800"/>
            <a:ext cx="81534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/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  <a:endParaRPr lang="en-US" dirty="0"/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>
              <a:solidFill>
                <a:srgbClr val="C2C2C2"/>
              </a:solidFill>
            </a:endParaRPr>
          </a:p>
          <a:p>
            <a:endParaRPr lang="en-US" dirty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: universal selector (all elements)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HTML Tags 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Attribute based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Special attributes</a:t>
            </a:r>
          </a:p>
          <a:p>
            <a:pPr lvl="2">
              <a:spcBef>
                <a:spcPts val="800"/>
              </a:spcBef>
            </a:pPr>
            <a:r>
              <a:rPr lang="en-US" sz="2200" dirty="0"/>
              <a:t>Class based: per-class style</a:t>
            </a:r>
          </a:p>
          <a:p>
            <a:pPr lvl="2">
              <a:spcBef>
                <a:spcPts val="800"/>
              </a:spcBef>
            </a:pPr>
            <a:r>
              <a:rPr lang="en-US" sz="2200" dirty="0"/>
              <a:t>ID based: per-element styles</a:t>
            </a:r>
          </a:p>
          <a:p>
            <a:pPr lvl="2">
              <a:spcBef>
                <a:spcPts val="800"/>
              </a:spcBef>
            </a:pPr>
            <a:r>
              <a:rPr lang="en-US" sz="2200" dirty="0"/>
              <a:t>In combination with tag names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In general attribute name, value, …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DOM tree based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Child &amp; Descendant, Sibling, …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Pseudo-class &amp; Pseudo-element</a:t>
            </a:r>
          </a:p>
          <a:p>
            <a:pPr lvl="1">
              <a:spcBef>
                <a:spcPts val="8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105561"/>
            <a:ext cx="365760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 may not need all these selectors at the beginning; however, they are powerful tools that simplify complex CSS rules 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&lt;style type="text/</a:t>
            </a:r>
            <a:r>
              <a:rPr lang="en-US" sz="2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* {color: </a:t>
            </a:r>
            <a:r>
              <a:rPr lang="en-US" sz="2200" dirty="0">
                <a:latin typeface="+mj-lt"/>
                <a:cs typeface="Courier New" pitchFamily="49" charset="0"/>
              </a:rPr>
              <a:t>blue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h1 {text-decoration: </a:t>
            </a:r>
            <a:r>
              <a:rPr lang="en-US" sz="2200" dirty="0">
                <a:latin typeface="+mj-lt"/>
                <a:cs typeface="Courier New" pitchFamily="49" charset="0"/>
              </a:rPr>
              <a:t>underline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p {font-style: </a:t>
            </a:r>
            <a:r>
              <a:rPr lang="en-US" sz="2200" dirty="0">
                <a:latin typeface="+mj-lt"/>
                <a:cs typeface="Courier New" pitchFamily="49" charset="0"/>
              </a:rPr>
              <a:t>italic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&lt;/style&gt;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4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 </a:t>
            </a:r>
            <a:r>
              <a:rPr lang="en-US" sz="2200" dirty="0">
                <a:latin typeface="+mj-lt"/>
                <a:cs typeface="Courier New" pitchFamily="49" charset="0"/>
              </a:rPr>
              <a:t>Testing Element Selector</a:t>
            </a:r>
            <a:r>
              <a:rPr lang="en-US" sz="22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 </a:t>
            </a:r>
            <a:r>
              <a:rPr lang="en-US" sz="2200" dirty="0">
                <a:latin typeface="+mj-lt"/>
                <a:cs typeface="Courier New" pitchFamily="49" charset="0"/>
              </a:rPr>
              <a:t>This is a paragraph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38475"/>
            <a:ext cx="4092717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07433-E206-4035-8A70-06831D7A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90F29D-AC81-443E-AA49-4D4A7F2D5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2E7813-DBB9-4613-AE18-FB074A52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66800"/>
            <a:ext cx="5867400" cy="50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44593"/>
      </p:ext>
    </p:extLst>
  </p:cSld>
  <p:clrMapOvr>
    <a:masterClrMapping/>
  </p:clrMapOvr>
  <p:transition>
    <p:strip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Assign ID to elements</a:t>
            </a:r>
          </a:p>
          <a:p>
            <a:pPr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&lt;h2 id</a:t>
            </a:r>
            <a:r>
              <a:rPr lang="en-US" sz="2600" dirty="0"/>
              <a:t>="</a:t>
            </a:r>
            <a:r>
              <a:rPr lang="en-US" sz="2600" dirty="0" err="1"/>
              <a:t>blue_heading</a:t>
            </a:r>
            <a:r>
              <a:rPr lang="en-US" sz="2600" dirty="0"/>
              <a:t>"</a:t>
            </a: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600" dirty="0"/>
              <a:t> This is blue heading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&lt;h2 id</a:t>
            </a:r>
            <a:r>
              <a:rPr lang="en-US" sz="2600" dirty="0"/>
              <a:t>="</a:t>
            </a:r>
            <a:r>
              <a:rPr lang="en-US" sz="2600" dirty="0" err="1"/>
              <a:t>red_heading</a:t>
            </a:r>
            <a:r>
              <a:rPr lang="en-US" sz="2600" dirty="0"/>
              <a:t>"</a:t>
            </a: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600" dirty="0"/>
              <a:t> This is red heading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buNone/>
            </a:pPr>
            <a:endParaRPr lang="en-US" sz="2600" dirty="0"/>
          </a:p>
          <a:p>
            <a:r>
              <a:rPr lang="en-US" sz="3000" dirty="0"/>
              <a:t>Define style for each ID</a:t>
            </a:r>
          </a:p>
          <a:p>
            <a:pPr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600" dirty="0" err="1"/>
              <a:t>blue_heading</a:t>
            </a:r>
            <a:r>
              <a:rPr lang="en-US" sz="2600" dirty="0"/>
              <a:t>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5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600" dirty="0" err="1"/>
              <a:t>red_heading</a:t>
            </a:r>
            <a:r>
              <a:rPr lang="en-US" sz="2600" dirty="0"/>
              <a:t>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5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886200"/>
            <a:ext cx="325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 Selector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class to element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 class</a:t>
            </a:r>
            <a:r>
              <a:rPr lang="en-US" sz="2400" dirty="0"/>
              <a:t>="</a:t>
            </a:r>
            <a:r>
              <a:rPr lang="en-US" sz="2400" dirty="0" err="1"/>
              <a:t>blue_heading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This is blue heading 1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 class</a:t>
            </a:r>
            <a:r>
              <a:rPr lang="en-US" sz="2400" dirty="0"/>
              <a:t>="</a:t>
            </a:r>
            <a:r>
              <a:rPr lang="en-US" sz="2400" dirty="0" err="1"/>
              <a:t>red_heading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This is red heading 1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 class</a:t>
            </a:r>
            <a:r>
              <a:rPr lang="en-US" sz="2400" dirty="0"/>
              <a:t>="</a:t>
            </a:r>
            <a:r>
              <a:rPr lang="en-US" sz="2400" dirty="0" err="1"/>
              <a:t>blue_heading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This is blue heading 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 class</a:t>
            </a:r>
            <a:r>
              <a:rPr lang="en-US" sz="2400" dirty="0"/>
              <a:t>="</a:t>
            </a:r>
            <a:r>
              <a:rPr lang="en-US" sz="2400" dirty="0" err="1"/>
              <a:t>red_heading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This is red heading 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Define style of each class </a:t>
            </a:r>
          </a:p>
          <a:p>
            <a:pPr>
              <a:buNone/>
            </a:pP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600" dirty="0" err="1"/>
              <a:t>blue_heading</a:t>
            </a:r>
            <a:r>
              <a:rPr lang="en-US" sz="26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sz="2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600" dirty="0" err="1"/>
              <a:t>red_heading</a:t>
            </a:r>
            <a:r>
              <a:rPr lang="en-US" sz="26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7425" y="3943350"/>
            <a:ext cx="2238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Element &amp;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/>
              <a:t>	.all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blue;}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h2.all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red;}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h3.all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black;}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600"/>
              </a:spcBef>
              <a:buNone/>
            </a:pP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 class</a:t>
            </a:r>
            <a:r>
              <a:rPr lang="en-US" sz="2400" dirty="0"/>
              <a:t>="all"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Heading 1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&lt;h2 class</a:t>
            </a:r>
            <a:r>
              <a:rPr lang="en-US" sz="2400" dirty="0"/>
              <a:t>="all"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Heading 2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 class</a:t>
            </a:r>
            <a:r>
              <a:rPr lang="en-US" sz="2400" dirty="0"/>
              <a:t>="all"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Heading 3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&lt;h4 class</a:t>
            </a:r>
            <a:r>
              <a:rPr lang="en-US" sz="2400" dirty="0"/>
              <a:t>="all"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Heading 4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&lt;/h4&gt;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&lt;h5 class</a:t>
            </a:r>
            <a:r>
              <a:rPr lang="en-US" sz="2400" dirty="0"/>
              <a:t>="all"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 Heading 5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&lt;/h5&gt;</a:t>
            </a:r>
            <a:r>
              <a:rPr lang="en-US" sz="2400" dirty="0"/>
              <a:t>		</a:t>
            </a:r>
          </a:p>
          <a:p>
            <a:pPr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0" y="1752600"/>
            <a:ext cx="2305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.red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.bold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{font-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weight:bold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500"/>
              </a:spcBef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&lt;p 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>
                <a:latin typeface="+mj-lt"/>
                <a:cs typeface="Courier New" pitchFamily="49" charset="0"/>
              </a:rPr>
              <a:t>red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This is a red paragraph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 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>
                <a:latin typeface="+mj-lt"/>
                <a:cs typeface="Courier New" pitchFamily="49" charset="0"/>
              </a:rPr>
              <a:t>bold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This is a bold paragraph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&lt;p 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red   bold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>
                <a:latin typeface="+mj-lt"/>
                <a:cs typeface="Courier New" pitchFamily="49" charset="0"/>
              </a:rPr>
              <a:t>This is a red-bold paragraph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631" y="1143000"/>
            <a:ext cx="318571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en-US" dirty="0"/>
              <a:t>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3600" dirty="0"/>
              <a:t>:</a:t>
            </a:r>
          </a:p>
          <a:p>
            <a:pPr>
              <a:spcBef>
                <a:spcPts val="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 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green_color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This is a green div. But,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 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red_color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this is red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sz="2400" dirty="0">
                <a:latin typeface="+mj-lt"/>
                <a:cs typeface="Courier New" pitchFamily="49" charset="0"/>
              </a:rPr>
              <a:t>using span.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CSS</a:t>
            </a:r>
            <a:r>
              <a:rPr lang="en-US" sz="36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green_color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color:green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font-weight:bold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red_color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04209"/>
            <a:ext cx="3267075" cy="209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A paragraph without "id" attribute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800" dirty="0"/>
              <a:t>="test1"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A paragraph with id=test1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800" dirty="0"/>
              <a:t>="test2"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A paragraph with id=test2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800" dirty="0"/>
              <a:t>="test3"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A paragraph with id=test3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CSS Part: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p[</a:t>
            </a:r>
            <a:r>
              <a:rPr lang="en-US" sz="2800" dirty="0" err="1"/>
              <a:t>myid</a:t>
            </a:r>
            <a:r>
              <a:rPr lang="en-US" sz="2800" dirty="0"/>
              <a:t>]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p[</a:t>
            </a:r>
            <a:r>
              <a:rPr lang="en-US" sz="2800" dirty="0" err="1"/>
              <a:t>myid</a:t>
            </a:r>
            <a:r>
              <a:rPr lang="en-US" sz="2800" dirty="0"/>
              <a:t>="test3"]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443381"/>
            <a:ext cx="3124200" cy="341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645779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HTML elements have states</a:t>
            </a:r>
          </a:p>
          <a:p>
            <a:pPr lvl="1"/>
            <a:r>
              <a:rPr lang="en-US" sz="2800" dirty="0"/>
              <a:t>(Almost) all elements: mouse over, clicked, …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2800" dirty="0"/>
              <a:t>: Normal (Unvisited), Visited, …</a:t>
            </a:r>
          </a:p>
          <a:p>
            <a:r>
              <a:rPr lang="en-US" sz="3200" dirty="0"/>
              <a:t>Pseudo-classes are used to style the states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active</a:t>
            </a:r>
            <a:r>
              <a:rPr lang="en-US" sz="2800" dirty="0"/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first-child</a:t>
            </a:r>
            <a:r>
              <a:rPr lang="en-US" sz="2800" dirty="0"/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last-child</a:t>
            </a:r>
            <a:r>
              <a:rPr lang="en-US" sz="2800" dirty="0"/>
              <a:t>, … </a:t>
            </a:r>
          </a:p>
          <a:p>
            <a:r>
              <a:rPr lang="en-US" sz="3600" dirty="0"/>
              <a:t>E.g. (in below example order is important)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link {color:#FF0000} /* unvisited link */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a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visited {color:#00FF00} 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a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hover {color:#FF00FF} 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a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active {color:#FFFFFF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 /* selected link */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40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40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F39876-75A1-C6FF-209E-362937E4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22066"/>
            <a:ext cx="5039428" cy="3353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45D3008-25C5-7B1B-66B0-7919AEEB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28" y="1141325"/>
            <a:ext cx="2915057" cy="236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57384-6A52-3673-A4BD-21A5C2B5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00" y="4204264"/>
            <a:ext cx="5291600" cy="21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025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800" dirty="0"/>
              <a:t>first-letter (in heading &amp; paragraph)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p:first-letter {font-size: 200%;}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p::first-letter {font-size: 200%;} </a:t>
            </a:r>
            <a:r>
              <a:rPr lang="en-US" sz="2400" dirty="0">
                <a:ea typeface="+mn-ea"/>
              </a:rPr>
              <a:t>(in CSS3)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first-line (in paragraph) 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p:first-line {color: red;}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selection  :</a:t>
            </a:r>
            <a:r>
              <a:rPr lang="en-US" dirty="0"/>
              <a:t> </a:t>
            </a:r>
            <a:r>
              <a:rPr lang="en-US" sz="2800" dirty="0"/>
              <a:t>selector matches the portion of an element that is selected by a user.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::selection {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background: yellow;}</a:t>
            </a:r>
          </a:p>
          <a:p>
            <a:pPr marL="0" indent="0">
              <a:spcBef>
                <a:spcPts val="800"/>
              </a:spcBef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902DF4-9BB9-6C59-586F-E329F14F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15000"/>
            <a:ext cx="2086213" cy="594396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Pseudo-Classes/Elements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p </a:t>
            </a:r>
            <a:r>
              <a:rPr lang="en-US" sz="2400" dirty="0" err="1">
                <a:latin typeface="+mj-lt"/>
                <a:cs typeface="Courier New" pitchFamily="49" charset="0"/>
              </a:rPr>
              <a:t>code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-child {color: blue;}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first-letter {font-size: 200%;}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first-line {color: red;}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This is the first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&lt;code&gt; </a:t>
            </a:r>
            <a:r>
              <a:rPr lang="en-US" sz="2400" dirty="0">
                <a:latin typeface="+mj-lt"/>
                <a:cs typeface="Courier New" pitchFamily="49" charset="0"/>
              </a:rPr>
              <a:t>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&lt;/code&gt;, </a:t>
            </a:r>
            <a:r>
              <a:rPr lang="en-US" sz="2400" dirty="0">
                <a:latin typeface="+mj-lt"/>
                <a:cs typeface="Courier New" pitchFamily="49" charset="0"/>
              </a:rPr>
              <a:t>this is second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&lt;code&gt;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&lt;/code&gt;. 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7FCDA7-C620-EE9C-9493-D641D4F9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3515216" cy="1819529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CF415-EF51-4D29-87E5-ECFD3E51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547368-964F-4629-990F-D6DCF929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3AD75E-D1D3-46A5-9E61-B2876289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19200"/>
            <a:ext cx="84599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0349"/>
      </p:ext>
    </p:extLst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based: Child Selector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When we want to select elements which are inside other elements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To select a (direct) child of parent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parent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child {property: value;}</a:t>
            </a:r>
          </a:p>
          <a:p>
            <a:pPr>
              <a:spcBef>
                <a:spcPts val="200"/>
              </a:spcBef>
              <a:buNone/>
            </a:pPr>
            <a:endParaRPr lang="en-US" sz="7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+mj-lt"/>
                <a:cs typeface="Courier New" pitchFamily="49" charset="0"/>
              </a:rPr>
              <a:t>ol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+mj-lt"/>
                <a:cs typeface="Courier New" pitchFamily="49" charset="0"/>
              </a:rPr>
              <a:t>ol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blue;}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buNone/>
            </a:pPr>
            <a:endParaRPr lang="en-US" sz="105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+mj-lt"/>
                <a:cs typeface="Courier New" pitchFamily="49" charset="0"/>
              </a:rPr>
              <a:t> Item 1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Netsted</a:t>
            </a:r>
            <a:r>
              <a:rPr lang="en-US" sz="1800" dirty="0">
                <a:latin typeface="+mj-lt"/>
                <a:cs typeface="Courier New" pitchFamily="49" charset="0"/>
              </a:rPr>
              <a:t> 1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+mj-lt"/>
                <a:cs typeface="Courier New" pitchFamily="49" charset="0"/>
              </a:rPr>
              <a:t>Item 2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&lt;dl&gt; 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+mj-lt"/>
                <a:cs typeface="Courier New" pitchFamily="49" charset="0"/>
              </a:rPr>
              <a:t> def: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+mj-lt"/>
                <a:cs typeface="Courier New" pitchFamily="49" charset="0"/>
              </a:rPr>
              <a:t>Definition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&lt;/dl&gt;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854878"/>
            <a:ext cx="2705576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090739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based: Descendant Selector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To select descendant of a tag</a:t>
            </a:r>
          </a:p>
          <a:p>
            <a:pPr>
              <a:spcBef>
                <a:spcPts val="600"/>
              </a:spcBef>
              <a:buNone/>
            </a:pPr>
            <a:r>
              <a:rPr lang="en-US" dirty="0"/>
              <a:t>	tag descendant {property: value;}</a:t>
            </a:r>
          </a:p>
          <a:p>
            <a:pPr>
              <a:buNone/>
            </a:pPr>
            <a:endParaRPr lang="en-US" sz="300" dirty="0"/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+mj-lt"/>
                <a:cs typeface="Courier New" pitchFamily="49" charset="0"/>
              </a:rPr>
              <a:t>ol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red;}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+mj-lt"/>
                <a:cs typeface="Courier New" pitchFamily="49" charset="0"/>
              </a:rPr>
              <a:t>ol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+mj-lt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blue;}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200"/>
              </a:spcBef>
              <a:buNone/>
            </a:pPr>
            <a:endParaRPr lang="en-US" sz="11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+mj-lt"/>
                <a:cs typeface="Courier New" pitchFamily="49" charset="0"/>
              </a:rPr>
              <a:t>Item 1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>
                <a:latin typeface="+mj-lt"/>
                <a:cs typeface="Courier New" pitchFamily="49" charset="0"/>
              </a:rPr>
              <a:t>Netsted</a:t>
            </a:r>
            <a:r>
              <a:rPr lang="en-US" sz="2000" dirty="0">
                <a:latin typeface="+mj-lt"/>
                <a:cs typeface="Courier New" pitchFamily="49" charset="0"/>
              </a:rPr>
              <a:t> 1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+mj-lt"/>
                <a:cs typeface="Courier New" pitchFamily="49" charset="0"/>
              </a:rPr>
              <a:t>Item 2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&lt;dl&gt; 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+mj-lt"/>
                <a:cs typeface="Courier New" pitchFamily="49" charset="0"/>
              </a:rPr>
              <a:t>def: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Definition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&lt;/dl&gt;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4116" y="2974658"/>
            <a:ext cx="2727484" cy="304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45221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based: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select elements which are next to other elements</a:t>
            </a:r>
          </a:p>
          <a:p>
            <a:r>
              <a:rPr lang="en-US" dirty="0"/>
              <a:t>To select tag2 which is </a:t>
            </a: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successive sibling of tag1</a:t>
            </a:r>
            <a:endParaRPr lang="en-US" sz="900" dirty="0"/>
          </a:p>
          <a:p>
            <a:pPr>
              <a:buNone/>
            </a:pPr>
            <a:r>
              <a:rPr lang="en-US" dirty="0"/>
              <a:t>		tag1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tag2 {property: value;}</a:t>
            </a:r>
          </a:p>
          <a:p>
            <a:pPr lvl="3">
              <a:buNone/>
            </a:pPr>
            <a:endParaRPr lang="en-US" sz="1600" dirty="0"/>
          </a:p>
          <a:p>
            <a:r>
              <a:rPr lang="en-US" dirty="0"/>
              <a:t>To select tag2 which is a successive sibling of tag1 </a:t>
            </a:r>
            <a:endParaRPr lang="en-US" sz="900" dirty="0"/>
          </a:p>
          <a:p>
            <a:pPr>
              <a:buNone/>
            </a:pPr>
            <a:r>
              <a:rPr lang="en-US" dirty="0"/>
              <a:t>		tag1 </a:t>
            </a:r>
            <a:r>
              <a:rPr lang="en-US" dirty="0">
                <a:solidFill>
                  <a:srgbClr val="C00000"/>
                </a:solidFill>
              </a:rPr>
              <a:t>~</a:t>
            </a:r>
            <a:r>
              <a:rPr lang="en-US" dirty="0"/>
              <a:t> tag2 {property: value;}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984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Selector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h2+p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h3~p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color:green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1200"/>
              </a:spcBef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n-US" sz="2400" dirty="0"/>
              <a:t> Heading 2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 Next sibling of h2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 Another sibling of h2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1200"/>
              </a:spcBef>
              <a:buNone/>
            </a:pPr>
            <a:endParaRPr lang="en-US" sz="1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Heading 3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 Next sibling of h3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 Another sibling of h3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1200"/>
              </a:spcBef>
              <a:buNone/>
            </a:pPr>
            <a:endParaRPr lang="en-US" sz="2400" dirty="0"/>
          </a:p>
          <a:p>
            <a:pPr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76400"/>
            <a:ext cx="24955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480207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2578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: universal selector (all elements)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HTML </a:t>
            </a:r>
            <a:r>
              <a:rPr lang="en-US" sz="2800" dirty="0"/>
              <a:t>Tags: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h1, …, h6, p, li, table, tr, …</a:t>
            </a:r>
          </a:p>
          <a:p>
            <a:pPr>
              <a:spcBef>
                <a:spcPts val="800"/>
              </a:spcBef>
            </a:pPr>
            <a:r>
              <a:rPr lang="en-US" sz="2900" dirty="0"/>
              <a:t>Class: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800"/>
              </a:spcBef>
            </a:pPr>
            <a:r>
              <a:rPr lang="en-US" sz="2900" dirty="0"/>
              <a:t>ID: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General attribute: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Child: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Descendant: (space)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Sibling: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+ ~</a:t>
            </a:r>
            <a:endParaRPr lang="en-US" sz="2800" dirty="0"/>
          </a:p>
          <a:p>
            <a:pPr>
              <a:spcBef>
                <a:spcPts val="800"/>
              </a:spcBef>
            </a:pPr>
            <a:r>
              <a:rPr lang="en-US" sz="2800" dirty="0"/>
              <a:t>Pseudo-class: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active, hover, …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Pseudo-element: </a:t>
            </a:r>
            <a:r>
              <a:rPr lang="en-US" sz="25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first-child, before, after, …</a:t>
            </a:r>
          </a:p>
          <a:p>
            <a:pPr lvl="1">
              <a:spcBef>
                <a:spcPts val="8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2800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Style Types </a:t>
            </a: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Selectors</a:t>
            </a:r>
          </a:p>
          <a:p>
            <a:pPr>
              <a:spcBef>
                <a:spcPts val="500"/>
              </a:spcBef>
            </a:pPr>
            <a:r>
              <a:rPr lang="en-US" sz="2800" dirty="0"/>
              <a:t>Cascading</a:t>
            </a:r>
          </a:p>
          <a:p>
            <a:pPr lvl="1">
              <a:spcBef>
                <a:spcPts val="500"/>
              </a:spcBef>
            </a:pPr>
            <a:r>
              <a:rPr lang="en-US" sz="2400" dirty="0"/>
              <a:t>Inheritance</a:t>
            </a:r>
          </a:p>
          <a:p>
            <a:pPr lvl="1">
              <a:spcBef>
                <a:spcPts val="500"/>
              </a:spcBef>
            </a:pPr>
            <a:r>
              <a:rPr lang="en-US" sz="2400" dirty="0"/>
              <a:t>Conflict &amp; Overriding </a:t>
            </a:r>
            <a:endParaRPr lang="en-US" sz="2400" dirty="0">
              <a:solidFill>
                <a:srgbClr val="C2C2C2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Box-Model</a:t>
            </a: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Layout Design</a:t>
            </a: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Miscellaneous</a:t>
            </a:r>
          </a:p>
          <a:p>
            <a:pPr>
              <a:spcBef>
                <a:spcPts val="500"/>
              </a:spcBef>
            </a:pPr>
            <a:r>
              <a:rPr lang="en-US" sz="2800" dirty="0">
                <a:solidFill>
                  <a:srgbClr val="C2C2C2"/>
                </a:solidFill>
              </a:rPr>
              <a:t>CSS Tools</a:t>
            </a:r>
          </a:p>
          <a:p>
            <a:pPr>
              <a:spcBef>
                <a:spcPts val="500"/>
              </a:spcBef>
            </a:pPr>
            <a:endParaRPr lang="en-US" sz="2800" dirty="0">
              <a:solidFill>
                <a:srgbClr val="C2C2C2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2800" dirty="0">
              <a:solidFill>
                <a:srgbClr val="C2C2C2"/>
              </a:solidFill>
            </a:endParaRPr>
          </a:p>
          <a:p>
            <a:pPr>
              <a:spcBef>
                <a:spcPts val="500"/>
              </a:spcBef>
            </a:pPr>
            <a:endParaRPr lang="en-US" sz="2800" dirty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5412"/>
      </p:ext>
    </p:extLst>
  </p:cSld>
  <p:clrMapOvr>
    <a:masterClrMapping/>
  </p:clrMapOvr>
  <p:transition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1143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External-1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657997" y="1904603"/>
            <a:ext cx="457200" cy="7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3600" y="40386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Internal-n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8768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1336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External-n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724797" y="2895203"/>
            <a:ext cx="4572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31242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Internal-1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905897" y="3847703"/>
            <a:ext cx="381000" cy="7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162402" y="4724003"/>
            <a:ext cx="3048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1143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 Default</a:t>
            </a:r>
          </a:p>
        </p:txBody>
      </p:sp>
      <p:cxnSp>
        <p:nvCxnSpPr>
          <p:cNvPr id="19" name="Straight Arrow Connector 18"/>
          <p:cNvCxnSpPr>
            <a:stCxn id="18" idx="3"/>
            <a:endCxn id="5" idx="1"/>
          </p:cNvCxnSpPr>
          <p:nvPr/>
        </p:nvCxnSpPr>
        <p:spPr>
          <a:xfrm>
            <a:off x="1905000" y="14097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5715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7619602" y="5562203"/>
            <a:ext cx="3048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4927937"/>
            <a:ext cx="4343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Assuming there is not any conflicting style and external styles are linked before internal styles in the head</a:t>
            </a:r>
          </a:p>
        </p:txBody>
      </p:sp>
    </p:spTree>
    <p:extLst>
      <p:ext uri="{BB962C8B-B14F-4D97-AF65-F5344CB8AC3E}">
        <p14:creationId xmlns:p14="http://schemas.microsoft.com/office/powerpoint/2010/main" val="3786061913"/>
      </p:ext>
    </p:extLst>
  </p:cSld>
  <p:clrMapOvr>
    <a:masterClrMapping/>
  </p:clrMapOvr>
  <p:transition>
    <p:strip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+mj-lt"/>
                <a:cs typeface="Courier New" pitchFamily="49" charset="0"/>
              </a:rPr>
              <a:t>test.css file 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{font-style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>
                <a:latin typeface="+mj-lt"/>
                <a:cs typeface="Courier New" pitchFamily="49" charset="0"/>
              </a:rPr>
              <a:t>italic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+mj-lt"/>
                <a:cs typeface="Courier New" pitchFamily="49" charset="0"/>
              </a:rPr>
              <a:t>Html file:</a:t>
            </a:r>
            <a:endParaRPr lang="en-US" sz="2000" b="1" dirty="0">
              <a:latin typeface="+mj-lt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&lt;link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+mj-lt"/>
                <a:cs typeface="Courier New" pitchFamily="49" charset="0"/>
              </a:rPr>
              <a:t>test.css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type="text/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&lt;style type="text/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p {color: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blue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	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&lt;/style&gt;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Test Text 1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style="font-weight: </a:t>
            </a:r>
            <a:r>
              <a:rPr lang="en-US" sz="2000" dirty="0">
                <a:latin typeface="+mj-lt"/>
                <a:cs typeface="Courier New" pitchFamily="49" charset="0"/>
              </a:rPr>
              <a:t>bold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;"&gt;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Test Text 2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640" y="2133600"/>
            <a:ext cx="270453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715860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document is interpreted as a tree</a:t>
            </a:r>
          </a:p>
          <a:p>
            <a:pPr lvl="1"/>
            <a:r>
              <a:rPr lang="en-US" dirty="0"/>
              <a:t>DOM tree</a:t>
            </a:r>
          </a:p>
          <a:p>
            <a:r>
              <a:rPr lang="en-US" dirty="0"/>
              <a:t>Children inherit some styles from their parent</a:t>
            </a:r>
          </a:p>
          <a:p>
            <a:pPr lvl="1"/>
            <a:r>
              <a:rPr lang="en-US" dirty="0"/>
              <a:t>Not all properties, e.g.</a:t>
            </a:r>
            <a:r>
              <a:rPr lang="en-US" b="1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  <a:ea typeface="+mn-ea"/>
                <a:cs typeface="Courier New" pitchFamily="49" charset="0"/>
              </a:rPr>
              <a:t>border</a:t>
            </a:r>
            <a:endParaRPr lang="en-US" sz="2000" b="1" dirty="0">
              <a:solidFill>
                <a:srgbClr val="003399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None/>
            </a:pPr>
            <a:endParaRPr lang="en-US" sz="1600" b="1" dirty="0">
              <a:solidFill>
                <a:srgbClr val="003399"/>
              </a:solidFill>
              <a:latin typeface="Courier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j-lt"/>
              </a:rPr>
              <a:t>	p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{font-style: italic;}</a:t>
            </a: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j-lt"/>
              </a:rPr>
              <a:t>	code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red;}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400"/>
              </a:spcBef>
              <a:buNone/>
            </a:pPr>
            <a:endParaRPr lang="en-US" sz="1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>
                <a:latin typeface="+mj-lt"/>
              </a:rPr>
              <a:t>This is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&lt;code&gt; </a:t>
            </a:r>
            <a:r>
              <a:rPr lang="en-US" sz="2400" dirty="0">
                <a:latin typeface="+mj-lt"/>
              </a:rPr>
              <a:t>a code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&lt;/code&gt; </a:t>
            </a:r>
            <a:r>
              <a:rPr lang="en-US" sz="2400" dirty="0">
                <a:latin typeface="+mj-lt"/>
              </a:rPr>
              <a:t>in paragraph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60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" pitchFamily="49" charset="0"/>
            </a:endParaRPr>
          </a:p>
          <a:p>
            <a:pPr>
              <a:spcBef>
                <a:spcPts val="600"/>
              </a:spcBef>
              <a:buNone/>
            </a:pPr>
            <a:endParaRPr lang="en-US" sz="2400" b="1" dirty="0">
              <a:solidFill>
                <a:srgbClr val="003399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573" y="3810000"/>
            <a:ext cx="3735627" cy="180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604033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Styles &amp;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 if multiple style rules specify different values for the same property of an element?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External style:  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 {color: red}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Internal style:  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 {color: blue}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They are conflicting</a:t>
            </a:r>
          </a:p>
          <a:p>
            <a:r>
              <a:rPr lang="en-US" dirty="0"/>
              <a:t>What is the final rule?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It depends 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Rule types, order, …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Specified by the overriding algorithm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893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525000" cy="5181600"/>
          </a:xfrm>
        </p:spPr>
        <p:txBody>
          <a:bodyPr/>
          <a:lstStyle/>
          <a:p>
            <a:pPr lvl="0">
              <a:spcBef>
                <a:spcPts val="700"/>
              </a:spcBef>
            </a:pPr>
            <a:r>
              <a:rPr lang="en-US" sz="3000" dirty="0"/>
              <a:t>Q3) How is presentation of </a:t>
            </a:r>
            <a:r>
              <a:rPr lang="en-US" sz="3000" dirty="0">
                <a:hlinkClick r:id="rId2" action="ppaction://hlinkfile"/>
              </a:rPr>
              <a:t>web page</a:t>
            </a:r>
            <a:r>
              <a:rPr lang="en-US" sz="3000" dirty="0"/>
              <a:t> described?</a:t>
            </a:r>
          </a:p>
          <a:p>
            <a:r>
              <a:rPr lang="en-US" sz="3000" dirty="0"/>
              <a:t>Q3.1) Why not use HTML tags?</a:t>
            </a:r>
          </a:p>
          <a:p>
            <a:r>
              <a:rPr lang="en-US" sz="3000" dirty="0"/>
              <a:t>Q3.2) How to select elements?</a:t>
            </a:r>
          </a:p>
          <a:p>
            <a:r>
              <a:rPr lang="en-US" sz="3000" dirty="0"/>
              <a:t>Q3.3) How to modify presentation?</a:t>
            </a:r>
          </a:p>
          <a:p>
            <a:r>
              <a:rPr lang="en-US" sz="3000" dirty="0"/>
              <a:t> Q3.4) How are rules cascaded?</a:t>
            </a:r>
          </a:p>
          <a:p>
            <a:r>
              <a:rPr lang="en-US" sz="3000" dirty="0"/>
              <a:t>Q3.5) How are element positioned?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dirty="0"/>
              <a:t>In general, 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Priority 1: more </a:t>
            </a:r>
            <a:r>
              <a:rPr lang="en-US" sz="2600" dirty="0">
                <a:solidFill>
                  <a:srgbClr val="C00000"/>
                </a:solidFill>
              </a:rPr>
              <a:t>specific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Inline &gt; ID &gt; Class &gt; Element (Tag) &gt; </a:t>
            </a:r>
            <a:r>
              <a:rPr lang="en-US" sz="2400" dirty="0" err="1"/>
              <a:t>Div</a:t>
            </a:r>
            <a:r>
              <a:rPr lang="en-US" sz="2400" dirty="0"/>
              <a:t>/Span</a:t>
            </a:r>
            <a:endParaRPr lang="en-US" sz="23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600" dirty="0"/>
              <a:t>Priority 2: more </a:t>
            </a:r>
            <a:r>
              <a:rPr lang="en-US" sz="2600" dirty="0">
                <a:solidFill>
                  <a:srgbClr val="C00000"/>
                </a:solidFill>
              </a:rPr>
              <a:t>closer</a:t>
            </a:r>
            <a:r>
              <a:rPr lang="en-US" sz="2600" dirty="0"/>
              <a:t> to the element  if they are specific as the same as each other (e.g., both are id selector)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Inline &gt; Internal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Inline &gt; External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Internal &lt;?&gt; External</a:t>
            </a:r>
          </a:p>
          <a:p>
            <a:pPr lvl="3">
              <a:spcBef>
                <a:spcPts val="600"/>
              </a:spcBef>
            </a:pPr>
            <a:r>
              <a:rPr lang="en-US" sz="2100" i="1" dirty="0"/>
              <a:t>The style that comes after the </a:t>
            </a:r>
            <a:r>
              <a:rPr lang="en-US" sz="2100" i="1" dirty="0" smtClean="0"/>
              <a:t>other  (when define in head)</a:t>
            </a:r>
            <a:endParaRPr lang="en-US" sz="2300" dirty="0"/>
          </a:p>
          <a:p>
            <a:pPr>
              <a:spcBef>
                <a:spcPts val="600"/>
              </a:spcBef>
            </a:pPr>
            <a:r>
              <a:rPr lang="en-US" sz="3000" dirty="0"/>
              <a:t>styles override more general styles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Children’s style overrides parent’s style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01163"/>
      </p:ext>
    </p:extLst>
  </p:cSld>
  <p:clrMapOvr>
    <a:masterClrMapping/>
  </p:clrMapOvr>
  <p:transition>
    <p:strip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+mj-lt"/>
                <a:cs typeface="Courier New" pitchFamily="49" charset="0"/>
              </a:rPr>
              <a:t>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red;}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+mj-lt"/>
                <a:cs typeface="Courier New" pitchFamily="49" charset="0"/>
              </a:rPr>
              <a:t>p.c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blue;}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+mj-lt"/>
                <a:cs typeface="Courier New" pitchFamily="49" charset="0"/>
              </a:rPr>
              <a:t>p#i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{color: green;}</a:t>
            </a:r>
          </a:p>
          <a:p>
            <a:pPr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buNone/>
            </a:pP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class="</a:t>
            </a:r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style="color: black;"&gt; </a:t>
            </a:r>
            <a:r>
              <a:rPr lang="en-US" sz="2000" dirty="0">
                <a:latin typeface="+mj-lt"/>
                <a:cs typeface="Courier New" pitchFamily="49" charset="0"/>
              </a:rPr>
              <a:t>This is test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class="</a:t>
            </a:r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dirty="0" err="1">
                <a:latin typeface="+mj-lt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This is test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 class="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This is test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This is test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399681"/>
            <a:ext cx="2352675" cy="339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28226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prevent overriding, add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important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ea typeface="+mn-ea"/>
              </a:rPr>
              <a:t>When an </a:t>
            </a:r>
            <a:r>
              <a:rPr lang="en-US" sz="2200" dirty="0" smtClean="0">
                <a:ea typeface="+mn-ea"/>
              </a:rPr>
              <a:t>“!important” rule is </a:t>
            </a:r>
            <a:r>
              <a:rPr lang="en-US" sz="2200" dirty="0">
                <a:ea typeface="+mn-ea"/>
              </a:rPr>
              <a:t>used on a style declaration, this declaration will </a:t>
            </a:r>
            <a:r>
              <a:rPr lang="en-US" sz="2200" dirty="0" smtClean="0">
                <a:ea typeface="+mn-ea"/>
              </a:rPr>
              <a:t>override </a:t>
            </a:r>
            <a:r>
              <a:rPr lang="en-US" sz="2200" dirty="0">
                <a:ea typeface="+mn-ea"/>
              </a:rPr>
              <a:t>any other declarations</a:t>
            </a:r>
          </a:p>
          <a:p>
            <a:pPr>
              <a:spcBef>
                <a:spcPts val="5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h1{font-style: italic; </a:t>
            </a:r>
          </a:p>
          <a:p>
            <a:pPr>
              <a:spcBef>
                <a:spcPts val="5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 blue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!important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None/>
            </a:pPr>
            <a:endParaRPr lang="en-US" sz="22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 </a:t>
            </a:r>
            <a:r>
              <a:rPr lang="en-US" sz="2200" dirty="0">
                <a:latin typeface="+mj-lt"/>
                <a:cs typeface="Courier New" pitchFamily="49" charset="0"/>
              </a:rPr>
              <a:t>Heading 1</a:t>
            </a:r>
            <a:r>
              <a:rPr lang="en-US" sz="22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5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 style="font-style: normal; </a:t>
            </a:r>
          </a:p>
          <a:p>
            <a:pPr>
              <a:spcBef>
                <a:spcPts val="500"/>
              </a:spcBef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color=red"&gt;</a:t>
            </a:r>
            <a:r>
              <a:rPr lang="en-US" sz="2200" dirty="0">
                <a:latin typeface="+mj-lt"/>
                <a:cs typeface="Courier New" pitchFamily="49" charset="0"/>
              </a:rPr>
              <a:t>Heading 1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50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362200"/>
            <a:ext cx="2556600" cy="21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480834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/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>
              <a:solidFill>
                <a:srgbClr val="C2C2C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Each HTML element is a box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Border </a:t>
            </a:r>
          </a:p>
          <a:p>
            <a:pPr lvl="1"/>
            <a:r>
              <a:rPr lang="en-US" dirty="0"/>
              <a:t>Margin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419350"/>
            <a:ext cx="5067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xmlns="" id="{F0523FCF-1D6D-4109-A88F-B4B9725535A3}"/>
              </a:ext>
            </a:extLst>
          </p:cNvPr>
          <p:cNvSpPr/>
          <p:nvPr/>
        </p:nvSpPr>
        <p:spPr>
          <a:xfrm>
            <a:off x="4267200" y="1856083"/>
            <a:ext cx="1447800" cy="364533"/>
          </a:xfrm>
          <a:prstGeom prst="wedgeRoundRectCallout">
            <a:avLst>
              <a:gd name="adj1" fmla="val -45454"/>
              <a:gd name="adj2" fmla="val 242643"/>
              <a:gd name="adj3" fmla="val 1666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border-top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B86506BA-B6E9-41D4-8153-D031BA0B628A}"/>
              </a:ext>
            </a:extLst>
          </p:cNvPr>
          <p:cNvSpPr/>
          <p:nvPr/>
        </p:nvSpPr>
        <p:spPr>
          <a:xfrm>
            <a:off x="7679410" y="1673816"/>
            <a:ext cx="1447800" cy="364533"/>
          </a:xfrm>
          <a:prstGeom prst="wedgeRoundRectCallout">
            <a:avLst>
              <a:gd name="adj1" fmla="val -67232"/>
              <a:gd name="adj2" fmla="val 455486"/>
              <a:gd name="adj3" fmla="val 1666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border-right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F520E718-0844-478B-A920-5680626338B1}"/>
              </a:ext>
            </a:extLst>
          </p:cNvPr>
          <p:cNvSpPr/>
          <p:nvPr/>
        </p:nvSpPr>
        <p:spPr>
          <a:xfrm>
            <a:off x="914400" y="4436067"/>
            <a:ext cx="1447800" cy="364533"/>
          </a:xfrm>
          <a:prstGeom prst="wedgeRoundRectCallout">
            <a:avLst>
              <a:gd name="adj1" fmla="val 112800"/>
              <a:gd name="adj2" fmla="val 39831"/>
              <a:gd name="adj3" fmla="val 16667"/>
            </a:avLst>
          </a:prstGeom>
          <a:noFill/>
          <a:ln w="31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border-left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45624334-C830-4892-9490-824274222500}"/>
              </a:ext>
            </a:extLst>
          </p:cNvPr>
          <p:cNvSpPr/>
          <p:nvPr/>
        </p:nvSpPr>
        <p:spPr>
          <a:xfrm>
            <a:off x="710985" y="5854001"/>
            <a:ext cx="1727415" cy="364533"/>
          </a:xfrm>
          <a:prstGeom prst="wedgeRoundRectCallout">
            <a:avLst>
              <a:gd name="adj1" fmla="val 125812"/>
              <a:gd name="adj2" fmla="val -160291"/>
              <a:gd name="adj3" fmla="val 16667"/>
            </a:avLst>
          </a:prstGeom>
          <a:noFill/>
          <a:ln w="31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border-bottom</a:t>
            </a:r>
          </a:p>
        </p:txBody>
      </p:sp>
    </p:spTree>
  </p:cSld>
  <p:clrMapOvr>
    <a:masterClrMapping/>
  </p:clrMapOvr>
  <p:transition>
    <p:strip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285875"/>
            <a:ext cx="5934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8605"/>
      </p:ext>
    </p:extLst>
  </p:cSld>
  <p:clrMapOvr>
    <a:masterClrMapping/>
  </p:clrMapOvr>
  <p:transition>
    <p:strips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Borders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Color, Width, Style, …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Individual (for each </a:t>
            </a:r>
            <a:r>
              <a:rPr lang="en-US" sz="2400" dirty="0" err="1" smtClean="0"/>
              <a:t>left,bottem,right,top</a:t>
            </a:r>
            <a:r>
              <a:rPr lang="en-US" sz="2400" dirty="0" smtClean="0"/>
              <a:t>) </a:t>
            </a:r>
            <a:r>
              <a:rPr lang="en-US" sz="2400" dirty="0"/>
              <a:t>or altogether</a:t>
            </a:r>
          </a:p>
          <a:p>
            <a:r>
              <a:rPr lang="en-US" sz="2800" dirty="0"/>
              <a:t>Spaces (Padding &amp; Margins)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Individual or altogether</a:t>
            </a:r>
          </a:p>
          <a:p>
            <a:r>
              <a:rPr lang="en-US" sz="2800" dirty="0"/>
              <a:t>Content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Dimensions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Background</a:t>
            </a:r>
            <a:endParaRPr lang="en-US" sz="2400" dirty="0"/>
          </a:p>
          <a:p>
            <a:pPr lvl="2">
              <a:spcBef>
                <a:spcPts val="200"/>
              </a:spcBef>
            </a:pPr>
            <a:r>
              <a:rPr lang="en-US" sz="2400" dirty="0"/>
              <a:t>Color </a:t>
            </a:r>
          </a:p>
          <a:p>
            <a:pPr lvl="2">
              <a:spcBef>
                <a:spcPts val="200"/>
              </a:spcBef>
            </a:pPr>
            <a:r>
              <a:rPr lang="en-US" sz="2400" dirty="0"/>
              <a:t>Image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10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Border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border-left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border-right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border-bottom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border-top</a:t>
            </a:r>
          </a:p>
          <a:p>
            <a:pPr lvl="2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sz="2000" dirty="0"/>
              <a:t>: All borders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</a:t>
            </a:r>
            <a:r>
              <a:rPr lang="en-US" sz="2000" dirty="0"/>
              <a:t>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-color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</a:t>
            </a:r>
            <a:r>
              <a:rPr lang="en-US" sz="2000" dirty="0"/>
              <a:t>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-style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</a:t>
            </a:r>
            <a:r>
              <a:rPr lang="en-US" sz="2000" dirty="0"/>
              <a:t>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-width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Padding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padding-left</a:t>
            </a:r>
            <a:r>
              <a:rPr lang="en-US" sz="2000" dirty="0"/>
              <a:t> ,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padding-right</a:t>
            </a:r>
            <a:r>
              <a:rPr lang="en-US" sz="2000" dirty="0"/>
              <a:t> ,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padding-top</a:t>
            </a:r>
            <a:r>
              <a:rPr lang="en-US" sz="2000" dirty="0"/>
              <a:t> ,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padding-bottom</a:t>
            </a:r>
          </a:p>
          <a:p>
            <a:pPr lvl="2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padding: </a:t>
            </a:r>
            <a:r>
              <a:rPr lang="en-US" sz="2000" dirty="0"/>
              <a:t>All padding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Margin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margin-top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margin-bottom</a:t>
            </a:r>
          </a:p>
          <a:p>
            <a:pPr lvl="2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margin: </a:t>
            </a:r>
            <a:r>
              <a:rPr lang="en-US" sz="2000" dirty="0"/>
              <a:t>All margins</a:t>
            </a:r>
          </a:p>
          <a:p>
            <a:pPr lvl="2">
              <a:spcBef>
                <a:spcPts val="300"/>
              </a:spcBef>
            </a:pPr>
            <a:r>
              <a:rPr lang="en-US" sz="2000" dirty="0"/>
              <a:t>Centering block elements</a:t>
            </a:r>
            <a:r>
              <a:rPr lang="en-US" sz="1800" dirty="0"/>
              <a:t>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ea typeface="+mn-ea"/>
                <a:cs typeface="Courier New" pitchFamily="49" charset="0"/>
              </a:rPr>
              <a:t>margin-left: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auto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ea typeface="+mn-ea"/>
                <a:cs typeface="Courier New" pitchFamily="49" charset="0"/>
              </a:rPr>
              <a:t>; margin-right: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auto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400" dirty="0"/>
              <a:t>Content (dimensions)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width, height, max-width, … </a:t>
            </a:r>
          </a:p>
          <a:p>
            <a:pPr lvl="2">
              <a:spcBef>
                <a:spcPts val="300"/>
              </a:spcBef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8" y="152400"/>
            <a:ext cx="8458200" cy="762000"/>
          </a:xfrm>
        </p:spPr>
        <p:txBody>
          <a:bodyPr/>
          <a:lstStyle/>
          <a:p>
            <a:r>
              <a:rPr lang="en-US" dirty="0"/>
              <a:t>CSS Box Model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.box {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border-style:</a:t>
            </a:r>
            <a:r>
              <a:rPr lang="en-US" sz="2000" dirty="0" err="1"/>
              <a:t>solid</a:t>
            </a:r>
            <a:r>
              <a:rPr lang="en-US" sz="2000" dirty="0"/>
              <a:t>; &lt;!-- </a:t>
            </a:r>
            <a:r>
              <a:rPr lang="en-US" sz="2000" dirty="0" smtClean="0"/>
              <a:t>displaying </a:t>
            </a:r>
            <a:r>
              <a:rPr lang="en-US" sz="2000" dirty="0"/>
              <a:t>a single, straight, solid </a:t>
            </a:r>
            <a:r>
              <a:rPr lang="en-US" sz="2000" dirty="0" smtClean="0"/>
              <a:t>line)</a:t>
            </a:r>
            <a:r>
              <a:rPr lang="en-US" sz="2000" dirty="0"/>
              <a:t> --&gt;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border-width:</a:t>
            </a:r>
            <a:r>
              <a:rPr lang="en-US" sz="2000" dirty="0"/>
              <a:t>3px; </a:t>
            </a:r>
            <a:r>
              <a:rPr lang="en-US" sz="2000" dirty="0" smtClean="0"/>
              <a:t>&lt;!– solid box width) </a:t>
            </a:r>
            <a:r>
              <a:rPr lang="en-US" sz="2000" dirty="0"/>
              <a:t>--&gt;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border-color:</a:t>
            </a:r>
            <a:r>
              <a:rPr lang="en-US" sz="2000" dirty="0" err="1"/>
              <a:t>black</a:t>
            </a:r>
            <a:r>
              <a:rPr lang="en-US" sz="2000" dirty="0"/>
              <a:t>; ; &lt;!– solid box </a:t>
            </a:r>
            <a:r>
              <a:rPr lang="en-US" sz="2000" dirty="0" smtClean="0"/>
              <a:t>color) --&gt;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margin-left:</a:t>
            </a:r>
            <a:r>
              <a:rPr lang="en-US" sz="2000" dirty="0"/>
              <a:t>0.5cm; ; &lt;!– solid box </a:t>
            </a:r>
            <a:r>
              <a:rPr lang="en-US" sz="2000" dirty="0" smtClean="0"/>
              <a:t>margin from left) --&gt;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padding-left:</a:t>
            </a:r>
            <a:r>
              <a:rPr lang="en-US" sz="2000" dirty="0" smtClean="0"/>
              <a:t>1cm</a:t>
            </a:r>
            <a:r>
              <a:rPr lang="en-US" sz="2000" dirty="0"/>
              <a:t>; &lt;!– </a:t>
            </a:r>
            <a:r>
              <a:rPr lang="en-US" sz="2000" dirty="0" smtClean="0"/>
              <a:t>inside of </a:t>
            </a:r>
            <a:r>
              <a:rPr lang="en-US" sz="2000" dirty="0" err="1" smtClean="0"/>
              <a:t>slolid</a:t>
            </a:r>
            <a:r>
              <a:rPr lang="en-US" sz="2000" dirty="0" smtClean="0"/>
              <a:t> box and where inside text start ) --&gt;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margin-right:</a:t>
            </a:r>
            <a:r>
              <a:rPr lang="en-US" sz="2000" dirty="0"/>
              <a:t>3cm;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padding-right</a:t>
            </a:r>
            <a:r>
              <a:rPr lang="en-US" sz="2000" dirty="0"/>
              <a:t>:0.5cm; }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This is the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&lt;span class="box"&gt;</a:t>
            </a:r>
            <a:r>
              <a:rPr lang="en-US" sz="2000" dirty="0"/>
              <a:t>first box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&lt;/span&gt;, </a:t>
            </a:r>
            <a:r>
              <a:rPr lang="en-US" sz="2000" dirty="0"/>
              <a:t>and this is the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&lt;span class="box"&gt;</a:t>
            </a:r>
            <a:r>
              <a:rPr lang="en-US" sz="2000" dirty="0"/>
              <a:t>second box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30" y="4648200"/>
            <a:ext cx="834887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Margin Collapse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When a bottom margin of one element meets the top margin of another, </a:t>
            </a:r>
            <a:r>
              <a:rPr lang="en-US" sz="2600" dirty="0">
                <a:solidFill>
                  <a:srgbClr val="C00000"/>
                </a:solidFill>
              </a:rPr>
              <a:t>only the larger</a:t>
            </a:r>
            <a:r>
              <a:rPr lang="en-US" sz="2600" dirty="0"/>
              <a:t> of the two will show</a:t>
            </a:r>
          </a:p>
          <a:p>
            <a:pPr lvl="1"/>
            <a:r>
              <a:rPr lang="en-US" sz="2200" dirty="0"/>
              <a:t>This only applies to vertical margins; the same is </a:t>
            </a:r>
            <a:r>
              <a:rPr lang="en-US" sz="2200" dirty="0">
                <a:solidFill>
                  <a:srgbClr val="C00000"/>
                </a:solidFill>
              </a:rPr>
              <a:t>not</a:t>
            </a:r>
            <a:r>
              <a:rPr lang="en-US" sz="2200" dirty="0"/>
              <a:t> true for left and right margins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67874"/>
            <a:ext cx="4191000" cy="348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Style Types 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Cascading</a:t>
            </a:r>
          </a:p>
          <a:p>
            <a:r>
              <a:rPr lang="en-US" dirty="0"/>
              <a:t>Box-Model</a:t>
            </a:r>
          </a:p>
          <a:p>
            <a:r>
              <a:rPr lang="en-US" dirty="0"/>
              <a:t>Layout Design</a:t>
            </a:r>
          </a:p>
          <a:p>
            <a:r>
              <a:rPr lang="en-US" dirty="0"/>
              <a:t>Miscellaneous</a:t>
            </a:r>
          </a:p>
          <a:p>
            <a:r>
              <a:rPr lang="en-US" dirty="0"/>
              <a:t>CSS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dirty="0"/>
              <a:t> &amp;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background-color</a:t>
            </a:r>
          </a:p>
          <a:p>
            <a:pPr>
              <a:spcBef>
                <a:spcPts val="300"/>
              </a:spcBef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body{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("linux.jpg");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font-size: 3em;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p {background-color: white;}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p#red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width: 50%;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border-style: solid;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border-width: 8px;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border-color: white;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background-color: #CF0000;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 </a:t>
            </a:r>
            <a:r>
              <a:rPr lang="en-US" sz="1600" dirty="0">
                <a:latin typeface="+mj-lt"/>
                <a:cs typeface="Courier New" pitchFamily="49" charset="0"/>
              </a:rPr>
              <a:t>This is a normal paragraph.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 id="red"&gt;</a:t>
            </a:r>
            <a:r>
              <a:rPr lang="en-US" sz="1600" dirty="0">
                <a:latin typeface="+mj-lt"/>
                <a:cs typeface="Courier New" pitchFamily="49" charset="0"/>
              </a:rPr>
              <a:t>  This is the red paragraph.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19400"/>
            <a:ext cx="4125231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Content: Background Image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Background image repetition </a:t>
            </a: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repeat (default)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no-repeat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repeat-x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repeat-y</a:t>
            </a:r>
          </a:p>
          <a:p>
            <a:pPr>
              <a:spcBef>
                <a:spcPts val="600"/>
              </a:spcBef>
            </a:pPr>
            <a:r>
              <a:rPr lang="en-US" dirty="0"/>
              <a:t>Avoid background image scrolling</a:t>
            </a: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en-US" dirty="0"/>
              <a:t>: 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fixed</a:t>
            </a:r>
          </a:p>
          <a:p>
            <a:pPr>
              <a:spcBef>
                <a:spcPts val="600"/>
              </a:spcBef>
            </a:pPr>
            <a:r>
              <a:rPr lang="en-US" dirty="0"/>
              <a:t>Background image position</a:t>
            </a: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US" dirty="0"/>
              <a:t>:  X  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Content: Background Image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448627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74199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4033837"/>
            <a:ext cx="5410200" cy="2257425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CC669-6E00-4FFE-87BA-ED896BEF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8D5BA2-CF4B-42C4-A3E3-ADBC2544E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424D2C-4802-4163-AD63-DB402247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Block-level elements:</a:t>
            </a:r>
          </a:p>
          <a:p>
            <a:pPr lvl="1"/>
            <a:r>
              <a:rPr lang="en-US" dirty="0"/>
              <a:t>The default height is the height of the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/>
              <a:t>The default width is the length of the </a:t>
            </a:r>
            <a:r>
              <a:rPr lang="en-US" dirty="0">
                <a:solidFill>
                  <a:srgbClr val="FF0000"/>
                </a:solidFill>
              </a:rPr>
              <a:t>page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can</a:t>
            </a:r>
            <a:r>
              <a:rPr lang="en-US" dirty="0"/>
              <a:t> set height &amp; width in CSS</a:t>
            </a:r>
          </a:p>
          <a:p>
            <a:pPr lvl="1"/>
            <a:r>
              <a:rPr lang="en-US" dirty="0" smtClean="0"/>
              <a:t>Flow </a:t>
            </a:r>
            <a:r>
              <a:rPr lang="en-US" dirty="0"/>
              <a:t>top to bottom</a:t>
            </a:r>
          </a:p>
          <a:p>
            <a:pPr lvl="2"/>
            <a:r>
              <a:rPr lang="en-US" dirty="0"/>
              <a:t>All block-level elements appear on their own line</a:t>
            </a:r>
          </a:p>
        </p:txBody>
      </p:sp>
    </p:spTree>
    <p:extLst>
      <p:ext uri="{BB962C8B-B14F-4D97-AF65-F5344CB8AC3E}">
        <p14:creationId xmlns:p14="http://schemas.microsoft.com/office/powerpoint/2010/main" val="1710665296"/>
      </p:ext>
    </p:extLst>
  </p:cSld>
  <p:clrMapOvr>
    <a:masterClrMapping/>
  </p:clrMapOvr>
  <p:transition>
    <p:strip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54AA2-7B61-477B-92C2-48B67666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C53681-D352-47A8-9179-64EF0F46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Inline elements:</a:t>
            </a:r>
          </a:p>
          <a:p>
            <a:pPr lvl="1"/>
            <a:r>
              <a:rPr lang="en-US" dirty="0"/>
              <a:t>The height is the height of the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/>
              <a:t>The width is the width of the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cannot</a:t>
            </a:r>
            <a:r>
              <a:rPr lang="en-US" dirty="0"/>
              <a:t> set the height &amp; width in CSS</a:t>
            </a:r>
          </a:p>
          <a:p>
            <a:pPr lvl="1"/>
            <a:r>
              <a:rPr lang="en-US" dirty="0" smtClean="0"/>
              <a:t>Flow </a:t>
            </a:r>
            <a:r>
              <a:rPr lang="en-US" dirty="0"/>
              <a:t>left to right</a:t>
            </a:r>
          </a:p>
          <a:p>
            <a:pPr lvl="2"/>
            <a:r>
              <a:rPr lang="en-US" dirty="0"/>
              <a:t>Inline elements appear on the same line unless the </a:t>
            </a:r>
            <a:r>
              <a:rPr lang="en-US" dirty="0" smtClean="0"/>
              <a:t>line wraps or there’s </a:t>
            </a:r>
            <a:r>
              <a:rPr lang="en-US" dirty="0"/>
              <a:t>an explicit line </a:t>
            </a:r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4FC680-E646-4EE5-A7D3-09B3BE4CE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74119"/>
      </p:ext>
    </p:extLst>
  </p:cSld>
  <p:clrMapOvr>
    <a:masterClrMapping/>
  </p:clrMapOvr>
  <p:transition>
    <p:strip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2E72-0B92-429B-855B-1D404C87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C07306-DA84-43AF-88DF-0D8B903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45720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border-style:solid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border-width:3px; </a:t>
            </a:r>
            <a:r>
              <a:rPr lang="en-US" sz="17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border-color:black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width: 10cm; height: 5cm; </a:t>
            </a:r>
            <a:r>
              <a:rPr lang="en-US" sz="17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background-color:red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border-style:solid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border-width:3px; </a:t>
            </a:r>
            <a:r>
              <a:rPr lang="en-US" sz="17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border-color:black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width: 10cm; height: 5cm;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7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700" dirty="0">
                <a:cs typeface="Courier New" pitchFamily="49" charset="0"/>
              </a:rPr>
              <a:t>This is the 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700" dirty="0">
                <a:cs typeface="Courier New" pitchFamily="49" charset="0"/>
              </a:rPr>
              <a:t>div box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sz="1700" dirty="0">
                <a:cs typeface="Courier New" pitchFamily="49" charset="0"/>
              </a:rPr>
              <a:t>, and this is the 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 class="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700" dirty="0">
                <a:cs typeface="Courier New" pitchFamily="49" charset="0"/>
              </a:rPr>
              <a:t>span box that contains 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700" dirty="0">
                <a:cs typeface="Courier New" pitchFamily="49" charset="0"/>
              </a:rPr>
              <a:t>a div child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 </a:t>
            </a:r>
            <a:r>
              <a:rPr lang="en-US" sz="1700" dirty="0">
                <a:cs typeface="Courier New" pitchFamily="49" charset="0"/>
              </a:rPr>
              <a:t>!!!!!!</a:t>
            </a: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5E8303-9663-4F66-AB01-C76A6342A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E0217A-39CF-4137-B811-A8331810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262766"/>
            <a:ext cx="4267200" cy="47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383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/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2C2C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/>
              <a:t>Layout Design = Element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81600"/>
          </a:xfrm>
        </p:spPr>
        <p:txBody>
          <a:bodyPr/>
          <a:lstStyle/>
          <a:p>
            <a:r>
              <a:rPr lang="en-US" dirty="0"/>
              <a:t>Three positioning schemes</a:t>
            </a:r>
          </a:p>
          <a:p>
            <a:pPr lvl="1"/>
            <a:r>
              <a:rPr lang="en-US" dirty="0"/>
              <a:t>Normal </a:t>
            </a:r>
          </a:p>
          <a:p>
            <a:pPr lvl="2"/>
            <a:r>
              <a:rPr lang="en-US" dirty="0"/>
              <a:t>Block-level elements flow from top to bottom</a:t>
            </a:r>
          </a:p>
          <a:p>
            <a:pPr lvl="2"/>
            <a:r>
              <a:rPr lang="en-US" dirty="0"/>
              <a:t>Inline elements flow from left to right</a:t>
            </a:r>
          </a:p>
          <a:p>
            <a:pPr lvl="1"/>
            <a:r>
              <a:rPr lang="en-US" dirty="0"/>
              <a:t>Specified position</a:t>
            </a:r>
          </a:p>
          <a:p>
            <a:pPr lvl="2"/>
            <a:r>
              <a:rPr lang="en-US" dirty="0"/>
              <a:t>Element is taken out from normal flow</a:t>
            </a:r>
          </a:p>
          <a:p>
            <a:pPr lvl="2"/>
            <a:r>
              <a:rPr lang="en-US" dirty="0"/>
              <a:t>It is placed in the specified position</a:t>
            </a:r>
          </a:p>
          <a:p>
            <a:pPr lvl="1"/>
            <a:r>
              <a:rPr lang="en-US" dirty="0"/>
              <a:t>Float</a:t>
            </a:r>
          </a:p>
          <a:p>
            <a:pPr lvl="2"/>
            <a:r>
              <a:rPr lang="en-US" sz="2600" dirty="0"/>
              <a:t>Elements is taken out from normal flow</a:t>
            </a:r>
          </a:p>
          <a:p>
            <a:pPr lvl="2"/>
            <a:r>
              <a:rPr lang="en-US" sz="2600" dirty="0"/>
              <a:t>It is placed as far right/left as possible to previous element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Specified 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Positioning of </a:t>
            </a:r>
            <a:r>
              <a:rPr lang="en-US" i="1" dirty="0">
                <a:solidFill>
                  <a:srgbClr val="CC0000"/>
                </a:solidFill>
              </a:rPr>
              <a:t>block-level</a:t>
            </a:r>
            <a:r>
              <a:rPr lang="en-US" dirty="0"/>
              <a:t> element can be specified using the </a:t>
            </a: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/>
              <a:t> property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5273"/>
              </p:ext>
            </p:extLst>
          </p:nvPr>
        </p:nvGraphicFramePr>
        <p:xfrm>
          <a:off x="304800" y="2727960"/>
          <a:ext cx="8763000" cy="3383280"/>
        </p:xfrm>
        <a:graphic>
          <a:graphicData uri="http://schemas.openxmlformats.org/drawingml/2006/table">
            <a:tbl>
              <a:tblPr>
                <a:solidFill>
                  <a:srgbClr val="009DD9">
                    <a:tint val="50000"/>
                  </a:srgbClr>
                </a:solidFill>
                <a:effectLst>
                  <a:outerShdw blurRad="38100" dist="30000" dir="5400000" rotWithShape="0">
                    <a:srgbClr val="000000">
                      <a:alpha val="45000"/>
                    </a:srgbClr>
                  </a:outerShdw>
                </a:effectLst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2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050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property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value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description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position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static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dirty="0"/>
                        <a:t>default position = Normal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relative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dirty="0"/>
                        <a:t>offset from its </a:t>
                      </a:r>
                      <a:r>
                        <a:rPr lang="en-US" sz="2000" i="1" dirty="0">
                          <a:solidFill>
                            <a:srgbClr val="C00000"/>
                          </a:solidFill>
                        </a:rPr>
                        <a:t>normal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static position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absolute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dirty="0"/>
                        <a:t>a fixed position within its </a:t>
                      </a:r>
                      <a:r>
                        <a:rPr lang="en-US" sz="2000" i="1" kern="1200" dirty="0">
                          <a:solidFill>
                            <a:srgbClr val="C00000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containing</a:t>
                      </a:r>
                      <a:r>
                        <a:rPr lang="en-US" sz="2000" dirty="0"/>
                        <a:t> element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fixed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dirty="0"/>
                        <a:t>a fixed position within the </a:t>
                      </a:r>
                      <a:r>
                        <a:rPr lang="en-US" sz="2000" i="1" kern="1200" dirty="0">
                          <a:solidFill>
                            <a:srgbClr val="C00000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browser</a:t>
                      </a:r>
                      <a:r>
                        <a:rPr lang="en-US" sz="2000" dirty="0"/>
                        <a:t> window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Sticky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this is basically a hybrid between relative and fixed position</a:t>
                      </a:r>
                      <a:endParaRPr lang="en-US" sz="2000" dirty="0"/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top, bottom, </a:t>
                      </a:r>
                      <a:b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left, right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000" dirty="0"/>
                        <a:t>positions of box's corners 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09DD9"/>
                      </a:solidFill>
                      <a:prstDash val="solid"/>
                    </a:lnL>
                    <a:lnR w="10000" cap="flat" cmpd="sng" algn="ctr">
                      <a:solidFill>
                        <a:srgbClr val="009DD9"/>
                      </a:solidFill>
                      <a:prstDash val="solid"/>
                    </a:lnR>
                    <a:lnT w="10000" cap="flat" cmpd="sng" algn="ctr">
                      <a:solidFill>
                        <a:srgbClr val="009DD9"/>
                      </a:solidFill>
                      <a:prstDash val="solid"/>
                    </a:lnT>
                    <a:lnB w="10000" cap="flat" cmpd="sng" algn="ctr">
                      <a:solidFill>
                        <a:srgbClr val="009DD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trip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Positioning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default position of HTML elements is static.</a:t>
            </a:r>
          </a:p>
          <a:p>
            <a:r>
              <a:rPr lang="en-US" sz="2800" dirty="0">
                <a:sym typeface="Wingdings" pitchFamily="2" charset="2"/>
              </a:rPr>
              <a:t>Static elements are positioned according to the normal flow of the page.</a:t>
            </a:r>
          </a:p>
          <a:p>
            <a:r>
              <a:rPr lang="en-US" sz="2800" dirty="0">
                <a:sym typeface="Wingdings" pitchFamily="2" charset="2"/>
              </a:rPr>
              <a:t>They are not affected by top, left, bottom, and right values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marL="344487" lvl="1" indent="0">
              <a:buNone/>
            </a:pPr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5616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>
                <a:solidFill>
                  <a:srgbClr val="C2C2C2"/>
                </a:solidFill>
              </a:rPr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>
              <a:solidFill>
                <a:srgbClr val="C2C2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2800" dirty="0"/>
              <a:t>A relative positioned element is positioned relative to its </a:t>
            </a:r>
            <a:r>
              <a:rPr lang="en-US" sz="2800" dirty="0">
                <a:solidFill>
                  <a:srgbClr val="CC0000"/>
                </a:solidFill>
              </a:rPr>
              <a:t>normal position</a:t>
            </a:r>
          </a:p>
          <a:p>
            <a:r>
              <a:rPr lang="en-US" sz="2800" dirty="0"/>
              <a:t>The reserved space (box model: content + padding + margin) for the element is still preserved in normal flow </a:t>
            </a:r>
          </a:p>
          <a:p>
            <a:r>
              <a:rPr lang="en-US" sz="2800" dirty="0"/>
              <a:t>Position is specified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sz="2600" dirty="0"/>
              <a:t> </a:t>
            </a:r>
            <a:r>
              <a:rPr lang="en-US" sz="2800" dirty="0"/>
              <a:t>properties, e.g.,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top: +20px </a:t>
            </a:r>
            <a:r>
              <a:rPr lang="en-US" sz="2400" dirty="0">
                <a:sym typeface="Wingdings" pitchFamily="2" charset="2"/>
              </a:rPr>
              <a:t>         move the element 20px downward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top: -20px</a:t>
            </a:r>
            <a:r>
              <a:rPr lang="en-US" sz="2400" dirty="0"/>
              <a:t>           </a:t>
            </a:r>
            <a:r>
              <a:rPr lang="en-US" sz="2400" dirty="0">
                <a:sym typeface="Wingdings" pitchFamily="2" charset="2"/>
              </a:rPr>
              <a:t> move the element 20px upward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bottom: +20px </a:t>
            </a:r>
            <a:r>
              <a:rPr lang="en-US" sz="2400" dirty="0">
                <a:sym typeface="Wingdings" pitchFamily="2" charset="2"/>
              </a:rPr>
              <a:t> move the element 20px upward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bottom: -20px </a:t>
            </a:r>
            <a:r>
              <a:rPr lang="en-US" sz="2400" dirty="0">
                <a:sym typeface="Wingdings" pitchFamily="2" charset="2"/>
              </a:rPr>
              <a:t> move the element 20px downward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left: -20px   </a:t>
            </a:r>
            <a:r>
              <a:rPr lang="en-US" sz="2400" dirty="0">
                <a:sym typeface="Wingdings" pitchFamily="2" charset="2"/>
              </a:rPr>
              <a:t> move the element 20px  left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marL="344487" lvl="1" indent="0">
              <a:buNone/>
            </a:pPr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p{	border-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style:solid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border-width:2px;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border-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color:black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width:300px; }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#m{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left:100; top:150;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border-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dirty="0">
                <a:latin typeface="+mj-lt"/>
                <a:cs typeface="Courier New" pitchFamily="49" charset="0"/>
              </a:rPr>
              <a:t>The paragraph 1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 id="m"&gt;</a:t>
            </a:r>
            <a:r>
              <a:rPr lang="en-US" sz="2000" dirty="0">
                <a:latin typeface="+mj-lt"/>
                <a:cs typeface="Courier New" pitchFamily="49" charset="0"/>
              </a:rPr>
              <a:t>The paragraph 2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dirty="0">
                <a:latin typeface="+mj-lt"/>
                <a:cs typeface="Courier New" pitchFamily="49" charset="0"/>
              </a:rPr>
              <a:t>The paragraph 3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dirty="0">
                <a:latin typeface="+mj-lt"/>
                <a:cs typeface="Courier New" pitchFamily="49" charset="0"/>
              </a:rPr>
              <a:t>The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paragraph 4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3086100"/>
            <a:ext cx="43053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/>
              <a:t>An absolute position element is positioned relative to the first </a:t>
            </a:r>
            <a:r>
              <a:rPr lang="en-US" sz="2800" i="1" dirty="0">
                <a:solidFill>
                  <a:srgbClr val="C00000"/>
                </a:solidFill>
              </a:rPr>
              <a:t>parent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element that has a </a:t>
            </a:r>
            <a:r>
              <a:rPr lang="en-US" sz="2800" dirty="0">
                <a:solidFill>
                  <a:srgbClr val="C00000"/>
                </a:solidFill>
              </a:rPr>
              <a:t>position other than static</a:t>
            </a:r>
          </a:p>
          <a:p>
            <a:pPr lvl="1"/>
            <a:r>
              <a:rPr lang="en-US" sz="2400" dirty="0"/>
              <a:t>If no such element is found, the containing block is &lt;html&gt;</a:t>
            </a:r>
          </a:p>
          <a:p>
            <a:r>
              <a:rPr lang="en-US" sz="2800" dirty="0"/>
              <a:t>Absolute positioned elements are removed from the normal flow</a:t>
            </a:r>
          </a:p>
          <a:p>
            <a:pPr lvl="1"/>
            <a:r>
              <a:rPr lang="en-US" sz="2400" dirty="0"/>
              <a:t>The document and other elements behave like the positioned element does </a:t>
            </a:r>
            <a:r>
              <a:rPr lang="en-US" sz="2400" i="1" dirty="0">
                <a:solidFill>
                  <a:srgbClr val="C00000"/>
                </a:solidFill>
              </a:rPr>
              <a:t>not exist </a:t>
            </a:r>
            <a:r>
              <a:rPr lang="en-US" sz="2400" dirty="0"/>
              <a:t>(no space for content, padding, margin)</a:t>
            </a:r>
          </a:p>
          <a:p>
            <a:pPr lvl="1"/>
            <a:r>
              <a:rPr lang="en-US" sz="2400" dirty="0"/>
              <a:t>The positioned elements can overlap other elements</a:t>
            </a:r>
          </a:p>
          <a:p>
            <a:r>
              <a:rPr lang="en-US" sz="2800" dirty="0"/>
              <a:t>Position is specified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sz="2600" dirty="0"/>
              <a:t> </a:t>
            </a:r>
            <a:r>
              <a:rPr lang="en-US" sz="2800" dirty="0"/>
              <a:t>properties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style:solid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border-width:2px;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color:black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width:300px;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#m{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left:100; top:100;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800" dirty="0">
                <a:latin typeface="+mj-lt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latin typeface="+mj-lt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latin typeface="+mj-lt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latin typeface="+mj-lt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+mj-lt"/>
                <a:cs typeface="Courier New" pitchFamily="49" charset="0"/>
              </a:rPr>
              <a:t>The item 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id="m"&gt;</a:t>
            </a:r>
            <a:r>
              <a:rPr lang="en-US" sz="1800" dirty="0">
                <a:latin typeface="+mj-lt"/>
                <a:cs typeface="Courier New" pitchFamily="49" charset="0"/>
              </a:rPr>
              <a:t>The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item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+mj-lt"/>
                <a:cs typeface="Courier New" pitchFamily="49" charset="0"/>
              </a:rPr>
              <a:t>The item 3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+mj-lt"/>
                <a:cs typeface="Courier New" pitchFamily="49" charset="0"/>
              </a:rPr>
              <a:t>The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item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4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78557"/>
            <a:ext cx="3438525" cy="306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position:static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style:solid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border-width:2px;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color:black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width:300px;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#m{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left:100; top:100;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border-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The item 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&lt;li id="m"&gt;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The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item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The item 3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The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item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4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335" y="3333750"/>
            <a:ext cx="390386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An element with fixed position is positioned </a:t>
            </a:r>
            <a:r>
              <a:rPr lang="en-US" sz="2800" dirty="0">
                <a:solidFill>
                  <a:srgbClr val="C00000"/>
                </a:solidFill>
              </a:rPr>
              <a:t>relative to the browser window</a:t>
            </a:r>
          </a:p>
          <a:p>
            <a:pPr lvl="1"/>
            <a:r>
              <a:rPr lang="en-US" sz="2400" dirty="0">
                <a:sym typeface="Wingdings" pitchFamily="2" charset="2"/>
              </a:rPr>
              <a:t> Its position does not change by scrolling the </a:t>
            </a:r>
            <a:r>
              <a:rPr lang="en-US" sz="2400" dirty="0" smtClean="0">
                <a:sym typeface="Wingdings" pitchFamily="2" charset="2"/>
              </a:rPr>
              <a:t>page</a:t>
            </a:r>
            <a:r>
              <a:rPr lang="fa-IR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or </a:t>
            </a:r>
            <a:r>
              <a:rPr lang="en-US" sz="2400" dirty="0" err="1" smtClean="0">
                <a:sym typeface="Wingdings" pitchFamily="2" charset="2"/>
              </a:rPr>
              <a:t>minmize</a:t>
            </a:r>
            <a:r>
              <a:rPr lang="en-US" sz="2400" dirty="0" smtClean="0">
                <a:sym typeface="Wingdings" pitchFamily="2" charset="2"/>
              </a:rPr>
              <a:t>/maximize page</a:t>
            </a:r>
            <a:endParaRPr lang="en-US" sz="2400" dirty="0">
              <a:sym typeface="Wingdings" pitchFamily="2" charset="2"/>
            </a:endParaRPr>
          </a:p>
          <a:p>
            <a:pPr lvl="2"/>
            <a:r>
              <a:rPr lang="en-US" sz="2100" dirty="0">
                <a:sym typeface="Wingdings" pitchFamily="2" charset="2"/>
              </a:rPr>
              <a:t>Very useful for menus </a:t>
            </a:r>
            <a:endParaRPr lang="en-US" sz="2100" dirty="0"/>
          </a:p>
          <a:p>
            <a:r>
              <a:rPr lang="en-US" sz="2800" dirty="0"/>
              <a:t>These elements are removed from the normal flow</a:t>
            </a:r>
          </a:p>
          <a:p>
            <a:pPr lvl="1"/>
            <a:r>
              <a:rPr lang="en-US" sz="2400" dirty="0"/>
              <a:t>The document and other elements behave like the fixed positioned element does not exist (no content, padding, margin)</a:t>
            </a:r>
          </a:p>
          <a:p>
            <a:pPr lvl="1"/>
            <a:r>
              <a:rPr lang="en-US" sz="2400" dirty="0"/>
              <a:t>Fixed positioned elements can overlap other elements</a:t>
            </a:r>
          </a:p>
          <a:p>
            <a:r>
              <a:rPr lang="en-US" sz="2800" dirty="0"/>
              <a:t>Position is specified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sz="2600" dirty="0"/>
              <a:t> </a:t>
            </a:r>
            <a:r>
              <a:rPr lang="en-US" sz="2800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800" dirty="0">
                <a:latin typeface="+mj-lt"/>
                <a:cs typeface="Courier New" pitchFamily="49" charset="0"/>
              </a:rPr>
              <a:t>top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{position: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left: 100px;  top: 10px;}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800" dirty="0" err="1">
                <a:latin typeface="+mj-lt"/>
                <a:cs typeface="Courier New" pitchFamily="49" charset="0"/>
              </a:rPr>
              <a:t>centerfix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{position: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left: 100px; top:100px;}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800" dirty="0">
                <a:latin typeface="+mj-lt"/>
                <a:cs typeface="Courier New" pitchFamily="49" charset="0"/>
              </a:rPr>
              <a:t>overlap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{position: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left:-10px; top:-30px;}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p {border-style: solid; width:150px; height:40px; }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div {border-style: solid; border-color: blue;}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40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 id="</a:t>
            </a:r>
            <a:r>
              <a:rPr lang="en-US" sz="1800" dirty="0">
                <a:latin typeface="+mj-lt"/>
                <a:cs typeface="Courier New" pitchFamily="49" charset="0"/>
              </a:rPr>
              <a:t>top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800" dirty="0">
                <a:latin typeface="+mj-lt"/>
                <a:cs typeface="Courier New" pitchFamily="49" charset="0"/>
              </a:rPr>
              <a:t>Top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1800" dirty="0" err="1">
                <a:latin typeface="+mj-lt"/>
                <a:cs typeface="Courier New" pitchFamily="49" charset="0"/>
              </a:rPr>
              <a:t>centerfix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&lt;p&gt; </a:t>
            </a:r>
            <a:r>
              <a:rPr lang="en-US" sz="1800" dirty="0">
                <a:latin typeface="+mj-lt"/>
                <a:cs typeface="Courier New" pitchFamily="49" charset="0"/>
              </a:rPr>
              <a:t>Center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fix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&lt;p id="</a:t>
            </a:r>
            <a:r>
              <a:rPr lang="en-US" sz="1800" dirty="0">
                <a:latin typeface="+mj-lt"/>
                <a:cs typeface="Courier New" pitchFamily="49" charset="0"/>
              </a:rPr>
              <a:t>overlap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Overload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40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6310" y="3276600"/>
            <a:ext cx="33290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dirty="0"/>
              <a:t>This one is somehow a combination of relative and fixed positions</a:t>
            </a:r>
            <a:r>
              <a:rPr lang="en-US" sz="2800" dirty="0" smtClean="0"/>
              <a:t>.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A sticky element acts like it's relatively positioned until it's scrolled to a certain threshold. After that, its position becomes fixed (e.g. after scrolling for 20px, it will be fixed on the page</a:t>
            </a:r>
            <a:r>
              <a:rPr lang="en-US" sz="2800" dirty="0" smtClean="0"/>
              <a:t>).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You must at least specify one of top, left, bottom or right for sticky to work</a:t>
            </a:r>
            <a:r>
              <a:rPr lang="en-US" sz="2800" dirty="0" smtClean="0"/>
              <a:t>.</a:t>
            </a:r>
          </a:p>
          <a:p>
            <a:pPr>
              <a:spcBef>
                <a:spcPts val="400"/>
              </a:spcBef>
            </a:pPr>
            <a:r>
              <a:rPr lang="en-US" sz="2800" dirty="0" smtClean="0">
                <a:hlinkClick r:id="rId2"/>
              </a:rPr>
              <a:t>Show in w3c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483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sz="3800" dirty="0" smtClean="0"/>
              <a:t>Controlling Overlap Order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Elements can overlap other elements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When positioned out of the normal flow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The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z-index</a:t>
            </a:r>
            <a:r>
              <a:rPr lang="en-US" sz="2800" dirty="0"/>
              <a:t> specifies the stack order of an element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Positive or negative stack </a:t>
            </a:r>
            <a:r>
              <a:rPr lang="en-US" sz="2400" dirty="0" smtClean="0"/>
              <a:t>order 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Larger value </a:t>
            </a:r>
            <a:r>
              <a:rPr lang="en-US" sz="2400" dirty="0">
                <a:sym typeface="Wingdings" pitchFamily="2" charset="2"/>
              </a:rPr>
              <a:t> foreground </a:t>
            </a: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If two positioned elements overlap without a </a:t>
            </a:r>
            <a:r>
              <a:rPr lang="en-US" sz="2800" dirty="0" smtClean="0"/>
              <a:t>z-index: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element positioned last in the HTML code will be shown on </a:t>
            </a:r>
            <a:r>
              <a:rPr lang="en-US" sz="2400" dirty="0" smtClean="0"/>
              <a:t>top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z-index</a:t>
            </a:r>
            <a:r>
              <a:rPr lang="en-US" sz="2800" dirty="0"/>
              <a:t> only works on </a:t>
            </a:r>
            <a:r>
              <a:rPr lang="en-US" sz="2800" dirty="0" smtClean="0"/>
              <a:t>positioned </a:t>
            </a:r>
            <a:r>
              <a:rPr lang="en-US" sz="2800" dirty="0" err="1" smtClean="0"/>
              <a:t>elemnts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absolute</a:t>
            </a:r>
            <a:r>
              <a:rPr lang="en-US" sz="2400" dirty="0"/>
              <a:t>, </a:t>
            </a:r>
            <a:r>
              <a:rPr lang="en-US" sz="2400" dirty="0" smtClean="0"/>
              <a:t>relative</a:t>
            </a:r>
            <a:r>
              <a:rPr lang="en-US" sz="2400" dirty="0"/>
              <a:t>, </a:t>
            </a:r>
            <a:r>
              <a:rPr lang="en-US" sz="2400" dirty="0" smtClean="0"/>
              <a:t>fixed, sticky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sz="3800" dirty="0" smtClean="0"/>
              <a:t>Controlling Overlap Order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left:0px;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top:0px;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z-index:-1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h1 {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800" dirty="0">
                <a:latin typeface="+mj-lt"/>
                <a:cs typeface="Courier New" pitchFamily="49" charset="0"/>
              </a:rPr>
              <a:t>This is a Linux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linux.jpg”/&gt;</a:t>
            </a:r>
            <a:endParaRPr lang="en-US" sz="1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9762" y="1981200"/>
            <a:ext cx="4067175" cy="42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329934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3200" dirty="0"/>
              <a:t>HTML: Structure of web pages; moreover</a:t>
            </a:r>
          </a:p>
          <a:p>
            <a:pPr lvl="1"/>
            <a:r>
              <a:rPr lang="en-US" sz="2700" dirty="0"/>
              <a:t>HTML elements have a default presentation</a:t>
            </a:r>
          </a:p>
          <a:p>
            <a:pPr lvl="1"/>
            <a:r>
              <a:rPr lang="en-US" sz="2700" dirty="0"/>
              <a:t>Some elements and attributes are used for </a:t>
            </a:r>
            <a:r>
              <a:rPr lang="en-US" sz="2700" i="1" dirty="0">
                <a:solidFill>
                  <a:srgbClr val="C00000"/>
                </a:solidFill>
              </a:rPr>
              <a:t>presentation</a:t>
            </a:r>
            <a:r>
              <a:rPr lang="en-US" sz="2700" dirty="0"/>
              <a:t> (physical formatting)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&gt;&lt;font size=10 color=red&gt;</a:t>
            </a:r>
            <a:r>
              <a:rPr lang="en-US" sz="2600" dirty="0"/>
              <a:t> test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&lt;/font&gt;&lt;/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000" dirty="0"/>
          </a:p>
          <a:p>
            <a:r>
              <a:rPr lang="en-US" sz="3200" dirty="0"/>
              <a:t>No reusability </a:t>
            </a:r>
          </a:p>
          <a:p>
            <a:pPr lvl="1"/>
            <a:r>
              <a:rPr lang="en-US" sz="2800" dirty="0"/>
              <a:t>Tremendous </a:t>
            </a:r>
            <a:r>
              <a:rPr lang="en-US" sz="2800" dirty="0">
                <a:solidFill>
                  <a:srgbClr val="C00000"/>
                </a:solidFill>
              </a:rPr>
              <a:t>repeated</a:t>
            </a:r>
            <a:r>
              <a:rPr lang="en-US" sz="2800" dirty="0"/>
              <a:t> formatting tags </a:t>
            </a:r>
          </a:p>
          <a:p>
            <a:r>
              <a:rPr lang="en-US" sz="3200" dirty="0"/>
              <a:t>Structure and Formatting mixed up mess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Float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Specifies </a:t>
            </a:r>
            <a:r>
              <a:rPr lang="en-US" sz="2800" dirty="0"/>
              <a:t>how an element should float.</a:t>
            </a:r>
          </a:p>
          <a:p>
            <a:r>
              <a:rPr lang="en-US" sz="2800" dirty="0" smtClean="0"/>
              <a:t>Element </a:t>
            </a:r>
            <a:r>
              <a:rPr lang="en-US" sz="2800" dirty="0"/>
              <a:t>is pushed left or right as far as </a:t>
            </a:r>
            <a:r>
              <a:rPr lang="en-US" sz="2800" dirty="0">
                <a:solidFill>
                  <a:srgbClr val="C00000"/>
                </a:solidFill>
              </a:rPr>
              <a:t>possible</a:t>
            </a:r>
            <a:r>
              <a:rPr lang="en-US" sz="2800" dirty="0"/>
              <a:t> in the row that it would be positioned in when the normal flow is </a:t>
            </a:r>
            <a:r>
              <a:rPr lang="en-US" sz="2800" dirty="0" smtClean="0"/>
              <a:t>used</a:t>
            </a:r>
          </a:p>
          <a:p>
            <a:pPr lvl="1"/>
            <a:r>
              <a:rPr lang="en-US" sz="2400" dirty="0"/>
              <a:t>Float outer edge touches containing block edge or outer edge of another float elements</a:t>
            </a:r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410200" cy="2362200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Float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Content (text) of other elements wraps around </a:t>
            </a:r>
            <a:r>
              <a:rPr lang="en-US" sz="2800" dirty="0" smtClean="0"/>
              <a:t>it</a:t>
            </a:r>
          </a:p>
          <a:p>
            <a:pPr lvl="1"/>
            <a:r>
              <a:rPr lang="en-US" sz="2400" dirty="0"/>
              <a:t>Float elements do not fill a row individually even if are </a:t>
            </a:r>
            <a:r>
              <a:rPr lang="en-US" sz="2400" dirty="0" smtClean="0"/>
              <a:t>block-level</a:t>
            </a:r>
          </a:p>
          <a:p>
            <a:pPr lvl="1"/>
            <a:r>
              <a:rPr lang="en-US" sz="2400" dirty="0"/>
              <a:t>No break before/after block-level </a:t>
            </a:r>
            <a:r>
              <a:rPr lang="en-US" sz="2400" dirty="0" smtClean="0"/>
              <a:t>elements</a:t>
            </a:r>
            <a:endParaRPr lang="en-US" sz="2800" dirty="0" smtClean="0"/>
          </a:p>
          <a:p>
            <a:r>
              <a:rPr lang="en-US" sz="2800" dirty="0"/>
              <a:t>Configured using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float: left | right | none</a:t>
            </a:r>
            <a:endParaRPr lang="en-US" sz="2200" dirty="0">
              <a:solidFill>
                <a:srgbClr val="0033CC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666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5486400" cy="5257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endParaRPr lang="en-U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Style section code 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Html section code 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 … 1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is a test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2 … 2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 … 1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class="float"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&gt;This is a test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2 … 2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2" y="4114800"/>
            <a:ext cx="4544616" cy="1676400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5486400" cy="5257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endParaRPr lang="en-U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float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10762"/>
            <a:ext cx="5972175" cy="2002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4597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 :right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63" y="3250974"/>
            <a:ext cx="5978037" cy="1358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46884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 :left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1" y="4699083"/>
            <a:ext cx="6477000" cy="15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77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around Float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sz="2800" dirty="0"/>
              <a:t>Remark: Contents of other elements wrap around previously positioned float object</a:t>
            </a:r>
          </a:p>
          <a:p>
            <a:r>
              <a:rPr lang="en-US" sz="2800" dirty="0"/>
              <a:t>To stop wrapping content of an element around a float object, the </a:t>
            </a:r>
            <a:r>
              <a:rPr lang="en-US" sz="2800" dirty="0">
                <a:solidFill>
                  <a:srgbClr val="C00000"/>
                </a:solidFill>
              </a:rPr>
              <a:t>normal</a:t>
            </a:r>
            <a:r>
              <a:rPr lang="en-US" sz="2800" dirty="0"/>
              <a:t> element must have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800" dirty="0"/>
              <a:t> attribute</a:t>
            </a:r>
          </a:p>
          <a:p>
            <a:pPr lvl="1"/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400" dirty="0"/>
              <a:t> attribute can be set to </a:t>
            </a:r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300" dirty="0"/>
              <a:t> , </a:t>
            </a:r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400" dirty="0"/>
              <a:t>, or </a:t>
            </a:r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both</a:t>
            </a:r>
            <a:endParaRPr lang="en-US" sz="2300" b="1" dirty="0">
              <a:solidFill>
                <a:srgbClr val="0033CC"/>
              </a:solidFill>
              <a:latin typeface="Courier" pitchFamily="49" charset="0"/>
            </a:endParaRPr>
          </a:p>
          <a:p>
            <a:r>
              <a:rPr lang="en-US" sz="2800" dirty="0"/>
              <a:t>Setting clear attribute of element to left (right)</a:t>
            </a:r>
          </a:p>
          <a:p>
            <a:pPr lvl="1"/>
            <a:r>
              <a:rPr lang="en-US" sz="2400" dirty="0"/>
              <a:t>My content does not wrap around any float object that is in left (right) side of me</a:t>
            </a:r>
          </a:p>
          <a:p>
            <a:pPr lvl="1"/>
            <a:r>
              <a:rPr lang="en-US" sz="2400" dirty="0"/>
              <a:t>In other words, the content of the element is rendered if the float object wouldn't be float</a:t>
            </a:r>
          </a:p>
          <a:p>
            <a:r>
              <a:rPr lang="en-US" sz="2800" dirty="0"/>
              <a:t>Applicable only for </a:t>
            </a:r>
            <a:r>
              <a:rPr lang="en-US" sz="2800" dirty="0">
                <a:solidFill>
                  <a:srgbClr val="C00000"/>
                </a:solidFill>
              </a:rPr>
              <a:t>block-level</a:t>
            </a:r>
            <a:r>
              <a:rPr lang="en-US" sz="2800" dirty="0"/>
              <a:t> elements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6388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.float{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.clear{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clear:left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is a wallpaper for Linux desktop.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class="float"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="linux.jpg" width="80pt" height="80pt" /&gt;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1…1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 &lt;/div&gt;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is a wallpaper for Linux desktop.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class="float"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="linux.jpg" width="80pt" height="80pt" /&gt;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&lt;span class="clear"&gt;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2…2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&lt;/span&gt;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is a wallpaper for Linux desktop.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class="float"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="linux.jpg" width="80pt" height="80pt" /&gt;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3…3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is a wallpaper for Linux desktop.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class="float"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="linux.jpg" width="80pt" height="80pt" /&gt;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&lt;div class="clear"&gt;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4…4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 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066800"/>
            <a:ext cx="305388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of Float &amp;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#head {border: 3px black solid;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#left {border: 3px red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left;  width: 50%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#right {border: 3px blue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right; width: 30%;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#footer {border: 3px green solid;             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head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style="text-align: center"&gt;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&lt;h2&gt;</a:t>
            </a:r>
            <a:r>
              <a:rPr lang="en-US" sz="1400" dirty="0">
                <a:latin typeface="+mj-lt"/>
                <a:cs typeface="Courier New" pitchFamily="49" charset="0"/>
              </a:rPr>
              <a:t>Two Columns with Float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header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left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Left 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a paragraph in the left column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cs typeface="Courier New" pitchFamily="49" charset="0"/>
              </a:rPr>
              <a:t>1 … 1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sz="1400" dirty="0">
                <a:latin typeface="+mj-lt"/>
                <a:cs typeface="Courier New" pitchFamily="49" charset="0"/>
              </a:rPr>
              <a:t>Menu Item 1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 &lt;p&gt;</a:t>
            </a:r>
            <a:r>
              <a:rPr lang="en-US" sz="1400" dirty="0">
                <a:cs typeface="Courier New" pitchFamily="49" charset="0"/>
              </a:rPr>
              <a:t>Menu Item 2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footer.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400"/>
              </a:spcBef>
              <a:buNone/>
            </a:pPr>
            <a:endParaRPr lang="en-US" sz="1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42794"/>
            <a:ext cx="4431168" cy="362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of Float &amp;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#head {border: 3px black solid;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#left {border: 3px red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left;  width: 50%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#right {border: 3px blue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right; width: 30%;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#footer {border: 3px green solid;             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head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style="text-align: center"&gt;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&lt;h2&gt;</a:t>
            </a:r>
            <a:r>
              <a:rPr lang="en-US" sz="1400" dirty="0">
                <a:latin typeface="+mj-lt"/>
                <a:cs typeface="Courier New" pitchFamily="49" charset="0"/>
              </a:rPr>
              <a:t>Two Columns with Float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header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left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Left 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a paragraph in the left column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cs typeface="Courier New" pitchFamily="49" charset="0"/>
              </a:rPr>
              <a:t>1 … 1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sz="1400" dirty="0">
                <a:latin typeface="+mj-lt"/>
                <a:cs typeface="Courier New" pitchFamily="49" charset="0"/>
              </a:rPr>
              <a:t>Menu Item 1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 &lt;p&gt;</a:t>
            </a:r>
            <a:r>
              <a:rPr lang="en-US" sz="1400" dirty="0">
                <a:cs typeface="Courier New" pitchFamily="49" charset="0"/>
              </a:rPr>
              <a:t>Menu Item 2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footer.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400"/>
              </a:spcBef>
              <a:buNone/>
            </a:pPr>
            <a:endParaRPr lang="en-US" sz="1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866612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clear: right;</a:t>
            </a:r>
            <a:endParaRPr lang="en-US" sz="13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43175"/>
            <a:ext cx="4393406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391371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of Float &amp;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#head {border: 3px black solid;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#left {border: 3px red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left;  width: 50%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#right {border: 3px blue solid;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float: right; width: 30%;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#footer {border: 3px green solid;             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head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style="text-align: center"&gt;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&lt;h2&gt;</a:t>
            </a:r>
            <a:r>
              <a:rPr lang="en-US" sz="1400" dirty="0">
                <a:latin typeface="+mj-lt"/>
                <a:cs typeface="Courier New" pitchFamily="49" charset="0"/>
              </a:rPr>
              <a:t>Two Columns with Float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header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left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Left 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a paragraph in the left column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cs typeface="Courier New" pitchFamily="49" charset="0"/>
              </a:rPr>
              <a:t>1 … 1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Right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Column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sz="1400" dirty="0">
                <a:latin typeface="+mj-lt"/>
                <a:cs typeface="Courier New" pitchFamily="49" charset="0"/>
              </a:rPr>
              <a:t>Menu Item 1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 &lt;p&gt;</a:t>
            </a:r>
            <a:r>
              <a:rPr lang="en-US" sz="1400" dirty="0">
                <a:cs typeface="Courier New" pitchFamily="49" charset="0"/>
              </a:rPr>
              <a:t>Menu Item 2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&lt;h3&gt;</a:t>
            </a:r>
            <a:r>
              <a:rPr lang="en-US" sz="1400" dirty="0">
                <a:latin typeface="+mj-lt"/>
                <a:cs typeface="Courier New" pitchFamily="49" charset="0"/>
              </a:rPr>
              <a:t>Footer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1400" dirty="0">
                <a:latin typeface="+mj-lt"/>
                <a:cs typeface="Courier New" pitchFamily="49" charset="0"/>
              </a:rPr>
              <a:t>This is footer.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400"/>
              </a:spcBef>
              <a:buNone/>
            </a:pPr>
            <a:endParaRPr lang="en-US" sz="1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82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clear: both;</a:t>
            </a:r>
            <a:endParaRPr lang="en-US" sz="13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557081"/>
            <a:ext cx="4414838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6167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181600"/>
          </a:xfrm>
        </p:spPr>
        <p:txBody>
          <a:bodyPr/>
          <a:lstStyle/>
          <a:p>
            <a:r>
              <a:rPr lang="en-US" sz="3200" dirty="0"/>
              <a:t>Displaying elements are mainly influenced by the “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3200" dirty="0"/>
              <a:t>” property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inline</a:t>
            </a:r>
            <a:r>
              <a:rPr lang="en-US" sz="2800" dirty="0"/>
              <a:t>: no break after or before, no width/height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block</a:t>
            </a:r>
            <a:r>
              <a:rPr lang="en-US" sz="2800" dirty="0"/>
              <a:t>: break after and before, fill a line, width/height are modifiable 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inline-block</a:t>
            </a:r>
            <a:r>
              <a:rPr lang="en-US" sz="2800" dirty="0"/>
              <a:t>: inside is formatted as block-level box, the element formatted as an inline-level box</a:t>
            </a:r>
          </a:p>
          <a:p>
            <a:pPr lvl="2"/>
            <a:r>
              <a:rPr lang="en-US" sz="2400" dirty="0"/>
              <a:t>Are like inline but can have a width and a height</a:t>
            </a:r>
          </a:p>
          <a:p>
            <a:pPr lvl="1"/>
            <a:r>
              <a:rPr lang="en-US" sz="2800" dirty="0"/>
              <a:t>Some </a:t>
            </a:r>
            <a:r>
              <a:rPr lang="en-US" sz="2800" dirty="0">
                <a:hlinkClick r:id="rId2"/>
              </a:rPr>
              <a:t>other values </a:t>
            </a:r>
            <a:r>
              <a:rPr lang="en-US" sz="2800" dirty="0"/>
              <a:t>too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flex (https://www.w3schools.com/css/css3_flexbox.asp)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grid (https://www.w3schools.com/css/css_grid.asp)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1836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3200" dirty="0"/>
              <a:t>(in HTML) Separation between </a:t>
            </a:r>
          </a:p>
          <a:p>
            <a:pPr lvl="1"/>
            <a:r>
              <a:rPr lang="en-US" sz="2800" dirty="0"/>
              <a:t>Content &amp; Structure</a:t>
            </a:r>
          </a:p>
          <a:p>
            <a:pPr lvl="1"/>
            <a:r>
              <a:rPr lang="en-US" sz="2800" dirty="0"/>
              <a:t>Presentation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Content</a:t>
            </a:r>
            <a:r>
              <a:rPr lang="en-US" sz="3200" dirty="0"/>
              <a:t> &amp; </a:t>
            </a:r>
            <a:r>
              <a:rPr lang="en-US" sz="3200" dirty="0">
                <a:solidFill>
                  <a:srgbClr val="C00000"/>
                </a:solidFill>
              </a:rPr>
              <a:t>Structure</a:t>
            </a:r>
            <a:r>
              <a:rPr lang="en-US" sz="3200" dirty="0"/>
              <a:t> are specified by XHTML tags</a:t>
            </a:r>
          </a:p>
          <a:p>
            <a:r>
              <a:rPr lang="en-US" sz="3200" dirty="0"/>
              <a:t>Cascading Style Sheet (CSS) defines the presentation and style of web pages</a:t>
            </a:r>
          </a:p>
          <a:p>
            <a:pPr lvl="1"/>
            <a:r>
              <a:rPr lang="en-US" sz="2800" dirty="0"/>
              <a:t>How elements are </a:t>
            </a:r>
            <a:r>
              <a:rPr lang="en-US" sz="2800" dirty="0">
                <a:solidFill>
                  <a:srgbClr val="C00000"/>
                </a:solidFill>
              </a:rPr>
              <a:t>presented</a:t>
            </a:r>
            <a:r>
              <a:rPr lang="en-US" sz="2800" dirty="0"/>
              <a:t> in web pages!!</a:t>
            </a:r>
          </a:p>
          <a:p>
            <a:pPr lvl="1"/>
            <a:r>
              <a:rPr lang="en-US" sz="2800" dirty="0"/>
              <a:t>Override the default presentation of elements </a:t>
            </a:r>
          </a:p>
          <a:p>
            <a:pPr lvl="2"/>
            <a:r>
              <a:rPr lang="en-US" sz="2400" dirty="0"/>
              <a:t>CSS is </a:t>
            </a:r>
            <a:r>
              <a:rPr lang="en-US" sz="2400" dirty="0">
                <a:solidFill>
                  <a:srgbClr val="C00000"/>
                </a:solidFill>
              </a:rPr>
              <a:t>optional</a:t>
            </a:r>
            <a:r>
              <a:rPr lang="en-US" sz="2400" dirty="0"/>
              <a:t>, if presentation is not specified, browser uses its own default presentation for HTML elements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inline-block Display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.inline{display: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inlineblock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display: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inline-block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width: 50px ; height: 60px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border-style: solid; border-width: 3px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600" dirty="0">
                <a:latin typeface="+mj-lt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&lt;span&gt;</a:t>
            </a:r>
            <a:r>
              <a:rPr lang="en-US" sz="1600" dirty="0">
                <a:latin typeface="+mj-lt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&lt;div class="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inlineblock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600" dirty="0">
                <a:latin typeface="+mj-lt"/>
                <a:cs typeface="Courier New" pitchFamily="49" charset="0"/>
              </a:rPr>
              <a:t>3 4 5 6 7 8 9 0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&lt;div class="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inlineblock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600" dirty="0">
                <a:latin typeface="+mj-lt"/>
                <a:cs typeface="Courier New" pitchFamily="49" charset="0"/>
              </a:rPr>
              <a:t>3 4 5 6 7 8 9 0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&lt;div class="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inlineblock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600" dirty="0">
                <a:latin typeface="+mj-lt"/>
                <a:cs typeface="Courier New" pitchFamily="49" charset="0"/>
              </a:rPr>
              <a:t>3 4 5 6 7 8 9 0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24200"/>
            <a:ext cx="4476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705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Style Types </a:t>
            </a:r>
          </a:p>
          <a:p>
            <a:r>
              <a:rPr lang="en-US" dirty="0">
                <a:solidFill>
                  <a:srgbClr val="C2C2C2"/>
                </a:solidFill>
              </a:rPr>
              <a:t>Selectors</a:t>
            </a:r>
          </a:p>
          <a:p>
            <a:r>
              <a:rPr lang="en-US" dirty="0">
                <a:solidFill>
                  <a:srgbClr val="C2C2C2"/>
                </a:solidFill>
              </a:rPr>
              <a:t>Cascading</a:t>
            </a:r>
          </a:p>
          <a:p>
            <a:r>
              <a:rPr lang="en-US" dirty="0">
                <a:solidFill>
                  <a:srgbClr val="C2C2C2"/>
                </a:solidFill>
              </a:rPr>
              <a:t>Box-Model</a:t>
            </a:r>
          </a:p>
          <a:p>
            <a:r>
              <a:rPr lang="en-US" dirty="0">
                <a:solidFill>
                  <a:srgbClr val="C2C2C2"/>
                </a:solidFill>
              </a:rPr>
              <a:t>Layout Design</a:t>
            </a:r>
          </a:p>
          <a:p>
            <a:r>
              <a:rPr lang="en-US" dirty="0"/>
              <a:t>Miscellaneous</a:t>
            </a:r>
          </a:p>
          <a:p>
            <a:r>
              <a:rPr lang="en-US" dirty="0">
                <a:solidFill>
                  <a:srgbClr val="C2C2C2"/>
                </a:solidFill>
              </a:rPr>
              <a:t>CSS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2C2C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696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2800" dirty="0"/>
              <a:t>Absolute values (Useful?!)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cm</a:t>
            </a:r>
            <a:r>
              <a:rPr lang="en-US" sz="2400" dirty="0"/>
              <a:t> 	centimeters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mm</a:t>
            </a:r>
            <a:r>
              <a:rPr lang="en-US" sz="2400" dirty="0"/>
              <a:t> 	millimeters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 	</a:t>
            </a:r>
            <a:r>
              <a:rPr lang="en-US" sz="2400" dirty="0"/>
              <a:t>inches (1in = 96px = 2.54cm)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px</a:t>
            </a:r>
            <a:r>
              <a:rPr lang="en-US" sz="2400" dirty="0"/>
              <a:t>	pixels (1px = 1/96th of 1in)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pt</a:t>
            </a:r>
            <a:r>
              <a:rPr lang="en-US" sz="2400" dirty="0"/>
              <a:t> 	points (1pt = 1/72th of 1in)</a:t>
            </a:r>
          </a:p>
          <a:p>
            <a:r>
              <a:rPr lang="en-US" sz="2800" dirty="0"/>
              <a:t>Relative values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sz="2400" dirty="0"/>
              <a:t> 	Relative to the font-size of the element 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rem</a:t>
            </a:r>
            <a:r>
              <a:rPr lang="en-US" sz="2400" dirty="0"/>
              <a:t> 	Relative to font-size of the root element 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vw</a:t>
            </a:r>
            <a:r>
              <a:rPr lang="en-US" sz="2400" dirty="0"/>
              <a:t> /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vh</a:t>
            </a:r>
            <a:r>
              <a:rPr lang="en-US" sz="2400" dirty="0"/>
              <a:t>	Relative to 1% of the width / height of the viewport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vmin</a:t>
            </a:r>
            <a:r>
              <a:rPr lang="en-US" sz="1600" dirty="0"/>
              <a:t> /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vmax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2200" dirty="0" smtClean="0"/>
              <a:t>Relative </a:t>
            </a:r>
            <a:r>
              <a:rPr lang="en-US" sz="2200" dirty="0"/>
              <a:t>to 1% of viewport's smaller / larger </a:t>
            </a:r>
            <a:r>
              <a:rPr lang="en-US" sz="2200" dirty="0" smtClean="0"/>
              <a:t>dimension (between width and height dimension of viewport)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sz="2400" dirty="0"/>
              <a:t> 	Relative to the parent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2578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Sizing: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&lt;html&gt;&lt;head&gt;&lt;style type="text/</a:t>
            </a:r>
            <a:r>
              <a:rPr lang="en-US" sz="1600" dirty="0" err="1">
                <a:solidFill>
                  <a:srgbClr val="0070C0"/>
                </a:solidFill>
              </a:rPr>
              <a:t>css</a:t>
            </a:r>
            <a:r>
              <a:rPr lang="en-US" sz="1600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div{</a:t>
            </a:r>
            <a:r>
              <a:rPr lang="en-US" sz="1600" dirty="0" err="1"/>
              <a:t>border-style:solid</a:t>
            </a:r>
            <a:r>
              <a:rPr lang="en-US" sz="1600" dirty="0"/>
              <a:t>;  border-width:1px;  </a:t>
            </a:r>
            <a:r>
              <a:rPr lang="en-US" sz="1600" dirty="0" err="1"/>
              <a:t>border-color:black</a:t>
            </a:r>
            <a:r>
              <a:rPr lang="en-US" sz="16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#parent{ width:15cm;  font-size:</a:t>
            </a:r>
            <a:r>
              <a:rPr lang="en-US" sz="1600" dirty="0">
                <a:solidFill>
                  <a:srgbClr val="FF0000"/>
                </a:solidFill>
              </a:rPr>
              <a:t>2rem;</a:t>
            </a:r>
            <a:r>
              <a:rPr lang="en-US" sz="1600" dirty="0"/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#cm{ width:</a:t>
            </a:r>
            <a:r>
              <a:rPr lang="en-US" sz="1600" dirty="0">
                <a:solidFill>
                  <a:srgbClr val="FF0000"/>
                </a:solidFill>
              </a:rPr>
              <a:t>10cm</a:t>
            </a:r>
            <a:r>
              <a:rPr lang="en-US" sz="1600" dirty="0"/>
              <a:t>; } 	#mm{ width:</a:t>
            </a:r>
            <a:r>
              <a:rPr lang="en-US" sz="1600" dirty="0">
                <a:solidFill>
                  <a:srgbClr val="FF0000"/>
                </a:solidFill>
              </a:rPr>
              <a:t>10mm</a:t>
            </a:r>
            <a:r>
              <a:rPr lang="en-US" sz="1600" dirty="0"/>
              <a:t>; } 	#in{ width:</a:t>
            </a:r>
            <a:r>
              <a:rPr lang="en-US" sz="1600" dirty="0">
                <a:solidFill>
                  <a:srgbClr val="FF0000"/>
                </a:solidFill>
              </a:rPr>
              <a:t>10in</a:t>
            </a:r>
            <a:r>
              <a:rPr lang="en-US" sz="16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</a:t>
            </a:r>
            <a:r>
              <a:rPr lang="en-US" sz="1600" dirty="0" err="1"/>
              <a:t>px</a:t>
            </a:r>
            <a:r>
              <a:rPr lang="en-US" sz="1600" dirty="0"/>
              <a:t>{ width: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  <a:r>
              <a:rPr lang="en-US" sz="1600" dirty="0"/>
              <a:t>; }	#</a:t>
            </a:r>
            <a:r>
              <a:rPr lang="en-US" sz="1600" dirty="0" err="1"/>
              <a:t>pt</a:t>
            </a:r>
            <a:r>
              <a:rPr lang="en-US" sz="1600" dirty="0"/>
              <a:t>{ width</a:t>
            </a:r>
            <a:r>
              <a:rPr lang="en-US" sz="1600" dirty="0">
                <a:solidFill>
                  <a:srgbClr val="FF0000"/>
                </a:solidFill>
              </a:rPr>
              <a:t>:10pt</a:t>
            </a:r>
            <a:r>
              <a:rPr lang="en-US" sz="1600" dirty="0"/>
              <a:t>;}	#</a:t>
            </a:r>
            <a:r>
              <a:rPr lang="en-US" sz="1600" dirty="0" err="1"/>
              <a:t>em</a:t>
            </a:r>
            <a:r>
              <a:rPr lang="en-US" sz="1600" dirty="0"/>
              <a:t>{ width:</a:t>
            </a:r>
            <a:r>
              <a:rPr lang="en-US" sz="1600" dirty="0">
                <a:solidFill>
                  <a:srgbClr val="FF0000"/>
                </a:solidFill>
              </a:rPr>
              <a:t>10em</a:t>
            </a:r>
            <a:r>
              <a:rPr lang="en-US" sz="16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#rem{ width:</a:t>
            </a:r>
            <a:r>
              <a:rPr lang="en-US" sz="1600" dirty="0">
                <a:solidFill>
                  <a:srgbClr val="FF0000"/>
                </a:solidFill>
              </a:rPr>
              <a:t>10rem</a:t>
            </a:r>
            <a:r>
              <a:rPr lang="en-US" sz="1600" dirty="0"/>
              <a:t>; } 	#</a:t>
            </a:r>
            <a:r>
              <a:rPr lang="en-US" sz="1600" dirty="0" err="1"/>
              <a:t>vw</a:t>
            </a:r>
            <a:r>
              <a:rPr lang="en-US" sz="1600" dirty="0"/>
              <a:t>{ width:</a:t>
            </a:r>
            <a:r>
              <a:rPr lang="en-US" sz="1600" dirty="0">
                <a:solidFill>
                  <a:srgbClr val="FF0000"/>
                </a:solidFill>
              </a:rPr>
              <a:t>10vw</a:t>
            </a:r>
            <a:r>
              <a:rPr lang="en-US" sz="1600" dirty="0"/>
              <a:t>; } 	#</a:t>
            </a:r>
            <a:r>
              <a:rPr lang="en-US" sz="1600" dirty="0" err="1"/>
              <a:t>vh</a:t>
            </a:r>
            <a:r>
              <a:rPr lang="en-US" sz="1600" dirty="0"/>
              <a:t>{ width:</a:t>
            </a:r>
            <a:r>
              <a:rPr lang="en-US" sz="1600" dirty="0">
                <a:solidFill>
                  <a:srgbClr val="FF0000"/>
                </a:solidFill>
              </a:rPr>
              <a:t>10vh</a:t>
            </a:r>
            <a:r>
              <a:rPr lang="en-US" sz="16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</a:t>
            </a:r>
            <a:r>
              <a:rPr lang="en-US" sz="1600" dirty="0" err="1"/>
              <a:t>vmin</a:t>
            </a:r>
            <a:r>
              <a:rPr lang="en-US" sz="1600" dirty="0"/>
              <a:t>{ width:</a:t>
            </a:r>
            <a:r>
              <a:rPr lang="en-US" sz="1600" dirty="0">
                <a:solidFill>
                  <a:srgbClr val="FF0000"/>
                </a:solidFill>
              </a:rPr>
              <a:t>10vmin</a:t>
            </a:r>
            <a:r>
              <a:rPr lang="en-US" sz="1600" dirty="0"/>
              <a:t>; }	#</a:t>
            </a:r>
            <a:r>
              <a:rPr lang="en-US" sz="1600" dirty="0" err="1"/>
              <a:t>vmax</a:t>
            </a:r>
            <a:r>
              <a:rPr lang="en-US" sz="1600" dirty="0"/>
              <a:t>{width:</a:t>
            </a:r>
            <a:r>
              <a:rPr lang="en-US" sz="1600" dirty="0" smtClean="0">
                <a:solidFill>
                  <a:srgbClr val="FF0000"/>
                </a:solidFill>
              </a:rPr>
              <a:t>10vmax</a:t>
            </a:r>
            <a:r>
              <a:rPr lang="en-US" sz="1600" dirty="0"/>
              <a:t>; }	#percentage{ idth:10%;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&lt;div&gt;none&lt;/div&gt;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&lt;div id="cm"&gt;cm&lt;/div&gt; &lt;div id="mm"&gt;mm&lt;/div&gt; &lt;div id="in"&gt;in&lt;/div&gt;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&lt;div id="</a:t>
            </a:r>
            <a:r>
              <a:rPr lang="en-US" sz="1600" dirty="0" err="1"/>
              <a:t>px</a:t>
            </a:r>
            <a:r>
              <a:rPr lang="en-US" sz="1600" dirty="0"/>
              <a:t>"&gt;</a:t>
            </a:r>
            <a:r>
              <a:rPr lang="en-US" sz="1600" dirty="0" err="1"/>
              <a:t>px</a:t>
            </a:r>
            <a:r>
              <a:rPr lang="en-US" sz="1600" dirty="0"/>
              <a:t>&lt;/div&gt; &lt;div id="</a:t>
            </a:r>
            <a:r>
              <a:rPr lang="en-US" sz="1600" dirty="0" err="1"/>
              <a:t>pt</a:t>
            </a:r>
            <a:r>
              <a:rPr lang="en-US" sz="1600" dirty="0"/>
              <a:t>"&gt;</a:t>
            </a:r>
            <a:r>
              <a:rPr lang="en-US" sz="1600" dirty="0" err="1"/>
              <a:t>pt</a:t>
            </a:r>
            <a:r>
              <a:rPr lang="en-US" sz="1600" dirty="0"/>
              <a:t>&lt;/div&gt;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&lt;div id="parent"&gt;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&lt;div id="</a:t>
            </a:r>
            <a:r>
              <a:rPr lang="en-US" sz="1600" dirty="0" err="1"/>
              <a:t>em</a:t>
            </a:r>
            <a:r>
              <a:rPr lang="en-US" sz="1600" dirty="0"/>
              <a:t>"&gt;</a:t>
            </a:r>
            <a:r>
              <a:rPr lang="en-US" sz="1600" dirty="0" err="1"/>
              <a:t>em</a:t>
            </a:r>
            <a:r>
              <a:rPr lang="en-US" sz="1600" dirty="0"/>
              <a:t>&lt;/div&gt;  &lt;div id="rem"&gt;rem&lt;/div&gt;  &lt;div id="</a:t>
            </a:r>
            <a:r>
              <a:rPr lang="en-US" sz="1600" dirty="0" err="1"/>
              <a:t>vw</a:t>
            </a:r>
            <a:r>
              <a:rPr lang="en-US" sz="1600" dirty="0"/>
              <a:t>"&gt;</a:t>
            </a:r>
            <a:r>
              <a:rPr lang="en-US" sz="1600" dirty="0" err="1"/>
              <a:t>vw</a:t>
            </a:r>
            <a:r>
              <a:rPr lang="en-US" sz="1600" dirty="0"/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&lt;div id="</a:t>
            </a:r>
            <a:r>
              <a:rPr lang="en-US" sz="1600" dirty="0" err="1"/>
              <a:t>vh</a:t>
            </a:r>
            <a:r>
              <a:rPr lang="en-US" sz="1600" dirty="0"/>
              <a:t>"&gt;</a:t>
            </a:r>
            <a:r>
              <a:rPr lang="en-US" sz="1600" dirty="0" err="1"/>
              <a:t>vh</a:t>
            </a:r>
            <a:r>
              <a:rPr lang="en-US" sz="1600" dirty="0"/>
              <a:t>&lt;/div&gt; &lt;div id="</a:t>
            </a:r>
            <a:r>
              <a:rPr lang="en-US" sz="1600" dirty="0" err="1"/>
              <a:t>vmin</a:t>
            </a:r>
            <a:r>
              <a:rPr lang="en-US" sz="1600" dirty="0"/>
              <a:t>"&gt;</a:t>
            </a:r>
            <a:r>
              <a:rPr lang="en-US" sz="1600" dirty="0" err="1"/>
              <a:t>vmin</a:t>
            </a:r>
            <a:r>
              <a:rPr lang="en-US" sz="1600" dirty="0"/>
              <a:t>&lt;/div&gt;  &lt;div id="</a:t>
            </a:r>
            <a:r>
              <a:rPr lang="en-US" sz="1600" dirty="0" err="1"/>
              <a:t>vmax</a:t>
            </a:r>
            <a:r>
              <a:rPr lang="en-US" sz="1600" dirty="0"/>
              <a:t>"&gt;</a:t>
            </a:r>
            <a:r>
              <a:rPr lang="en-US" sz="1600" dirty="0" err="1"/>
              <a:t>vmax</a:t>
            </a:r>
            <a:r>
              <a:rPr lang="en-US" sz="1600" dirty="0"/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&lt;div id="percentage"&gt;%&lt;/div&gt;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8948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2800" dirty="0" smtClean="0"/>
              <a:t>Responsive </a:t>
            </a:r>
            <a:r>
              <a:rPr lang="en-US" sz="2800" dirty="0"/>
              <a:t>Design is the practice of making sure your content looks good on all screen sizes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Everything in the website including layouts, fonts and images should automatically adapt to the user's device.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46139"/>
              </p:ext>
            </p:extLst>
          </p:nvPr>
        </p:nvGraphicFramePr>
        <p:xfrm>
          <a:off x="1943100" y="3276600"/>
          <a:ext cx="4648200" cy="273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4" imgW="9582120" imgH="5629320" progId="Paint.Picture">
                  <p:embed/>
                </p:oleObj>
              </mc:Choice>
              <mc:Fallback>
                <p:oleObj name="Bitmap Image" r:id="rId4" imgW="9582120" imgH="562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3100" y="3276600"/>
                        <a:ext cx="4648200" cy="273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84232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(for RWD)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Apply conditional rules according to media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@media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mediatype</a:t>
            </a:r>
            <a:r>
              <a:rPr lang="en-US" sz="2800" dirty="0"/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media-feature</a:t>
            </a:r>
            <a:r>
              <a:rPr lang="en-US" sz="2800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  {  CSS-rules;  }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mediatype</a:t>
            </a:r>
            <a:r>
              <a:rPr lang="en-US" dirty="0"/>
              <a:t> : </a:t>
            </a:r>
            <a:r>
              <a:rPr lang="en-US" dirty="0" smtClean="0"/>
              <a:t>category of device</a:t>
            </a:r>
          </a:p>
          <a:p>
            <a:pPr lvl="2"/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All devices</a:t>
            </a:r>
          </a:p>
          <a:p>
            <a:pPr lvl="2"/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print: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Print preview mode</a:t>
            </a:r>
          </a:p>
          <a:p>
            <a:pPr lvl="2"/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Screen: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Devices with screens</a:t>
            </a:r>
          </a:p>
          <a:p>
            <a:pPr lvl="2"/>
            <a:r>
              <a:rPr lang="en-US" sz="23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Speech: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Screen readers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media-feature : </a:t>
            </a:r>
            <a:r>
              <a:rPr lang="en-US" dirty="0"/>
              <a:t>characteristic of the browser</a:t>
            </a:r>
          </a:p>
          <a:p>
            <a:pPr lvl="2"/>
            <a:r>
              <a:rPr lang="en-US" sz="25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height</a:t>
            </a:r>
            <a:r>
              <a:rPr lang="en-US" sz="2500" dirty="0"/>
              <a:t>, </a:t>
            </a:r>
            <a:r>
              <a:rPr lang="en-US" sz="25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resolution, </a:t>
            </a:r>
            <a:r>
              <a:rPr lang="en-US" sz="2500" b="1" dirty="0" err="1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etc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3727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&lt;html&gt; 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@media </a:t>
            </a:r>
            <a:r>
              <a:rPr lang="en-US" sz="2300" dirty="0"/>
              <a:t>screen</a:t>
            </a:r>
            <a:r>
              <a:rPr lang="en-US" sz="2800" dirty="0"/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dirty="0"/>
              <a:t> 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CC0000"/>
                </a:solidFill>
              </a:rPr>
              <a:t>max-width: 600px</a:t>
            </a:r>
            <a:r>
              <a:rPr lang="en-US" sz="2300" dirty="0"/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	  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div.</a:t>
            </a:r>
            <a:r>
              <a:rPr lang="en-US" sz="2300" dirty="0" err="1">
                <a:solidFill>
                  <a:srgbClr val="CC0000"/>
                </a:solidFill>
              </a:rPr>
              <a:t>example</a:t>
            </a:r>
            <a:r>
              <a:rPr lang="en-US" sz="2300" dirty="0"/>
              <a:t> {  display: none;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	  	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300" dirty="0"/>
              <a:t>{ background-color: blue;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 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300" dirty="0"/>
              <a:t>class="</a:t>
            </a:r>
            <a:r>
              <a:rPr lang="en-US" sz="2300" dirty="0">
                <a:solidFill>
                  <a:srgbClr val="CC0000"/>
                </a:solidFill>
              </a:rPr>
              <a:t>example</a:t>
            </a:r>
            <a:r>
              <a:rPr lang="en-US" sz="2300" dirty="0"/>
              <a:t>"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dirty="0"/>
              <a:t>I am an example div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2300" dirty="0"/>
              <a:t>I am NOT an example div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&lt;div</a:t>
            </a:r>
            <a:r>
              <a:rPr lang="en-US" sz="2800" dirty="0"/>
              <a:t> </a:t>
            </a:r>
            <a:r>
              <a:rPr lang="en-US" sz="2300" dirty="0"/>
              <a:t>class="</a:t>
            </a:r>
            <a:r>
              <a:rPr lang="en-US" sz="2300" dirty="0">
                <a:solidFill>
                  <a:srgbClr val="CC0000"/>
                </a:solidFill>
              </a:rPr>
              <a:t>example</a:t>
            </a:r>
            <a:r>
              <a:rPr lang="en-US" sz="2300" dirty="0"/>
              <a:t>"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dirty="0"/>
              <a:t>I am an example div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949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CSS functions are used as a value for various CSS properties, e.g.,</a:t>
            </a:r>
          </a:p>
          <a:p>
            <a:pPr lvl="1"/>
            <a:r>
              <a:rPr lang="en-US" dirty="0"/>
              <a:t>Color: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rgb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rgba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usl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Content: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url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image()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Variables &amp; Calculation: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sz="27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calc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Transformation: 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scale()</a:t>
            </a:r>
            <a:r>
              <a:rPr lang="en-US" dirty="0"/>
              <a:t>, 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skew()</a:t>
            </a:r>
            <a:r>
              <a:rPr lang="en-US" dirty="0"/>
              <a:t>, </a:t>
            </a:r>
            <a:r>
              <a:rPr lang="en-US" sz="27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rotate()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List: https://www.quackit.com/css/functions/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2170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&lt;html&gt;&lt;head&gt; &lt;style type="text/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body{  </a:t>
            </a:r>
            <a:r>
              <a:rPr lang="en-US" sz="1600" dirty="0">
                <a:solidFill>
                  <a:srgbClr val="C00000"/>
                </a:solidFill>
              </a:rPr>
              <a:t>--main-</a:t>
            </a:r>
            <a:r>
              <a:rPr lang="en-US" sz="1600" dirty="0" err="1">
                <a:solidFill>
                  <a:srgbClr val="C00000"/>
                </a:solidFill>
              </a:rPr>
              <a:t>bg</a:t>
            </a:r>
            <a:r>
              <a:rPr lang="en-US" sz="1600" dirty="0">
                <a:solidFill>
                  <a:srgbClr val="C00000"/>
                </a:solidFill>
              </a:rPr>
              <a:t>-color</a:t>
            </a:r>
            <a:r>
              <a:rPr lang="en-US" sz="1600" dirty="0"/>
              <a:t>: blue; &lt;! </a:t>
            </a:r>
            <a:r>
              <a:rPr lang="en-US" sz="1600" dirty="0" smtClean="0"/>
              <a:t>– parameter-</a:t>
            </a:r>
            <a:r>
              <a:rPr lang="en-US" sz="1600" dirty="0"/>
              <a:t>-&gt;  </a:t>
            </a:r>
            <a:r>
              <a:rPr lang="en-US" sz="1600" dirty="0">
                <a:solidFill>
                  <a:srgbClr val="C00000"/>
                </a:solidFill>
              </a:rPr>
              <a:t>--scale</a:t>
            </a:r>
            <a:r>
              <a:rPr lang="en-US" sz="1600" dirty="0"/>
              <a:t>: </a:t>
            </a:r>
            <a:r>
              <a:rPr lang="en-US" sz="1600" dirty="0" smtClean="0"/>
              <a:t>70; </a:t>
            </a:r>
            <a:r>
              <a:rPr lang="en-US" sz="1600" dirty="0"/>
              <a:t>; &lt;! </a:t>
            </a:r>
            <a:r>
              <a:rPr lang="en-US" sz="1600" dirty="0" smtClean="0"/>
              <a:t>parameter-</a:t>
            </a:r>
            <a:r>
              <a:rPr lang="en-US" sz="1600" dirty="0"/>
              <a:t>-&gt;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div{ </a:t>
            </a:r>
            <a:r>
              <a:rPr lang="en-US" sz="1600" dirty="0" err="1"/>
              <a:t>border-style:solid</a:t>
            </a:r>
            <a:r>
              <a:rPr lang="en-US" sz="1600" dirty="0"/>
              <a:t>; border-width:1px;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	       </a:t>
            </a:r>
            <a:r>
              <a:rPr lang="en-US" sz="1600" dirty="0" err="1"/>
              <a:t>border-color:black</a:t>
            </a:r>
            <a:r>
              <a:rPr lang="en-US" sz="1600" dirty="0"/>
              <a:t>; margin-left: auto; margin-right: auto;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.parent{ width: </a:t>
            </a:r>
            <a:r>
              <a:rPr lang="en-US" sz="1600" dirty="0" err="1">
                <a:solidFill>
                  <a:srgbClr val="C00000"/>
                </a:solidFill>
              </a:rPr>
              <a:t>calc</a:t>
            </a:r>
            <a:r>
              <a:rPr lang="en-US" sz="1600" dirty="0">
                <a:solidFill>
                  <a:srgbClr val="C00000"/>
                </a:solidFill>
              </a:rPr>
              <a:t>(1vw *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(--scale));</a:t>
            </a:r>
            <a:r>
              <a:rPr lang="en-US" sz="1600" dirty="0"/>
              <a:t>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.child{  background-color: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(--main-</a:t>
            </a:r>
            <a:r>
              <a:rPr lang="en-US" sz="1600" dirty="0" err="1">
                <a:solidFill>
                  <a:srgbClr val="C00000"/>
                </a:solidFill>
              </a:rPr>
              <a:t>bg</a:t>
            </a:r>
            <a:r>
              <a:rPr lang="en-US" sz="1600" dirty="0">
                <a:solidFill>
                  <a:srgbClr val="C00000"/>
                </a:solidFill>
              </a:rPr>
              <a:t>-color);  </a:t>
            </a:r>
            <a:r>
              <a:rPr lang="en-US" sz="1600" dirty="0"/>
              <a:t>width: 70%;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&lt;/style&gt; &lt;/head&gt;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1600" dirty="0"/>
              <a:t>class="parent"&gt;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Parent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</a:t>
            </a:r>
            <a:r>
              <a:rPr lang="en-US" sz="1600" dirty="0"/>
              <a:t> class="child"&gt;Child 1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&lt;div </a:t>
            </a:r>
            <a:r>
              <a:rPr lang="en-US" sz="1600" dirty="0"/>
              <a:t>class="child"&gt;Child 2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&lt;/body&gt;&lt;/html&gt;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131731"/>
            <a:ext cx="7810500" cy="17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327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/>
          <a:lstStyle/>
          <a:p>
            <a:r>
              <a:rPr lang="en-US" dirty="0" err="1"/>
              <a:t>visibility:hidden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not visible but gets up it’s original space </a:t>
            </a:r>
            <a:r>
              <a:rPr lang="en-US" dirty="0" err="1"/>
              <a:t>whereasOn</a:t>
            </a:r>
            <a:r>
              <a:rPr lang="en-US" dirty="0"/>
              <a:t> the fly CSS modification</a:t>
            </a:r>
          </a:p>
          <a:p>
            <a:r>
              <a:rPr lang="en-US" dirty="0" err="1"/>
              <a:t>display:none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hidden and takes no </a:t>
            </a:r>
            <a:r>
              <a:rPr lang="en-US" dirty="0" err="1"/>
              <a:t>spaceGoogle</a:t>
            </a:r>
            <a:r>
              <a:rPr lang="en-US" dirty="0"/>
              <a:t> Chrome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5905500" cy="21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7934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d2aad15e7038a91f88a94a8e6292b5eaee4a97"/>
  <p:tag name="ISPRING_RESOURCE_PATHS_HASH_PRESENTER" val="d185f2ab7b63548eb7657f4e7c9795bd0ec7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46694</TotalTime>
  <Words>4648</Words>
  <Application>Microsoft Office PowerPoint</Application>
  <PresentationFormat>On-screen Show (4:3)</PresentationFormat>
  <Paragraphs>1267</Paragraphs>
  <Slides>110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4" baseType="lpstr">
      <vt:lpstr>MS PGothic</vt:lpstr>
      <vt:lpstr>-apple-system</vt:lpstr>
      <vt:lpstr>Arial</vt:lpstr>
      <vt:lpstr>Calibri</vt:lpstr>
      <vt:lpstr>Courier</vt:lpstr>
      <vt:lpstr>Courier New</vt:lpstr>
      <vt:lpstr>inherit</vt:lpstr>
      <vt:lpstr>Lexend Deca</vt:lpstr>
      <vt:lpstr>Times New Roman</vt:lpstr>
      <vt:lpstr>Tw Cen MT</vt:lpstr>
      <vt:lpstr>Verdana</vt:lpstr>
      <vt:lpstr>Wingdings</vt:lpstr>
      <vt:lpstr>Edge</vt:lpstr>
      <vt:lpstr>Bitmap Image</vt:lpstr>
      <vt:lpstr>CSS</vt:lpstr>
      <vt:lpstr>Questions </vt:lpstr>
      <vt:lpstr>HTML</vt:lpstr>
      <vt:lpstr>HTML + CSS</vt:lpstr>
      <vt:lpstr>Questions </vt:lpstr>
      <vt:lpstr>Outline</vt:lpstr>
      <vt:lpstr>Outline</vt:lpstr>
      <vt:lpstr>Introduction</vt:lpstr>
      <vt:lpstr>Introduction (cont’d)</vt:lpstr>
      <vt:lpstr>Introduction (cont’d)</vt:lpstr>
      <vt:lpstr>Introduction (cont’d)</vt:lpstr>
      <vt:lpstr>Introduction (cont’d)</vt:lpstr>
      <vt:lpstr>CSS Styles</vt:lpstr>
      <vt:lpstr>Selectors </vt:lpstr>
      <vt:lpstr>Sample Properties</vt:lpstr>
      <vt:lpstr>Sample Properties (cont’d)</vt:lpstr>
      <vt:lpstr>Values</vt:lpstr>
      <vt:lpstr>Outline</vt:lpstr>
      <vt:lpstr>Inline Styles</vt:lpstr>
      <vt:lpstr>Internal (embed) Styles </vt:lpstr>
      <vt:lpstr>External Styles</vt:lpstr>
      <vt:lpstr>External Styles (cont’d)</vt:lpstr>
      <vt:lpstr>External Styles Advantages</vt:lpstr>
      <vt:lpstr>Media Depended Presentation </vt:lpstr>
      <vt:lpstr>Media Depended Presentation </vt:lpstr>
      <vt:lpstr>Media Depended Presentation </vt:lpstr>
      <vt:lpstr>Outline</vt:lpstr>
      <vt:lpstr>CSS Selectors</vt:lpstr>
      <vt:lpstr>Element Selector</vt:lpstr>
      <vt:lpstr>id Selector</vt:lpstr>
      <vt:lpstr>class Selector </vt:lpstr>
      <vt:lpstr>Combined Element &amp; Class Selector</vt:lpstr>
      <vt:lpstr>Multiple Classes </vt:lpstr>
      <vt:lpstr>&lt;div&gt; and &lt;span&gt; in CSS</vt:lpstr>
      <vt:lpstr>Attribute Selector</vt:lpstr>
      <vt:lpstr>Pseudo-Classes</vt:lpstr>
      <vt:lpstr>Pseudo-Classes</vt:lpstr>
      <vt:lpstr>Pseudo-Elements</vt:lpstr>
      <vt:lpstr>Pseudo-Classes/Elements (cont’d)</vt:lpstr>
      <vt:lpstr>DOM based: Child Selector </vt:lpstr>
      <vt:lpstr>DOM based: Descendant Selector </vt:lpstr>
      <vt:lpstr>DOM based: Sibling Selector</vt:lpstr>
      <vt:lpstr>Sibling Selector </vt:lpstr>
      <vt:lpstr>CSS Selectors Summary</vt:lpstr>
      <vt:lpstr>Outline</vt:lpstr>
      <vt:lpstr>Cascading </vt:lpstr>
      <vt:lpstr>Cascading (cont’d)</vt:lpstr>
      <vt:lpstr>Inheritance</vt:lpstr>
      <vt:lpstr>Conflicting Styles &amp; Overriding</vt:lpstr>
      <vt:lpstr>Overriding</vt:lpstr>
      <vt:lpstr>Overriding (cont’d)</vt:lpstr>
      <vt:lpstr>Overriding (cont’d)</vt:lpstr>
      <vt:lpstr>Outline</vt:lpstr>
      <vt:lpstr>CSS Box Model</vt:lpstr>
      <vt:lpstr>CSS Box Model</vt:lpstr>
      <vt:lpstr>CSS Box Model Properties</vt:lpstr>
      <vt:lpstr>CSS Box Model (cont’d)</vt:lpstr>
      <vt:lpstr>CSS Box Model (cont’d)</vt:lpstr>
      <vt:lpstr>Vertical Margin Collapse </vt:lpstr>
      <vt:lpstr>Content: Background</vt:lpstr>
      <vt:lpstr>Content: Background Image (cont’d)</vt:lpstr>
      <vt:lpstr>Content: Background Image (cont’d)</vt:lpstr>
      <vt:lpstr>Block vs. Inline</vt:lpstr>
      <vt:lpstr>Block vs. Inline (cont’d)</vt:lpstr>
      <vt:lpstr>Block vs. Inline (cont’d)</vt:lpstr>
      <vt:lpstr>Outline</vt:lpstr>
      <vt:lpstr>Layout Design = Element Positioning</vt:lpstr>
      <vt:lpstr>Specified Positioning </vt:lpstr>
      <vt:lpstr>STATIC Positioning </vt:lpstr>
      <vt:lpstr>Relative Positioning </vt:lpstr>
      <vt:lpstr>Relative Positioning Example</vt:lpstr>
      <vt:lpstr>Absolute Positioning</vt:lpstr>
      <vt:lpstr>Absolute Positioning Example</vt:lpstr>
      <vt:lpstr>Absolute Positioning Example</vt:lpstr>
      <vt:lpstr>Fixed Positioning</vt:lpstr>
      <vt:lpstr>Positioning Example</vt:lpstr>
      <vt:lpstr>Sticky Positioning</vt:lpstr>
      <vt:lpstr>Controlling Overlap Order</vt:lpstr>
      <vt:lpstr>Controlling Overlap Order</vt:lpstr>
      <vt:lpstr>Float Design</vt:lpstr>
      <vt:lpstr>Float Design</vt:lpstr>
      <vt:lpstr>Basic Float Example</vt:lpstr>
      <vt:lpstr>Basic Float Example</vt:lpstr>
      <vt:lpstr>Clearing around Float Elements</vt:lpstr>
      <vt:lpstr>Clear Example</vt:lpstr>
      <vt:lpstr>Sample Application of Float &amp; Clear</vt:lpstr>
      <vt:lpstr>Sample Application of Float &amp; Clear</vt:lpstr>
      <vt:lpstr>Sample Application of Float &amp; Clear</vt:lpstr>
      <vt:lpstr>Display Property</vt:lpstr>
      <vt:lpstr>inline-block Display Example </vt:lpstr>
      <vt:lpstr>Outline</vt:lpstr>
      <vt:lpstr>Element Sizing</vt:lpstr>
      <vt:lpstr>Element Sizing: Example</vt:lpstr>
      <vt:lpstr>Element Sizing</vt:lpstr>
      <vt:lpstr>Media Query (for RWD)</vt:lpstr>
      <vt:lpstr>Media Query Example</vt:lpstr>
      <vt:lpstr>CSS Functions</vt:lpstr>
      <vt:lpstr>CSS Functions Example </vt:lpstr>
      <vt:lpstr>HIDDEN ELEMENTS</vt:lpstr>
      <vt:lpstr>Outline</vt:lpstr>
      <vt:lpstr>CSS Tools </vt:lpstr>
      <vt:lpstr>Answers </vt:lpstr>
      <vt:lpstr>What is the Next?! CSS3 (&amp; CSS4)</vt:lpstr>
      <vt:lpstr>(Sample) CSS3 Modules </vt:lpstr>
      <vt:lpstr>(Sample) CSS3 Modules</vt:lpstr>
      <vt:lpstr>CSS3 Examples</vt:lpstr>
      <vt:lpstr>CSS3 Examples: 2D Transformation</vt:lpstr>
      <vt:lpstr>CSS3 Examples: Multi-Column</vt:lpstr>
      <vt:lpstr>Homework </vt:lpstr>
      <vt:lpstr>References</vt:lpstr>
    </vt:vector>
  </TitlesOfParts>
  <Company>AUT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subject>Internet Engineering</dc:subject>
  <dc:creator>Bahador Bakhshi</dc:creator>
  <cp:lastModifiedBy>یعقوب علیزاده گورچین قلعه</cp:lastModifiedBy>
  <cp:revision>2766</cp:revision>
  <dcterms:created xsi:type="dcterms:W3CDTF">2007-10-07T13:27:00Z</dcterms:created>
  <dcterms:modified xsi:type="dcterms:W3CDTF">2023-02-26T03:58:50Z</dcterms:modified>
</cp:coreProperties>
</file>