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sldIdLst>
    <p:sldId id="256" r:id="rId2"/>
    <p:sldId id="722" r:id="rId3"/>
    <p:sldId id="698" r:id="rId4"/>
    <p:sldId id="699" r:id="rId5"/>
    <p:sldId id="640" r:id="rId6"/>
    <p:sldId id="663" r:id="rId7"/>
    <p:sldId id="727" r:id="rId8"/>
    <p:sldId id="724" r:id="rId9"/>
    <p:sldId id="641" r:id="rId10"/>
    <p:sldId id="740" r:id="rId11"/>
    <p:sldId id="642" r:id="rId12"/>
    <p:sldId id="643" r:id="rId13"/>
    <p:sldId id="644" r:id="rId14"/>
    <p:sldId id="666" r:id="rId15"/>
    <p:sldId id="665" r:id="rId16"/>
    <p:sldId id="741" r:id="rId17"/>
    <p:sldId id="700" r:id="rId18"/>
    <p:sldId id="647" r:id="rId19"/>
    <p:sldId id="650" r:id="rId20"/>
    <p:sldId id="680" r:id="rId21"/>
    <p:sldId id="711" r:id="rId22"/>
    <p:sldId id="651" r:id="rId23"/>
    <p:sldId id="659" r:id="rId24"/>
    <p:sldId id="729" r:id="rId25"/>
    <p:sldId id="742" r:id="rId26"/>
    <p:sldId id="664" r:id="rId27"/>
    <p:sldId id="654" r:id="rId28"/>
    <p:sldId id="655" r:id="rId29"/>
    <p:sldId id="745" r:id="rId30"/>
    <p:sldId id="746" r:id="rId31"/>
    <p:sldId id="747" r:id="rId32"/>
    <p:sldId id="748" r:id="rId33"/>
    <p:sldId id="749" r:id="rId34"/>
    <p:sldId id="701" r:id="rId35"/>
    <p:sldId id="744" r:id="rId36"/>
    <p:sldId id="639" r:id="rId37"/>
    <p:sldId id="712" r:id="rId38"/>
    <p:sldId id="668" r:id="rId39"/>
    <p:sldId id="669" r:id="rId40"/>
    <p:sldId id="670" r:id="rId41"/>
    <p:sldId id="736" r:id="rId42"/>
    <p:sldId id="661" r:id="rId43"/>
    <p:sldId id="662" r:id="rId44"/>
    <p:sldId id="713" r:id="rId45"/>
    <p:sldId id="714" r:id="rId46"/>
    <p:sldId id="715" r:id="rId47"/>
    <p:sldId id="735" r:id="rId48"/>
    <p:sldId id="638" r:id="rId49"/>
  </p:sldIdLst>
  <p:sldSz cx="9144000" cy="6858000" type="screen4x3"/>
  <p:notesSz cx="7099300" cy="10234613"/>
  <p:custDataLst>
    <p:tags r:id="rId5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C2C2"/>
    <a:srgbClr val="0033CC"/>
    <a:srgbClr val="CC0000"/>
    <a:srgbClr val="003399"/>
    <a:srgbClr val="6600CC"/>
    <a:srgbClr val="00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0" autoAdjust="0"/>
    <p:restoredTop sz="90317" autoAdjust="0"/>
  </p:normalViewPr>
  <p:slideViewPr>
    <p:cSldViewPr>
      <p:cViewPr varScale="1">
        <p:scale>
          <a:sx n="78" d="100"/>
          <a:sy n="78" d="100"/>
        </p:scale>
        <p:origin x="136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dirty="0"/>
          </a:p>
        </p:txBody>
      </p:sp>
      <p:sp>
        <p:nvSpPr>
          <p:cNvPr id="4099" name="Rectangle 3"/>
          <p:cNvSpPr>
            <a:spLocks noGrp="1" noChangeArrowheads="1"/>
          </p:cNvSpPr>
          <p:nvPr>
            <p:ph type="dt" idx="1"/>
          </p:nvPr>
        </p:nvSpPr>
        <p:spPr bwMode="auto">
          <a:xfrm>
            <a:off x="4021088" y="0"/>
            <a:ext cx="3076672" cy="511054"/>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dirty="0"/>
          </a:p>
        </p:txBody>
      </p:sp>
      <p:sp>
        <p:nvSpPr>
          <p:cNvPr id="23962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dirty="0"/>
          </a:p>
        </p:txBody>
      </p:sp>
      <p:sp>
        <p:nvSpPr>
          <p:cNvPr id="4103" name="Rectangle 7"/>
          <p:cNvSpPr>
            <a:spLocks noGrp="1" noChangeArrowheads="1"/>
          </p:cNvSpPr>
          <p:nvPr>
            <p:ph type="sldNum" sz="quarter" idx="5"/>
          </p:nvPr>
        </p:nvSpPr>
        <p:spPr bwMode="auto">
          <a:xfrm>
            <a:off x="4021088" y="9721868"/>
            <a:ext cx="3076672" cy="511054"/>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AC56DBBD-F88D-496D-8FE4-3CFDCE7C43BB}" type="slidenum">
              <a:rPr lang="en-US"/>
              <a:pPr>
                <a:defRPr/>
              </a:pPr>
              <a:t>‹#›</a:t>
            </a:fld>
            <a:endParaRPr lang="en-US" dirty="0"/>
          </a:p>
        </p:txBody>
      </p:sp>
    </p:spTree>
    <p:extLst>
      <p:ext uri="{BB962C8B-B14F-4D97-AF65-F5344CB8AC3E}">
        <p14:creationId xmlns:p14="http://schemas.microsoft.com/office/powerpoint/2010/main" val="2657002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F8314ECB-18AF-46FB-93F7-73D398DAFBCB}" type="slidenum">
              <a:rPr lang="en-US" smtClean="0"/>
              <a:pPr/>
              <a:t>1</a:t>
            </a:fld>
            <a:endParaRPr lang="en-US" dirty="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418855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dirty="0" err="1">
                <a:solidFill>
                  <a:srgbClr val="C00000"/>
                </a:solidFill>
                <a:latin typeface="Courier New" pitchFamily="49" charset="0"/>
                <a:cs typeface="Courier New" pitchFamily="49" charset="0"/>
              </a:rPr>
              <a:t>responseXML.documentElement</a:t>
            </a:r>
            <a:r>
              <a:rPr lang="en-US" sz="1200" b="1">
                <a:solidFill>
                  <a:srgbClr val="C00000"/>
                </a:solidFill>
                <a:latin typeface="Courier New" pitchFamily="49" charset="0"/>
                <a:cs typeface="Courier New" pitchFamily="49" charset="0"/>
              </a:rPr>
              <a:t> :</a:t>
            </a:r>
            <a:r>
              <a:rPr lang="en-US" b="0" i="0">
                <a:solidFill>
                  <a:srgbClr val="232629"/>
                </a:solidFill>
                <a:effectLst/>
                <a:latin typeface="-apple-system"/>
              </a:rPr>
              <a:t> </a:t>
            </a:r>
            <a:r>
              <a:rPr lang="en-US" b="0" i="0" dirty="0">
                <a:solidFill>
                  <a:srgbClr val="232629"/>
                </a:solidFill>
                <a:effectLst/>
                <a:latin typeface="-apple-system"/>
              </a:rPr>
              <a:t>is the DOM Node for the root element of that XML document.</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AC56DBBD-F88D-496D-8FE4-3CFDCE7C43BB}" type="slidenum">
              <a:rPr lang="en-US" smtClean="0"/>
              <a:pPr>
                <a:defRPr/>
              </a:pPr>
              <a:t>32</a:t>
            </a:fld>
            <a:endParaRPr lang="en-US" dirty="0"/>
          </a:p>
        </p:txBody>
      </p:sp>
    </p:spTree>
    <p:extLst>
      <p:ext uri="{BB962C8B-B14F-4D97-AF65-F5344CB8AC3E}">
        <p14:creationId xmlns:p14="http://schemas.microsoft.com/office/powerpoint/2010/main" val="163930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GET</a:t>
            </a:r>
            <a:r>
              <a:rPr lang="fa-IR" dirty="0"/>
              <a:t>: بررخی کاراکترها (مانند "?" یا "&amp;" یا "=") در آدرس‌های </a:t>
            </a:r>
            <a:r>
              <a:rPr lang="en-US" dirty="0"/>
              <a:t>URL </a:t>
            </a:r>
            <a:r>
              <a:rPr lang="fa-IR" dirty="0"/>
              <a:t>دارای معنی خاصی هستند. به همین دلیل نباید از این کاراکترها در آدرس‌های </a:t>
            </a:r>
            <a:r>
              <a:rPr lang="en-US" dirty="0"/>
              <a:t>URL </a:t>
            </a:r>
            <a:r>
              <a:rPr lang="fa-IR" dirty="0"/>
              <a:t>استفاده کرد (مگر برای کاربرد خاص خودشان). در صورتی که نام یا مقدار داده‌هایی که در </a:t>
            </a:r>
            <a:r>
              <a:rPr lang="en-US" dirty="0"/>
              <a:t>Query String </a:t>
            </a:r>
            <a:r>
              <a:rPr lang="fa-IR" dirty="0"/>
              <a:t>قرار می‌گیرند حاوی کاراکترهای خاص باشد. حتماً باید قبل از اضافه کردن آنها به </a:t>
            </a:r>
            <a:r>
              <a:rPr lang="en-US" dirty="0"/>
              <a:t>Query String، </a:t>
            </a:r>
            <a:r>
              <a:rPr lang="fa-IR" dirty="0"/>
              <a:t>با استفاده از تابع </a:t>
            </a:r>
            <a:r>
              <a:rPr lang="en-US" dirty="0" err="1"/>
              <a:t>encodeURIComponent</a:t>
            </a:r>
            <a:r>
              <a:rPr lang="en-US" dirty="0"/>
              <a:t> </a:t>
            </a:r>
            <a:r>
              <a:rPr lang="fa-IR" dirty="0"/>
              <a:t>آنها را رمزگذاری کرد.</a:t>
            </a:r>
          </a:p>
          <a:p>
            <a:pPr algn="r" rtl="1"/>
            <a:r>
              <a:rPr lang="fa-IR" dirty="0"/>
              <a:t>نکته :</a:t>
            </a:r>
          </a:p>
          <a:p>
            <a:pPr algn="r" rtl="1"/>
            <a:endParaRPr lang="fa-IR" dirty="0"/>
          </a:p>
          <a:p>
            <a:pPr algn="l" rtl="0"/>
            <a:r>
              <a:rPr lang="en-US" dirty="0"/>
              <a:t>The </a:t>
            </a:r>
            <a:r>
              <a:rPr lang="en-US" dirty="0" err="1"/>
              <a:t>encodeURI</a:t>
            </a:r>
            <a:r>
              <a:rPr lang="en-US" dirty="0"/>
              <a:t>() method does not encode characters like:</a:t>
            </a:r>
          </a:p>
          <a:p>
            <a:pPr algn="l" rtl="0"/>
            <a:r>
              <a:rPr lang="en-US" dirty="0"/>
              <a:t>, / ? : @ &amp; = + $ * #</a:t>
            </a:r>
          </a:p>
          <a:p>
            <a:pPr algn="l" rtl="0"/>
            <a:endParaRPr lang="en-US" dirty="0"/>
          </a:p>
          <a:p>
            <a:pPr algn="l" rtl="0"/>
            <a:r>
              <a:rPr lang="en-US" dirty="0"/>
              <a:t>Use the </a:t>
            </a:r>
            <a:r>
              <a:rPr lang="en-US" dirty="0" err="1"/>
              <a:t>encodeURIComponent</a:t>
            </a:r>
            <a:r>
              <a:rPr lang="en-US" dirty="0"/>
              <a:t>() method instead.</a:t>
            </a:r>
            <a:endParaRPr lang="fa-IR" dirty="0"/>
          </a:p>
          <a:p>
            <a:pPr algn="l" rtl="0"/>
            <a:r>
              <a:rPr lang="en-US" dirty="0"/>
              <a:t>Differences</a:t>
            </a:r>
            <a:r>
              <a:rPr lang="fa-IR" dirty="0"/>
              <a:t>:</a:t>
            </a:r>
            <a:r>
              <a:rPr lang="fa-IR" baseline="0" dirty="0"/>
              <a:t> </a:t>
            </a:r>
            <a:r>
              <a:rPr lang="en-US" dirty="0"/>
              <a:t> </a:t>
            </a:r>
            <a:r>
              <a:rPr lang="en-US" dirty="0" err="1"/>
              <a:t>encodeURI</a:t>
            </a:r>
            <a:r>
              <a:rPr lang="en-US" dirty="0"/>
              <a:t> is used to encode a full URL. Whereas </a:t>
            </a:r>
            <a:r>
              <a:rPr lang="en-US" dirty="0" err="1"/>
              <a:t>encodeURIComponent</a:t>
            </a:r>
            <a:r>
              <a:rPr lang="en-US" dirty="0"/>
              <a:t> is used for encoding a URI component such as a query string. There are 11 characters which are not encoded by </a:t>
            </a:r>
            <a:r>
              <a:rPr lang="en-US" dirty="0" err="1"/>
              <a:t>encodeURI</a:t>
            </a:r>
            <a:r>
              <a:rPr lang="en-US" dirty="0"/>
              <a:t> , but encoded by </a:t>
            </a:r>
            <a:r>
              <a:rPr lang="en-US" dirty="0" err="1"/>
              <a:t>encodeURIComponent</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35</a:t>
            </a:fld>
            <a:endParaRPr lang="en-US" dirty="0"/>
          </a:p>
        </p:txBody>
      </p:sp>
    </p:spTree>
    <p:extLst>
      <p:ext uri="{BB962C8B-B14F-4D97-AF65-F5344CB8AC3E}">
        <p14:creationId xmlns:p14="http://schemas.microsoft.com/office/powerpoint/2010/main" val="1734712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اگر با برنامه‌نویسی سمت سرور آشنایی داشته باشید، حتماً می‌دانید که برای دسترسی به داده‌هایی که توسط یک فرم و به روش </a:t>
            </a:r>
            <a:r>
              <a:rPr lang="en-US" dirty="0"/>
              <a:t>POST </a:t>
            </a:r>
            <a:r>
              <a:rPr lang="fa-IR" dirty="0"/>
              <a:t>ارسال شده‌اند، نیازی به تفسیر و پردازش بدنه‌ی درخواست نیست. مثلاً در زبان </a:t>
            </a:r>
            <a:r>
              <a:rPr lang="en-US" dirty="0"/>
              <a:t>PHP </a:t>
            </a:r>
            <a:r>
              <a:rPr lang="fa-IR" dirty="0"/>
              <a:t>برای دسترسی به داده‌هایی که با روش </a:t>
            </a:r>
            <a:r>
              <a:rPr lang="en-US" dirty="0"/>
              <a:t>POST </a:t>
            </a:r>
            <a:r>
              <a:rPr lang="fa-IR" dirty="0"/>
              <a:t>و توسط یک فرم ارسال شده‌اند، می‌توان از آرایه‌ی فوق سراسری $_</a:t>
            </a:r>
            <a:r>
              <a:rPr lang="en-US" dirty="0"/>
              <a:t>POST </a:t>
            </a:r>
            <a:r>
              <a:rPr lang="fa-IR" dirty="0"/>
              <a:t>استفاده کرد</a:t>
            </a:r>
            <a:r>
              <a:rPr lang="en-US" dirty="0"/>
              <a:t>.</a:t>
            </a:r>
            <a:r>
              <a:rPr lang="fa-IR" dirty="0"/>
              <a:t>برای اینکه این امکان در درخواست‌های </a:t>
            </a:r>
            <a:r>
              <a:rPr lang="en-US" dirty="0"/>
              <a:t>Ajax </a:t>
            </a:r>
            <a:r>
              <a:rPr lang="fa-IR" dirty="0"/>
              <a:t>نیز فراهم شود. باید هدر </a:t>
            </a:r>
            <a:r>
              <a:rPr lang="en-US" dirty="0"/>
              <a:t>Content-Type </a:t>
            </a:r>
            <a:r>
              <a:rPr lang="fa-IR" dirty="0"/>
              <a:t>را برابر با مقدار "</a:t>
            </a:r>
            <a:r>
              <a:rPr lang="en-US" dirty="0"/>
              <a:t>application/x-www-form-</a:t>
            </a:r>
            <a:r>
              <a:rPr lang="en-US" dirty="0" err="1"/>
              <a:t>urlencoded</a:t>
            </a:r>
            <a:r>
              <a:rPr lang="en-US" dirty="0"/>
              <a:t>" </a:t>
            </a:r>
            <a:r>
              <a:rPr lang="fa-IR" dirty="0"/>
              <a:t>قرار دهیم. در این صورت سرور داده‌ها را مانند داده‌های یک فرم تفسیر می‌کند. در واقع زمانی که یک فرم توسط کاربر با روش </a:t>
            </a:r>
            <a:r>
              <a:rPr lang="en-US" dirty="0"/>
              <a:t>POST </a:t>
            </a:r>
            <a:r>
              <a:rPr lang="fa-IR" dirty="0"/>
              <a:t>ارسال می‌شود. مرورگر به صورت خودکار هدر فوق را تنظیم می‌کند. اما در درخواست‌های </a:t>
            </a:r>
            <a:r>
              <a:rPr lang="en-US" dirty="0"/>
              <a:t>Ajax </a:t>
            </a:r>
            <a:r>
              <a:rPr lang="fa-IR" dirty="0"/>
              <a:t>باید این هدر توسط برنامه‌نویس تنظیم شود.</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36</a:t>
            </a:fld>
            <a:endParaRPr lang="en-US" dirty="0"/>
          </a:p>
        </p:txBody>
      </p:sp>
    </p:spTree>
    <p:extLst>
      <p:ext uri="{BB962C8B-B14F-4D97-AF65-F5344CB8AC3E}">
        <p14:creationId xmlns:p14="http://schemas.microsoft.com/office/powerpoint/2010/main" val="572385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no-cache response directive indicates that the response can be stored in caches, but the response must be validated with the origin server before each reuse, even when the cache is disconnected from the origin server.</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39</a:t>
            </a:fld>
            <a:endParaRPr lang="en-US" dirty="0"/>
          </a:p>
        </p:txBody>
      </p:sp>
    </p:spTree>
    <p:extLst>
      <p:ext uri="{BB962C8B-B14F-4D97-AF65-F5344CB8AC3E}">
        <p14:creationId xmlns:p14="http://schemas.microsoft.com/office/powerpoint/2010/main" val="3062039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مسیر رلیتیو : مثلا </a:t>
            </a:r>
            <a:r>
              <a:rPr lang="en-US" dirty="0" err="1"/>
              <a:t>page.php</a:t>
            </a:r>
            <a:r>
              <a:rPr lang="fa-IR" dirty="0"/>
              <a:t> است که در داخل سرور مثلا به </a:t>
            </a:r>
            <a:r>
              <a:rPr lang="en-US" dirty="0"/>
              <a:t>http://example.com/page.php</a:t>
            </a:r>
            <a:r>
              <a:rPr lang="fa-IR" dirty="0"/>
              <a:t> اشاره میکند.</a:t>
            </a:r>
            <a:endParaRPr lang="en-US" dirty="0"/>
          </a:p>
          <a:p>
            <a:pPr algn="r" rtl="1"/>
            <a:r>
              <a:rPr lang="fa-IR"/>
              <a:t>بخش یک: </a:t>
            </a:r>
            <a:r>
              <a:rPr lang="fa-IR" dirty="0"/>
              <a:t>به دلایل امنیتی درخواست‌های </a:t>
            </a:r>
            <a:r>
              <a:rPr lang="en-US" dirty="0"/>
              <a:t>Ajax </a:t>
            </a:r>
            <a:r>
              <a:rPr lang="fa-IR" dirty="0"/>
              <a:t>فقط می‌توانند به آدرس‌هایی ارسال شوند که منبع (</a:t>
            </a:r>
            <a:r>
              <a:rPr lang="en-US" dirty="0"/>
              <a:t>Origin) </a:t>
            </a:r>
            <a:r>
              <a:rPr lang="fa-IR" dirty="0"/>
              <a:t>آن آدرس با منبع صفحه‌ی وب ارسال کننده‌ی درخواست یکسان باشد. مثلا اگر صفحه‌ی وبی متعلق به وبسایت </a:t>
            </a:r>
            <a:r>
              <a:rPr lang="en-US" dirty="0"/>
              <a:t>google.com </a:t>
            </a:r>
            <a:r>
              <a:rPr lang="fa-IR" dirty="0"/>
              <a:t>باشد. درخواست‌های </a:t>
            </a:r>
            <a:r>
              <a:rPr lang="en-US" dirty="0"/>
              <a:t>Ajax </a:t>
            </a:r>
            <a:r>
              <a:rPr lang="fa-IR" dirty="0"/>
              <a:t>را فقط می‌تواند به آدرسهایی ارسال کند که در دامنه‌ی </a:t>
            </a:r>
            <a:r>
              <a:rPr lang="en-US" dirty="0"/>
              <a:t>google.com </a:t>
            </a:r>
            <a:r>
              <a:rPr lang="fa-IR" dirty="0"/>
              <a:t>قرار دارند. (البته در حالت کلی، علاوه بر نام دامنه، باید نام زیر دامنه، شماره‌ی پورت و نوع پروتکل (</a:t>
            </a:r>
            <a:r>
              <a:rPr lang="en-US" dirty="0"/>
              <a:t>http </a:t>
            </a:r>
            <a:r>
              <a:rPr lang="fa-IR" dirty="0"/>
              <a:t>یا </a:t>
            </a:r>
            <a:r>
              <a:rPr lang="en-US" dirty="0"/>
              <a:t>https) </a:t>
            </a:r>
            <a:r>
              <a:rPr lang="fa-IR" dirty="0"/>
              <a:t>نیز یکسان باشد)</a:t>
            </a:r>
            <a:r>
              <a:rPr lang="en-US" dirty="0"/>
              <a:t>. </a:t>
            </a:r>
            <a:r>
              <a:rPr lang="fa-IR" dirty="0"/>
              <a:t>در برخی مواقع سیاست </a:t>
            </a:r>
            <a:r>
              <a:rPr lang="en-US" dirty="0"/>
              <a:t>SOP </a:t>
            </a:r>
            <a:r>
              <a:rPr lang="fa-IR" dirty="0"/>
              <a:t>می‌تواند مشکل‌ساز باشد و ممکن است از انجام بعضی کارها که واقعاً ضروری هستند جلوگیری کند. در چنین شرایطی سرور می‌تواند با ارسال یک هدر خاص، سیاست </a:t>
            </a:r>
            <a:r>
              <a:rPr lang="en-US" dirty="0"/>
              <a:t>SOP </a:t>
            </a:r>
            <a:r>
              <a:rPr lang="fa-IR" dirty="0"/>
              <a:t>را غیرفعال کند و یا تغییراتی در آن ایجاد کند. توجه کنید صفحه‌ای که درخواست </a:t>
            </a:r>
            <a:r>
              <a:rPr lang="en-US" dirty="0"/>
              <a:t>Ajax </a:t>
            </a:r>
            <a:r>
              <a:rPr lang="fa-IR" dirty="0"/>
              <a:t>را ارسال می‌کند چنین اختیاری ندارد.</a:t>
            </a:r>
            <a:r>
              <a:rPr lang="en-US" dirty="0"/>
              <a:t> Access-Control-Allow-Origin: *</a:t>
            </a:r>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40</a:t>
            </a:fld>
            <a:endParaRPr lang="en-US" dirty="0"/>
          </a:p>
        </p:txBody>
      </p:sp>
    </p:spTree>
    <p:extLst>
      <p:ext uri="{BB962C8B-B14F-4D97-AF65-F5344CB8AC3E}">
        <p14:creationId xmlns:p14="http://schemas.microsoft.com/office/powerpoint/2010/main" val="3688042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a:t>
            </a:r>
            <a:r>
              <a:rPr lang="en-US" baseline="0" dirty="0"/>
              <a:t> to the “lazy loading” features of frameworks</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44</a:t>
            </a:fld>
            <a:endParaRPr lang="en-US" dirty="0"/>
          </a:p>
        </p:txBody>
      </p:sp>
    </p:spTree>
    <p:extLst>
      <p:ext uri="{BB962C8B-B14F-4D97-AF65-F5344CB8AC3E}">
        <p14:creationId xmlns:p14="http://schemas.microsoft.com/office/powerpoint/2010/main" val="333370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a:t>
            </a:r>
            <a:r>
              <a:rPr lang="en-US" baseline="0" dirty="0"/>
              <a:t> characteristics of traditional web pages that we don’t like!!!</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6</a:t>
            </a:fld>
            <a:endParaRPr lang="en-US" dirty="0"/>
          </a:p>
        </p:txBody>
      </p:sp>
    </p:spTree>
    <p:extLst>
      <p:ext uri="{BB962C8B-B14F-4D97-AF65-F5344CB8AC3E}">
        <p14:creationId xmlns:p14="http://schemas.microsoft.com/office/powerpoint/2010/main" val="95646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 البته </a:t>
            </a:r>
            <a:r>
              <a:rPr lang="en-US" dirty="0"/>
              <a:t>Ajax </a:t>
            </a:r>
            <a:r>
              <a:rPr lang="fa-IR" dirty="0"/>
              <a:t>به هیچ قالب خاصی محدود نیست و هر نوع داده‌ای را می‌توان با آن ارسال و دریافت کرد. ولی امروزه در اکثر موارد از قالب </a:t>
            </a:r>
            <a:r>
              <a:rPr lang="en-US" dirty="0"/>
              <a:t>JSON </a:t>
            </a:r>
            <a:r>
              <a:rPr lang="fa-IR" dirty="0"/>
              <a:t>برای تبادل داده‌ها با </a:t>
            </a:r>
            <a:r>
              <a:rPr lang="en-US" dirty="0"/>
              <a:t>Ajax </a:t>
            </a:r>
            <a:r>
              <a:rPr lang="fa-IR"/>
              <a:t>استفاده می‌شود. </a:t>
            </a:r>
            <a:endParaRPr lang="en-US"/>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10</a:t>
            </a:fld>
            <a:endParaRPr lang="en-US" dirty="0"/>
          </a:p>
        </p:txBody>
      </p:sp>
    </p:spTree>
    <p:extLst>
      <p:ext uri="{BB962C8B-B14F-4D97-AF65-F5344CB8AC3E}">
        <p14:creationId xmlns:p14="http://schemas.microsoft.com/office/powerpoint/2010/main" val="3512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STaT</a:t>
            </a:r>
            <a:r>
              <a:rPr lang="en-US" dirty="0"/>
              <a:t> (Synchronous</a:t>
            </a:r>
            <a:r>
              <a:rPr lang="en-US" baseline="0" dirty="0"/>
              <a:t> TypeScript and Text) is also Ajax!!!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13</a:t>
            </a:fld>
            <a:endParaRPr lang="en-US" dirty="0"/>
          </a:p>
        </p:txBody>
      </p:sp>
    </p:spTree>
    <p:extLst>
      <p:ext uri="{BB962C8B-B14F-4D97-AF65-F5344CB8AC3E}">
        <p14:creationId xmlns:p14="http://schemas.microsoft.com/office/powerpoint/2010/main" val="306515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b="1" dirty="0" err="1">
                <a:solidFill>
                  <a:srgbClr val="0033CC"/>
                </a:solidFill>
                <a:latin typeface="Courier New" pitchFamily="49" charset="0"/>
                <a:cs typeface="Courier New" pitchFamily="49" charset="0"/>
              </a:rPr>
              <a:t>XMLHttpRequest</a:t>
            </a:r>
            <a:r>
              <a:rPr lang="en-US" dirty="0"/>
              <a:t> </a:t>
            </a:r>
            <a:r>
              <a:rPr lang="fa-IR" dirty="0"/>
              <a:t>ارسال درخواست‌های </a:t>
            </a:r>
            <a:r>
              <a:rPr lang="en-US" dirty="0"/>
              <a:t>HTTP</a:t>
            </a:r>
            <a:r>
              <a:rPr lang="fa-IR" dirty="0"/>
              <a:t> به سمت سرور</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18</a:t>
            </a:fld>
            <a:endParaRPr lang="en-US" dirty="0"/>
          </a:p>
        </p:txBody>
      </p:sp>
    </p:spTree>
    <p:extLst>
      <p:ext uri="{BB962C8B-B14F-4D97-AF65-F5344CB8AC3E}">
        <p14:creationId xmlns:p14="http://schemas.microsoft.com/office/powerpoint/2010/main" val="162969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پس از ایجاد یک شئ از نوع </a:t>
            </a:r>
            <a:r>
              <a:rPr lang="en-US" dirty="0" err="1"/>
              <a:t>XMLHttpRequest</a:t>
            </a:r>
            <a:r>
              <a:rPr lang="en-US" dirty="0"/>
              <a:t>، </a:t>
            </a:r>
            <a:r>
              <a:rPr lang="fa-IR" dirty="0"/>
              <a:t>باید با استفاده از متد </a:t>
            </a:r>
            <a:r>
              <a:rPr lang="en-US" dirty="0"/>
              <a:t>open </a:t>
            </a:r>
            <a:r>
              <a:rPr lang="fa-IR" dirty="0"/>
              <a:t>تنظیمات اولیه‌ی درخواست </a:t>
            </a:r>
            <a:r>
              <a:rPr lang="en-US" dirty="0"/>
              <a:t>HTTP </a:t>
            </a:r>
            <a:r>
              <a:rPr lang="fa-IR" dirty="0"/>
              <a:t>را مشخص کنیم</a:t>
            </a:r>
            <a:endParaRPr lang="en-US" dirty="0"/>
          </a:p>
          <a:p>
            <a:pPr algn="r" rtl="1"/>
            <a:r>
              <a:rPr lang="fa-IR" dirty="0"/>
              <a:t>پس از انجام تنظیمات اولیه با متد </a:t>
            </a:r>
            <a:r>
              <a:rPr lang="en-US" dirty="0"/>
              <a:t>open، </a:t>
            </a:r>
            <a:r>
              <a:rPr lang="fa-IR" dirty="0"/>
              <a:t>با استفاده از متد </a:t>
            </a:r>
            <a:r>
              <a:rPr lang="en-US" dirty="0"/>
              <a:t>send </a:t>
            </a:r>
            <a:r>
              <a:rPr lang="fa-IR" dirty="0"/>
              <a:t>می‌توان درخواست ایجاد شده را ارسال کرد. متد </a:t>
            </a:r>
            <a:r>
              <a:rPr lang="en-US" dirty="0"/>
              <a:t>send </a:t>
            </a:r>
            <a:r>
              <a:rPr lang="fa-IR" dirty="0"/>
              <a:t>تنها یک آرگومان ورودی می‌پذیرد که آن هم اختیاری است. این آرگومان زمانی به کار می‌رود که درخواست </a:t>
            </a:r>
            <a:r>
              <a:rPr lang="en-US" dirty="0"/>
              <a:t>HTTP </a:t>
            </a:r>
            <a:r>
              <a:rPr lang="fa-IR" dirty="0"/>
              <a:t>شامل بخش </a:t>
            </a:r>
            <a:r>
              <a:rPr lang="en-US" dirty="0"/>
              <a:t>Body </a:t>
            </a:r>
            <a:r>
              <a:rPr lang="fa-IR" dirty="0"/>
              <a:t>هم باشد. در این صورت محتویات بخش </a:t>
            </a:r>
            <a:r>
              <a:rPr lang="en-US" dirty="0"/>
              <a:t>Body </a:t>
            </a:r>
            <a:r>
              <a:rPr lang="fa-IR" dirty="0"/>
              <a:t>به صورت یک رشته به متد </a:t>
            </a:r>
            <a:r>
              <a:rPr lang="en-US" dirty="0"/>
              <a:t>send </a:t>
            </a:r>
            <a:r>
              <a:rPr lang="fa-IR" dirty="0"/>
              <a:t>ارسال می‌شود. با توجه به اینکه در روش </a:t>
            </a:r>
            <a:r>
              <a:rPr lang="en-US" dirty="0"/>
              <a:t>GET </a:t>
            </a:r>
            <a:r>
              <a:rPr lang="fa-IR" dirty="0"/>
              <a:t>از قسمت </a:t>
            </a:r>
            <a:r>
              <a:rPr lang="en-US" dirty="0"/>
              <a:t>Body </a:t>
            </a:r>
            <a:r>
              <a:rPr lang="fa-IR" dirty="0"/>
              <a:t>استفاده نمی‌شود. بنابراین آرگومان ورودی متد </a:t>
            </a:r>
            <a:r>
              <a:rPr lang="en-US" dirty="0"/>
              <a:t>send </a:t>
            </a:r>
            <a:r>
              <a:rPr lang="fa-IR" dirty="0"/>
              <a:t>فقط در درخواست‌های </a:t>
            </a:r>
            <a:r>
              <a:rPr lang="en-US" dirty="0"/>
              <a:t>POST </a:t>
            </a:r>
            <a:r>
              <a:rPr lang="fa-IR" dirty="0"/>
              <a:t>استفاده می‌شود.</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19</a:t>
            </a:fld>
            <a:endParaRPr lang="en-US" dirty="0"/>
          </a:p>
        </p:txBody>
      </p:sp>
    </p:spTree>
    <p:extLst>
      <p:ext uri="{BB962C8B-B14F-4D97-AF65-F5344CB8AC3E}">
        <p14:creationId xmlns:p14="http://schemas.microsoft.com/office/powerpoint/2010/main" val="394134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0 یا </a:t>
            </a:r>
            <a:r>
              <a:rPr lang="en-US" dirty="0"/>
              <a:t>UNSENT : </a:t>
            </a:r>
            <a:r>
              <a:rPr lang="fa-IR" dirty="0"/>
              <a:t>زمانی که یک شئ از نوع </a:t>
            </a:r>
            <a:r>
              <a:rPr lang="en-US" dirty="0"/>
              <a:t>XHR </a:t>
            </a:r>
            <a:r>
              <a:rPr lang="fa-IR" dirty="0"/>
              <a:t>ایجاد می‌شود و هنوز متد </a:t>
            </a:r>
            <a:r>
              <a:rPr lang="en-US" dirty="0"/>
              <a:t>open </a:t>
            </a:r>
            <a:r>
              <a:rPr lang="fa-IR" dirty="0"/>
              <a:t>فراخوانی نشده است.</a:t>
            </a:r>
          </a:p>
          <a:p>
            <a:pPr algn="r" rtl="1"/>
            <a:r>
              <a:rPr lang="fa-IR" dirty="0"/>
              <a:t>1 یا </a:t>
            </a:r>
            <a:r>
              <a:rPr lang="en-US" dirty="0"/>
              <a:t>OPENED : </a:t>
            </a:r>
            <a:r>
              <a:rPr lang="fa-IR" dirty="0"/>
              <a:t>زمانی که متد </a:t>
            </a:r>
            <a:r>
              <a:rPr lang="en-US" dirty="0"/>
              <a:t>open </a:t>
            </a:r>
            <a:r>
              <a:rPr lang="fa-IR" dirty="0"/>
              <a:t>فراخوانی شده و هنوز متد </a:t>
            </a:r>
            <a:r>
              <a:rPr lang="en-US" dirty="0"/>
              <a:t>send </a:t>
            </a:r>
            <a:r>
              <a:rPr lang="fa-IR" dirty="0"/>
              <a:t>فراخوانی نشده است.</a:t>
            </a:r>
          </a:p>
          <a:p>
            <a:pPr algn="r" rtl="1"/>
            <a:r>
              <a:rPr lang="fa-IR" dirty="0"/>
              <a:t>2 یا </a:t>
            </a:r>
            <a:r>
              <a:rPr lang="en-US" dirty="0"/>
              <a:t>HEADERS_RECEIVED : </a:t>
            </a:r>
            <a:r>
              <a:rPr lang="fa-IR" dirty="0"/>
              <a:t>زمانی که متد </a:t>
            </a:r>
            <a:r>
              <a:rPr lang="en-US" dirty="0"/>
              <a:t>send </a:t>
            </a:r>
            <a:r>
              <a:rPr lang="fa-IR" dirty="0"/>
              <a:t>فراخوانی شده و هدرهای پاسخ و همچنین وضعیت پاسخ (</a:t>
            </a:r>
            <a:r>
              <a:rPr lang="en-US" dirty="0"/>
              <a:t>Status) </a:t>
            </a:r>
            <a:r>
              <a:rPr lang="fa-IR" dirty="0"/>
              <a:t>دریافت شده است. (بدنه‌ی پاسخ هنوز دریافت نشده)</a:t>
            </a:r>
          </a:p>
          <a:p>
            <a:pPr algn="r" rtl="1"/>
            <a:r>
              <a:rPr lang="fa-IR" dirty="0"/>
              <a:t>3 یا </a:t>
            </a:r>
            <a:r>
              <a:rPr lang="en-US" dirty="0"/>
              <a:t>LOADING : </a:t>
            </a:r>
            <a:r>
              <a:rPr lang="fa-IR" dirty="0"/>
              <a:t>زمانی که دریافت بدنه‌ی پاسخ (</a:t>
            </a:r>
            <a:r>
              <a:rPr lang="en-US" dirty="0"/>
              <a:t>Body) </a:t>
            </a:r>
            <a:r>
              <a:rPr lang="fa-IR" dirty="0"/>
              <a:t>شروع شده است. یعنی بخشی از پاسخ دریافت شده است.</a:t>
            </a:r>
          </a:p>
          <a:p>
            <a:pPr algn="r" rtl="1"/>
            <a:r>
              <a:rPr lang="fa-IR" dirty="0"/>
              <a:t>4 یا </a:t>
            </a:r>
            <a:r>
              <a:rPr lang="en-US" dirty="0"/>
              <a:t>DONE : </a:t>
            </a:r>
            <a:r>
              <a:rPr lang="fa-IR" dirty="0"/>
              <a:t>زمانی که پاسخ به طور کامل دریافت شده است. (با موفقیت یا با خطا)</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25</a:t>
            </a:fld>
            <a:endParaRPr lang="en-US" dirty="0"/>
          </a:p>
        </p:txBody>
      </p:sp>
    </p:spTree>
    <p:extLst>
      <p:ext uri="{BB962C8B-B14F-4D97-AF65-F5344CB8AC3E}">
        <p14:creationId xmlns:p14="http://schemas.microsoft.com/office/powerpoint/2010/main" val="189235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سنگرون: بعد از متد </a:t>
            </a:r>
            <a:r>
              <a:rPr lang="en-US" dirty="0"/>
              <a:t>send</a:t>
            </a:r>
            <a:r>
              <a:rPr lang="fa-IR" baseline="0" dirty="0"/>
              <a:t> تا رسیدن جواب صبر میکند </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27</a:t>
            </a:fld>
            <a:endParaRPr lang="en-US" dirty="0"/>
          </a:p>
        </p:txBody>
      </p:sp>
    </p:spTree>
    <p:extLst>
      <p:ext uri="{BB962C8B-B14F-4D97-AF65-F5344CB8AC3E}">
        <p14:creationId xmlns:p14="http://schemas.microsoft.com/office/powerpoint/2010/main" val="380107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آسنگرون : براساس</a:t>
            </a:r>
            <a:r>
              <a:rPr lang="fa-IR" baseline="0" dirty="0"/>
              <a:t> میزان </a:t>
            </a:r>
            <a:r>
              <a:rPr lang="en-US" baseline="0" dirty="0" err="1"/>
              <a:t>onreadystatuschange</a:t>
            </a:r>
            <a:r>
              <a:rPr lang="fa-IR" baseline="0" dirty="0"/>
              <a:t> میاید و کار مورد نظر را انجام میدهد. دستورات بعد از </a:t>
            </a:r>
            <a:r>
              <a:rPr lang="en-US" baseline="0" dirty="0"/>
              <a:t>send</a:t>
            </a:r>
            <a:r>
              <a:rPr lang="fa-IR" baseline="0" dirty="0"/>
              <a:t> دیگر در اینجا متوقف نمیشود .</a:t>
            </a:r>
            <a:endParaRPr lang="en-US" dirty="0"/>
          </a:p>
        </p:txBody>
      </p:sp>
      <p:sp>
        <p:nvSpPr>
          <p:cNvPr id="4" name="Slide Number Placeholder 3"/>
          <p:cNvSpPr>
            <a:spLocks noGrp="1"/>
          </p:cNvSpPr>
          <p:nvPr>
            <p:ph type="sldNum" sz="quarter" idx="10"/>
          </p:nvPr>
        </p:nvSpPr>
        <p:spPr/>
        <p:txBody>
          <a:bodyPr/>
          <a:lstStyle/>
          <a:p>
            <a:pPr>
              <a:defRPr/>
            </a:pPr>
            <a:fld id="{AC56DBBD-F88D-496D-8FE4-3CFDCE7C43BB}" type="slidenum">
              <a:rPr lang="en-US" smtClean="0"/>
              <a:pPr>
                <a:defRPr/>
              </a:pPr>
              <a:t>28</a:t>
            </a:fld>
            <a:endParaRPr lang="en-US" dirty="0"/>
          </a:p>
        </p:txBody>
      </p:sp>
    </p:spTree>
    <p:extLst>
      <p:ext uri="{BB962C8B-B14F-4D97-AF65-F5344CB8AC3E}">
        <p14:creationId xmlns:p14="http://schemas.microsoft.com/office/powerpoint/2010/main" val="381474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400" algn="ctr">
            <a:solidFill>
              <a:srgbClr val="CC0000"/>
            </a:solidFill>
            <a:round/>
            <a:headEnd/>
            <a:tailEnd/>
          </a:ln>
          <a:effectLst/>
        </p:spPr>
        <p:txBody>
          <a:bodyPr/>
          <a:lstStyle/>
          <a:p>
            <a:pPr>
              <a:defRPr/>
            </a:pPr>
            <a:endParaRPr lang="en-US" sz="2400" dirty="0">
              <a:latin typeface="Times New Roman" pitchFamily="18" charset="0"/>
              <a:ea typeface="MS PGothic" pitchFamily="34" charset="-128"/>
            </a:endParaRPr>
          </a:p>
        </p:txBody>
      </p:sp>
      <p:pic>
        <p:nvPicPr>
          <p:cNvPr id="5" name="Picture 12"/>
          <p:cNvPicPr>
            <a:picLocks noChangeArrowheads="1"/>
          </p:cNvPicPr>
          <p:nvPr userDrawn="1"/>
        </p:nvPicPr>
        <p:blipFill>
          <a:blip r:embed="rId2" cstate="print"/>
          <a:srcRect/>
          <a:stretch>
            <a:fillRect/>
          </a:stretch>
        </p:blipFill>
        <p:spPr bwMode="auto">
          <a:xfrm>
            <a:off x="304800" y="6387152"/>
            <a:ext cx="457200" cy="449532"/>
          </a:xfrm>
          <a:prstGeom prst="rect">
            <a:avLst/>
          </a:prstGeom>
          <a:noFill/>
          <a:ln w="9525">
            <a:noFill/>
            <a:miter lim="800000"/>
            <a:headEnd/>
            <a:tailEnd/>
          </a:ln>
        </p:spPr>
      </p:pic>
      <p:pic>
        <p:nvPicPr>
          <p:cNvPr id="6" name="Picture 13"/>
          <p:cNvPicPr>
            <a:picLocks noChangeAspect="1" noChangeArrowheads="1"/>
          </p:cNvPicPr>
          <p:nvPr userDrawn="1"/>
        </p:nvPicPr>
        <p:blipFill>
          <a:blip r:embed="rId3" cstate="print"/>
          <a:srcRect/>
          <a:stretch>
            <a:fillRect/>
          </a:stretch>
        </p:blipFill>
        <p:spPr bwMode="auto">
          <a:xfrm>
            <a:off x="8305800" y="6387769"/>
            <a:ext cx="457200" cy="447675"/>
          </a:xfrm>
          <a:prstGeom prst="rect">
            <a:avLst/>
          </a:prstGeom>
          <a:noFill/>
          <a:ln w="9525">
            <a:noFill/>
            <a:miter lim="800000"/>
            <a:headEnd/>
            <a:tailEnd/>
          </a:ln>
        </p:spPr>
      </p:pic>
      <p:sp>
        <p:nvSpPr>
          <p:cNvPr id="7177" name="Rectangle 9"/>
          <p:cNvSpPr>
            <a:spLocks noGrp="1" noChangeArrowheads="1"/>
          </p:cNvSpPr>
          <p:nvPr>
            <p:ph type="ctrTitle"/>
          </p:nvPr>
        </p:nvSpPr>
        <p:spPr>
          <a:xfrm>
            <a:off x="685800" y="990600"/>
            <a:ext cx="7772400" cy="1371600"/>
          </a:xfrm>
        </p:spPr>
        <p:txBody>
          <a:bodyPr/>
          <a:lstStyle>
            <a:lvl1pPr>
              <a:defRPr sz="4300">
                <a:solidFill>
                  <a:srgbClr val="005000"/>
                </a:solidFill>
              </a:defRPr>
            </a:lvl1pPr>
          </a:lstStyle>
          <a:p>
            <a:r>
              <a:rPr lang="en-US"/>
              <a:t>Click to edit Master title style</a:t>
            </a:r>
          </a:p>
        </p:txBody>
      </p:sp>
      <p:sp>
        <p:nvSpPr>
          <p:cNvPr id="7178" name="Rectangle 10"/>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0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09DF11CE-F45A-4F3F-AF42-3956290B0A4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1912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DADF5441-AAD2-4F5F-8028-E00E82506D5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500">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200"/>
              </a:spcBef>
              <a:defRPr sz="3400">
                <a:latin typeface="Calibri" pitchFamily="34" charset="0"/>
                <a:cs typeface="Calibri" pitchFamily="34" charset="0"/>
              </a:defRPr>
            </a:lvl1pPr>
            <a:lvl2pPr>
              <a:defRPr sz="3000">
                <a:latin typeface="Calibri" pitchFamily="34" charset="0"/>
                <a:cs typeface="Calibri" pitchFamily="34" charset="0"/>
              </a:defRPr>
            </a:lvl2pPr>
            <a:lvl3pPr>
              <a:defRPr sz="2700">
                <a:latin typeface="Calibri" pitchFamily="34" charset="0"/>
                <a:cs typeface="Calibri" pitchFamily="34" charset="0"/>
              </a:defRPr>
            </a:lvl3pPr>
            <a:lvl4pPr>
              <a:defRPr sz="2400">
                <a:latin typeface="Calibri" pitchFamily="34" charset="0"/>
                <a:cs typeface="Calibri" pitchFamily="34" charset="0"/>
              </a:defRPr>
            </a:lvl4pPr>
            <a:lvl5pPr>
              <a:defRPr>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2D801DCE-B9BA-4E03-9E27-F95A86438FEE}" type="slidenum">
              <a:rPr lang="en-US"/>
              <a:pPr>
                <a:defRPr/>
              </a:pPr>
              <a:t>‹#›</a:t>
            </a:fld>
            <a:endParaRPr lang="en-US" dirty="0"/>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74DE2D0E-F62B-4D92-93B2-88DB6C4008B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430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59C10B44-486B-46CE-BC4D-1EA29295C44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3B7CD4F3-B94E-46E3-9AD2-7139ACB3D21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23FFF475-2EAE-4FB1-A8FB-03926447DE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85FC47FD-E765-499B-91D8-81D7E45BCC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E32BDA70-394D-4285-89EB-6F6F48AE3E4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5F7714AA-802B-41F5-9D38-F3FCACE1E11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10"/>
          <p:cNvSpPr>
            <a:spLocks noGrp="1" noChangeArrowheads="1"/>
          </p:cNvSpPr>
          <p:nvPr>
            <p:ph type="body" idx="1"/>
          </p:nvPr>
        </p:nvSpPr>
        <p:spPr bwMode="auto">
          <a:xfrm>
            <a:off x="304800" y="11430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155" name="AutoShape 11"/>
          <p:cNvSpPr>
            <a:spLocks noChangeArrowheads="1"/>
          </p:cNvSpPr>
          <p:nvPr userDrawn="1"/>
        </p:nvSpPr>
        <p:spPr bwMode="auto">
          <a:xfrm>
            <a:off x="304800" y="990600"/>
            <a:ext cx="8305800" cy="7620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00">
            <a:solidFill>
              <a:srgbClr val="CC0000"/>
            </a:solidFill>
            <a:round/>
            <a:headEnd/>
            <a:tailEnd/>
          </a:ln>
        </p:spPr>
        <p:txBody>
          <a:bodyPr/>
          <a:lstStyle/>
          <a:p>
            <a:pPr>
              <a:defRPr/>
            </a:pPr>
            <a:endParaRPr lang="en-US" sz="2400" dirty="0">
              <a:latin typeface="Times New Roman" pitchFamily="18" charset="0"/>
              <a:ea typeface="MS PGothic" pitchFamily="34" charset="-128"/>
            </a:endParaRPr>
          </a:p>
        </p:txBody>
      </p:sp>
      <p:sp>
        <p:nvSpPr>
          <p:cNvPr id="6156" name="Line 12"/>
          <p:cNvSpPr>
            <a:spLocks noChangeShapeType="1"/>
          </p:cNvSpPr>
          <p:nvPr userDrawn="1"/>
        </p:nvSpPr>
        <p:spPr bwMode="auto">
          <a:xfrm flipV="1">
            <a:off x="304800" y="6324600"/>
            <a:ext cx="8382000" cy="0"/>
          </a:xfrm>
          <a:prstGeom prst="line">
            <a:avLst/>
          </a:prstGeom>
          <a:noFill/>
          <a:ln w="38100">
            <a:solidFill>
              <a:srgbClr val="CC0000"/>
            </a:solidFill>
            <a:round/>
            <a:headEnd/>
            <a:tailEnd/>
          </a:ln>
          <a:effectLst/>
        </p:spPr>
        <p:txBody>
          <a:bodyPr/>
          <a:lstStyle/>
          <a:p>
            <a:pPr>
              <a:defRPr/>
            </a:pPr>
            <a:endParaRPr lang="en-US" dirty="0"/>
          </a:p>
        </p:txBody>
      </p:sp>
      <p:sp>
        <p:nvSpPr>
          <p:cNvPr id="6157" name="Rectangle 13"/>
          <p:cNvSpPr>
            <a:spLocks noGrp="1" noChangeArrowheads="1"/>
          </p:cNvSpPr>
          <p:nvPr>
            <p:ph type="sldNum" sz="quarter" idx="4"/>
          </p:nvPr>
        </p:nvSpPr>
        <p:spPr bwMode="auto">
          <a:xfrm>
            <a:off x="3962400" y="6477000"/>
            <a:ext cx="60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S PGothic" pitchFamily="34" charset="-128"/>
              </a:defRPr>
            </a:lvl1pPr>
          </a:lstStyle>
          <a:p>
            <a:pPr>
              <a:defRPr/>
            </a:pPr>
            <a:fld id="{22AC6E74-0DF1-4F32-9D1B-23D74D8408CE}" type="slidenum">
              <a:rPr lang="en-US"/>
              <a:pPr>
                <a:defRPr/>
              </a:pPr>
              <a:t>‹#›</a:t>
            </a:fld>
            <a:endParaRPr lang="en-US" dirty="0"/>
          </a:p>
        </p:txBody>
      </p:sp>
      <p:pic>
        <p:nvPicPr>
          <p:cNvPr id="1031" name="Picture 14"/>
          <p:cNvPicPr>
            <a:picLocks noChangeArrowheads="1"/>
          </p:cNvPicPr>
          <p:nvPr userDrawn="1"/>
        </p:nvPicPr>
        <p:blipFill>
          <a:blip r:embed="rId13" cstate="print"/>
          <a:srcRect/>
          <a:stretch>
            <a:fillRect/>
          </a:stretch>
        </p:blipFill>
        <p:spPr bwMode="auto">
          <a:xfrm>
            <a:off x="304800" y="6388098"/>
            <a:ext cx="457200" cy="449532"/>
          </a:xfrm>
          <a:prstGeom prst="rect">
            <a:avLst/>
          </a:prstGeom>
          <a:noFill/>
          <a:ln w="9525">
            <a:noFill/>
            <a:miter lim="800000"/>
            <a:headEnd/>
            <a:tailEnd/>
          </a:ln>
        </p:spPr>
      </p:pic>
      <p:pic>
        <p:nvPicPr>
          <p:cNvPr id="1032" name="Picture 15"/>
          <p:cNvPicPr>
            <a:picLocks noChangeAspect="1" noChangeArrowheads="1"/>
          </p:cNvPicPr>
          <p:nvPr userDrawn="1"/>
        </p:nvPicPr>
        <p:blipFill>
          <a:blip r:embed="rId14" cstate="print"/>
          <a:srcRect/>
          <a:stretch>
            <a:fillRect/>
          </a:stretch>
        </p:blipFill>
        <p:spPr bwMode="auto">
          <a:xfrm>
            <a:off x="8305800" y="6372225"/>
            <a:ext cx="457200" cy="447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2" r:id="rId1"/>
    <p:sldLayoutId id="2147484193"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hf hdr="0" ftr="0" dt="0"/>
  <p:txStyles>
    <p:titleStyle>
      <a:lvl1pPr algn="l" rtl="0" eaLnBrk="0" fontAlgn="base" hangingPunct="0">
        <a:spcBef>
          <a:spcPct val="0"/>
        </a:spcBef>
        <a:spcAft>
          <a:spcPct val="0"/>
        </a:spcAft>
        <a:defRPr sz="4000">
          <a:solidFill>
            <a:srgbClr val="293A83"/>
          </a:solidFill>
          <a:latin typeface="+mj-lt"/>
          <a:ea typeface="+mj-ea"/>
          <a:cs typeface="+mj-cs"/>
        </a:defRPr>
      </a:lvl1pPr>
      <a:lvl2pPr algn="l" rtl="0" eaLnBrk="0" fontAlgn="base" hangingPunct="0">
        <a:spcBef>
          <a:spcPct val="0"/>
        </a:spcBef>
        <a:spcAft>
          <a:spcPct val="0"/>
        </a:spcAft>
        <a:defRPr sz="4000">
          <a:solidFill>
            <a:srgbClr val="293A83"/>
          </a:solidFill>
          <a:latin typeface="Arial" charset="0"/>
          <a:cs typeface="Arial" charset="0"/>
        </a:defRPr>
      </a:lvl2pPr>
      <a:lvl3pPr algn="l" rtl="0" eaLnBrk="0" fontAlgn="base" hangingPunct="0">
        <a:spcBef>
          <a:spcPct val="0"/>
        </a:spcBef>
        <a:spcAft>
          <a:spcPct val="0"/>
        </a:spcAft>
        <a:defRPr sz="4000">
          <a:solidFill>
            <a:srgbClr val="293A83"/>
          </a:solidFill>
          <a:latin typeface="Arial" charset="0"/>
          <a:cs typeface="Arial" charset="0"/>
        </a:defRPr>
      </a:lvl3pPr>
      <a:lvl4pPr algn="l" rtl="0" eaLnBrk="0" fontAlgn="base" hangingPunct="0">
        <a:spcBef>
          <a:spcPct val="0"/>
        </a:spcBef>
        <a:spcAft>
          <a:spcPct val="0"/>
        </a:spcAft>
        <a:defRPr sz="4000">
          <a:solidFill>
            <a:srgbClr val="293A83"/>
          </a:solidFill>
          <a:latin typeface="Arial" charset="0"/>
          <a:cs typeface="Arial" charset="0"/>
        </a:defRPr>
      </a:lvl4pPr>
      <a:lvl5pPr algn="l" rtl="0" eaLnBrk="0" fontAlgn="base" hangingPunct="0">
        <a:spcBef>
          <a:spcPct val="0"/>
        </a:spcBef>
        <a:spcAft>
          <a:spcPct val="0"/>
        </a:spcAft>
        <a:defRPr sz="4000">
          <a:solidFill>
            <a:srgbClr val="293A83"/>
          </a:solidFill>
          <a:latin typeface="Arial" charset="0"/>
          <a:cs typeface="Arial" charset="0"/>
        </a:defRPr>
      </a:lvl5pPr>
      <a:lvl6pPr marL="457200" algn="l" rtl="0" fontAlgn="base">
        <a:spcBef>
          <a:spcPct val="0"/>
        </a:spcBef>
        <a:spcAft>
          <a:spcPct val="0"/>
        </a:spcAft>
        <a:defRPr sz="4000">
          <a:solidFill>
            <a:srgbClr val="293A83"/>
          </a:solidFill>
          <a:latin typeface="Arial" charset="0"/>
          <a:cs typeface="Arial" charset="0"/>
        </a:defRPr>
      </a:lvl6pPr>
      <a:lvl7pPr marL="914400" algn="l" rtl="0" fontAlgn="base">
        <a:spcBef>
          <a:spcPct val="0"/>
        </a:spcBef>
        <a:spcAft>
          <a:spcPct val="0"/>
        </a:spcAft>
        <a:defRPr sz="4000">
          <a:solidFill>
            <a:srgbClr val="293A83"/>
          </a:solidFill>
          <a:latin typeface="Arial" charset="0"/>
          <a:cs typeface="Arial" charset="0"/>
        </a:defRPr>
      </a:lvl7pPr>
      <a:lvl8pPr marL="1371600" algn="l" rtl="0" fontAlgn="base">
        <a:spcBef>
          <a:spcPct val="0"/>
        </a:spcBef>
        <a:spcAft>
          <a:spcPct val="0"/>
        </a:spcAft>
        <a:defRPr sz="4000">
          <a:solidFill>
            <a:srgbClr val="293A83"/>
          </a:solidFill>
          <a:latin typeface="Arial" charset="0"/>
          <a:cs typeface="Arial" charset="0"/>
        </a:defRPr>
      </a:lvl8pPr>
      <a:lvl9pPr marL="1828800" algn="l" rtl="0" fontAlgn="base">
        <a:spcBef>
          <a:spcPct val="0"/>
        </a:spcBef>
        <a:spcAft>
          <a:spcPct val="0"/>
        </a:spcAft>
        <a:defRPr sz="4000">
          <a:solidFill>
            <a:srgbClr val="293A83"/>
          </a:solidFill>
          <a:latin typeface="Arial" charset="0"/>
          <a:cs typeface="Arial" charset="0"/>
        </a:defRPr>
      </a:lvl9pPr>
    </p:titleStyle>
    <p:bodyStyle>
      <a:lvl1pPr marL="342900" indent="-342900" algn="l" rtl="0" eaLnBrk="0" fontAlgn="base" hangingPunct="0">
        <a:spcBef>
          <a:spcPct val="50000"/>
        </a:spcBef>
        <a:spcAft>
          <a:spcPct val="0"/>
        </a:spcAft>
        <a:buClr>
          <a:srgbClr val="003399"/>
        </a:buClr>
        <a:buFont typeface="Wingdings" pitchFamily="2" charset="2"/>
        <a:buChar char="Ø"/>
        <a:defRPr sz="3200">
          <a:solidFill>
            <a:schemeClr val="tx1"/>
          </a:solidFill>
          <a:latin typeface="+mn-lt"/>
          <a:ea typeface="+mn-ea"/>
          <a:cs typeface="+mn-cs"/>
        </a:defRPr>
      </a:lvl1pPr>
      <a:lvl2pPr marL="669925" indent="-325438"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cs typeface="+mn-cs"/>
        </a:defRPr>
      </a:lvl2pPr>
      <a:lvl3pPr marL="1022350" indent="-350838" algn="l" rtl="0" eaLnBrk="0" fontAlgn="base" hangingPunct="0">
        <a:spcBef>
          <a:spcPct val="20000"/>
        </a:spcBef>
        <a:spcAft>
          <a:spcPct val="0"/>
        </a:spcAft>
        <a:buClr>
          <a:srgbClr val="CC0000"/>
        </a:buClr>
        <a:buSzPct val="75000"/>
        <a:buFont typeface="Wingdings" pitchFamily="2" charset="2"/>
        <a:buChar char="Ø"/>
        <a:defRPr sz="2600">
          <a:solidFill>
            <a:schemeClr val="tx1"/>
          </a:solidFill>
          <a:latin typeface="+mn-lt"/>
          <a:cs typeface="+mn-cs"/>
        </a:defRPr>
      </a:lvl3pPr>
      <a:lvl4pPr marL="1339850" indent="-315913" algn="l" rtl="0" eaLnBrk="0" fontAlgn="base" hangingPunct="0">
        <a:spcBef>
          <a:spcPct val="20000"/>
        </a:spcBef>
        <a:spcAft>
          <a:spcPct val="0"/>
        </a:spcAft>
        <a:buClr>
          <a:schemeClr val="tx1"/>
        </a:buClr>
        <a:buSzPct val="70000"/>
        <a:buFont typeface="Wingdings" pitchFamily="2" charset="2"/>
        <a:buChar char="Ø"/>
        <a:defRPr sz="22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Ø"/>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eveloper.mozilla.org/en-US/docs/Web/API/Fetch_API"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90600" y="1066800"/>
            <a:ext cx="6934200" cy="1143000"/>
          </a:xfrm>
        </p:spPr>
        <p:txBody>
          <a:bodyPr/>
          <a:lstStyle/>
          <a:p>
            <a:pPr algn="ctr" eaLnBrk="1" hangingPunct="1"/>
            <a:r>
              <a:rPr lang="en-US" sz="5500" dirty="0"/>
              <a:t>Ajax &amp; jQuery</a:t>
            </a:r>
            <a:endParaRPr lang="en-US" sz="4500" dirty="0"/>
          </a:p>
        </p:txBody>
      </p:sp>
      <p:sp>
        <p:nvSpPr>
          <p:cNvPr id="4099" name="Rectangle 3"/>
          <p:cNvSpPr>
            <a:spLocks noGrp="1" noChangeArrowheads="1"/>
          </p:cNvSpPr>
          <p:nvPr>
            <p:ph type="subTitle" idx="1"/>
          </p:nvPr>
        </p:nvSpPr>
        <p:spPr>
          <a:xfrm>
            <a:off x="914400" y="2819400"/>
            <a:ext cx="7467600" cy="3352800"/>
          </a:xfrm>
        </p:spPr>
        <p:txBody>
          <a:bodyPr/>
          <a:lstStyle/>
          <a:p>
            <a:pPr eaLnBrk="1" hangingPunct="1"/>
            <a:r>
              <a:rPr lang="en-US" sz="3200" dirty="0"/>
              <a:t>Web Programming</a:t>
            </a:r>
          </a:p>
          <a:p>
            <a:pPr eaLnBrk="1" hangingPunct="1"/>
            <a:r>
              <a:rPr lang="en-US" sz="2800" dirty="0">
                <a:solidFill>
                  <a:srgbClr val="000000"/>
                </a:solidFill>
              </a:rPr>
              <a:t>Spring </a:t>
            </a:r>
            <a:r>
              <a:rPr lang="en-US" sz="2800" dirty="0"/>
              <a:t>2023</a:t>
            </a:r>
          </a:p>
          <a:p>
            <a:pPr eaLnBrk="1" hangingPunct="1"/>
            <a:endParaRPr lang="en-US" sz="2400" dirty="0"/>
          </a:p>
          <a:p>
            <a:pPr eaLnBrk="1" hangingPunct="1"/>
            <a:endParaRPr lang="en-US" sz="2400" dirty="0"/>
          </a:p>
          <a:p>
            <a:pPr eaLnBrk="1" hangingPunct="1"/>
            <a:r>
              <a:rPr lang="en-US" sz="2200" dirty="0" err="1"/>
              <a:t>Yaghoub</a:t>
            </a:r>
            <a:r>
              <a:rPr lang="en-US" sz="2200" dirty="0"/>
              <a:t> Alizadeh</a:t>
            </a:r>
          </a:p>
          <a:p>
            <a:pPr eaLnBrk="1" hangingPunct="1"/>
            <a:r>
              <a:rPr lang="en-US" sz="2200" dirty="0"/>
              <a:t>CE Department, Amirkabir University of Technology</a:t>
            </a:r>
          </a:p>
          <a:p>
            <a:pPr eaLnBrk="1" hangingPunct="1"/>
            <a:endParaRPr lang="en-US" sz="2200" dirty="0"/>
          </a:p>
          <a:p>
            <a:pPr eaLnBrk="1" hangingPunct="1"/>
            <a:r>
              <a:rPr lang="en-US" sz="2200" dirty="0"/>
              <a:t> 		 </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62000"/>
          </a:xfrm>
        </p:spPr>
        <p:txBody>
          <a:bodyPr/>
          <a:lstStyle/>
          <a:p>
            <a:r>
              <a:rPr lang="en-US" dirty="0"/>
              <a:t>Asynchronous Implementation: Ajax</a:t>
            </a:r>
          </a:p>
        </p:txBody>
      </p:sp>
      <p:sp>
        <p:nvSpPr>
          <p:cNvPr id="3" name="Content Placeholder 2"/>
          <p:cNvSpPr>
            <a:spLocks noGrp="1"/>
          </p:cNvSpPr>
          <p:nvPr>
            <p:ph idx="1"/>
          </p:nvPr>
        </p:nvSpPr>
        <p:spPr>
          <a:xfrm>
            <a:off x="304800" y="1143000"/>
            <a:ext cx="8839200" cy="5181600"/>
          </a:xfrm>
        </p:spPr>
        <p:txBody>
          <a:bodyPr/>
          <a:lstStyle/>
          <a:p>
            <a:r>
              <a:rPr lang="en-US" dirty="0"/>
              <a:t>But the technology is </a:t>
            </a:r>
            <a:r>
              <a:rPr lang="en-US" i="1" dirty="0">
                <a:solidFill>
                  <a:srgbClr val="C00000"/>
                </a:solidFill>
              </a:rPr>
              <a:t>not</a:t>
            </a:r>
            <a:r>
              <a:rPr lang="en-US" dirty="0">
                <a:solidFill>
                  <a:srgbClr val="C00000"/>
                </a:solidFill>
              </a:rPr>
              <a:t> </a:t>
            </a:r>
            <a:r>
              <a:rPr lang="en-US" dirty="0"/>
              <a:t>new!</a:t>
            </a:r>
          </a:p>
          <a:p>
            <a:pPr lvl="1">
              <a:spcBef>
                <a:spcPts val="200"/>
              </a:spcBef>
            </a:pPr>
            <a:r>
              <a:rPr lang="en-US" dirty="0"/>
              <a:t>A mix of well-known programming techniques</a:t>
            </a:r>
          </a:p>
          <a:p>
            <a:pPr lvl="1">
              <a:spcBef>
                <a:spcPts val="200"/>
              </a:spcBef>
            </a:pPr>
            <a:r>
              <a:rPr lang="en-US" dirty="0"/>
              <a:t>Is based on JavaScript &amp; HTTP requests</a:t>
            </a:r>
          </a:p>
          <a:p>
            <a:pPr lvl="2">
              <a:spcBef>
                <a:spcPts val="200"/>
              </a:spcBef>
            </a:pPr>
            <a:r>
              <a:rPr lang="en-US" dirty="0"/>
              <a:t>Get data by HTTP (which contains XML)</a:t>
            </a:r>
          </a:p>
          <a:p>
            <a:pPr lvl="2">
              <a:spcBef>
                <a:spcPts val="200"/>
              </a:spcBef>
            </a:pPr>
            <a:r>
              <a:rPr lang="en-US" dirty="0"/>
              <a:t>Update page without reloading by JavaScript</a:t>
            </a:r>
          </a:p>
          <a:p>
            <a:pPr>
              <a:spcBef>
                <a:spcPts val="200"/>
              </a:spcBef>
            </a:pPr>
            <a:r>
              <a:rPr lang="en-US" dirty="0"/>
              <a:t>Does Ajax limited to XML?</a:t>
            </a:r>
          </a:p>
          <a:p>
            <a:pPr lvl="1">
              <a:spcBef>
                <a:spcPts val="200"/>
              </a:spcBef>
            </a:pPr>
            <a:r>
              <a:rPr lang="en-US" dirty="0"/>
              <a:t>No, any form of data including JSON, Text and etc.</a:t>
            </a:r>
          </a:p>
          <a:p>
            <a:pPr>
              <a:spcBef>
                <a:spcPts val="200"/>
              </a:spcBef>
            </a:pPr>
            <a:endParaRPr lang="en-US" dirty="0"/>
          </a:p>
          <a:p>
            <a:pPr lvl="1"/>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10</a:t>
            </a:fld>
            <a:endParaRPr lang="en-US" dirty="0"/>
          </a:p>
        </p:txBody>
      </p:sp>
    </p:spTree>
    <p:extLst>
      <p:ext uri="{BB962C8B-B14F-4D97-AF65-F5344CB8AC3E}">
        <p14:creationId xmlns:p14="http://schemas.microsoft.com/office/powerpoint/2010/main" val="1425693504"/>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a:xfrm>
            <a:off x="304800" y="1143000"/>
            <a:ext cx="8991600" cy="5181600"/>
          </a:xfrm>
        </p:spPr>
        <p:txBody>
          <a:bodyPr/>
          <a:lstStyle/>
          <a:p>
            <a:pPr>
              <a:spcBef>
                <a:spcPts val="800"/>
              </a:spcBef>
            </a:pPr>
            <a:r>
              <a:rPr lang="en-US" sz="3000" dirty="0">
                <a:solidFill>
                  <a:srgbClr val="C00000"/>
                </a:solidFill>
              </a:rPr>
              <a:t>A</a:t>
            </a:r>
            <a:r>
              <a:rPr lang="en-US" sz="3000" dirty="0"/>
              <a:t>jax: Asynchronous</a:t>
            </a:r>
          </a:p>
          <a:p>
            <a:pPr>
              <a:spcBef>
                <a:spcPts val="800"/>
              </a:spcBef>
            </a:pPr>
            <a:r>
              <a:rPr lang="en-US" sz="3000" dirty="0"/>
              <a:t>User has not to wait for response from server</a:t>
            </a:r>
          </a:p>
          <a:p>
            <a:pPr lvl="1">
              <a:spcBef>
                <a:spcPts val="400"/>
              </a:spcBef>
            </a:pPr>
            <a:r>
              <a:rPr lang="en-US" sz="2400" dirty="0"/>
              <a:t>We can send request, continue other jobs, and process the response when is ready</a:t>
            </a:r>
          </a:p>
          <a:p>
            <a:pPr>
              <a:spcBef>
                <a:spcPts val="800"/>
              </a:spcBef>
            </a:pPr>
            <a:r>
              <a:rPr lang="en-US" sz="3000" dirty="0"/>
              <a:t>Server requests are not necessarily synchronized with user actions</a:t>
            </a:r>
          </a:p>
          <a:p>
            <a:pPr lvl="1">
              <a:spcBef>
                <a:spcPts val="400"/>
              </a:spcBef>
            </a:pPr>
            <a:r>
              <a:rPr lang="en-US" sz="2400" dirty="0"/>
              <a:t>Ajax application may already have asked of the server, and received, the data required by the user</a:t>
            </a:r>
          </a:p>
          <a:p>
            <a:pPr lvl="2">
              <a:spcBef>
                <a:spcPts val="200"/>
              </a:spcBef>
            </a:pPr>
            <a:r>
              <a:rPr lang="en-US" sz="2400" dirty="0"/>
              <a:t>Periodic tasks (e.g., Automated “check new emails”)</a:t>
            </a:r>
          </a:p>
          <a:p>
            <a:pPr>
              <a:spcBef>
                <a:spcPts val="800"/>
              </a:spcBef>
            </a:pPr>
            <a:r>
              <a:rPr lang="en-US" sz="3000" dirty="0"/>
              <a:t>Ajax can be synchronous!!!</a:t>
            </a:r>
          </a:p>
          <a:p>
            <a:pPr lvl="1">
              <a:spcBef>
                <a:spcPts val="200"/>
              </a:spcBef>
            </a:pPr>
            <a:r>
              <a:rPr lang="en-US" sz="2400" dirty="0"/>
              <a:t>However, typically is asynchronous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11</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(cont’d)</a:t>
            </a:r>
          </a:p>
        </p:txBody>
      </p:sp>
      <p:sp>
        <p:nvSpPr>
          <p:cNvPr id="3" name="Content Placeholder 2"/>
          <p:cNvSpPr>
            <a:spLocks noGrp="1"/>
          </p:cNvSpPr>
          <p:nvPr>
            <p:ph idx="1"/>
          </p:nvPr>
        </p:nvSpPr>
        <p:spPr/>
        <p:txBody>
          <a:bodyPr/>
          <a:lstStyle/>
          <a:p>
            <a:r>
              <a:rPr lang="en-US" dirty="0"/>
              <a:t>A</a:t>
            </a:r>
            <a:r>
              <a:rPr lang="en-US" dirty="0">
                <a:solidFill>
                  <a:srgbClr val="C00000"/>
                </a:solidFill>
              </a:rPr>
              <a:t>j</a:t>
            </a:r>
            <a:r>
              <a:rPr lang="en-US" dirty="0"/>
              <a:t>ax: JavaScript</a:t>
            </a:r>
          </a:p>
          <a:p>
            <a:r>
              <a:rPr lang="en-US" dirty="0"/>
              <a:t>Ajax is implemented by JavaScript </a:t>
            </a:r>
          </a:p>
          <a:p>
            <a:r>
              <a:rPr lang="en-US" dirty="0"/>
              <a:t>JavaScript functions using a special </a:t>
            </a:r>
            <a:r>
              <a:rPr lang="en-US" dirty="0">
                <a:solidFill>
                  <a:srgbClr val="C00000"/>
                </a:solidFill>
              </a:rPr>
              <a:t>object </a:t>
            </a:r>
          </a:p>
          <a:p>
            <a:pPr lvl="1"/>
            <a:r>
              <a:rPr lang="en-US" dirty="0"/>
              <a:t>Generate HTTP request to server</a:t>
            </a:r>
          </a:p>
          <a:p>
            <a:pPr lvl="1"/>
            <a:r>
              <a:rPr lang="en-US" dirty="0"/>
              <a:t>Get response from server</a:t>
            </a:r>
          </a:p>
          <a:p>
            <a:pPr lvl="1"/>
            <a:r>
              <a:rPr lang="en-US" dirty="0"/>
              <a:t>Process the response &amp; update the page </a:t>
            </a:r>
          </a:p>
          <a:p>
            <a:pPr lvl="2"/>
            <a:r>
              <a:rPr lang="en-US" dirty="0"/>
              <a:t>Using DOM</a:t>
            </a:r>
          </a:p>
          <a:p>
            <a:r>
              <a:rPr lang="en-US" dirty="0"/>
              <a:t>JavaScript can be replaced by other client-side scripting languages!</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12</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(cont’d)</a:t>
            </a:r>
          </a:p>
        </p:txBody>
      </p:sp>
      <p:sp>
        <p:nvSpPr>
          <p:cNvPr id="3" name="Content Placeholder 2"/>
          <p:cNvSpPr>
            <a:spLocks noGrp="1"/>
          </p:cNvSpPr>
          <p:nvPr>
            <p:ph idx="1"/>
          </p:nvPr>
        </p:nvSpPr>
        <p:spPr/>
        <p:txBody>
          <a:bodyPr/>
          <a:lstStyle/>
          <a:p>
            <a:r>
              <a:rPr lang="en-US" dirty="0"/>
              <a:t>Aja</a:t>
            </a:r>
            <a:r>
              <a:rPr lang="en-US" dirty="0">
                <a:solidFill>
                  <a:srgbClr val="C00000"/>
                </a:solidFill>
              </a:rPr>
              <a:t>x</a:t>
            </a:r>
            <a:r>
              <a:rPr lang="en-US" dirty="0"/>
              <a:t>: XML</a:t>
            </a:r>
          </a:p>
          <a:p>
            <a:r>
              <a:rPr lang="en-US" dirty="0"/>
              <a:t>Initial idea/design: Ajax is used to update page using data formatted as XML</a:t>
            </a:r>
          </a:p>
          <a:p>
            <a:r>
              <a:rPr lang="en-US" dirty="0"/>
              <a:t>Response from server in XML format</a:t>
            </a:r>
          </a:p>
          <a:p>
            <a:r>
              <a:rPr lang="en-US" dirty="0"/>
              <a:t>XML is not the mandatory response format</a:t>
            </a:r>
          </a:p>
          <a:p>
            <a:pPr lvl="1"/>
            <a:r>
              <a:rPr lang="en-US" dirty="0"/>
              <a:t>Server can send back any file format</a:t>
            </a:r>
          </a:p>
          <a:p>
            <a:pPr lvl="2"/>
            <a:r>
              <a:rPr lang="en-US" dirty="0"/>
              <a:t>JSON, Text, HTML, Image, …</a:t>
            </a:r>
          </a:p>
          <a:p>
            <a:pPr lvl="1"/>
            <a:r>
              <a:rPr lang="en-US" dirty="0"/>
              <a:t>JavaScript must be aware of the data type</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13</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heckerboard(across)">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Operation</a:t>
            </a:r>
          </a:p>
        </p:txBody>
      </p:sp>
      <p:sp>
        <p:nvSpPr>
          <p:cNvPr id="3" name="Content Placeholder 2"/>
          <p:cNvSpPr>
            <a:spLocks noGrp="1"/>
          </p:cNvSpPr>
          <p:nvPr>
            <p:ph idx="1"/>
          </p:nvPr>
        </p:nvSpPr>
        <p:spPr>
          <a:xfrm>
            <a:off x="304800" y="1143000"/>
            <a:ext cx="8839200" cy="5181600"/>
          </a:xfrm>
        </p:spPr>
        <p:txBody>
          <a:bodyPr/>
          <a:lstStyle/>
          <a:p>
            <a:pPr>
              <a:spcBef>
                <a:spcPts val="300"/>
              </a:spcBef>
            </a:pPr>
            <a:r>
              <a:rPr lang="en-US" sz="3200" dirty="0"/>
              <a:t>An event occurs in web page, e.g., </a:t>
            </a:r>
          </a:p>
          <a:p>
            <a:pPr lvl="1">
              <a:spcBef>
                <a:spcPts val="100"/>
              </a:spcBef>
            </a:pPr>
            <a:r>
              <a:rPr lang="en-US" sz="2800" dirty="0"/>
              <a:t>User clicks on a button, fills a form, …</a:t>
            </a:r>
          </a:p>
          <a:p>
            <a:pPr lvl="1">
              <a:spcBef>
                <a:spcPts val="100"/>
              </a:spcBef>
            </a:pPr>
            <a:r>
              <a:rPr lang="en-US" sz="2800" dirty="0"/>
              <a:t>Automated/Periodic task just started</a:t>
            </a:r>
          </a:p>
          <a:p>
            <a:pPr>
              <a:spcBef>
                <a:spcPts val="300"/>
              </a:spcBef>
            </a:pPr>
            <a:r>
              <a:rPr lang="en-US" sz="3200" dirty="0"/>
              <a:t>JavaScript event handler creates &amp; sends an HTTP request to the server</a:t>
            </a:r>
          </a:p>
          <a:p>
            <a:pPr>
              <a:spcBef>
                <a:spcPts val="300"/>
              </a:spcBef>
            </a:pPr>
            <a:r>
              <a:rPr lang="en-US" sz="3200" dirty="0"/>
              <a:t>The server responds with a </a:t>
            </a:r>
            <a:r>
              <a:rPr lang="en-US" sz="3200" i="1" dirty="0">
                <a:solidFill>
                  <a:srgbClr val="C00000"/>
                </a:solidFill>
              </a:rPr>
              <a:t>small amount</a:t>
            </a:r>
            <a:r>
              <a:rPr lang="en-US" sz="3200" dirty="0">
                <a:solidFill>
                  <a:srgbClr val="C00000"/>
                </a:solidFill>
              </a:rPr>
              <a:t>  </a:t>
            </a:r>
            <a:r>
              <a:rPr lang="en-US" sz="3200" dirty="0"/>
              <a:t>of data, rather than a complete web page</a:t>
            </a:r>
          </a:p>
          <a:p>
            <a:pPr>
              <a:spcBef>
                <a:spcPts val="300"/>
              </a:spcBef>
            </a:pPr>
            <a:r>
              <a:rPr lang="en-US" sz="3200" dirty="0"/>
              <a:t>JavaScript uses this data to modify the page</a:t>
            </a:r>
            <a:endParaRPr lang="en-US" sz="1800" dirty="0"/>
          </a:p>
          <a:p>
            <a:pPr>
              <a:spcBef>
                <a:spcPts val="300"/>
              </a:spcBef>
            </a:pPr>
            <a:r>
              <a:rPr lang="en-US" sz="3200" dirty="0"/>
              <a:t>This is faster because less data is transmitted and because the browser has less work to do</a:t>
            </a:r>
          </a:p>
          <a:p>
            <a:pPr>
              <a:spcBef>
                <a:spcPts val="300"/>
              </a:spcBef>
            </a:pPr>
            <a:endParaRPr lang="en-US" sz="32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14</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heckerboard(across)">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Applications</a:t>
            </a:r>
          </a:p>
        </p:txBody>
      </p:sp>
      <p:sp>
        <p:nvSpPr>
          <p:cNvPr id="3" name="Content Placeholder 2"/>
          <p:cNvSpPr>
            <a:spLocks noGrp="1"/>
          </p:cNvSpPr>
          <p:nvPr>
            <p:ph idx="1"/>
          </p:nvPr>
        </p:nvSpPr>
        <p:spPr/>
        <p:txBody>
          <a:bodyPr/>
          <a:lstStyle/>
          <a:p>
            <a:r>
              <a:rPr lang="en-US" dirty="0"/>
              <a:t>Everywhere we need dynamic content from server in a portion of a web page </a:t>
            </a:r>
          </a:p>
          <a:p>
            <a:pPr lvl="1"/>
            <a:r>
              <a:rPr lang="en-US" dirty="0"/>
              <a:t>Submit a form or portion of page</a:t>
            </a:r>
          </a:p>
          <a:p>
            <a:pPr lvl="1"/>
            <a:r>
              <a:rPr lang="en-US" dirty="0"/>
              <a:t>Autocomplete of search box</a:t>
            </a:r>
          </a:p>
          <a:p>
            <a:pPr lvl="1"/>
            <a:r>
              <a:rPr lang="en-US" dirty="0"/>
              <a:t>Using as like and dislike in social media</a:t>
            </a:r>
          </a:p>
          <a:p>
            <a:pPr lvl="1"/>
            <a:r>
              <a:rPr lang="en-US" dirty="0"/>
              <a:t>Update received mails in mail box</a:t>
            </a:r>
          </a:p>
          <a:p>
            <a:pPr lvl="1"/>
            <a:r>
              <a:rPr lang="en-US" dirty="0"/>
              <a:t>And </a:t>
            </a:r>
            <a:r>
              <a:rPr lang="en-US" dirty="0" err="1"/>
              <a:t>etc</a:t>
            </a:r>
            <a:r>
              <a:rPr lang="en-US" dirty="0"/>
              <a:t>…</a:t>
            </a:r>
          </a:p>
          <a:p>
            <a:pPr lvl="1"/>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15</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Applications</a:t>
            </a:r>
          </a:p>
        </p:txBody>
      </p:sp>
      <p:sp>
        <p:nvSpPr>
          <p:cNvPr id="3" name="Content Placeholder 2"/>
          <p:cNvSpPr>
            <a:spLocks noGrp="1"/>
          </p:cNvSpPr>
          <p:nvPr>
            <p:ph idx="1"/>
          </p:nvPr>
        </p:nvSpPr>
        <p:spPr/>
        <p:txBody>
          <a:bodyPr/>
          <a:lstStyle/>
          <a:p>
            <a:r>
              <a:rPr lang="en-US" dirty="0"/>
              <a:t>Who use AJAX:</a:t>
            </a:r>
          </a:p>
          <a:p>
            <a:pPr lvl="1"/>
            <a:r>
              <a:rPr lang="en-US" dirty="0"/>
              <a:t>Google Suggest</a:t>
            </a:r>
          </a:p>
          <a:p>
            <a:pPr lvl="1"/>
            <a:r>
              <a:rPr lang="en-US" dirty="0"/>
              <a:t>Web mails (Gmail)</a:t>
            </a:r>
          </a:p>
          <a:p>
            <a:pPr lvl="1"/>
            <a:r>
              <a:rPr lang="en-US" dirty="0"/>
              <a:t>Google Docs</a:t>
            </a:r>
          </a:p>
          <a:p>
            <a:pPr lvl="1"/>
            <a:r>
              <a:rPr lang="en-US" dirty="0"/>
              <a:t>YouTube</a:t>
            </a:r>
          </a:p>
          <a:p>
            <a:pPr lvl="1"/>
            <a:r>
              <a:rPr lang="en-US" dirty="0"/>
              <a:t>Facebook</a:t>
            </a:r>
          </a:p>
          <a:p>
            <a:pPr lvl="1"/>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16</a:t>
            </a:fld>
            <a:endParaRPr lang="en-US" dirty="0"/>
          </a:p>
        </p:txBody>
      </p:sp>
    </p:spTree>
    <p:extLst>
      <p:ext uri="{BB962C8B-B14F-4D97-AF65-F5344CB8AC3E}">
        <p14:creationId xmlns:p14="http://schemas.microsoft.com/office/powerpoint/2010/main" val="2239583195"/>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04800" y="1066800"/>
            <a:ext cx="8382000" cy="5181600"/>
          </a:xfrm>
        </p:spPr>
        <p:txBody>
          <a:bodyPr/>
          <a:lstStyle/>
          <a:p>
            <a:r>
              <a:rPr lang="en-US" dirty="0"/>
              <a:t>Ajax</a:t>
            </a:r>
          </a:p>
          <a:p>
            <a:pPr lvl="1">
              <a:spcBef>
                <a:spcPts val="400"/>
              </a:spcBef>
            </a:pPr>
            <a:r>
              <a:rPr lang="en-US" dirty="0">
                <a:solidFill>
                  <a:srgbClr val="C2C2C2"/>
                </a:solidFill>
              </a:rPr>
              <a:t>Introduction</a:t>
            </a:r>
          </a:p>
          <a:p>
            <a:pPr lvl="1">
              <a:spcBef>
                <a:spcPts val="400"/>
              </a:spcBef>
            </a:pPr>
            <a:r>
              <a:rPr lang="en-US" dirty="0"/>
              <a:t>Implementation</a:t>
            </a:r>
          </a:p>
          <a:p>
            <a:pPr lvl="1">
              <a:spcBef>
                <a:spcPts val="400"/>
              </a:spcBef>
            </a:pPr>
            <a:r>
              <a:rPr lang="en-US" dirty="0">
                <a:solidFill>
                  <a:srgbClr val="C2C2C2"/>
                </a:solidFill>
              </a:rPr>
              <a:t>More details</a:t>
            </a:r>
          </a:p>
          <a:p>
            <a:pPr lvl="1">
              <a:spcBef>
                <a:spcPts val="400"/>
              </a:spcBef>
            </a:pPr>
            <a:r>
              <a:rPr lang="en-US" dirty="0">
                <a:solidFill>
                  <a:srgbClr val="C2C2C2"/>
                </a:solidFill>
              </a:rPr>
              <a:t>Examples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17</a:t>
            </a:fld>
            <a:endParaRPr lang="en-US" dirty="0"/>
          </a:p>
        </p:txBody>
      </p:sp>
    </p:spTree>
  </p:cSld>
  <p:clrMapOvr>
    <a:masterClrMapping/>
  </p:clrMapOvr>
  <p:transition>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urier New" pitchFamily="49" charset="0"/>
                <a:cs typeface="Courier New" pitchFamily="49" charset="0"/>
              </a:rPr>
              <a:t>XMLHttpRequest</a:t>
            </a:r>
            <a:endParaRPr lang="en-US" b="1" dirty="0">
              <a:latin typeface="Courier New" pitchFamily="49" charset="0"/>
              <a:cs typeface="Courier New" pitchFamily="49" charset="0"/>
            </a:endParaRPr>
          </a:p>
        </p:txBody>
      </p:sp>
      <p:sp>
        <p:nvSpPr>
          <p:cNvPr id="3" name="Content Placeholder 2"/>
          <p:cNvSpPr>
            <a:spLocks noGrp="1"/>
          </p:cNvSpPr>
          <p:nvPr>
            <p:ph idx="1"/>
          </p:nvPr>
        </p:nvSpPr>
        <p:spPr>
          <a:xfrm>
            <a:off x="304800" y="1143000"/>
            <a:ext cx="8763000" cy="5181600"/>
          </a:xfrm>
        </p:spPr>
        <p:txBody>
          <a:bodyPr/>
          <a:lstStyle/>
          <a:p>
            <a:r>
              <a:rPr lang="en-US" dirty="0"/>
              <a:t>Ajax is implemented by the </a:t>
            </a:r>
            <a:r>
              <a:rPr lang="en-US" b="1" dirty="0" err="1">
                <a:solidFill>
                  <a:srgbClr val="0033CC"/>
                </a:solidFill>
                <a:latin typeface="Courier New" pitchFamily="49" charset="0"/>
                <a:cs typeface="Courier New" pitchFamily="49" charset="0"/>
              </a:rPr>
              <a:t>XMLHttpRequest</a:t>
            </a:r>
            <a:r>
              <a:rPr lang="en-US" dirty="0"/>
              <a:t> object </a:t>
            </a:r>
          </a:p>
          <a:p>
            <a:pPr lvl="1"/>
            <a:r>
              <a:rPr lang="en-US" dirty="0"/>
              <a:t>Allows JavaScript to formulate HTTP requests and submit them to the server</a:t>
            </a:r>
          </a:p>
          <a:p>
            <a:pPr lvl="1"/>
            <a:r>
              <a:rPr lang="en-US" dirty="0"/>
              <a:t>Provides a mechanism to get response and some facilities to process it</a:t>
            </a:r>
          </a:p>
          <a:p>
            <a:r>
              <a:rPr lang="en-US" dirty="0"/>
              <a:t>Requests can sync. or async. and </a:t>
            </a:r>
            <a:r>
              <a:rPr lang="en-US" dirty="0">
                <a:solidFill>
                  <a:srgbClr val="C00000"/>
                </a:solidFill>
              </a:rPr>
              <a:t>any type</a:t>
            </a:r>
            <a:r>
              <a:rPr lang="en-US" dirty="0"/>
              <a:t> of document can be requested</a:t>
            </a:r>
            <a:endParaRPr lang="fa-IR" dirty="0"/>
          </a:p>
          <a:p>
            <a:pPr lvl="1"/>
            <a:r>
              <a:rPr lang="en-US" dirty="0"/>
              <a:t>Normally </a:t>
            </a:r>
            <a:r>
              <a:rPr lang="en-US" dirty="0" err="1"/>
              <a:t>async</a:t>
            </a:r>
            <a:r>
              <a:rPr lang="en-US" dirty="0"/>
              <a:t> request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18</a:t>
            </a:fld>
            <a:endParaRPr lang="en-US" dirty="0"/>
          </a:p>
        </p:txBody>
      </p:sp>
    </p:spTree>
  </p:cSld>
  <p:clrMapOvr>
    <a:masterClrMapping/>
  </p:clrMapOvr>
  <p:transition>
    <p:strip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urier New" pitchFamily="49" charset="0"/>
                <a:cs typeface="Courier New" pitchFamily="49" charset="0"/>
              </a:rPr>
              <a:t>XMLHttpRequest</a:t>
            </a:r>
            <a:r>
              <a:rPr lang="en-US" dirty="0"/>
              <a:t>: Methods </a:t>
            </a:r>
          </a:p>
        </p:txBody>
      </p:sp>
      <p:sp>
        <p:nvSpPr>
          <p:cNvPr id="3" name="Content Placeholder 2"/>
          <p:cNvSpPr>
            <a:spLocks noGrp="1"/>
          </p:cNvSpPr>
          <p:nvPr>
            <p:ph idx="1"/>
          </p:nvPr>
        </p:nvSpPr>
        <p:spPr>
          <a:xfrm>
            <a:off x="304800" y="1143000"/>
            <a:ext cx="8839200" cy="5181600"/>
          </a:xfrm>
        </p:spPr>
        <p:txBody>
          <a:bodyPr/>
          <a:lstStyle/>
          <a:p>
            <a:pPr>
              <a:spcBef>
                <a:spcPts val="700"/>
              </a:spcBef>
            </a:pPr>
            <a:r>
              <a:rPr lang="en-US" b="1" dirty="0">
                <a:solidFill>
                  <a:srgbClr val="0033CC"/>
                </a:solidFill>
                <a:latin typeface="Courier New" pitchFamily="49" charset="0"/>
                <a:cs typeface="Courier New" pitchFamily="49" charset="0"/>
              </a:rPr>
              <a:t>open('</a:t>
            </a:r>
            <a:r>
              <a:rPr lang="en-US" dirty="0" err="1"/>
              <a:t>method</a:t>
            </a:r>
            <a:r>
              <a:rPr lang="en-US" b="1" dirty="0" err="1">
                <a:solidFill>
                  <a:srgbClr val="0033CC"/>
                </a:solidFill>
                <a:latin typeface="Courier New" pitchFamily="49" charset="0"/>
                <a:cs typeface="Courier New" pitchFamily="49" charset="0"/>
              </a:rPr>
              <a:t>',</a:t>
            </a:r>
            <a:r>
              <a:rPr lang="en-US" dirty="0" err="1"/>
              <a:t>'URL</a:t>
            </a:r>
            <a:r>
              <a:rPr lang="en-US" b="1" dirty="0" err="1">
                <a:solidFill>
                  <a:srgbClr val="0033CC"/>
                </a:solidFill>
                <a:latin typeface="Courier New" pitchFamily="49" charset="0"/>
                <a:cs typeface="Courier New" pitchFamily="49" charset="0"/>
              </a:rPr>
              <a:t>',</a:t>
            </a:r>
            <a:r>
              <a:rPr lang="en-US" dirty="0" err="1"/>
              <a:t>'isAsync</a:t>
            </a:r>
            <a:r>
              <a:rPr lang="en-US" b="1" dirty="0">
                <a:solidFill>
                  <a:srgbClr val="0033CC"/>
                </a:solidFill>
                <a:latin typeface="Courier New" pitchFamily="49" charset="0"/>
                <a:cs typeface="Courier New" pitchFamily="49" charset="0"/>
              </a:rPr>
              <a:t>') </a:t>
            </a:r>
            <a:endParaRPr lang="en-US" dirty="0"/>
          </a:p>
          <a:p>
            <a:pPr lvl="1">
              <a:spcBef>
                <a:spcPts val="700"/>
              </a:spcBef>
            </a:pPr>
            <a:r>
              <a:rPr lang="en-US" dirty="0"/>
              <a:t>method: specifies the HTTP method </a:t>
            </a:r>
          </a:p>
          <a:p>
            <a:pPr lvl="2">
              <a:spcBef>
                <a:spcPts val="700"/>
              </a:spcBef>
            </a:pPr>
            <a:r>
              <a:rPr lang="en-US" sz="2800" dirty="0"/>
              <a:t>E.g., GET, POST, …</a:t>
            </a:r>
          </a:p>
          <a:p>
            <a:pPr lvl="1">
              <a:spcBef>
                <a:spcPts val="700"/>
              </a:spcBef>
            </a:pPr>
            <a:r>
              <a:rPr lang="en-US" dirty="0"/>
              <a:t>URL: target URL, where the request is handled</a:t>
            </a:r>
          </a:p>
          <a:p>
            <a:pPr lvl="1">
              <a:spcBef>
                <a:spcPts val="700"/>
              </a:spcBef>
            </a:pPr>
            <a:r>
              <a:rPr lang="en-US" dirty="0" err="1"/>
              <a:t>isAsyc</a:t>
            </a:r>
            <a:r>
              <a:rPr lang="en-US" dirty="0"/>
              <a:t>: </a:t>
            </a:r>
          </a:p>
          <a:p>
            <a:pPr lvl="2">
              <a:spcBef>
                <a:spcPts val="700"/>
              </a:spcBef>
            </a:pPr>
            <a:r>
              <a:rPr lang="en-US" sz="2800" dirty="0"/>
              <a:t>'true': asynchronous operation (default)</a:t>
            </a:r>
          </a:p>
          <a:p>
            <a:pPr lvl="2">
              <a:spcBef>
                <a:spcPts val="700"/>
              </a:spcBef>
            </a:pPr>
            <a:r>
              <a:rPr lang="en-US" sz="2800" dirty="0"/>
              <a:t>'false': synchronous operation</a:t>
            </a:r>
          </a:p>
          <a:p>
            <a:pPr>
              <a:spcBef>
                <a:spcPts val="700"/>
              </a:spcBef>
            </a:pPr>
            <a:r>
              <a:rPr lang="en-US" b="1" dirty="0">
                <a:solidFill>
                  <a:srgbClr val="0033CC"/>
                </a:solidFill>
                <a:latin typeface="Courier New" pitchFamily="49" charset="0"/>
                <a:cs typeface="Courier New" pitchFamily="49" charset="0"/>
              </a:rPr>
              <a:t>send(</a:t>
            </a:r>
            <a:r>
              <a:rPr lang="en-US" dirty="0"/>
              <a:t>content</a:t>
            </a:r>
            <a:r>
              <a:rPr lang="en-US" b="1" dirty="0">
                <a:solidFill>
                  <a:srgbClr val="0033CC"/>
                </a:solidFill>
                <a:latin typeface="Courier New" pitchFamily="49" charset="0"/>
                <a:cs typeface="Courier New" pitchFamily="49" charset="0"/>
              </a:rPr>
              <a:t>)</a:t>
            </a:r>
          </a:p>
          <a:p>
            <a:pPr lvl="1">
              <a:spcBef>
                <a:spcPts val="700"/>
              </a:spcBef>
            </a:pPr>
            <a:r>
              <a:rPr lang="en-US" dirty="0"/>
              <a:t>Sends the request, optionally with </a:t>
            </a:r>
            <a:r>
              <a:rPr lang="en-US" dirty="0">
                <a:solidFill>
                  <a:srgbClr val="FF0000"/>
                </a:solidFill>
              </a:rPr>
              <a:t>POST</a:t>
            </a:r>
            <a:r>
              <a:rPr lang="en-US" dirty="0"/>
              <a:t> data</a:t>
            </a:r>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19</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checkerboard(across)">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a:xfrm>
            <a:off x="304800" y="1143000"/>
            <a:ext cx="8839200" cy="5181600"/>
          </a:xfrm>
        </p:spPr>
        <p:txBody>
          <a:bodyPr/>
          <a:lstStyle/>
          <a:p>
            <a:r>
              <a:rPr lang="en-US" dirty="0"/>
              <a:t>Q5) How to update a portion of web page?</a:t>
            </a:r>
          </a:p>
          <a:p>
            <a:pPr lvl="1"/>
            <a:r>
              <a:rPr lang="en-US" dirty="0"/>
              <a:t>Check new mails?</a:t>
            </a:r>
          </a:p>
          <a:p>
            <a:r>
              <a:rPr lang="en-US" dirty="0"/>
              <a:t>Q5.1) Is it possible?</a:t>
            </a:r>
          </a:p>
          <a:p>
            <a:r>
              <a:rPr lang="en-US" dirty="0"/>
              <a:t>Q5.2) Should we wait for server response?</a:t>
            </a:r>
          </a:p>
          <a:p>
            <a:r>
              <a:rPr lang="en-US" dirty="0"/>
              <a:t>Q5.3) What does server return back?</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a:t>
            </a:fld>
            <a:endParaRPr lang="en-US" dirty="0"/>
          </a:p>
        </p:txBody>
      </p:sp>
    </p:spTree>
  </p:cSld>
  <p:clrMapOvr>
    <a:masterClrMapping/>
  </p:clrMapOvr>
  <p:transition>
    <p:strip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00" b="1" dirty="0" err="1">
                <a:latin typeface="Courier New" pitchFamily="49" charset="0"/>
                <a:cs typeface="Courier New" pitchFamily="49" charset="0"/>
              </a:rPr>
              <a:t>XMLHttpRequest</a:t>
            </a:r>
            <a:r>
              <a:rPr lang="en-US" sz="4100" dirty="0"/>
              <a:t>: Operation Mode</a:t>
            </a:r>
          </a:p>
        </p:txBody>
      </p:sp>
      <p:sp>
        <p:nvSpPr>
          <p:cNvPr id="3" name="Content Placeholder 2"/>
          <p:cNvSpPr>
            <a:spLocks noGrp="1"/>
          </p:cNvSpPr>
          <p:nvPr>
            <p:ph idx="1"/>
          </p:nvPr>
        </p:nvSpPr>
        <p:spPr>
          <a:xfrm>
            <a:off x="304800" y="1143000"/>
            <a:ext cx="8839200" cy="5181600"/>
          </a:xfrm>
        </p:spPr>
        <p:txBody>
          <a:bodyPr/>
          <a:lstStyle/>
          <a:p>
            <a:r>
              <a:rPr lang="en-US" sz="3200" b="1" dirty="0" err="1">
                <a:solidFill>
                  <a:srgbClr val="0033CC"/>
                </a:solidFill>
                <a:latin typeface="Courier New" pitchFamily="49" charset="0"/>
                <a:cs typeface="Courier New" pitchFamily="49" charset="0"/>
              </a:rPr>
              <a:t>XMLHttpRequest</a:t>
            </a:r>
            <a:r>
              <a:rPr lang="en-US" sz="3200" dirty="0"/>
              <a:t> supports both synchronous and synchronous operation modes</a:t>
            </a:r>
          </a:p>
          <a:p>
            <a:pPr lvl="1"/>
            <a:r>
              <a:rPr lang="en-US" sz="2800" dirty="0" err="1"/>
              <a:t>isAsync</a:t>
            </a:r>
            <a:r>
              <a:rPr lang="en-US" sz="2800" dirty="0"/>
              <a:t>: true / false? </a:t>
            </a:r>
          </a:p>
          <a:p>
            <a:r>
              <a:rPr lang="en-US" sz="3200" dirty="0"/>
              <a:t>In synchronous mode</a:t>
            </a:r>
          </a:p>
          <a:p>
            <a:pPr lvl="1">
              <a:spcBef>
                <a:spcPts val="500"/>
              </a:spcBef>
            </a:pPr>
            <a:r>
              <a:rPr lang="en-US" sz="2800" dirty="0"/>
              <a:t>The </a:t>
            </a:r>
            <a:r>
              <a:rPr lang="en-US" sz="2800" b="1" dirty="0">
                <a:solidFill>
                  <a:srgbClr val="0033CC"/>
                </a:solidFill>
                <a:latin typeface="Courier New" pitchFamily="49" charset="0"/>
                <a:cs typeface="Courier New" pitchFamily="49" charset="0"/>
              </a:rPr>
              <a:t>send()</a:t>
            </a:r>
            <a:r>
              <a:rPr lang="en-US" sz="2800" dirty="0"/>
              <a:t> method is blocking</a:t>
            </a:r>
          </a:p>
          <a:p>
            <a:pPr lvl="1">
              <a:spcBef>
                <a:spcPts val="500"/>
              </a:spcBef>
            </a:pPr>
            <a:r>
              <a:rPr lang="en-US" sz="2800" dirty="0"/>
              <a:t>Does not return until the request is sent and a </a:t>
            </a:r>
            <a:r>
              <a:rPr lang="en-US" sz="2800" dirty="0">
                <a:solidFill>
                  <a:srgbClr val="C00000"/>
                </a:solidFill>
              </a:rPr>
              <a:t>response</a:t>
            </a:r>
            <a:r>
              <a:rPr lang="en-US" sz="2800" dirty="0"/>
              <a:t> is received</a:t>
            </a:r>
          </a:p>
          <a:p>
            <a:r>
              <a:rPr lang="en-US" sz="3200" dirty="0"/>
              <a:t>In asynchronous mode</a:t>
            </a:r>
          </a:p>
          <a:p>
            <a:pPr lvl="1">
              <a:spcBef>
                <a:spcPts val="500"/>
              </a:spcBef>
            </a:pPr>
            <a:r>
              <a:rPr lang="en-US" sz="2800" dirty="0"/>
              <a:t>The </a:t>
            </a:r>
            <a:r>
              <a:rPr lang="en-US" sz="2800" b="1" dirty="0">
                <a:solidFill>
                  <a:srgbClr val="0033CC"/>
                </a:solidFill>
                <a:latin typeface="Courier New" pitchFamily="49" charset="0"/>
                <a:cs typeface="Courier New" pitchFamily="49" charset="0"/>
              </a:rPr>
              <a:t>send()</a:t>
            </a:r>
            <a:r>
              <a:rPr lang="en-US" sz="2800" dirty="0"/>
              <a:t> method is not blocking</a:t>
            </a:r>
          </a:p>
          <a:p>
            <a:pPr lvl="1">
              <a:spcBef>
                <a:spcPts val="500"/>
              </a:spcBef>
            </a:pPr>
            <a:r>
              <a:rPr lang="en-US" sz="2800" dirty="0"/>
              <a:t>Just sends the request and returns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20</a:t>
            </a:fld>
            <a:endParaRPr lang="en-US" dirty="0"/>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err="1">
                <a:latin typeface="Courier New" pitchFamily="49" charset="0"/>
                <a:cs typeface="Courier New" pitchFamily="49" charset="0"/>
              </a:rPr>
              <a:t>XMLHttpRequest</a:t>
            </a:r>
            <a:r>
              <a:rPr lang="en-US" dirty="0"/>
              <a:t>: Methods </a:t>
            </a:r>
          </a:p>
        </p:txBody>
      </p:sp>
      <p:sp>
        <p:nvSpPr>
          <p:cNvPr id="3" name="Content Placeholder 2"/>
          <p:cNvSpPr>
            <a:spLocks noGrp="1"/>
          </p:cNvSpPr>
          <p:nvPr>
            <p:ph idx="1"/>
          </p:nvPr>
        </p:nvSpPr>
        <p:spPr>
          <a:xfrm>
            <a:off x="304800" y="1143000"/>
            <a:ext cx="8839200" cy="5181600"/>
          </a:xfrm>
        </p:spPr>
        <p:txBody>
          <a:bodyPr/>
          <a:lstStyle/>
          <a:p>
            <a:r>
              <a:rPr lang="en-US" b="1" dirty="0">
                <a:solidFill>
                  <a:srgbClr val="0033CC"/>
                </a:solidFill>
                <a:latin typeface="Courier New" pitchFamily="49" charset="0"/>
                <a:cs typeface="Courier New" pitchFamily="49" charset="0"/>
              </a:rPr>
              <a:t>setRequestHeader('</a:t>
            </a:r>
            <a:r>
              <a:rPr lang="en-US" dirty="0" err="1"/>
              <a:t>x</a:t>
            </a:r>
            <a:r>
              <a:rPr lang="en-US" b="1" dirty="0" err="1">
                <a:solidFill>
                  <a:srgbClr val="0033CC"/>
                </a:solidFill>
                <a:latin typeface="Courier New" pitchFamily="49" charset="0"/>
                <a:cs typeface="Courier New" pitchFamily="49" charset="0"/>
              </a:rPr>
              <a:t>','</a:t>
            </a:r>
            <a:r>
              <a:rPr lang="en-US" dirty="0" err="1"/>
              <a:t>y</a:t>
            </a:r>
            <a:r>
              <a:rPr lang="en-US" b="1" dirty="0">
                <a:solidFill>
                  <a:srgbClr val="0033CC"/>
                </a:solidFill>
                <a:latin typeface="Courier New" pitchFamily="49" charset="0"/>
                <a:cs typeface="Courier New" pitchFamily="49" charset="0"/>
              </a:rPr>
              <a:t>')</a:t>
            </a:r>
          </a:p>
          <a:p>
            <a:pPr lvl="1"/>
            <a:r>
              <a:rPr lang="en-US" dirty="0"/>
              <a:t>Sets a parameter and value pair x=y and assigns it to the header to be sent with the request</a:t>
            </a:r>
          </a:p>
          <a:p>
            <a:r>
              <a:rPr lang="en-US" b="1" dirty="0">
                <a:solidFill>
                  <a:srgbClr val="0033CC"/>
                </a:solidFill>
                <a:latin typeface="Courier New" pitchFamily="49" charset="0"/>
                <a:cs typeface="Courier New" pitchFamily="49" charset="0"/>
              </a:rPr>
              <a:t>abort()</a:t>
            </a:r>
          </a:p>
          <a:p>
            <a:pPr lvl="1"/>
            <a:r>
              <a:rPr lang="en-US" dirty="0"/>
              <a:t>Stops the current request</a:t>
            </a:r>
          </a:p>
          <a:p>
            <a:r>
              <a:rPr lang="en-US" b="1" dirty="0" err="1">
                <a:solidFill>
                  <a:srgbClr val="0033CC"/>
                </a:solidFill>
                <a:latin typeface="Courier New" pitchFamily="49" charset="0"/>
                <a:cs typeface="Courier New" pitchFamily="49" charset="0"/>
              </a:rPr>
              <a:t>getAllResponseHeaders</a:t>
            </a:r>
            <a:r>
              <a:rPr lang="en-US" b="1" dirty="0">
                <a:solidFill>
                  <a:srgbClr val="0033CC"/>
                </a:solidFill>
                <a:latin typeface="Courier New" pitchFamily="49" charset="0"/>
                <a:cs typeface="Courier New" pitchFamily="49" charset="0"/>
              </a:rPr>
              <a:t>() </a:t>
            </a:r>
            <a:r>
              <a:rPr lang="en-US" dirty="0"/>
              <a:t>	</a:t>
            </a:r>
          </a:p>
          <a:p>
            <a:pPr lvl="1"/>
            <a:r>
              <a:rPr lang="en-US" dirty="0"/>
              <a:t>Returns all headers as a string</a:t>
            </a:r>
          </a:p>
          <a:p>
            <a:r>
              <a:rPr lang="en-US" b="1" dirty="0" err="1">
                <a:solidFill>
                  <a:srgbClr val="0033CC"/>
                </a:solidFill>
                <a:latin typeface="Courier New" pitchFamily="49" charset="0"/>
                <a:cs typeface="Courier New" pitchFamily="49" charset="0"/>
              </a:rPr>
              <a:t>getResponseHeader</a:t>
            </a:r>
            <a:r>
              <a:rPr lang="en-US" b="1" dirty="0">
                <a:solidFill>
                  <a:srgbClr val="0033CC"/>
                </a:solidFill>
                <a:latin typeface="Courier New" pitchFamily="49" charset="0"/>
                <a:cs typeface="Courier New" pitchFamily="49" charset="0"/>
              </a:rPr>
              <a:t>(</a:t>
            </a:r>
            <a:r>
              <a:rPr lang="en-US" dirty="0">
                <a:cs typeface="Courier New" pitchFamily="49" charset="0"/>
              </a:rPr>
              <a:t>x</a:t>
            </a:r>
            <a:r>
              <a:rPr lang="en-US" b="1" dirty="0">
                <a:solidFill>
                  <a:srgbClr val="0033CC"/>
                </a:solidFill>
                <a:latin typeface="Courier New" pitchFamily="49" charset="0"/>
                <a:cs typeface="Courier New" pitchFamily="49" charset="0"/>
              </a:rPr>
              <a:t>) </a:t>
            </a:r>
            <a:r>
              <a:rPr lang="en-US" dirty="0"/>
              <a:t>		</a:t>
            </a:r>
          </a:p>
          <a:p>
            <a:pPr lvl="1"/>
            <a:r>
              <a:rPr lang="en-US" dirty="0"/>
              <a:t>Returns the value of header x as a string</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21</a:t>
            </a:fld>
            <a:endParaRPr lang="en-US" dirty="0"/>
          </a:p>
        </p:txBody>
      </p:sp>
    </p:spTree>
  </p:cSld>
  <p:clrMapOvr>
    <a:masterClrMapping/>
  </p:clrMapOvr>
  <p:transition>
    <p:strip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err="1">
                <a:latin typeface="Courier New" pitchFamily="49" charset="0"/>
                <a:cs typeface="Courier New" pitchFamily="49" charset="0"/>
              </a:rPr>
              <a:t>XMLHttpRequest</a:t>
            </a:r>
            <a:r>
              <a:rPr lang="en-US" dirty="0"/>
              <a:t>: Properties</a:t>
            </a:r>
          </a:p>
        </p:txBody>
      </p:sp>
      <p:sp>
        <p:nvSpPr>
          <p:cNvPr id="3" name="Content Placeholder 2"/>
          <p:cNvSpPr>
            <a:spLocks noGrp="1"/>
          </p:cNvSpPr>
          <p:nvPr>
            <p:ph idx="1"/>
          </p:nvPr>
        </p:nvSpPr>
        <p:spPr>
          <a:xfrm>
            <a:off x="304800" y="927904"/>
            <a:ext cx="8382000" cy="5181600"/>
          </a:xfrm>
        </p:spPr>
        <p:txBody>
          <a:bodyPr/>
          <a:lstStyle/>
          <a:p>
            <a:r>
              <a:rPr lang="en-US" b="1" dirty="0">
                <a:solidFill>
                  <a:srgbClr val="0033CC"/>
                </a:solidFill>
                <a:latin typeface="Courier New" pitchFamily="49" charset="0"/>
                <a:cs typeface="Courier New" pitchFamily="49" charset="0"/>
              </a:rPr>
              <a:t>status</a:t>
            </a:r>
            <a:r>
              <a:rPr lang="en-US" dirty="0"/>
              <a:t> 				</a:t>
            </a:r>
          </a:p>
          <a:p>
            <a:pPr lvl="1"/>
            <a:r>
              <a:rPr lang="en-US" dirty="0"/>
              <a:t>HTTP status code returned by server</a:t>
            </a:r>
          </a:p>
          <a:p>
            <a:r>
              <a:rPr lang="en-US" b="1" dirty="0" err="1">
                <a:solidFill>
                  <a:srgbClr val="0033CC"/>
                </a:solidFill>
                <a:latin typeface="Courier New" pitchFamily="49" charset="0"/>
                <a:cs typeface="Courier New" pitchFamily="49" charset="0"/>
              </a:rPr>
              <a:t>statusText</a:t>
            </a:r>
            <a:r>
              <a:rPr lang="en-US" dirty="0"/>
              <a:t> 		</a:t>
            </a:r>
          </a:p>
          <a:p>
            <a:pPr lvl="1"/>
            <a:r>
              <a:rPr lang="en-US" dirty="0"/>
              <a:t>HTTP reason phrase returned by server</a:t>
            </a:r>
          </a:p>
          <a:p>
            <a:r>
              <a:rPr lang="en-US" b="1" dirty="0" err="1">
                <a:solidFill>
                  <a:srgbClr val="0033CC"/>
                </a:solidFill>
                <a:latin typeface="Courier New" pitchFamily="49" charset="0"/>
                <a:cs typeface="Courier New" pitchFamily="49" charset="0"/>
              </a:rPr>
              <a:t>responseText</a:t>
            </a:r>
            <a:r>
              <a:rPr lang="en-US" dirty="0"/>
              <a:t> 			</a:t>
            </a:r>
          </a:p>
          <a:p>
            <a:pPr lvl="1"/>
            <a:r>
              <a:rPr lang="en-US" dirty="0"/>
              <a:t>Data returned by the server in text string form(for </a:t>
            </a:r>
            <a:r>
              <a:rPr lang="en-US" dirty="0">
                <a:solidFill>
                  <a:srgbClr val="FF0000"/>
                </a:solidFill>
              </a:rPr>
              <a:t>Text</a:t>
            </a:r>
            <a:r>
              <a:rPr lang="en-US" dirty="0"/>
              <a:t> , </a:t>
            </a:r>
            <a:r>
              <a:rPr lang="en-US" dirty="0">
                <a:solidFill>
                  <a:srgbClr val="FF0000"/>
                </a:solidFill>
              </a:rPr>
              <a:t>JSON and etc.</a:t>
            </a:r>
            <a:r>
              <a:rPr lang="en-US" dirty="0"/>
              <a:t>)</a:t>
            </a:r>
          </a:p>
          <a:p>
            <a:pPr>
              <a:spcBef>
                <a:spcPts val="300"/>
              </a:spcBef>
              <a:buNone/>
            </a:pPr>
            <a:r>
              <a:rPr lang="en-US" dirty="0"/>
              <a:t>	</a:t>
            </a:r>
            <a:r>
              <a:rPr lang="en-US" sz="2800" b="1" dirty="0" err="1">
                <a:latin typeface="Courier New" pitchFamily="49" charset="0"/>
                <a:cs typeface="Courier New" pitchFamily="49" charset="0"/>
              </a:rPr>
              <a:t>xmlhttp</a:t>
            </a:r>
            <a:r>
              <a:rPr lang="en-US" sz="2800" b="1" dirty="0">
                <a:solidFill>
                  <a:srgbClr val="0033CC"/>
                </a:solidFill>
                <a:latin typeface="Courier New" pitchFamily="49" charset="0"/>
                <a:cs typeface="Courier New" pitchFamily="49" charset="0"/>
              </a:rPr>
              <a:t> = new </a:t>
            </a:r>
            <a:r>
              <a:rPr lang="en-US" sz="2800" b="1" dirty="0" err="1">
                <a:solidFill>
                  <a:srgbClr val="0033CC"/>
                </a:solidFill>
                <a:latin typeface="Courier New" pitchFamily="49" charset="0"/>
                <a:cs typeface="Courier New" pitchFamily="49" charset="0"/>
              </a:rPr>
              <a:t>XMLHttpRequest</a:t>
            </a:r>
            <a:r>
              <a:rPr lang="en-US" sz="2800" b="1" dirty="0">
                <a:solidFill>
                  <a:srgbClr val="0033CC"/>
                </a:solidFill>
                <a:latin typeface="Courier New" pitchFamily="49" charset="0"/>
                <a:cs typeface="Courier New" pitchFamily="49" charset="0"/>
              </a:rPr>
              <a:t>();</a:t>
            </a:r>
          </a:p>
          <a:p>
            <a:pPr>
              <a:spcBef>
                <a:spcPts val="300"/>
              </a:spcBef>
              <a:buNone/>
            </a:pPr>
            <a:r>
              <a:rPr lang="en-US" sz="2800" b="1" dirty="0">
                <a:solidFill>
                  <a:srgbClr val="0033CC"/>
                </a:solidFill>
                <a:latin typeface="Courier New" pitchFamily="49" charset="0"/>
                <a:cs typeface="Courier New" pitchFamily="49" charset="0"/>
              </a:rPr>
              <a:t>	…</a:t>
            </a:r>
          </a:p>
          <a:p>
            <a:pPr>
              <a:spcBef>
                <a:spcPts val="300"/>
              </a:spcBef>
              <a:buNone/>
            </a:pPr>
            <a:r>
              <a:rPr lang="en-US" sz="2800" b="1" dirty="0">
                <a:solidFill>
                  <a:srgbClr val="0033CC"/>
                </a:solidFill>
                <a:latin typeface="Courier New" pitchFamily="49" charset="0"/>
                <a:cs typeface="Courier New" pitchFamily="49" charset="0"/>
              </a:rPr>
              <a:t>	</a:t>
            </a:r>
            <a:r>
              <a:rPr lang="en-US" sz="2800" b="1" dirty="0" err="1">
                <a:solidFill>
                  <a:srgbClr val="0033CC"/>
                </a:solidFill>
                <a:latin typeface="Courier New" pitchFamily="49" charset="0"/>
                <a:cs typeface="Courier New" pitchFamily="49" charset="0"/>
              </a:rPr>
              <a:t>var</a:t>
            </a:r>
            <a:r>
              <a:rPr lang="en-US" sz="2800" b="1" dirty="0">
                <a:solidFill>
                  <a:srgbClr val="0033CC"/>
                </a:solidFill>
                <a:latin typeface="Courier New" pitchFamily="49" charset="0"/>
                <a:cs typeface="Courier New" pitchFamily="49" charset="0"/>
              </a:rPr>
              <a:t> data = </a:t>
            </a:r>
            <a:r>
              <a:rPr lang="en-US" sz="2800" b="1" dirty="0" err="1">
                <a:latin typeface="Courier New" pitchFamily="49" charset="0"/>
                <a:cs typeface="Courier New" pitchFamily="49" charset="0"/>
              </a:rPr>
              <a:t>xmlhttp</a:t>
            </a:r>
            <a:r>
              <a:rPr lang="en-US" sz="2800" b="1" dirty="0" err="1">
                <a:solidFill>
                  <a:srgbClr val="0033CC"/>
                </a:solidFill>
                <a:latin typeface="Courier New" pitchFamily="49" charset="0"/>
                <a:cs typeface="Courier New" pitchFamily="49" charset="0"/>
              </a:rPr>
              <a:t>.responseText</a:t>
            </a:r>
            <a:r>
              <a:rPr lang="en-US" sz="2800" b="1" dirty="0">
                <a:solidFill>
                  <a:srgbClr val="0033CC"/>
                </a:solidFill>
                <a:latin typeface="Courier New" pitchFamily="49" charset="0"/>
                <a:cs typeface="Courier New" pitchFamily="49" charset="0"/>
              </a:rPr>
              <a:t>;</a:t>
            </a:r>
            <a:endParaRPr lang="en-US" b="1" dirty="0">
              <a:solidFill>
                <a:srgbClr val="0033CC"/>
              </a:solidFill>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22</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err="1">
                <a:latin typeface="Courier New" pitchFamily="49" charset="0"/>
                <a:cs typeface="Courier New" pitchFamily="49" charset="0"/>
              </a:rPr>
              <a:t>XMLHttpRequest</a:t>
            </a:r>
            <a:r>
              <a:rPr lang="en-US" dirty="0"/>
              <a:t>: Properties</a:t>
            </a:r>
          </a:p>
        </p:txBody>
      </p:sp>
      <p:sp>
        <p:nvSpPr>
          <p:cNvPr id="3" name="Content Placeholder 2"/>
          <p:cNvSpPr>
            <a:spLocks noGrp="1"/>
          </p:cNvSpPr>
          <p:nvPr>
            <p:ph idx="1"/>
          </p:nvPr>
        </p:nvSpPr>
        <p:spPr>
          <a:xfrm>
            <a:off x="304800" y="1143000"/>
            <a:ext cx="8610600" cy="5181600"/>
          </a:xfrm>
        </p:spPr>
        <p:txBody>
          <a:bodyPr/>
          <a:lstStyle/>
          <a:p>
            <a:r>
              <a:rPr lang="en-US" b="1" dirty="0" err="1">
                <a:solidFill>
                  <a:srgbClr val="0033CC"/>
                </a:solidFill>
                <a:latin typeface="Courier New" pitchFamily="49" charset="0"/>
                <a:cs typeface="Courier New" pitchFamily="49" charset="0"/>
              </a:rPr>
              <a:t>responseXML</a:t>
            </a:r>
            <a:r>
              <a:rPr lang="en-US" dirty="0"/>
              <a:t> returns the response as XML</a:t>
            </a:r>
          </a:p>
          <a:p>
            <a:pPr lvl="1"/>
            <a:r>
              <a:rPr lang="en-US" dirty="0"/>
              <a:t>Can be treated and parsed using the DOM</a:t>
            </a:r>
          </a:p>
          <a:p>
            <a:pPr lvl="1"/>
            <a:r>
              <a:rPr lang="en-US" dirty="0"/>
              <a:t>Content-Type of response is important</a:t>
            </a:r>
          </a:p>
          <a:p>
            <a:pPr lvl="2"/>
            <a:r>
              <a:rPr lang="en-US" dirty="0"/>
              <a:t>Content-Type=“text/xml”</a:t>
            </a:r>
          </a:p>
          <a:p>
            <a:pPr>
              <a:buNone/>
            </a:pPr>
            <a:endParaRPr lang="en-US" sz="2000" b="1" dirty="0">
              <a:latin typeface="Courier New" pitchFamily="49" charset="0"/>
              <a:cs typeface="Courier New" pitchFamily="49" charset="0"/>
            </a:endParaRPr>
          </a:p>
          <a:p>
            <a:pPr>
              <a:buNone/>
            </a:pPr>
            <a:r>
              <a:rPr lang="en-US" sz="2800" b="1" dirty="0" err="1">
                <a:latin typeface="Courier New" pitchFamily="49" charset="0"/>
                <a:cs typeface="Courier New" pitchFamily="49" charset="0"/>
              </a:rPr>
              <a:t>var</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xmlDoc</a:t>
            </a:r>
            <a:r>
              <a:rPr lang="en-US" sz="2800" b="1" dirty="0">
                <a:latin typeface="Courier New" pitchFamily="49" charset="0"/>
                <a:cs typeface="Courier New" pitchFamily="49" charset="0"/>
              </a:rPr>
              <a:t> = </a:t>
            </a:r>
            <a:r>
              <a:rPr lang="en-US" sz="2800" b="1" dirty="0" err="1">
                <a:latin typeface="Courier New" pitchFamily="49" charset="0"/>
                <a:cs typeface="Courier New" pitchFamily="49" charset="0"/>
              </a:rPr>
              <a:t>xmlhttp.</a:t>
            </a:r>
            <a:r>
              <a:rPr lang="en-US" sz="2800" b="1" dirty="0" err="1">
                <a:solidFill>
                  <a:srgbClr val="0033CC"/>
                </a:solidFill>
                <a:latin typeface="Courier New" pitchFamily="49" charset="0"/>
                <a:cs typeface="Courier New" pitchFamily="49" charset="0"/>
              </a:rPr>
              <a:t>responseXML.documentElement</a:t>
            </a:r>
            <a:r>
              <a:rPr lang="en-US" sz="2800" b="1" dirty="0">
                <a:latin typeface="Courier New" pitchFamily="49" charset="0"/>
                <a:cs typeface="Courier New" pitchFamily="49" charset="0"/>
              </a:rPr>
              <a:t>;</a:t>
            </a:r>
          </a:p>
          <a:p>
            <a:pPr>
              <a:buNone/>
            </a:pPr>
            <a:r>
              <a:rPr lang="en-US" sz="2800" b="1" dirty="0" err="1">
                <a:latin typeface="Courier New" pitchFamily="49" charset="0"/>
                <a:cs typeface="Courier New" pitchFamily="49" charset="0"/>
              </a:rPr>
              <a:t>var</a:t>
            </a:r>
            <a:r>
              <a:rPr lang="en-US" sz="2800" b="1" dirty="0">
                <a:latin typeface="Courier New" pitchFamily="49" charset="0"/>
                <a:cs typeface="Courier New" pitchFamily="49" charset="0"/>
              </a:rPr>
              <a:t> value = </a:t>
            </a:r>
            <a:r>
              <a:rPr lang="en-US" sz="2800" b="1" dirty="0" err="1">
                <a:latin typeface="Courier New" pitchFamily="49" charset="0"/>
                <a:cs typeface="Courier New" pitchFamily="49" charset="0"/>
              </a:rPr>
              <a:t>xmlDoc.</a:t>
            </a:r>
            <a:r>
              <a:rPr lang="en-US" sz="2800" b="1" dirty="0" err="1">
                <a:solidFill>
                  <a:srgbClr val="0033CC"/>
                </a:solidFill>
                <a:latin typeface="Courier New" pitchFamily="49" charset="0"/>
                <a:cs typeface="Courier New" pitchFamily="49" charset="0"/>
              </a:rPr>
              <a:t>getElementsByTagName</a:t>
            </a:r>
            <a:endParaRPr lang="en-US" sz="2800" b="1" dirty="0">
              <a:solidFill>
                <a:srgbClr val="0033CC"/>
              </a:solidFill>
              <a:latin typeface="Courier New" pitchFamily="49" charset="0"/>
              <a:cs typeface="Courier New" pitchFamily="49" charset="0"/>
            </a:endParaRPr>
          </a:p>
          <a:p>
            <a:pPr>
              <a:buNone/>
            </a:pPr>
            <a:r>
              <a:rPr lang="en-US" sz="2800" b="1" dirty="0">
                <a:latin typeface="Courier New" pitchFamily="49" charset="0"/>
                <a:cs typeface="Courier New" pitchFamily="49" charset="0"/>
              </a:rPr>
              <a:t>("</a:t>
            </a:r>
            <a:r>
              <a:rPr lang="en-US" sz="2800" b="1" dirty="0" err="1">
                <a:latin typeface="Courier New" pitchFamily="49" charset="0"/>
                <a:cs typeface="Courier New" pitchFamily="49" charset="0"/>
              </a:rPr>
              <a:t>tagname</a:t>
            </a:r>
            <a:r>
              <a:rPr lang="en-US" sz="2800" b="1" dirty="0">
                <a:latin typeface="Courier New" pitchFamily="49" charset="0"/>
                <a:cs typeface="Courier New" pitchFamily="49" charset="0"/>
              </a:rPr>
              <a:t>")[0].</a:t>
            </a:r>
            <a:r>
              <a:rPr lang="en-US" sz="2800" b="1" dirty="0" err="1">
                <a:solidFill>
                  <a:srgbClr val="0033CC"/>
                </a:solidFill>
                <a:latin typeface="Courier New" pitchFamily="49" charset="0"/>
                <a:cs typeface="Courier New" pitchFamily="49" charset="0"/>
              </a:rPr>
              <a:t>childNodes</a:t>
            </a:r>
            <a:r>
              <a:rPr lang="en-US" sz="2800" b="1" dirty="0">
                <a:latin typeface="Courier New" pitchFamily="49" charset="0"/>
                <a:cs typeface="Courier New" pitchFamily="49" charset="0"/>
              </a:rPr>
              <a:t>[0].</a:t>
            </a:r>
            <a:r>
              <a:rPr lang="en-US" sz="2800" b="1" dirty="0" err="1">
                <a:solidFill>
                  <a:srgbClr val="0033CC"/>
                </a:solidFill>
                <a:latin typeface="Courier New" pitchFamily="49" charset="0"/>
                <a:cs typeface="Courier New" pitchFamily="49" charset="0"/>
              </a:rPr>
              <a:t>nodeValue</a:t>
            </a:r>
            <a:r>
              <a:rPr lang="en-US" sz="2800" b="1" dirty="0">
                <a:latin typeface="Courier New" pitchFamily="49" charset="0"/>
                <a:cs typeface="Courier New" pitchFamily="49" charset="0"/>
              </a:rPr>
              <a:t>;</a:t>
            </a:r>
          </a:p>
          <a:p>
            <a:pPr>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23</a:t>
            </a:fld>
            <a:endParaRPr lang="en-US" dirty="0"/>
          </a:p>
        </p:txBody>
      </p:sp>
    </p:spTree>
  </p:cSld>
  <p:clrMapOvr>
    <a:masterClrMapping/>
  </p:clrMapOvr>
  <p:transition>
    <p:strip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err="1">
                <a:latin typeface="Courier New" pitchFamily="49" charset="0"/>
                <a:cs typeface="Courier New" pitchFamily="49" charset="0"/>
              </a:rPr>
              <a:t>XMLHttpRequest</a:t>
            </a:r>
            <a:r>
              <a:rPr lang="en-US" dirty="0"/>
              <a:t>: Properties</a:t>
            </a:r>
          </a:p>
        </p:txBody>
      </p:sp>
      <p:sp>
        <p:nvSpPr>
          <p:cNvPr id="3" name="Content Placeholder 2"/>
          <p:cNvSpPr>
            <a:spLocks noGrp="1"/>
          </p:cNvSpPr>
          <p:nvPr>
            <p:ph idx="1"/>
          </p:nvPr>
        </p:nvSpPr>
        <p:spPr>
          <a:xfrm>
            <a:off x="304800" y="1066800"/>
            <a:ext cx="8382000" cy="5181600"/>
          </a:xfrm>
        </p:spPr>
        <p:txBody>
          <a:bodyPr/>
          <a:lstStyle/>
          <a:p>
            <a:r>
              <a:rPr lang="en-US" b="1" dirty="0" err="1">
                <a:solidFill>
                  <a:srgbClr val="0033CC"/>
                </a:solidFill>
                <a:latin typeface="Courier New" pitchFamily="49" charset="0"/>
                <a:cs typeface="Courier New" pitchFamily="49" charset="0"/>
              </a:rPr>
              <a:t>readyState</a:t>
            </a:r>
            <a:r>
              <a:rPr lang="en-US" dirty="0"/>
              <a:t> </a:t>
            </a:r>
          </a:p>
          <a:p>
            <a:pPr lvl="1">
              <a:spcBef>
                <a:spcPts val="500"/>
              </a:spcBef>
            </a:pPr>
            <a:r>
              <a:rPr lang="en-US" dirty="0"/>
              <a:t>Integer reporting the status of the request:</a:t>
            </a:r>
          </a:p>
          <a:p>
            <a:pPr lvl="1">
              <a:spcBef>
                <a:spcPts val="500"/>
              </a:spcBef>
            </a:pPr>
            <a:r>
              <a:rPr lang="en-US" dirty="0"/>
              <a:t>0 = The request is not initialized, before </a:t>
            </a:r>
            <a:r>
              <a:rPr lang="en-US" b="1" dirty="0">
                <a:solidFill>
                  <a:srgbClr val="0033CC"/>
                </a:solidFill>
                <a:latin typeface="Courier New" pitchFamily="49" charset="0"/>
                <a:cs typeface="Courier New" pitchFamily="49" charset="0"/>
              </a:rPr>
              <a:t>open</a:t>
            </a:r>
          </a:p>
          <a:p>
            <a:pPr lvl="1">
              <a:spcBef>
                <a:spcPts val="500"/>
              </a:spcBef>
            </a:pPr>
            <a:r>
              <a:rPr lang="en-US" dirty="0"/>
              <a:t>1 = The request has been set up, before </a:t>
            </a:r>
            <a:r>
              <a:rPr lang="en-US" b="1" dirty="0">
                <a:solidFill>
                  <a:srgbClr val="0033CC"/>
                </a:solidFill>
                <a:latin typeface="Courier New" pitchFamily="49" charset="0"/>
                <a:cs typeface="Courier New" pitchFamily="49" charset="0"/>
              </a:rPr>
              <a:t>send</a:t>
            </a:r>
          </a:p>
          <a:p>
            <a:pPr lvl="1">
              <a:spcBef>
                <a:spcPts val="500"/>
              </a:spcBef>
            </a:pPr>
            <a:r>
              <a:rPr lang="en-US" dirty="0"/>
              <a:t>2 = The request has been sent, </a:t>
            </a:r>
            <a:r>
              <a:rPr lang="en-US" b="1" dirty="0">
                <a:solidFill>
                  <a:srgbClr val="0033CC"/>
                </a:solidFill>
                <a:latin typeface="Courier New" pitchFamily="49" charset="0"/>
                <a:cs typeface="Courier New" pitchFamily="49" charset="0"/>
              </a:rPr>
              <a:t>send</a:t>
            </a:r>
            <a:r>
              <a:rPr lang="en-US" dirty="0"/>
              <a:t> called</a:t>
            </a:r>
          </a:p>
          <a:p>
            <a:pPr lvl="1">
              <a:spcBef>
                <a:spcPts val="500"/>
              </a:spcBef>
            </a:pPr>
            <a:r>
              <a:rPr lang="en-US" dirty="0"/>
              <a:t>3 = The request is in process, request is sent</a:t>
            </a:r>
          </a:p>
          <a:p>
            <a:pPr lvl="1">
              <a:spcBef>
                <a:spcPts val="500"/>
              </a:spcBef>
            </a:pPr>
            <a:r>
              <a:rPr lang="en-US" dirty="0"/>
              <a:t>4 = The request is complete, response is ready</a:t>
            </a:r>
          </a:p>
          <a:p>
            <a:r>
              <a:rPr lang="en-US" b="1" dirty="0" err="1">
                <a:solidFill>
                  <a:srgbClr val="0033CC"/>
                </a:solidFill>
                <a:latin typeface="Courier New" pitchFamily="49" charset="0"/>
                <a:cs typeface="Courier New" pitchFamily="49" charset="0"/>
              </a:rPr>
              <a:t>Onreadystatechange</a:t>
            </a:r>
            <a:endParaRPr lang="en-US" dirty="0"/>
          </a:p>
          <a:p>
            <a:pPr lvl="1">
              <a:spcBef>
                <a:spcPts val="400"/>
              </a:spcBef>
            </a:pPr>
            <a:r>
              <a:rPr lang="en-US" dirty="0"/>
              <a:t>The event handler will be called when the object’s </a:t>
            </a:r>
            <a:r>
              <a:rPr lang="en-US" b="1" dirty="0" err="1">
                <a:solidFill>
                  <a:srgbClr val="0033CC"/>
                </a:solidFill>
                <a:latin typeface="Courier New" pitchFamily="49" charset="0"/>
                <a:cs typeface="Courier New" pitchFamily="49" charset="0"/>
              </a:rPr>
              <a:t>readyState</a:t>
            </a:r>
            <a:r>
              <a:rPr lang="en-US" dirty="0"/>
              <a:t> property changes	</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24</a:t>
            </a:fld>
            <a:endParaRPr lang="en-US" dirty="0"/>
          </a:p>
        </p:txBody>
      </p:sp>
    </p:spTree>
    <p:extLst>
      <p:ext uri="{BB962C8B-B14F-4D97-AF65-F5344CB8AC3E}">
        <p14:creationId xmlns:p14="http://schemas.microsoft.com/office/powerpoint/2010/main" val="408586366"/>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err="1">
                <a:latin typeface="Courier New" pitchFamily="49" charset="0"/>
                <a:cs typeface="Courier New" pitchFamily="49" charset="0"/>
              </a:rPr>
              <a:t>XMLHttpRequest</a:t>
            </a:r>
            <a:r>
              <a:rPr lang="en-US" dirty="0"/>
              <a:t>: Properties</a:t>
            </a:r>
          </a:p>
        </p:txBody>
      </p:sp>
      <p:pic>
        <p:nvPicPr>
          <p:cNvPr id="6" name="Content Placeholder 5">
            <a:extLst>
              <a:ext uri="{FF2B5EF4-FFF2-40B4-BE49-F238E27FC236}">
                <a16:creationId xmlns:a16="http://schemas.microsoft.com/office/drawing/2014/main" id="{B7BDDF22-5434-52EB-600A-BBB6A4A67258}"/>
              </a:ext>
            </a:extLst>
          </p:cNvPr>
          <p:cNvPicPr>
            <a:picLocks noGrp="1" noChangeAspect="1"/>
          </p:cNvPicPr>
          <p:nvPr>
            <p:ph idx="1"/>
          </p:nvPr>
        </p:nvPicPr>
        <p:blipFill>
          <a:blip r:embed="rId3"/>
          <a:stretch>
            <a:fillRect/>
          </a:stretch>
        </p:blipFill>
        <p:spPr>
          <a:xfrm>
            <a:off x="304800" y="1940209"/>
            <a:ext cx="8382000" cy="3434782"/>
          </a:xfrm>
        </p:spPr>
      </p:pic>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25</a:t>
            </a:fld>
            <a:endParaRPr lang="en-US" dirty="0"/>
          </a:p>
        </p:txBody>
      </p:sp>
    </p:spTree>
    <p:extLst>
      <p:ext uri="{BB962C8B-B14F-4D97-AF65-F5344CB8AC3E}">
        <p14:creationId xmlns:p14="http://schemas.microsoft.com/office/powerpoint/2010/main" val="1319792072"/>
      </p:ext>
    </p:extLst>
  </p:cSld>
  <p:clrMapOvr>
    <a:masterClrMapping/>
  </p:clrMapOvr>
  <p:transition>
    <p:strip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Operation View</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26</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90600" y="1107744"/>
            <a:ext cx="6717030" cy="5152454"/>
          </a:xfrm>
          <a:prstGeom prst="rect">
            <a:avLst/>
          </a:prstGeom>
          <a:noFill/>
          <a:ln w="9525">
            <a:noFill/>
            <a:miter lim="800000"/>
            <a:headEnd/>
            <a:tailEnd/>
          </a:ln>
          <a:effectLst/>
        </p:spPr>
      </p:pic>
    </p:spTree>
  </p:cSld>
  <p:clrMapOvr>
    <a:masterClrMapping/>
  </p:clrMapOvr>
  <p:transition>
    <p:strip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Mode Code Skeleton </a:t>
            </a:r>
          </a:p>
        </p:txBody>
      </p:sp>
      <p:sp>
        <p:nvSpPr>
          <p:cNvPr id="3" name="Content Placeholder 2"/>
          <p:cNvSpPr>
            <a:spLocks noGrp="1"/>
          </p:cNvSpPr>
          <p:nvPr>
            <p:ph idx="1"/>
          </p:nvPr>
        </p:nvSpPr>
        <p:spPr>
          <a:xfrm>
            <a:off x="304800" y="1143000"/>
            <a:ext cx="8839200" cy="5181600"/>
          </a:xfrm>
        </p:spPr>
        <p:txBody>
          <a:bodyPr/>
          <a:lstStyle/>
          <a:p>
            <a:pPr>
              <a:spcBef>
                <a:spcPts val="300"/>
              </a:spcBef>
              <a:buNone/>
            </a:pPr>
            <a:r>
              <a:rPr lang="en-US" sz="2400" b="1" dirty="0">
                <a:solidFill>
                  <a:srgbClr val="0033CC"/>
                </a:solidFill>
                <a:latin typeface="Courier New" pitchFamily="49" charset="0"/>
                <a:cs typeface="Courier New" pitchFamily="49" charset="0"/>
              </a:rPr>
              <a:t>function</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synchronousAjax</a:t>
            </a:r>
            <a:r>
              <a:rPr lang="en-US" sz="2400" b="1" dirty="0">
                <a:latin typeface="Courier New" pitchFamily="49" charset="0"/>
                <a:cs typeface="Courier New" pitchFamily="49" charset="0"/>
              </a:rPr>
              <a:t>(){</a:t>
            </a:r>
          </a:p>
          <a:p>
            <a:pPr>
              <a:spcBef>
                <a:spcPts val="3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xmlhttp</a:t>
            </a:r>
            <a:r>
              <a:rPr lang="en-US" sz="2400" b="1" dirty="0">
                <a:latin typeface="Courier New" pitchFamily="49" charset="0"/>
                <a:cs typeface="Courier New" pitchFamily="49" charset="0"/>
              </a:rPr>
              <a:t> = new </a:t>
            </a:r>
            <a:r>
              <a:rPr lang="en-US" sz="2400" b="1" dirty="0" err="1">
                <a:solidFill>
                  <a:srgbClr val="0033CC"/>
                </a:solidFill>
                <a:latin typeface="Courier New" pitchFamily="49" charset="0"/>
                <a:cs typeface="Courier New" pitchFamily="49" charset="0"/>
              </a:rPr>
              <a:t>XMLHttpRequest</a:t>
            </a:r>
            <a:r>
              <a:rPr lang="en-US" sz="2400" b="1" dirty="0">
                <a:solidFill>
                  <a:srgbClr val="0033CC"/>
                </a:solidFill>
                <a:latin typeface="Courier New" pitchFamily="49" charset="0"/>
                <a:cs typeface="Courier New" pitchFamily="49" charset="0"/>
              </a:rPr>
              <a:t>();</a:t>
            </a:r>
          </a:p>
          <a:p>
            <a:pPr>
              <a:spcBef>
                <a:spcPts val="300"/>
              </a:spcBef>
              <a:buNone/>
            </a:pPr>
            <a:r>
              <a:rPr lang="en-US" sz="2400" b="1" dirty="0">
                <a:latin typeface="Courier New" pitchFamily="49" charset="0"/>
                <a:cs typeface="Courier New" pitchFamily="49" charset="0"/>
              </a:rPr>
              <a:t>	xmlhttp.</a:t>
            </a:r>
            <a:r>
              <a:rPr lang="en-US" sz="2400" b="1" dirty="0">
                <a:solidFill>
                  <a:srgbClr val="0033CC"/>
                </a:solidFill>
                <a:latin typeface="Courier New" pitchFamily="49" charset="0"/>
                <a:cs typeface="Courier New" pitchFamily="49" charset="0"/>
              </a:rPr>
              <a:t>open</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GET","URL",</a:t>
            </a:r>
            <a:r>
              <a:rPr lang="en-US" sz="2400" b="1" dirty="0" err="1">
                <a:solidFill>
                  <a:srgbClr val="C00000"/>
                </a:solidFill>
                <a:latin typeface="Courier New" pitchFamily="49" charset="0"/>
                <a:cs typeface="Courier New" pitchFamily="49" charset="0"/>
              </a:rPr>
              <a:t>false</a:t>
            </a:r>
            <a:r>
              <a:rPr lang="en-US" sz="2400" b="1" dirty="0">
                <a:latin typeface="Courier New" pitchFamily="49" charset="0"/>
                <a:cs typeface="Courier New" pitchFamily="49" charset="0"/>
              </a:rPr>
              <a:t>);</a:t>
            </a:r>
          </a:p>
          <a:p>
            <a:pPr>
              <a:spcBef>
                <a:spcPts val="3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xmlhttp.</a:t>
            </a:r>
            <a:r>
              <a:rPr lang="en-US" sz="2400" b="1" dirty="0" err="1">
                <a:solidFill>
                  <a:srgbClr val="0033CC"/>
                </a:solidFill>
                <a:latin typeface="Courier New" pitchFamily="49" charset="0"/>
                <a:cs typeface="Courier New" pitchFamily="49" charset="0"/>
              </a:rPr>
              <a:t>send</a:t>
            </a:r>
            <a:r>
              <a:rPr lang="en-US" sz="2400" b="1" dirty="0">
                <a:solidFill>
                  <a:srgbClr val="0033CC"/>
                </a:solidFill>
                <a:latin typeface="Courier New" pitchFamily="49" charset="0"/>
                <a:cs typeface="Courier New" pitchFamily="49" charset="0"/>
              </a:rPr>
              <a:t>(nul</a:t>
            </a:r>
            <a:r>
              <a:rPr lang="en-US" sz="2400" b="1" dirty="0" err="1">
                <a:solidFill>
                  <a:srgbClr val="0033CC"/>
                </a:solidFill>
                <a:latin typeface="Courier New" pitchFamily="49" charset="0"/>
                <a:cs typeface="Courier New" pitchFamily="49" charset="0"/>
              </a:rPr>
              <a:t>l</a:t>
            </a:r>
            <a:r>
              <a:rPr lang="en-US" sz="2400" b="1" dirty="0">
                <a:solidFill>
                  <a:srgbClr val="0033CC"/>
                </a:solidFill>
                <a:latin typeface="Courier New" pitchFamily="49" charset="0"/>
                <a:cs typeface="Courier New" pitchFamily="49" charset="0"/>
              </a:rPr>
              <a:t>);</a:t>
            </a:r>
            <a:r>
              <a:rPr lang="en-US" sz="2400" b="1" dirty="0">
                <a:latin typeface="Courier New" pitchFamily="49" charset="0"/>
                <a:cs typeface="Courier New" pitchFamily="49" charset="0"/>
              </a:rPr>
              <a:t>	</a:t>
            </a:r>
          </a:p>
          <a:p>
            <a:pPr>
              <a:spcBef>
                <a:spcPts val="300"/>
              </a:spcBef>
              <a:buNone/>
            </a:pPr>
            <a:r>
              <a:rPr lang="en-US" sz="2400" b="1" dirty="0">
                <a:latin typeface="Courier New" pitchFamily="49" charset="0"/>
                <a:cs typeface="Courier New" pitchFamily="49" charset="0"/>
              </a:rPr>
              <a:t>	if(</a:t>
            </a:r>
            <a:r>
              <a:rPr lang="en-US" sz="2400" b="1" dirty="0" err="1">
                <a:latin typeface="Courier New" pitchFamily="49" charset="0"/>
                <a:cs typeface="Courier New" pitchFamily="49" charset="0"/>
              </a:rPr>
              <a:t>xmlhttp.status</a:t>
            </a:r>
            <a:r>
              <a:rPr lang="en-US" sz="2400" b="1" dirty="0">
                <a:latin typeface="Courier New" pitchFamily="49" charset="0"/>
                <a:cs typeface="Courier New" pitchFamily="49" charset="0"/>
              </a:rPr>
              <a:t> == 200){</a:t>
            </a:r>
          </a:p>
          <a:p>
            <a:pPr>
              <a:spcBef>
                <a:spcPts val="3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 response = 	</a:t>
            </a:r>
            <a:r>
              <a:rPr lang="en-US" sz="2400" b="1" dirty="0" err="1">
                <a:latin typeface="Courier New" pitchFamily="49" charset="0"/>
                <a:cs typeface="Courier New" pitchFamily="49" charset="0"/>
              </a:rPr>
              <a:t>xmlhttp.</a:t>
            </a:r>
            <a:r>
              <a:rPr lang="en-US" sz="2400" b="1" dirty="0" err="1">
                <a:solidFill>
                  <a:srgbClr val="0033CC"/>
                </a:solidFill>
                <a:latin typeface="Courier New" pitchFamily="49" charset="0"/>
                <a:cs typeface="Courier New" pitchFamily="49" charset="0"/>
              </a:rPr>
              <a:t>responseText</a:t>
            </a:r>
            <a:r>
              <a:rPr lang="en-US" sz="2400" b="1" dirty="0">
                <a:latin typeface="Courier New" pitchFamily="49" charset="0"/>
                <a:cs typeface="Courier New" pitchFamily="49" charset="0"/>
              </a:rPr>
              <a:t>;	</a:t>
            </a:r>
          </a:p>
          <a:p>
            <a:pPr>
              <a:spcBef>
                <a:spcPts val="300"/>
              </a:spcBef>
              <a:buNone/>
            </a:pPr>
            <a:r>
              <a:rPr lang="en-US" sz="2400" b="1" dirty="0">
                <a:latin typeface="Courier New" pitchFamily="49" charset="0"/>
                <a:cs typeface="Courier New" pitchFamily="49" charset="0"/>
              </a:rPr>
              <a:t>		...</a:t>
            </a:r>
          </a:p>
          <a:p>
            <a:pPr>
              <a:spcBef>
                <a:spcPts val="300"/>
              </a:spcBef>
              <a:buNone/>
            </a:pPr>
            <a:r>
              <a:rPr lang="en-US" sz="2400" b="1" dirty="0">
                <a:latin typeface="Courier New" pitchFamily="49" charset="0"/>
                <a:cs typeface="Courier New" pitchFamily="49" charset="0"/>
              </a:rPr>
              <a:t>	}</a:t>
            </a:r>
          </a:p>
          <a:p>
            <a:pPr>
              <a:spcBef>
                <a:spcPts val="300"/>
              </a:spcBef>
              <a:buNone/>
            </a:pPr>
            <a:r>
              <a:rPr lang="en-US" sz="2400" b="1" dirty="0">
                <a:latin typeface="Courier New" pitchFamily="49" charset="0"/>
                <a:cs typeface="Courier New" pitchFamily="49" charset="0"/>
              </a:rPr>
              <a:t>	else{</a:t>
            </a:r>
          </a:p>
          <a:p>
            <a:pPr>
              <a:spcBef>
                <a:spcPts val="3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window.alert</a:t>
            </a:r>
            <a:r>
              <a:rPr lang="en-US" sz="2400" b="1" dirty="0">
                <a:latin typeface="Courier New" pitchFamily="49" charset="0"/>
                <a:cs typeface="Courier New" pitchFamily="49" charset="0"/>
              </a:rPr>
              <a:t>("Error: "+ </a:t>
            </a:r>
            <a:r>
              <a:rPr lang="en-US" sz="2400" b="1" dirty="0" err="1">
                <a:latin typeface="Courier New" pitchFamily="49" charset="0"/>
                <a:cs typeface="Courier New" pitchFamily="49" charset="0"/>
              </a:rPr>
              <a:t>xmlhttp.statusText</a:t>
            </a:r>
            <a:r>
              <a:rPr lang="en-US" sz="2400" b="1" dirty="0">
                <a:latin typeface="Courier New" pitchFamily="49" charset="0"/>
                <a:cs typeface="Courier New" pitchFamily="49" charset="0"/>
              </a:rPr>
              <a:t>);</a:t>
            </a:r>
          </a:p>
          <a:p>
            <a:pPr>
              <a:spcBef>
                <a:spcPts val="300"/>
              </a:spcBef>
              <a:buNone/>
            </a:pPr>
            <a:r>
              <a:rPr lang="en-US" sz="2400" b="1" dirty="0">
                <a:latin typeface="Courier New" pitchFamily="49" charset="0"/>
                <a:cs typeface="Courier New" pitchFamily="49" charset="0"/>
              </a:rPr>
              <a:t>	}</a:t>
            </a:r>
          </a:p>
          <a:p>
            <a:pPr>
              <a:spcBef>
                <a:spcPts val="300"/>
              </a:spcBef>
              <a:buNone/>
            </a:pPr>
            <a:r>
              <a:rPr lang="en-US" sz="2400" b="1" dirty="0">
                <a:latin typeface="Courier New" pitchFamily="49" charset="0"/>
                <a:cs typeface="Courier New" pitchFamily="49" charset="0"/>
              </a:rPr>
              <a:t>}</a:t>
            </a:r>
          </a:p>
          <a:p>
            <a:pPr>
              <a:spcBef>
                <a:spcPts val="300"/>
              </a:spcBef>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27</a:t>
            </a:fld>
            <a:endParaRPr lang="en-US" dirty="0"/>
          </a:p>
        </p:txBody>
      </p:sp>
    </p:spTree>
  </p:cSld>
  <p:clrMapOvr>
    <a:masterClrMapping/>
  </p:clrMapOvr>
  <p:transition>
    <p:strip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Mode Code Skeleton</a:t>
            </a:r>
          </a:p>
        </p:txBody>
      </p:sp>
      <p:sp>
        <p:nvSpPr>
          <p:cNvPr id="3" name="Content Placeholder 2"/>
          <p:cNvSpPr>
            <a:spLocks noGrp="1"/>
          </p:cNvSpPr>
          <p:nvPr>
            <p:ph idx="1"/>
          </p:nvPr>
        </p:nvSpPr>
        <p:spPr/>
        <p:txBody>
          <a:bodyPr/>
          <a:lstStyle/>
          <a:p>
            <a:pPr>
              <a:spcBef>
                <a:spcPts val="100"/>
              </a:spcBef>
              <a:buNone/>
            </a:pPr>
            <a:r>
              <a:rPr lang="en-US" sz="2000" b="1" dirty="0">
                <a:solidFill>
                  <a:srgbClr val="0033CC"/>
                </a:solidFill>
                <a:latin typeface="Courier New" pitchFamily="49" charset="0"/>
                <a:cs typeface="Courier New" pitchFamily="49" charset="0"/>
              </a:rPr>
              <a:t>function</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asynchronousAjax</a:t>
            </a:r>
            <a:r>
              <a:rPr lang="en-US" sz="2000" b="1" dirty="0">
                <a:latin typeface="Courier New" pitchFamily="49" charset="0"/>
                <a:cs typeface="Courier New" pitchFamily="49" charset="0"/>
              </a:rPr>
              <a:t>(){</a:t>
            </a:r>
          </a:p>
          <a:p>
            <a:pPr>
              <a:spcBef>
                <a:spcPts val="100"/>
              </a:spcBef>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var</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xmlhttp</a:t>
            </a:r>
            <a:r>
              <a:rPr lang="en-US" sz="2000" b="1" dirty="0">
                <a:latin typeface="Courier New" pitchFamily="49" charset="0"/>
                <a:cs typeface="Courier New" pitchFamily="49" charset="0"/>
              </a:rPr>
              <a:t>=new </a:t>
            </a:r>
            <a:r>
              <a:rPr lang="en-US" sz="2000" b="1" dirty="0" err="1">
                <a:solidFill>
                  <a:srgbClr val="0033CC"/>
                </a:solidFill>
                <a:latin typeface="Courier New" pitchFamily="49" charset="0"/>
                <a:cs typeface="Courier New" pitchFamily="49" charset="0"/>
              </a:rPr>
              <a:t>XMLHttpRequest</a:t>
            </a:r>
            <a:r>
              <a:rPr lang="en-US" sz="2000" b="1" dirty="0">
                <a:latin typeface="Courier New" pitchFamily="49" charset="0"/>
                <a:cs typeface="Courier New" pitchFamily="49" charset="0"/>
              </a:rPr>
              <a:t>();</a:t>
            </a:r>
          </a:p>
          <a:p>
            <a:pPr>
              <a:spcBef>
                <a:spcPts val="100"/>
              </a:spcBef>
              <a:buNone/>
            </a:pPr>
            <a:r>
              <a:rPr lang="en-US" sz="2000" b="1" dirty="0">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xmlhttp.onreadystatechange</a:t>
            </a:r>
            <a:r>
              <a:rPr lang="en-US" sz="2000" b="1" dirty="0">
                <a:solidFill>
                  <a:srgbClr val="C00000"/>
                </a:solidFill>
                <a:latin typeface="Courier New" pitchFamily="49" charset="0"/>
                <a:cs typeface="Courier New" pitchFamily="49" charset="0"/>
              </a:rPr>
              <a:t> = process;</a:t>
            </a:r>
          </a:p>
          <a:p>
            <a:pPr>
              <a:spcBef>
                <a:spcPts val="100"/>
              </a:spcBef>
              <a:buNone/>
            </a:pPr>
            <a:r>
              <a:rPr lang="en-US" sz="2000" b="1" dirty="0">
                <a:latin typeface="Courier New" pitchFamily="49" charset="0"/>
                <a:cs typeface="Courier New" pitchFamily="49" charset="0"/>
              </a:rPr>
              <a:t>	xmlhttp.</a:t>
            </a:r>
            <a:r>
              <a:rPr lang="en-US" sz="2000" b="1" dirty="0">
                <a:solidFill>
                  <a:srgbClr val="0033CC"/>
                </a:solidFill>
                <a:latin typeface="Courier New" pitchFamily="49" charset="0"/>
                <a:cs typeface="Courier New" pitchFamily="49" charset="0"/>
              </a:rPr>
              <a:t>open</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GET","URL",</a:t>
            </a:r>
            <a:r>
              <a:rPr lang="en-US" sz="2000" b="1" dirty="0" err="1">
                <a:solidFill>
                  <a:srgbClr val="C00000"/>
                </a:solidFill>
                <a:latin typeface="Courier New" pitchFamily="49" charset="0"/>
                <a:cs typeface="Courier New" pitchFamily="49" charset="0"/>
              </a:rPr>
              <a:t>true</a:t>
            </a:r>
            <a:r>
              <a:rPr lang="en-US" sz="2000" b="1" dirty="0">
                <a:latin typeface="Courier New" pitchFamily="49" charset="0"/>
                <a:cs typeface="Courier New" pitchFamily="49" charset="0"/>
              </a:rPr>
              <a:t>);</a:t>
            </a:r>
          </a:p>
          <a:p>
            <a:pPr>
              <a:spcBef>
                <a:spcPts val="100"/>
              </a:spcBef>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xmlhttp.</a:t>
            </a:r>
            <a:r>
              <a:rPr lang="en-US" sz="2000" b="1" dirty="0" err="1">
                <a:solidFill>
                  <a:srgbClr val="0033CC"/>
                </a:solidFill>
                <a:latin typeface="Courier New" pitchFamily="49" charset="0"/>
                <a:cs typeface="Courier New" pitchFamily="49" charset="0"/>
              </a:rPr>
              <a:t>send</a:t>
            </a:r>
            <a:r>
              <a:rPr lang="en-US" sz="2000" b="1" dirty="0">
                <a:latin typeface="Courier New" pitchFamily="49" charset="0"/>
                <a:cs typeface="Courier New" pitchFamily="49" charset="0"/>
              </a:rPr>
              <a:t>(null);		</a:t>
            </a:r>
          </a:p>
          <a:p>
            <a:pPr>
              <a:spcBef>
                <a:spcPts val="100"/>
              </a:spcBef>
              <a:buNone/>
            </a:pPr>
            <a:r>
              <a:rPr lang="en-US" sz="2000" b="1" dirty="0">
                <a:latin typeface="Courier New" pitchFamily="49" charset="0"/>
                <a:cs typeface="Courier New" pitchFamily="49" charset="0"/>
              </a:rPr>
              <a:t>}</a:t>
            </a:r>
          </a:p>
          <a:p>
            <a:pPr>
              <a:spcBef>
                <a:spcPts val="100"/>
              </a:spcBef>
              <a:buNone/>
            </a:pPr>
            <a:r>
              <a:rPr lang="en-US" sz="2000" b="1" dirty="0">
                <a:latin typeface="Courier New" pitchFamily="49" charset="0"/>
                <a:cs typeface="Courier New" pitchFamily="49" charset="0"/>
              </a:rPr>
              <a:t>function process(){</a:t>
            </a:r>
          </a:p>
          <a:p>
            <a:pPr>
              <a:spcBef>
                <a:spcPts val="100"/>
              </a:spcBef>
              <a:buNone/>
            </a:pPr>
            <a:r>
              <a:rPr lang="en-US" sz="2000" b="1" dirty="0">
                <a:latin typeface="Courier New" pitchFamily="49" charset="0"/>
                <a:cs typeface="Courier New" pitchFamily="49" charset="0"/>
              </a:rPr>
              <a:t>	if(</a:t>
            </a:r>
            <a:r>
              <a:rPr lang="en-US" sz="2000" b="1" dirty="0" err="1">
                <a:latin typeface="Courier New" pitchFamily="49" charset="0"/>
                <a:cs typeface="Courier New" pitchFamily="49" charset="0"/>
              </a:rPr>
              <a:t>this.</a:t>
            </a:r>
            <a:r>
              <a:rPr lang="en-US" sz="2000" b="1" dirty="0" err="1">
                <a:solidFill>
                  <a:srgbClr val="0033CC"/>
                </a:solidFill>
                <a:latin typeface="Courier New" pitchFamily="49" charset="0"/>
                <a:cs typeface="Courier New" pitchFamily="49" charset="0"/>
              </a:rPr>
              <a:t>readyState</a:t>
            </a:r>
            <a:r>
              <a:rPr lang="en-US" sz="2000" b="1" dirty="0">
                <a:latin typeface="Courier New" pitchFamily="49" charset="0"/>
                <a:cs typeface="Courier New" pitchFamily="49" charset="0"/>
              </a:rPr>
              <a:t> == 4){</a:t>
            </a:r>
          </a:p>
          <a:p>
            <a:pPr>
              <a:spcBef>
                <a:spcPts val="100"/>
              </a:spcBef>
              <a:buNone/>
            </a:pPr>
            <a:r>
              <a:rPr lang="en-US" sz="2000" b="1" dirty="0">
                <a:latin typeface="Courier New" pitchFamily="49" charset="0"/>
                <a:cs typeface="Courier New" pitchFamily="49" charset="0"/>
              </a:rPr>
              <a:t>		if(</a:t>
            </a:r>
            <a:r>
              <a:rPr lang="en-US" sz="2000" b="1" dirty="0" err="1">
                <a:latin typeface="Courier New" pitchFamily="49" charset="0"/>
                <a:cs typeface="Courier New" pitchFamily="49" charset="0"/>
              </a:rPr>
              <a:t>this.</a:t>
            </a:r>
            <a:r>
              <a:rPr lang="en-US" sz="2000" b="1" dirty="0" err="1">
                <a:solidFill>
                  <a:srgbClr val="0033CC"/>
                </a:solidFill>
                <a:latin typeface="Courier New" pitchFamily="49" charset="0"/>
                <a:cs typeface="Courier New" pitchFamily="49" charset="0"/>
              </a:rPr>
              <a:t>status</a:t>
            </a:r>
            <a:r>
              <a:rPr lang="en-US" sz="2000" b="1" dirty="0">
                <a:latin typeface="Courier New" pitchFamily="49" charset="0"/>
                <a:cs typeface="Courier New" pitchFamily="49" charset="0"/>
              </a:rPr>
              <a:t> == 200){</a:t>
            </a:r>
          </a:p>
          <a:p>
            <a:pPr>
              <a:spcBef>
                <a:spcPts val="100"/>
              </a:spcBef>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var</a:t>
            </a:r>
            <a:r>
              <a:rPr lang="en-US" sz="2000" b="1" dirty="0">
                <a:latin typeface="Courier New" pitchFamily="49" charset="0"/>
                <a:cs typeface="Courier New" pitchFamily="49" charset="0"/>
              </a:rPr>
              <a:t> response = </a:t>
            </a:r>
            <a:r>
              <a:rPr lang="en-US" sz="2000" b="1" dirty="0" err="1">
                <a:latin typeface="Courier New" pitchFamily="49" charset="0"/>
                <a:cs typeface="Courier New" pitchFamily="49" charset="0"/>
              </a:rPr>
              <a:t>this.</a:t>
            </a:r>
            <a:r>
              <a:rPr lang="en-US" sz="2000" b="1" dirty="0" err="1">
                <a:solidFill>
                  <a:srgbClr val="0033CC"/>
                </a:solidFill>
                <a:latin typeface="Courier New" pitchFamily="49" charset="0"/>
                <a:cs typeface="Courier New" pitchFamily="49" charset="0"/>
              </a:rPr>
              <a:t>responseText</a:t>
            </a:r>
            <a:r>
              <a:rPr lang="en-US" sz="2000" b="1" dirty="0">
                <a:latin typeface="Courier New" pitchFamily="49" charset="0"/>
                <a:cs typeface="Courier New" pitchFamily="49" charset="0"/>
              </a:rPr>
              <a:t>;</a:t>
            </a:r>
          </a:p>
          <a:p>
            <a:pPr>
              <a:spcBef>
                <a:spcPts val="100"/>
              </a:spcBef>
              <a:buNone/>
            </a:pPr>
            <a:r>
              <a:rPr lang="en-US" sz="2000" b="1" dirty="0">
                <a:latin typeface="Courier New" pitchFamily="49" charset="0"/>
                <a:cs typeface="Courier New" pitchFamily="49" charset="0"/>
              </a:rPr>
              <a:t>			...</a:t>
            </a:r>
          </a:p>
          <a:p>
            <a:pPr>
              <a:spcBef>
                <a:spcPts val="100"/>
              </a:spcBef>
              <a:buNone/>
            </a:pPr>
            <a:r>
              <a:rPr lang="en-US" sz="2000" b="1" dirty="0">
                <a:latin typeface="Courier New" pitchFamily="49" charset="0"/>
                <a:cs typeface="Courier New" pitchFamily="49" charset="0"/>
              </a:rPr>
              <a:t>		}</a:t>
            </a:r>
          </a:p>
          <a:p>
            <a:pPr>
              <a:spcBef>
                <a:spcPts val="100"/>
              </a:spcBef>
              <a:buNone/>
            </a:pPr>
            <a:r>
              <a:rPr lang="en-US" sz="2000" b="1" dirty="0">
                <a:latin typeface="Courier New" pitchFamily="49" charset="0"/>
                <a:cs typeface="Courier New" pitchFamily="49" charset="0"/>
              </a:rPr>
              <a:t>		else{</a:t>
            </a:r>
          </a:p>
          <a:p>
            <a:pPr>
              <a:spcBef>
                <a:spcPts val="100"/>
              </a:spcBef>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window.alert</a:t>
            </a:r>
            <a:r>
              <a:rPr lang="en-US" sz="2000" b="1" dirty="0">
                <a:latin typeface="Courier New" pitchFamily="49" charset="0"/>
                <a:cs typeface="Courier New" pitchFamily="49" charset="0"/>
              </a:rPr>
              <a:t>("Error: "+ </a:t>
            </a:r>
            <a:r>
              <a:rPr lang="en-US" sz="2000" b="1" dirty="0" err="1">
                <a:latin typeface="Courier New" pitchFamily="49" charset="0"/>
                <a:cs typeface="Courier New" pitchFamily="49" charset="0"/>
              </a:rPr>
              <a:t>this.statusText</a:t>
            </a:r>
            <a:r>
              <a:rPr lang="en-US" sz="2000" b="1" dirty="0">
                <a:latin typeface="Courier New" pitchFamily="49" charset="0"/>
                <a:cs typeface="Courier New" pitchFamily="49" charset="0"/>
              </a:rPr>
              <a:t>);</a:t>
            </a:r>
          </a:p>
          <a:p>
            <a:pPr>
              <a:spcBef>
                <a:spcPts val="100"/>
              </a:spcBef>
              <a:buNone/>
            </a:pPr>
            <a:r>
              <a:rPr lang="en-US" sz="2000" b="1" dirty="0">
                <a:latin typeface="Courier New" pitchFamily="49" charset="0"/>
                <a:cs typeface="Courier New" pitchFamily="49" charset="0"/>
              </a:rPr>
              <a:t>		}</a:t>
            </a:r>
          </a:p>
          <a:p>
            <a:pPr>
              <a:spcBef>
                <a:spcPts val="100"/>
              </a:spcBef>
              <a:buNone/>
            </a:pPr>
            <a:r>
              <a:rPr lang="en-US" sz="2000" b="1" dirty="0">
                <a:latin typeface="Courier New" pitchFamily="49" charset="0"/>
                <a:cs typeface="Courier New" pitchFamily="49" charset="0"/>
              </a:rPr>
              <a:t>	}</a:t>
            </a:r>
          </a:p>
          <a:p>
            <a:pPr>
              <a:spcBef>
                <a:spcPts val="100"/>
              </a:spcBef>
              <a:buNone/>
            </a:pPr>
            <a:r>
              <a:rPr lang="en-US" sz="2000" b="1" dirty="0">
                <a:latin typeface="Courier New" pitchFamily="49" charset="0"/>
                <a:cs typeface="Courier New" pitchFamily="49" charset="0"/>
              </a:rPr>
              <a:t>}</a:t>
            </a:r>
          </a:p>
          <a:p>
            <a:pPr>
              <a:spcBef>
                <a:spcPts val="100"/>
              </a:spcBef>
              <a:buNone/>
            </a:pPr>
            <a:endParaRPr lang="en-US" sz="20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28</a:t>
            </a:fld>
            <a:endParaRPr lang="en-US" dirty="0"/>
          </a:p>
        </p:txBody>
      </p:sp>
    </p:spTree>
  </p:cSld>
  <p:clrMapOvr>
    <a:masterClrMapping/>
  </p:clrMapOvr>
  <p:transition>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Load Static File</a:t>
            </a:r>
          </a:p>
        </p:txBody>
      </p:sp>
      <p:sp>
        <p:nvSpPr>
          <p:cNvPr id="3" name="Content Placeholder 2"/>
          <p:cNvSpPr>
            <a:spLocks noGrp="1"/>
          </p:cNvSpPr>
          <p:nvPr>
            <p:ph idx="1"/>
          </p:nvPr>
        </p:nvSpPr>
        <p:spPr/>
        <p:txBody>
          <a:bodyPr/>
          <a:lstStyle/>
          <a:p>
            <a:pPr>
              <a:spcBef>
                <a:spcPts val="600"/>
              </a:spcBef>
              <a:buNone/>
            </a:pPr>
            <a:r>
              <a:rPr lang="en-US" sz="2400" b="1" dirty="0">
                <a:latin typeface="Courier New" pitchFamily="49" charset="0"/>
                <a:cs typeface="Courier New" pitchFamily="49" charset="0"/>
              </a:rPr>
              <a:t>&lt;div id="test"&gt;</a:t>
            </a:r>
          </a:p>
          <a:p>
            <a:pPr>
              <a:spcBef>
                <a:spcPts val="600"/>
              </a:spcBef>
              <a:buNone/>
            </a:pPr>
            <a:r>
              <a:rPr lang="en-US" sz="2400" b="1" dirty="0">
                <a:latin typeface="Courier New" pitchFamily="49" charset="0"/>
                <a:cs typeface="Courier New" pitchFamily="49" charset="0"/>
              </a:rPr>
              <a:t>&lt;h2&gt;Click to let Ajax change this text&lt;/h2&gt;</a:t>
            </a:r>
          </a:p>
          <a:p>
            <a:pPr>
              <a:spcBef>
                <a:spcPts val="600"/>
              </a:spcBef>
              <a:buNone/>
            </a:pPr>
            <a:r>
              <a:rPr lang="en-US" sz="2400" b="1" dirty="0">
                <a:latin typeface="Courier New" pitchFamily="49" charset="0"/>
                <a:cs typeface="Courier New" pitchFamily="49" charset="0"/>
              </a:rPr>
              <a:t>&lt;/div&gt;</a:t>
            </a:r>
          </a:p>
          <a:p>
            <a:pPr>
              <a:spcBef>
                <a:spcPts val="600"/>
              </a:spcBef>
              <a:buNone/>
            </a:pPr>
            <a:r>
              <a:rPr lang="en-US" sz="2400" b="1" dirty="0">
                <a:latin typeface="Courier New" pitchFamily="49" charset="0"/>
                <a:cs typeface="Courier New" pitchFamily="49" charset="0"/>
              </a:rPr>
              <a:t>&lt;button type="button" </a:t>
            </a:r>
            <a:r>
              <a:rPr lang="en-US" sz="2400" b="1" dirty="0" err="1">
                <a:latin typeface="Courier New" pitchFamily="49" charset="0"/>
                <a:cs typeface="Courier New" pitchFamily="49" charset="0"/>
              </a:rPr>
              <a:t>onclick</a:t>
            </a:r>
            <a:r>
              <a:rPr lang="en-US" sz="2400" b="1" dirty="0">
                <a:latin typeface="Courier New" pitchFamily="49" charset="0"/>
                <a:cs typeface="Courier New" pitchFamily="49" charset="0"/>
              </a:rPr>
              <a:t>="</a:t>
            </a:r>
            <a:r>
              <a:rPr lang="en-US" sz="2400" b="1" dirty="0" err="1">
                <a:solidFill>
                  <a:srgbClr val="C00000"/>
                </a:solidFill>
                <a:latin typeface="Courier New" pitchFamily="49" charset="0"/>
                <a:cs typeface="Courier New" pitchFamily="49" charset="0"/>
              </a:rPr>
              <a:t>loadTextDocSynch</a:t>
            </a:r>
            <a:r>
              <a:rPr lang="en-US" sz="2400" b="1" dirty="0">
                <a:latin typeface="Courier New" pitchFamily="49" charset="0"/>
                <a:cs typeface="Courier New" pitchFamily="49" charset="0"/>
              </a:rPr>
              <a:t>('test1.txt')"&gt; Click Me(test1.txt)&lt;/button&gt;</a:t>
            </a:r>
          </a:p>
          <a:p>
            <a:pPr>
              <a:spcBef>
                <a:spcPts val="600"/>
              </a:spcBef>
              <a:buNone/>
            </a:pPr>
            <a:r>
              <a:rPr lang="en-US" sz="2400" b="1" dirty="0">
                <a:latin typeface="Courier New" pitchFamily="49" charset="0"/>
                <a:cs typeface="Courier New" pitchFamily="49" charset="0"/>
              </a:rPr>
              <a:t>&lt;button type="button" </a:t>
            </a:r>
            <a:r>
              <a:rPr lang="en-US" sz="2400" b="1" dirty="0" err="1">
                <a:latin typeface="Courier New" pitchFamily="49" charset="0"/>
                <a:cs typeface="Courier New" pitchFamily="49" charset="0"/>
              </a:rPr>
              <a:t>onclick</a:t>
            </a:r>
            <a:r>
              <a:rPr lang="en-US" sz="2400" b="1" dirty="0">
                <a:latin typeface="Courier New" pitchFamily="49" charset="0"/>
                <a:cs typeface="Courier New" pitchFamily="49" charset="0"/>
              </a:rPr>
              <a:t>="</a:t>
            </a:r>
            <a:r>
              <a:rPr lang="en-US" sz="2400" b="1" dirty="0" err="1">
                <a:solidFill>
                  <a:srgbClr val="C00000"/>
                </a:solidFill>
                <a:latin typeface="Courier New" pitchFamily="49" charset="0"/>
                <a:cs typeface="Courier New" pitchFamily="49" charset="0"/>
              </a:rPr>
              <a:t>loadTextDocAsynch</a:t>
            </a:r>
            <a:r>
              <a:rPr lang="en-US" sz="2400" b="1" dirty="0">
                <a:latin typeface="Courier New" pitchFamily="49" charset="0"/>
                <a:cs typeface="Courier New" pitchFamily="49" charset="0"/>
              </a:rPr>
              <a:t>('test2.json')"&gt; Click Me(test2.json)&lt;/button&gt;</a:t>
            </a:r>
          </a:p>
          <a:p>
            <a:pPr>
              <a:spcBef>
                <a:spcPts val="600"/>
              </a:spcBef>
              <a:buNone/>
            </a:pPr>
            <a:r>
              <a:rPr lang="en-US" sz="2400" b="1" dirty="0">
                <a:latin typeface="Courier New" pitchFamily="49" charset="0"/>
                <a:cs typeface="Courier New" pitchFamily="49" charset="0"/>
              </a:rPr>
              <a:t>&lt;button type="button" </a:t>
            </a:r>
            <a:r>
              <a:rPr lang="en-US" sz="2400" b="1" dirty="0" err="1">
                <a:latin typeface="Courier New" pitchFamily="49" charset="0"/>
                <a:cs typeface="Courier New" pitchFamily="49" charset="0"/>
              </a:rPr>
              <a:t>onclick</a:t>
            </a:r>
            <a:r>
              <a:rPr lang="en-US" sz="2400" b="1" dirty="0">
                <a:latin typeface="Courier New" pitchFamily="49" charset="0"/>
                <a:cs typeface="Courier New" pitchFamily="49" charset="0"/>
              </a:rPr>
              <a:t>="</a:t>
            </a:r>
            <a:r>
              <a:rPr lang="en-US" sz="2400" b="1" dirty="0" err="1">
                <a:solidFill>
                  <a:srgbClr val="C00000"/>
                </a:solidFill>
                <a:latin typeface="Courier New" pitchFamily="49" charset="0"/>
                <a:cs typeface="Courier New" pitchFamily="49" charset="0"/>
              </a:rPr>
              <a:t>LoadXMLDocAsynch</a:t>
            </a:r>
            <a:r>
              <a:rPr lang="en-US" sz="2400" b="1" dirty="0">
                <a:latin typeface="Courier New" pitchFamily="49" charset="0"/>
                <a:cs typeface="Courier New" pitchFamily="49" charset="0"/>
              </a:rPr>
              <a:t>('test3.xml')"&gt; Click Me(test3.xml) &lt;/button&gt;</a:t>
            </a:r>
          </a:p>
          <a:p>
            <a:pPr>
              <a:spcBef>
                <a:spcPts val="600"/>
              </a:spcBef>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29</a:t>
            </a:fld>
            <a:endParaRPr lang="en-US" dirty="0"/>
          </a:p>
        </p:txBody>
      </p:sp>
    </p:spTree>
    <p:extLst>
      <p:ext uri="{BB962C8B-B14F-4D97-AF65-F5344CB8AC3E}">
        <p14:creationId xmlns:p14="http://schemas.microsoft.com/office/powerpoint/2010/main" val="657753477"/>
      </p:ext>
    </p:extLst>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04800" y="1066800"/>
            <a:ext cx="8382000" cy="5181600"/>
          </a:xfrm>
        </p:spPr>
        <p:txBody>
          <a:bodyPr/>
          <a:lstStyle/>
          <a:p>
            <a:r>
              <a:rPr lang="en-US" dirty="0"/>
              <a:t>Ajax</a:t>
            </a:r>
          </a:p>
          <a:p>
            <a:pPr lvl="1">
              <a:spcBef>
                <a:spcPts val="400"/>
              </a:spcBef>
            </a:pPr>
            <a:r>
              <a:rPr lang="en-US" dirty="0"/>
              <a:t>Introduction</a:t>
            </a:r>
          </a:p>
          <a:p>
            <a:pPr lvl="1">
              <a:spcBef>
                <a:spcPts val="400"/>
              </a:spcBef>
            </a:pPr>
            <a:r>
              <a:rPr lang="en-US" dirty="0"/>
              <a:t>Implementation</a:t>
            </a:r>
          </a:p>
          <a:p>
            <a:pPr lvl="1">
              <a:spcBef>
                <a:spcPts val="400"/>
              </a:spcBef>
            </a:pPr>
            <a:r>
              <a:rPr lang="en-US" dirty="0"/>
              <a:t>More details</a:t>
            </a:r>
          </a:p>
          <a:p>
            <a:pPr lvl="1">
              <a:spcBef>
                <a:spcPts val="400"/>
              </a:spcBef>
            </a:pPr>
            <a:r>
              <a:rPr lang="en-US" dirty="0"/>
              <a:t>Examples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a:t>
            </a:fld>
            <a:endParaRPr lang="en-US" dirty="0"/>
          </a:p>
        </p:txBody>
      </p:sp>
    </p:spTree>
  </p:cSld>
  <p:clrMapOvr>
    <a:masterClrMapping/>
  </p:clrMapOvr>
  <p:transition>
    <p:strip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Load Static File</a:t>
            </a:r>
          </a:p>
        </p:txBody>
      </p:sp>
      <p:sp>
        <p:nvSpPr>
          <p:cNvPr id="3" name="Content Placeholder 2"/>
          <p:cNvSpPr>
            <a:spLocks noGrp="1"/>
          </p:cNvSpPr>
          <p:nvPr>
            <p:ph idx="1"/>
          </p:nvPr>
        </p:nvSpPr>
        <p:spPr/>
        <p:txBody>
          <a:bodyPr/>
          <a:lstStyle/>
          <a:p>
            <a:pPr>
              <a:spcBef>
                <a:spcPts val="300"/>
              </a:spcBef>
              <a:buNone/>
            </a:pPr>
            <a:r>
              <a:rPr lang="en-US" sz="2400" b="1" dirty="0">
                <a:latin typeface="Courier New" pitchFamily="49" charset="0"/>
                <a:cs typeface="Courier New" pitchFamily="49" charset="0"/>
              </a:rPr>
              <a:t>function </a:t>
            </a:r>
            <a:r>
              <a:rPr lang="en-US" sz="2400" b="1" dirty="0" err="1">
                <a:latin typeface="Courier New" pitchFamily="49" charset="0"/>
                <a:cs typeface="Courier New" pitchFamily="49" charset="0"/>
              </a:rPr>
              <a:t>loadTextDocSynch</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url</a:t>
            </a:r>
            <a:r>
              <a:rPr lang="en-US" sz="2400" b="1" dirty="0">
                <a:latin typeface="Courier New" pitchFamily="49" charset="0"/>
                <a:cs typeface="Courier New" pitchFamily="49" charset="0"/>
              </a:rPr>
              <a:t>){</a:t>
            </a:r>
          </a:p>
          <a:p>
            <a:pPr>
              <a:spcBef>
                <a:spcPts val="3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xmlhttp</a:t>
            </a:r>
            <a:r>
              <a:rPr lang="en-US" sz="2400" b="1" dirty="0">
                <a:latin typeface="Courier New" pitchFamily="49" charset="0"/>
                <a:cs typeface="Courier New" pitchFamily="49" charset="0"/>
              </a:rPr>
              <a:t>=new </a:t>
            </a:r>
            <a:r>
              <a:rPr lang="en-US" sz="2400" b="1" dirty="0" err="1">
                <a:latin typeface="Courier New" pitchFamily="49" charset="0"/>
                <a:cs typeface="Courier New" pitchFamily="49" charset="0"/>
              </a:rPr>
              <a:t>XMLHttpRequest</a:t>
            </a:r>
            <a:r>
              <a:rPr lang="en-US" sz="2400" b="1" dirty="0">
                <a:latin typeface="Courier New" pitchFamily="49" charset="0"/>
                <a:cs typeface="Courier New" pitchFamily="49" charset="0"/>
              </a:rPr>
              <a:t>();</a:t>
            </a:r>
          </a:p>
          <a:p>
            <a:pPr>
              <a:spcBef>
                <a:spcPts val="3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xmlhttp.open</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GET",url,</a:t>
            </a:r>
            <a:r>
              <a:rPr lang="en-US" sz="2400" b="1" dirty="0" err="1">
                <a:solidFill>
                  <a:srgbClr val="C00000"/>
                </a:solidFill>
                <a:latin typeface="Courier New" pitchFamily="49" charset="0"/>
                <a:cs typeface="Courier New" pitchFamily="49" charset="0"/>
              </a:rPr>
              <a:t>false</a:t>
            </a:r>
            <a:r>
              <a:rPr lang="en-US" sz="2400" b="1" dirty="0">
                <a:latin typeface="Courier New" pitchFamily="49" charset="0"/>
                <a:cs typeface="Courier New" pitchFamily="49" charset="0"/>
              </a:rPr>
              <a:t>);</a:t>
            </a:r>
          </a:p>
          <a:p>
            <a:pPr>
              <a:spcBef>
                <a:spcPts val="3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xmlhttp.send</a:t>
            </a:r>
            <a:r>
              <a:rPr lang="en-US" sz="2400" b="1" dirty="0">
                <a:latin typeface="Courier New" pitchFamily="49" charset="0"/>
                <a:cs typeface="Courier New" pitchFamily="49" charset="0"/>
              </a:rPr>
              <a:t>(null);	</a:t>
            </a:r>
          </a:p>
          <a:p>
            <a:pPr>
              <a:spcBef>
                <a:spcPts val="300"/>
              </a:spcBef>
              <a:buNone/>
            </a:pPr>
            <a:r>
              <a:rPr lang="en-US" sz="2400" b="1" dirty="0">
                <a:latin typeface="Courier New" pitchFamily="49" charset="0"/>
                <a:cs typeface="Courier New" pitchFamily="49" charset="0"/>
              </a:rPr>
              <a:t>	if(</a:t>
            </a:r>
            <a:r>
              <a:rPr lang="en-US" sz="2400" b="1" dirty="0" err="1">
                <a:latin typeface="Courier New" pitchFamily="49" charset="0"/>
                <a:cs typeface="Courier New" pitchFamily="49" charset="0"/>
              </a:rPr>
              <a:t>xmlhttp.status</a:t>
            </a:r>
            <a:r>
              <a:rPr lang="en-US" sz="2400" b="1" dirty="0">
                <a:latin typeface="Courier New" pitchFamily="49" charset="0"/>
                <a:cs typeface="Courier New" pitchFamily="49" charset="0"/>
              </a:rPr>
              <a:t> == 200){</a:t>
            </a:r>
          </a:p>
          <a:p>
            <a:pPr>
              <a:spcBef>
                <a:spcPts val="3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document.getElementById</a:t>
            </a:r>
            <a:r>
              <a:rPr lang="en-US" sz="2400" b="1" dirty="0">
                <a:latin typeface="Courier New" pitchFamily="49" charset="0"/>
                <a:cs typeface="Courier New" pitchFamily="49" charset="0"/>
              </a:rPr>
              <a:t>('test').    </a:t>
            </a:r>
            <a:r>
              <a:rPr lang="en-US" sz="2400" b="1" dirty="0" err="1">
                <a:solidFill>
                  <a:srgbClr val="C00000"/>
                </a:solidFill>
                <a:latin typeface="Courier New" pitchFamily="49" charset="0"/>
                <a:cs typeface="Courier New" pitchFamily="49" charset="0"/>
              </a:rPr>
              <a:t>innerHTML</a:t>
            </a:r>
            <a:r>
              <a:rPr lang="en-US" sz="2400" b="1" dirty="0">
                <a:solidFill>
                  <a:srgbClr val="C00000"/>
                </a:solidFill>
                <a:latin typeface="Courier New" pitchFamily="49" charset="0"/>
                <a:cs typeface="Courier New" pitchFamily="49" charset="0"/>
              </a:rPr>
              <a:t>=</a:t>
            </a:r>
            <a:r>
              <a:rPr lang="en-US" sz="2400" b="1" dirty="0" err="1">
                <a:solidFill>
                  <a:srgbClr val="C00000"/>
                </a:solidFill>
                <a:latin typeface="Courier New" pitchFamily="49" charset="0"/>
                <a:cs typeface="Courier New" pitchFamily="49" charset="0"/>
              </a:rPr>
              <a:t>xmlhttp.responseText</a:t>
            </a:r>
            <a:r>
              <a:rPr lang="en-US" sz="2400" b="1" dirty="0">
                <a:solidFill>
                  <a:srgbClr val="C00000"/>
                </a:solidFill>
                <a:latin typeface="Courier New" pitchFamily="49" charset="0"/>
                <a:cs typeface="Courier New" pitchFamily="49" charset="0"/>
              </a:rPr>
              <a:t>;</a:t>
            </a:r>
          </a:p>
          <a:p>
            <a:pPr>
              <a:spcBef>
                <a:spcPts val="300"/>
              </a:spcBef>
              <a:buNone/>
            </a:pPr>
            <a:r>
              <a:rPr lang="en-US" sz="2400" b="1" dirty="0">
                <a:latin typeface="Courier New" pitchFamily="49" charset="0"/>
                <a:cs typeface="Courier New" pitchFamily="49" charset="0"/>
              </a:rPr>
              <a:t>	}</a:t>
            </a:r>
          </a:p>
          <a:p>
            <a:pPr>
              <a:spcBef>
                <a:spcPts val="300"/>
              </a:spcBef>
              <a:buNone/>
            </a:pPr>
            <a:r>
              <a:rPr lang="en-US" sz="2400" b="1" dirty="0">
                <a:latin typeface="Courier New" pitchFamily="49" charset="0"/>
                <a:cs typeface="Courier New" pitchFamily="49" charset="0"/>
              </a:rPr>
              <a:t>	else{</a:t>
            </a:r>
          </a:p>
          <a:p>
            <a:pPr>
              <a:spcBef>
                <a:spcPts val="300"/>
              </a:spcBef>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window.alert</a:t>
            </a:r>
            <a:r>
              <a:rPr lang="en-US" sz="2400" b="1" dirty="0">
                <a:latin typeface="Courier New" pitchFamily="49" charset="0"/>
                <a:cs typeface="Courier New" pitchFamily="49" charset="0"/>
              </a:rPr>
              <a:t>("Error "+ </a:t>
            </a:r>
            <a:r>
              <a:rPr lang="en-US" sz="2400" b="1" dirty="0" err="1">
                <a:latin typeface="Courier New" pitchFamily="49" charset="0"/>
                <a:cs typeface="Courier New" pitchFamily="49" charset="0"/>
              </a:rPr>
              <a:t>xmlhttp.statusText</a:t>
            </a:r>
            <a:r>
              <a:rPr lang="en-US" sz="2400" b="1" dirty="0">
                <a:latin typeface="Courier New" pitchFamily="49" charset="0"/>
                <a:cs typeface="Courier New" pitchFamily="49" charset="0"/>
              </a:rPr>
              <a:t>);</a:t>
            </a:r>
          </a:p>
          <a:p>
            <a:pPr>
              <a:spcBef>
                <a:spcPts val="300"/>
              </a:spcBef>
              <a:buNone/>
            </a:pPr>
            <a:r>
              <a:rPr lang="en-US" sz="2400" b="1" dirty="0">
                <a:latin typeface="Courier New" pitchFamily="49" charset="0"/>
                <a:cs typeface="Courier New" pitchFamily="49" charset="0"/>
              </a:rPr>
              <a:t>	}</a:t>
            </a:r>
          </a:p>
          <a:p>
            <a:pPr>
              <a:spcBef>
                <a:spcPts val="300"/>
              </a:spcBef>
              <a:buNone/>
            </a:pPr>
            <a:r>
              <a:rPr lang="en-US" sz="2400" b="1" dirty="0">
                <a:latin typeface="Courier New" pitchFamily="49" charset="0"/>
                <a:cs typeface="Courier New" pitchFamily="49" charset="0"/>
              </a:rPr>
              <a:t>}</a:t>
            </a:r>
          </a:p>
          <a:p>
            <a:pPr>
              <a:spcBef>
                <a:spcPts val="300"/>
              </a:spcBef>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30</a:t>
            </a:fld>
            <a:endParaRPr lang="en-US" dirty="0"/>
          </a:p>
        </p:txBody>
      </p:sp>
    </p:spTree>
    <p:extLst>
      <p:ext uri="{BB962C8B-B14F-4D97-AF65-F5344CB8AC3E}">
        <p14:creationId xmlns:p14="http://schemas.microsoft.com/office/powerpoint/2010/main" val="436949184"/>
      </p:ext>
    </p:extLst>
  </p:cSld>
  <p:clrMapOvr>
    <a:masterClrMapping/>
  </p:clrMapOvr>
  <p:transition>
    <p:strip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Load Static File</a:t>
            </a:r>
          </a:p>
        </p:txBody>
      </p:sp>
      <p:sp>
        <p:nvSpPr>
          <p:cNvPr id="3" name="Content Placeholder 2"/>
          <p:cNvSpPr>
            <a:spLocks noGrp="1"/>
          </p:cNvSpPr>
          <p:nvPr>
            <p:ph idx="1"/>
          </p:nvPr>
        </p:nvSpPr>
        <p:spPr>
          <a:xfrm>
            <a:off x="304800" y="1143000"/>
            <a:ext cx="8839200" cy="5181600"/>
          </a:xfrm>
        </p:spPr>
        <p:txBody>
          <a:bodyPr/>
          <a:lstStyle/>
          <a:p>
            <a:pPr>
              <a:spcBef>
                <a:spcPts val="100"/>
              </a:spcBef>
              <a:buNone/>
            </a:pPr>
            <a:r>
              <a:rPr lang="en-US" sz="2800" b="1" baseline="-25000" dirty="0">
                <a:latin typeface="Courier New" pitchFamily="49" charset="0"/>
                <a:cs typeface="Courier New" pitchFamily="49" charset="0"/>
              </a:rPr>
              <a:t>function </a:t>
            </a:r>
            <a:r>
              <a:rPr lang="en-US" sz="2800" b="1" baseline="-25000" dirty="0" err="1">
                <a:latin typeface="Courier New" pitchFamily="49" charset="0"/>
                <a:cs typeface="Courier New" pitchFamily="49" charset="0"/>
              </a:rPr>
              <a:t>loadTextDocAsynch</a:t>
            </a:r>
            <a:r>
              <a:rPr lang="en-US" sz="2800" b="1" baseline="-25000" dirty="0">
                <a:latin typeface="Courier New" pitchFamily="49" charset="0"/>
                <a:cs typeface="Courier New" pitchFamily="49" charset="0"/>
              </a:rPr>
              <a:t>(</a:t>
            </a:r>
            <a:r>
              <a:rPr lang="en-US" sz="2800" b="1" baseline="-25000" dirty="0" err="1">
                <a:latin typeface="Courier New" pitchFamily="49" charset="0"/>
                <a:cs typeface="Courier New" pitchFamily="49" charset="0"/>
              </a:rPr>
              <a:t>url</a:t>
            </a:r>
            <a:r>
              <a:rPr lang="en-US" sz="2800" b="1" baseline="-25000" dirty="0">
                <a:latin typeface="Courier New" pitchFamily="49" charset="0"/>
                <a:cs typeface="Courier New" pitchFamily="49" charset="0"/>
              </a:rPr>
              <a:t>){</a:t>
            </a:r>
          </a:p>
          <a:p>
            <a:pPr>
              <a:spcBef>
                <a:spcPts val="100"/>
              </a:spcBef>
              <a:buNone/>
            </a:pPr>
            <a:r>
              <a:rPr lang="en-US" sz="2800" b="1" baseline="-25000" dirty="0">
                <a:latin typeface="Courier New" pitchFamily="49" charset="0"/>
                <a:cs typeface="Courier New" pitchFamily="49" charset="0"/>
              </a:rPr>
              <a:t>	</a:t>
            </a:r>
            <a:r>
              <a:rPr lang="en-US" sz="2800" b="1" baseline="-25000" dirty="0" err="1">
                <a:latin typeface="Courier New" pitchFamily="49" charset="0"/>
                <a:cs typeface="Courier New" pitchFamily="49" charset="0"/>
              </a:rPr>
              <a:t>var</a:t>
            </a:r>
            <a:r>
              <a:rPr lang="en-US" sz="2800" b="1" baseline="-25000" dirty="0">
                <a:latin typeface="Courier New" pitchFamily="49" charset="0"/>
                <a:cs typeface="Courier New" pitchFamily="49" charset="0"/>
              </a:rPr>
              <a:t> </a:t>
            </a:r>
            <a:r>
              <a:rPr lang="en-US" sz="2800" b="1" baseline="-25000" dirty="0" err="1">
                <a:latin typeface="Courier New" pitchFamily="49" charset="0"/>
                <a:cs typeface="Courier New" pitchFamily="49" charset="0"/>
              </a:rPr>
              <a:t>xmlhttp</a:t>
            </a:r>
            <a:r>
              <a:rPr lang="en-US" sz="2800" b="1" baseline="-25000" dirty="0">
                <a:latin typeface="Courier New" pitchFamily="49" charset="0"/>
                <a:cs typeface="Courier New" pitchFamily="49" charset="0"/>
              </a:rPr>
              <a:t>=new </a:t>
            </a:r>
            <a:r>
              <a:rPr lang="en-US" sz="2800" b="1" baseline="-25000" dirty="0" err="1">
                <a:latin typeface="Courier New" pitchFamily="49" charset="0"/>
                <a:cs typeface="Courier New" pitchFamily="49" charset="0"/>
              </a:rPr>
              <a:t>XMLHttpRequest</a:t>
            </a:r>
            <a:r>
              <a:rPr lang="en-US" sz="2800" b="1" baseline="-25000" dirty="0">
                <a:latin typeface="Courier New" pitchFamily="49" charset="0"/>
                <a:cs typeface="Courier New" pitchFamily="49" charset="0"/>
              </a:rPr>
              <a:t>();</a:t>
            </a:r>
          </a:p>
          <a:p>
            <a:pPr>
              <a:spcBef>
                <a:spcPts val="100"/>
              </a:spcBef>
              <a:buNone/>
            </a:pPr>
            <a:r>
              <a:rPr lang="en-US" sz="2800" b="1" baseline="-25000" dirty="0">
                <a:latin typeface="Courier New" pitchFamily="49" charset="0"/>
                <a:cs typeface="Courier New" pitchFamily="49" charset="0"/>
              </a:rPr>
              <a:t>	</a:t>
            </a:r>
            <a:r>
              <a:rPr lang="en-US" sz="2800" b="1" baseline="-25000" dirty="0" err="1">
                <a:latin typeface="Courier New" pitchFamily="49" charset="0"/>
                <a:cs typeface="Courier New" pitchFamily="49" charset="0"/>
              </a:rPr>
              <a:t>xmlhttp.onreadystatechange</a:t>
            </a:r>
            <a:r>
              <a:rPr lang="en-US" sz="2800" b="1" baseline="-25000" dirty="0">
                <a:latin typeface="Courier New" pitchFamily="49" charset="0"/>
                <a:cs typeface="Courier New" pitchFamily="49" charset="0"/>
              </a:rPr>
              <a:t> = </a:t>
            </a:r>
            <a:r>
              <a:rPr lang="en-US" sz="2800" b="1" baseline="-25000" dirty="0">
                <a:solidFill>
                  <a:srgbClr val="C00000"/>
                </a:solidFill>
                <a:latin typeface="Courier New" pitchFamily="49" charset="0"/>
                <a:cs typeface="Courier New" pitchFamily="49" charset="0"/>
              </a:rPr>
              <a:t>process</a:t>
            </a:r>
            <a:r>
              <a:rPr lang="en-US" sz="2800" b="1" baseline="-25000" dirty="0">
                <a:latin typeface="Courier New" pitchFamily="49" charset="0"/>
                <a:cs typeface="Courier New" pitchFamily="49" charset="0"/>
              </a:rPr>
              <a:t>;</a:t>
            </a:r>
          </a:p>
          <a:p>
            <a:pPr>
              <a:spcBef>
                <a:spcPts val="100"/>
              </a:spcBef>
              <a:buNone/>
            </a:pPr>
            <a:r>
              <a:rPr lang="en-US" sz="2800" b="1" baseline="-25000" dirty="0">
                <a:latin typeface="Courier New" pitchFamily="49" charset="0"/>
                <a:cs typeface="Courier New" pitchFamily="49" charset="0"/>
              </a:rPr>
              <a:t>	</a:t>
            </a:r>
            <a:r>
              <a:rPr lang="en-US" sz="2800" b="1" baseline="-25000" dirty="0" err="1">
                <a:latin typeface="Courier New" pitchFamily="49" charset="0"/>
                <a:cs typeface="Courier New" pitchFamily="49" charset="0"/>
              </a:rPr>
              <a:t>xmlhttp.open</a:t>
            </a:r>
            <a:r>
              <a:rPr lang="en-US" sz="2800" b="1" baseline="-25000" dirty="0">
                <a:latin typeface="Courier New" pitchFamily="49" charset="0"/>
                <a:cs typeface="Courier New" pitchFamily="49" charset="0"/>
              </a:rPr>
              <a:t>("</a:t>
            </a:r>
            <a:r>
              <a:rPr lang="en-US" sz="2800" b="1" baseline="-25000" dirty="0" err="1">
                <a:latin typeface="Courier New" pitchFamily="49" charset="0"/>
                <a:cs typeface="Courier New" pitchFamily="49" charset="0"/>
              </a:rPr>
              <a:t>GET",</a:t>
            </a:r>
            <a:r>
              <a:rPr lang="en-US" sz="2800" b="1" baseline="-25000" dirty="0" err="1">
                <a:solidFill>
                  <a:srgbClr val="C00000"/>
                </a:solidFill>
                <a:latin typeface="Courier New" pitchFamily="49" charset="0"/>
                <a:cs typeface="Courier New" pitchFamily="49" charset="0"/>
              </a:rPr>
              <a:t>url,true</a:t>
            </a:r>
            <a:r>
              <a:rPr lang="en-US" sz="2800" b="1" baseline="-25000" dirty="0">
                <a:latin typeface="Courier New" pitchFamily="49" charset="0"/>
                <a:cs typeface="Courier New" pitchFamily="49" charset="0"/>
              </a:rPr>
              <a:t>);</a:t>
            </a:r>
          </a:p>
          <a:p>
            <a:pPr>
              <a:spcBef>
                <a:spcPts val="100"/>
              </a:spcBef>
              <a:buNone/>
            </a:pPr>
            <a:r>
              <a:rPr lang="en-US" sz="2800" b="1" baseline="-25000" dirty="0">
                <a:latin typeface="Courier New" pitchFamily="49" charset="0"/>
                <a:cs typeface="Courier New" pitchFamily="49" charset="0"/>
              </a:rPr>
              <a:t>	</a:t>
            </a:r>
            <a:r>
              <a:rPr lang="en-US" sz="2800" b="1" baseline="-25000" dirty="0" err="1">
                <a:latin typeface="Courier New" pitchFamily="49" charset="0"/>
                <a:cs typeface="Courier New" pitchFamily="49" charset="0"/>
              </a:rPr>
              <a:t>xmlhttp.send</a:t>
            </a:r>
            <a:r>
              <a:rPr lang="en-US" sz="2800" b="1" baseline="-25000" dirty="0">
                <a:latin typeface="Courier New" pitchFamily="49" charset="0"/>
                <a:cs typeface="Courier New" pitchFamily="49" charset="0"/>
              </a:rPr>
              <a:t>(null);		</a:t>
            </a:r>
          </a:p>
          <a:p>
            <a:pPr>
              <a:spcBef>
                <a:spcPts val="100"/>
              </a:spcBef>
              <a:buNone/>
            </a:pPr>
            <a:r>
              <a:rPr lang="en-US" sz="2800" b="1" baseline="-25000" dirty="0">
                <a:latin typeface="Courier New" pitchFamily="49" charset="0"/>
                <a:cs typeface="Courier New" pitchFamily="49" charset="0"/>
              </a:rPr>
              <a:t>}</a:t>
            </a:r>
          </a:p>
          <a:p>
            <a:pPr>
              <a:spcBef>
                <a:spcPts val="100"/>
              </a:spcBef>
              <a:buNone/>
            </a:pPr>
            <a:endParaRPr lang="en-US" sz="2800" b="1" baseline="-25000" dirty="0">
              <a:latin typeface="Courier New" pitchFamily="49" charset="0"/>
              <a:cs typeface="Courier New" pitchFamily="49" charset="0"/>
            </a:endParaRPr>
          </a:p>
          <a:p>
            <a:pPr>
              <a:spcBef>
                <a:spcPts val="100"/>
              </a:spcBef>
              <a:buNone/>
            </a:pPr>
            <a:r>
              <a:rPr lang="en-US" sz="2800" b="1" baseline="-25000" dirty="0">
                <a:latin typeface="Courier New" pitchFamily="49" charset="0"/>
                <a:cs typeface="Courier New" pitchFamily="49" charset="0"/>
              </a:rPr>
              <a:t>function </a:t>
            </a:r>
            <a:r>
              <a:rPr lang="en-US" sz="2800" b="1" baseline="-25000" dirty="0">
                <a:solidFill>
                  <a:srgbClr val="C00000"/>
                </a:solidFill>
                <a:latin typeface="Courier New" pitchFamily="49" charset="0"/>
                <a:cs typeface="Courier New" pitchFamily="49" charset="0"/>
              </a:rPr>
              <a:t>process</a:t>
            </a:r>
            <a:r>
              <a:rPr lang="en-US" sz="2800" b="1" baseline="-25000" dirty="0">
                <a:latin typeface="Courier New" pitchFamily="49" charset="0"/>
                <a:cs typeface="Courier New" pitchFamily="49" charset="0"/>
              </a:rPr>
              <a:t>(){</a:t>
            </a:r>
          </a:p>
          <a:p>
            <a:pPr>
              <a:spcBef>
                <a:spcPts val="100"/>
              </a:spcBef>
              <a:buNone/>
            </a:pPr>
            <a:r>
              <a:rPr lang="en-US" sz="2800" b="1" baseline="-25000" dirty="0">
                <a:latin typeface="Courier New" pitchFamily="49" charset="0"/>
                <a:cs typeface="Courier New" pitchFamily="49" charset="0"/>
              </a:rPr>
              <a:t>	if(</a:t>
            </a:r>
            <a:r>
              <a:rPr lang="en-US" sz="2800" b="1" baseline="-25000" dirty="0" err="1">
                <a:latin typeface="Courier New" pitchFamily="49" charset="0"/>
                <a:cs typeface="Courier New" pitchFamily="49" charset="0"/>
              </a:rPr>
              <a:t>this.readyState</a:t>
            </a:r>
            <a:r>
              <a:rPr lang="en-US" sz="2800" b="1" baseline="-25000" dirty="0">
                <a:latin typeface="Courier New" pitchFamily="49" charset="0"/>
                <a:cs typeface="Courier New" pitchFamily="49" charset="0"/>
              </a:rPr>
              <a:t> == 4){</a:t>
            </a:r>
          </a:p>
          <a:p>
            <a:pPr>
              <a:spcBef>
                <a:spcPts val="100"/>
              </a:spcBef>
              <a:buNone/>
            </a:pPr>
            <a:r>
              <a:rPr lang="en-US" sz="2800" b="1" baseline="-25000" dirty="0">
                <a:latin typeface="Courier New" pitchFamily="49" charset="0"/>
                <a:cs typeface="Courier New" pitchFamily="49" charset="0"/>
              </a:rPr>
              <a:t>		if(</a:t>
            </a:r>
            <a:r>
              <a:rPr lang="en-US" sz="2800" b="1" baseline="-25000" dirty="0" err="1">
                <a:latin typeface="Courier New" pitchFamily="49" charset="0"/>
                <a:cs typeface="Courier New" pitchFamily="49" charset="0"/>
              </a:rPr>
              <a:t>this.status</a:t>
            </a:r>
            <a:r>
              <a:rPr lang="en-US" sz="2800" b="1" baseline="-25000" dirty="0">
                <a:latin typeface="Courier New" pitchFamily="49" charset="0"/>
                <a:cs typeface="Courier New" pitchFamily="49" charset="0"/>
              </a:rPr>
              <a:t> == 200){</a:t>
            </a:r>
          </a:p>
          <a:p>
            <a:pPr>
              <a:spcBef>
                <a:spcPts val="100"/>
              </a:spcBef>
              <a:buNone/>
            </a:pPr>
            <a:r>
              <a:rPr lang="en-US" sz="2800" b="1" baseline="-25000" dirty="0">
                <a:latin typeface="Courier New" pitchFamily="49" charset="0"/>
                <a:cs typeface="Courier New" pitchFamily="49" charset="0"/>
              </a:rPr>
              <a:t>			</a:t>
            </a:r>
            <a:r>
              <a:rPr lang="en-US" sz="2800" b="1" baseline="-25000" dirty="0" err="1">
                <a:latin typeface="Courier New" pitchFamily="49" charset="0"/>
                <a:cs typeface="Courier New" pitchFamily="49" charset="0"/>
              </a:rPr>
              <a:t>json_data</a:t>
            </a:r>
            <a:r>
              <a:rPr lang="en-US" sz="2800" b="1" baseline="-25000" dirty="0">
                <a:latin typeface="Courier New" pitchFamily="49" charset="0"/>
                <a:cs typeface="Courier New" pitchFamily="49" charset="0"/>
              </a:rPr>
              <a:t> = </a:t>
            </a:r>
            <a:r>
              <a:rPr lang="en-US" sz="2800" b="1" baseline="-25000" dirty="0" err="1">
                <a:solidFill>
                  <a:srgbClr val="C00000"/>
                </a:solidFill>
                <a:latin typeface="Courier New" pitchFamily="49" charset="0"/>
                <a:cs typeface="Courier New" pitchFamily="49" charset="0"/>
              </a:rPr>
              <a:t>JSON.parse</a:t>
            </a:r>
            <a:r>
              <a:rPr lang="en-US" sz="2800" b="1" baseline="-25000" dirty="0">
                <a:solidFill>
                  <a:srgbClr val="C00000"/>
                </a:solidFill>
                <a:latin typeface="Courier New" pitchFamily="49" charset="0"/>
                <a:cs typeface="Courier New" pitchFamily="49" charset="0"/>
              </a:rPr>
              <a:t>(</a:t>
            </a:r>
            <a:r>
              <a:rPr lang="en-US" sz="2800" b="1" baseline="-25000" dirty="0" err="1">
                <a:solidFill>
                  <a:srgbClr val="C00000"/>
                </a:solidFill>
                <a:latin typeface="Courier New" pitchFamily="49" charset="0"/>
                <a:cs typeface="Courier New" pitchFamily="49" charset="0"/>
              </a:rPr>
              <a:t>this.responseText</a:t>
            </a:r>
            <a:r>
              <a:rPr lang="en-US" sz="2800" b="1" baseline="-25000" dirty="0">
                <a:solidFill>
                  <a:srgbClr val="C00000"/>
                </a:solidFill>
                <a:latin typeface="Courier New" pitchFamily="49" charset="0"/>
                <a:cs typeface="Courier New" pitchFamily="49" charset="0"/>
              </a:rPr>
              <a:t>);</a:t>
            </a:r>
          </a:p>
          <a:p>
            <a:pPr>
              <a:spcBef>
                <a:spcPts val="100"/>
              </a:spcBef>
              <a:buNone/>
            </a:pPr>
            <a:r>
              <a:rPr lang="en-US" sz="2800" b="1" baseline="-25000" dirty="0">
                <a:latin typeface="Courier New" pitchFamily="49" charset="0"/>
                <a:cs typeface="Courier New" pitchFamily="49" charset="0"/>
              </a:rPr>
              <a:t>			</a:t>
            </a:r>
            <a:r>
              <a:rPr lang="en-US" sz="2800" b="1" baseline="-25000" dirty="0" err="1">
                <a:latin typeface="Courier New" pitchFamily="49" charset="0"/>
                <a:cs typeface="Courier New" pitchFamily="49" charset="0"/>
              </a:rPr>
              <a:t>document.getElementById</a:t>
            </a:r>
            <a:r>
              <a:rPr lang="en-US" sz="2800" b="1" baseline="-25000" dirty="0">
                <a:latin typeface="Courier New" pitchFamily="49" charset="0"/>
                <a:cs typeface="Courier New" pitchFamily="49" charset="0"/>
              </a:rPr>
              <a:t>('test').</a:t>
            </a:r>
            <a:r>
              <a:rPr lang="en-US" sz="2800" b="1" baseline="-25000" dirty="0" err="1">
                <a:latin typeface="Courier New" pitchFamily="49" charset="0"/>
                <a:cs typeface="Courier New" pitchFamily="49" charset="0"/>
              </a:rPr>
              <a:t>innerHTML</a:t>
            </a:r>
            <a:r>
              <a:rPr lang="en-US" sz="2800" b="1" baseline="-25000" dirty="0">
                <a:latin typeface="Courier New" pitchFamily="49" charset="0"/>
                <a:cs typeface="Courier New" pitchFamily="49" charset="0"/>
              </a:rPr>
              <a:t>=      </a:t>
            </a:r>
          </a:p>
          <a:p>
            <a:pPr>
              <a:spcBef>
                <a:spcPts val="100"/>
              </a:spcBef>
              <a:buNone/>
            </a:pPr>
            <a:r>
              <a:rPr lang="en-US" sz="2800" b="1" baseline="-25000" dirty="0">
                <a:latin typeface="Courier New" pitchFamily="49" charset="0"/>
                <a:cs typeface="Courier New" pitchFamily="49" charset="0"/>
              </a:rPr>
              <a:t>             </a:t>
            </a:r>
            <a:r>
              <a:rPr lang="en-US" sz="2800" b="1" baseline="-25000" dirty="0" err="1">
                <a:latin typeface="Courier New" pitchFamily="49" charset="0"/>
                <a:cs typeface="Courier New" pitchFamily="49" charset="0"/>
              </a:rPr>
              <a:t>json_data.course</a:t>
            </a:r>
            <a:r>
              <a:rPr lang="en-US" sz="2800" b="1" baseline="-25000" dirty="0">
                <a:latin typeface="Courier New" pitchFamily="49" charset="0"/>
                <a:cs typeface="Courier New" pitchFamily="49" charset="0"/>
              </a:rPr>
              <a:t> + "&lt;</a:t>
            </a:r>
            <a:r>
              <a:rPr lang="en-US" sz="2800" b="1" baseline="-25000" dirty="0" err="1">
                <a:latin typeface="Courier New" pitchFamily="49" charset="0"/>
                <a:cs typeface="Courier New" pitchFamily="49" charset="0"/>
              </a:rPr>
              <a:t>br</a:t>
            </a:r>
            <a:r>
              <a:rPr lang="en-US" sz="2800" b="1" baseline="-25000" dirty="0">
                <a:latin typeface="Courier New" pitchFamily="49" charset="0"/>
                <a:cs typeface="Courier New" pitchFamily="49" charset="0"/>
              </a:rPr>
              <a:t> /&gt;" + </a:t>
            </a:r>
            <a:r>
              <a:rPr lang="en-US" sz="2800" b="1" baseline="-25000" dirty="0" err="1">
                <a:latin typeface="Courier New" pitchFamily="49" charset="0"/>
                <a:cs typeface="Courier New" pitchFamily="49" charset="0"/>
              </a:rPr>
              <a:t>json_data.class</a:t>
            </a:r>
            <a:r>
              <a:rPr lang="en-US" sz="2800" b="1" baseline="-25000" dirty="0">
                <a:latin typeface="Courier New" pitchFamily="49" charset="0"/>
                <a:cs typeface="Courier New" pitchFamily="49" charset="0"/>
              </a:rPr>
              <a:t>;</a:t>
            </a:r>
          </a:p>
          <a:p>
            <a:pPr>
              <a:spcBef>
                <a:spcPts val="100"/>
              </a:spcBef>
              <a:buNone/>
            </a:pPr>
            <a:r>
              <a:rPr lang="en-US" sz="2800" b="1" baseline="-25000" dirty="0">
                <a:latin typeface="Courier New" pitchFamily="49" charset="0"/>
                <a:cs typeface="Courier New" pitchFamily="49" charset="0"/>
              </a:rPr>
              <a:t>		}</a:t>
            </a:r>
          </a:p>
          <a:p>
            <a:pPr>
              <a:spcBef>
                <a:spcPts val="100"/>
              </a:spcBef>
              <a:buNone/>
            </a:pPr>
            <a:r>
              <a:rPr lang="en-US" sz="2800" b="1" baseline="-25000" dirty="0">
                <a:latin typeface="Courier New" pitchFamily="49" charset="0"/>
                <a:cs typeface="Courier New" pitchFamily="49" charset="0"/>
              </a:rPr>
              <a:t>		else{</a:t>
            </a:r>
            <a:r>
              <a:rPr lang="en-US" sz="2800" b="1" baseline="-25000" dirty="0" err="1">
                <a:latin typeface="Courier New" pitchFamily="49" charset="0"/>
                <a:cs typeface="Courier New" pitchFamily="49" charset="0"/>
              </a:rPr>
              <a:t>window.alert</a:t>
            </a:r>
            <a:r>
              <a:rPr lang="en-US" sz="2800" b="1" baseline="-25000" dirty="0">
                <a:latin typeface="Courier New" pitchFamily="49" charset="0"/>
                <a:cs typeface="Courier New" pitchFamily="49" charset="0"/>
              </a:rPr>
              <a:t>("Error "+ </a:t>
            </a:r>
            <a:r>
              <a:rPr lang="en-US" sz="2800" b="1" baseline="-25000" dirty="0" err="1">
                <a:latin typeface="Courier New" pitchFamily="49" charset="0"/>
                <a:cs typeface="Courier New" pitchFamily="49" charset="0"/>
              </a:rPr>
              <a:t>xmlhttp.statusText</a:t>
            </a:r>
            <a:r>
              <a:rPr lang="en-US" sz="2800" b="1" baseline="-25000" dirty="0">
                <a:latin typeface="Courier New" pitchFamily="49" charset="0"/>
                <a:cs typeface="Courier New" pitchFamily="49" charset="0"/>
              </a:rPr>
              <a:t>); }</a:t>
            </a:r>
          </a:p>
          <a:p>
            <a:pPr>
              <a:spcBef>
                <a:spcPts val="100"/>
              </a:spcBef>
              <a:buNone/>
            </a:pPr>
            <a:r>
              <a:rPr lang="en-US" sz="2800" b="1" baseline="-25000" dirty="0">
                <a:latin typeface="Courier New" pitchFamily="49" charset="0"/>
                <a:cs typeface="Courier New" pitchFamily="49" charset="0"/>
              </a:rPr>
              <a:t>	}</a:t>
            </a:r>
          </a:p>
          <a:p>
            <a:pPr>
              <a:spcBef>
                <a:spcPts val="100"/>
              </a:spcBef>
              <a:buNone/>
            </a:pPr>
            <a:r>
              <a:rPr lang="en-US" sz="2800" b="1" baseline="-25000" dirty="0">
                <a:latin typeface="Courier New" pitchFamily="49" charset="0"/>
                <a:cs typeface="Courier New" pitchFamily="49" charset="0"/>
              </a:rPr>
              <a:t>}</a:t>
            </a:r>
          </a:p>
          <a:p>
            <a:pPr>
              <a:spcBef>
                <a:spcPts val="100"/>
              </a:spcBef>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31</a:t>
            </a:fld>
            <a:endParaRPr lang="en-US" dirty="0"/>
          </a:p>
        </p:txBody>
      </p:sp>
      <p:pic>
        <p:nvPicPr>
          <p:cNvPr id="6" name="Picture 5">
            <a:extLst>
              <a:ext uri="{FF2B5EF4-FFF2-40B4-BE49-F238E27FC236}">
                <a16:creationId xmlns:a16="http://schemas.microsoft.com/office/drawing/2014/main" id="{583357B7-F08D-C1EE-0439-49AED48CBA22}"/>
              </a:ext>
            </a:extLst>
          </p:cNvPr>
          <p:cNvPicPr>
            <a:picLocks noChangeAspect="1"/>
          </p:cNvPicPr>
          <p:nvPr/>
        </p:nvPicPr>
        <p:blipFill>
          <a:blip r:embed="rId2"/>
          <a:stretch>
            <a:fillRect/>
          </a:stretch>
        </p:blipFill>
        <p:spPr>
          <a:xfrm>
            <a:off x="5963434" y="2733578"/>
            <a:ext cx="2685528" cy="1000222"/>
          </a:xfrm>
          <a:prstGeom prst="rect">
            <a:avLst/>
          </a:prstGeom>
        </p:spPr>
      </p:pic>
    </p:spTree>
    <p:extLst>
      <p:ext uri="{BB962C8B-B14F-4D97-AF65-F5344CB8AC3E}">
        <p14:creationId xmlns:p14="http://schemas.microsoft.com/office/powerpoint/2010/main" val="1534641006"/>
      </p:ext>
    </p:extLst>
  </p:cSld>
  <p:clrMapOvr>
    <a:masterClrMapping/>
  </p:clrMapOvr>
  <p:transition>
    <p:strip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Load Static File</a:t>
            </a:r>
          </a:p>
        </p:txBody>
      </p:sp>
      <p:sp>
        <p:nvSpPr>
          <p:cNvPr id="3" name="Content Placeholder 2"/>
          <p:cNvSpPr>
            <a:spLocks noGrp="1"/>
          </p:cNvSpPr>
          <p:nvPr>
            <p:ph idx="1"/>
          </p:nvPr>
        </p:nvSpPr>
        <p:spPr>
          <a:xfrm>
            <a:off x="304800" y="1143000"/>
            <a:ext cx="8839200" cy="5181600"/>
          </a:xfrm>
        </p:spPr>
        <p:txBody>
          <a:bodyPr/>
          <a:lstStyle/>
          <a:p>
            <a:pPr>
              <a:spcBef>
                <a:spcPts val="50"/>
              </a:spcBef>
              <a:buNone/>
            </a:pPr>
            <a:r>
              <a:rPr lang="en-US" sz="1500" b="1" dirty="0">
                <a:latin typeface="Courier New" pitchFamily="49" charset="0"/>
                <a:cs typeface="Courier New" pitchFamily="49" charset="0"/>
              </a:rPr>
              <a:t>function </a:t>
            </a:r>
            <a:r>
              <a:rPr lang="en-US" sz="1500" b="1" dirty="0" err="1">
                <a:latin typeface="Courier New" pitchFamily="49" charset="0"/>
                <a:cs typeface="Courier New" pitchFamily="49" charset="0"/>
              </a:rPr>
              <a:t>LoadXMLDocAsynch</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url</a:t>
            </a:r>
            <a:r>
              <a:rPr lang="en-US" sz="1500" b="1" dirty="0">
                <a:latin typeface="Courier New" pitchFamily="49" charset="0"/>
                <a:cs typeface="Courier New" pitchFamily="49" charset="0"/>
              </a:rPr>
              <a:t>){</a:t>
            </a:r>
          </a:p>
          <a:p>
            <a:pPr>
              <a:spcBef>
                <a:spcPts val="5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var</a:t>
            </a: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xmlhttp</a:t>
            </a:r>
            <a:r>
              <a:rPr lang="en-US" sz="1500" b="1" dirty="0">
                <a:latin typeface="Courier New" pitchFamily="49" charset="0"/>
                <a:cs typeface="Courier New" pitchFamily="49" charset="0"/>
              </a:rPr>
              <a:t>=new </a:t>
            </a:r>
            <a:r>
              <a:rPr lang="en-US" sz="1500" b="1" dirty="0" err="1">
                <a:latin typeface="Courier New" pitchFamily="49" charset="0"/>
                <a:cs typeface="Courier New" pitchFamily="49" charset="0"/>
              </a:rPr>
              <a:t>XMLHttpRequest</a:t>
            </a:r>
            <a:r>
              <a:rPr lang="en-US" sz="1500" b="1" dirty="0">
                <a:latin typeface="Courier New" pitchFamily="49" charset="0"/>
                <a:cs typeface="Courier New" pitchFamily="49" charset="0"/>
              </a:rPr>
              <a:t>();</a:t>
            </a:r>
          </a:p>
          <a:p>
            <a:pPr>
              <a:spcBef>
                <a:spcPts val="5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xmlhttp.onreadystatechange</a:t>
            </a:r>
            <a:r>
              <a:rPr lang="en-US" sz="1500" b="1" dirty="0">
                <a:latin typeface="Courier New" pitchFamily="49" charset="0"/>
                <a:cs typeface="Courier New" pitchFamily="49" charset="0"/>
              </a:rPr>
              <a:t> = </a:t>
            </a:r>
            <a:r>
              <a:rPr lang="en-US" sz="1500" b="1" dirty="0" err="1">
                <a:solidFill>
                  <a:srgbClr val="C00000"/>
                </a:solidFill>
                <a:latin typeface="Courier New" pitchFamily="49" charset="0"/>
                <a:cs typeface="Courier New" pitchFamily="49" charset="0"/>
              </a:rPr>
              <a:t>processXML</a:t>
            </a:r>
            <a:r>
              <a:rPr lang="en-US" sz="1500" b="1" dirty="0">
                <a:latin typeface="Courier New" pitchFamily="49" charset="0"/>
                <a:cs typeface="Courier New" pitchFamily="49" charset="0"/>
              </a:rPr>
              <a:t>;</a:t>
            </a:r>
          </a:p>
          <a:p>
            <a:pPr>
              <a:spcBef>
                <a:spcPts val="5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xmlhttp.open</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GET",url,</a:t>
            </a:r>
            <a:r>
              <a:rPr lang="en-US" sz="1500" b="1" dirty="0" err="1">
                <a:solidFill>
                  <a:srgbClr val="C00000"/>
                </a:solidFill>
                <a:latin typeface="Courier New" pitchFamily="49" charset="0"/>
                <a:cs typeface="Courier New" pitchFamily="49" charset="0"/>
              </a:rPr>
              <a:t>true</a:t>
            </a:r>
            <a:r>
              <a:rPr lang="en-US" sz="1500" b="1" dirty="0">
                <a:latin typeface="Courier New" pitchFamily="49" charset="0"/>
                <a:cs typeface="Courier New" pitchFamily="49" charset="0"/>
              </a:rPr>
              <a:t>);</a:t>
            </a:r>
          </a:p>
          <a:p>
            <a:pPr>
              <a:spcBef>
                <a:spcPts val="5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xmlhttp.send</a:t>
            </a:r>
            <a:r>
              <a:rPr lang="en-US" sz="1500" b="1" dirty="0">
                <a:latin typeface="Courier New" pitchFamily="49" charset="0"/>
                <a:cs typeface="Courier New" pitchFamily="49" charset="0"/>
              </a:rPr>
              <a:t>(null);		</a:t>
            </a:r>
          </a:p>
          <a:p>
            <a:pPr>
              <a:spcBef>
                <a:spcPts val="50"/>
              </a:spcBef>
              <a:buNone/>
            </a:pPr>
            <a:r>
              <a:rPr lang="en-US" sz="1500" b="1" dirty="0">
                <a:latin typeface="Courier New" pitchFamily="49" charset="0"/>
                <a:cs typeface="Courier New" pitchFamily="49" charset="0"/>
              </a:rPr>
              <a:t>}</a:t>
            </a:r>
          </a:p>
          <a:p>
            <a:pPr>
              <a:spcBef>
                <a:spcPts val="50"/>
              </a:spcBef>
              <a:buNone/>
            </a:pPr>
            <a:r>
              <a:rPr lang="en-US" sz="1500" b="1" dirty="0">
                <a:latin typeface="Courier New" pitchFamily="49" charset="0"/>
                <a:cs typeface="Courier New" pitchFamily="49" charset="0"/>
              </a:rPr>
              <a:t>function </a:t>
            </a:r>
            <a:r>
              <a:rPr lang="en-US" sz="1500" b="1" dirty="0" err="1">
                <a:latin typeface="Courier New" pitchFamily="49" charset="0"/>
                <a:cs typeface="Courier New" pitchFamily="49" charset="0"/>
              </a:rPr>
              <a:t>getNodeValue</a:t>
            </a:r>
            <a:r>
              <a:rPr lang="en-US" sz="1500" b="1" dirty="0">
                <a:latin typeface="Courier New" pitchFamily="49" charset="0"/>
                <a:cs typeface="Courier New" pitchFamily="49" charset="0"/>
              </a:rPr>
              <a:t>(doc, name){</a:t>
            </a:r>
          </a:p>
          <a:p>
            <a:pPr>
              <a:spcBef>
                <a:spcPts val="50"/>
              </a:spcBef>
              <a:buNone/>
            </a:pPr>
            <a:r>
              <a:rPr lang="en-US" sz="1500" b="1" dirty="0">
                <a:latin typeface="Courier New" pitchFamily="49" charset="0"/>
                <a:cs typeface="Courier New" pitchFamily="49" charset="0"/>
              </a:rPr>
              <a:t>	return (</a:t>
            </a:r>
            <a:r>
              <a:rPr lang="en-US" sz="1500" b="1" dirty="0" err="1">
                <a:latin typeface="Courier New" pitchFamily="49" charset="0"/>
                <a:cs typeface="Courier New" pitchFamily="49" charset="0"/>
              </a:rPr>
              <a:t>doc.getElementsByTagName</a:t>
            </a:r>
            <a:r>
              <a:rPr lang="en-US" sz="1500" b="1" dirty="0">
                <a:latin typeface="Courier New" pitchFamily="49" charset="0"/>
                <a:cs typeface="Courier New" pitchFamily="49" charset="0"/>
              </a:rPr>
              <a:t>(name)[0].</a:t>
            </a:r>
            <a:r>
              <a:rPr lang="en-US" sz="1500" b="1" dirty="0" err="1">
                <a:latin typeface="Courier New" pitchFamily="49" charset="0"/>
                <a:cs typeface="Courier New" pitchFamily="49" charset="0"/>
              </a:rPr>
              <a:t>childNodes</a:t>
            </a:r>
            <a:r>
              <a:rPr lang="en-US" sz="1500" b="1" dirty="0">
                <a:latin typeface="Courier New" pitchFamily="49" charset="0"/>
                <a:cs typeface="Courier New" pitchFamily="49" charset="0"/>
              </a:rPr>
              <a:t>[0].</a:t>
            </a:r>
            <a:r>
              <a:rPr lang="en-US" sz="1500" b="1" dirty="0" err="1">
                <a:latin typeface="Courier New" pitchFamily="49" charset="0"/>
                <a:cs typeface="Courier New" pitchFamily="49" charset="0"/>
              </a:rPr>
              <a:t>nodeValue</a:t>
            </a:r>
            <a:r>
              <a:rPr lang="en-US" sz="1500" b="1" dirty="0">
                <a:latin typeface="Courier New" pitchFamily="49" charset="0"/>
                <a:cs typeface="Courier New" pitchFamily="49" charset="0"/>
              </a:rPr>
              <a:t>);</a:t>
            </a:r>
          </a:p>
          <a:p>
            <a:pPr>
              <a:spcBef>
                <a:spcPts val="50"/>
              </a:spcBef>
              <a:buNone/>
            </a:pPr>
            <a:r>
              <a:rPr lang="en-US" sz="1500" b="1" dirty="0">
                <a:latin typeface="Courier New" pitchFamily="49" charset="0"/>
                <a:cs typeface="Courier New" pitchFamily="49" charset="0"/>
              </a:rPr>
              <a:t>}</a:t>
            </a:r>
          </a:p>
          <a:p>
            <a:pPr>
              <a:spcBef>
                <a:spcPts val="50"/>
              </a:spcBef>
              <a:buNone/>
            </a:pPr>
            <a:r>
              <a:rPr lang="en-US" sz="1500" b="1" dirty="0">
                <a:latin typeface="Courier New" pitchFamily="49" charset="0"/>
                <a:cs typeface="Courier New" pitchFamily="49" charset="0"/>
              </a:rPr>
              <a:t>function </a:t>
            </a:r>
            <a:r>
              <a:rPr lang="en-US" sz="1500" b="1" dirty="0" err="1">
                <a:solidFill>
                  <a:srgbClr val="C00000"/>
                </a:solidFill>
                <a:latin typeface="Courier New" pitchFamily="49" charset="0"/>
                <a:cs typeface="Courier New" pitchFamily="49" charset="0"/>
              </a:rPr>
              <a:t>processXML</a:t>
            </a:r>
            <a:r>
              <a:rPr lang="en-US" sz="1500" b="1" dirty="0">
                <a:latin typeface="Courier New" pitchFamily="49" charset="0"/>
                <a:cs typeface="Courier New" pitchFamily="49" charset="0"/>
              </a:rPr>
              <a:t>(){</a:t>
            </a:r>
          </a:p>
          <a:p>
            <a:pPr>
              <a:spcBef>
                <a:spcPts val="50"/>
              </a:spcBef>
              <a:buNone/>
            </a:pPr>
            <a:r>
              <a:rPr lang="en-US" sz="1500" b="1" dirty="0">
                <a:latin typeface="Courier New" pitchFamily="49" charset="0"/>
                <a:cs typeface="Courier New" pitchFamily="49" charset="0"/>
              </a:rPr>
              <a:t>	if(</a:t>
            </a:r>
            <a:r>
              <a:rPr lang="en-US" sz="1500" b="1" dirty="0" err="1">
                <a:latin typeface="Courier New" pitchFamily="49" charset="0"/>
                <a:cs typeface="Courier New" pitchFamily="49" charset="0"/>
              </a:rPr>
              <a:t>this.readyState</a:t>
            </a:r>
            <a:r>
              <a:rPr lang="en-US" sz="1500" b="1" dirty="0">
                <a:latin typeface="Courier New" pitchFamily="49" charset="0"/>
                <a:cs typeface="Courier New" pitchFamily="49" charset="0"/>
              </a:rPr>
              <a:t> == 4){</a:t>
            </a:r>
          </a:p>
          <a:p>
            <a:pPr>
              <a:spcBef>
                <a:spcPts val="50"/>
              </a:spcBef>
              <a:buNone/>
            </a:pPr>
            <a:r>
              <a:rPr lang="en-US" sz="1500" b="1" dirty="0">
                <a:latin typeface="Courier New" pitchFamily="49" charset="0"/>
                <a:cs typeface="Courier New" pitchFamily="49" charset="0"/>
              </a:rPr>
              <a:t>		if(</a:t>
            </a:r>
            <a:r>
              <a:rPr lang="en-US" sz="1500" b="1" dirty="0" err="1">
                <a:latin typeface="Courier New" pitchFamily="49" charset="0"/>
                <a:cs typeface="Courier New" pitchFamily="49" charset="0"/>
              </a:rPr>
              <a:t>this.status</a:t>
            </a:r>
            <a:r>
              <a:rPr lang="en-US" sz="1500" b="1" dirty="0">
                <a:latin typeface="Courier New" pitchFamily="49" charset="0"/>
                <a:cs typeface="Courier New" pitchFamily="49" charset="0"/>
              </a:rPr>
              <a:t> == 200){</a:t>
            </a:r>
          </a:p>
          <a:p>
            <a:pPr>
              <a:spcBef>
                <a:spcPts val="50"/>
              </a:spcBef>
              <a:buNone/>
            </a:pPr>
            <a:r>
              <a:rPr lang="en-US" sz="1500" b="1" dirty="0">
                <a:latin typeface="Courier New" pitchFamily="49" charset="0"/>
                <a:cs typeface="Courier New" pitchFamily="49" charset="0"/>
              </a:rPr>
              <a:t>			</a:t>
            </a:r>
            <a:r>
              <a:rPr lang="en-US" sz="1500" b="1" dirty="0" err="1">
                <a:solidFill>
                  <a:srgbClr val="C00000"/>
                </a:solidFill>
                <a:latin typeface="Courier New" pitchFamily="49" charset="0"/>
                <a:cs typeface="Courier New" pitchFamily="49" charset="0"/>
              </a:rPr>
              <a:t>var</a:t>
            </a:r>
            <a:r>
              <a:rPr lang="en-US" sz="1500" b="1" dirty="0">
                <a:solidFill>
                  <a:srgbClr val="C00000"/>
                </a:solidFill>
                <a:latin typeface="Courier New" pitchFamily="49" charset="0"/>
                <a:cs typeface="Courier New" pitchFamily="49" charset="0"/>
              </a:rPr>
              <a:t> </a:t>
            </a:r>
            <a:r>
              <a:rPr lang="en-US" sz="1500" b="1" dirty="0" err="1">
                <a:solidFill>
                  <a:srgbClr val="C00000"/>
                </a:solidFill>
                <a:latin typeface="Courier New" pitchFamily="49" charset="0"/>
                <a:cs typeface="Courier New" pitchFamily="49" charset="0"/>
              </a:rPr>
              <a:t>xmlDoc</a:t>
            </a:r>
            <a:r>
              <a:rPr lang="en-US" sz="1500" b="1" dirty="0">
                <a:solidFill>
                  <a:srgbClr val="C00000"/>
                </a:solidFill>
                <a:latin typeface="Courier New" pitchFamily="49" charset="0"/>
                <a:cs typeface="Courier New" pitchFamily="49" charset="0"/>
              </a:rPr>
              <a:t> = </a:t>
            </a:r>
            <a:r>
              <a:rPr lang="en-US" sz="1500" b="1" dirty="0" err="1">
                <a:solidFill>
                  <a:srgbClr val="C00000"/>
                </a:solidFill>
                <a:latin typeface="Courier New" pitchFamily="49" charset="0"/>
                <a:cs typeface="Courier New" pitchFamily="49" charset="0"/>
              </a:rPr>
              <a:t>this.responseXML.documentElement</a:t>
            </a:r>
            <a:r>
              <a:rPr lang="en-US" sz="1500" b="1" dirty="0">
                <a:latin typeface="Courier New" pitchFamily="49" charset="0"/>
                <a:cs typeface="Courier New" pitchFamily="49" charset="0"/>
              </a:rPr>
              <a:t>;</a:t>
            </a:r>
          </a:p>
          <a:p>
            <a:pPr>
              <a:spcBef>
                <a:spcPts val="5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var</a:t>
            </a:r>
            <a:r>
              <a:rPr lang="en-US" sz="1500" b="1" dirty="0">
                <a:latin typeface="Courier New" pitchFamily="49" charset="0"/>
                <a:cs typeface="Courier New" pitchFamily="49" charset="0"/>
              </a:rPr>
              <a:t> res = "Name: "+ </a:t>
            </a:r>
            <a:r>
              <a:rPr lang="en-US" sz="1500" b="1" dirty="0" err="1">
                <a:latin typeface="Courier New" pitchFamily="49" charset="0"/>
                <a:cs typeface="Courier New" pitchFamily="49" charset="0"/>
              </a:rPr>
              <a:t>getNodeValue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xmlDoc</a:t>
            </a:r>
            <a:r>
              <a:rPr lang="en-US" sz="1500" b="1" dirty="0">
                <a:latin typeface="Courier New" pitchFamily="49" charset="0"/>
                <a:cs typeface="Courier New" pitchFamily="49" charset="0"/>
              </a:rPr>
              <a:t>, "name") +"&lt;</a:t>
            </a:r>
            <a:r>
              <a:rPr lang="en-US" sz="1500" b="1" dirty="0" err="1">
                <a:latin typeface="Courier New" pitchFamily="49" charset="0"/>
                <a:cs typeface="Courier New" pitchFamily="49" charset="0"/>
              </a:rPr>
              <a:t>br</a:t>
            </a:r>
            <a:r>
              <a:rPr lang="en-US" sz="1500" b="1" dirty="0">
                <a:latin typeface="Courier New" pitchFamily="49" charset="0"/>
                <a:cs typeface="Courier New" pitchFamily="49" charset="0"/>
              </a:rPr>
              <a:t> /&gt;";</a:t>
            </a:r>
          </a:p>
          <a:p>
            <a:pPr>
              <a:spcBef>
                <a:spcPts val="50"/>
              </a:spcBef>
              <a:buNone/>
            </a:pPr>
            <a:r>
              <a:rPr lang="en-US" sz="1500" b="1" dirty="0">
                <a:latin typeface="Courier New" pitchFamily="49" charset="0"/>
                <a:cs typeface="Courier New" pitchFamily="49" charset="0"/>
              </a:rPr>
              <a:t>			res += "Model: "+ </a:t>
            </a:r>
            <a:r>
              <a:rPr lang="en-US" sz="1500" b="1" dirty="0" err="1">
                <a:latin typeface="Courier New" pitchFamily="49" charset="0"/>
                <a:cs typeface="Courier New" pitchFamily="49" charset="0"/>
              </a:rPr>
              <a:t>getNodeValue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xmlDoc</a:t>
            </a:r>
            <a:r>
              <a:rPr lang="en-US" sz="1500" b="1" dirty="0">
                <a:latin typeface="Courier New" pitchFamily="49" charset="0"/>
                <a:cs typeface="Courier New" pitchFamily="49" charset="0"/>
              </a:rPr>
              <a:t>, "model") +"&lt;</a:t>
            </a:r>
            <a:r>
              <a:rPr lang="en-US" sz="1500" b="1" dirty="0" err="1">
                <a:latin typeface="Courier New" pitchFamily="49" charset="0"/>
                <a:cs typeface="Courier New" pitchFamily="49" charset="0"/>
              </a:rPr>
              <a:t>br</a:t>
            </a:r>
            <a:r>
              <a:rPr lang="en-US" sz="1500" b="1" dirty="0">
                <a:latin typeface="Courier New" pitchFamily="49" charset="0"/>
                <a:cs typeface="Courier New" pitchFamily="49" charset="0"/>
              </a:rPr>
              <a:t> /&gt;";</a:t>
            </a:r>
          </a:p>
          <a:p>
            <a:pPr>
              <a:spcBef>
                <a:spcPts val="50"/>
              </a:spcBef>
              <a:buNone/>
            </a:pPr>
            <a:r>
              <a:rPr lang="en-US" sz="1500" b="1" dirty="0">
                <a:latin typeface="Courier New" pitchFamily="49" charset="0"/>
                <a:cs typeface="Courier New" pitchFamily="49" charset="0"/>
              </a:rPr>
              <a:t>			res += "OS: "+ </a:t>
            </a:r>
            <a:r>
              <a:rPr lang="en-US" sz="1500" b="1" dirty="0" err="1">
                <a:latin typeface="Courier New" pitchFamily="49" charset="0"/>
                <a:cs typeface="Courier New" pitchFamily="49" charset="0"/>
              </a:rPr>
              <a:t>getNodeValue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xmlDoc</a:t>
            </a:r>
            <a:r>
              <a:rPr lang="en-US" sz="1500" b="1" dirty="0">
                <a:latin typeface="Courier New" pitchFamily="49" charset="0"/>
                <a:cs typeface="Courier New" pitchFamily="49" charset="0"/>
              </a:rPr>
              <a:t>, "OS") + " - "+ </a:t>
            </a:r>
            <a:r>
              <a:rPr lang="en-US" sz="1500" b="1" dirty="0" err="1">
                <a:latin typeface="Courier New" pitchFamily="49" charset="0"/>
                <a:cs typeface="Courier New" pitchFamily="49" charset="0"/>
              </a:rPr>
              <a:t>getNodeValue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xmlDoc</a:t>
            </a:r>
            <a:r>
              <a:rPr lang="en-US" sz="1500" b="1" dirty="0">
                <a:latin typeface="Courier New" pitchFamily="49" charset="0"/>
                <a:cs typeface="Courier New" pitchFamily="49" charset="0"/>
              </a:rPr>
              <a:t>, "version");</a:t>
            </a:r>
          </a:p>
          <a:p>
            <a:pPr>
              <a:spcBef>
                <a:spcPts val="50"/>
              </a:spcBef>
              <a:buNone/>
            </a:pPr>
            <a:r>
              <a:rPr lang="en-US" sz="1500" b="1" dirty="0">
                <a:latin typeface="Courier New" pitchFamily="49" charset="0"/>
                <a:cs typeface="Courier New" pitchFamily="49" charset="0"/>
              </a:rPr>
              <a:t>			</a:t>
            </a:r>
            <a:r>
              <a:rPr lang="en-US" sz="1500" b="1" dirty="0" err="1">
                <a:solidFill>
                  <a:srgbClr val="C00000"/>
                </a:solidFill>
                <a:latin typeface="Courier New" pitchFamily="49" charset="0"/>
                <a:cs typeface="Courier New" pitchFamily="49" charset="0"/>
              </a:rPr>
              <a:t>document.getElementById</a:t>
            </a:r>
            <a:r>
              <a:rPr lang="en-US" sz="1500" b="1" dirty="0">
                <a:solidFill>
                  <a:srgbClr val="C00000"/>
                </a:solidFill>
                <a:latin typeface="Courier New" pitchFamily="49" charset="0"/>
                <a:cs typeface="Courier New" pitchFamily="49" charset="0"/>
              </a:rPr>
              <a:t>("test").</a:t>
            </a:r>
            <a:r>
              <a:rPr lang="en-US" sz="1500" b="1" dirty="0" err="1">
                <a:solidFill>
                  <a:srgbClr val="C00000"/>
                </a:solidFill>
                <a:latin typeface="Courier New" pitchFamily="49" charset="0"/>
                <a:cs typeface="Courier New" pitchFamily="49" charset="0"/>
              </a:rPr>
              <a:t>innerHTML</a:t>
            </a:r>
            <a:r>
              <a:rPr lang="en-US" sz="1500" b="1" dirty="0">
                <a:solidFill>
                  <a:srgbClr val="C00000"/>
                </a:solidFill>
                <a:latin typeface="Courier New" pitchFamily="49" charset="0"/>
                <a:cs typeface="Courier New" pitchFamily="49" charset="0"/>
              </a:rPr>
              <a:t> = res;</a:t>
            </a:r>
          </a:p>
          <a:p>
            <a:pPr>
              <a:spcBef>
                <a:spcPts val="50"/>
              </a:spcBef>
              <a:buNone/>
            </a:pPr>
            <a:r>
              <a:rPr lang="en-US" sz="1500" b="1" dirty="0">
                <a:latin typeface="Courier New" pitchFamily="49" charset="0"/>
                <a:cs typeface="Courier New" pitchFamily="49" charset="0"/>
              </a:rPr>
              <a:t>		}</a:t>
            </a:r>
          </a:p>
          <a:p>
            <a:pPr>
              <a:spcBef>
                <a:spcPts val="50"/>
              </a:spcBef>
              <a:buNone/>
            </a:pPr>
            <a:r>
              <a:rPr lang="en-US" sz="1500" b="1" dirty="0">
                <a:latin typeface="Courier New" pitchFamily="49" charset="0"/>
                <a:cs typeface="Courier New" pitchFamily="49" charset="0"/>
              </a:rPr>
              <a:t>		else{ </a:t>
            </a:r>
            <a:r>
              <a:rPr lang="en-US" sz="1500" b="1" dirty="0" err="1">
                <a:latin typeface="Courier New" pitchFamily="49" charset="0"/>
                <a:cs typeface="Courier New" pitchFamily="49" charset="0"/>
              </a:rPr>
              <a:t>window.alert</a:t>
            </a:r>
            <a:r>
              <a:rPr lang="en-US" sz="1500" b="1" dirty="0">
                <a:latin typeface="Courier New" pitchFamily="49" charset="0"/>
                <a:cs typeface="Courier New" pitchFamily="49" charset="0"/>
              </a:rPr>
              <a:t>("Error "+ </a:t>
            </a:r>
            <a:r>
              <a:rPr lang="en-US" sz="1500" b="1" dirty="0" err="1">
                <a:latin typeface="Courier New" pitchFamily="49" charset="0"/>
                <a:cs typeface="Courier New" pitchFamily="49" charset="0"/>
              </a:rPr>
              <a:t>xmlhttp.statusText</a:t>
            </a:r>
            <a:r>
              <a:rPr lang="en-US" sz="1500" b="1" dirty="0">
                <a:latin typeface="Courier New" pitchFamily="49" charset="0"/>
                <a:cs typeface="Courier New" pitchFamily="49" charset="0"/>
              </a:rPr>
              <a:t>); }</a:t>
            </a:r>
          </a:p>
          <a:p>
            <a:pPr>
              <a:spcBef>
                <a:spcPts val="50"/>
              </a:spcBef>
              <a:buNone/>
            </a:pPr>
            <a:r>
              <a:rPr lang="en-US" sz="1500" b="1" dirty="0">
                <a:latin typeface="Courier New" pitchFamily="49" charset="0"/>
                <a:cs typeface="Courier New" pitchFamily="49" charset="0"/>
              </a:rPr>
              <a:t>	}</a:t>
            </a:r>
          </a:p>
          <a:p>
            <a:pPr>
              <a:spcBef>
                <a:spcPts val="50"/>
              </a:spcBef>
              <a:buNone/>
            </a:pPr>
            <a:r>
              <a:rPr lang="en-US" sz="1500" b="1" dirty="0">
                <a:latin typeface="Courier New" pitchFamily="49" charset="0"/>
                <a:cs typeface="Courier New" pitchFamily="49" charset="0"/>
              </a:rPr>
              <a:t>}</a:t>
            </a:r>
          </a:p>
          <a:p>
            <a:pPr>
              <a:spcBef>
                <a:spcPts val="50"/>
              </a:spcBef>
              <a:buNone/>
            </a:pPr>
            <a:endParaRPr lang="en-US" sz="1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32</a:t>
            </a:fld>
            <a:endParaRPr lang="en-US" dirty="0"/>
          </a:p>
        </p:txBody>
      </p:sp>
      <p:pic>
        <p:nvPicPr>
          <p:cNvPr id="6" name="Picture 5">
            <a:extLst>
              <a:ext uri="{FF2B5EF4-FFF2-40B4-BE49-F238E27FC236}">
                <a16:creationId xmlns:a16="http://schemas.microsoft.com/office/drawing/2014/main" id="{C7989042-C84A-739B-34DD-1A33D7AEA972}"/>
              </a:ext>
            </a:extLst>
          </p:cNvPr>
          <p:cNvPicPr>
            <a:picLocks noChangeAspect="1"/>
          </p:cNvPicPr>
          <p:nvPr/>
        </p:nvPicPr>
        <p:blipFill>
          <a:blip r:embed="rId3"/>
          <a:stretch>
            <a:fillRect/>
          </a:stretch>
        </p:blipFill>
        <p:spPr>
          <a:xfrm>
            <a:off x="5334000" y="1172497"/>
            <a:ext cx="3352800" cy="1265776"/>
          </a:xfrm>
          <a:prstGeom prst="rect">
            <a:avLst/>
          </a:prstGeom>
        </p:spPr>
      </p:pic>
    </p:spTree>
    <p:extLst>
      <p:ext uri="{BB962C8B-B14F-4D97-AF65-F5344CB8AC3E}">
        <p14:creationId xmlns:p14="http://schemas.microsoft.com/office/powerpoint/2010/main" val="741733653"/>
      </p:ext>
    </p:extLst>
  </p:cSld>
  <p:clrMapOvr>
    <a:masterClrMapping/>
  </p:clrMapOvr>
  <p:transition>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Example 1: Load Static File (alternative)</a:t>
            </a:r>
          </a:p>
        </p:txBody>
      </p:sp>
      <p:sp>
        <p:nvSpPr>
          <p:cNvPr id="3" name="Content Placeholder 2"/>
          <p:cNvSpPr>
            <a:spLocks noGrp="1"/>
          </p:cNvSpPr>
          <p:nvPr>
            <p:ph idx="1"/>
          </p:nvPr>
        </p:nvSpPr>
        <p:spPr>
          <a:xfrm>
            <a:off x="304800" y="1143000"/>
            <a:ext cx="8839200" cy="5181600"/>
          </a:xfrm>
        </p:spPr>
        <p:txBody>
          <a:bodyPr/>
          <a:lstStyle/>
          <a:p>
            <a:pPr>
              <a:spcBef>
                <a:spcPts val="50"/>
              </a:spcBef>
              <a:buNone/>
            </a:pPr>
            <a:r>
              <a:rPr lang="en-US" sz="1200" b="1" dirty="0">
                <a:latin typeface="Courier New" pitchFamily="49" charset="0"/>
                <a:cs typeface="Courier New" pitchFamily="49" charset="0"/>
              </a:rPr>
              <a:t>&lt;script&gt;</a:t>
            </a:r>
          </a:p>
          <a:p>
            <a:pPr>
              <a:spcBef>
                <a:spcPts val="50"/>
              </a:spcBef>
              <a:buNone/>
            </a:pPr>
            <a:r>
              <a:rPr lang="en-US" sz="1200" b="1" dirty="0">
                <a:latin typeface="Courier New" pitchFamily="49" charset="0"/>
                <a:cs typeface="Courier New" pitchFamily="49" charset="0"/>
              </a:rPr>
              <a:t>function </a:t>
            </a:r>
            <a:r>
              <a:rPr lang="en-US" sz="1200" b="1" dirty="0" err="1">
                <a:latin typeface="Courier New" pitchFamily="49" charset="0"/>
                <a:cs typeface="Courier New" pitchFamily="49" charset="0"/>
              </a:rPr>
              <a:t>loadDoc</a:t>
            </a:r>
            <a:r>
              <a:rPr lang="en-US" sz="1200" b="1" dirty="0">
                <a:latin typeface="Courier New" pitchFamily="49" charset="0"/>
                <a:cs typeface="Courier New" pitchFamily="49" charset="0"/>
              </a:rPr>
              <a:t>() {</a:t>
            </a:r>
          </a:p>
          <a:p>
            <a:pPr>
              <a:spcBef>
                <a:spcPts val="50"/>
              </a:spcBef>
              <a:buNone/>
            </a:pPr>
            <a:r>
              <a:rPr lang="en-US" sz="1200" b="1" dirty="0">
                <a:latin typeface="Courier New" pitchFamily="49" charset="0"/>
                <a:cs typeface="Courier New" pitchFamily="49" charset="0"/>
              </a:rPr>
              <a:t>  var </a:t>
            </a:r>
            <a:r>
              <a:rPr lang="en-US" sz="1200" b="1" dirty="0" err="1">
                <a:latin typeface="Courier New" pitchFamily="49" charset="0"/>
                <a:cs typeface="Courier New" pitchFamily="49" charset="0"/>
              </a:rPr>
              <a:t>xhttp</a:t>
            </a:r>
            <a:r>
              <a:rPr lang="en-US" sz="1200" b="1" dirty="0">
                <a:latin typeface="Courier New" pitchFamily="49" charset="0"/>
                <a:cs typeface="Courier New" pitchFamily="49" charset="0"/>
              </a:rPr>
              <a:t> = new </a:t>
            </a:r>
            <a:r>
              <a:rPr lang="en-US" sz="1200" b="1" dirty="0" err="1">
                <a:latin typeface="Courier New" pitchFamily="49" charset="0"/>
                <a:cs typeface="Courier New" pitchFamily="49" charset="0"/>
              </a:rPr>
              <a:t>XMLHttpRequest</a:t>
            </a:r>
            <a:r>
              <a:rPr lang="en-US" sz="1200" b="1" dirty="0">
                <a:latin typeface="Courier New" pitchFamily="49" charset="0"/>
                <a:cs typeface="Courier New" pitchFamily="49" charset="0"/>
              </a:rPr>
              <a:t>();</a:t>
            </a:r>
          </a:p>
          <a:p>
            <a:pPr>
              <a:spcBef>
                <a:spcPts val="5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xhttp.onreadystatechange</a:t>
            </a:r>
            <a:r>
              <a:rPr lang="en-US" sz="1200" b="1" dirty="0">
                <a:latin typeface="Courier New" pitchFamily="49" charset="0"/>
                <a:cs typeface="Courier New" pitchFamily="49" charset="0"/>
              </a:rPr>
              <a:t> = function() {</a:t>
            </a:r>
          </a:p>
          <a:p>
            <a:pPr>
              <a:spcBef>
                <a:spcPts val="50"/>
              </a:spcBef>
              <a:buNone/>
            </a:pPr>
            <a:r>
              <a:rPr lang="en-US" sz="1200" b="1" dirty="0">
                <a:latin typeface="Courier New" pitchFamily="49" charset="0"/>
                <a:cs typeface="Courier New" pitchFamily="49" charset="0"/>
              </a:rPr>
              <a:t>    if (</a:t>
            </a:r>
            <a:r>
              <a:rPr lang="en-US" sz="1200" b="1" dirty="0" err="1">
                <a:latin typeface="Courier New" pitchFamily="49" charset="0"/>
                <a:cs typeface="Courier New" pitchFamily="49" charset="0"/>
              </a:rPr>
              <a:t>this.readyState</a:t>
            </a:r>
            <a:r>
              <a:rPr lang="en-US" sz="1200" b="1" dirty="0">
                <a:latin typeface="Courier New" pitchFamily="49" charset="0"/>
                <a:cs typeface="Courier New" pitchFamily="49" charset="0"/>
              </a:rPr>
              <a:t> == 4 &amp;&amp; </a:t>
            </a:r>
            <a:r>
              <a:rPr lang="en-US" sz="1200" b="1" dirty="0" err="1">
                <a:latin typeface="Courier New" pitchFamily="49" charset="0"/>
                <a:cs typeface="Courier New" pitchFamily="49" charset="0"/>
              </a:rPr>
              <a:t>this.status</a:t>
            </a:r>
            <a:r>
              <a:rPr lang="en-US" sz="1200" b="1" dirty="0">
                <a:latin typeface="Courier New" pitchFamily="49" charset="0"/>
                <a:cs typeface="Courier New" pitchFamily="49" charset="0"/>
              </a:rPr>
              <a:t> == 200) {</a:t>
            </a:r>
          </a:p>
          <a:p>
            <a:pPr>
              <a:spcBef>
                <a:spcPts val="5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myFunction</a:t>
            </a:r>
            <a:r>
              <a:rPr lang="en-US" sz="1200" b="1" dirty="0">
                <a:latin typeface="Courier New" pitchFamily="49" charset="0"/>
                <a:cs typeface="Courier New" pitchFamily="49" charset="0"/>
              </a:rPr>
              <a:t>(this);</a:t>
            </a:r>
          </a:p>
          <a:p>
            <a:pPr>
              <a:spcBef>
                <a:spcPts val="50"/>
              </a:spcBef>
              <a:buNone/>
            </a:pPr>
            <a:r>
              <a:rPr lang="en-US" sz="1200" b="1" dirty="0">
                <a:latin typeface="Courier New" pitchFamily="49" charset="0"/>
                <a:cs typeface="Courier New" pitchFamily="49" charset="0"/>
              </a:rPr>
              <a:t>    }</a:t>
            </a:r>
          </a:p>
          <a:p>
            <a:pPr>
              <a:spcBef>
                <a:spcPts val="50"/>
              </a:spcBef>
              <a:buNone/>
            </a:pPr>
            <a:r>
              <a:rPr lang="en-US" sz="1200" b="1" dirty="0">
                <a:latin typeface="Courier New" pitchFamily="49" charset="0"/>
                <a:cs typeface="Courier New" pitchFamily="49" charset="0"/>
              </a:rPr>
              <a:t>  };</a:t>
            </a:r>
          </a:p>
          <a:p>
            <a:pPr>
              <a:spcBef>
                <a:spcPts val="5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xhttp.open</a:t>
            </a:r>
            <a:r>
              <a:rPr lang="en-US" sz="1200" b="1" dirty="0">
                <a:latin typeface="Courier New" pitchFamily="49" charset="0"/>
                <a:cs typeface="Courier New" pitchFamily="49" charset="0"/>
              </a:rPr>
              <a:t>("GET", "cd_catalog.xml", true);</a:t>
            </a:r>
          </a:p>
          <a:p>
            <a:pPr>
              <a:spcBef>
                <a:spcPts val="5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xhttp.send</a:t>
            </a:r>
            <a:r>
              <a:rPr lang="en-US" sz="1200" b="1" dirty="0">
                <a:latin typeface="Courier New" pitchFamily="49" charset="0"/>
                <a:cs typeface="Courier New" pitchFamily="49" charset="0"/>
              </a:rPr>
              <a:t>();</a:t>
            </a:r>
          </a:p>
          <a:p>
            <a:pPr>
              <a:spcBef>
                <a:spcPts val="50"/>
              </a:spcBef>
              <a:buNone/>
            </a:pPr>
            <a:r>
              <a:rPr lang="en-US" sz="1200" b="1" dirty="0">
                <a:latin typeface="Courier New" pitchFamily="49" charset="0"/>
                <a:cs typeface="Courier New" pitchFamily="49" charset="0"/>
              </a:rPr>
              <a:t>}</a:t>
            </a:r>
          </a:p>
          <a:p>
            <a:pPr>
              <a:spcBef>
                <a:spcPts val="50"/>
              </a:spcBef>
              <a:buNone/>
            </a:pPr>
            <a:r>
              <a:rPr lang="en-US" sz="1200" b="1" dirty="0">
                <a:latin typeface="Courier New" pitchFamily="49" charset="0"/>
                <a:cs typeface="Courier New" pitchFamily="49" charset="0"/>
              </a:rPr>
              <a:t>function </a:t>
            </a:r>
            <a:r>
              <a:rPr lang="en-US" sz="1200" b="1" dirty="0" err="1">
                <a:latin typeface="Courier New" pitchFamily="49" charset="0"/>
                <a:cs typeface="Courier New" pitchFamily="49" charset="0"/>
              </a:rPr>
              <a:t>myFunction</a:t>
            </a:r>
            <a:r>
              <a:rPr lang="en-US" sz="1200" b="1" dirty="0">
                <a:latin typeface="Courier New" pitchFamily="49" charset="0"/>
                <a:cs typeface="Courier New" pitchFamily="49" charset="0"/>
              </a:rPr>
              <a:t>(xml) {</a:t>
            </a:r>
          </a:p>
          <a:p>
            <a:pPr>
              <a:spcBef>
                <a:spcPts val="50"/>
              </a:spcBef>
              <a:buNone/>
            </a:pPr>
            <a:r>
              <a:rPr lang="en-US" sz="1200" b="1" dirty="0">
                <a:latin typeface="Courier New" pitchFamily="49" charset="0"/>
                <a:cs typeface="Courier New" pitchFamily="49" charset="0"/>
              </a:rPr>
              <a:t>  var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a:t>
            </a:r>
          </a:p>
          <a:p>
            <a:pPr>
              <a:spcBef>
                <a:spcPts val="50"/>
              </a:spcBef>
              <a:buNone/>
            </a:pPr>
            <a:r>
              <a:rPr lang="en-US" sz="1200" b="1" dirty="0">
                <a:latin typeface="Courier New" pitchFamily="49" charset="0"/>
                <a:cs typeface="Courier New" pitchFamily="49" charset="0"/>
              </a:rPr>
              <a:t>  var </a:t>
            </a:r>
            <a:r>
              <a:rPr lang="en-US" sz="1200" b="1" dirty="0" err="1">
                <a:latin typeface="Courier New" pitchFamily="49" charset="0"/>
                <a:cs typeface="Courier New" pitchFamily="49" charset="0"/>
              </a:rPr>
              <a:t>xmlDoc</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xml.responseXML</a:t>
            </a:r>
            <a:r>
              <a:rPr lang="en-US" sz="1200" b="1" dirty="0">
                <a:latin typeface="Courier New" pitchFamily="49" charset="0"/>
                <a:cs typeface="Courier New" pitchFamily="49" charset="0"/>
              </a:rPr>
              <a:t>;</a:t>
            </a:r>
          </a:p>
          <a:p>
            <a:pPr>
              <a:spcBef>
                <a:spcPts val="50"/>
              </a:spcBef>
              <a:buNone/>
            </a:pPr>
            <a:r>
              <a:rPr lang="en-US" sz="1200" b="1" dirty="0">
                <a:latin typeface="Courier New" pitchFamily="49" charset="0"/>
                <a:cs typeface="Courier New" pitchFamily="49" charset="0"/>
              </a:rPr>
              <a:t>  var table="&lt;tr&gt;&lt;</a:t>
            </a:r>
            <a:r>
              <a:rPr lang="en-US" sz="1200" b="1" dirty="0" err="1">
                <a:latin typeface="Courier New" pitchFamily="49" charset="0"/>
                <a:cs typeface="Courier New" pitchFamily="49" charset="0"/>
              </a:rPr>
              <a:t>th</a:t>
            </a:r>
            <a:r>
              <a:rPr lang="en-US" sz="1200" b="1" dirty="0">
                <a:latin typeface="Courier New" pitchFamily="49" charset="0"/>
                <a:cs typeface="Courier New" pitchFamily="49" charset="0"/>
              </a:rPr>
              <a:t>&gt;Artist&lt;/</a:t>
            </a:r>
            <a:r>
              <a:rPr lang="en-US" sz="1200" b="1" dirty="0" err="1">
                <a:latin typeface="Courier New" pitchFamily="49" charset="0"/>
                <a:cs typeface="Courier New" pitchFamily="49" charset="0"/>
              </a:rPr>
              <a:t>th</a:t>
            </a:r>
            <a:r>
              <a:rPr lang="en-US" sz="1200" b="1" dirty="0">
                <a:latin typeface="Courier New" pitchFamily="49" charset="0"/>
                <a:cs typeface="Courier New" pitchFamily="49" charset="0"/>
              </a:rPr>
              <a:t>&gt;&lt;</a:t>
            </a:r>
            <a:r>
              <a:rPr lang="en-US" sz="1200" b="1" dirty="0" err="1">
                <a:latin typeface="Courier New" pitchFamily="49" charset="0"/>
                <a:cs typeface="Courier New" pitchFamily="49" charset="0"/>
              </a:rPr>
              <a:t>th</a:t>
            </a:r>
            <a:r>
              <a:rPr lang="en-US" sz="1200" b="1" dirty="0">
                <a:latin typeface="Courier New" pitchFamily="49" charset="0"/>
                <a:cs typeface="Courier New" pitchFamily="49" charset="0"/>
              </a:rPr>
              <a:t>&gt;Title&lt;/</a:t>
            </a:r>
            <a:r>
              <a:rPr lang="en-US" sz="1200" b="1" dirty="0" err="1">
                <a:latin typeface="Courier New" pitchFamily="49" charset="0"/>
                <a:cs typeface="Courier New" pitchFamily="49" charset="0"/>
              </a:rPr>
              <a:t>th</a:t>
            </a:r>
            <a:r>
              <a:rPr lang="en-US" sz="1200" b="1" dirty="0">
                <a:latin typeface="Courier New" pitchFamily="49" charset="0"/>
                <a:cs typeface="Courier New" pitchFamily="49" charset="0"/>
              </a:rPr>
              <a:t>&gt;&lt;/tr&gt;";</a:t>
            </a:r>
          </a:p>
          <a:p>
            <a:pPr>
              <a:spcBef>
                <a:spcPts val="50"/>
              </a:spcBef>
              <a:buNone/>
            </a:pPr>
            <a:r>
              <a:rPr lang="en-US" sz="1200" b="1" dirty="0">
                <a:latin typeface="Courier New" pitchFamily="49" charset="0"/>
                <a:cs typeface="Courier New" pitchFamily="49" charset="0"/>
              </a:rPr>
              <a:t>  var x = </a:t>
            </a:r>
            <a:r>
              <a:rPr lang="en-US" sz="1200" b="1" dirty="0" err="1">
                <a:latin typeface="Courier New" pitchFamily="49" charset="0"/>
                <a:cs typeface="Courier New" pitchFamily="49" charset="0"/>
              </a:rPr>
              <a:t>xmlDoc.getElementsByTagName</a:t>
            </a:r>
            <a:r>
              <a:rPr lang="en-US" sz="1200" b="1" dirty="0">
                <a:latin typeface="Courier New" pitchFamily="49" charset="0"/>
                <a:cs typeface="Courier New" pitchFamily="49" charset="0"/>
              </a:rPr>
              <a:t>("CD");</a:t>
            </a:r>
          </a:p>
          <a:p>
            <a:pPr>
              <a:spcBef>
                <a:spcPts val="50"/>
              </a:spcBef>
              <a:buNone/>
            </a:pPr>
            <a:r>
              <a:rPr lang="en-US" sz="1200" b="1" dirty="0">
                <a:latin typeface="Courier New" pitchFamily="49" charset="0"/>
                <a:cs typeface="Courier New" pitchFamily="49" charset="0"/>
              </a:rPr>
              <a:t>  for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 0;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&lt;</a:t>
            </a:r>
            <a:r>
              <a:rPr lang="en-US" sz="1200" b="1" dirty="0" err="1">
                <a:latin typeface="Courier New" pitchFamily="49" charset="0"/>
                <a:cs typeface="Courier New" pitchFamily="49" charset="0"/>
              </a:rPr>
              <a:t>x.length</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 { </a:t>
            </a:r>
          </a:p>
          <a:p>
            <a:pPr>
              <a:spcBef>
                <a:spcPts val="50"/>
              </a:spcBef>
              <a:buNone/>
            </a:pPr>
            <a:r>
              <a:rPr lang="en-US" sz="1200" b="1" dirty="0">
                <a:latin typeface="Courier New" pitchFamily="49" charset="0"/>
                <a:cs typeface="Courier New" pitchFamily="49" charset="0"/>
              </a:rPr>
              <a:t>    table += "&lt;tr&gt;&lt;td&gt;" +</a:t>
            </a:r>
          </a:p>
          <a:p>
            <a:pPr>
              <a:spcBef>
                <a:spcPts val="50"/>
              </a:spcBef>
              <a:buNone/>
            </a:pPr>
            <a:r>
              <a:rPr lang="en-US" sz="1200" b="1" dirty="0">
                <a:latin typeface="Courier New" pitchFamily="49" charset="0"/>
                <a:cs typeface="Courier New" pitchFamily="49" charset="0"/>
              </a:rPr>
              <a:t>    x[</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getElementsByTagName</a:t>
            </a:r>
            <a:r>
              <a:rPr lang="en-US" sz="1200" b="1" dirty="0">
                <a:latin typeface="Courier New" pitchFamily="49" charset="0"/>
                <a:cs typeface="Courier New" pitchFamily="49" charset="0"/>
              </a:rPr>
              <a:t>("ARTIST")[0].</a:t>
            </a:r>
            <a:r>
              <a:rPr lang="en-US" sz="1200" b="1" dirty="0" err="1">
                <a:latin typeface="Courier New" pitchFamily="49" charset="0"/>
                <a:cs typeface="Courier New" pitchFamily="49" charset="0"/>
              </a:rPr>
              <a:t>childNodes</a:t>
            </a:r>
            <a:r>
              <a:rPr lang="en-US" sz="1200" b="1" dirty="0">
                <a:latin typeface="Courier New" pitchFamily="49" charset="0"/>
                <a:cs typeface="Courier New" pitchFamily="49" charset="0"/>
              </a:rPr>
              <a:t>[0].</a:t>
            </a:r>
            <a:r>
              <a:rPr lang="en-US" sz="1200" b="1" dirty="0" err="1">
                <a:latin typeface="Courier New" pitchFamily="49" charset="0"/>
                <a:cs typeface="Courier New" pitchFamily="49" charset="0"/>
              </a:rPr>
              <a:t>nodeValue</a:t>
            </a:r>
            <a:r>
              <a:rPr lang="en-US" sz="1200" b="1" dirty="0">
                <a:latin typeface="Courier New" pitchFamily="49" charset="0"/>
                <a:cs typeface="Courier New" pitchFamily="49" charset="0"/>
              </a:rPr>
              <a:t> +</a:t>
            </a:r>
          </a:p>
          <a:p>
            <a:pPr>
              <a:spcBef>
                <a:spcPts val="50"/>
              </a:spcBef>
              <a:buNone/>
            </a:pPr>
            <a:r>
              <a:rPr lang="en-US" sz="1200" b="1" dirty="0">
                <a:latin typeface="Courier New" pitchFamily="49" charset="0"/>
                <a:cs typeface="Courier New" pitchFamily="49" charset="0"/>
              </a:rPr>
              <a:t>    "&lt;/td&gt;&lt;td&gt;" +</a:t>
            </a:r>
          </a:p>
          <a:p>
            <a:pPr>
              <a:spcBef>
                <a:spcPts val="50"/>
              </a:spcBef>
              <a:buNone/>
            </a:pPr>
            <a:r>
              <a:rPr lang="en-US" sz="1200" b="1" dirty="0">
                <a:latin typeface="Courier New" pitchFamily="49" charset="0"/>
                <a:cs typeface="Courier New" pitchFamily="49" charset="0"/>
              </a:rPr>
              <a:t>    x[</a:t>
            </a:r>
            <a:r>
              <a:rPr lang="en-US" sz="1200" b="1" dirty="0" err="1">
                <a:latin typeface="Courier New" pitchFamily="49" charset="0"/>
                <a:cs typeface="Courier New" pitchFamily="49" charset="0"/>
              </a:rPr>
              <a:t>i</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getElementsByTagName</a:t>
            </a:r>
            <a:r>
              <a:rPr lang="en-US" sz="1200" b="1" dirty="0">
                <a:latin typeface="Courier New" pitchFamily="49" charset="0"/>
                <a:cs typeface="Courier New" pitchFamily="49" charset="0"/>
              </a:rPr>
              <a:t>("TITLE")[0].</a:t>
            </a:r>
            <a:r>
              <a:rPr lang="en-US" sz="1200" b="1" dirty="0" err="1">
                <a:latin typeface="Courier New" pitchFamily="49" charset="0"/>
                <a:cs typeface="Courier New" pitchFamily="49" charset="0"/>
              </a:rPr>
              <a:t>childNodes</a:t>
            </a:r>
            <a:r>
              <a:rPr lang="en-US" sz="1200" b="1" dirty="0">
                <a:latin typeface="Courier New" pitchFamily="49" charset="0"/>
                <a:cs typeface="Courier New" pitchFamily="49" charset="0"/>
              </a:rPr>
              <a:t>[0].</a:t>
            </a:r>
            <a:r>
              <a:rPr lang="en-US" sz="1200" b="1" dirty="0" err="1">
                <a:latin typeface="Courier New" pitchFamily="49" charset="0"/>
                <a:cs typeface="Courier New" pitchFamily="49" charset="0"/>
              </a:rPr>
              <a:t>nodeValue</a:t>
            </a:r>
            <a:r>
              <a:rPr lang="en-US" sz="1200" b="1" dirty="0">
                <a:latin typeface="Courier New" pitchFamily="49" charset="0"/>
                <a:cs typeface="Courier New" pitchFamily="49" charset="0"/>
              </a:rPr>
              <a:t> +</a:t>
            </a:r>
          </a:p>
          <a:p>
            <a:pPr>
              <a:spcBef>
                <a:spcPts val="50"/>
              </a:spcBef>
              <a:buNone/>
            </a:pPr>
            <a:r>
              <a:rPr lang="en-US" sz="1200" b="1" dirty="0">
                <a:latin typeface="Courier New" pitchFamily="49" charset="0"/>
                <a:cs typeface="Courier New" pitchFamily="49" charset="0"/>
              </a:rPr>
              <a:t>    "&lt;/td&gt;&lt;/tr&gt;";</a:t>
            </a:r>
          </a:p>
          <a:p>
            <a:pPr>
              <a:spcBef>
                <a:spcPts val="50"/>
              </a:spcBef>
              <a:buNone/>
            </a:pPr>
            <a:r>
              <a:rPr lang="en-US" sz="1200" b="1" dirty="0">
                <a:latin typeface="Courier New" pitchFamily="49" charset="0"/>
                <a:cs typeface="Courier New" pitchFamily="49" charset="0"/>
              </a:rPr>
              <a:t>  }</a:t>
            </a:r>
          </a:p>
          <a:p>
            <a:pPr>
              <a:spcBef>
                <a:spcPts val="50"/>
              </a:spcBef>
              <a:buNone/>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document.getElementById</a:t>
            </a:r>
            <a:r>
              <a:rPr lang="en-US" sz="1200" b="1" dirty="0">
                <a:latin typeface="Courier New" pitchFamily="49" charset="0"/>
                <a:cs typeface="Courier New" pitchFamily="49" charset="0"/>
              </a:rPr>
              <a:t>("demo").</a:t>
            </a:r>
            <a:r>
              <a:rPr lang="en-US" sz="1200" b="1" dirty="0" err="1">
                <a:latin typeface="Courier New" pitchFamily="49" charset="0"/>
                <a:cs typeface="Courier New" pitchFamily="49" charset="0"/>
              </a:rPr>
              <a:t>innerHTML</a:t>
            </a:r>
            <a:r>
              <a:rPr lang="en-US" sz="1200" b="1" dirty="0">
                <a:latin typeface="Courier New" pitchFamily="49" charset="0"/>
                <a:cs typeface="Courier New" pitchFamily="49" charset="0"/>
              </a:rPr>
              <a:t> = table;</a:t>
            </a:r>
          </a:p>
          <a:p>
            <a:pPr>
              <a:spcBef>
                <a:spcPts val="50"/>
              </a:spcBef>
              <a:buNone/>
            </a:pPr>
            <a:r>
              <a:rPr lang="en-US" sz="1200" b="1" dirty="0">
                <a:latin typeface="Courier New" pitchFamily="49" charset="0"/>
                <a:cs typeface="Courier New" pitchFamily="49" charset="0"/>
              </a:rPr>
              <a:t>}</a:t>
            </a:r>
          </a:p>
          <a:p>
            <a:pPr>
              <a:spcBef>
                <a:spcPts val="50"/>
              </a:spcBef>
              <a:buNone/>
            </a:pPr>
            <a:r>
              <a:rPr lang="en-US" sz="1200" b="1" dirty="0">
                <a:latin typeface="Courier New" pitchFamily="49" charset="0"/>
                <a:cs typeface="Courier New" pitchFamily="49" charset="0"/>
              </a:rPr>
              <a:t>&lt;/script&gt;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33</a:t>
            </a:fld>
            <a:endParaRPr lang="en-US" dirty="0"/>
          </a:p>
        </p:txBody>
      </p:sp>
      <p:pic>
        <p:nvPicPr>
          <p:cNvPr id="7" name="Picture 6">
            <a:extLst>
              <a:ext uri="{FF2B5EF4-FFF2-40B4-BE49-F238E27FC236}">
                <a16:creationId xmlns:a16="http://schemas.microsoft.com/office/drawing/2014/main" id="{B42CA1EB-643F-42ED-D343-D4C689761BEB}"/>
              </a:ext>
            </a:extLst>
          </p:cNvPr>
          <p:cNvPicPr>
            <a:picLocks noChangeAspect="1"/>
          </p:cNvPicPr>
          <p:nvPr/>
        </p:nvPicPr>
        <p:blipFill>
          <a:blip r:embed="rId2"/>
          <a:stretch>
            <a:fillRect/>
          </a:stretch>
        </p:blipFill>
        <p:spPr>
          <a:xfrm>
            <a:off x="5715000" y="1143000"/>
            <a:ext cx="2591119" cy="3417039"/>
          </a:xfrm>
          <a:prstGeom prst="rect">
            <a:avLst/>
          </a:prstGeom>
        </p:spPr>
      </p:pic>
    </p:spTree>
    <p:extLst>
      <p:ext uri="{BB962C8B-B14F-4D97-AF65-F5344CB8AC3E}">
        <p14:creationId xmlns:p14="http://schemas.microsoft.com/office/powerpoint/2010/main" val="4127666775"/>
      </p:ext>
    </p:extLst>
  </p:cSld>
  <p:clrMapOvr>
    <a:masterClrMapping/>
  </p:clrMapOvr>
  <p:transition>
    <p:strip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04800" y="1066800"/>
            <a:ext cx="8382000" cy="5181600"/>
          </a:xfrm>
        </p:spPr>
        <p:txBody>
          <a:bodyPr/>
          <a:lstStyle/>
          <a:p>
            <a:r>
              <a:rPr lang="en-US" dirty="0"/>
              <a:t>Ajax</a:t>
            </a:r>
          </a:p>
          <a:p>
            <a:pPr lvl="1">
              <a:spcBef>
                <a:spcPts val="400"/>
              </a:spcBef>
            </a:pPr>
            <a:r>
              <a:rPr lang="en-US" dirty="0">
                <a:solidFill>
                  <a:srgbClr val="C2C2C2"/>
                </a:solidFill>
              </a:rPr>
              <a:t>Introduction</a:t>
            </a:r>
          </a:p>
          <a:p>
            <a:pPr lvl="1">
              <a:spcBef>
                <a:spcPts val="400"/>
              </a:spcBef>
            </a:pPr>
            <a:r>
              <a:rPr lang="en-US" dirty="0">
                <a:solidFill>
                  <a:srgbClr val="C2C2C2"/>
                </a:solidFill>
              </a:rPr>
              <a:t>Implementation</a:t>
            </a:r>
          </a:p>
          <a:p>
            <a:pPr lvl="1">
              <a:spcBef>
                <a:spcPts val="400"/>
              </a:spcBef>
            </a:pPr>
            <a:r>
              <a:rPr lang="en-US" dirty="0"/>
              <a:t>More details</a:t>
            </a:r>
          </a:p>
          <a:p>
            <a:pPr lvl="1">
              <a:spcBef>
                <a:spcPts val="400"/>
              </a:spcBef>
            </a:pPr>
            <a:r>
              <a:rPr lang="en-US" dirty="0">
                <a:solidFill>
                  <a:srgbClr val="C2C2C2"/>
                </a:solidFill>
              </a:rPr>
              <a:t>Examples</a:t>
            </a:r>
          </a:p>
          <a:p>
            <a:r>
              <a:rPr lang="en-US" dirty="0">
                <a:solidFill>
                  <a:srgbClr val="C2C2C2"/>
                </a:solidFill>
              </a:rPr>
              <a:t>jQuery</a:t>
            </a:r>
          </a:p>
          <a:p>
            <a:pPr lvl="1">
              <a:spcBef>
                <a:spcPts val="400"/>
              </a:spcBef>
            </a:pPr>
            <a:r>
              <a:rPr lang="en-US" dirty="0">
                <a:solidFill>
                  <a:srgbClr val="C2C2C2"/>
                </a:solidFill>
              </a:rPr>
              <a:t>Selection</a:t>
            </a:r>
          </a:p>
          <a:p>
            <a:pPr lvl="1">
              <a:spcBef>
                <a:spcPts val="400"/>
              </a:spcBef>
            </a:pPr>
            <a:r>
              <a:rPr lang="en-US" dirty="0">
                <a:solidFill>
                  <a:srgbClr val="C2C2C2"/>
                </a:solidFill>
              </a:rPr>
              <a:t>Action</a:t>
            </a:r>
          </a:p>
          <a:p>
            <a:pPr lvl="1">
              <a:spcBef>
                <a:spcPts val="400"/>
              </a:spcBef>
            </a:pPr>
            <a:r>
              <a:rPr lang="en-US" dirty="0">
                <a:solidFill>
                  <a:srgbClr val="C2C2C2"/>
                </a:solidFill>
              </a:rPr>
              <a:t>Ajax</a:t>
            </a:r>
          </a:p>
          <a:p>
            <a:pPr lvl="1">
              <a:spcBef>
                <a:spcPts val="400"/>
              </a:spcBef>
            </a:pPr>
            <a:r>
              <a:rPr lang="en-US" dirty="0">
                <a:solidFill>
                  <a:srgbClr val="C2C2C2"/>
                </a:solidFill>
              </a:rPr>
              <a:t>Examples</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34</a:t>
            </a:fld>
            <a:endParaRPr lang="en-US" dirty="0"/>
          </a:p>
        </p:txBody>
      </p:sp>
    </p:spTree>
  </p:cSld>
  <p:clrMapOvr>
    <a:masterClrMapping/>
  </p:clrMapOvr>
  <p:transition>
    <p:strip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 Sending Data</a:t>
            </a:r>
          </a:p>
        </p:txBody>
      </p:sp>
      <p:sp>
        <p:nvSpPr>
          <p:cNvPr id="3" name="Content Placeholder 2"/>
          <p:cNvSpPr>
            <a:spLocks noGrp="1"/>
          </p:cNvSpPr>
          <p:nvPr>
            <p:ph idx="1"/>
          </p:nvPr>
        </p:nvSpPr>
        <p:spPr>
          <a:xfrm>
            <a:off x="304800" y="1143000"/>
            <a:ext cx="9296400" cy="5181600"/>
          </a:xfrm>
        </p:spPr>
        <p:txBody>
          <a:bodyPr/>
          <a:lstStyle/>
          <a:p>
            <a:r>
              <a:rPr lang="en-US" sz="3200" dirty="0"/>
              <a:t>Since Ajax uses HTTP requests, it can send data</a:t>
            </a:r>
          </a:p>
          <a:p>
            <a:pPr lvl="1"/>
            <a:r>
              <a:rPr lang="en-US" sz="2800" dirty="0"/>
              <a:t>1) Query part of the URL (</a:t>
            </a:r>
            <a:r>
              <a:rPr lang="en-US" sz="2800" dirty="0">
                <a:solidFill>
                  <a:srgbClr val="FF0000"/>
                </a:solidFill>
              </a:rPr>
              <a:t>Get</a:t>
            </a:r>
            <a:r>
              <a:rPr lang="en-US" sz="2800" dirty="0"/>
              <a:t> method)</a:t>
            </a:r>
            <a:endParaRPr lang="fa-IR" sz="2800" dirty="0"/>
          </a:p>
          <a:p>
            <a:pPr lvl="2"/>
            <a:r>
              <a:rPr lang="en-US" sz="2000" b="1" dirty="0">
                <a:latin typeface="Courier New" pitchFamily="49" charset="0"/>
                <a:ea typeface="+mn-ea"/>
                <a:cs typeface="Courier New" pitchFamily="49" charset="0"/>
              </a:rPr>
              <a:t>xmlhttp.open('GET' , 'page1.php?firstname=</a:t>
            </a:r>
            <a:r>
              <a:rPr lang="en-US" sz="2000" b="1" dirty="0" err="1">
                <a:latin typeface="Courier New" pitchFamily="49" charset="0"/>
                <a:ea typeface="+mn-ea"/>
                <a:cs typeface="Courier New" pitchFamily="49" charset="0"/>
              </a:rPr>
              <a:t>ALI&amp;lastname</a:t>
            </a:r>
            <a:r>
              <a:rPr lang="en-US" sz="2000" b="1" dirty="0">
                <a:latin typeface="Courier New" pitchFamily="49" charset="0"/>
                <a:ea typeface="+mn-ea"/>
                <a:cs typeface="Courier New" pitchFamily="49" charset="0"/>
              </a:rPr>
              <a:t>=</a:t>
            </a:r>
            <a:r>
              <a:rPr lang="en-US" sz="2000" b="1" dirty="0" err="1">
                <a:latin typeface="Courier New" pitchFamily="49" charset="0"/>
                <a:ea typeface="+mn-ea"/>
                <a:cs typeface="Courier New" pitchFamily="49" charset="0"/>
              </a:rPr>
              <a:t>Rezai</a:t>
            </a:r>
            <a:r>
              <a:rPr lang="en-US" sz="2000" b="1" dirty="0">
                <a:latin typeface="Courier New" pitchFamily="49" charset="0"/>
                <a:ea typeface="+mn-ea"/>
                <a:cs typeface="Courier New" pitchFamily="49" charset="0"/>
              </a:rPr>
              <a:t>');</a:t>
            </a:r>
          </a:p>
          <a:p>
            <a:pPr lvl="2"/>
            <a:r>
              <a:rPr lang="en-US" sz="2500" dirty="0"/>
              <a:t>Encoding is important:(</a:t>
            </a:r>
            <a:r>
              <a:rPr lang="en-US" sz="2400" dirty="0"/>
              <a:t> some characters are not legal in URL</a:t>
            </a:r>
            <a:r>
              <a:rPr lang="en-US" sz="2400" dirty="0">
                <a:solidFill>
                  <a:srgbClr val="FF0000"/>
                </a:solidFill>
              </a:rPr>
              <a:t>(?,&amp;</a:t>
            </a:r>
            <a:r>
              <a:rPr lang="en-US" sz="2400" dirty="0"/>
              <a:t> and …</a:t>
            </a:r>
            <a:r>
              <a:rPr lang="fa-IR" sz="2400" dirty="0"/>
              <a:t>(</a:t>
            </a:r>
            <a:r>
              <a:rPr lang="en-US" sz="2400" dirty="0"/>
              <a:t>: URL encoding )</a:t>
            </a:r>
            <a:endParaRPr lang="fa-IR" sz="2400" dirty="0"/>
          </a:p>
          <a:p>
            <a:pPr lvl="3"/>
            <a:r>
              <a:rPr lang="en-US" sz="2000" b="1" dirty="0" err="1">
                <a:solidFill>
                  <a:srgbClr val="FF0000"/>
                </a:solidFill>
                <a:latin typeface="Courier New" pitchFamily="49" charset="0"/>
                <a:ea typeface="+mn-ea"/>
                <a:cs typeface="Courier New" pitchFamily="49" charset="0"/>
              </a:rPr>
              <a:t>encodeURIComponent</a:t>
            </a:r>
            <a:r>
              <a:rPr lang="en-US" sz="2000" b="1" dirty="0">
                <a:latin typeface="Courier New" pitchFamily="49" charset="0"/>
                <a:ea typeface="+mn-ea"/>
                <a:cs typeface="Courier New" pitchFamily="49" charset="0"/>
              </a:rPr>
              <a:t>(name) + "=" + </a:t>
            </a:r>
            <a:r>
              <a:rPr lang="en-US" sz="2000" b="1" dirty="0" err="1">
                <a:solidFill>
                  <a:srgbClr val="FF0000"/>
                </a:solidFill>
                <a:latin typeface="Courier New" pitchFamily="49" charset="0"/>
                <a:ea typeface="+mn-ea"/>
                <a:cs typeface="Courier New" pitchFamily="49" charset="0"/>
              </a:rPr>
              <a:t>encodeURIComponent</a:t>
            </a:r>
            <a:r>
              <a:rPr lang="en-US" sz="2000" b="1" dirty="0">
                <a:latin typeface="Courier New" pitchFamily="49" charset="0"/>
                <a:ea typeface="+mn-ea"/>
                <a:cs typeface="Courier New" pitchFamily="49" charset="0"/>
              </a:rPr>
              <a:t>(value);</a:t>
            </a:r>
            <a:endParaRPr lang="en-US" sz="1500" b="1" dirty="0">
              <a:solidFill>
                <a:srgbClr val="000000"/>
              </a:solidFill>
              <a:latin typeface="Courier New" pitchFamily="49" charset="0"/>
              <a:ea typeface="+mn-ea"/>
              <a:cs typeface="Courier New" pitchFamily="49" charset="0"/>
            </a:endParaRPr>
          </a:p>
          <a:p>
            <a:pPr lvl="3"/>
            <a:endParaRPr lang="en-US" sz="2200" b="1" dirty="0">
              <a:solidFill>
                <a:srgbClr val="0033CC"/>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35</a:t>
            </a:fld>
            <a:endParaRPr lang="en-US" dirty="0"/>
          </a:p>
        </p:txBody>
      </p:sp>
    </p:spTree>
    <p:extLst>
      <p:ext uri="{BB962C8B-B14F-4D97-AF65-F5344CB8AC3E}">
        <p14:creationId xmlns:p14="http://schemas.microsoft.com/office/powerpoint/2010/main" val="1092091878"/>
      </p:ext>
    </p:extLst>
  </p:cSld>
  <p:clrMapOvr>
    <a:masterClrMapping/>
  </p:clrMapOvr>
  <p:transition>
    <p:strip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 Sending Data</a:t>
            </a:r>
          </a:p>
        </p:txBody>
      </p:sp>
      <p:sp>
        <p:nvSpPr>
          <p:cNvPr id="3" name="Content Placeholder 2"/>
          <p:cNvSpPr>
            <a:spLocks noGrp="1"/>
          </p:cNvSpPr>
          <p:nvPr>
            <p:ph idx="1"/>
          </p:nvPr>
        </p:nvSpPr>
        <p:spPr>
          <a:xfrm>
            <a:off x="304800" y="1143000"/>
            <a:ext cx="9296400" cy="5181600"/>
          </a:xfrm>
        </p:spPr>
        <p:txBody>
          <a:bodyPr/>
          <a:lstStyle/>
          <a:p>
            <a:r>
              <a:rPr lang="en-US" sz="3200" dirty="0"/>
              <a:t>Since Ajax uses HTTP requests, it can send data</a:t>
            </a:r>
          </a:p>
          <a:p>
            <a:pPr lvl="1"/>
            <a:r>
              <a:rPr lang="en-US" sz="2800" dirty="0"/>
              <a:t>2) Body of POST</a:t>
            </a:r>
            <a:r>
              <a:rPr lang="fa-IR" sz="2800" dirty="0"/>
              <a:t> </a:t>
            </a:r>
            <a:r>
              <a:rPr lang="en-US" sz="2800" dirty="0"/>
              <a:t>(</a:t>
            </a:r>
            <a:r>
              <a:rPr lang="en-US" sz="2800" dirty="0">
                <a:solidFill>
                  <a:srgbClr val="FF0000"/>
                </a:solidFill>
              </a:rPr>
              <a:t>Post</a:t>
            </a:r>
            <a:r>
              <a:rPr lang="en-US" sz="2800" dirty="0"/>
              <a:t> method)</a:t>
            </a:r>
          </a:p>
          <a:p>
            <a:pPr lvl="2"/>
            <a:r>
              <a:rPr lang="en-US" sz="2500" dirty="0"/>
              <a:t>The content is passed as the argument to </a:t>
            </a:r>
            <a:r>
              <a:rPr lang="en-US" sz="2500" b="1" dirty="0">
                <a:solidFill>
                  <a:srgbClr val="0033CC"/>
                </a:solidFill>
                <a:latin typeface="Courier New" pitchFamily="49" charset="0"/>
                <a:cs typeface="Courier New" pitchFamily="49" charset="0"/>
              </a:rPr>
              <a:t>send</a:t>
            </a:r>
          </a:p>
          <a:p>
            <a:pPr lvl="3"/>
            <a:r>
              <a:rPr lang="en-US" sz="2000" b="1" dirty="0">
                <a:solidFill>
                  <a:srgbClr val="000000"/>
                </a:solidFill>
                <a:latin typeface="Courier New" pitchFamily="49" charset="0"/>
                <a:ea typeface="+mn-ea"/>
                <a:cs typeface="Courier New" pitchFamily="49" charset="0"/>
              </a:rPr>
              <a:t>xmlhttp.open(‘POST' , ‘http://example.com');</a:t>
            </a:r>
            <a:endParaRPr lang="fa-IR" sz="2000" b="1" dirty="0">
              <a:solidFill>
                <a:srgbClr val="000000"/>
              </a:solidFill>
              <a:latin typeface="Courier New" pitchFamily="49" charset="0"/>
              <a:ea typeface="+mn-ea"/>
              <a:cs typeface="Courier New" pitchFamily="49" charset="0"/>
            </a:endParaRPr>
          </a:p>
          <a:p>
            <a:pPr lvl="3"/>
            <a:r>
              <a:rPr lang="en-US" sz="2000" b="1" dirty="0" err="1">
                <a:solidFill>
                  <a:srgbClr val="000000"/>
                </a:solidFill>
                <a:latin typeface="Courier New" pitchFamily="49" charset="0"/>
                <a:ea typeface="+mn-ea"/>
                <a:cs typeface="Courier New" pitchFamily="49" charset="0"/>
              </a:rPr>
              <a:t>xmlhttp.send</a:t>
            </a:r>
            <a:r>
              <a:rPr lang="en-US" sz="2000" b="1" dirty="0">
                <a:solidFill>
                  <a:srgbClr val="000000"/>
                </a:solidFill>
                <a:latin typeface="Courier New" pitchFamily="49" charset="0"/>
                <a:ea typeface="+mn-ea"/>
                <a:cs typeface="Courier New" pitchFamily="49" charset="0"/>
              </a:rPr>
              <a:t>(‘</a:t>
            </a:r>
            <a:r>
              <a:rPr lang="en-US" sz="2000" b="1" dirty="0" err="1">
                <a:latin typeface="Courier New" pitchFamily="49" charset="0"/>
                <a:cs typeface="Courier New" pitchFamily="49" charset="0"/>
              </a:rPr>
              <a:t>firstname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ALI&amp;lastname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Rezai</a:t>
            </a:r>
            <a:r>
              <a:rPr lang="en-US" sz="2000" b="1" dirty="0">
                <a:solidFill>
                  <a:srgbClr val="000000"/>
                </a:solidFill>
                <a:latin typeface="Courier New" pitchFamily="49" charset="0"/>
                <a:ea typeface="+mn-ea"/>
                <a:cs typeface="Courier New" pitchFamily="49" charset="0"/>
              </a:rPr>
              <a:t>’);</a:t>
            </a:r>
          </a:p>
          <a:p>
            <a:pPr lvl="2"/>
            <a:r>
              <a:rPr lang="en-US" sz="2000" b="1" dirty="0">
                <a:solidFill>
                  <a:srgbClr val="000000"/>
                </a:solidFill>
                <a:latin typeface="Courier New" pitchFamily="49" charset="0"/>
                <a:ea typeface="+mn-ea"/>
                <a:cs typeface="Courier New" pitchFamily="49" charset="0"/>
              </a:rPr>
              <a:t>But in server side if you want to consider it as input data of a form, you should include this in </a:t>
            </a:r>
            <a:r>
              <a:rPr lang="en-US" sz="2000" b="1" dirty="0" err="1">
                <a:solidFill>
                  <a:srgbClr val="000000"/>
                </a:solidFill>
                <a:latin typeface="Courier New" pitchFamily="49" charset="0"/>
                <a:ea typeface="+mn-ea"/>
                <a:cs typeface="Courier New" pitchFamily="49" charset="0"/>
              </a:rPr>
              <a:t>ajax</a:t>
            </a:r>
            <a:r>
              <a:rPr lang="en-US" sz="2000" b="1" dirty="0">
                <a:solidFill>
                  <a:srgbClr val="000000"/>
                </a:solidFill>
                <a:latin typeface="Courier New" pitchFamily="49" charset="0"/>
                <a:ea typeface="+mn-ea"/>
                <a:cs typeface="Courier New" pitchFamily="49" charset="0"/>
              </a:rPr>
              <a:t> after open and before send:</a:t>
            </a:r>
          </a:p>
          <a:p>
            <a:pPr lvl="3"/>
            <a:r>
              <a:rPr lang="en-US" sz="1700" b="1" dirty="0" err="1">
                <a:solidFill>
                  <a:srgbClr val="000000"/>
                </a:solidFill>
                <a:latin typeface="Courier New" pitchFamily="49" charset="0"/>
                <a:cs typeface="Courier New" pitchFamily="49" charset="0"/>
              </a:rPr>
              <a:t>xmlhttp</a:t>
            </a:r>
            <a:r>
              <a:rPr lang="en-US" sz="1700" b="1" dirty="0" err="1">
                <a:solidFill>
                  <a:srgbClr val="000000"/>
                </a:solidFill>
                <a:latin typeface="Courier New" pitchFamily="49" charset="0"/>
                <a:ea typeface="+mn-ea"/>
                <a:cs typeface="Courier New" pitchFamily="49" charset="0"/>
              </a:rPr>
              <a:t>.setRequestHeader</a:t>
            </a:r>
            <a:r>
              <a:rPr lang="en-US" sz="1700" b="1" dirty="0">
                <a:solidFill>
                  <a:srgbClr val="000000"/>
                </a:solidFill>
                <a:latin typeface="Courier New" pitchFamily="49" charset="0"/>
                <a:ea typeface="+mn-ea"/>
                <a:cs typeface="Courier New" pitchFamily="49" charset="0"/>
              </a:rPr>
              <a:t>('Content-Type' , 'application/x-www-form-</a:t>
            </a:r>
            <a:r>
              <a:rPr lang="en-US" sz="1700" b="1" dirty="0" err="1">
                <a:solidFill>
                  <a:srgbClr val="000000"/>
                </a:solidFill>
                <a:latin typeface="Courier New" pitchFamily="49" charset="0"/>
                <a:ea typeface="+mn-ea"/>
                <a:cs typeface="Courier New" pitchFamily="49" charset="0"/>
              </a:rPr>
              <a:t>urlencoded</a:t>
            </a:r>
            <a:r>
              <a:rPr lang="en-US" sz="1700" b="1" dirty="0">
                <a:solidFill>
                  <a:srgbClr val="000000"/>
                </a:solidFill>
                <a:latin typeface="Courier New" pitchFamily="49" charset="0"/>
                <a:ea typeface="+mn-ea"/>
                <a:cs typeface="Courier New" pitchFamily="49" charset="0"/>
              </a:rPr>
              <a:t>');</a:t>
            </a:r>
          </a:p>
          <a:p>
            <a:pPr lvl="2"/>
            <a:endParaRPr lang="en-US" sz="2000" b="1" dirty="0">
              <a:solidFill>
                <a:srgbClr val="000000"/>
              </a:solidFill>
              <a:latin typeface="Courier New" pitchFamily="49" charset="0"/>
              <a:ea typeface="+mn-ea"/>
              <a:cs typeface="Courier New" pitchFamily="49" charset="0"/>
            </a:endParaRPr>
          </a:p>
          <a:p>
            <a:pPr lvl="2"/>
            <a:endParaRPr lang="en-US" sz="1500" b="1" dirty="0">
              <a:solidFill>
                <a:srgbClr val="000000"/>
              </a:solidFill>
              <a:latin typeface="Courier New" pitchFamily="49" charset="0"/>
              <a:ea typeface="+mn-ea"/>
              <a:cs typeface="Courier New" pitchFamily="49" charset="0"/>
            </a:endParaRPr>
          </a:p>
          <a:p>
            <a:pPr lvl="3"/>
            <a:endParaRPr lang="en-US" sz="2200" b="1" dirty="0">
              <a:solidFill>
                <a:srgbClr val="0033CC"/>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36</a:t>
            </a:fld>
            <a:endParaRPr lang="en-US" dirty="0"/>
          </a:p>
        </p:txBody>
      </p:sp>
    </p:spTree>
  </p:cSld>
  <p:clrMapOvr>
    <a:masterClrMapping/>
  </p:clrMapOvr>
  <p:transition>
    <p:strip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 Other HTTP Methods</a:t>
            </a:r>
          </a:p>
        </p:txBody>
      </p:sp>
      <p:sp>
        <p:nvSpPr>
          <p:cNvPr id="3" name="Content Placeholder 2"/>
          <p:cNvSpPr>
            <a:spLocks noGrp="1"/>
          </p:cNvSpPr>
          <p:nvPr>
            <p:ph idx="1"/>
          </p:nvPr>
        </p:nvSpPr>
        <p:spPr/>
        <p:txBody>
          <a:bodyPr/>
          <a:lstStyle/>
          <a:p>
            <a:r>
              <a:rPr lang="en-US" dirty="0"/>
              <a:t>In addition to GET and POST, other HTTP methods can also be used</a:t>
            </a:r>
          </a:p>
          <a:p>
            <a:r>
              <a:rPr lang="en-US" dirty="0"/>
              <a:t>For example to analyze HTTP headers</a:t>
            </a:r>
          </a:p>
          <a:p>
            <a:pPr lvl="1"/>
            <a:r>
              <a:rPr lang="en-US" dirty="0"/>
              <a:t>Send a “HEAD” request</a:t>
            </a:r>
          </a:p>
          <a:p>
            <a:pPr>
              <a:buNone/>
            </a:pPr>
            <a:r>
              <a:rPr lang="en-US" sz="2800" b="1" dirty="0">
                <a:latin typeface="Courier New" pitchFamily="49" charset="0"/>
                <a:cs typeface="Courier New" pitchFamily="49" charset="0"/>
              </a:rPr>
              <a:t>    xmlhttp.</a:t>
            </a:r>
            <a:r>
              <a:rPr lang="en-US" sz="2800" b="1" dirty="0">
                <a:solidFill>
                  <a:srgbClr val="0033CC"/>
                </a:solidFill>
                <a:latin typeface="Courier New" pitchFamily="49" charset="0"/>
                <a:cs typeface="Courier New" pitchFamily="49" charset="0"/>
              </a:rPr>
              <a:t>open</a:t>
            </a:r>
            <a:r>
              <a:rPr lang="en-US" sz="2800" b="1" dirty="0">
                <a:latin typeface="Courier New" pitchFamily="49" charset="0"/>
                <a:cs typeface="Courier New" pitchFamily="49" charset="0"/>
              </a:rPr>
              <a:t>("</a:t>
            </a:r>
            <a:r>
              <a:rPr lang="en-US" sz="2800" b="1" dirty="0" err="1">
                <a:latin typeface="Courier New" pitchFamily="49" charset="0"/>
                <a:cs typeface="Courier New" pitchFamily="49" charset="0"/>
              </a:rPr>
              <a:t>HEAD","URL",true</a:t>
            </a:r>
            <a:r>
              <a:rPr lang="en-US" sz="2800" b="1" dirty="0">
                <a:latin typeface="Courier New" pitchFamily="49" charset="0"/>
                <a:cs typeface="Courier New" pitchFamily="49" charset="0"/>
              </a:rPr>
              <a:t>);</a:t>
            </a:r>
          </a:p>
          <a:p>
            <a:pPr lvl="1"/>
            <a:r>
              <a:rPr lang="en-US" dirty="0"/>
              <a:t>In the response, analyze the HTTP headers</a:t>
            </a:r>
          </a:p>
          <a:p>
            <a:pPr>
              <a:buNone/>
            </a:pPr>
            <a:r>
              <a:rPr lang="en-US" sz="2800" b="1" dirty="0">
                <a:solidFill>
                  <a:srgbClr val="0033CC"/>
                </a:solidFill>
                <a:latin typeface="Courier New" pitchFamily="49" charset="0"/>
                <a:cs typeface="Courier New" pitchFamily="49" charset="0"/>
              </a:rPr>
              <a:t>		</a:t>
            </a:r>
            <a:r>
              <a:rPr lang="en-US" sz="2800" b="1" dirty="0" err="1">
                <a:solidFill>
                  <a:srgbClr val="0033CC"/>
                </a:solidFill>
                <a:latin typeface="Courier New" pitchFamily="49" charset="0"/>
                <a:cs typeface="Courier New" pitchFamily="49" charset="0"/>
              </a:rPr>
              <a:t>getAllResponseHeaders</a:t>
            </a:r>
            <a:r>
              <a:rPr lang="en-US" sz="2800" b="1" dirty="0">
                <a:solidFill>
                  <a:srgbClr val="0033CC"/>
                </a:solidFill>
                <a:latin typeface="Courier New" pitchFamily="49" charset="0"/>
                <a:cs typeface="Courier New" pitchFamily="49" charset="0"/>
              </a:rPr>
              <a:t>() </a:t>
            </a:r>
            <a:r>
              <a:rPr lang="en-US" sz="2800" dirty="0"/>
              <a:t>	</a:t>
            </a:r>
          </a:p>
          <a:p>
            <a:pPr>
              <a:buNone/>
            </a:pPr>
            <a:r>
              <a:rPr lang="en-US" sz="2800" b="1" dirty="0">
                <a:solidFill>
                  <a:srgbClr val="0033CC"/>
                </a:solidFill>
                <a:latin typeface="Courier New" pitchFamily="49" charset="0"/>
                <a:cs typeface="Courier New" pitchFamily="49" charset="0"/>
              </a:rPr>
              <a:t> 	   </a:t>
            </a:r>
            <a:r>
              <a:rPr lang="en-US" sz="2800" b="1" dirty="0" err="1">
                <a:solidFill>
                  <a:srgbClr val="0033CC"/>
                </a:solidFill>
                <a:latin typeface="Courier New" pitchFamily="49" charset="0"/>
                <a:cs typeface="Courier New" pitchFamily="49" charset="0"/>
              </a:rPr>
              <a:t>getResponseHeader</a:t>
            </a:r>
            <a:r>
              <a:rPr lang="en-US" sz="2800" b="1" dirty="0">
                <a:solidFill>
                  <a:srgbClr val="0033CC"/>
                </a:solidFill>
                <a:latin typeface="Courier New" pitchFamily="49" charset="0"/>
                <a:cs typeface="Courier New" pitchFamily="49" charset="0"/>
              </a:rPr>
              <a:t>(</a:t>
            </a:r>
            <a:r>
              <a:rPr lang="en-US" sz="2800" dirty="0">
                <a:cs typeface="Courier New" pitchFamily="49" charset="0"/>
              </a:rPr>
              <a:t>x</a:t>
            </a:r>
            <a:r>
              <a:rPr lang="en-US" sz="2800" b="1" dirty="0">
                <a:solidFill>
                  <a:srgbClr val="0033CC"/>
                </a:solidFill>
                <a:latin typeface="Courier New" pitchFamily="49" charset="0"/>
                <a:cs typeface="Courier New" pitchFamily="49" charset="0"/>
              </a:rPr>
              <a:t>) </a:t>
            </a:r>
            <a:r>
              <a:rPr lang="en-US" sz="2800" dirty="0"/>
              <a:t>		</a:t>
            </a:r>
          </a:p>
          <a:p>
            <a:pPr lvl="1"/>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37</a:t>
            </a:fld>
            <a:endParaRPr lang="en-US" dirty="0"/>
          </a:p>
        </p:txBody>
      </p:sp>
    </p:spTree>
  </p:cSld>
  <p:clrMapOvr>
    <a:masterClrMapping/>
  </p:clrMapOvr>
  <p:transition>
    <p:strip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 Concurrency </a:t>
            </a:r>
          </a:p>
        </p:txBody>
      </p:sp>
      <p:sp>
        <p:nvSpPr>
          <p:cNvPr id="3" name="Content Placeholder 2"/>
          <p:cNvSpPr>
            <a:spLocks noGrp="1"/>
          </p:cNvSpPr>
          <p:nvPr>
            <p:ph idx="1"/>
          </p:nvPr>
        </p:nvSpPr>
        <p:spPr>
          <a:xfrm>
            <a:off x="304800" y="1143000"/>
            <a:ext cx="8534400" cy="5181600"/>
          </a:xfrm>
        </p:spPr>
        <p:txBody>
          <a:bodyPr/>
          <a:lstStyle/>
          <a:p>
            <a:pPr>
              <a:spcBef>
                <a:spcPts val="600"/>
              </a:spcBef>
            </a:pPr>
            <a:r>
              <a:rPr lang="en-US" sz="2800" dirty="0"/>
              <a:t>We create a request object, and append our request information to it</a:t>
            </a:r>
          </a:p>
          <a:p>
            <a:pPr>
              <a:spcBef>
                <a:spcPts val="600"/>
              </a:spcBef>
            </a:pPr>
            <a:r>
              <a:rPr lang="en-US" sz="2800" dirty="0"/>
              <a:t>When the server responds, its result is also in the request object</a:t>
            </a:r>
          </a:p>
          <a:p>
            <a:pPr>
              <a:spcBef>
                <a:spcPts val="600"/>
              </a:spcBef>
            </a:pPr>
            <a:r>
              <a:rPr lang="en-US" sz="2800" b="1" dirty="0"/>
              <a:t>Question: </a:t>
            </a:r>
            <a:r>
              <a:rPr lang="en-US" sz="2800" dirty="0"/>
              <a:t>What happens if, before we get a response, we use the request object to send off another request?</a:t>
            </a:r>
          </a:p>
          <a:p>
            <a:pPr>
              <a:spcBef>
                <a:spcPts val="600"/>
              </a:spcBef>
            </a:pPr>
            <a:r>
              <a:rPr lang="en-US" sz="2800" b="1" dirty="0"/>
              <a:t>Answer: </a:t>
            </a:r>
            <a:r>
              <a:rPr lang="en-US" sz="2800" dirty="0"/>
              <a:t>We have overwritten the request object, so the response to the original request is lost</a:t>
            </a:r>
          </a:p>
          <a:p>
            <a:pPr>
              <a:spcBef>
                <a:spcPts val="600"/>
              </a:spcBef>
            </a:pPr>
            <a:r>
              <a:rPr lang="en-US" sz="2800" b="1" dirty="0"/>
              <a:t>Solution: </a:t>
            </a:r>
            <a:r>
              <a:rPr lang="en-US" sz="2800" dirty="0"/>
              <a:t>We will need to create and use more than one request object</a:t>
            </a:r>
          </a:p>
          <a:p>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38</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 Avoid HTTP Caching</a:t>
            </a:r>
          </a:p>
        </p:txBody>
      </p:sp>
      <p:sp>
        <p:nvSpPr>
          <p:cNvPr id="3" name="Content Placeholder 2"/>
          <p:cNvSpPr>
            <a:spLocks noGrp="1"/>
          </p:cNvSpPr>
          <p:nvPr>
            <p:ph idx="1"/>
          </p:nvPr>
        </p:nvSpPr>
        <p:spPr>
          <a:xfrm>
            <a:off x="304800" y="1143000"/>
            <a:ext cx="8991600" cy="5181600"/>
          </a:xfrm>
        </p:spPr>
        <p:txBody>
          <a:bodyPr/>
          <a:lstStyle/>
          <a:p>
            <a:r>
              <a:rPr lang="en-US" sz="2800" dirty="0"/>
              <a:t>We send a request using GET, and it works</a:t>
            </a:r>
          </a:p>
          <a:p>
            <a:r>
              <a:rPr lang="en-US" sz="2800" dirty="0"/>
              <a:t>We want to get a new value, send the same request again</a:t>
            </a:r>
          </a:p>
          <a:p>
            <a:r>
              <a:rPr lang="en-US" sz="2800" dirty="0"/>
              <a:t>Nothing happens! Why not?</a:t>
            </a:r>
          </a:p>
          <a:p>
            <a:pPr lvl="1"/>
            <a:r>
              <a:rPr lang="en-US" sz="2000" b="1" dirty="0"/>
              <a:t>Answer: </a:t>
            </a:r>
            <a:r>
              <a:rPr lang="en-US" sz="2000" dirty="0"/>
              <a:t>The browser/cache server has cached our URL; it sees that we use it again </a:t>
            </a:r>
            <a:r>
              <a:rPr lang="en-US" sz="2000" i="1" dirty="0">
                <a:solidFill>
                  <a:srgbClr val="C00000"/>
                </a:solidFill>
              </a:rPr>
              <a:t>without change</a:t>
            </a:r>
            <a:r>
              <a:rPr lang="en-US" sz="2000" dirty="0"/>
              <a:t>, and gives us the cached response</a:t>
            </a:r>
          </a:p>
          <a:p>
            <a:pPr lvl="1"/>
            <a:r>
              <a:rPr lang="en-US" sz="2000" b="1" dirty="0"/>
              <a:t>Wrong solution: </a:t>
            </a:r>
            <a:r>
              <a:rPr lang="en-US" sz="2000" dirty="0"/>
              <a:t>Turn off browser caching</a:t>
            </a:r>
          </a:p>
          <a:p>
            <a:pPr lvl="1"/>
            <a:r>
              <a:rPr lang="en-US" sz="2000" b="1" dirty="0"/>
              <a:t>Correct solution:</a:t>
            </a:r>
            <a:endParaRPr lang="en-US" sz="2000" dirty="0"/>
          </a:p>
          <a:p>
            <a:pPr lvl="2"/>
            <a:r>
              <a:rPr lang="en-US" sz="1800" dirty="0"/>
              <a:t>Change the URL in some unimportant way; a commonly used trick: adding of a parameter with a random and meaningless value to the request data</a:t>
            </a:r>
            <a:endParaRPr lang="en-US" sz="2000" dirty="0"/>
          </a:p>
          <a:p>
            <a:pPr lvl="3"/>
            <a:r>
              <a:rPr lang="en-US" sz="1400" b="1" dirty="0" err="1">
                <a:solidFill>
                  <a:srgbClr val="0033CC"/>
                </a:solidFill>
                <a:latin typeface="Courier New" pitchFamily="49" charset="0"/>
                <a:cs typeface="Courier New" pitchFamily="49" charset="0"/>
              </a:rPr>
              <a:t>url</a:t>
            </a:r>
            <a:r>
              <a:rPr lang="en-US" sz="1400" b="1" dirty="0">
                <a:solidFill>
                  <a:srgbClr val="0033CC"/>
                </a:solidFill>
                <a:latin typeface="Courier New" pitchFamily="49" charset="0"/>
                <a:cs typeface="Courier New" pitchFamily="49" charset="0"/>
              </a:rPr>
              <a:t> = </a:t>
            </a:r>
            <a:r>
              <a:rPr lang="en-US" sz="1400" b="1" dirty="0" err="1">
                <a:solidFill>
                  <a:srgbClr val="0033CC"/>
                </a:solidFill>
                <a:latin typeface="Courier New" pitchFamily="49" charset="0"/>
                <a:cs typeface="Courier New" pitchFamily="49" charset="0"/>
              </a:rPr>
              <a:t>url</a:t>
            </a:r>
            <a:r>
              <a:rPr lang="en-US" sz="1400" b="1" dirty="0">
                <a:solidFill>
                  <a:srgbClr val="0033CC"/>
                </a:solidFill>
                <a:latin typeface="Courier New" pitchFamily="49" charset="0"/>
                <a:cs typeface="Courier New" pitchFamily="49" charset="0"/>
              </a:rPr>
              <a:t> + "?dummy=" + (new Date()).</a:t>
            </a:r>
            <a:r>
              <a:rPr lang="en-US" sz="1400" b="1" dirty="0" err="1">
                <a:solidFill>
                  <a:srgbClr val="0033CC"/>
                </a:solidFill>
                <a:latin typeface="Courier New" pitchFamily="49" charset="0"/>
                <a:cs typeface="Courier New" pitchFamily="49" charset="0"/>
              </a:rPr>
              <a:t>getTime</a:t>
            </a:r>
            <a:r>
              <a:rPr lang="en-US" sz="1400" b="1" dirty="0">
                <a:solidFill>
                  <a:srgbClr val="0033CC"/>
                </a:solidFill>
                <a:latin typeface="Courier New" pitchFamily="49" charset="0"/>
                <a:cs typeface="Courier New" pitchFamily="49" charset="0"/>
              </a:rPr>
              <a:t>(); </a:t>
            </a:r>
          </a:p>
          <a:p>
            <a:pPr lvl="3"/>
            <a:r>
              <a:rPr lang="en-US" sz="1400" b="1" dirty="0" err="1">
                <a:solidFill>
                  <a:srgbClr val="0033CC"/>
                </a:solidFill>
                <a:latin typeface="Courier New" pitchFamily="49" charset="0"/>
                <a:cs typeface="Courier New" pitchFamily="49" charset="0"/>
              </a:rPr>
              <a:t>url</a:t>
            </a:r>
            <a:r>
              <a:rPr lang="en-US" sz="1400" b="1" dirty="0">
                <a:solidFill>
                  <a:srgbClr val="0033CC"/>
                </a:solidFill>
                <a:latin typeface="Courier New" pitchFamily="49" charset="0"/>
                <a:cs typeface="Courier New" pitchFamily="49" charset="0"/>
              </a:rPr>
              <a:t> = </a:t>
            </a:r>
            <a:r>
              <a:rPr lang="en-US" sz="1400" b="1" dirty="0" err="1">
                <a:solidFill>
                  <a:srgbClr val="0033CC"/>
                </a:solidFill>
                <a:latin typeface="Courier New" pitchFamily="49" charset="0"/>
                <a:cs typeface="Courier New" pitchFamily="49" charset="0"/>
              </a:rPr>
              <a:t>url</a:t>
            </a:r>
            <a:r>
              <a:rPr lang="en-US" sz="1400" b="1" dirty="0">
                <a:solidFill>
                  <a:srgbClr val="0033CC"/>
                </a:solidFill>
                <a:latin typeface="Courier New" pitchFamily="49" charset="0"/>
                <a:cs typeface="Courier New" pitchFamily="49" charset="0"/>
              </a:rPr>
              <a:t> + "?dummy=" + (new Math()).random(); </a:t>
            </a:r>
          </a:p>
          <a:p>
            <a:pPr lvl="3"/>
            <a:r>
              <a:rPr lang="en-US" sz="1400" dirty="0"/>
              <a:t>The server is free to ignore this parameter</a:t>
            </a:r>
          </a:p>
          <a:p>
            <a:pPr lvl="2"/>
            <a:r>
              <a:rPr lang="en-US" sz="1800" dirty="0"/>
              <a:t>Control caching</a:t>
            </a:r>
          </a:p>
          <a:p>
            <a:pPr lvl="3"/>
            <a:r>
              <a:rPr lang="en-US" sz="1400" b="1" dirty="0">
                <a:solidFill>
                  <a:srgbClr val="0033CC"/>
                </a:solidFill>
                <a:latin typeface="Courier New" pitchFamily="49" charset="0"/>
                <a:cs typeface="Courier New" pitchFamily="49" charset="0"/>
              </a:rPr>
              <a:t>setRequestHeader("Cache-Control", "no-cache");</a:t>
            </a:r>
            <a:endParaRPr lang="en-US" sz="14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39</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checkerboard(across)">
                                      <p:cBhvr>
                                        <p:cTn id="13" dur="500"/>
                                        <p:tgtEl>
                                          <p:spTgt spid="3">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checkerboard(across)">
                                      <p:cBhvr>
                                        <p:cTn id="16" dur="500"/>
                                        <p:tgtEl>
                                          <p:spTgt spid="3">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heckerboard(across)">
                                      <p:cBhvr>
                                        <p:cTn id="19" dur="500"/>
                                        <p:tgtEl>
                                          <p:spTgt spid="3">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heckerboard(across)">
                                      <p:cBhvr>
                                        <p:cTn id="22" dur="500"/>
                                        <p:tgtEl>
                                          <p:spTgt spid="3">
                                            <p:txEl>
                                              <p:pRg st="8" end="8"/>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checkerboard(across)">
                                      <p:cBhvr>
                                        <p:cTn id="25" dur="500"/>
                                        <p:tgtEl>
                                          <p:spTgt spid="3">
                                            <p:txEl>
                                              <p:pRg st="9" end="9"/>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8" dur="500"/>
                                        <p:tgtEl>
                                          <p:spTgt spid="3">
                                            <p:txEl>
                                              <p:pRg st="10" end="10"/>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04800" y="1066800"/>
            <a:ext cx="8382000" cy="5181600"/>
          </a:xfrm>
        </p:spPr>
        <p:txBody>
          <a:bodyPr/>
          <a:lstStyle/>
          <a:p>
            <a:r>
              <a:rPr lang="en-US" dirty="0"/>
              <a:t>Ajax</a:t>
            </a:r>
          </a:p>
          <a:p>
            <a:pPr lvl="1">
              <a:spcBef>
                <a:spcPts val="400"/>
              </a:spcBef>
            </a:pPr>
            <a:r>
              <a:rPr lang="en-US" dirty="0"/>
              <a:t>Introduction</a:t>
            </a:r>
          </a:p>
          <a:p>
            <a:pPr lvl="1">
              <a:spcBef>
                <a:spcPts val="400"/>
              </a:spcBef>
            </a:pPr>
            <a:r>
              <a:rPr lang="en-US" dirty="0">
                <a:solidFill>
                  <a:srgbClr val="C2C2C2"/>
                </a:solidFill>
              </a:rPr>
              <a:t>Implementation</a:t>
            </a:r>
          </a:p>
          <a:p>
            <a:pPr lvl="1">
              <a:spcBef>
                <a:spcPts val="400"/>
              </a:spcBef>
            </a:pPr>
            <a:r>
              <a:rPr lang="en-US" dirty="0">
                <a:solidFill>
                  <a:srgbClr val="C2C2C2"/>
                </a:solidFill>
              </a:rPr>
              <a:t>More details</a:t>
            </a:r>
          </a:p>
          <a:p>
            <a:pPr lvl="1">
              <a:spcBef>
                <a:spcPts val="400"/>
              </a:spcBef>
            </a:pPr>
            <a:r>
              <a:rPr lang="en-US" dirty="0">
                <a:solidFill>
                  <a:srgbClr val="C2C2C2"/>
                </a:solidFill>
              </a:rPr>
              <a:t>Examples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a:t>
            </a:fld>
            <a:endParaRPr lang="en-US" dirty="0"/>
          </a:p>
        </p:txBody>
      </p:sp>
    </p:spTree>
  </p:cSld>
  <p:clrMapOvr>
    <a:masterClrMapping/>
  </p:clrMapOvr>
  <p:transition>
    <p:strip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Details: Security</a:t>
            </a:r>
          </a:p>
        </p:txBody>
      </p:sp>
      <p:sp>
        <p:nvSpPr>
          <p:cNvPr id="3" name="Content Placeholder 2"/>
          <p:cNvSpPr>
            <a:spLocks noGrp="1"/>
          </p:cNvSpPr>
          <p:nvPr>
            <p:ph idx="1"/>
          </p:nvPr>
        </p:nvSpPr>
        <p:spPr>
          <a:xfrm>
            <a:off x="304800" y="1143000"/>
            <a:ext cx="8839200" cy="5181600"/>
          </a:xfrm>
        </p:spPr>
        <p:txBody>
          <a:bodyPr/>
          <a:lstStyle/>
          <a:p>
            <a:r>
              <a:rPr lang="en-US" dirty="0"/>
              <a:t>URL in </a:t>
            </a:r>
            <a:r>
              <a:rPr lang="en-US" b="1" dirty="0">
                <a:solidFill>
                  <a:srgbClr val="0033CC"/>
                </a:solidFill>
                <a:latin typeface="Courier New" pitchFamily="49" charset="0"/>
                <a:cs typeface="Courier New" pitchFamily="49" charset="0"/>
              </a:rPr>
              <a:t>open()</a:t>
            </a:r>
            <a:r>
              <a:rPr lang="en-US" dirty="0"/>
              <a:t> can be a relative path or a complete URL</a:t>
            </a:r>
          </a:p>
          <a:p>
            <a:pPr lvl="1">
              <a:spcBef>
                <a:spcPts val="400"/>
              </a:spcBef>
            </a:pPr>
            <a:r>
              <a:rPr lang="en-US" dirty="0"/>
              <a:t>For security reason, browsers only allow to request URL in the </a:t>
            </a:r>
            <a:r>
              <a:rPr lang="en-US" dirty="0">
                <a:solidFill>
                  <a:srgbClr val="C00000"/>
                </a:solidFill>
              </a:rPr>
              <a:t>same domain </a:t>
            </a:r>
            <a:r>
              <a:rPr lang="en-US" dirty="0"/>
              <a:t>of the page </a:t>
            </a:r>
          </a:p>
          <a:p>
            <a:pPr lvl="1">
              <a:spcBef>
                <a:spcPts val="400"/>
              </a:spcBef>
            </a:pPr>
            <a:r>
              <a:rPr lang="en-US" dirty="0"/>
              <a:t>To access other sites, server side proxy is needed</a:t>
            </a:r>
          </a:p>
          <a:p>
            <a:r>
              <a:rPr lang="en-US" dirty="0"/>
              <a:t>Method </a:t>
            </a:r>
            <a:r>
              <a:rPr lang="en-US" b="1" dirty="0">
                <a:solidFill>
                  <a:srgbClr val="0033CC"/>
                </a:solidFill>
                <a:latin typeface="Courier New" pitchFamily="49" charset="0"/>
                <a:cs typeface="Courier New" pitchFamily="49" charset="0"/>
              </a:rPr>
              <a:t>open()</a:t>
            </a:r>
            <a:r>
              <a:rPr lang="en-US" dirty="0"/>
              <a:t> may also take an additional 4</a:t>
            </a:r>
            <a:r>
              <a:rPr lang="en-US" baseline="30000" dirty="0"/>
              <a:t>th</a:t>
            </a:r>
            <a:r>
              <a:rPr lang="en-US" dirty="0"/>
              <a:t> and 5</a:t>
            </a:r>
            <a:r>
              <a:rPr lang="en-US" baseline="30000" dirty="0"/>
              <a:t>th</a:t>
            </a:r>
            <a:r>
              <a:rPr lang="en-US" dirty="0"/>
              <a:t> parameters</a:t>
            </a:r>
          </a:p>
          <a:p>
            <a:pPr lvl="1">
              <a:spcBef>
                <a:spcPts val="400"/>
              </a:spcBef>
            </a:pPr>
            <a:r>
              <a:rPr lang="en-US" b="1" dirty="0" err="1">
                <a:solidFill>
                  <a:srgbClr val="0033CC"/>
                </a:solidFill>
                <a:latin typeface="Courier New" pitchFamily="49" charset="0"/>
              </a:rPr>
              <a:t>userid</a:t>
            </a:r>
            <a:r>
              <a:rPr lang="en-US" dirty="0">
                <a:solidFill>
                  <a:srgbClr val="0033CC"/>
                </a:solidFill>
              </a:rPr>
              <a:t> </a:t>
            </a:r>
            <a:r>
              <a:rPr lang="en-US" dirty="0"/>
              <a:t>and </a:t>
            </a:r>
            <a:r>
              <a:rPr lang="en-US" b="1" dirty="0">
                <a:solidFill>
                  <a:srgbClr val="0033CC"/>
                </a:solidFill>
                <a:latin typeface="Courier New" pitchFamily="49" charset="0"/>
              </a:rPr>
              <a:t>password</a:t>
            </a:r>
            <a:endParaRPr lang="en-US" b="1" dirty="0">
              <a:solidFill>
                <a:srgbClr val="0033CC"/>
              </a:solidFill>
            </a:endParaRPr>
          </a:p>
          <a:p>
            <a:pPr lvl="1">
              <a:spcBef>
                <a:spcPts val="400"/>
              </a:spcBef>
            </a:pPr>
            <a:r>
              <a:rPr lang="en-US" dirty="0"/>
              <a:t>The two parameters are used to bypass HTTP authentication</a:t>
            </a:r>
          </a:p>
          <a:p>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40</a:t>
            </a:fld>
            <a:endParaRPr lang="en-US" dirty="0"/>
          </a:p>
        </p:txBody>
      </p:sp>
    </p:spTree>
  </p:cSld>
  <p:clrMapOvr>
    <a:masterClrMapping/>
  </p:clrMapOvr>
  <p:transition>
    <p:strip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04800" y="1066800"/>
            <a:ext cx="8382000" cy="5181600"/>
          </a:xfrm>
        </p:spPr>
        <p:txBody>
          <a:bodyPr/>
          <a:lstStyle/>
          <a:p>
            <a:r>
              <a:rPr lang="en-US" dirty="0"/>
              <a:t>Ajax</a:t>
            </a:r>
          </a:p>
          <a:p>
            <a:pPr lvl="1">
              <a:spcBef>
                <a:spcPts val="400"/>
              </a:spcBef>
            </a:pPr>
            <a:r>
              <a:rPr lang="en-US" dirty="0">
                <a:solidFill>
                  <a:srgbClr val="C2C2C2"/>
                </a:solidFill>
              </a:rPr>
              <a:t>Introduction</a:t>
            </a:r>
          </a:p>
          <a:p>
            <a:pPr lvl="1">
              <a:spcBef>
                <a:spcPts val="400"/>
              </a:spcBef>
            </a:pPr>
            <a:r>
              <a:rPr lang="en-US" dirty="0">
                <a:solidFill>
                  <a:srgbClr val="C2C2C2"/>
                </a:solidFill>
              </a:rPr>
              <a:t>Implementation</a:t>
            </a:r>
          </a:p>
          <a:p>
            <a:pPr lvl="1">
              <a:spcBef>
                <a:spcPts val="400"/>
              </a:spcBef>
            </a:pPr>
            <a:r>
              <a:rPr lang="en-US" dirty="0">
                <a:solidFill>
                  <a:srgbClr val="C2C2C2"/>
                </a:solidFill>
              </a:rPr>
              <a:t>More details</a:t>
            </a:r>
          </a:p>
          <a:p>
            <a:pPr lvl="1">
              <a:spcBef>
                <a:spcPts val="400"/>
              </a:spcBef>
            </a:pPr>
            <a:r>
              <a:rPr lang="en-US"/>
              <a:t>Examples</a:t>
            </a:r>
            <a:endParaRPr lang="en-US"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41</a:t>
            </a:fld>
            <a:endParaRPr lang="en-US" dirty="0"/>
          </a:p>
        </p:txBody>
      </p:sp>
    </p:spTree>
    <p:extLst>
      <p:ext uri="{BB962C8B-B14F-4D97-AF65-F5344CB8AC3E}">
        <p14:creationId xmlns:p14="http://schemas.microsoft.com/office/powerpoint/2010/main" val="2323021499"/>
      </p:ext>
    </p:extLst>
  </p:cSld>
  <p:clrMapOvr>
    <a:masterClrMapping/>
  </p:clrMapOvr>
  <p:transition>
    <p:strip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Live Suggestion: Client</a:t>
            </a:r>
          </a:p>
        </p:txBody>
      </p:sp>
      <p:sp>
        <p:nvSpPr>
          <p:cNvPr id="3" name="Content Placeholder 2"/>
          <p:cNvSpPr>
            <a:spLocks noGrp="1"/>
          </p:cNvSpPr>
          <p:nvPr>
            <p:ph idx="1"/>
          </p:nvPr>
        </p:nvSpPr>
        <p:spPr>
          <a:xfrm>
            <a:off x="304800" y="1143000"/>
            <a:ext cx="9067800" cy="5181600"/>
          </a:xfrm>
        </p:spPr>
        <p:txBody>
          <a:bodyPr/>
          <a:lstStyle/>
          <a:p>
            <a:pPr>
              <a:spcBef>
                <a:spcPts val="100"/>
              </a:spcBef>
              <a:buNone/>
            </a:pPr>
            <a:r>
              <a:rPr lang="en-US" sz="1500" b="1" dirty="0">
                <a:latin typeface="Courier New" pitchFamily="49" charset="0"/>
                <a:cs typeface="Courier New" pitchFamily="49" charset="0"/>
              </a:rPr>
              <a:t>function </a:t>
            </a:r>
            <a:r>
              <a:rPr lang="en-US" sz="1500" b="1" dirty="0" err="1">
                <a:latin typeface="Courier New" pitchFamily="49" charset="0"/>
                <a:cs typeface="Courier New" pitchFamily="49" charset="0"/>
              </a:rPr>
              <a:t>showHint</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str</a:t>
            </a:r>
            <a:r>
              <a:rPr lang="en-US" sz="1500" b="1" dirty="0">
                <a:latin typeface="Courier New" pitchFamily="49" charset="0"/>
                <a:cs typeface="Courier New" pitchFamily="49" charset="0"/>
              </a:rPr>
              <a:t>){</a:t>
            </a:r>
          </a:p>
          <a:p>
            <a:pPr>
              <a:spcBef>
                <a:spcPts val="100"/>
              </a:spcBef>
              <a:buNone/>
            </a:pPr>
            <a:r>
              <a:rPr lang="en-US" sz="1500" b="1" dirty="0">
                <a:latin typeface="Courier New" pitchFamily="49" charset="0"/>
                <a:cs typeface="Courier New" pitchFamily="49" charset="0"/>
              </a:rPr>
              <a:t>  if(</a:t>
            </a:r>
            <a:r>
              <a:rPr lang="en-US" sz="1500" b="1" dirty="0" err="1">
                <a:latin typeface="Courier New" pitchFamily="49" charset="0"/>
                <a:cs typeface="Courier New" pitchFamily="49" charset="0"/>
              </a:rPr>
              <a:t>str.length</a:t>
            </a:r>
            <a:r>
              <a:rPr lang="en-US" sz="1500" b="1" dirty="0">
                <a:latin typeface="Courier New" pitchFamily="49" charset="0"/>
                <a:cs typeface="Courier New" pitchFamily="49" charset="0"/>
              </a:rPr>
              <a:t>==0){ </a:t>
            </a:r>
          </a:p>
          <a:p>
            <a:pPr>
              <a:spcBef>
                <a:spcPts val="10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document.getElementById</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txtHint</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innerHTML</a:t>
            </a:r>
            <a:r>
              <a:rPr lang="en-US" sz="1500" b="1" dirty="0">
                <a:latin typeface="Courier New" pitchFamily="49" charset="0"/>
                <a:cs typeface="Courier New" pitchFamily="49" charset="0"/>
              </a:rPr>
              <a:t>=""; return;</a:t>
            </a:r>
          </a:p>
          <a:p>
            <a:pPr>
              <a:spcBef>
                <a:spcPts val="100"/>
              </a:spcBef>
              <a:buNone/>
            </a:pPr>
            <a:r>
              <a:rPr lang="en-US" sz="1500" b="1" dirty="0">
                <a:latin typeface="Courier New" pitchFamily="49" charset="0"/>
                <a:cs typeface="Courier New" pitchFamily="49" charset="0"/>
              </a:rPr>
              <a:t>  }</a:t>
            </a:r>
          </a:p>
          <a:p>
            <a:pPr>
              <a:spcBef>
                <a:spcPts val="10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xmlhttp</a:t>
            </a:r>
            <a:r>
              <a:rPr lang="en-US" sz="1500" b="1" dirty="0">
                <a:latin typeface="Courier New" pitchFamily="49" charset="0"/>
                <a:cs typeface="Courier New" pitchFamily="49" charset="0"/>
              </a:rPr>
              <a:t>=new </a:t>
            </a:r>
            <a:r>
              <a:rPr lang="en-US" sz="1500" b="1" dirty="0" err="1">
                <a:latin typeface="Courier New" pitchFamily="49" charset="0"/>
                <a:cs typeface="Courier New" pitchFamily="49" charset="0"/>
              </a:rPr>
              <a:t>XMLHttpRequest</a:t>
            </a:r>
            <a:r>
              <a:rPr lang="en-US" sz="1500" b="1" dirty="0">
                <a:latin typeface="Courier New" pitchFamily="49" charset="0"/>
                <a:cs typeface="Courier New" pitchFamily="49" charset="0"/>
              </a:rPr>
              <a:t>();</a:t>
            </a:r>
          </a:p>
          <a:p>
            <a:pPr>
              <a:spcBef>
                <a:spcPts val="100"/>
              </a:spcBef>
              <a:buNone/>
            </a:pPr>
            <a:r>
              <a:rPr lang="en-US" sz="1500" b="1" dirty="0">
                <a:latin typeface="Courier New" pitchFamily="49" charset="0"/>
                <a:cs typeface="Courier New" pitchFamily="49" charset="0"/>
              </a:rPr>
              <a:t>  </a:t>
            </a:r>
            <a:r>
              <a:rPr lang="en-US" sz="1500" b="1" dirty="0" err="1">
                <a:latin typeface="Courier New" pitchFamily="49" charset="0"/>
                <a:cs typeface="Courier New" pitchFamily="49" charset="0"/>
              </a:rPr>
              <a:t>xmlhttp.onreadystatechange</a:t>
            </a:r>
            <a:r>
              <a:rPr lang="en-US" sz="1500" b="1" dirty="0">
                <a:latin typeface="Courier New" pitchFamily="49" charset="0"/>
                <a:cs typeface="Courier New" pitchFamily="49" charset="0"/>
              </a:rPr>
              <a:t>=function(){</a:t>
            </a:r>
          </a:p>
          <a:p>
            <a:pPr>
              <a:spcBef>
                <a:spcPts val="100"/>
              </a:spcBef>
              <a:buNone/>
            </a:pPr>
            <a:r>
              <a:rPr lang="en-US" sz="1500" b="1" dirty="0">
                <a:latin typeface="Courier New" pitchFamily="49" charset="0"/>
                <a:cs typeface="Courier New" pitchFamily="49" charset="0"/>
              </a:rPr>
              <a:t>    if (</a:t>
            </a:r>
            <a:r>
              <a:rPr lang="en-US" sz="1500" b="1" dirty="0" err="1">
                <a:latin typeface="Courier New" pitchFamily="49" charset="0"/>
                <a:cs typeface="Courier New" pitchFamily="49" charset="0"/>
              </a:rPr>
              <a:t>xmlhttp.readyState</a:t>
            </a:r>
            <a:r>
              <a:rPr lang="en-US" sz="1500" b="1" dirty="0">
                <a:latin typeface="Courier New" pitchFamily="49" charset="0"/>
                <a:cs typeface="Courier New" pitchFamily="49" charset="0"/>
              </a:rPr>
              <a:t> ==4 &amp;&amp; </a:t>
            </a:r>
            <a:r>
              <a:rPr lang="en-US" sz="1500" b="1" dirty="0" err="1">
                <a:latin typeface="Courier New" pitchFamily="49" charset="0"/>
                <a:cs typeface="Courier New" pitchFamily="49" charset="0"/>
              </a:rPr>
              <a:t>xmlhttp.status</a:t>
            </a:r>
            <a:r>
              <a:rPr lang="en-US" sz="1500" b="1" dirty="0">
                <a:latin typeface="Courier New" pitchFamily="49" charset="0"/>
                <a:cs typeface="Courier New" pitchFamily="49" charset="0"/>
              </a:rPr>
              <a:t>==200)</a:t>
            </a:r>
          </a:p>
          <a:p>
            <a:pPr>
              <a:spcBef>
                <a:spcPts val="100"/>
              </a:spcBef>
              <a:buNone/>
            </a:pPr>
            <a:r>
              <a:rPr lang="en-US" sz="1500" b="1" dirty="0">
                <a:latin typeface="Courier New" pitchFamily="49" charset="0"/>
                <a:cs typeface="Courier New" pitchFamily="49" charset="0"/>
              </a:rPr>
              <a:t>      </a:t>
            </a:r>
            <a:r>
              <a:rPr lang="en-US" sz="1500" b="1" dirty="0" err="1">
                <a:solidFill>
                  <a:srgbClr val="C00000"/>
                </a:solidFill>
                <a:latin typeface="Courier New" pitchFamily="49" charset="0"/>
                <a:cs typeface="Courier New" pitchFamily="49" charset="0"/>
              </a:rPr>
              <a:t>document.getElementById</a:t>
            </a:r>
            <a:r>
              <a:rPr lang="en-US" sz="1500" b="1" dirty="0">
                <a:solidFill>
                  <a:srgbClr val="C00000"/>
                </a:solidFill>
                <a:latin typeface="Courier New" pitchFamily="49" charset="0"/>
                <a:cs typeface="Courier New" pitchFamily="49" charset="0"/>
              </a:rPr>
              <a:t>("</a:t>
            </a:r>
            <a:r>
              <a:rPr lang="en-US" sz="1500" b="1" dirty="0" err="1">
                <a:solidFill>
                  <a:srgbClr val="C00000"/>
                </a:solidFill>
                <a:latin typeface="Courier New" pitchFamily="49" charset="0"/>
                <a:cs typeface="Courier New" pitchFamily="49" charset="0"/>
              </a:rPr>
              <a:t>txtHint</a:t>
            </a:r>
            <a:r>
              <a:rPr lang="en-US" sz="1500" b="1" dirty="0">
                <a:solidFill>
                  <a:srgbClr val="C00000"/>
                </a:solidFill>
                <a:latin typeface="Courier New" pitchFamily="49" charset="0"/>
                <a:cs typeface="Courier New" pitchFamily="49" charset="0"/>
              </a:rPr>
              <a:t>").</a:t>
            </a:r>
            <a:r>
              <a:rPr lang="en-US" sz="1500" b="1" dirty="0" err="1">
                <a:solidFill>
                  <a:srgbClr val="C00000"/>
                </a:solidFill>
                <a:latin typeface="Courier New" pitchFamily="49" charset="0"/>
                <a:cs typeface="Courier New" pitchFamily="49" charset="0"/>
              </a:rPr>
              <a:t>innerHTML</a:t>
            </a:r>
            <a:r>
              <a:rPr lang="en-US" sz="1500" b="1" dirty="0">
                <a:solidFill>
                  <a:srgbClr val="C00000"/>
                </a:solidFill>
                <a:latin typeface="Courier New" pitchFamily="49" charset="0"/>
                <a:cs typeface="Courier New" pitchFamily="49" charset="0"/>
              </a:rPr>
              <a:t> =  </a:t>
            </a:r>
            <a:r>
              <a:rPr lang="en-US" sz="1500" b="1" dirty="0" err="1">
                <a:solidFill>
                  <a:srgbClr val="C00000"/>
                </a:solidFill>
                <a:latin typeface="Courier New" pitchFamily="49" charset="0"/>
                <a:cs typeface="Courier New" pitchFamily="49" charset="0"/>
              </a:rPr>
              <a:t>xmlhttp.responseText</a:t>
            </a:r>
            <a:r>
              <a:rPr lang="en-US" sz="1500" b="1" dirty="0">
                <a:latin typeface="Courier New" pitchFamily="49" charset="0"/>
                <a:cs typeface="Courier New" pitchFamily="49" charset="0"/>
              </a:rPr>
              <a:t>;    </a:t>
            </a:r>
          </a:p>
          <a:p>
            <a:pPr>
              <a:spcBef>
                <a:spcPts val="100"/>
              </a:spcBef>
              <a:buNone/>
            </a:pPr>
            <a:r>
              <a:rPr lang="en-US" sz="1500" b="1" dirty="0">
                <a:latin typeface="Courier New" pitchFamily="49" charset="0"/>
                <a:cs typeface="Courier New" pitchFamily="49" charset="0"/>
              </a:rPr>
              <a:t>  }</a:t>
            </a:r>
          </a:p>
          <a:p>
            <a:pPr>
              <a:spcBef>
                <a:spcPts val="100"/>
              </a:spcBef>
              <a:buNone/>
            </a:pPr>
            <a:r>
              <a:rPr lang="en-US" sz="1500" b="1" dirty="0">
                <a:latin typeface="Courier New" pitchFamily="49" charset="0"/>
                <a:cs typeface="Courier New" pitchFamily="49" charset="0"/>
              </a:rPr>
              <a:t>  xmlhttp.open("POST","gethint.</a:t>
            </a:r>
            <a:r>
              <a:rPr lang="en-US" sz="1500" b="1" dirty="0" err="1">
                <a:latin typeface="Courier New" pitchFamily="49" charset="0"/>
                <a:cs typeface="Courier New" pitchFamily="49" charset="0"/>
              </a:rPr>
              <a:t>php</a:t>
            </a:r>
            <a:r>
              <a:rPr lang="en-US" sz="1500" b="1" dirty="0">
                <a:latin typeface="Courier New" pitchFamily="49" charset="0"/>
                <a:cs typeface="Courier New" pitchFamily="49" charset="0"/>
              </a:rPr>
              <a:t>",</a:t>
            </a:r>
            <a:r>
              <a:rPr lang="en-US" sz="1500" b="1" dirty="0">
                <a:solidFill>
                  <a:srgbClr val="C00000"/>
                </a:solidFill>
                <a:latin typeface="Courier New" pitchFamily="49" charset="0"/>
                <a:cs typeface="Courier New" pitchFamily="49" charset="0"/>
              </a:rPr>
              <a:t>true</a:t>
            </a:r>
            <a:r>
              <a:rPr lang="en-US" sz="1500" b="1" dirty="0">
                <a:latin typeface="Courier New" pitchFamily="49" charset="0"/>
                <a:cs typeface="Courier New" pitchFamily="49" charset="0"/>
              </a:rPr>
              <a:t>);</a:t>
            </a:r>
          </a:p>
          <a:p>
            <a:pPr>
              <a:spcBef>
                <a:spcPts val="100"/>
              </a:spcBef>
              <a:buNone/>
            </a:pPr>
            <a:r>
              <a:rPr lang="en-US" sz="1500" b="1" dirty="0">
                <a:latin typeface="Courier New" pitchFamily="49" charset="0"/>
                <a:cs typeface="Courier New" pitchFamily="49" charset="0"/>
              </a:rPr>
              <a:t>  </a:t>
            </a:r>
            <a:r>
              <a:rPr lang="en-US" sz="1600" b="1" dirty="0" err="1">
                <a:latin typeface="Courier New" pitchFamily="49" charset="0"/>
                <a:cs typeface="Courier New" pitchFamily="49" charset="0"/>
              </a:rPr>
              <a:t>xmlhttp.setRequestHeader</a:t>
            </a:r>
            <a:r>
              <a:rPr lang="en-US" sz="1600" b="1" dirty="0">
                <a:latin typeface="Courier New" pitchFamily="49" charset="0"/>
                <a:cs typeface="Courier New" pitchFamily="49" charset="0"/>
              </a:rPr>
              <a:t>('Content-Type', 'application/x-www-form-</a:t>
            </a:r>
            <a:r>
              <a:rPr lang="en-US" sz="1600" b="1" dirty="0" err="1">
                <a:latin typeface="Courier New" pitchFamily="49" charset="0"/>
                <a:cs typeface="Courier New" pitchFamily="49" charset="0"/>
              </a:rPr>
              <a:t>urlencoded</a:t>
            </a:r>
            <a:r>
              <a:rPr lang="en-US" sz="1600" b="1" dirty="0">
                <a:latin typeface="Courier New" pitchFamily="49" charset="0"/>
                <a:cs typeface="Courier New" pitchFamily="49" charset="0"/>
              </a:rPr>
              <a:t>');</a:t>
            </a:r>
            <a:endParaRPr lang="en-US" sz="1500" b="1" dirty="0">
              <a:latin typeface="Courier New" pitchFamily="49" charset="0"/>
              <a:cs typeface="Courier New" pitchFamily="49" charset="0"/>
            </a:endParaRPr>
          </a:p>
          <a:p>
            <a:pPr>
              <a:spcBef>
                <a:spcPts val="100"/>
              </a:spcBef>
              <a:buNone/>
            </a:pPr>
            <a:r>
              <a:rPr lang="en-US" sz="1500" b="1" dirty="0">
                <a:latin typeface="Courier New" pitchFamily="49" charset="0"/>
                <a:cs typeface="Courier New" pitchFamily="49" charset="0"/>
              </a:rPr>
              <a:t>  </a:t>
            </a:r>
            <a:r>
              <a:rPr lang="en-US" sz="1500" b="1" dirty="0" err="1">
                <a:solidFill>
                  <a:srgbClr val="C00000"/>
                </a:solidFill>
                <a:latin typeface="Courier New" pitchFamily="49" charset="0"/>
                <a:cs typeface="Courier New" pitchFamily="49" charset="0"/>
              </a:rPr>
              <a:t>xmlhttp.send</a:t>
            </a:r>
            <a:r>
              <a:rPr lang="en-US" sz="1500" b="1" dirty="0">
                <a:solidFill>
                  <a:srgbClr val="C00000"/>
                </a:solidFill>
                <a:latin typeface="Courier New" pitchFamily="49" charset="0"/>
                <a:cs typeface="Courier New" pitchFamily="49" charset="0"/>
              </a:rPr>
              <a:t>("query="+</a:t>
            </a:r>
            <a:r>
              <a:rPr lang="en-US" sz="1600" b="1" dirty="0">
                <a:solidFill>
                  <a:srgbClr val="FF0000"/>
                </a:solidFill>
                <a:latin typeface="Courier New" pitchFamily="49" charset="0"/>
                <a:ea typeface="+mn-ea"/>
                <a:cs typeface="Courier New" pitchFamily="49" charset="0"/>
              </a:rPr>
              <a:t> </a:t>
            </a:r>
            <a:r>
              <a:rPr lang="en-US" sz="1600" b="1" dirty="0" err="1">
                <a:solidFill>
                  <a:srgbClr val="FF0000"/>
                </a:solidFill>
                <a:latin typeface="Courier New" pitchFamily="49" charset="0"/>
                <a:ea typeface="+mn-ea"/>
                <a:cs typeface="Courier New" pitchFamily="49" charset="0"/>
              </a:rPr>
              <a:t>encodeURIComponent</a:t>
            </a:r>
            <a:r>
              <a:rPr lang="en-US" sz="1500" b="1" dirty="0">
                <a:solidFill>
                  <a:srgbClr val="C00000"/>
                </a:solidFill>
                <a:latin typeface="Courier New" pitchFamily="49" charset="0"/>
                <a:cs typeface="Courier New" pitchFamily="49" charset="0"/>
              </a:rPr>
              <a:t>(str));</a:t>
            </a:r>
          </a:p>
          <a:p>
            <a:pPr>
              <a:spcBef>
                <a:spcPts val="100"/>
              </a:spcBef>
              <a:buNone/>
            </a:pPr>
            <a:r>
              <a:rPr lang="en-US" sz="1500" b="1" dirty="0">
                <a:latin typeface="Courier New" pitchFamily="49" charset="0"/>
                <a:cs typeface="Courier New" pitchFamily="49" charset="0"/>
              </a:rPr>
              <a:t>}</a:t>
            </a:r>
          </a:p>
          <a:p>
            <a:pPr>
              <a:spcBef>
                <a:spcPts val="100"/>
              </a:spcBef>
              <a:buNone/>
            </a:pPr>
            <a:r>
              <a:rPr lang="en-US" sz="1500" b="1" dirty="0">
                <a:latin typeface="Courier New" pitchFamily="49" charset="0"/>
                <a:cs typeface="Courier New" pitchFamily="49" charset="0"/>
              </a:rPr>
              <a:t>============================================================</a:t>
            </a:r>
          </a:p>
          <a:p>
            <a:pPr>
              <a:spcBef>
                <a:spcPts val="100"/>
              </a:spcBef>
              <a:buNone/>
            </a:pPr>
            <a:r>
              <a:rPr lang="en-US" sz="1500" b="1" dirty="0">
                <a:latin typeface="Courier New" pitchFamily="49" charset="0"/>
                <a:cs typeface="Courier New" pitchFamily="49" charset="0"/>
              </a:rPr>
              <a:t>&lt;form&gt; </a:t>
            </a:r>
          </a:p>
          <a:p>
            <a:pPr>
              <a:spcBef>
                <a:spcPts val="100"/>
              </a:spcBef>
              <a:buNone/>
            </a:pPr>
            <a:r>
              <a:rPr lang="en-US" sz="1500" b="1" dirty="0">
                <a:latin typeface="Courier New" pitchFamily="49" charset="0"/>
                <a:cs typeface="Courier New" pitchFamily="49" charset="0"/>
              </a:rPr>
              <a:t>First name: </a:t>
            </a:r>
          </a:p>
          <a:p>
            <a:pPr>
              <a:spcBef>
                <a:spcPts val="100"/>
              </a:spcBef>
              <a:buNone/>
            </a:pPr>
            <a:r>
              <a:rPr lang="en-US" sz="1500" b="1" dirty="0">
                <a:latin typeface="Courier New" pitchFamily="49" charset="0"/>
                <a:cs typeface="Courier New" pitchFamily="49" charset="0"/>
              </a:rPr>
              <a:t>    &lt;input type="text" </a:t>
            </a:r>
            <a:r>
              <a:rPr lang="en-US" sz="1500" b="1" dirty="0" err="1">
                <a:solidFill>
                  <a:srgbClr val="C00000"/>
                </a:solidFill>
                <a:latin typeface="Courier New" pitchFamily="49" charset="0"/>
                <a:cs typeface="Courier New" pitchFamily="49" charset="0"/>
              </a:rPr>
              <a:t>onkeyup</a:t>
            </a:r>
            <a:r>
              <a:rPr lang="en-US" sz="1500" b="1" dirty="0">
                <a:solidFill>
                  <a:srgbClr val="C00000"/>
                </a:solidFill>
                <a:latin typeface="Courier New" pitchFamily="49" charset="0"/>
                <a:cs typeface="Courier New" pitchFamily="49" charset="0"/>
              </a:rPr>
              <a:t>="</a:t>
            </a:r>
            <a:r>
              <a:rPr lang="en-US" sz="1500" b="1" dirty="0" err="1">
                <a:solidFill>
                  <a:srgbClr val="C00000"/>
                </a:solidFill>
                <a:latin typeface="Courier New" pitchFamily="49" charset="0"/>
                <a:cs typeface="Courier New" pitchFamily="49" charset="0"/>
              </a:rPr>
              <a:t>showHint</a:t>
            </a:r>
            <a:r>
              <a:rPr lang="en-US" sz="1500" b="1" dirty="0">
                <a:solidFill>
                  <a:srgbClr val="C00000"/>
                </a:solidFill>
                <a:latin typeface="Courier New" pitchFamily="49" charset="0"/>
                <a:cs typeface="Courier New" pitchFamily="49" charset="0"/>
              </a:rPr>
              <a:t>(</a:t>
            </a:r>
            <a:r>
              <a:rPr lang="en-US" sz="1500" b="1" dirty="0" err="1">
                <a:solidFill>
                  <a:srgbClr val="C00000"/>
                </a:solidFill>
                <a:latin typeface="Courier New" pitchFamily="49" charset="0"/>
                <a:cs typeface="Courier New" pitchFamily="49" charset="0"/>
              </a:rPr>
              <a:t>this.value</a:t>
            </a:r>
            <a:r>
              <a:rPr lang="en-US" sz="1500" b="1" dirty="0">
                <a:solidFill>
                  <a:srgbClr val="C00000"/>
                </a:solidFill>
                <a:latin typeface="Courier New" pitchFamily="49" charset="0"/>
                <a:cs typeface="Courier New" pitchFamily="49" charset="0"/>
              </a:rPr>
              <a:t>)"</a:t>
            </a:r>
            <a:r>
              <a:rPr lang="en-US" sz="1500" b="1" dirty="0">
                <a:latin typeface="Courier New" pitchFamily="49" charset="0"/>
                <a:cs typeface="Courier New" pitchFamily="49" charset="0"/>
              </a:rPr>
              <a:t> size="20" /&gt;</a:t>
            </a:r>
          </a:p>
          <a:p>
            <a:pPr>
              <a:spcBef>
                <a:spcPts val="100"/>
              </a:spcBef>
              <a:buNone/>
            </a:pPr>
            <a:r>
              <a:rPr lang="en-US" sz="1500" b="1" dirty="0">
                <a:latin typeface="Courier New" pitchFamily="49" charset="0"/>
                <a:cs typeface="Courier New" pitchFamily="49" charset="0"/>
              </a:rPr>
              <a:t>&lt;/form&gt;</a:t>
            </a:r>
          </a:p>
          <a:p>
            <a:pPr>
              <a:spcBef>
                <a:spcPts val="100"/>
              </a:spcBef>
              <a:buNone/>
            </a:pPr>
            <a:r>
              <a:rPr lang="en-US" sz="1500" b="1" dirty="0">
                <a:latin typeface="Courier New" pitchFamily="49" charset="0"/>
                <a:cs typeface="Courier New" pitchFamily="49" charset="0"/>
              </a:rPr>
              <a:t>&lt;p&gt;Suggestions: &lt;span id="</a:t>
            </a:r>
            <a:r>
              <a:rPr lang="en-US" sz="1500" b="1" dirty="0" err="1">
                <a:latin typeface="Courier New" pitchFamily="49" charset="0"/>
                <a:cs typeface="Courier New" pitchFamily="49" charset="0"/>
              </a:rPr>
              <a:t>txtHint</a:t>
            </a:r>
            <a:r>
              <a:rPr lang="en-US" sz="1500" b="1" dirty="0">
                <a:latin typeface="Courier New" pitchFamily="49" charset="0"/>
                <a:cs typeface="Courier New" pitchFamily="49" charset="0"/>
              </a:rPr>
              <a:t>"&gt;&lt;/span&gt;&lt;/p&gt;</a:t>
            </a:r>
          </a:p>
          <a:p>
            <a:pPr>
              <a:spcBef>
                <a:spcPts val="100"/>
              </a:spcBef>
              <a:buNone/>
            </a:pPr>
            <a:endParaRPr lang="en-US" sz="15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42</a:t>
            </a:fld>
            <a:endParaRPr lang="en-US" dirty="0"/>
          </a:p>
        </p:txBody>
      </p:sp>
    </p:spTree>
  </p:cSld>
  <p:clrMapOvr>
    <a:masterClrMapping/>
  </p:clrMapOvr>
  <p:transition>
    <p:strip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Live Suggestion: Server</a:t>
            </a:r>
          </a:p>
        </p:txBody>
      </p:sp>
      <p:sp>
        <p:nvSpPr>
          <p:cNvPr id="3" name="Content Placeholder 2"/>
          <p:cNvSpPr>
            <a:spLocks noGrp="1"/>
          </p:cNvSpPr>
          <p:nvPr>
            <p:ph idx="1"/>
          </p:nvPr>
        </p:nvSpPr>
        <p:spPr>
          <a:xfrm>
            <a:off x="304800" y="1143000"/>
            <a:ext cx="8534400" cy="5181600"/>
          </a:xfrm>
        </p:spPr>
        <p:txBody>
          <a:bodyPr/>
          <a:lstStyle/>
          <a:p>
            <a:pPr>
              <a:spcBef>
                <a:spcPts val="300"/>
              </a:spcBef>
              <a:buNone/>
            </a:pPr>
            <a:r>
              <a:rPr lang="en-US" sz="1600" b="1" dirty="0">
                <a:latin typeface="Courier New" pitchFamily="49" charset="0"/>
                <a:cs typeface="Courier New" pitchFamily="49" charset="0"/>
              </a:rPr>
              <a:t>&lt;?</a:t>
            </a:r>
            <a:r>
              <a:rPr lang="en-US" sz="1600" b="1" dirty="0" err="1">
                <a:latin typeface="Courier New" pitchFamily="49" charset="0"/>
                <a:cs typeface="Courier New" pitchFamily="49" charset="0"/>
              </a:rPr>
              <a:t>php</a:t>
            </a:r>
            <a:endParaRPr lang="en-US" sz="1600" b="1" dirty="0">
              <a:latin typeface="Courier New" pitchFamily="49" charset="0"/>
              <a:cs typeface="Courier New" pitchFamily="49" charset="0"/>
            </a:endParaRPr>
          </a:p>
          <a:p>
            <a:pPr>
              <a:spcBef>
                <a:spcPts val="300"/>
              </a:spcBef>
              <a:buNone/>
            </a:pPr>
            <a:r>
              <a:rPr lang="en-US" sz="1600" b="1" dirty="0">
                <a:latin typeface="Courier New" pitchFamily="49" charset="0"/>
                <a:cs typeface="Courier New" pitchFamily="49" charset="0"/>
              </a:rPr>
              <a:t>$a[]="Ahmad"; </a:t>
            </a:r>
          </a:p>
          <a:p>
            <a:pPr>
              <a:spcBef>
                <a:spcPts val="300"/>
              </a:spcBef>
              <a:buNone/>
            </a:pPr>
            <a:r>
              <a:rPr lang="en-US" sz="1600" b="1" dirty="0">
                <a:latin typeface="Courier New" pitchFamily="49" charset="0"/>
                <a:cs typeface="Courier New" pitchFamily="49" charset="0"/>
              </a:rPr>
              <a:t>...</a:t>
            </a:r>
          </a:p>
          <a:p>
            <a:pPr>
              <a:spcBef>
                <a:spcPts val="300"/>
              </a:spcBef>
              <a:buNone/>
            </a:pPr>
            <a:r>
              <a:rPr lang="en-US" sz="1600" b="1" dirty="0">
                <a:latin typeface="Courier New" pitchFamily="49" charset="0"/>
                <a:cs typeface="Courier New" pitchFamily="49" charset="0"/>
              </a:rPr>
              <a:t>$a[]="</a:t>
            </a:r>
            <a:r>
              <a:rPr lang="en-US" sz="1600" b="1" dirty="0" err="1">
                <a:latin typeface="Courier New" pitchFamily="49" charset="0"/>
                <a:cs typeface="Courier New" pitchFamily="49" charset="0"/>
              </a:rPr>
              <a:t>Sajjad</a:t>
            </a:r>
            <a:r>
              <a:rPr lang="en-US" sz="1600" b="1" dirty="0">
                <a:latin typeface="Courier New" pitchFamily="49" charset="0"/>
                <a:cs typeface="Courier New" pitchFamily="49" charset="0"/>
              </a:rPr>
              <a:t>";</a:t>
            </a:r>
          </a:p>
          <a:p>
            <a:pPr>
              <a:spcBef>
                <a:spcPts val="300"/>
              </a:spcBef>
              <a:buNone/>
            </a:pPr>
            <a:r>
              <a:rPr lang="en-US" sz="1600" b="1" dirty="0">
                <a:latin typeface="Courier New" pitchFamily="49" charset="0"/>
                <a:cs typeface="Courier New" pitchFamily="49" charset="0"/>
              </a:rPr>
              <a:t>$q=$_POST["query"];</a:t>
            </a:r>
          </a:p>
          <a:p>
            <a:pPr>
              <a:spcBef>
                <a:spcPts val="300"/>
              </a:spcBef>
              <a:buNone/>
            </a:pPr>
            <a:r>
              <a:rPr lang="en-US" sz="1600" b="1" dirty="0">
                <a:latin typeface="Courier New" pitchFamily="49" charset="0"/>
                <a:cs typeface="Courier New" pitchFamily="49" charset="0"/>
              </a:rPr>
              <a:t>if (</a:t>
            </a:r>
            <a:r>
              <a:rPr lang="en-US" sz="1600" b="1" dirty="0" err="1">
                <a:latin typeface="Courier New" pitchFamily="49" charset="0"/>
                <a:cs typeface="Courier New" pitchFamily="49" charset="0"/>
              </a:rPr>
              <a:t>strlen</a:t>
            </a:r>
            <a:r>
              <a:rPr lang="en-US" sz="1600" b="1" dirty="0">
                <a:latin typeface="Courier New" pitchFamily="49" charset="0"/>
                <a:cs typeface="Courier New" pitchFamily="49" charset="0"/>
              </a:rPr>
              <a:t>($q) &gt; 0){</a:t>
            </a:r>
          </a:p>
          <a:p>
            <a:pPr>
              <a:spcBef>
                <a:spcPts val="300"/>
              </a:spcBef>
              <a:buNone/>
            </a:pPr>
            <a:r>
              <a:rPr lang="en-US" sz="1600" b="1" dirty="0">
                <a:latin typeface="Courier New" pitchFamily="49" charset="0"/>
                <a:cs typeface="Courier New" pitchFamily="49" charset="0"/>
              </a:rPr>
              <a:t>  $hint="";</a:t>
            </a:r>
          </a:p>
          <a:p>
            <a:pPr>
              <a:spcBef>
                <a:spcPts val="300"/>
              </a:spcBef>
              <a:buNone/>
            </a:pPr>
            <a:r>
              <a:rPr lang="en-US" sz="1600" b="1" dirty="0">
                <a:latin typeface="Courier New" pitchFamily="49" charset="0"/>
                <a:cs typeface="Courier New" pitchFamily="49" charset="0"/>
              </a:rPr>
              <a:t>  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=0;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&lt; count($a);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spcBef>
                <a:spcPts val="300"/>
              </a:spcBef>
              <a:buNone/>
            </a:pPr>
            <a:r>
              <a:rPr lang="en-US" sz="1600" b="1" dirty="0">
                <a:latin typeface="Courier New" pitchFamily="49" charset="0"/>
                <a:cs typeface="Courier New" pitchFamily="49" charset="0"/>
              </a:rPr>
              <a:t>    if (</a:t>
            </a:r>
            <a:r>
              <a:rPr lang="en-US" sz="1600" b="1" dirty="0" err="1">
                <a:latin typeface="Courier New" pitchFamily="49" charset="0"/>
                <a:cs typeface="Courier New" pitchFamily="49" charset="0"/>
              </a:rPr>
              <a:t>strtolower</a:t>
            </a:r>
            <a:r>
              <a:rPr lang="en-US" sz="1600" b="1" dirty="0">
                <a:latin typeface="Courier New" pitchFamily="49" charset="0"/>
                <a:cs typeface="Courier New" pitchFamily="49" charset="0"/>
              </a:rPr>
              <a:t>($q)==</a:t>
            </a:r>
            <a:r>
              <a:rPr lang="en-US" sz="1600" b="1" dirty="0" err="1">
                <a:latin typeface="Courier New" pitchFamily="49" charset="0"/>
                <a:cs typeface="Courier New" pitchFamily="49" charset="0"/>
              </a:rPr>
              <a:t>strtolower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substr</a:t>
            </a:r>
            <a:r>
              <a:rPr lang="en-US" sz="1600" b="1" dirty="0">
                <a:latin typeface="Courier New" pitchFamily="49" charset="0"/>
                <a:cs typeface="Courier New" pitchFamily="49" charset="0"/>
              </a:rPr>
              <a:t>($a[$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],0,strlen($q)))){</a:t>
            </a:r>
          </a:p>
          <a:p>
            <a:pPr>
              <a:spcBef>
                <a:spcPts val="300"/>
              </a:spcBef>
              <a:buNone/>
            </a:pPr>
            <a:r>
              <a:rPr lang="en-US" sz="1600" b="1" dirty="0">
                <a:latin typeface="Courier New" pitchFamily="49" charset="0"/>
                <a:cs typeface="Courier New" pitchFamily="49" charset="0"/>
              </a:rPr>
              <a:t>      if($hint==""){ $hint=$a[$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spcBef>
                <a:spcPts val="300"/>
              </a:spcBef>
              <a:buNone/>
            </a:pPr>
            <a:r>
              <a:rPr lang="en-US" sz="1600" b="1" dirty="0">
                <a:latin typeface="Courier New" pitchFamily="49" charset="0"/>
                <a:cs typeface="Courier New" pitchFamily="49" charset="0"/>
              </a:rPr>
              <a:t>      else{ $hint=$hint." , ".$a[$</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spcBef>
                <a:spcPts val="300"/>
              </a:spcBef>
              <a:buNone/>
            </a:pPr>
            <a:r>
              <a:rPr lang="en-US" sz="1600" b="1" dirty="0">
                <a:latin typeface="Courier New" pitchFamily="49" charset="0"/>
                <a:cs typeface="Courier New" pitchFamily="49" charset="0"/>
              </a:rPr>
              <a:t>    }</a:t>
            </a:r>
          </a:p>
          <a:p>
            <a:pPr>
              <a:spcBef>
                <a:spcPts val="300"/>
              </a:spcBef>
              <a:buNone/>
            </a:pPr>
            <a:r>
              <a:rPr lang="en-US" sz="1600" b="1" dirty="0">
                <a:latin typeface="Courier New" pitchFamily="49" charset="0"/>
                <a:cs typeface="Courier New" pitchFamily="49" charset="0"/>
              </a:rPr>
              <a:t>  }</a:t>
            </a:r>
          </a:p>
          <a:p>
            <a:pPr>
              <a:spcBef>
                <a:spcPts val="300"/>
              </a:spcBef>
              <a:buNone/>
            </a:pPr>
            <a:r>
              <a:rPr lang="en-US" sz="1600" b="1" dirty="0">
                <a:latin typeface="Courier New" pitchFamily="49" charset="0"/>
                <a:cs typeface="Courier New" pitchFamily="49" charset="0"/>
              </a:rPr>
              <a:t>}</a:t>
            </a:r>
          </a:p>
          <a:p>
            <a:pPr>
              <a:spcBef>
                <a:spcPts val="300"/>
              </a:spcBef>
              <a:buNone/>
            </a:pPr>
            <a:r>
              <a:rPr lang="en-US" sz="1600" b="1" dirty="0">
                <a:latin typeface="Courier New" pitchFamily="49" charset="0"/>
                <a:cs typeface="Courier New" pitchFamily="49" charset="0"/>
              </a:rPr>
              <a:t>if ($hint == ""){ $response="no suggestion"; }</a:t>
            </a:r>
          </a:p>
          <a:p>
            <a:pPr>
              <a:spcBef>
                <a:spcPts val="300"/>
              </a:spcBef>
              <a:buNone/>
            </a:pPr>
            <a:r>
              <a:rPr lang="en-US" sz="1600" b="1" dirty="0">
                <a:latin typeface="Courier New" pitchFamily="49" charset="0"/>
                <a:cs typeface="Courier New" pitchFamily="49" charset="0"/>
              </a:rPr>
              <a:t>else { $response=$hint; }</a:t>
            </a:r>
          </a:p>
          <a:p>
            <a:pPr>
              <a:spcBef>
                <a:spcPts val="300"/>
              </a:spcBef>
              <a:buNone/>
            </a:pPr>
            <a:r>
              <a:rPr lang="en-US" sz="1600" b="1" dirty="0">
                <a:latin typeface="Courier New" pitchFamily="49" charset="0"/>
                <a:cs typeface="Courier New" pitchFamily="49" charset="0"/>
              </a:rPr>
              <a:t>echo $response;</a:t>
            </a:r>
          </a:p>
          <a:p>
            <a:pPr>
              <a:spcBef>
                <a:spcPts val="300"/>
              </a:spcBef>
              <a:buNone/>
            </a:pPr>
            <a:r>
              <a:rPr lang="en-US" sz="1600" b="1" dirty="0">
                <a:latin typeface="Courier New" pitchFamily="49" charset="0"/>
                <a:cs typeface="Courier New" pitchFamily="49" charset="0"/>
              </a:rPr>
              <a:t>?&gt;</a:t>
            </a:r>
          </a:p>
          <a:p>
            <a:pPr>
              <a:spcBef>
                <a:spcPts val="300"/>
              </a:spcBef>
              <a:buNone/>
            </a:pPr>
            <a:endParaRPr lang="en-US" sz="16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43</a:t>
            </a:fld>
            <a:endParaRPr lang="en-US" dirty="0"/>
          </a:p>
        </p:txBody>
      </p:sp>
    </p:spTree>
  </p:cSld>
  <p:clrMapOvr>
    <a:masterClrMapping/>
  </p:clrMapOvr>
  <p:transition>
    <p:strip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Run Remote JavaScript</a:t>
            </a:r>
          </a:p>
        </p:txBody>
      </p:sp>
      <p:sp>
        <p:nvSpPr>
          <p:cNvPr id="3" name="Content Placeholder 2"/>
          <p:cNvSpPr>
            <a:spLocks noGrp="1"/>
          </p:cNvSpPr>
          <p:nvPr>
            <p:ph idx="1"/>
          </p:nvPr>
        </p:nvSpPr>
        <p:spPr>
          <a:xfrm>
            <a:off x="304800" y="1143000"/>
            <a:ext cx="8839200" cy="5181600"/>
          </a:xfrm>
        </p:spPr>
        <p:txBody>
          <a:bodyPr/>
          <a:lstStyle/>
          <a:p>
            <a:r>
              <a:rPr lang="en-US" sz="3200" dirty="0"/>
              <a:t>Two text files</a:t>
            </a:r>
          </a:p>
          <a:p>
            <a:r>
              <a:rPr lang="en-US" sz="2800" dirty="0"/>
              <a:t>msg1.js</a:t>
            </a:r>
          </a:p>
          <a:p>
            <a:pPr>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window.alert</a:t>
            </a:r>
            <a:r>
              <a:rPr lang="en-US" sz="2400" b="1" dirty="0">
                <a:latin typeface="Courier New" pitchFamily="49" charset="0"/>
                <a:cs typeface="Courier New" pitchFamily="49" charset="0"/>
              </a:rPr>
              <a:t>("Hi, I am a </a:t>
            </a:r>
            <a:r>
              <a:rPr lang="en-US" sz="2400" b="1" dirty="0" err="1">
                <a:latin typeface="Courier New" pitchFamily="49" charset="0"/>
                <a:cs typeface="Courier New" pitchFamily="49" charset="0"/>
              </a:rPr>
              <a:t>window.alert</a:t>
            </a:r>
            <a:r>
              <a:rPr lang="en-US" sz="2400" b="1" dirty="0">
                <a:latin typeface="Courier New" pitchFamily="49" charset="0"/>
                <a:cs typeface="Courier New" pitchFamily="49" charset="0"/>
              </a:rPr>
              <a:t> Message");</a:t>
            </a:r>
          </a:p>
          <a:p>
            <a:r>
              <a:rPr lang="en-US" sz="2800" dirty="0"/>
              <a:t>msg2.js </a:t>
            </a:r>
          </a:p>
          <a:p>
            <a:pPr>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var</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newp</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document.createElement</a:t>
            </a:r>
            <a:r>
              <a:rPr lang="en-US" sz="2400" b="1" dirty="0">
                <a:latin typeface="Courier New" pitchFamily="49" charset="0"/>
                <a:cs typeface="Courier New" pitchFamily="49" charset="0"/>
              </a:rPr>
              <a:t>("p");</a:t>
            </a:r>
          </a:p>
          <a:p>
            <a:pPr>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newp.innerHTML</a:t>
            </a:r>
            <a:r>
              <a:rPr lang="en-US" sz="2400" b="1" dirty="0">
                <a:latin typeface="Courier New" pitchFamily="49" charset="0"/>
                <a:cs typeface="Courier New" pitchFamily="49" charset="0"/>
              </a:rPr>
              <a:t>="I am a HTML message";</a:t>
            </a:r>
          </a:p>
          <a:p>
            <a:pPr>
              <a:buNone/>
            </a:pPr>
            <a:r>
              <a:rPr lang="en-US" sz="2400" b="1" dirty="0">
                <a:latin typeface="Courier New" pitchFamily="49" charset="0"/>
                <a:cs typeface="Courier New" pitchFamily="49" charset="0"/>
              </a:rPr>
              <a:t>  b = </a:t>
            </a:r>
            <a:r>
              <a:rPr lang="en-US" sz="2400" b="1" dirty="0" err="1">
                <a:latin typeface="Courier New" pitchFamily="49" charset="0"/>
                <a:cs typeface="Courier New" pitchFamily="49" charset="0"/>
              </a:rPr>
              <a:t>document.getElementsByTagName</a:t>
            </a:r>
            <a:r>
              <a:rPr lang="en-US" sz="2400" b="1" dirty="0">
                <a:latin typeface="Courier New" pitchFamily="49" charset="0"/>
                <a:cs typeface="Courier New" pitchFamily="49" charset="0"/>
              </a:rPr>
              <a:t>("body")[0];</a:t>
            </a:r>
          </a:p>
          <a:p>
            <a:pPr>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b.appendChild</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newp</a:t>
            </a:r>
            <a:r>
              <a:rPr lang="en-US" sz="2400" b="1" dirty="0">
                <a:latin typeface="Courier New" pitchFamily="49" charset="0"/>
                <a:cs typeface="Courier New" pitchFamily="49" charset="0"/>
              </a:rPr>
              <a:t>);</a:t>
            </a:r>
          </a:p>
          <a:p>
            <a:pPr>
              <a:buNone/>
            </a:pPr>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44</a:t>
            </a:fld>
            <a:endParaRPr lang="en-US" dirty="0"/>
          </a:p>
        </p:txBody>
      </p:sp>
    </p:spTree>
  </p:cSld>
  <p:clrMapOvr>
    <a:masterClrMapping/>
  </p:clrMapOvr>
  <p:transition>
    <p:strip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Run Remote JavaScript</a:t>
            </a:r>
          </a:p>
        </p:txBody>
      </p:sp>
      <p:sp>
        <p:nvSpPr>
          <p:cNvPr id="3" name="Content Placeholder 2"/>
          <p:cNvSpPr>
            <a:spLocks noGrp="1"/>
          </p:cNvSpPr>
          <p:nvPr>
            <p:ph idx="1"/>
          </p:nvPr>
        </p:nvSpPr>
        <p:spPr/>
        <p:txBody>
          <a:bodyPr/>
          <a:lstStyle/>
          <a:p>
            <a:pPr>
              <a:spcBef>
                <a:spcPts val="800"/>
              </a:spcBef>
              <a:buNone/>
            </a:pPr>
            <a:r>
              <a:rPr lang="en-US" sz="1600" b="1" dirty="0">
                <a:latin typeface="Courier New" pitchFamily="49" charset="0"/>
                <a:cs typeface="Courier New" pitchFamily="49" charset="0"/>
              </a:rPr>
              <a:t>&lt;script type="text/</a:t>
            </a:r>
            <a:r>
              <a:rPr lang="en-US" sz="1600" b="1" dirty="0" err="1">
                <a:latin typeface="Courier New" pitchFamily="49" charset="0"/>
                <a:cs typeface="Courier New" pitchFamily="49" charset="0"/>
              </a:rPr>
              <a:t>javascript</a:t>
            </a:r>
            <a:r>
              <a:rPr lang="en-US" sz="1600" b="1" dirty="0">
                <a:latin typeface="Courier New" pitchFamily="49" charset="0"/>
                <a:cs typeface="Courier New" pitchFamily="49" charset="0"/>
              </a:rPr>
              <a:t>"&gt;</a:t>
            </a:r>
          </a:p>
          <a:p>
            <a:pPr>
              <a:spcBef>
                <a:spcPts val="800"/>
              </a:spcBef>
              <a:buNone/>
            </a:pPr>
            <a:r>
              <a:rPr lang="en-US" sz="1600" b="1" dirty="0">
                <a:latin typeface="Courier New" pitchFamily="49" charset="0"/>
                <a:cs typeface="Courier New" pitchFamily="49" charset="0"/>
              </a:rPr>
              <a:t>function </a:t>
            </a:r>
            <a:r>
              <a:rPr lang="en-US" sz="1600" b="1" dirty="0" err="1">
                <a:solidFill>
                  <a:srgbClr val="C00000"/>
                </a:solidFill>
                <a:latin typeface="Courier New" pitchFamily="49" charset="0"/>
                <a:cs typeface="Courier New" pitchFamily="49" charset="0"/>
              </a:rPr>
              <a:t>runJsAsynch</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url</a:t>
            </a:r>
            <a:r>
              <a:rPr lang="en-US" sz="1600" b="1" dirty="0">
                <a:latin typeface="Courier New" pitchFamily="49" charset="0"/>
                <a:cs typeface="Courier New" pitchFamily="49" charset="0"/>
              </a:rPr>
              <a:t>){</a:t>
            </a:r>
          </a:p>
          <a:p>
            <a:pPr>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var</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xmlhttp</a:t>
            </a:r>
            <a:r>
              <a:rPr lang="en-US" sz="1600" b="1" dirty="0">
                <a:latin typeface="Courier New" pitchFamily="49" charset="0"/>
                <a:cs typeface="Courier New" pitchFamily="49" charset="0"/>
              </a:rPr>
              <a:t>=new </a:t>
            </a:r>
            <a:r>
              <a:rPr lang="en-US" sz="1600" b="1" dirty="0" err="1">
                <a:latin typeface="Courier New" pitchFamily="49" charset="0"/>
                <a:cs typeface="Courier New" pitchFamily="49" charset="0"/>
              </a:rPr>
              <a:t>XMLHttpRequest</a:t>
            </a:r>
            <a:r>
              <a:rPr lang="en-US" sz="1600" b="1" dirty="0">
                <a:latin typeface="Courier New" pitchFamily="49" charset="0"/>
                <a:cs typeface="Courier New" pitchFamily="49" charset="0"/>
              </a:rPr>
              <a:t>();</a:t>
            </a:r>
          </a:p>
          <a:p>
            <a:pPr>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xmlhttp.onreadystatechange</a:t>
            </a:r>
            <a:r>
              <a:rPr lang="en-US" sz="1600" b="1" dirty="0">
                <a:latin typeface="Courier New" pitchFamily="49" charset="0"/>
                <a:cs typeface="Courier New" pitchFamily="49" charset="0"/>
              </a:rPr>
              <a:t> = process;</a:t>
            </a:r>
          </a:p>
          <a:p>
            <a:pPr>
              <a:spcBef>
                <a:spcPts val="800"/>
              </a:spcBef>
              <a:buNone/>
            </a:pPr>
            <a:r>
              <a:rPr lang="en-US" sz="1600" b="1" dirty="0">
                <a:latin typeface="Courier New" pitchFamily="49" charset="0"/>
                <a:cs typeface="Courier New" pitchFamily="49" charset="0"/>
              </a:rPr>
              <a:t>	xmlhttp.open("GET",</a:t>
            </a:r>
            <a:r>
              <a:rPr lang="en-US" sz="1600" b="1" dirty="0" err="1">
                <a:latin typeface="Courier New" pitchFamily="49" charset="0"/>
                <a:cs typeface="Courier New" pitchFamily="49" charset="0"/>
              </a:rPr>
              <a:t>url,true</a:t>
            </a:r>
            <a:r>
              <a:rPr lang="en-US" sz="1600" b="1" dirty="0">
                <a:latin typeface="Courier New" pitchFamily="49" charset="0"/>
                <a:cs typeface="Courier New" pitchFamily="49" charset="0"/>
              </a:rPr>
              <a:t>);</a:t>
            </a:r>
          </a:p>
          <a:p>
            <a:pPr>
              <a:spcBef>
                <a:spcPts val="800"/>
              </a:spcBef>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xmlhttp.send</a:t>
            </a:r>
            <a:r>
              <a:rPr lang="en-US" sz="1600" b="1" dirty="0">
                <a:latin typeface="Courier New" pitchFamily="49" charset="0"/>
                <a:cs typeface="Courier New" pitchFamily="49" charset="0"/>
              </a:rPr>
              <a:t>(null);		</a:t>
            </a:r>
          </a:p>
          <a:p>
            <a:pPr>
              <a:spcBef>
                <a:spcPts val="800"/>
              </a:spcBef>
              <a:buNone/>
            </a:pPr>
            <a:r>
              <a:rPr lang="en-US" sz="1600" b="1" dirty="0">
                <a:latin typeface="Courier New" pitchFamily="49" charset="0"/>
                <a:cs typeface="Courier New" pitchFamily="49" charset="0"/>
              </a:rPr>
              <a:t>}</a:t>
            </a:r>
          </a:p>
          <a:p>
            <a:pPr>
              <a:spcBef>
                <a:spcPts val="800"/>
              </a:spcBef>
              <a:buNone/>
            </a:pPr>
            <a:r>
              <a:rPr lang="en-US" sz="1600" b="1" dirty="0">
                <a:latin typeface="Courier New" pitchFamily="49" charset="0"/>
                <a:cs typeface="Courier New" pitchFamily="49" charset="0"/>
              </a:rPr>
              <a:t>function process(){</a:t>
            </a:r>
          </a:p>
          <a:p>
            <a:pPr>
              <a:spcBef>
                <a:spcPts val="800"/>
              </a:spcBef>
              <a:buNone/>
            </a:pPr>
            <a:r>
              <a:rPr lang="en-US" sz="1600" b="1" dirty="0">
                <a:latin typeface="Courier New" pitchFamily="49" charset="0"/>
                <a:cs typeface="Courier New" pitchFamily="49" charset="0"/>
              </a:rPr>
              <a:t>	if(</a:t>
            </a:r>
            <a:r>
              <a:rPr lang="en-US" sz="1600" b="1" dirty="0" err="1">
                <a:latin typeface="Courier New" pitchFamily="49" charset="0"/>
                <a:cs typeface="Courier New" pitchFamily="49" charset="0"/>
              </a:rPr>
              <a:t>this.readyState</a:t>
            </a:r>
            <a:r>
              <a:rPr lang="en-US" sz="1600" b="1" dirty="0">
                <a:latin typeface="Courier New" pitchFamily="49" charset="0"/>
                <a:cs typeface="Courier New" pitchFamily="49" charset="0"/>
              </a:rPr>
              <a:t> == 4){</a:t>
            </a:r>
          </a:p>
          <a:p>
            <a:pPr>
              <a:spcBef>
                <a:spcPts val="800"/>
              </a:spcBef>
              <a:buNone/>
            </a:pPr>
            <a:r>
              <a:rPr lang="en-US" sz="1600" b="1" dirty="0">
                <a:latin typeface="Courier New" pitchFamily="49" charset="0"/>
                <a:cs typeface="Courier New" pitchFamily="49" charset="0"/>
              </a:rPr>
              <a:t>		if(</a:t>
            </a:r>
            <a:r>
              <a:rPr lang="en-US" sz="1600" b="1" dirty="0" err="1">
                <a:latin typeface="Courier New" pitchFamily="49" charset="0"/>
                <a:cs typeface="Courier New" pitchFamily="49" charset="0"/>
              </a:rPr>
              <a:t>this.status</a:t>
            </a:r>
            <a:r>
              <a:rPr lang="en-US" sz="1600" b="1" dirty="0">
                <a:latin typeface="Courier New" pitchFamily="49" charset="0"/>
                <a:cs typeface="Courier New" pitchFamily="49" charset="0"/>
              </a:rPr>
              <a:t> == 200) </a:t>
            </a:r>
            <a:r>
              <a:rPr lang="en-US" sz="1600" b="1" dirty="0" err="1">
                <a:solidFill>
                  <a:srgbClr val="C00000"/>
                </a:solidFill>
                <a:latin typeface="Courier New" pitchFamily="49" charset="0"/>
                <a:cs typeface="Courier New" pitchFamily="49" charset="0"/>
              </a:rPr>
              <a:t>eval</a:t>
            </a:r>
            <a:r>
              <a:rPr lang="en-US" sz="1600" b="1" dirty="0">
                <a:solidFill>
                  <a:srgbClr val="C00000"/>
                </a:solidFill>
                <a:latin typeface="Courier New" pitchFamily="49" charset="0"/>
                <a:cs typeface="Courier New" pitchFamily="49" charset="0"/>
              </a:rPr>
              <a:t>(</a:t>
            </a:r>
            <a:r>
              <a:rPr lang="en-US" sz="1600" b="1" dirty="0" err="1">
                <a:solidFill>
                  <a:srgbClr val="C00000"/>
                </a:solidFill>
                <a:latin typeface="Courier New" pitchFamily="49" charset="0"/>
                <a:cs typeface="Courier New" pitchFamily="49" charset="0"/>
              </a:rPr>
              <a:t>this.responseText</a:t>
            </a:r>
            <a:r>
              <a:rPr lang="en-US" sz="1600" b="1" dirty="0">
                <a:solidFill>
                  <a:srgbClr val="C00000"/>
                </a:solidFill>
                <a:latin typeface="Courier New" pitchFamily="49" charset="0"/>
                <a:cs typeface="Courier New" pitchFamily="49" charset="0"/>
              </a:rPr>
              <a:t>);	</a:t>
            </a:r>
          </a:p>
          <a:p>
            <a:pPr>
              <a:spcBef>
                <a:spcPts val="800"/>
              </a:spcBef>
              <a:buNone/>
            </a:pPr>
            <a:r>
              <a:rPr lang="en-US" sz="1600" b="1" dirty="0">
                <a:latin typeface="Courier New" pitchFamily="49" charset="0"/>
                <a:cs typeface="Courier New" pitchFamily="49" charset="0"/>
              </a:rPr>
              <a:t>		else </a:t>
            </a:r>
            <a:r>
              <a:rPr lang="en-US" sz="1600" b="1" dirty="0" err="1">
                <a:latin typeface="Courier New" pitchFamily="49" charset="0"/>
                <a:cs typeface="Courier New" pitchFamily="49" charset="0"/>
              </a:rPr>
              <a:t>window.alert</a:t>
            </a:r>
            <a:r>
              <a:rPr lang="en-US" sz="1600" b="1" dirty="0">
                <a:latin typeface="Courier New" pitchFamily="49" charset="0"/>
                <a:cs typeface="Courier New" pitchFamily="49" charset="0"/>
              </a:rPr>
              <a:t>("Error "+ </a:t>
            </a:r>
            <a:r>
              <a:rPr lang="en-US" sz="1600" b="1" dirty="0" err="1">
                <a:latin typeface="Courier New" pitchFamily="49" charset="0"/>
                <a:cs typeface="Courier New" pitchFamily="49" charset="0"/>
              </a:rPr>
              <a:t>xmlhttp.statusText</a:t>
            </a:r>
            <a:r>
              <a:rPr lang="en-US" sz="1600" b="1" dirty="0">
                <a:latin typeface="Courier New" pitchFamily="49" charset="0"/>
                <a:cs typeface="Courier New" pitchFamily="49" charset="0"/>
              </a:rPr>
              <a:t>);	</a:t>
            </a:r>
          </a:p>
          <a:p>
            <a:pPr>
              <a:spcBef>
                <a:spcPts val="800"/>
              </a:spcBef>
              <a:buNone/>
            </a:pPr>
            <a:r>
              <a:rPr lang="en-US" sz="1600" b="1" dirty="0">
                <a:latin typeface="Courier New" pitchFamily="49" charset="0"/>
                <a:cs typeface="Courier New" pitchFamily="49" charset="0"/>
              </a:rPr>
              <a:t>	}</a:t>
            </a:r>
          </a:p>
          <a:p>
            <a:pPr>
              <a:spcBef>
                <a:spcPts val="800"/>
              </a:spcBef>
              <a:buNone/>
            </a:pPr>
            <a:r>
              <a:rPr lang="en-US" sz="1600" b="1" dirty="0">
                <a:latin typeface="Courier New" pitchFamily="49" charset="0"/>
                <a:cs typeface="Courier New" pitchFamily="49" charset="0"/>
              </a:rPr>
              <a:t>}</a:t>
            </a:r>
          </a:p>
          <a:p>
            <a:pPr>
              <a:spcBef>
                <a:spcPts val="800"/>
              </a:spcBef>
              <a:buNone/>
            </a:pPr>
            <a:r>
              <a:rPr lang="en-US" sz="1600" b="1" dirty="0">
                <a:latin typeface="Courier New" pitchFamily="49" charset="0"/>
                <a:cs typeface="Courier New" pitchFamily="49" charset="0"/>
              </a:rPr>
              <a:t>&lt;/script&gt;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45</a:t>
            </a:fld>
            <a:endParaRPr lang="en-US" dirty="0"/>
          </a:p>
        </p:txBody>
      </p:sp>
    </p:spTree>
  </p:cSld>
  <p:clrMapOvr>
    <a:masterClrMapping/>
  </p:clrMapOvr>
  <p:transition>
    <p:strip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Run Remote JavaScript</a:t>
            </a:r>
          </a:p>
        </p:txBody>
      </p:sp>
      <p:sp>
        <p:nvSpPr>
          <p:cNvPr id="3" name="Content Placeholder 2"/>
          <p:cNvSpPr>
            <a:spLocks noGrp="1"/>
          </p:cNvSpPr>
          <p:nvPr>
            <p:ph idx="1"/>
          </p:nvPr>
        </p:nvSpPr>
        <p:spPr/>
        <p:txBody>
          <a:bodyPr/>
          <a:lstStyle/>
          <a:p>
            <a:pPr>
              <a:buNone/>
            </a:pPr>
            <a:r>
              <a:rPr lang="en-US" sz="2400" b="1" dirty="0">
                <a:latin typeface="Courier New" pitchFamily="49" charset="0"/>
                <a:cs typeface="Courier New" pitchFamily="49" charset="0"/>
              </a:rPr>
              <a:t>&lt;body&gt;</a:t>
            </a:r>
          </a:p>
          <a:p>
            <a:pPr>
              <a:buNone/>
            </a:pPr>
            <a:r>
              <a:rPr lang="en-US" sz="2400" b="1" dirty="0">
                <a:latin typeface="Courier New" pitchFamily="49" charset="0"/>
                <a:cs typeface="Courier New" pitchFamily="49" charset="0"/>
              </a:rPr>
              <a:t>	&lt;button type="button" </a:t>
            </a:r>
            <a:r>
              <a:rPr lang="en-US" sz="2400" b="1" dirty="0" err="1">
                <a:latin typeface="Courier New" pitchFamily="49" charset="0"/>
                <a:cs typeface="Courier New" pitchFamily="49" charset="0"/>
              </a:rPr>
              <a:t>onclick</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runJsAsynch</a:t>
            </a:r>
            <a:r>
              <a:rPr lang="en-US" sz="2400" b="1" dirty="0">
                <a:latin typeface="Courier New" pitchFamily="49" charset="0"/>
                <a:cs typeface="Courier New" pitchFamily="49" charset="0"/>
              </a:rPr>
              <a:t>('msg1.js')"&gt;Alert Message&lt;/button&gt;</a:t>
            </a:r>
          </a:p>
          <a:p>
            <a:pPr>
              <a:buNone/>
            </a:pPr>
            <a:r>
              <a:rPr lang="en-US" sz="2400" b="1" dirty="0">
                <a:latin typeface="Courier New" pitchFamily="49" charset="0"/>
                <a:cs typeface="Courier New" pitchFamily="49" charset="0"/>
              </a:rPr>
              <a:t>	&lt;button type="button" </a:t>
            </a:r>
            <a:r>
              <a:rPr lang="en-US" sz="2400" b="1" dirty="0" err="1">
                <a:latin typeface="Courier New" pitchFamily="49" charset="0"/>
                <a:cs typeface="Courier New" pitchFamily="49" charset="0"/>
              </a:rPr>
              <a:t>onclick</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runJsAsynch</a:t>
            </a:r>
            <a:r>
              <a:rPr lang="en-US" sz="2400" b="1" dirty="0">
                <a:latin typeface="Courier New" pitchFamily="49" charset="0"/>
                <a:cs typeface="Courier New" pitchFamily="49" charset="0"/>
              </a:rPr>
              <a:t>('msg2.js')"&gt;HTML Message&lt;/button&gt;</a:t>
            </a:r>
          </a:p>
          <a:p>
            <a:pPr>
              <a:buNone/>
            </a:pPr>
            <a:r>
              <a:rPr lang="en-US" sz="2400" b="1" dirty="0">
                <a:latin typeface="Courier New" pitchFamily="49" charset="0"/>
                <a:cs typeface="Courier New" pitchFamily="49" charset="0"/>
              </a:rPr>
              <a:t>&lt;/body&gt;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46</a:t>
            </a:fld>
            <a:endParaRPr lang="en-US" dirty="0"/>
          </a:p>
        </p:txBody>
      </p:sp>
    </p:spTree>
  </p:cSld>
  <p:clrMapOvr>
    <a:masterClrMapping/>
  </p:clrMapOvr>
  <p:transition>
    <p:strip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Next?!</a:t>
            </a:r>
          </a:p>
        </p:txBody>
      </p:sp>
      <p:sp>
        <p:nvSpPr>
          <p:cNvPr id="3" name="Content Placeholder 2"/>
          <p:cNvSpPr>
            <a:spLocks noGrp="1"/>
          </p:cNvSpPr>
          <p:nvPr>
            <p:ph idx="1"/>
          </p:nvPr>
        </p:nvSpPr>
        <p:spPr>
          <a:xfrm>
            <a:off x="304800" y="1143000"/>
            <a:ext cx="8839200" cy="5181600"/>
          </a:xfrm>
        </p:spPr>
        <p:txBody>
          <a:bodyPr/>
          <a:lstStyle/>
          <a:p>
            <a:r>
              <a:rPr lang="en-US" sz="3200" dirty="0">
                <a:solidFill>
                  <a:srgbClr val="C00000"/>
                </a:solidFill>
              </a:rPr>
              <a:t>Fetch API</a:t>
            </a:r>
          </a:p>
          <a:p>
            <a:pPr lvl="1"/>
            <a:r>
              <a:rPr lang="en-US" sz="2800" dirty="0"/>
              <a:t>A newer implementation of the Ajax concept</a:t>
            </a:r>
          </a:p>
          <a:p>
            <a:pPr lvl="1"/>
            <a:r>
              <a:rPr lang="en-US" sz="2800" dirty="0"/>
              <a:t>More abstract way</a:t>
            </a:r>
          </a:p>
          <a:p>
            <a:pPr lvl="1"/>
            <a:r>
              <a:rPr lang="en-US" sz="2400" dirty="0">
                <a:hlinkClick r:id="rId2"/>
              </a:rPr>
              <a:t>https://developer.mozilla.org/en-US/docs/Web/API/Fetch_API</a:t>
            </a:r>
            <a:endParaRPr lang="en-US" sz="2800" dirty="0">
              <a:solidFill>
                <a:srgbClr val="C00000"/>
              </a:solidFill>
            </a:endParaRPr>
          </a:p>
          <a:p>
            <a:r>
              <a:rPr lang="en-US" sz="3200" dirty="0">
                <a:solidFill>
                  <a:srgbClr val="C00000"/>
                </a:solidFill>
              </a:rPr>
              <a:t>Ajax Libraries &amp; Frameworks</a:t>
            </a:r>
          </a:p>
          <a:p>
            <a:pPr lvl="1"/>
            <a:r>
              <a:rPr lang="en-US" sz="2800" dirty="0" err="1"/>
              <a:t>Ajax.OOP</a:t>
            </a:r>
            <a:r>
              <a:rPr lang="en-US" sz="2800" dirty="0"/>
              <a:t>: OOP-style programming for Ajax</a:t>
            </a:r>
          </a:p>
          <a:p>
            <a:pPr lvl="1"/>
            <a:r>
              <a:rPr lang="en-US" sz="2800" dirty="0" err="1"/>
              <a:t>Bindows</a:t>
            </a:r>
            <a:r>
              <a:rPr lang="en-US" sz="2800" dirty="0"/>
              <a:t>: Enterprise Ajax framework</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47</a:t>
            </a:fld>
            <a:endParaRPr lang="en-US" dirty="0"/>
          </a:p>
        </p:txBody>
      </p:sp>
    </p:spTree>
    <p:extLst>
      <p:ext uri="{BB962C8B-B14F-4D97-AF65-F5344CB8AC3E}">
        <p14:creationId xmlns:p14="http://schemas.microsoft.com/office/powerpoint/2010/main" val="2610818012"/>
      </p:ext>
    </p:extLst>
  </p:cSld>
  <p:clrMapOvr>
    <a:masterClrMapping/>
  </p:clrMapOvr>
  <p:transition>
    <p:strip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a:xfrm>
            <a:off x="304800" y="1143000"/>
            <a:ext cx="9144000" cy="5181600"/>
          </a:xfrm>
        </p:spPr>
        <p:txBody>
          <a:bodyPr/>
          <a:lstStyle/>
          <a:p>
            <a:r>
              <a:rPr lang="en-US" sz="2800" dirty="0" err="1"/>
              <a:t>Dr.Bakhshi</a:t>
            </a:r>
            <a:r>
              <a:rPr lang="en-US" sz="2800" dirty="0"/>
              <a:t> Slides</a:t>
            </a:r>
          </a:p>
          <a:p>
            <a:r>
              <a:rPr lang="en-US" sz="2800" dirty="0"/>
              <a:t>Ajax Standard: https://xhr.spec.whatwg.org/</a:t>
            </a:r>
          </a:p>
          <a:p>
            <a:r>
              <a:rPr lang="en-US" sz="2800" dirty="0"/>
              <a:t>Ryan </a:t>
            </a:r>
            <a:r>
              <a:rPr lang="en-US" sz="2800" dirty="0" err="1"/>
              <a:t>Asleson</a:t>
            </a:r>
            <a:r>
              <a:rPr lang="en-US" sz="2800" dirty="0"/>
              <a:t>, Nathaniel T. </a:t>
            </a:r>
            <a:r>
              <a:rPr lang="en-US" sz="2800" dirty="0" err="1"/>
              <a:t>Schutta</a:t>
            </a:r>
            <a:r>
              <a:rPr lang="en-US" sz="2800" dirty="0"/>
              <a:t>, “Foundations of Ajax”</a:t>
            </a:r>
          </a:p>
          <a:p>
            <a:r>
              <a:rPr lang="en-US" sz="2800" dirty="0"/>
              <a:t>Phil Ballard, “</a:t>
            </a:r>
            <a:r>
              <a:rPr lang="en-US" sz="2800" dirty="0" err="1"/>
              <a:t>Sams</a:t>
            </a:r>
            <a:r>
              <a:rPr lang="en-US" sz="2800" dirty="0"/>
              <a:t> Teach Yourself Ajax in 10 Minutes”</a:t>
            </a:r>
          </a:p>
          <a:p>
            <a:r>
              <a:rPr lang="en-US" sz="2800" dirty="0"/>
              <a:t>w3schools.com/</a:t>
            </a:r>
            <a:r>
              <a:rPr lang="en-US" sz="2800" dirty="0" err="1"/>
              <a:t>ajax</a:t>
            </a:r>
            <a:r>
              <a:rPr lang="en-US" sz="2800" dirty="0"/>
              <a:t>/default.asp</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48</a:t>
            </a:fld>
            <a:endParaRPr lang="en-US" dirty="0"/>
          </a:p>
        </p:txBody>
      </p:sp>
    </p:spTree>
  </p:cSld>
  <p:clrMapOvr>
    <a:masterClrMapping/>
  </p:clrMapOvr>
  <p:transition>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Traditional web applications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5</a:t>
            </a:fld>
            <a:endParaRPr lang="en-US" dirty="0"/>
          </a:p>
        </p:txBody>
      </p:sp>
      <p:pic>
        <p:nvPicPr>
          <p:cNvPr id="5" name="Picture 5" descr="NonAjax"/>
          <p:cNvPicPr>
            <a:picLocks noChangeAspect="1" noChangeArrowheads="1"/>
          </p:cNvPicPr>
          <p:nvPr/>
        </p:nvPicPr>
        <p:blipFill>
          <a:blip r:embed="rId2" cstate="print"/>
          <a:srcRect/>
          <a:stretch>
            <a:fillRect/>
          </a:stretch>
        </p:blipFill>
        <p:spPr bwMode="auto">
          <a:xfrm>
            <a:off x="990600" y="2133600"/>
            <a:ext cx="7013575" cy="3962400"/>
          </a:xfrm>
          <a:prstGeom prst="rect">
            <a:avLst/>
          </a:prstGeom>
          <a:noFill/>
          <a:ln w="9525">
            <a:noFill/>
            <a:miter lim="800000"/>
            <a:headEnd/>
            <a:tailEnd/>
          </a:ln>
        </p:spPr>
      </p:pic>
    </p:spTree>
  </p:cSld>
  <p:clrMapOvr>
    <a:masterClrMapping/>
  </p:clrMapOvr>
  <p:transition>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(cont’d)</a:t>
            </a:r>
          </a:p>
        </p:txBody>
      </p:sp>
      <p:sp>
        <p:nvSpPr>
          <p:cNvPr id="3" name="Content Placeholder 2"/>
          <p:cNvSpPr>
            <a:spLocks noGrp="1"/>
          </p:cNvSpPr>
          <p:nvPr>
            <p:ph idx="1"/>
          </p:nvPr>
        </p:nvSpPr>
        <p:spPr>
          <a:xfrm>
            <a:off x="304800" y="1143000"/>
            <a:ext cx="8610600" cy="5181600"/>
          </a:xfrm>
        </p:spPr>
        <p:txBody>
          <a:bodyPr/>
          <a:lstStyle/>
          <a:p>
            <a:r>
              <a:rPr lang="en-US" sz="3200" dirty="0"/>
              <a:t>Traditional web application is </a:t>
            </a:r>
            <a:r>
              <a:rPr lang="en-US" sz="3200" dirty="0">
                <a:solidFill>
                  <a:srgbClr val="C00000"/>
                </a:solidFill>
              </a:rPr>
              <a:t>synchronous</a:t>
            </a:r>
          </a:p>
          <a:p>
            <a:pPr lvl="1"/>
            <a:r>
              <a:rPr lang="en-US" sz="2400" dirty="0"/>
              <a:t>User (request) &amp; Server (response) are synchronized</a:t>
            </a:r>
          </a:p>
          <a:p>
            <a:pPr lvl="2"/>
            <a:r>
              <a:rPr lang="en-US" sz="2400" dirty="0"/>
              <a:t>User is filling forms </a:t>
            </a:r>
            <a:r>
              <a:rPr lang="en-US" sz="2400" dirty="0">
                <a:sym typeface="Wingdings" pitchFamily="2" charset="2"/>
              </a:rPr>
              <a:t> Server in idle mode</a:t>
            </a:r>
          </a:p>
          <a:p>
            <a:pPr lvl="2"/>
            <a:r>
              <a:rPr lang="en-US" sz="2400" dirty="0">
                <a:sym typeface="Wingdings" pitchFamily="2" charset="2"/>
              </a:rPr>
              <a:t>Server is processing  User is waiting</a:t>
            </a:r>
          </a:p>
          <a:p>
            <a:r>
              <a:rPr lang="en-US" sz="3200" dirty="0">
                <a:solidFill>
                  <a:srgbClr val="C00000"/>
                </a:solidFill>
                <a:sym typeface="Wingdings" pitchFamily="2" charset="2"/>
              </a:rPr>
              <a:t>Whole</a:t>
            </a:r>
            <a:r>
              <a:rPr lang="en-US" sz="3200" dirty="0">
                <a:sym typeface="Wingdings" pitchFamily="2" charset="2"/>
              </a:rPr>
              <a:t> page must be reload to update </a:t>
            </a:r>
            <a:r>
              <a:rPr lang="en-US" sz="3200" i="1" dirty="0">
                <a:sym typeface="Wingdings" pitchFamily="2" charset="2"/>
              </a:rPr>
              <a:t>a section</a:t>
            </a:r>
            <a:r>
              <a:rPr lang="en-US" sz="3200" dirty="0">
                <a:sym typeface="Wingdings" pitchFamily="2" charset="2"/>
              </a:rPr>
              <a:t> of page</a:t>
            </a:r>
          </a:p>
          <a:p>
            <a:pPr lvl="1"/>
            <a:r>
              <a:rPr lang="en-US" sz="2800" dirty="0">
                <a:sym typeface="Wingdings" pitchFamily="2" charset="2"/>
              </a:rPr>
              <a:t>Check new mail in webmail  refresh the page!</a:t>
            </a:r>
          </a:p>
          <a:p>
            <a:pPr lvl="1"/>
            <a:r>
              <a:rPr lang="en-US" sz="2800" dirty="0">
                <a:sym typeface="Wingdings" pitchFamily="2" charset="2"/>
              </a:rPr>
              <a:t>Long response time &amp; More BW overhead </a:t>
            </a:r>
          </a:p>
          <a:p>
            <a:r>
              <a:rPr lang="en-US" sz="3200" dirty="0">
                <a:sym typeface="Wingdings" pitchFamily="2" charset="2"/>
              </a:rPr>
              <a:t>Typically </a:t>
            </a:r>
            <a:r>
              <a:rPr lang="en-US" sz="3200" dirty="0">
                <a:solidFill>
                  <a:srgbClr val="C00000"/>
                </a:solidFill>
                <a:sym typeface="Wingdings" pitchFamily="2" charset="2"/>
              </a:rPr>
              <a:t>user is involved </a:t>
            </a:r>
            <a:r>
              <a:rPr lang="en-US" sz="3200" dirty="0">
                <a:sym typeface="Wingdings" pitchFamily="2" charset="2"/>
              </a:rPr>
              <a:t>in page dynamics!</a:t>
            </a:r>
          </a:p>
          <a:p>
            <a:pPr lvl="1"/>
            <a:r>
              <a:rPr lang="en-US" sz="2800" dirty="0">
                <a:sym typeface="Wingdings" pitchFamily="2" charset="2"/>
              </a:rPr>
              <a:t>No automatic update (because of page reload)!</a:t>
            </a:r>
          </a:p>
          <a:p>
            <a:pPr lvl="1"/>
            <a:endParaRPr lang="en-US" sz="2800" dirty="0"/>
          </a:p>
          <a:p>
            <a:pPr lvl="1"/>
            <a:endParaRPr lang="en-US" sz="28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6</a:t>
            </a:fld>
            <a:endParaRPr lang="en-US" dirty="0"/>
          </a:p>
        </p:txBody>
      </p:sp>
    </p:spTree>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vs. Asynchronous </a:t>
            </a:r>
          </a:p>
        </p:txBody>
      </p:sp>
      <p:sp>
        <p:nvSpPr>
          <p:cNvPr id="3" name="Content Placeholder 2"/>
          <p:cNvSpPr>
            <a:spLocks noGrp="1"/>
          </p:cNvSpPr>
          <p:nvPr>
            <p:ph idx="1"/>
          </p:nvPr>
        </p:nvSpPr>
        <p:spPr>
          <a:xfrm>
            <a:off x="0" y="1143000"/>
            <a:ext cx="4419601" cy="5181600"/>
          </a:xfrm>
        </p:spPr>
        <p:txBody>
          <a:bodyPr/>
          <a:lstStyle/>
          <a:p>
            <a:r>
              <a:rPr lang="en-US" sz="2700" dirty="0"/>
              <a:t>Synchronous whole page update that interrupts user operation</a:t>
            </a:r>
          </a:p>
          <a:p>
            <a:endParaRPr lang="en-US" sz="2700" dirty="0"/>
          </a:p>
          <a:p>
            <a:endParaRPr lang="en-US" sz="2700" dirty="0"/>
          </a:p>
          <a:p>
            <a:r>
              <a:rPr lang="en-US" sz="2700" dirty="0"/>
              <a:t>(Automated) Asynchronous update of a portion of page without interrupting user</a:t>
            </a:r>
          </a:p>
          <a:p>
            <a:pPr lvl="1"/>
            <a:r>
              <a:rPr lang="en-US" sz="2000" dirty="0"/>
              <a:t>E.g. updating list of emails while reading/composing other emails</a:t>
            </a:r>
          </a:p>
          <a:p>
            <a:endParaRPr lang="en-US" sz="2700" dirty="0"/>
          </a:p>
          <a:p>
            <a:endParaRPr lang="en-US" sz="2700" dirty="0"/>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152525"/>
            <a:ext cx="45720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5" y="3533775"/>
            <a:ext cx="45053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649814"/>
      </p:ext>
    </p:extLst>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Implementation</a:t>
            </a:r>
          </a:p>
        </p:txBody>
      </p:sp>
      <p:sp>
        <p:nvSpPr>
          <p:cNvPr id="3" name="Content Placeholder 2"/>
          <p:cNvSpPr>
            <a:spLocks noGrp="1"/>
          </p:cNvSpPr>
          <p:nvPr>
            <p:ph idx="1"/>
          </p:nvPr>
        </p:nvSpPr>
        <p:spPr>
          <a:xfrm>
            <a:off x="304800" y="1143000"/>
            <a:ext cx="8839200" cy="5181600"/>
          </a:xfrm>
        </p:spPr>
        <p:txBody>
          <a:bodyPr/>
          <a:lstStyle/>
          <a:p>
            <a:r>
              <a:rPr lang="en-US" sz="3200" dirty="0"/>
              <a:t>How to implement the asynchronous method?</a:t>
            </a:r>
          </a:p>
          <a:p>
            <a:r>
              <a:rPr lang="en-US" sz="3200" dirty="0"/>
              <a:t>What are required to implement it?</a:t>
            </a:r>
          </a:p>
          <a:p>
            <a:r>
              <a:rPr lang="en-US" sz="3200" dirty="0"/>
              <a:t>1) Send request to server from </a:t>
            </a:r>
            <a:r>
              <a:rPr lang="en-US" sz="3200" i="1" dirty="0">
                <a:solidFill>
                  <a:srgbClr val="C00000"/>
                </a:solidFill>
              </a:rPr>
              <a:t>inside</a:t>
            </a:r>
            <a:r>
              <a:rPr lang="en-US" sz="3200" dirty="0"/>
              <a:t> a web page</a:t>
            </a:r>
          </a:p>
          <a:p>
            <a:pPr lvl="1"/>
            <a:r>
              <a:rPr lang="en-US" sz="2800" dirty="0"/>
              <a:t>Links or forms </a:t>
            </a:r>
            <a:r>
              <a:rPr lang="en-US" sz="2800" i="1" dirty="0">
                <a:solidFill>
                  <a:srgbClr val="C00000"/>
                </a:solidFill>
              </a:rPr>
              <a:t>do not </a:t>
            </a:r>
            <a:r>
              <a:rPr lang="en-US" sz="2800" dirty="0"/>
              <a:t>work</a:t>
            </a:r>
          </a:p>
          <a:p>
            <a:pPr lvl="2"/>
            <a:r>
              <a:rPr lang="en-US" sz="2800" dirty="0"/>
              <a:t>Browser sends request but it reloads whole page!</a:t>
            </a:r>
          </a:p>
          <a:p>
            <a:r>
              <a:rPr lang="en-US" sz="3200" dirty="0"/>
              <a:t>2) Process server’s responses</a:t>
            </a:r>
          </a:p>
          <a:p>
            <a:pPr lvl="1"/>
            <a:r>
              <a:rPr lang="en-US" sz="2800" dirty="0"/>
              <a:t>Typically the response is not HTML, it is data</a:t>
            </a:r>
          </a:p>
          <a:p>
            <a:r>
              <a:rPr lang="en-US" sz="3200" dirty="0"/>
              <a:t>3) Update part of page using the processed data</a:t>
            </a:r>
          </a:p>
          <a:p>
            <a:pPr lvl="1"/>
            <a:r>
              <a:rPr lang="en-US" sz="2800" dirty="0"/>
              <a:t>We already know it, access DOM using JavaScript</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8</a:t>
            </a:fld>
            <a:endParaRPr lang="en-US" dirty="0"/>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heckerboard(across)">
                                      <p:cBhvr>
                                        <p:cTn id="10" dur="500"/>
                                        <p:tgtEl>
                                          <p:spTgt spid="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heckerboard(across)">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heckerboard(across)">
                                      <p:cBhvr>
                                        <p:cTn id="18" dur="500"/>
                                        <p:tgtEl>
                                          <p:spTgt spid="3">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heckerboard(across)">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checkerboard(across)">
                                      <p:cBhvr>
                                        <p:cTn id="26" dur="500"/>
                                        <p:tgtEl>
                                          <p:spTgt spid="3">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checkerboard(across)">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62000"/>
          </a:xfrm>
        </p:spPr>
        <p:txBody>
          <a:bodyPr/>
          <a:lstStyle/>
          <a:p>
            <a:r>
              <a:rPr lang="en-US" dirty="0"/>
              <a:t>Asynchronous Implementation: Ajax</a:t>
            </a:r>
          </a:p>
        </p:txBody>
      </p:sp>
      <p:sp>
        <p:nvSpPr>
          <p:cNvPr id="3" name="Content Placeholder 2"/>
          <p:cNvSpPr>
            <a:spLocks noGrp="1"/>
          </p:cNvSpPr>
          <p:nvPr>
            <p:ph idx="1"/>
          </p:nvPr>
        </p:nvSpPr>
        <p:spPr>
          <a:xfrm>
            <a:off x="304800" y="1143000"/>
            <a:ext cx="8839200" cy="5181600"/>
          </a:xfrm>
        </p:spPr>
        <p:txBody>
          <a:bodyPr/>
          <a:lstStyle/>
          <a:p>
            <a:r>
              <a:rPr lang="en-US" dirty="0"/>
              <a:t>Ajax: </a:t>
            </a:r>
            <a:r>
              <a:rPr lang="en-US" dirty="0">
                <a:solidFill>
                  <a:srgbClr val="C00000"/>
                </a:solidFill>
              </a:rPr>
              <a:t>A</a:t>
            </a:r>
            <a:r>
              <a:rPr lang="en-US" dirty="0"/>
              <a:t>synchronous </a:t>
            </a:r>
            <a:r>
              <a:rPr lang="en-US" dirty="0">
                <a:solidFill>
                  <a:srgbClr val="C00000"/>
                </a:solidFill>
              </a:rPr>
              <a:t>J</a:t>
            </a:r>
            <a:r>
              <a:rPr lang="en-US" dirty="0"/>
              <a:t>avaScript </a:t>
            </a:r>
            <a:r>
              <a:rPr lang="en-US" dirty="0">
                <a:solidFill>
                  <a:srgbClr val="C00000"/>
                </a:solidFill>
              </a:rPr>
              <a:t>A</a:t>
            </a:r>
            <a:r>
              <a:rPr lang="en-US" dirty="0"/>
              <a:t>nd </a:t>
            </a:r>
            <a:r>
              <a:rPr lang="en-US" dirty="0">
                <a:solidFill>
                  <a:srgbClr val="C00000"/>
                </a:solidFill>
              </a:rPr>
              <a:t>X</a:t>
            </a:r>
            <a:r>
              <a:rPr lang="en-US" dirty="0"/>
              <a:t>ML</a:t>
            </a:r>
          </a:p>
          <a:p>
            <a:r>
              <a:rPr lang="en-US" dirty="0"/>
              <a:t>Concept is new </a:t>
            </a:r>
          </a:p>
          <a:p>
            <a:pPr lvl="1">
              <a:spcBef>
                <a:spcPts val="400"/>
              </a:spcBef>
            </a:pPr>
            <a:r>
              <a:rPr lang="en-US" dirty="0"/>
              <a:t>Be able to send async. request from web pages </a:t>
            </a:r>
          </a:p>
          <a:p>
            <a:pPr lvl="1">
              <a:spcBef>
                <a:spcPts val="400"/>
              </a:spcBef>
            </a:pPr>
            <a:r>
              <a:rPr lang="en-US" dirty="0"/>
              <a:t>To build Internet </a:t>
            </a:r>
            <a:r>
              <a:rPr lang="en-US" dirty="0">
                <a:solidFill>
                  <a:srgbClr val="C00000"/>
                </a:solidFill>
              </a:rPr>
              <a:t>applications</a:t>
            </a:r>
            <a:r>
              <a:rPr lang="en-US" dirty="0"/>
              <a:t> with much more appealing user interfaces</a:t>
            </a:r>
          </a:p>
        </p:txBody>
      </p:sp>
      <p:sp>
        <p:nvSpPr>
          <p:cNvPr id="4" name="Slide Number Placeholder 3"/>
          <p:cNvSpPr>
            <a:spLocks noGrp="1"/>
          </p:cNvSpPr>
          <p:nvPr>
            <p:ph type="sldNum" sz="quarter" idx="10"/>
          </p:nvPr>
        </p:nvSpPr>
        <p:spPr/>
        <p:txBody>
          <a:bodyPr/>
          <a:lstStyle/>
          <a:p>
            <a:pPr>
              <a:defRPr/>
            </a:pPr>
            <a:fld id="{2D801DCE-B9BA-4E03-9E27-F95A86438FEE}" type="slidenum">
              <a:rPr lang="en-US" smtClean="0"/>
              <a:pPr>
                <a:defRPr/>
              </a:pPr>
              <a:t>9</a:t>
            </a:fld>
            <a:endParaRPr lang="en-US" dirty="0"/>
          </a:p>
        </p:txBody>
      </p:sp>
      <p:pic>
        <p:nvPicPr>
          <p:cNvPr id="1026" name="Picture 2" descr="AJAX - Code4Noobz">
            <a:extLst>
              <a:ext uri="{FF2B5EF4-FFF2-40B4-BE49-F238E27FC236}">
                <a16:creationId xmlns:a16="http://schemas.microsoft.com/office/drawing/2014/main" id="{57690706-727C-6FCA-BF39-0D09B5898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833" y="4191000"/>
            <a:ext cx="3770334"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ab9834bc4ec06a71d0582be485dfc79297f90e"/>
  <p:tag name="ISPRING_RESOURCE_PATHS_HASH_PRESENTER" val="a9ae2a61266f69ae22ba5d1f9f647eabe7522"/>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38873</TotalTime>
  <Words>4145</Words>
  <Application>Microsoft Office PowerPoint</Application>
  <PresentationFormat>On-screen Show (4:3)</PresentationFormat>
  <Paragraphs>545</Paragraphs>
  <Slides>48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-apple-system</vt:lpstr>
      <vt:lpstr>Arial</vt:lpstr>
      <vt:lpstr>Calibri</vt:lpstr>
      <vt:lpstr>Courier New</vt:lpstr>
      <vt:lpstr>Times New Roman</vt:lpstr>
      <vt:lpstr>Wingdings</vt:lpstr>
      <vt:lpstr>Edge</vt:lpstr>
      <vt:lpstr>Ajax &amp; jQuery</vt:lpstr>
      <vt:lpstr>Questions</vt:lpstr>
      <vt:lpstr>Outline</vt:lpstr>
      <vt:lpstr>Outline</vt:lpstr>
      <vt:lpstr>Introduction </vt:lpstr>
      <vt:lpstr>Introduction (cont’d)</vt:lpstr>
      <vt:lpstr>Synchronous vs. Asynchronous </vt:lpstr>
      <vt:lpstr>Asynchronous Implementation</vt:lpstr>
      <vt:lpstr>Asynchronous Implementation: Ajax</vt:lpstr>
      <vt:lpstr>Asynchronous Implementation: Ajax</vt:lpstr>
      <vt:lpstr>Ajax</vt:lpstr>
      <vt:lpstr>Ajax (cont’d)</vt:lpstr>
      <vt:lpstr>Ajax (cont’d)</vt:lpstr>
      <vt:lpstr>Ajax Operation</vt:lpstr>
      <vt:lpstr>Ajax Applications</vt:lpstr>
      <vt:lpstr>Ajax Applications</vt:lpstr>
      <vt:lpstr>Outline</vt:lpstr>
      <vt:lpstr>XMLHttpRequest</vt:lpstr>
      <vt:lpstr>XMLHttpRequest: Methods </vt:lpstr>
      <vt:lpstr>XMLHttpRequest: Operation Mode</vt:lpstr>
      <vt:lpstr>XMLHttpRequest: Methods </vt:lpstr>
      <vt:lpstr>XMLHttpRequest: Properties</vt:lpstr>
      <vt:lpstr>XMLHttpRequest: Properties</vt:lpstr>
      <vt:lpstr>XMLHttpRequest: Properties</vt:lpstr>
      <vt:lpstr>XMLHttpRequest: Properties</vt:lpstr>
      <vt:lpstr>Overall Operation View</vt:lpstr>
      <vt:lpstr>Synchronous Mode Code Skeleton </vt:lpstr>
      <vt:lpstr>Asynchronous Mode Code Skeleton</vt:lpstr>
      <vt:lpstr>Example 1: Load Static File</vt:lpstr>
      <vt:lpstr>Example 1: Load Static File</vt:lpstr>
      <vt:lpstr>Example 1: Load Static File</vt:lpstr>
      <vt:lpstr>Example 1: Load Static File</vt:lpstr>
      <vt:lpstr>Example 1: Load Static File (alternative)</vt:lpstr>
      <vt:lpstr>Outline</vt:lpstr>
      <vt:lpstr>More Details: Sending Data</vt:lpstr>
      <vt:lpstr>More Details: Sending Data</vt:lpstr>
      <vt:lpstr>More Details: Other HTTP Methods</vt:lpstr>
      <vt:lpstr>More Details: Concurrency </vt:lpstr>
      <vt:lpstr>More Details: Avoid HTTP Caching</vt:lpstr>
      <vt:lpstr>More Details: Security</vt:lpstr>
      <vt:lpstr>Outline</vt:lpstr>
      <vt:lpstr>Example 2: Live Suggestion: Client</vt:lpstr>
      <vt:lpstr>Example 2: Live Suggestion: Server</vt:lpstr>
      <vt:lpstr>Example 3: Run Remote JavaScript</vt:lpstr>
      <vt:lpstr>Example 3: Run Remote JavaScript</vt:lpstr>
      <vt:lpstr>Example 3: Run Remote JavaScript</vt:lpstr>
      <vt:lpstr>What are the Next?!</vt:lpstr>
      <vt:lpstr>References </vt:lpstr>
    </vt:vector>
  </TitlesOfParts>
  <Company>AUT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&amp; jQuery</dc:title>
  <dc:subject>Internet Engineering</dc:subject>
  <dc:creator>Bahador Bakhshi</dc:creator>
  <cp:lastModifiedBy>jakob alizadeh</cp:lastModifiedBy>
  <cp:revision>2906</cp:revision>
  <dcterms:created xsi:type="dcterms:W3CDTF">2007-10-07T13:27:00Z</dcterms:created>
  <dcterms:modified xsi:type="dcterms:W3CDTF">2023-04-25T12:09:26Z</dcterms:modified>
</cp:coreProperties>
</file>