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9"/>
  </p:notesMasterIdLst>
  <p:sldIdLst>
    <p:sldId id="256" r:id="rId2"/>
    <p:sldId id="832" r:id="rId3"/>
    <p:sldId id="634" r:id="rId4"/>
    <p:sldId id="798" r:id="rId5"/>
    <p:sldId id="666" r:id="rId6"/>
    <p:sldId id="670" r:id="rId7"/>
    <p:sldId id="719" r:id="rId8"/>
    <p:sldId id="667" r:id="rId9"/>
    <p:sldId id="712" r:id="rId10"/>
    <p:sldId id="880" r:id="rId11"/>
    <p:sldId id="713" r:id="rId12"/>
    <p:sldId id="782" r:id="rId13"/>
    <p:sldId id="799" r:id="rId14"/>
    <p:sldId id="728" r:id="rId15"/>
    <p:sldId id="729" r:id="rId16"/>
    <p:sldId id="724" r:id="rId17"/>
    <p:sldId id="725" r:id="rId18"/>
    <p:sldId id="726" r:id="rId19"/>
    <p:sldId id="727" r:id="rId20"/>
    <p:sldId id="800" r:id="rId21"/>
    <p:sldId id="732" r:id="rId22"/>
    <p:sldId id="733" r:id="rId23"/>
    <p:sldId id="859" r:id="rId24"/>
    <p:sldId id="858" r:id="rId25"/>
    <p:sldId id="680" r:id="rId26"/>
    <p:sldId id="736" r:id="rId27"/>
    <p:sldId id="683" r:id="rId28"/>
    <p:sldId id="787" r:id="rId29"/>
    <p:sldId id="801" r:id="rId30"/>
    <p:sldId id="739" r:id="rId31"/>
    <p:sldId id="742" r:id="rId32"/>
    <p:sldId id="744" r:id="rId33"/>
    <p:sldId id="881" r:id="rId34"/>
    <p:sldId id="882" r:id="rId35"/>
    <p:sldId id="861" r:id="rId36"/>
    <p:sldId id="764" r:id="rId37"/>
    <p:sldId id="866" r:id="rId38"/>
    <p:sldId id="867" r:id="rId39"/>
    <p:sldId id="868" r:id="rId40"/>
    <p:sldId id="763" r:id="rId41"/>
    <p:sldId id="869" r:id="rId42"/>
    <p:sldId id="862" r:id="rId43"/>
    <p:sldId id="803" r:id="rId44"/>
    <p:sldId id="685" r:id="rId45"/>
    <p:sldId id="777" r:id="rId46"/>
    <p:sldId id="779" r:id="rId47"/>
    <p:sldId id="780" r:id="rId48"/>
    <p:sldId id="870" r:id="rId49"/>
    <p:sldId id="686" r:id="rId50"/>
    <p:sldId id="783" r:id="rId51"/>
    <p:sldId id="871" r:id="rId52"/>
    <p:sldId id="863" r:id="rId53"/>
    <p:sldId id="804" r:id="rId54"/>
    <p:sldId id="721" r:id="rId55"/>
    <p:sldId id="791" r:id="rId56"/>
    <p:sldId id="792" r:id="rId57"/>
    <p:sldId id="788" r:id="rId58"/>
    <p:sldId id="872" r:id="rId59"/>
    <p:sldId id="793" r:id="rId60"/>
    <p:sldId id="873" r:id="rId61"/>
    <p:sldId id="794" r:id="rId62"/>
    <p:sldId id="795" r:id="rId63"/>
    <p:sldId id="796" r:id="rId64"/>
    <p:sldId id="874" r:id="rId65"/>
    <p:sldId id="824" r:id="rId66"/>
    <p:sldId id="825" r:id="rId67"/>
    <p:sldId id="797" r:id="rId68"/>
    <p:sldId id="875" r:id="rId69"/>
    <p:sldId id="838" r:id="rId70"/>
    <p:sldId id="839" r:id="rId71"/>
    <p:sldId id="840" r:id="rId72"/>
    <p:sldId id="841" r:id="rId73"/>
    <p:sldId id="842" r:id="rId74"/>
    <p:sldId id="843" r:id="rId75"/>
    <p:sldId id="844" r:id="rId76"/>
    <p:sldId id="845" r:id="rId77"/>
    <p:sldId id="846" r:id="rId78"/>
    <p:sldId id="848" r:id="rId79"/>
    <p:sldId id="849" r:id="rId80"/>
    <p:sldId id="876" r:id="rId81"/>
    <p:sldId id="865" r:id="rId82"/>
    <p:sldId id="877" r:id="rId83"/>
    <p:sldId id="850" r:id="rId84"/>
    <p:sldId id="853" r:id="rId85"/>
    <p:sldId id="879" r:id="rId86"/>
    <p:sldId id="854" r:id="rId87"/>
    <p:sldId id="855" r:id="rId88"/>
    <p:sldId id="826" r:id="rId89"/>
    <p:sldId id="829" r:id="rId90"/>
    <p:sldId id="828" r:id="rId91"/>
    <p:sldId id="830" r:id="rId92"/>
    <p:sldId id="831" r:id="rId93"/>
    <p:sldId id="885" r:id="rId94"/>
    <p:sldId id="883" r:id="rId95"/>
    <p:sldId id="884" r:id="rId96"/>
    <p:sldId id="886" r:id="rId97"/>
    <p:sldId id="887" r:id="rId98"/>
    <p:sldId id="888" r:id="rId99"/>
    <p:sldId id="889" r:id="rId100"/>
    <p:sldId id="890" r:id="rId101"/>
    <p:sldId id="891" r:id="rId102"/>
    <p:sldId id="864" r:id="rId103"/>
    <p:sldId id="892" r:id="rId104"/>
    <p:sldId id="837" r:id="rId105"/>
    <p:sldId id="833" r:id="rId106"/>
    <p:sldId id="860" r:id="rId107"/>
    <p:sldId id="638" r:id="rId108"/>
  </p:sldIdLst>
  <p:sldSz cx="9144000" cy="6858000" type="screen4x3"/>
  <p:notesSz cx="7099300" cy="10234613"/>
  <p:custDataLst>
    <p:tags r:id="rId11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CC0000"/>
    <a:srgbClr val="C2C2C2"/>
    <a:srgbClr val="003399"/>
    <a:srgbClr val="6600CC"/>
    <a:srgbClr val="00CC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0" autoAdjust="0"/>
    <p:restoredTop sz="73440" autoAdjust="0"/>
  </p:normalViewPr>
  <p:slideViewPr>
    <p:cSldViewPr>
      <p:cViewPr varScale="1">
        <p:scale>
          <a:sx n="68" d="100"/>
          <a:sy n="68" d="100"/>
        </p:scale>
        <p:origin x="180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dirty="0"/>
          </a:p>
        </p:txBody>
      </p:sp>
      <p:sp>
        <p:nvSpPr>
          <p:cNvPr id="4099" name="Rectangle 3"/>
          <p:cNvSpPr>
            <a:spLocks noGrp="1" noChangeArrowheads="1"/>
          </p:cNvSpPr>
          <p:nvPr>
            <p:ph type="dt" idx="1"/>
          </p:nvPr>
        </p:nvSpPr>
        <p:spPr bwMode="auto">
          <a:xfrm>
            <a:off x="4021088"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dirty="0"/>
          </a:p>
        </p:txBody>
      </p:sp>
      <p:sp>
        <p:nvSpPr>
          <p:cNvPr id="23962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dirty="0"/>
          </a:p>
        </p:txBody>
      </p:sp>
      <p:sp>
        <p:nvSpPr>
          <p:cNvPr id="4103" name="Rectangle 7"/>
          <p:cNvSpPr>
            <a:spLocks noGrp="1" noChangeArrowheads="1"/>
          </p:cNvSpPr>
          <p:nvPr>
            <p:ph type="sldNum" sz="quarter" idx="5"/>
          </p:nvPr>
        </p:nvSpPr>
        <p:spPr bwMode="auto">
          <a:xfrm>
            <a:off x="4021088"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AC56DBBD-F88D-496D-8FE4-3CFDCE7C43BB}" type="slidenum">
              <a:rPr lang="en-US"/>
              <a:pPr>
                <a:defRPr/>
              </a:pPr>
              <a:t>‹#›</a:t>
            </a:fld>
            <a:endParaRPr lang="en-US" dirty="0"/>
          </a:p>
        </p:txBody>
      </p:sp>
    </p:spTree>
    <p:extLst>
      <p:ext uri="{BB962C8B-B14F-4D97-AF65-F5344CB8AC3E}">
        <p14:creationId xmlns:p14="http://schemas.microsoft.com/office/powerpoint/2010/main" val="39892165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F8314ECB-18AF-46FB-93F7-73D398DAFBCB}" type="slidenum">
              <a:rPr lang="en-US" smtClean="0"/>
              <a:pPr/>
              <a:t>1</a:t>
            </a:fld>
            <a:endParaRPr lang="en-US" dirty="0"/>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642253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contenteditable</a:t>
            </a:r>
            <a:r>
              <a:rPr lang="en-US" dirty="0" smtClean="0"/>
              <a:t> attribute specifies whether the content of an element is editable or not</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59</a:t>
            </a:fld>
            <a:endParaRPr lang="en-US" dirty="0"/>
          </a:p>
        </p:txBody>
      </p:sp>
    </p:spTree>
    <p:extLst>
      <p:ext uri="{BB962C8B-B14F-4D97-AF65-F5344CB8AC3E}">
        <p14:creationId xmlns:p14="http://schemas.microsoft.com/office/powerpoint/2010/main" val="328643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66</a:t>
            </a:fld>
            <a:endParaRPr lang="en-US" dirty="0"/>
          </a:p>
        </p:txBody>
      </p:sp>
    </p:spTree>
    <p:extLst>
      <p:ext uri="{BB962C8B-B14F-4D97-AF65-F5344CB8AC3E}">
        <p14:creationId xmlns:p14="http://schemas.microsoft.com/office/powerpoint/2010/main" val="1412895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Show</a:t>
            </a:r>
            <a:r>
              <a:rPr lang="en-US" baseline="0" dirty="0"/>
              <a:t> the example here</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70</a:t>
            </a:fld>
            <a:endParaRPr lang="en-US" dirty="0"/>
          </a:p>
        </p:txBody>
      </p:sp>
    </p:spTree>
    <p:extLst>
      <p:ext uri="{BB962C8B-B14F-4D97-AF65-F5344CB8AC3E}">
        <p14:creationId xmlns:p14="http://schemas.microsoft.com/office/powerpoint/2010/main" val="809381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getContext</a:t>
            </a:r>
            <a:r>
              <a:rPr lang="en-US" dirty="0" smtClean="0"/>
              <a:t> function is the function that you use to get access to the canvas tags 2D drawing functions. As of April 2014, there are two types of context that are available to you: 2d and </a:t>
            </a:r>
            <a:r>
              <a:rPr lang="en-US" dirty="0" err="1" smtClean="0"/>
              <a:t>webgl</a:t>
            </a:r>
            <a:r>
              <a:rPr lang="en-US" dirty="0" smtClean="0"/>
              <a:t> . These provide you with the API that you use to draw on the canvas </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73</a:t>
            </a:fld>
            <a:endParaRPr lang="en-US" dirty="0"/>
          </a:p>
        </p:txBody>
      </p:sp>
    </p:spTree>
    <p:extLst>
      <p:ext uri="{BB962C8B-B14F-4D97-AF65-F5344CB8AC3E}">
        <p14:creationId xmlns:p14="http://schemas.microsoft.com/office/powerpoint/2010/main" val="981887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دستور لاین : کشیدن</a:t>
            </a:r>
            <a:r>
              <a:rPr lang="fa-IR" baseline="0" dirty="0" smtClean="0"/>
              <a:t> خط و در انتهای آن ایستادن</a:t>
            </a:r>
          </a:p>
          <a:p>
            <a:pPr algn="r" rtl="1"/>
            <a:r>
              <a:rPr lang="fa-IR" baseline="0" dirty="0" smtClean="0"/>
              <a:t>دستور </a:t>
            </a:r>
            <a:r>
              <a:rPr lang="en-US" baseline="0" dirty="0" smtClean="0"/>
              <a:t>move to </a:t>
            </a:r>
            <a:r>
              <a:rPr lang="fa-IR" baseline="0" dirty="0" smtClean="0"/>
              <a:t> : حرکت به یک مکان خاص و از انجا کشیدن</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76</a:t>
            </a:fld>
            <a:endParaRPr lang="en-US" dirty="0"/>
          </a:p>
        </p:txBody>
      </p:sp>
    </p:spTree>
    <p:extLst>
      <p:ext uri="{BB962C8B-B14F-4D97-AF65-F5344CB8AC3E}">
        <p14:creationId xmlns:p14="http://schemas.microsoft.com/office/powerpoint/2010/main" val="3263281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77</a:t>
            </a:fld>
            <a:endParaRPr lang="en-US" dirty="0"/>
          </a:p>
        </p:txBody>
      </p:sp>
    </p:spTree>
    <p:extLst>
      <p:ext uri="{BB962C8B-B14F-4D97-AF65-F5344CB8AC3E}">
        <p14:creationId xmlns:p14="http://schemas.microsoft.com/office/powerpoint/2010/main" val="2600227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gradient is a design element made up of colors that gradually fade into one another</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78</a:t>
            </a:fld>
            <a:endParaRPr lang="en-US" dirty="0"/>
          </a:p>
        </p:txBody>
      </p:sp>
    </p:spTree>
    <p:extLst>
      <p:ext uri="{BB962C8B-B14F-4D97-AF65-F5344CB8AC3E}">
        <p14:creationId xmlns:p14="http://schemas.microsoft.com/office/powerpoint/2010/main" val="1415680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measureText</a:t>
            </a:r>
            <a:r>
              <a:rPr lang="en-US" dirty="0" smtClean="0"/>
              <a:t>() method returns an object that contains the width of the specified text, in pixels. Tip: Use this method if you need to know the width of a text, before writing it on the canvas.</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81</a:t>
            </a:fld>
            <a:endParaRPr lang="en-US" dirty="0"/>
          </a:p>
        </p:txBody>
      </p:sp>
    </p:spTree>
    <p:extLst>
      <p:ext uri="{BB962C8B-B14F-4D97-AF65-F5344CB8AC3E}">
        <p14:creationId xmlns:p14="http://schemas.microsoft.com/office/powerpoint/2010/main" val="1982332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socket</a:t>
            </a:r>
            <a:r>
              <a:rPr lang="en-US" baseline="0" dirty="0" smtClean="0"/>
              <a:t> is based on </a:t>
            </a:r>
            <a:r>
              <a:rPr lang="en-US" baseline="0" dirty="0" err="1" smtClean="0"/>
              <a:t>tcp</a:t>
            </a:r>
            <a:r>
              <a:rPr lang="en-US" baseline="0" dirty="0" smtClean="0"/>
              <a:t> instead of http</a:t>
            </a:r>
          </a:p>
          <a:p>
            <a:r>
              <a:rPr lang="en-US" baseline="0" dirty="0" smtClean="0"/>
              <a:t>User server connection with a single </a:t>
            </a:r>
            <a:r>
              <a:rPr lang="en-US" baseline="0" dirty="0" err="1" smtClean="0"/>
              <a:t>tcp</a:t>
            </a:r>
            <a:r>
              <a:rPr lang="en-US" baseline="0" dirty="0" smtClean="0"/>
              <a:t> ports(over a single socket and is exposed via a JavaScript interface in HTML 5 )</a:t>
            </a:r>
          </a:p>
          <a:p>
            <a:r>
              <a:rPr lang="en-US" baseline="0" dirty="0" smtClean="0"/>
              <a:t>Ajax based on http</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91</a:t>
            </a:fld>
            <a:endParaRPr lang="en-US" dirty="0"/>
          </a:p>
        </p:txBody>
      </p:sp>
    </p:spTree>
    <p:extLst>
      <p:ext uri="{BB962C8B-B14F-4D97-AF65-F5344CB8AC3E}">
        <p14:creationId xmlns:p14="http://schemas.microsoft.com/office/powerpoint/2010/main" val="1026249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92</a:t>
            </a:fld>
            <a:endParaRPr lang="en-US" dirty="0"/>
          </a:p>
        </p:txBody>
      </p:sp>
    </p:spTree>
    <p:extLst>
      <p:ext uri="{BB962C8B-B14F-4D97-AF65-F5344CB8AC3E}">
        <p14:creationId xmlns:p14="http://schemas.microsoft.com/office/powerpoint/2010/main" val="94995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sz="1200" b="1" dirty="0" smtClean="0">
                <a:solidFill>
                  <a:srgbClr val="0033CC"/>
                </a:solidFill>
                <a:latin typeface="Courier New" pitchFamily="49" charset="0"/>
                <a:cs typeface="Courier New" pitchFamily="49" charset="0"/>
              </a:rPr>
              <a:t>DOCTYPE </a:t>
            </a:r>
            <a:r>
              <a:rPr lang="fa-IR" sz="1200" b="1" dirty="0" smtClean="0">
                <a:solidFill>
                  <a:srgbClr val="0033CC"/>
                </a:solidFill>
                <a:latin typeface="Courier New" pitchFamily="49" charset="0"/>
                <a:cs typeface="Courier New" pitchFamily="49" charset="0"/>
              </a:rPr>
              <a:t> یک تگ نیست دستورالعمل است که در</a:t>
            </a:r>
            <a:r>
              <a:rPr lang="fa-IR" sz="1200" b="1" baseline="0" dirty="0" smtClean="0">
                <a:solidFill>
                  <a:srgbClr val="0033CC"/>
                </a:solidFill>
                <a:latin typeface="Courier New" pitchFamily="49" charset="0"/>
                <a:cs typeface="Courier New" pitchFamily="49" charset="0"/>
              </a:rPr>
              <a:t> </a:t>
            </a:r>
            <a:r>
              <a:rPr lang="en-US" sz="1200" b="1" baseline="0" dirty="0" smtClean="0">
                <a:solidFill>
                  <a:srgbClr val="0033CC"/>
                </a:solidFill>
                <a:latin typeface="Courier New" pitchFamily="49" charset="0"/>
                <a:cs typeface="Courier New" pitchFamily="49" charset="0"/>
              </a:rPr>
              <a:t>html5</a:t>
            </a:r>
            <a:r>
              <a:rPr lang="fa-IR" sz="1200" b="1" baseline="0" dirty="0" smtClean="0">
                <a:solidFill>
                  <a:srgbClr val="0033CC"/>
                </a:solidFill>
                <a:latin typeface="Courier New" pitchFamily="49" charset="0"/>
                <a:cs typeface="Courier New" pitchFamily="49" charset="0"/>
              </a:rPr>
              <a:t> ضروری است و نشان میدهد مرورگر این فایل را که میخواند </a:t>
            </a:r>
            <a:r>
              <a:rPr lang="en-US" sz="1200" b="1" baseline="0" dirty="0" smtClean="0">
                <a:solidFill>
                  <a:srgbClr val="0033CC"/>
                </a:solidFill>
                <a:latin typeface="Courier New" pitchFamily="49" charset="0"/>
                <a:cs typeface="Courier New" pitchFamily="49" charset="0"/>
              </a:rPr>
              <a:t>html</a:t>
            </a:r>
            <a:r>
              <a:rPr lang="fa-IR" sz="1200" b="1" baseline="0" dirty="0" smtClean="0">
                <a:solidFill>
                  <a:srgbClr val="0033CC"/>
                </a:solidFill>
                <a:latin typeface="Courier New" pitchFamily="49" charset="0"/>
                <a:cs typeface="Courier New" pitchFamily="49" charset="0"/>
              </a:rPr>
              <a:t> است چه نسخه ای و یا </a:t>
            </a:r>
            <a:r>
              <a:rPr lang="en-US" sz="1200" b="1" baseline="0" dirty="0" err="1" smtClean="0">
                <a:solidFill>
                  <a:srgbClr val="0033CC"/>
                </a:solidFill>
                <a:latin typeface="Courier New" pitchFamily="49" charset="0"/>
                <a:cs typeface="Courier New" pitchFamily="49" charset="0"/>
              </a:rPr>
              <a:t>xhtml</a:t>
            </a:r>
            <a:r>
              <a:rPr lang="fa-IR" sz="1200" b="1" baseline="0" dirty="0" smtClean="0">
                <a:solidFill>
                  <a:srgbClr val="0033CC"/>
                </a:solidFill>
                <a:latin typeface="Courier New" pitchFamily="49" charset="0"/>
                <a:cs typeface="Courier New" pitchFamily="49" charset="0"/>
              </a:rPr>
              <a:t> است (تا تمامی قابلیتهایی که در کد است رندر گردد)</a:t>
            </a:r>
          </a:p>
          <a:p>
            <a:pPr algn="r" rtl="1"/>
            <a:r>
              <a:rPr lang="fa-IR" sz="1200" b="1" baseline="0" dirty="0" smtClean="0">
                <a:solidFill>
                  <a:srgbClr val="0033CC"/>
                </a:solidFill>
                <a:latin typeface="Courier New" pitchFamily="49" charset="0"/>
                <a:cs typeface="Courier New" pitchFamily="49" charset="0"/>
              </a:rPr>
              <a:t>عدم تعریف: عدم نمایش درست در مرورگرهای مختلف، نامعتبر بودن از نظر اعتبارسننجی در نتیجه رتبه سایت در </a:t>
            </a:r>
            <a:r>
              <a:rPr lang="en-US" sz="1200" b="1" baseline="0" dirty="0" smtClean="0">
                <a:solidFill>
                  <a:srgbClr val="0033CC"/>
                </a:solidFill>
                <a:latin typeface="Courier New" pitchFamily="49" charset="0"/>
                <a:cs typeface="Courier New" pitchFamily="49" charset="0"/>
              </a:rPr>
              <a:t>search engine</a:t>
            </a:r>
            <a:r>
              <a:rPr lang="fa-IR" sz="1200" b="1" baseline="0" dirty="0" smtClean="0">
                <a:solidFill>
                  <a:srgbClr val="0033CC"/>
                </a:solidFill>
                <a:latin typeface="Courier New" pitchFamily="49" charset="0"/>
                <a:cs typeface="Courier New" pitchFamily="49" charset="0"/>
              </a:rPr>
              <a:t>ها پایین میاد</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9</a:t>
            </a:fld>
            <a:endParaRPr lang="en-US" dirty="0"/>
          </a:p>
        </p:txBody>
      </p:sp>
    </p:spTree>
    <p:extLst>
      <p:ext uri="{BB962C8B-B14F-4D97-AF65-F5344CB8AC3E}">
        <p14:creationId xmlns:p14="http://schemas.microsoft.com/office/powerpoint/2010/main" val="3250218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readAsDataURL</a:t>
            </a:r>
            <a:r>
              <a:rPr lang="en-US" dirty="0" smtClean="0"/>
              <a:t>() return a URL representing the file's data as a base64 encoded string..// will return a string that can be pasted into the </a:t>
            </a:r>
            <a:r>
              <a:rPr lang="en-US" dirty="0" err="1" smtClean="0"/>
              <a:t>url</a:t>
            </a:r>
            <a:r>
              <a:rPr lang="en-US" dirty="0" smtClean="0"/>
              <a:t> attribute of an HTML tag (e.g.: </a:t>
            </a:r>
            <a:r>
              <a:rPr lang="en-US" dirty="0" err="1" smtClean="0"/>
              <a:t>src</a:t>
            </a:r>
            <a:r>
              <a:rPr lang="en-US" dirty="0" smtClean="0"/>
              <a:t>= in an </a:t>
            </a:r>
            <a:r>
              <a:rPr lang="en-US" dirty="0" err="1" smtClean="0"/>
              <a:t>img</a:t>
            </a:r>
            <a:r>
              <a:rPr lang="en-US" dirty="0" smtClean="0"/>
              <a:t>). For an </a:t>
            </a:r>
            <a:r>
              <a:rPr lang="en-US" dirty="0" err="1" smtClean="0"/>
              <a:t>img</a:t>
            </a:r>
            <a:r>
              <a:rPr lang="en-US" dirty="0" smtClean="0"/>
              <a:t> tag, that will effectively display the image just like if </a:t>
            </a:r>
            <a:r>
              <a:rPr lang="en-US" dirty="0" err="1" smtClean="0"/>
              <a:t>src</a:t>
            </a:r>
            <a:r>
              <a:rPr lang="en-US" dirty="0" smtClean="0"/>
              <a:t> was an address to the file that was read</a:t>
            </a:r>
          </a:p>
          <a:p>
            <a:endParaRPr lang="en-US" dirty="0" smtClean="0"/>
          </a:p>
          <a:p>
            <a:r>
              <a:rPr lang="en-US" dirty="0" smtClean="0"/>
              <a:t>** .</a:t>
            </a:r>
            <a:r>
              <a:rPr lang="en-US" dirty="0" err="1" smtClean="0"/>
              <a:t>readAsText</a:t>
            </a:r>
            <a:r>
              <a:rPr lang="en-US" dirty="0" smtClean="0"/>
              <a:t>() return the file's data as a text string. //usually</a:t>
            </a:r>
            <a:r>
              <a:rPr lang="en-US" baseline="0" dirty="0" smtClean="0"/>
              <a:t> for reading text file</a:t>
            </a:r>
            <a:endParaRPr lang="en-US" dirty="0" smtClean="0"/>
          </a:p>
          <a:p>
            <a:endParaRPr lang="en-US" dirty="0" smtClean="0"/>
          </a:p>
          <a:p>
            <a:r>
              <a:rPr lang="en-US" dirty="0" smtClean="0"/>
              <a:t>*The </a:t>
            </a:r>
            <a:r>
              <a:rPr lang="en-US" dirty="0"/>
              <a:t>client implementation of </a:t>
            </a:r>
            <a:r>
              <a:rPr lang="en-US" dirty="0" err="1"/>
              <a:t>FileReader</a:t>
            </a:r>
            <a:r>
              <a:rPr lang="en-US" dirty="0"/>
              <a:t>() must make sure that "all files that are being read by </a:t>
            </a:r>
            <a:r>
              <a:rPr lang="en-US" dirty="0" err="1"/>
              <a:t>FileReader</a:t>
            </a:r>
            <a:r>
              <a:rPr lang="en-US" dirty="0"/>
              <a:t> objects have first been selected by the user." (W3C File API , 13. Security Considerations: http://www.w3.org/TR/FileAPI/#security-discussion).</a:t>
            </a:r>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93</a:t>
            </a:fld>
            <a:endParaRPr lang="en-US" dirty="0"/>
          </a:p>
        </p:txBody>
      </p:sp>
    </p:spTree>
    <p:extLst>
      <p:ext uri="{BB962C8B-B14F-4D97-AF65-F5344CB8AC3E}">
        <p14:creationId xmlns:p14="http://schemas.microsoft.com/office/powerpoint/2010/main" val="2090459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smtClean="0"/>
              <a:t>developer.mozilla.org/en-US/docs/Web/JavaScript/EventLoop</a:t>
            </a:r>
            <a:r>
              <a:rPr lang="fa-IR" dirty="0" smtClean="0"/>
              <a:t> </a:t>
            </a:r>
            <a:r>
              <a:rPr lang="en-US" dirty="0" smtClean="0"/>
              <a:t>(runtime: when </a:t>
            </a:r>
            <a:r>
              <a:rPr lang="en-US" dirty="0" err="1" smtClean="0"/>
              <a:t>cpu</a:t>
            </a:r>
            <a:r>
              <a:rPr lang="en-US" baseline="0" dirty="0" smtClean="0"/>
              <a:t> run machine codes)</a:t>
            </a:r>
            <a:endParaRPr lang="en-US" dirty="0" smtClean="0"/>
          </a:p>
          <a:p>
            <a:r>
              <a:rPr lang="en-US" dirty="0" smtClean="0"/>
              <a:t>“Stack is a linear data structure whereas Heap is a hierarchical data structure. Stack memory will never become fragmented whereas Heap memory can become fragmented as blocks of memory are first allocated and then freed. Stack accesses local variables only while Heap allows you to access variables </a:t>
            </a:r>
            <a:r>
              <a:rPr lang="en-US" dirty="0" err="1" smtClean="0"/>
              <a:t>globall</a:t>
            </a:r>
            <a:r>
              <a:rPr lang="en-US" dirty="0" smtClean="0"/>
              <a:t>”</a:t>
            </a:r>
            <a:endParaRPr lang="en-US" dirty="0"/>
          </a:p>
          <a:p>
            <a:endParaRPr lang="en-US" dirty="0"/>
          </a:p>
          <a:p>
            <a:r>
              <a:rPr lang="en-US" dirty="0"/>
              <a:t>A JavaScript runtime uses a message queue, which is a list of messages to be processed. Each message has an associated function which gets called in order to handle the message. At some point during the event loop, the runtime starts handling the messages on the queue, starting with the oldest one. To do so, the message is removed from the queue and its corresponding function is called with the message as an input parameter. As always, calling a function creates a new stack frame for that function's use. The processing of functions continues until the stack is once again empty; then the event loop will process the next message in the queue (if there is one).</a:t>
            </a:r>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94</a:t>
            </a:fld>
            <a:endParaRPr lang="en-US" dirty="0"/>
          </a:p>
        </p:txBody>
      </p:sp>
    </p:spTree>
    <p:extLst>
      <p:ext uri="{BB962C8B-B14F-4D97-AF65-F5344CB8AC3E}">
        <p14:creationId xmlns:p14="http://schemas.microsoft.com/office/powerpoint/2010/main" val="2734329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95</a:t>
            </a:fld>
            <a:endParaRPr lang="en-US" dirty="0"/>
          </a:p>
        </p:txBody>
      </p:sp>
    </p:spTree>
    <p:extLst>
      <p:ext uri="{BB962C8B-B14F-4D97-AF65-F5344CB8AC3E}">
        <p14:creationId xmlns:p14="http://schemas.microsoft.com/office/powerpoint/2010/main" val="209508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API</a:t>
            </a:r>
            <a:r>
              <a:rPr lang="en-US" baseline="0" dirty="0" smtClean="0"/>
              <a:t> provided by browser not </a:t>
            </a:r>
            <a:r>
              <a:rPr lang="en-US" baseline="0" dirty="0" err="1" smtClean="0"/>
              <a:t>js</a:t>
            </a:r>
            <a:r>
              <a:rPr lang="en-US" baseline="0" dirty="0" smtClean="0"/>
              <a:t> engine</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96</a:t>
            </a:fld>
            <a:endParaRPr lang="en-US" dirty="0"/>
          </a:p>
        </p:txBody>
      </p:sp>
    </p:spTree>
    <p:extLst>
      <p:ext uri="{BB962C8B-B14F-4D97-AF65-F5344CB8AC3E}">
        <p14:creationId xmlns:p14="http://schemas.microsoft.com/office/powerpoint/2010/main" val="1244177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API</a:t>
            </a:r>
            <a:r>
              <a:rPr lang="en-US" baseline="0" dirty="0" smtClean="0"/>
              <a:t> provided by browser not </a:t>
            </a:r>
            <a:r>
              <a:rPr lang="en-US" baseline="0" dirty="0" err="1" smtClean="0"/>
              <a:t>js</a:t>
            </a:r>
            <a:r>
              <a:rPr lang="en-US" baseline="0" dirty="0" smtClean="0"/>
              <a:t> engine</a:t>
            </a:r>
          </a:p>
          <a:p>
            <a:r>
              <a:rPr lang="en-US" dirty="0" smtClean="0"/>
              <a:t>The </a:t>
            </a:r>
            <a:r>
              <a:rPr lang="en-US" dirty="0" err="1" smtClean="0"/>
              <a:t>setTimeout</a:t>
            </a:r>
            <a:r>
              <a:rPr lang="en-US" dirty="0" smtClean="0"/>
              <a:t>() method calls a function after a number of milliseconds</a:t>
            </a:r>
          </a:p>
          <a:p>
            <a:pPr algn="r" rtl="1"/>
            <a:r>
              <a:rPr lang="en-US" dirty="0" err="1" smtClean="0"/>
              <a:t>setTimeout</a:t>
            </a:r>
            <a:r>
              <a:rPr lang="en-US" dirty="0" smtClean="0"/>
              <a:t> </a:t>
            </a:r>
            <a:r>
              <a:rPr lang="fa-IR" dirty="0" smtClean="0"/>
              <a:t>توسط </a:t>
            </a:r>
            <a:r>
              <a:rPr lang="en-US" dirty="0" smtClean="0"/>
              <a:t>Web API </a:t>
            </a:r>
            <a:r>
              <a:rPr lang="fa-IR" dirty="0" smtClean="0"/>
              <a:t>در اختیار ما هست که به ما اجازه میده تسک ها رو بدون بلاک شدن ترد اصلی برنامه،به تاخیر بندازیم.</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97</a:t>
            </a:fld>
            <a:endParaRPr lang="en-US" dirty="0"/>
          </a:p>
        </p:txBody>
      </p:sp>
    </p:spTree>
    <p:extLst>
      <p:ext uri="{BB962C8B-B14F-4D97-AF65-F5344CB8AC3E}">
        <p14:creationId xmlns:p14="http://schemas.microsoft.com/office/powerpoint/2010/main" val="2325682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API</a:t>
            </a:r>
            <a:r>
              <a:rPr lang="en-US" baseline="0" dirty="0" smtClean="0"/>
              <a:t> provided by browser not </a:t>
            </a:r>
            <a:r>
              <a:rPr lang="en-US" baseline="0" dirty="0" err="1" smtClean="0"/>
              <a:t>js</a:t>
            </a:r>
            <a:r>
              <a:rPr lang="en-US" baseline="0" dirty="0" smtClean="0"/>
              <a:t> engine</a:t>
            </a:r>
          </a:p>
          <a:p>
            <a:r>
              <a:rPr lang="en-US" dirty="0" smtClean="0"/>
              <a:t>The </a:t>
            </a:r>
            <a:r>
              <a:rPr lang="en-US" dirty="0" err="1" smtClean="0"/>
              <a:t>setTimeout</a:t>
            </a:r>
            <a:r>
              <a:rPr lang="en-US" dirty="0" smtClean="0"/>
              <a:t>() method calls a function after a number of milliseconds</a:t>
            </a:r>
          </a:p>
          <a:p>
            <a:pPr algn="r" rtl="1"/>
            <a:r>
              <a:rPr lang="en-US" dirty="0" err="1" smtClean="0"/>
              <a:t>setTimeout</a:t>
            </a:r>
            <a:r>
              <a:rPr lang="en-US" dirty="0" smtClean="0"/>
              <a:t> </a:t>
            </a:r>
            <a:r>
              <a:rPr lang="fa-IR" dirty="0" smtClean="0"/>
              <a:t>توسط </a:t>
            </a:r>
            <a:r>
              <a:rPr lang="en-US" dirty="0" smtClean="0"/>
              <a:t>Web API </a:t>
            </a:r>
            <a:r>
              <a:rPr lang="fa-IR" dirty="0" smtClean="0"/>
              <a:t>در اختیار ما هست که به ما اجازه میده تسک ها رو بدون بلاک شدن ترد اصلی برنامه،به تاخیر بندازیم.</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98</a:t>
            </a:fld>
            <a:endParaRPr lang="en-US" dirty="0"/>
          </a:p>
        </p:txBody>
      </p:sp>
    </p:spTree>
    <p:extLst>
      <p:ext uri="{BB962C8B-B14F-4D97-AF65-F5344CB8AC3E}">
        <p14:creationId xmlns:p14="http://schemas.microsoft.com/office/powerpoint/2010/main" val="1861996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API</a:t>
            </a:r>
            <a:r>
              <a:rPr lang="en-US" baseline="0" dirty="0" smtClean="0"/>
              <a:t> provided by browser not </a:t>
            </a:r>
            <a:r>
              <a:rPr lang="en-US" baseline="0" dirty="0" err="1" smtClean="0"/>
              <a:t>js</a:t>
            </a:r>
            <a:r>
              <a:rPr lang="en-US" baseline="0" dirty="0" smtClean="0"/>
              <a:t> engine</a:t>
            </a:r>
          </a:p>
          <a:p>
            <a:r>
              <a:rPr lang="en-US" dirty="0" smtClean="0"/>
              <a:t>The </a:t>
            </a:r>
            <a:r>
              <a:rPr lang="en-US" dirty="0" err="1" smtClean="0"/>
              <a:t>setTimeout</a:t>
            </a:r>
            <a:r>
              <a:rPr lang="en-US" dirty="0" smtClean="0"/>
              <a:t>() method calls a function after a number of milliseconds</a:t>
            </a:r>
          </a:p>
          <a:p>
            <a:pPr algn="r" rtl="1"/>
            <a:r>
              <a:rPr lang="en-US" dirty="0" err="1" smtClean="0"/>
              <a:t>setTimeout</a:t>
            </a:r>
            <a:r>
              <a:rPr lang="en-US" dirty="0" smtClean="0"/>
              <a:t> </a:t>
            </a:r>
            <a:r>
              <a:rPr lang="fa-IR" dirty="0" smtClean="0"/>
              <a:t>توسط </a:t>
            </a:r>
            <a:r>
              <a:rPr lang="en-US" dirty="0" smtClean="0"/>
              <a:t>Web API </a:t>
            </a:r>
            <a:r>
              <a:rPr lang="fa-IR" dirty="0" smtClean="0"/>
              <a:t>در اختیار ما هست که به ما اجازه میده تسک ها رو بدون بلاک شدن ترد اصلی برنامه،به تاخیر بندازیم.</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99</a:t>
            </a:fld>
            <a:endParaRPr lang="en-US" dirty="0"/>
          </a:p>
        </p:txBody>
      </p:sp>
    </p:spTree>
    <p:extLst>
      <p:ext uri="{BB962C8B-B14F-4D97-AF65-F5344CB8AC3E}">
        <p14:creationId xmlns:p14="http://schemas.microsoft.com/office/powerpoint/2010/main" val="3522190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API</a:t>
            </a:r>
            <a:r>
              <a:rPr lang="en-US" baseline="0" dirty="0" smtClean="0"/>
              <a:t> provided by browser not </a:t>
            </a:r>
            <a:r>
              <a:rPr lang="en-US" baseline="0" dirty="0" err="1" smtClean="0"/>
              <a:t>js</a:t>
            </a:r>
            <a:r>
              <a:rPr lang="en-US" baseline="0" dirty="0" smtClean="0"/>
              <a:t> engine</a:t>
            </a:r>
          </a:p>
          <a:p>
            <a:r>
              <a:rPr lang="en-US" dirty="0" smtClean="0"/>
              <a:t>The </a:t>
            </a:r>
            <a:r>
              <a:rPr lang="en-US" dirty="0" err="1" smtClean="0"/>
              <a:t>setTimeout</a:t>
            </a:r>
            <a:r>
              <a:rPr lang="en-US" dirty="0" smtClean="0"/>
              <a:t>() method calls a function after a number of milliseconds</a:t>
            </a:r>
          </a:p>
          <a:p>
            <a:pPr algn="r" rtl="1"/>
            <a:r>
              <a:rPr lang="en-US" dirty="0" err="1" smtClean="0"/>
              <a:t>setTimeout</a:t>
            </a:r>
            <a:r>
              <a:rPr lang="en-US" dirty="0" smtClean="0"/>
              <a:t> </a:t>
            </a:r>
            <a:r>
              <a:rPr lang="fa-IR" dirty="0" smtClean="0"/>
              <a:t>توسط </a:t>
            </a:r>
            <a:r>
              <a:rPr lang="en-US" dirty="0" smtClean="0"/>
              <a:t>Web API </a:t>
            </a:r>
            <a:r>
              <a:rPr lang="fa-IR" dirty="0" smtClean="0"/>
              <a:t>در اختیار ما هست که به ما اجازه میده تسک ها رو بدون بلاک شدن ترد اصلی برنامه،به تاخیر بندازیم.</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100</a:t>
            </a:fld>
            <a:endParaRPr lang="en-US" dirty="0"/>
          </a:p>
        </p:txBody>
      </p:sp>
    </p:spTree>
    <p:extLst>
      <p:ext uri="{BB962C8B-B14F-4D97-AF65-F5344CB8AC3E}">
        <p14:creationId xmlns:p14="http://schemas.microsoft.com/office/powerpoint/2010/main" val="394321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API</a:t>
            </a:r>
            <a:r>
              <a:rPr lang="en-US" baseline="0" dirty="0" smtClean="0"/>
              <a:t> provided by browser not </a:t>
            </a:r>
            <a:r>
              <a:rPr lang="en-US" baseline="0" dirty="0" err="1" smtClean="0"/>
              <a:t>js</a:t>
            </a:r>
            <a:r>
              <a:rPr lang="en-US" baseline="0" dirty="0" smtClean="0"/>
              <a:t> engine</a:t>
            </a:r>
          </a:p>
          <a:p>
            <a:r>
              <a:rPr lang="en-US" dirty="0" smtClean="0"/>
              <a:t>The </a:t>
            </a:r>
            <a:r>
              <a:rPr lang="en-US" dirty="0" err="1" smtClean="0"/>
              <a:t>setTimeout</a:t>
            </a:r>
            <a:r>
              <a:rPr lang="en-US" dirty="0" smtClean="0"/>
              <a:t>() method calls a function after a number of milliseconds</a:t>
            </a:r>
          </a:p>
          <a:p>
            <a:pPr algn="r" rtl="1"/>
            <a:r>
              <a:rPr lang="en-US" dirty="0" err="1" smtClean="0"/>
              <a:t>setTimeout</a:t>
            </a:r>
            <a:r>
              <a:rPr lang="en-US" dirty="0" smtClean="0"/>
              <a:t> </a:t>
            </a:r>
            <a:r>
              <a:rPr lang="fa-IR" dirty="0" smtClean="0"/>
              <a:t>توسط </a:t>
            </a:r>
            <a:r>
              <a:rPr lang="en-US" dirty="0" smtClean="0"/>
              <a:t>Web API </a:t>
            </a:r>
            <a:r>
              <a:rPr lang="fa-IR" dirty="0" smtClean="0"/>
              <a:t>در اختیار ما هست که به ما اجازه میده تسک ها رو بدون بلاک شدن ترد اصلی برنامه،به تاخیر بندازیم.</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101</a:t>
            </a:fld>
            <a:endParaRPr lang="en-US" dirty="0"/>
          </a:p>
        </p:txBody>
      </p:sp>
    </p:spTree>
    <p:extLst>
      <p:ext uri="{BB962C8B-B14F-4D97-AF65-F5344CB8AC3E}">
        <p14:creationId xmlns:p14="http://schemas.microsoft.com/office/powerpoint/2010/main" val="4238577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102</a:t>
            </a:fld>
            <a:endParaRPr lang="en-US" dirty="0"/>
          </a:p>
        </p:txBody>
      </p:sp>
    </p:spTree>
    <p:extLst>
      <p:ext uri="{BB962C8B-B14F-4D97-AF65-F5344CB8AC3E}">
        <p14:creationId xmlns:p14="http://schemas.microsoft.com/office/powerpoint/2010/main" val="1326601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1" dirty="0" smtClean="0">
                <a:solidFill>
                  <a:srgbClr val="0033CC"/>
                </a:solidFill>
                <a:latin typeface="Courier New" pitchFamily="49" charset="0"/>
                <a:cs typeface="Courier New" pitchFamily="49" charset="0"/>
              </a:rPr>
              <a:t>در </a:t>
            </a:r>
            <a:r>
              <a:rPr lang="en-US" dirty="0" smtClean="0"/>
              <a:t>4.01 Strict</a:t>
            </a:r>
            <a:r>
              <a:rPr lang="fa-IR" sz="1200" b="1" dirty="0" smtClean="0">
                <a:solidFill>
                  <a:srgbClr val="0033CC"/>
                </a:solidFill>
                <a:latin typeface="Courier New" pitchFamily="49" charset="0"/>
                <a:cs typeface="Courier New" pitchFamily="49" charset="0"/>
              </a:rPr>
              <a:t> </a:t>
            </a:r>
            <a:r>
              <a:rPr lang="en-US" sz="1200" b="1" dirty="0" smtClean="0">
                <a:solidFill>
                  <a:srgbClr val="0033CC"/>
                </a:solidFill>
                <a:latin typeface="Courier New" pitchFamily="49" charset="0"/>
                <a:cs typeface="Courier New" pitchFamily="49" charset="0"/>
              </a:rPr>
              <a:t>HTML، </a:t>
            </a:r>
            <a:r>
              <a:rPr lang="fa-IR" sz="1200" b="1" dirty="0" smtClean="0">
                <a:solidFill>
                  <a:srgbClr val="0033CC"/>
                </a:solidFill>
                <a:latin typeface="Courier New" pitchFamily="49" charset="0"/>
                <a:cs typeface="Courier New" pitchFamily="49" charset="0"/>
              </a:rPr>
              <a:t>مرورگرها از استاندارد یک فایل با نام </a:t>
            </a:r>
            <a:r>
              <a:rPr lang="en-US" sz="1200" b="1" dirty="0" smtClean="0">
                <a:solidFill>
                  <a:srgbClr val="0033CC"/>
                </a:solidFill>
                <a:latin typeface="Courier New" pitchFamily="49" charset="0"/>
                <a:cs typeface="Courier New" pitchFamily="49" charset="0"/>
              </a:rPr>
              <a:t>strict.dtd </a:t>
            </a:r>
            <a:r>
              <a:rPr lang="fa-IR" sz="1200" b="1" dirty="0" smtClean="0">
                <a:solidFill>
                  <a:srgbClr val="0033CC"/>
                </a:solidFill>
                <a:latin typeface="Courier New" pitchFamily="49" charset="0"/>
                <a:cs typeface="Courier New" pitchFamily="49" charset="0"/>
              </a:rPr>
              <a:t>پیروی می کنند و طبق آن، استفاده از </a:t>
            </a:r>
            <a:r>
              <a:rPr lang="en-US" sz="1200" b="1" dirty="0" smtClean="0">
                <a:solidFill>
                  <a:srgbClr val="0033CC"/>
                </a:solidFill>
                <a:latin typeface="Courier New" pitchFamily="49" charset="0"/>
                <a:cs typeface="Courier New" pitchFamily="49" charset="0"/>
              </a:rPr>
              <a:t>Cascading Style Sheets </a:t>
            </a:r>
            <a:r>
              <a:rPr lang="fa-IR" sz="1200" b="1" dirty="0" smtClean="0">
                <a:solidFill>
                  <a:srgbClr val="0033CC"/>
                </a:solidFill>
                <a:latin typeface="Courier New" pitchFamily="49" charset="0"/>
                <a:cs typeface="Courier New" pitchFamily="49" charset="0"/>
              </a:rPr>
              <a:t>یا همان </a:t>
            </a:r>
            <a:r>
              <a:rPr lang="en-US" sz="1200" b="1" dirty="0" smtClean="0">
                <a:solidFill>
                  <a:srgbClr val="0033CC"/>
                </a:solidFill>
                <a:latin typeface="Courier New" pitchFamily="49" charset="0"/>
                <a:cs typeface="Courier New" pitchFamily="49" charset="0"/>
              </a:rPr>
              <a:t>CSS </a:t>
            </a:r>
            <a:r>
              <a:rPr lang="fa-IR" sz="1200" b="1" dirty="0" smtClean="0">
                <a:solidFill>
                  <a:srgbClr val="0033CC"/>
                </a:solidFill>
                <a:latin typeface="Courier New" pitchFamily="49" charset="0"/>
                <a:cs typeface="Courier New" pitchFamily="49" charset="0"/>
              </a:rPr>
              <a:t>برای کدنویسی استاندار، مجاز بوده و توصیه شده. استفاده</a:t>
            </a:r>
            <a:r>
              <a:rPr lang="fa-IR" sz="1200" b="1" baseline="0" dirty="0" smtClean="0">
                <a:solidFill>
                  <a:srgbClr val="0033CC"/>
                </a:solidFill>
                <a:latin typeface="Courier New" pitchFamily="49" charset="0"/>
                <a:cs typeface="Courier New" pitchFamily="49" charset="0"/>
              </a:rPr>
              <a:t> از </a:t>
            </a:r>
            <a:r>
              <a:rPr lang="fa-IR" sz="1200" b="1" dirty="0" smtClean="0">
                <a:solidFill>
                  <a:srgbClr val="0033CC"/>
                </a:solidFill>
                <a:latin typeface="Courier New" pitchFamily="49" charset="0"/>
                <a:cs typeface="Courier New" pitchFamily="49" charset="0"/>
              </a:rPr>
              <a:t>متون در خارج از چارچوب تگ های استاندارد، استفاده از عناصری مانند </a:t>
            </a:r>
            <a:r>
              <a:rPr lang="en-US" sz="1200" b="1" dirty="0" err="1" smtClean="0">
                <a:solidFill>
                  <a:srgbClr val="0033CC"/>
                </a:solidFill>
                <a:latin typeface="Courier New" pitchFamily="49" charset="0"/>
                <a:cs typeface="Courier New" pitchFamily="49" charset="0"/>
              </a:rPr>
              <a:t>bgcolor</a:t>
            </a:r>
            <a:r>
              <a:rPr lang="en-US" sz="1200" b="1" dirty="0" smtClean="0">
                <a:solidFill>
                  <a:srgbClr val="0033CC"/>
                </a:solidFill>
                <a:latin typeface="Courier New" pitchFamily="49" charset="0"/>
                <a:cs typeface="Courier New" pitchFamily="49" charset="0"/>
              </a:rPr>
              <a:t>، </a:t>
            </a:r>
            <a:r>
              <a:rPr lang="fa-IR" sz="1200" b="1" dirty="0" smtClean="0">
                <a:solidFill>
                  <a:srgbClr val="0033CC"/>
                </a:solidFill>
                <a:latin typeface="Courier New" pitchFamily="49" charset="0"/>
                <a:cs typeface="Courier New" pitchFamily="49" charset="0"/>
              </a:rPr>
              <a:t>استفاده از برخی تگ های </a:t>
            </a:r>
            <a:r>
              <a:rPr lang="en-US" sz="1200" b="1" dirty="0" smtClean="0">
                <a:solidFill>
                  <a:srgbClr val="0033CC"/>
                </a:solidFill>
                <a:latin typeface="Courier New" pitchFamily="49" charset="0"/>
                <a:cs typeface="Courier New" pitchFamily="49" charset="0"/>
              </a:rPr>
              <a:t>HTML </a:t>
            </a:r>
            <a:r>
              <a:rPr lang="fa-IR" sz="1200" b="1" dirty="0" smtClean="0">
                <a:solidFill>
                  <a:srgbClr val="0033CC"/>
                </a:solidFill>
                <a:latin typeface="Courier New" pitchFamily="49" charset="0"/>
                <a:cs typeface="Courier New" pitchFamily="49" charset="0"/>
              </a:rPr>
              <a:t>مانند </a:t>
            </a:r>
            <a:r>
              <a:rPr lang="en-US" sz="1200" b="1" dirty="0" smtClean="0">
                <a:solidFill>
                  <a:srgbClr val="0033CC"/>
                </a:solidFill>
                <a:latin typeface="Courier New" pitchFamily="49" charset="0"/>
                <a:cs typeface="Courier New" pitchFamily="49" charset="0"/>
              </a:rPr>
              <a:t>Font </a:t>
            </a:r>
            <a:r>
              <a:rPr lang="fa-IR" sz="1200" b="1" dirty="0" smtClean="0">
                <a:solidFill>
                  <a:srgbClr val="0033CC"/>
                </a:solidFill>
                <a:latin typeface="Courier New" pitchFamily="49" charset="0"/>
                <a:cs typeface="Courier New" pitchFamily="49" charset="0"/>
              </a:rPr>
              <a:t>و… به لحاظ استاندارد در این </a:t>
            </a:r>
            <a:r>
              <a:rPr lang="en-US" sz="1200" b="1" dirty="0" smtClean="0">
                <a:solidFill>
                  <a:srgbClr val="0033CC"/>
                </a:solidFill>
                <a:latin typeface="Courier New" pitchFamily="49" charset="0"/>
                <a:cs typeface="Courier New" pitchFamily="49" charset="0"/>
              </a:rPr>
              <a:t>DTD </a:t>
            </a:r>
            <a:r>
              <a:rPr lang="fa-IR" sz="1200" b="1" dirty="0" smtClean="0">
                <a:solidFill>
                  <a:srgbClr val="0033CC"/>
                </a:solidFill>
                <a:latin typeface="Courier New" pitchFamily="49" charset="0"/>
                <a:cs typeface="Courier New" pitchFamily="49" charset="0"/>
              </a:rPr>
              <a:t>مجاز نیست</a:t>
            </a:r>
            <a:r>
              <a:rPr lang="en-US" sz="1200" b="1" dirty="0" smtClean="0">
                <a:solidFill>
                  <a:srgbClr val="0033CC"/>
                </a:solidFill>
                <a:latin typeface="Courier New" pitchFamily="49" charset="0"/>
                <a:cs typeface="Courier New" pitchFamily="49" charset="0"/>
              </a:rPr>
              <a:t> (document</a:t>
            </a:r>
            <a:r>
              <a:rPr lang="en-US" sz="1200" b="1" baseline="0" dirty="0" smtClean="0">
                <a:solidFill>
                  <a:srgbClr val="0033CC"/>
                </a:solidFill>
                <a:latin typeface="Courier New" pitchFamily="49" charset="0"/>
                <a:cs typeface="Courier New" pitchFamily="49" charset="0"/>
              </a:rPr>
              <a:t> type </a:t>
            </a:r>
            <a:r>
              <a:rPr lang="en-US" sz="1200" b="1" baseline="0" dirty="0" err="1" smtClean="0">
                <a:solidFill>
                  <a:srgbClr val="0033CC"/>
                </a:solidFill>
                <a:latin typeface="Courier New" pitchFamily="49" charset="0"/>
                <a:cs typeface="Courier New" pitchFamily="49" charset="0"/>
              </a:rPr>
              <a:t>defincation</a:t>
            </a:r>
            <a:r>
              <a:rPr lang="en-US" sz="1200" b="1" baseline="0" dirty="0" smtClean="0">
                <a:solidFill>
                  <a:srgbClr val="0033CC"/>
                </a:solidFill>
                <a:latin typeface="Courier New" pitchFamily="49" charset="0"/>
                <a:cs typeface="Courier New" pitchFamily="49" charset="0"/>
              </a:rPr>
              <a:t>)</a:t>
            </a:r>
          </a:p>
          <a:p>
            <a:pPr algn="r" rtl="1"/>
            <a:r>
              <a:rPr lang="en-US" dirty="0" smtClean="0"/>
              <a:t>HTML 4.01 Traditional DTD </a:t>
            </a:r>
            <a:r>
              <a:rPr lang="fa-IR" dirty="0" smtClean="0"/>
              <a:t>:</a:t>
            </a:r>
            <a:r>
              <a:rPr lang="fa-IR" baseline="0" dirty="0" smtClean="0"/>
              <a:t> طراح </a:t>
            </a:r>
            <a:r>
              <a:rPr lang="fa-IR" dirty="0" smtClean="0"/>
              <a:t>از قابلیت های جدید </a:t>
            </a:r>
            <a:r>
              <a:rPr lang="en-US" dirty="0" smtClean="0"/>
              <a:t>HTML </a:t>
            </a:r>
            <a:r>
              <a:rPr lang="fa-IR" dirty="0" smtClean="0"/>
              <a:t>استفاده نمیکند، زیرا مرورگر بازدید کنندگان سایت ممکن است از شیوه قالب دهی صفحات (</a:t>
            </a:r>
            <a:r>
              <a:rPr lang="en-US" dirty="0" smtClean="0"/>
              <a:t>CSS) </a:t>
            </a:r>
            <a:r>
              <a:rPr lang="fa-IR" dirty="0" smtClean="0"/>
              <a:t>پشتیبانی نکند. در مقایسه با استاندارد </a:t>
            </a:r>
            <a:r>
              <a:rPr lang="en-US" dirty="0" smtClean="0"/>
              <a:t>HTML Strict </a:t>
            </a:r>
            <a:r>
              <a:rPr lang="fa-IR" dirty="0" smtClean="0"/>
              <a:t>محدودیت کمتری دارد  (بالایی های قابل استفاده هستند) . البته تا آنجا که می شود بهتر است از </a:t>
            </a:r>
            <a:r>
              <a:rPr lang="en-US" dirty="0" smtClean="0"/>
              <a:t>CSS </a:t>
            </a:r>
            <a:r>
              <a:rPr lang="fa-IR" dirty="0" smtClean="0"/>
              <a:t>به جای استایل </a:t>
            </a:r>
            <a:r>
              <a:rPr lang="en-US" dirty="0" smtClean="0"/>
              <a:t>html </a:t>
            </a:r>
            <a:r>
              <a:rPr lang="fa-IR" dirty="0" smtClean="0"/>
              <a:t>استفاده شود</a:t>
            </a:r>
            <a:endParaRPr lang="en-US" dirty="0" smtClean="0"/>
          </a:p>
          <a:p>
            <a:pPr algn="r" rtl="1"/>
            <a:r>
              <a:rPr lang="fa-IR" dirty="0" smtClean="0"/>
              <a:t>استاندارد </a:t>
            </a:r>
            <a:r>
              <a:rPr lang="en-US" dirty="0" smtClean="0"/>
              <a:t>XHTML 1.0 Strict </a:t>
            </a:r>
            <a:r>
              <a:rPr lang="fa-IR" dirty="0" smtClean="0"/>
              <a:t>تقریبا در اکثر موارد با </a:t>
            </a:r>
            <a:r>
              <a:rPr lang="en-US" dirty="0" smtClean="0"/>
              <a:t>HTML 4.01 Strict </a:t>
            </a:r>
            <a:r>
              <a:rPr lang="fa-IR" dirty="0" smtClean="0"/>
              <a:t>یکسان است.</a:t>
            </a:r>
          </a:p>
          <a:p>
            <a:pPr algn="r" rtl="1"/>
            <a:endParaRPr lang="fa-IR" dirty="0" smtClean="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10</a:t>
            </a:fld>
            <a:endParaRPr lang="en-US" dirty="0"/>
          </a:p>
        </p:txBody>
      </p:sp>
    </p:spTree>
    <p:extLst>
      <p:ext uri="{BB962C8B-B14F-4D97-AF65-F5344CB8AC3E}">
        <p14:creationId xmlns:p14="http://schemas.microsoft.com/office/powerpoint/2010/main" val="39616819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103</a:t>
            </a:fld>
            <a:endParaRPr lang="en-US" dirty="0"/>
          </a:p>
        </p:txBody>
      </p:sp>
    </p:spTree>
    <p:extLst>
      <p:ext uri="{BB962C8B-B14F-4D97-AF65-F5344CB8AC3E}">
        <p14:creationId xmlns:p14="http://schemas.microsoft.com/office/powerpoint/2010/main" val="3708061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https://auth0.com/blog/speedy-introduction-to-web-workers/</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104</a:t>
            </a:fld>
            <a:endParaRPr lang="en-US" dirty="0"/>
          </a:p>
        </p:txBody>
      </p:sp>
    </p:spTree>
    <p:extLst>
      <p:ext uri="{BB962C8B-B14F-4D97-AF65-F5344CB8AC3E}">
        <p14:creationId xmlns:p14="http://schemas.microsoft.com/office/powerpoint/2010/main" val="826746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Lax</a:t>
            </a:r>
            <a:r>
              <a:rPr lang="fa-IR" baseline="0" dirty="0" smtClean="0"/>
              <a:t> سهل انگار</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11</a:t>
            </a:fld>
            <a:endParaRPr lang="en-US" dirty="0"/>
          </a:p>
        </p:txBody>
      </p:sp>
    </p:spTree>
    <p:extLst>
      <p:ext uri="{BB962C8B-B14F-4D97-AF65-F5344CB8AC3E}">
        <p14:creationId xmlns:p14="http://schemas.microsoft.com/office/powerpoint/2010/main" val="3770426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a:t>
            </a:r>
            <a:r>
              <a:rPr lang="en-US" baseline="0" dirty="0" smtClean="0"/>
              <a:t> </a:t>
            </a:r>
            <a:r>
              <a:rPr lang="en-US" baseline="0" dirty="0" err="1" smtClean="0"/>
              <a:t>Clickcount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47</a:t>
            </a:fld>
            <a:endParaRPr lang="en-US" dirty="0"/>
          </a:p>
        </p:txBody>
      </p:sp>
    </p:spTree>
    <p:extLst>
      <p:ext uri="{BB962C8B-B14F-4D97-AF65-F5344CB8AC3E}">
        <p14:creationId xmlns:p14="http://schemas.microsoft.com/office/powerpoint/2010/main" val="3602068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Refresh the page to see the counter increase</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48</a:t>
            </a:fld>
            <a:endParaRPr lang="en-US" dirty="0"/>
          </a:p>
        </p:txBody>
      </p:sp>
    </p:spTree>
    <p:extLst>
      <p:ext uri="{BB962C8B-B14F-4D97-AF65-F5344CB8AC3E}">
        <p14:creationId xmlns:p14="http://schemas.microsoft.com/office/powerpoint/2010/main" val="56936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54</a:t>
            </a:fld>
            <a:endParaRPr lang="en-US" dirty="0"/>
          </a:p>
        </p:txBody>
      </p:sp>
    </p:spTree>
    <p:extLst>
      <p:ext uri="{BB962C8B-B14F-4D97-AF65-F5344CB8AC3E}">
        <p14:creationId xmlns:p14="http://schemas.microsoft.com/office/powerpoint/2010/main" val="1999901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55</a:t>
            </a:fld>
            <a:endParaRPr lang="en-US" dirty="0"/>
          </a:p>
        </p:txBody>
      </p:sp>
    </p:spTree>
    <p:extLst>
      <p:ext uri="{BB962C8B-B14F-4D97-AF65-F5344CB8AC3E}">
        <p14:creationId xmlns:p14="http://schemas.microsoft.com/office/powerpoint/2010/main" val="4257786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56</a:t>
            </a:fld>
            <a:endParaRPr lang="en-US" dirty="0"/>
          </a:p>
        </p:txBody>
      </p:sp>
    </p:spTree>
    <p:extLst>
      <p:ext uri="{BB962C8B-B14F-4D97-AF65-F5344CB8AC3E}">
        <p14:creationId xmlns:p14="http://schemas.microsoft.com/office/powerpoint/2010/main" val="34018022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11"/>
          <p:cNvSpPr>
            <a:spLocks noChangeArrowheads="1"/>
          </p:cNvSpPr>
          <p:nvPr userDrawn="1"/>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CC0000"/>
          </a:solidFill>
          <a:ln w="25400" algn="ctr">
            <a:solidFill>
              <a:srgbClr val="CC0000"/>
            </a:solidFill>
            <a:round/>
            <a:headEnd/>
            <a:tailEnd/>
          </a:ln>
          <a:effectLst/>
        </p:spPr>
        <p:txBody>
          <a:bodyPr/>
          <a:lstStyle/>
          <a:p>
            <a:pPr>
              <a:defRPr/>
            </a:pPr>
            <a:endParaRPr lang="en-US" sz="2400" dirty="0">
              <a:latin typeface="Times New Roman" pitchFamily="18" charset="0"/>
              <a:ea typeface="MS PGothic" pitchFamily="34" charset="-128"/>
            </a:endParaRPr>
          </a:p>
        </p:txBody>
      </p:sp>
      <p:pic>
        <p:nvPicPr>
          <p:cNvPr id="5" name="Picture 12"/>
          <p:cNvPicPr>
            <a:picLocks noChangeArrowheads="1"/>
          </p:cNvPicPr>
          <p:nvPr userDrawn="1"/>
        </p:nvPicPr>
        <p:blipFill>
          <a:blip r:embed="rId2" cstate="print"/>
          <a:srcRect/>
          <a:stretch>
            <a:fillRect/>
          </a:stretch>
        </p:blipFill>
        <p:spPr bwMode="auto">
          <a:xfrm>
            <a:off x="304800" y="6387152"/>
            <a:ext cx="457200" cy="449532"/>
          </a:xfrm>
          <a:prstGeom prst="rect">
            <a:avLst/>
          </a:prstGeom>
          <a:noFill/>
          <a:ln w="9525">
            <a:noFill/>
            <a:miter lim="800000"/>
            <a:headEnd/>
            <a:tailEnd/>
          </a:ln>
        </p:spPr>
      </p:pic>
      <p:pic>
        <p:nvPicPr>
          <p:cNvPr id="6" name="Picture 13"/>
          <p:cNvPicPr>
            <a:picLocks noChangeAspect="1" noChangeArrowheads="1"/>
          </p:cNvPicPr>
          <p:nvPr userDrawn="1"/>
        </p:nvPicPr>
        <p:blipFill>
          <a:blip r:embed="rId3" cstate="print"/>
          <a:srcRect/>
          <a:stretch>
            <a:fillRect/>
          </a:stretch>
        </p:blipFill>
        <p:spPr bwMode="auto">
          <a:xfrm>
            <a:off x="8305800" y="6387769"/>
            <a:ext cx="457200" cy="447675"/>
          </a:xfrm>
          <a:prstGeom prst="rect">
            <a:avLst/>
          </a:prstGeom>
          <a:noFill/>
          <a:ln w="9525">
            <a:noFill/>
            <a:miter lim="800000"/>
            <a:headEnd/>
            <a:tailEnd/>
          </a:ln>
        </p:spPr>
      </p:pic>
      <p:sp>
        <p:nvSpPr>
          <p:cNvPr id="7177" name="Rectangle 9"/>
          <p:cNvSpPr>
            <a:spLocks noGrp="1" noChangeArrowheads="1"/>
          </p:cNvSpPr>
          <p:nvPr>
            <p:ph type="ctrTitle"/>
          </p:nvPr>
        </p:nvSpPr>
        <p:spPr>
          <a:xfrm>
            <a:off x="685800" y="990600"/>
            <a:ext cx="7772400" cy="1371600"/>
          </a:xfrm>
        </p:spPr>
        <p:txBody>
          <a:bodyPr/>
          <a:lstStyle>
            <a:lvl1pPr>
              <a:defRPr sz="4300">
                <a:solidFill>
                  <a:srgbClr val="005000"/>
                </a:solidFill>
              </a:defRPr>
            </a:lvl1pPr>
          </a:lstStyle>
          <a:p>
            <a:r>
              <a:rPr lang="en-US"/>
              <a:t>Click to edit Master title style</a:t>
            </a:r>
          </a:p>
        </p:txBody>
      </p:sp>
      <p:sp>
        <p:nvSpPr>
          <p:cNvPr id="7178" name="Rectangle 10"/>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30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09DF11CE-F45A-4F3F-AF42-3956290B0A4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19125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DADF5441-AAD2-4F5F-8028-E00E82506D5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500">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spcBef>
                <a:spcPts val="1200"/>
              </a:spcBef>
              <a:defRPr sz="3400">
                <a:latin typeface="Calibri" pitchFamily="34" charset="0"/>
                <a:cs typeface="Calibri" pitchFamily="34" charset="0"/>
              </a:defRPr>
            </a:lvl1pPr>
            <a:lvl2pPr>
              <a:defRPr sz="3000">
                <a:latin typeface="Calibri" pitchFamily="34" charset="0"/>
                <a:cs typeface="Calibri" pitchFamily="34" charset="0"/>
              </a:defRPr>
            </a:lvl2pPr>
            <a:lvl3pPr>
              <a:defRPr sz="2700">
                <a:latin typeface="Calibri" pitchFamily="34" charset="0"/>
                <a:cs typeface="Calibri" pitchFamily="34" charset="0"/>
              </a:defRPr>
            </a:lvl3pPr>
            <a:lvl4pPr>
              <a:defRPr sz="2400">
                <a:latin typeface="Calibri" pitchFamily="34" charset="0"/>
                <a:cs typeface="Calibri" pitchFamily="34" charset="0"/>
              </a:defRPr>
            </a:lvl4pPr>
            <a:lvl5pPr>
              <a:defRPr>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pPr>
              <a:defRPr/>
            </a:pPr>
            <a:fld id="{2D801DCE-B9BA-4E03-9E27-F95A86438FEE}" type="slidenum">
              <a:rPr lang="en-US"/>
              <a:pPr>
                <a:defRPr/>
              </a:pPr>
              <a:t>‹#›</a:t>
            </a:fld>
            <a:endParaRPr lang="en-US" dirty="0"/>
          </a:p>
        </p:txBody>
      </p:sp>
    </p:spTree>
  </p:cSld>
  <p:clrMapOvr>
    <a:masterClrMapping/>
  </p:clrMapOvr>
  <p:transition>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74DE2D0E-F62B-4D92-93B2-88DB6C4008B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1430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1430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a:ln/>
        </p:spPr>
        <p:txBody>
          <a:bodyPr/>
          <a:lstStyle>
            <a:lvl1pPr>
              <a:defRPr/>
            </a:lvl1pPr>
          </a:lstStyle>
          <a:p>
            <a:pPr>
              <a:defRPr/>
            </a:pPr>
            <a:fld id="{59C10B44-486B-46CE-BC4D-1EA29295C44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a:ln/>
        </p:spPr>
        <p:txBody>
          <a:bodyPr/>
          <a:lstStyle>
            <a:lvl1pPr>
              <a:defRPr/>
            </a:lvl1pPr>
          </a:lstStyle>
          <a:p>
            <a:pPr>
              <a:defRPr/>
            </a:pPr>
            <a:fld id="{3B7CD4F3-B94E-46E3-9AD2-7139ACB3D21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a:ln/>
        </p:spPr>
        <p:txBody>
          <a:bodyPr/>
          <a:lstStyle>
            <a:lvl1pPr>
              <a:defRPr/>
            </a:lvl1pPr>
          </a:lstStyle>
          <a:p>
            <a:pPr>
              <a:defRPr/>
            </a:pPr>
            <a:fld id="{23FFF475-2EAE-4FB1-A8FB-03926447DE2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85FC47FD-E765-499B-91D8-81D7E45BCC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E32BDA70-394D-4285-89EB-6F6F48AE3E4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5F7714AA-802B-41F5-9D38-F3FCACE1E11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10"/>
          <p:cNvSpPr>
            <a:spLocks noGrp="1" noChangeArrowheads="1"/>
          </p:cNvSpPr>
          <p:nvPr>
            <p:ph type="body" idx="1"/>
          </p:nvPr>
        </p:nvSpPr>
        <p:spPr bwMode="auto">
          <a:xfrm>
            <a:off x="304800" y="1143000"/>
            <a:ext cx="8382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155" name="AutoShape 11"/>
          <p:cNvSpPr>
            <a:spLocks noChangeArrowheads="1"/>
          </p:cNvSpPr>
          <p:nvPr userDrawn="1"/>
        </p:nvSpPr>
        <p:spPr bwMode="auto">
          <a:xfrm>
            <a:off x="304800" y="990600"/>
            <a:ext cx="8305800" cy="76200"/>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38100">
            <a:solidFill>
              <a:srgbClr val="CC0000"/>
            </a:solidFill>
            <a:round/>
            <a:headEnd/>
            <a:tailEnd/>
          </a:ln>
        </p:spPr>
        <p:txBody>
          <a:bodyPr/>
          <a:lstStyle/>
          <a:p>
            <a:pPr>
              <a:defRPr/>
            </a:pPr>
            <a:endParaRPr lang="en-US" sz="2400" dirty="0">
              <a:latin typeface="Times New Roman" pitchFamily="18" charset="0"/>
              <a:ea typeface="MS PGothic" pitchFamily="34" charset="-128"/>
            </a:endParaRPr>
          </a:p>
        </p:txBody>
      </p:sp>
      <p:sp>
        <p:nvSpPr>
          <p:cNvPr id="6156" name="Line 12"/>
          <p:cNvSpPr>
            <a:spLocks noChangeShapeType="1"/>
          </p:cNvSpPr>
          <p:nvPr userDrawn="1"/>
        </p:nvSpPr>
        <p:spPr bwMode="auto">
          <a:xfrm flipV="1">
            <a:off x="304800" y="6324600"/>
            <a:ext cx="8382000" cy="0"/>
          </a:xfrm>
          <a:prstGeom prst="line">
            <a:avLst/>
          </a:prstGeom>
          <a:noFill/>
          <a:ln w="38100">
            <a:solidFill>
              <a:srgbClr val="CC0000"/>
            </a:solidFill>
            <a:round/>
            <a:headEnd/>
            <a:tailEnd/>
          </a:ln>
          <a:effectLst/>
        </p:spPr>
        <p:txBody>
          <a:bodyPr/>
          <a:lstStyle/>
          <a:p>
            <a:pPr>
              <a:defRPr/>
            </a:pPr>
            <a:endParaRPr lang="en-US" dirty="0"/>
          </a:p>
        </p:txBody>
      </p:sp>
      <p:sp>
        <p:nvSpPr>
          <p:cNvPr id="6157" name="Rectangle 13"/>
          <p:cNvSpPr>
            <a:spLocks noGrp="1" noChangeArrowheads="1"/>
          </p:cNvSpPr>
          <p:nvPr>
            <p:ph type="sldNum" sz="quarter" idx="4"/>
          </p:nvPr>
        </p:nvSpPr>
        <p:spPr bwMode="auto">
          <a:xfrm>
            <a:off x="3962400" y="6477000"/>
            <a:ext cx="609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S PGothic" pitchFamily="34" charset="-128"/>
              </a:defRPr>
            </a:lvl1pPr>
          </a:lstStyle>
          <a:p>
            <a:pPr>
              <a:defRPr/>
            </a:pPr>
            <a:fld id="{22AC6E74-0DF1-4F32-9D1B-23D74D8408CE}" type="slidenum">
              <a:rPr lang="en-US"/>
              <a:pPr>
                <a:defRPr/>
              </a:pPr>
              <a:t>‹#›</a:t>
            </a:fld>
            <a:endParaRPr lang="en-US" dirty="0"/>
          </a:p>
        </p:txBody>
      </p:sp>
      <p:pic>
        <p:nvPicPr>
          <p:cNvPr id="1031" name="Picture 14"/>
          <p:cNvPicPr>
            <a:picLocks noChangeArrowheads="1"/>
          </p:cNvPicPr>
          <p:nvPr userDrawn="1"/>
        </p:nvPicPr>
        <p:blipFill>
          <a:blip r:embed="rId13" cstate="print"/>
          <a:srcRect/>
          <a:stretch>
            <a:fillRect/>
          </a:stretch>
        </p:blipFill>
        <p:spPr bwMode="auto">
          <a:xfrm>
            <a:off x="304800" y="6388098"/>
            <a:ext cx="457200" cy="449532"/>
          </a:xfrm>
          <a:prstGeom prst="rect">
            <a:avLst/>
          </a:prstGeom>
          <a:noFill/>
          <a:ln w="9525">
            <a:noFill/>
            <a:miter lim="800000"/>
            <a:headEnd/>
            <a:tailEnd/>
          </a:ln>
        </p:spPr>
      </p:pic>
      <p:pic>
        <p:nvPicPr>
          <p:cNvPr id="1032" name="Picture 15"/>
          <p:cNvPicPr>
            <a:picLocks noChangeAspect="1" noChangeArrowheads="1"/>
          </p:cNvPicPr>
          <p:nvPr userDrawn="1"/>
        </p:nvPicPr>
        <p:blipFill>
          <a:blip r:embed="rId14" cstate="print"/>
          <a:srcRect/>
          <a:stretch>
            <a:fillRect/>
          </a:stretch>
        </p:blipFill>
        <p:spPr bwMode="auto">
          <a:xfrm>
            <a:off x="8305800" y="6372225"/>
            <a:ext cx="457200" cy="447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92" r:id="rId1"/>
    <p:sldLayoutId id="2147484193"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Lst>
  <p:hf hdr="0" ftr="0" dt="0"/>
  <p:txStyles>
    <p:titleStyle>
      <a:lvl1pPr algn="l" rtl="0" eaLnBrk="0" fontAlgn="base" hangingPunct="0">
        <a:spcBef>
          <a:spcPct val="0"/>
        </a:spcBef>
        <a:spcAft>
          <a:spcPct val="0"/>
        </a:spcAft>
        <a:defRPr sz="4000">
          <a:solidFill>
            <a:srgbClr val="293A83"/>
          </a:solidFill>
          <a:latin typeface="+mj-lt"/>
          <a:ea typeface="+mj-ea"/>
          <a:cs typeface="+mj-cs"/>
        </a:defRPr>
      </a:lvl1pPr>
      <a:lvl2pPr algn="l" rtl="0" eaLnBrk="0" fontAlgn="base" hangingPunct="0">
        <a:spcBef>
          <a:spcPct val="0"/>
        </a:spcBef>
        <a:spcAft>
          <a:spcPct val="0"/>
        </a:spcAft>
        <a:defRPr sz="4000">
          <a:solidFill>
            <a:srgbClr val="293A83"/>
          </a:solidFill>
          <a:latin typeface="Arial" charset="0"/>
          <a:cs typeface="Arial" charset="0"/>
        </a:defRPr>
      </a:lvl2pPr>
      <a:lvl3pPr algn="l" rtl="0" eaLnBrk="0" fontAlgn="base" hangingPunct="0">
        <a:spcBef>
          <a:spcPct val="0"/>
        </a:spcBef>
        <a:spcAft>
          <a:spcPct val="0"/>
        </a:spcAft>
        <a:defRPr sz="4000">
          <a:solidFill>
            <a:srgbClr val="293A83"/>
          </a:solidFill>
          <a:latin typeface="Arial" charset="0"/>
          <a:cs typeface="Arial" charset="0"/>
        </a:defRPr>
      </a:lvl3pPr>
      <a:lvl4pPr algn="l" rtl="0" eaLnBrk="0" fontAlgn="base" hangingPunct="0">
        <a:spcBef>
          <a:spcPct val="0"/>
        </a:spcBef>
        <a:spcAft>
          <a:spcPct val="0"/>
        </a:spcAft>
        <a:defRPr sz="4000">
          <a:solidFill>
            <a:srgbClr val="293A83"/>
          </a:solidFill>
          <a:latin typeface="Arial" charset="0"/>
          <a:cs typeface="Arial" charset="0"/>
        </a:defRPr>
      </a:lvl4pPr>
      <a:lvl5pPr algn="l" rtl="0" eaLnBrk="0" fontAlgn="base" hangingPunct="0">
        <a:spcBef>
          <a:spcPct val="0"/>
        </a:spcBef>
        <a:spcAft>
          <a:spcPct val="0"/>
        </a:spcAft>
        <a:defRPr sz="4000">
          <a:solidFill>
            <a:srgbClr val="293A83"/>
          </a:solidFill>
          <a:latin typeface="Arial" charset="0"/>
          <a:cs typeface="Arial" charset="0"/>
        </a:defRPr>
      </a:lvl5pPr>
      <a:lvl6pPr marL="457200" algn="l" rtl="0" fontAlgn="base">
        <a:spcBef>
          <a:spcPct val="0"/>
        </a:spcBef>
        <a:spcAft>
          <a:spcPct val="0"/>
        </a:spcAft>
        <a:defRPr sz="4000">
          <a:solidFill>
            <a:srgbClr val="293A83"/>
          </a:solidFill>
          <a:latin typeface="Arial" charset="0"/>
          <a:cs typeface="Arial" charset="0"/>
        </a:defRPr>
      </a:lvl6pPr>
      <a:lvl7pPr marL="914400" algn="l" rtl="0" fontAlgn="base">
        <a:spcBef>
          <a:spcPct val="0"/>
        </a:spcBef>
        <a:spcAft>
          <a:spcPct val="0"/>
        </a:spcAft>
        <a:defRPr sz="4000">
          <a:solidFill>
            <a:srgbClr val="293A83"/>
          </a:solidFill>
          <a:latin typeface="Arial" charset="0"/>
          <a:cs typeface="Arial" charset="0"/>
        </a:defRPr>
      </a:lvl7pPr>
      <a:lvl8pPr marL="1371600" algn="l" rtl="0" fontAlgn="base">
        <a:spcBef>
          <a:spcPct val="0"/>
        </a:spcBef>
        <a:spcAft>
          <a:spcPct val="0"/>
        </a:spcAft>
        <a:defRPr sz="4000">
          <a:solidFill>
            <a:srgbClr val="293A83"/>
          </a:solidFill>
          <a:latin typeface="Arial" charset="0"/>
          <a:cs typeface="Arial" charset="0"/>
        </a:defRPr>
      </a:lvl8pPr>
      <a:lvl9pPr marL="1828800" algn="l" rtl="0" fontAlgn="base">
        <a:spcBef>
          <a:spcPct val="0"/>
        </a:spcBef>
        <a:spcAft>
          <a:spcPct val="0"/>
        </a:spcAft>
        <a:defRPr sz="4000">
          <a:solidFill>
            <a:srgbClr val="293A83"/>
          </a:solidFill>
          <a:latin typeface="Arial" charset="0"/>
          <a:cs typeface="Arial" charset="0"/>
        </a:defRPr>
      </a:lvl9pPr>
    </p:titleStyle>
    <p:bodyStyle>
      <a:lvl1pPr marL="342900" indent="-342900" algn="l" rtl="0" eaLnBrk="0" fontAlgn="base" hangingPunct="0">
        <a:spcBef>
          <a:spcPct val="50000"/>
        </a:spcBef>
        <a:spcAft>
          <a:spcPct val="0"/>
        </a:spcAft>
        <a:buClr>
          <a:srgbClr val="003399"/>
        </a:buClr>
        <a:buFont typeface="Wingdings" pitchFamily="2" charset="2"/>
        <a:buChar char="Ø"/>
        <a:defRPr sz="3200">
          <a:solidFill>
            <a:schemeClr val="tx1"/>
          </a:solidFill>
          <a:latin typeface="+mn-lt"/>
          <a:ea typeface="+mn-ea"/>
          <a:cs typeface="+mn-cs"/>
        </a:defRPr>
      </a:lvl1pPr>
      <a:lvl2pPr marL="669925" indent="-325438"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cs typeface="+mn-cs"/>
        </a:defRPr>
      </a:lvl2pPr>
      <a:lvl3pPr marL="1022350" indent="-350838" algn="l" rtl="0" eaLnBrk="0" fontAlgn="base" hangingPunct="0">
        <a:spcBef>
          <a:spcPct val="20000"/>
        </a:spcBef>
        <a:spcAft>
          <a:spcPct val="0"/>
        </a:spcAft>
        <a:buClr>
          <a:srgbClr val="CC0000"/>
        </a:buClr>
        <a:buSzPct val="75000"/>
        <a:buFont typeface="Wingdings" pitchFamily="2" charset="2"/>
        <a:buChar char="Ø"/>
        <a:defRPr sz="2600">
          <a:solidFill>
            <a:schemeClr val="tx1"/>
          </a:solidFill>
          <a:latin typeface="+mn-lt"/>
          <a:cs typeface="+mn-cs"/>
        </a:defRPr>
      </a:lvl3pPr>
      <a:lvl4pPr marL="1339850" indent="-315913" algn="l" rtl="0" eaLnBrk="0" fontAlgn="base" hangingPunct="0">
        <a:spcBef>
          <a:spcPct val="20000"/>
        </a:spcBef>
        <a:spcAft>
          <a:spcPct val="0"/>
        </a:spcAft>
        <a:buClr>
          <a:schemeClr val="tx1"/>
        </a:buClr>
        <a:buSzPct val="70000"/>
        <a:buFont typeface="Wingdings" pitchFamily="2" charset="2"/>
        <a:buChar char="Ø"/>
        <a:defRPr sz="22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90600" y="1066800"/>
            <a:ext cx="6934200" cy="1143000"/>
          </a:xfrm>
        </p:spPr>
        <p:txBody>
          <a:bodyPr/>
          <a:lstStyle/>
          <a:p>
            <a:pPr algn="ctr" eaLnBrk="1" hangingPunct="1"/>
            <a:r>
              <a:rPr lang="en-US" sz="5500" dirty="0"/>
              <a:t>HTML5</a:t>
            </a:r>
            <a:endParaRPr lang="en-US" sz="4500" dirty="0"/>
          </a:p>
        </p:txBody>
      </p:sp>
      <p:sp>
        <p:nvSpPr>
          <p:cNvPr id="4099" name="Rectangle 3"/>
          <p:cNvSpPr>
            <a:spLocks noGrp="1" noChangeArrowheads="1"/>
          </p:cNvSpPr>
          <p:nvPr>
            <p:ph type="subTitle" idx="1"/>
          </p:nvPr>
        </p:nvSpPr>
        <p:spPr>
          <a:xfrm>
            <a:off x="914400" y="3124200"/>
            <a:ext cx="7467600" cy="3352800"/>
          </a:xfrm>
        </p:spPr>
        <p:txBody>
          <a:bodyPr/>
          <a:lstStyle/>
          <a:p>
            <a:pPr eaLnBrk="1" hangingPunct="1"/>
            <a:r>
              <a:rPr lang="en-US" sz="3200" dirty="0"/>
              <a:t>Web Programming</a:t>
            </a:r>
          </a:p>
          <a:p>
            <a:pPr eaLnBrk="1" hangingPunct="1"/>
            <a:r>
              <a:rPr lang="en-US" sz="2800">
                <a:solidFill>
                  <a:srgbClr val="000000"/>
                </a:solidFill>
              </a:rPr>
              <a:t>Spring </a:t>
            </a:r>
            <a:r>
              <a:rPr lang="en-US" sz="2800" smtClean="0"/>
              <a:t>2023</a:t>
            </a:r>
            <a:endParaRPr lang="en-US" sz="2800" dirty="0"/>
          </a:p>
          <a:p>
            <a:pPr eaLnBrk="1" hangingPunct="1"/>
            <a:endParaRPr lang="en-US" dirty="0"/>
          </a:p>
          <a:p>
            <a:pPr eaLnBrk="1" hangingPunct="1"/>
            <a:r>
              <a:rPr lang="en-US" sz="2200" dirty="0" err="1" smtClean="0"/>
              <a:t>Yaghoub</a:t>
            </a:r>
            <a:r>
              <a:rPr lang="en-US" sz="2200" dirty="0" smtClean="0"/>
              <a:t> </a:t>
            </a:r>
            <a:r>
              <a:rPr lang="en-US" sz="2200" dirty="0" err="1" smtClean="0"/>
              <a:t>Alizadeh</a:t>
            </a:r>
            <a:endParaRPr lang="en-US" sz="2200" dirty="0"/>
          </a:p>
          <a:p>
            <a:pPr eaLnBrk="1" hangingPunct="1"/>
            <a:r>
              <a:rPr lang="en-US" sz="2200" dirty="0"/>
              <a:t>CE Department, Amirkabir University of Technology</a:t>
            </a:r>
          </a:p>
          <a:p>
            <a:pPr eaLnBrk="1" hangingPunct="1"/>
            <a:endParaRPr lang="en-US" sz="2200" dirty="0"/>
          </a:p>
          <a:p>
            <a:pPr eaLnBrk="1" hangingPunct="1"/>
            <a:r>
              <a:rPr lang="en-US" sz="2200" dirty="0"/>
              <a:t> 		 </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Document Type &amp; Encoding</a:t>
            </a:r>
          </a:p>
        </p:txBody>
      </p:sp>
      <p:sp>
        <p:nvSpPr>
          <p:cNvPr id="3" name="Content Placeholder 2"/>
          <p:cNvSpPr>
            <a:spLocks noGrp="1"/>
          </p:cNvSpPr>
          <p:nvPr>
            <p:ph idx="1"/>
          </p:nvPr>
        </p:nvSpPr>
        <p:spPr>
          <a:xfrm>
            <a:off x="304800" y="1143000"/>
            <a:ext cx="8839200" cy="5181600"/>
          </a:xfrm>
        </p:spPr>
        <p:txBody>
          <a:bodyPr/>
          <a:lstStyle/>
          <a:p>
            <a:r>
              <a:rPr lang="en-US" dirty="0" smtClean="0"/>
              <a:t>Html 4.01 Strict:</a:t>
            </a:r>
          </a:p>
          <a:p>
            <a:pPr lvl="1"/>
            <a:r>
              <a:rPr lang="en-US" sz="2400" dirty="0"/>
              <a:t>&lt;!</a:t>
            </a:r>
            <a:r>
              <a:rPr lang="en-US" sz="2400" dirty="0">
                <a:solidFill>
                  <a:srgbClr val="0033CC"/>
                </a:solidFill>
              </a:rPr>
              <a:t>DOCTYPE HTML PUBLIC “-//W3C//DTD HTML 4.01//EN” “http://www.w3.org/TR/html4/strict.dtd</a:t>
            </a:r>
            <a:r>
              <a:rPr lang="en-US" sz="2400" dirty="0" smtClean="0">
                <a:solidFill>
                  <a:srgbClr val="0033CC"/>
                </a:solidFill>
              </a:rPr>
              <a:t>”&gt;</a:t>
            </a:r>
            <a:endParaRPr lang="fa-IR" sz="2400" dirty="0" smtClean="0">
              <a:solidFill>
                <a:srgbClr val="0033CC"/>
              </a:solidFill>
            </a:endParaRPr>
          </a:p>
          <a:p>
            <a:r>
              <a:rPr lang="en-US" sz="2800" dirty="0"/>
              <a:t>Html 4.01 </a:t>
            </a:r>
            <a:r>
              <a:rPr lang="en-US" sz="2800" dirty="0" smtClean="0"/>
              <a:t>Traditional:</a:t>
            </a:r>
            <a:endParaRPr lang="en-US" sz="2800" dirty="0"/>
          </a:p>
          <a:p>
            <a:pPr lvl="1"/>
            <a:r>
              <a:rPr lang="en-US" sz="2400" dirty="0">
                <a:solidFill>
                  <a:srgbClr val="0033CC"/>
                </a:solidFill>
              </a:rPr>
              <a:t>&lt;!DOCTYPE HTML PUBLIC “-//W3C//DTD HTML 4.01 Transitional//EN” “http://www.w3.org/TR/html4/loose.dtd</a:t>
            </a:r>
            <a:r>
              <a:rPr lang="en-US" sz="2400" dirty="0" smtClean="0">
                <a:solidFill>
                  <a:srgbClr val="0033CC"/>
                </a:solidFill>
              </a:rPr>
              <a:t>”&gt;</a:t>
            </a:r>
            <a:endParaRPr lang="fa-IR" sz="2400" dirty="0" smtClean="0">
              <a:solidFill>
                <a:srgbClr val="0033CC"/>
              </a:solidFill>
            </a:endParaRPr>
          </a:p>
          <a:p>
            <a:r>
              <a:rPr lang="en-US" sz="2800" dirty="0" err="1"/>
              <a:t>xHtml</a:t>
            </a:r>
            <a:r>
              <a:rPr lang="en-US" sz="2800" dirty="0"/>
              <a:t> 1.0 </a:t>
            </a:r>
            <a:r>
              <a:rPr lang="en-US" sz="2800" dirty="0" err="1"/>
              <a:t>Stric</a:t>
            </a:r>
            <a:r>
              <a:rPr lang="en-US" sz="2800" dirty="0"/>
              <a:t>:</a:t>
            </a:r>
          </a:p>
          <a:p>
            <a:pPr lvl="1"/>
            <a:r>
              <a:rPr lang="en-US" sz="2400" dirty="0">
                <a:solidFill>
                  <a:srgbClr val="0033CC"/>
                </a:solidFill>
              </a:rPr>
              <a:t>&lt;!DOCTYPE html PUBLIC “-//W3C//DTD XHTML 1.0 Strict//EN” “http://www.w3.org/TR/xhtml1/DTD/xhtml1-strict.dtd”&gt;</a:t>
            </a: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10</a:t>
            </a:fld>
            <a:endParaRPr lang="en-US" dirty="0"/>
          </a:p>
        </p:txBody>
      </p:sp>
    </p:spTree>
    <p:extLst>
      <p:ext uri="{BB962C8B-B14F-4D97-AF65-F5344CB8AC3E}">
        <p14:creationId xmlns:p14="http://schemas.microsoft.com/office/powerpoint/2010/main" val="1194335426"/>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a:t>
            </a:r>
            <a:r>
              <a:rPr lang="en-US" dirty="0"/>
              <a:t>Runtime Model</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100</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500187"/>
            <a:ext cx="6858000" cy="3857625"/>
          </a:xfrm>
          <a:prstGeom prst="rect">
            <a:avLst/>
          </a:prstGeom>
        </p:spPr>
      </p:pic>
    </p:spTree>
    <p:extLst>
      <p:ext uri="{BB962C8B-B14F-4D97-AF65-F5344CB8AC3E}">
        <p14:creationId xmlns:p14="http://schemas.microsoft.com/office/powerpoint/2010/main" val="2601652487"/>
      </p:ext>
    </p:extLst>
  </p:cSld>
  <p:clrMapOvr>
    <a:masterClrMapping/>
  </p:clrMapOvr>
  <p:transition>
    <p:strips/>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a:t>
            </a:r>
            <a:r>
              <a:rPr lang="en-US" dirty="0"/>
              <a:t>Runtime Model</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101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500187"/>
            <a:ext cx="6858000" cy="3857625"/>
          </a:xfrm>
          <a:prstGeom prst="rect">
            <a:avLst/>
          </a:prstGeom>
        </p:spPr>
      </p:pic>
    </p:spTree>
    <p:extLst>
      <p:ext uri="{BB962C8B-B14F-4D97-AF65-F5344CB8AC3E}">
        <p14:creationId xmlns:p14="http://schemas.microsoft.com/office/powerpoint/2010/main" val="2359565310"/>
      </p:ext>
    </p:extLst>
  </p:cSld>
  <p:clrMapOvr>
    <a:masterClrMapping/>
  </p:clrMapOvr>
  <p:transition>
    <p:strips/>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Web-Workers API</a:t>
            </a:r>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102</a:t>
            </a:fld>
            <a:endParaRPr lang="en-US" dirty="0"/>
          </a:p>
        </p:txBody>
      </p:sp>
      <p:sp>
        <p:nvSpPr>
          <p:cNvPr id="5" name="Content Placeholder 2"/>
          <p:cNvSpPr>
            <a:spLocks noGrp="1"/>
          </p:cNvSpPr>
          <p:nvPr>
            <p:ph idx="1"/>
          </p:nvPr>
        </p:nvSpPr>
        <p:spPr>
          <a:xfrm>
            <a:off x="304800" y="1143000"/>
            <a:ext cx="8382000" cy="5181600"/>
          </a:xfrm>
        </p:spPr>
        <p:txBody>
          <a:bodyPr/>
          <a:lstStyle/>
          <a:p>
            <a:r>
              <a:rPr lang="en-US" sz="2800" dirty="0"/>
              <a:t>When executing scripts in an HTML page, the page becomes unresponsive until the script is finished.</a:t>
            </a:r>
          </a:p>
          <a:p>
            <a:r>
              <a:rPr lang="en-US" sz="2800" dirty="0" smtClean="0"/>
              <a:t>JS </a:t>
            </a:r>
            <a:r>
              <a:rPr lang="en-US" sz="2800" dirty="0" smtClean="0"/>
              <a:t>is Single Thread</a:t>
            </a:r>
          </a:p>
          <a:p>
            <a:pPr lvl="1"/>
            <a:r>
              <a:rPr lang="en-US" sz="2200" dirty="0" smtClean="0"/>
              <a:t>Two Operation in single time is not possible (for example: change Dom and high </a:t>
            </a:r>
            <a:r>
              <a:rPr lang="en-US" sz="2200" dirty="0"/>
              <a:t>complexity computation </a:t>
            </a:r>
            <a:r>
              <a:rPr lang="en-US" sz="2200" dirty="0" smtClean="0"/>
              <a:t>Simultaneously)</a:t>
            </a:r>
            <a:endParaRPr lang="en-US" sz="2200" dirty="0"/>
          </a:p>
          <a:p>
            <a:r>
              <a:rPr lang="en-US" sz="2400" dirty="0" smtClean="0"/>
              <a:t>Solution: Workers</a:t>
            </a:r>
          </a:p>
          <a:p>
            <a:pPr lvl="1"/>
            <a:r>
              <a:rPr lang="en-US" sz="2200" dirty="0" smtClean="0"/>
              <a:t>JS codes out of main thread and run in background and does not stop main thread. </a:t>
            </a:r>
          </a:p>
          <a:p>
            <a:pPr lvl="1"/>
            <a:r>
              <a:rPr lang="en-US" sz="2200" dirty="0" smtClean="0"/>
              <a:t>Some codes could not run in worker thread:</a:t>
            </a:r>
          </a:p>
          <a:p>
            <a:pPr lvl="2"/>
            <a:r>
              <a:rPr lang="en-US" sz="2200" dirty="0" smtClean="0"/>
              <a:t>Change Dom or some methods of windows object  and </a:t>
            </a:r>
            <a:r>
              <a:rPr lang="en-US" sz="2200" dirty="0" err="1" smtClean="0"/>
              <a:t>etc</a:t>
            </a:r>
            <a:r>
              <a:rPr lang="en-US" sz="2200" dirty="0" smtClean="0"/>
              <a:t> ..</a:t>
            </a:r>
          </a:p>
          <a:p>
            <a:pPr lvl="1">
              <a:spcBef>
                <a:spcPts val="300"/>
              </a:spcBef>
            </a:pPr>
            <a:r>
              <a:rPr lang="en-US" sz="2200" dirty="0" smtClean="0"/>
              <a:t>But you can put web socket or saving data in indexed </a:t>
            </a:r>
            <a:r>
              <a:rPr lang="en-US" sz="2200" dirty="0" smtClean="0"/>
              <a:t>DB</a:t>
            </a:r>
            <a:endParaRPr lang="en-US" sz="2400" dirty="0"/>
          </a:p>
          <a:p>
            <a:endParaRPr lang="en-US" sz="2800" dirty="0"/>
          </a:p>
        </p:txBody>
      </p:sp>
    </p:spTree>
    <p:extLst>
      <p:ext uri="{BB962C8B-B14F-4D97-AF65-F5344CB8AC3E}">
        <p14:creationId xmlns:p14="http://schemas.microsoft.com/office/powerpoint/2010/main" val="724026521"/>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Web-Workers API</a:t>
            </a:r>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103</a:t>
            </a:fld>
            <a:endParaRPr lang="en-US" dirty="0"/>
          </a:p>
        </p:txBody>
      </p:sp>
      <p:sp>
        <p:nvSpPr>
          <p:cNvPr id="5" name="Content Placeholder 2"/>
          <p:cNvSpPr>
            <a:spLocks noGrp="1"/>
          </p:cNvSpPr>
          <p:nvPr>
            <p:ph idx="1"/>
          </p:nvPr>
        </p:nvSpPr>
        <p:spPr>
          <a:xfrm>
            <a:off x="304800" y="1143000"/>
            <a:ext cx="8382000" cy="5181600"/>
          </a:xfrm>
        </p:spPr>
        <p:txBody>
          <a:bodyPr/>
          <a:lstStyle/>
          <a:p>
            <a:pPr>
              <a:spcBef>
                <a:spcPts val="300"/>
              </a:spcBef>
            </a:pPr>
            <a:r>
              <a:rPr lang="en-US" sz="2400" dirty="0" smtClean="0"/>
              <a:t>Communication </a:t>
            </a:r>
            <a:r>
              <a:rPr lang="en-US" sz="2400" dirty="0" smtClean="0"/>
              <a:t>between workers and main Thread: Messaging</a:t>
            </a:r>
          </a:p>
          <a:p>
            <a:pPr lvl="1">
              <a:spcBef>
                <a:spcPts val="300"/>
              </a:spcBef>
            </a:pPr>
            <a:r>
              <a:rPr lang="en-US" sz="2200" dirty="0" smtClean="0"/>
              <a:t>postMessage Method: send message</a:t>
            </a:r>
          </a:p>
          <a:p>
            <a:pPr lvl="1">
              <a:spcBef>
                <a:spcPts val="300"/>
              </a:spcBef>
            </a:pPr>
            <a:r>
              <a:rPr lang="en-US" sz="2200" dirty="0" smtClean="0"/>
              <a:t>Event: receive message</a:t>
            </a:r>
            <a:endParaRPr lang="en-US" sz="2200" dirty="0"/>
          </a:p>
          <a:p>
            <a:r>
              <a:rPr lang="en-US" sz="2800" dirty="0" smtClean="0"/>
              <a:t>Web workers: good option for </a:t>
            </a:r>
            <a:r>
              <a:rPr lang="en-US" sz="2800" dirty="0"/>
              <a:t>CPU intensive task </a:t>
            </a:r>
            <a:endParaRPr lang="en-US" sz="2800" dirty="0" smtClean="0"/>
          </a:p>
          <a:p>
            <a:r>
              <a:rPr lang="en-US" sz="2800" dirty="0" smtClean="0"/>
              <a:t>How to define it:</a:t>
            </a:r>
          </a:p>
          <a:p>
            <a:pPr lvl="1"/>
            <a:r>
              <a:rPr lang="en-US" sz="2400" dirty="0" smtClean="0">
                <a:solidFill>
                  <a:srgbClr val="FF0000"/>
                </a:solidFill>
              </a:rPr>
              <a:t>example= new Worker("demo_workers.js")</a:t>
            </a:r>
          </a:p>
          <a:p>
            <a:r>
              <a:rPr lang="en-US" sz="2800" dirty="0" smtClean="0"/>
              <a:t>how to use it: example</a:t>
            </a:r>
          </a:p>
          <a:p>
            <a:pPr lvl="1"/>
            <a:r>
              <a:rPr lang="en-US" sz="2400" dirty="0"/>
              <a:t>Add an "</a:t>
            </a:r>
            <a:r>
              <a:rPr lang="en-US" sz="2400" dirty="0" err="1"/>
              <a:t>onmessage</a:t>
            </a:r>
            <a:r>
              <a:rPr lang="en-US" sz="2400" dirty="0"/>
              <a:t>" event listener to the web worker.</a:t>
            </a:r>
            <a:endParaRPr lang="en-US" sz="2400" dirty="0" smtClean="0"/>
          </a:p>
          <a:p>
            <a:pPr marL="344487" lvl="1" indent="0">
              <a:buNone/>
            </a:pPr>
            <a:r>
              <a:rPr lang="en-US" sz="2400" dirty="0" err="1">
                <a:solidFill>
                  <a:srgbClr val="FF0000"/>
                </a:solidFill>
              </a:rPr>
              <a:t>example</a:t>
            </a:r>
            <a:r>
              <a:rPr lang="en-US" sz="2400" dirty="0" err="1" smtClean="0">
                <a:solidFill>
                  <a:srgbClr val="FF0000"/>
                </a:solidFill>
              </a:rPr>
              <a:t>.onmessage</a:t>
            </a:r>
            <a:r>
              <a:rPr lang="en-US" sz="2400" dirty="0" smtClean="0">
                <a:solidFill>
                  <a:srgbClr val="FF0000"/>
                </a:solidFill>
              </a:rPr>
              <a:t> </a:t>
            </a:r>
            <a:r>
              <a:rPr lang="en-US" sz="2400" dirty="0">
                <a:solidFill>
                  <a:srgbClr val="FF0000"/>
                </a:solidFill>
              </a:rPr>
              <a:t>= function(event){</a:t>
            </a:r>
          </a:p>
          <a:p>
            <a:pPr marL="344487" lvl="1" indent="0">
              <a:buNone/>
            </a:pPr>
            <a:r>
              <a:rPr lang="en-US" sz="2400" dirty="0">
                <a:solidFill>
                  <a:srgbClr val="FF0000"/>
                </a:solidFill>
              </a:rPr>
              <a:t>  </a:t>
            </a:r>
            <a:r>
              <a:rPr lang="en-US" sz="2400" dirty="0" smtClean="0">
                <a:solidFill>
                  <a:srgbClr val="FF0000"/>
                </a:solidFill>
              </a:rPr>
              <a:t>…..</a:t>
            </a:r>
            <a:endParaRPr lang="en-US" sz="2400" dirty="0">
              <a:solidFill>
                <a:srgbClr val="FF0000"/>
              </a:solidFill>
            </a:endParaRPr>
          </a:p>
          <a:p>
            <a:pPr marL="344487" lvl="1" indent="0">
              <a:buNone/>
            </a:pPr>
            <a:r>
              <a:rPr lang="en-US" sz="2400" dirty="0">
                <a:solidFill>
                  <a:srgbClr val="FF0000"/>
                </a:solidFill>
              </a:rPr>
              <a:t>};</a:t>
            </a:r>
            <a:endParaRPr lang="en-US" sz="2400" dirty="0">
              <a:solidFill>
                <a:srgbClr val="FF0000"/>
              </a:solidFill>
            </a:endParaRPr>
          </a:p>
          <a:p>
            <a:pPr lvl="1"/>
            <a:endParaRPr lang="en-US" sz="2400" dirty="0"/>
          </a:p>
        </p:txBody>
      </p:sp>
    </p:spTree>
    <p:extLst>
      <p:ext uri="{BB962C8B-B14F-4D97-AF65-F5344CB8AC3E}">
        <p14:creationId xmlns:p14="http://schemas.microsoft.com/office/powerpoint/2010/main" val="3338928860"/>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Effect transition="in" filter="fade">
                                      <p:cBhvr>
                                        <p:cTn id="31" dur="500"/>
                                        <p:tgtEl>
                                          <p:spTgt spid="5">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Web-Workers </a:t>
            </a:r>
          </a:p>
        </p:txBody>
      </p:sp>
      <p:sp>
        <p:nvSpPr>
          <p:cNvPr id="3" name="Content Placeholder 2"/>
          <p:cNvSpPr>
            <a:spLocks noGrp="1"/>
          </p:cNvSpPr>
          <p:nvPr>
            <p:ph idx="1"/>
          </p:nvPr>
        </p:nvSpPr>
        <p:spPr>
          <a:xfrm>
            <a:off x="304800" y="1143000"/>
            <a:ext cx="8991600" cy="5181600"/>
          </a:xfrm>
        </p:spPr>
        <p:txBody>
          <a:bodyPr/>
          <a:lstStyle/>
          <a:p>
            <a:r>
              <a:rPr lang="en-US" sz="2400" dirty="0"/>
              <a:t>Multi-threading inside web pages</a:t>
            </a:r>
          </a:p>
          <a:p>
            <a:pPr lvl="1">
              <a:spcBef>
                <a:spcPts val="0"/>
              </a:spcBef>
            </a:pPr>
            <a:r>
              <a:rPr lang="en-US" sz="2000" dirty="0"/>
              <a:t>To run JavaScript in parallel on a web page, without blocking user interface</a:t>
            </a:r>
          </a:p>
          <a:p>
            <a:r>
              <a:rPr lang="en-US" sz="2400" dirty="0" smtClean="0"/>
              <a:t>Multi-threading </a:t>
            </a:r>
            <a:r>
              <a:rPr lang="en-US" sz="2400" dirty="0">
                <a:sym typeface="Wingdings" pitchFamily="2" charset="2"/>
              </a:rPr>
              <a:t> Race condition !!!</a:t>
            </a:r>
          </a:p>
          <a:p>
            <a:pPr lvl="1">
              <a:spcBef>
                <a:spcPts val="0"/>
              </a:spcBef>
            </a:pPr>
            <a:r>
              <a:rPr lang="en-US" sz="2000" dirty="0">
                <a:sym typeface="Wingdings" pitchFamily="2" charset="2"/>
              </a:rPr>
              <a:t>Thread safety is always a big challenge</a:t>
            </a:r>
          </a:p>
          <a:p>
            <a:pPr lvl="2">
              <a:spcBef>
                <a:spcPts val="0"/>
              </a:spcBef>
            </a:pPr>
            <a:r>
              <a:rPr lang="en-US" sz="1800" dirty="0">
                <a:sym typeface="Wingdings" pitchFamily="2" charset="2"/>
              </a:rPr>
              <a:t>Accessing shared data from multiple threads</a:t>
            </a:r>
          </a:p>
          <a:p>
            <a:r>
              <a:rPr lang="en-US" sz="2400" dirty="0">
                <a:sym typeface="Wingdings" pitchFamily="2" charset="2"/>
              </a:rPr>
              <a:t>To be thread-safe, web-works cannot access to data which is   shared by the main page</a:t>
            </a:r>
          </a:p>
          <a:p>
            <a:pPr lvl="1"/>
            <a:r>
              <a:rPr lang="en-US" sz="2000" dirty="0">
                <a:sym typeface="Wingdings" pitchFamily="2" charset="2"/>
              </a:rPr>
              <a:t>One of the shared data is DOM  Web-workers does not access to DOM!!!</a:t>
            </a:r>
          </a:p>
          <a:p>
            <a:r>
              <a:rPr lang="en-US" sz="2400" dirty="0">
                <a:sym typeface="Wingdings" pitchFamily="2" charset="2"/>
              </a:rPr>
              <a:t>So, if we cannot access to DOM, what/how can we do?</a:t>
            </a:r>
          </a:p>
          <a:p>
            <a:pPr lvl="1">
              <a:spcBef>
                <a:spcPts val="0"/>
              </a:spcBef>
            </a:pPr>
            <a:r>
              <a:rPr lang="en-US" sz="2000" dirty="0">
                <a:sym typeface="Wingdings" pitchFamily="2" charset="2"/>
              </a:rPr>
              <a:t>Web-Workers work by message passing</a:t>
            </a:r>
          </a:p>
          <a:p>
            <a:pPr lvl="2">
              <a:spcBef>
                <a:spcPts val="0"/>
              </a:spcBef>
            </a:pPr>
            <a:r>
              <a:rPr lang="en-US" sz="1800" dirty="0">
                <a:sym typeface="Wingdings" pitchFamily="2" charset="2"/>
              </a:rPr>
              <a:t>JS in main page creates a web-worker</a:t>
            </a:r>
          </a:p>
          <a:p>
            <a:pPr lvl="3">
              <a:spcBef>
                <a:spcPts val="0"/>
              </a:spcBef>
            </a:pPr>
            <a:r>
              <a:rPr lang="en-US" sz="1600" dirty="0">
                <a:sym typeface="Wingdings" pitchFamily="2" charset="2"/>
              </a:rPr>
              <a:t>The code of the worker is given by another JS file</a:t>
            </a:r>
          </a:p>
          <a:p>
            <a:pPr lvl="2">
              <a:spcBef>
                <a:spcPts val="0"/>
              </a:spcBef>
            </a:pPr>
            <a:r>
              <a:rPr lang="en-US" sz="1800" dirty="0">
                <a:sym typeface="Wingdings" pitchFamily="2" charset="2"/>
              </a:rPr>
              <a:t>JS in main page post &amp; get messages from the worker</a:t>
            </a:r>
          </a:p>
          <a:p>
            <a:pPr lvl="1"/>
            <a:endParaRPr lang="en-US" sz="20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104</a:t>
            </a:fld>
            <a:endParaRPr lang="en-US" dirty="0"/>
          </a:p>
        </p:txBody>
      </p:sp>
    </p:spTree>
    <p:extLst>
      <p:ext uri="{BB962C8B-B14F-4D97-AF65-F5344CB8AC3E}">
        <p14:creationId xmlns:p14="http://schemas.microsoft.com/office/powerpoint/2010/main" val="3897206437"/>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Content Placeholder 2"/>
          <p:cNvSpPr>
            <a:spLocks noGrp="1"/>
          </p:cNvSpPr>
          <p:nvPr>
            <p:ph idx="1"/>
          </p:nvPr>
        </p:nvSpPr>
        <p:spPr>
          <a:xfrm>
            <a:off x="304800" y="1143000"/>
            <a:ext cx="8839200" cy="5181600"/>
          </a:xfrm>
        </p:spPr>
        <p:txBody>
          <a:bodyPr/>
          <a:lstStyle/>
          <a:p>
            <a:pPr>
              <a:spcBef>
                <a:spcPts val="1000"/>
              </a:spcBef>
            </a:pPr>
            <a:r>
              <a:rPr lang="en-US" sz="2000" dirty="0"/>
              <a:t>Q9.1) Search engines don’t show my page!!!</a:t>
            </a:r>
          </a:p>
          <a:p>
            <a:pPr lvl="1">
              <a:spcBef>
                <a:spcPts val="300"/>
              </a:spcBef>
            </a:pPr>
            <a:r>
              <a:rPr lang="en-US" sz="1800" dirty="0"/>
              <a:t>Organize your page by semantic tags!!</a:t>
            </a:r>
          </a:p>
          <a:p>
            <a:pPr>
              <a:spcBef>
                <a:spcPts val="1000"/>
              </a:spcBef>
            </a:pPr>
            <a:r>
              <a:rPr lang="en-US" sz="2000" dirty="0"/>
              <a:t>Q9.2) I don’t want use Flash for multimedia?</a:t>
            </a:r>
          </a:p>
          <a:p>
            <a:pPr lvl="1">
              <a:spcBef>
                <a:spcPts val="300"/>
              </a:spcBef>
            </a:pPr>
            <a:r>
              <a:rPr lang="en-US" sz="1800" dirty="0"/>
              <a:t>Ok! HTML5 has built in support </a:t>
            </a:r>
          </a:p>
          <a:p>
            <a:pPr>
              <a:spcBef>
                <a:spcPts val="1000"/>
              </a:spcBef>
            </a:pPr>
            <a:r>
              <a:rPr lang="en-US" sz="2000" dirty="0"/>
              <a:t>Q9.3) Why JS for form validation every time?</a:t>
            </a:r>
          </a:p>
          <a:p>
            <a:pPr lvl="1">
              <a:spcBef>
                <a:spcPts val="300"/>
              </a:spcBef>
            </a:pPr>
            <a:r>
              <a:rPr lang="en-US" sz="1800" dirty="0"/>
              <a:t>Instead of HTML4 + JS use HTML5 forms</a:t>
            </a:r>
          </a:p>
          <a:p>
            <a:pPr>
              <a:spcBef>
                <a:spcPts val="1000"/>
              </a:spcBef>
            </a:pPr>
            <a:r>
              <a:rPr lang="en-US" sz="2000" dirty="0"/>
              <a:t>Q9.4) Cookies are good, but I need more!!</a:t>
            </a:r>
          </a:p>
          <a:p>
            <a:pPr lvl="1">
              <a:spcBef>
                <a:spcPts val="300"/>
              </a:spcBef>
            </a:pPr>
            <a:r>
              <a:rPr lang="en-US" sz="1800" dirty="0"/>
              <a:t>HTML5 storage is for you</a:t>
            </a:r>
          </a:p>
          <a:p>
            <a:pPr>
              <a:spcBef>
                <a:spcPts val="1000"/>
              </a:spcBef>
            </a:pPr>
            <a:r>
              <a:rPr lang="en-US" sz="2000" dirty="0"/>
              <a:t>Q9.5) Can I implement games under web?!</a:t>
            </a:r>
          </a:p>
          <a:p>
            <a:pPr lvl="1">
              <a:spcBef>
                <a:spcPts val="300"/>
              </a:spcBef>
            </a:pPr>
            <a:r>
              <a:rPr lang="en-US" sz="1800" dirty="0"/>
              <a:t>Simple games! Yes, use canvas for drawing</a:t>
            </a:r>
          </a:p>
          <a:p>
            <a:pPr>
              <a:spcBef>
                <a:spcPts val="1000"/>
              </a:spcBef>
            </a:pPr>
            <a:r>
              <a:rPr lang="en-US" sz="2000" dirty="0"/>
              <a:t>Q9.6) I want use elements on page as objects!</a:t>
            </a:r>
          </a:p>
          <a:p>
            <a:pPr lvl="1">
              <a:spcBef>
                <a:spcPts val="300"/>
              </a:spcBef>
            </a:pPr>
            <a:r>
              <a:rPr lang="en-US" sz="1800" dirty="0"/>
              <a:t>At least you can drag &amp; drop them in a page!!</a:t>
            </a:r>
          </a:p>
          <a:p>
            <a:pPr>
              <a:spcBef>
                <a:spcPts val="1000"/>
              </a:spcBef>
            </a:pPr>
            <a:r>
              <a:rPr lang="en-US" sz="2000" dirty="0"/>
              <a:t>Q9.7) How does the Gmail off-line work?</a:t>
            </a:r>
          </a:p>
          <a:p>
            <a:pPr lvl="1">
              <a:spcBef>
                <a:spcPts val="300"/>
              </a:spcBef>
            </a:pPr>
            <a:r>
              <a:rPr lang="en-US" sz="1800" dirty="0"/>
              <a:t>It uses HTML5 off-line!!</a:t>
            </a:r>
          </a:p>
          <a:p>
            <a:endParaRPr lang="en-US" sz="20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105</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checkerboard(across)">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checkerboard(across)">
                                      <p:cBhvr>
                                        <p:cTn id="39" dur="500"/>
                                        <p:tgtEl>
                                          <p:spTgt spid="3">
                                            <p:txEl>
                                              <p:pRg st="8" end="8"/>
                                            </p:txEl>
                                          </p:spTgt>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checkerboard(across)">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47" dur="500"/>
                                        <p:tgtEl>
                                          <p:spTgt spid="3">
                                            <p:txEl>
                                              <p:pRg st="10" end="10"/>
                                            </p:txEl>
                                          </p:spTgt>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50" dur="500"/>
                                        <p:tgtEl>
                                          <p:spTgt spid="3">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55" dur="500"/>
                                        <p:tgtEl>
                                          <p:spTgt spid="3">
                                            <p:txEl>
                                              <p:pRg st="12" end="12"/>
                                            </p:txEl>
                                          </p:spTgt>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5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Next?!</a:t>
            </a:r>
          </a:p>
        </p:txBody>
      </p:sp>
      <p:sp>
        <p:nvSpPr>
          <p:cNvPr id="3" name="Content Placeholder 2"/>
          <p:cNvSpPr>
            <a:spLocks noGrp="1"/>
          </p:cNvSpPr>
          <p:nvPr>
            <p:ph idx="1"/>
          </p:nvPr>
        </p:nvSpPr>
        <p:spPr>
          <a:xfrm>
            <a:off x="304800" y="1143000"/>
            <a:ext cx="8839200" cy="5181600"/>
          </a:xfrm>
        </p:spPr>
        <p:txBody>
          <a:bodyPr/>
          <a:lstStyle/>
          <a:p>
            <a:r>
              <a:rPr lang="en-US" sz="2800" dirty="0" err="1">
                <a:solidFill>
                  <a:srgbClr val="C00000"/>
                </a:solidFill>
              </a:rPr>
              <a:t>WebGL</a:t>
            </a:r>
            <a:endParaRPr lang="en-US" sz="2800" dirty="0">
              <a:solidFill>
                <a:srgbClr val="C00000"/>
              </a:solidFill>
            </a:endParaRPr>
          </a:p>
          <a:p>
            <a:pPr lvl="1"/>
            <a:r>
              <a:rPr lang="en-US" sz="2400" dirty="0"/>
              <a:t>API for rendering interactive 3D computer graphics and 2D graphics within any compatible web browser</a:t>
            </a:r>
          </a:p>
          <a:p>
            <a:r>
              <a:rPr lang="en-US" sz="2800" dirty="0">
                <a:solidFill>
                  <a:srgbClr val="C00000"/>
                </a:solidFill>
              </a:rPr>
              <a:t>Touch Events</a:t>
            </a:r>
          </a:p>
          <a:p>
            <a:pPr lvl="1"/>
            <a:r>
              <a:rPr lang="en-US" sz="2400" dirty="0"/>
              <a:t>Set of events that represent points of contact and changes of those points with respect to DOM elements displayed upon it</a:t>
            </a:r>
          </a:p>
          <a:p>
            <a:r>
              <a:rPr lang="en-US" sz="2800" dirty="0">
                <a:solidFill>
                  <a:srgbClr val="C00000"/>
                </a:solidFill>
              </a:rPr>
              <a:t>Geo Location</a:t>
            </a:r>
          </a:p>
          <a:p>
            <a:pPr lvl="1"/>
            <a:r>
              <a:rPr lang="en-US" sz="2400" dirty="0"/>
              <a:t>API is used to get the geographical position of a user</a:t>
            </a:r>
          </a:p>
          <a:p>
            <a:r>
              <a:rPr lang="en-US" sz="2800" dirty="0" err="1">
                <a:solidFill>
                  <a:srgbClr val="C00000"/>
                </a:solidFill>
              </a:rPr>
              <a:t>MathML</a:t>
            </a:r>
            <a:r>
              <a:rPr lang="en-US" sz="2800" dirty="0"/>
              <a:t> (mathematical markup language)</a:t>
            </a:r>
          </a:p>
          <a:p>
            <a:pPr lvl="1"/>
            <a:r>
              <a:rPr lang="en-US" sz="2400" dirty="0"/>
              <a:t>Describing mathematical notations, integrating mathematical formulae into Web pages</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106</a:t>
            </a:fld>
            <a:endParaRPr lang="en-US" dirty="0"/>
          </a:p>
        </p:txBody>
      </p:sp>
    </p:spTree>
    <p:extLst>
      <p:ext uri="{BB962C8B-B14F-4D97-AF65-F5344CB8AC3E}">
        <p14:creationId xmlns:p14="http://schemas.microsoft.com/office/powerpoint/2010/main" val="1878149473"/>
      </p:ext>
    </p:extLst>
  </p:cSld>
  <p:clrMapOvr>
    <a:masterClrMapping/>
  </p:clrMapOvr>
  <p:transition>
    <p:strips/>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a:lstStyle/>
          <a:p>
            <a:r>
              <a:rPr lang="en-US" dirty="0" err="1" smtClean="0"/>
              <a:t>Dr.Bakshi</a:t>
            </a:r>
            <a:r>
              <a:rPr lang="en-US" dirty="0" smtClean="0"/>
              <a:t> Slides</a:t>
            </a:r>
          </a:p>
          <a:p>
            <a:r>
              <a:rPr lang="en-US" dirty="0" smtClean="0"/>
              <a:t>Bruce </a:t>
            </a:r>
            <a:r>
              <a:rPr lang="en-US" dirty="0"/>
              <a:t>Lawson and Remy Sharp, “Introducing HTML5”</a:t>
            </a:r>
          </a:p>
          <a:p>
            <a:r>
              <a:rPr lang="en-US" dirty="0"/>
              <a:t>http://www.w3schools.com/html5/</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107</a:t>
            </a:fld>
            <a:endParaRPr lang="en-US" dirty="0"/>
          </a:p>
        </p:txBody>
      </p:sp>
    </p:spTree>
  </p:cSld>
  <p:clrMapOvr>
    <a:masterClrMapping/>
  </p:clrMapOvr>
  <p:transition>
    <p:strip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Syntax </a:t>
            </a:r>
          </a:p>
        </p:txBody>
      </p:sp>
      <p:sp>
        <p:nvSpPr>
          <p:cNvPr id="3" name="Content Placeholder 2"/>
          <p:cNvSpPr>
            <a:spLocks noGrp="1"/>
          </p:cNvSpPr>
          <p:nvPr>
            <p:ph idx="1"/>
          </p:nvPr>
        </p:nvSpPr>
        <p:spPr>
          <a:xfrm>
            <a:off x="304800" y="1143000"/>
            <a:ext cx="8610600" cy="5181600"/>
          </a:xfrm>
        </p:spPr>
        <p:txBody>
          <a:bodyPr/>
          <a:lstStyle/>
          <a:p>
            <a:r>
              <a:rPr lang="en-US" dirty="0"/>
              <a:t>HTML5 syntax is very lax</a:t>
            </a:r>
          </a:p>
          <a:p>
            <a:pPr lvl="1"/>
            <a:r>
              <a:rPr lang="en-US" dirty="0"/>
              <a:t>These are equivalent</a:t>
            </a:r>
          </a:p>
          <a:p>
            <a:pPr lvl="1">
              <a:spcBef>
                <a:spcPts val="300"/>
              </a:spcBef>
              <a:buNone/>
            </a:pPr>
            <a:r>
              <a:rPr lang="en-US" dirty="0"/>
              <a:t>	</a:t>
            </a:r>
            <a:r>
              <a:rPr lang="en-US" sz="2400" b="1" dirty="0">
                <a:solidFill>
                  <a:srgbClr val="0033CC"/>
                </a:solidFill>
                <a:latin typeface="Courier New" pitchFamily="49" charset="0"/>
                <a:cs typeface="Courier New" pitchFamily="49" charset="0"/>
              </a:rPr>
              <a:t>&lt;meta </a:t>
            </a:r>
            <a:r>
              <a:rPr lang="en-US" sz="2400" b="1" dirty="0" err="1">
                <a:solidFill>
                  <a:srgbClr val="0033CC"/>
                </a:solidFill>
                <a:latin typeface="Courier New" pitchFamily="49" charset="0"/>
                <a:cs typeface="Courier New" pitchFamily="49" charset="0"/>
              </a:rPr>
              <a:t>CHARSET</a:t>
            </a:r>
            <a:r>
              <a:rPr lang="en-US" sz="2400" b="1" dirty="0">
                <a:solidFill>
                  <a:srgbClr val="0033CC"/>
                </a:solidFill>
                <a:latin typeface="Courier New" pitchFamily="49" charset="0"/>
                <a:cs typeface="Courier New" pitchFamily="49" charset="0"/>
              </a:rPr>
              <a:t>=utf-8 &gt;</a:t>
            </a:r>
          </a:p>
          <a:p>
            <a:pPr lvl="1">
              <a:spcBef>
                <a:spcPts val="300"/>
              </a:spcBef>
              <a:buNone/>
            </a:pPr>
            <a:r>
              <a:rPr lang="en-US" sz="2400" b="1" dirty="0">
                <a:solidFill>
                  <a:srgbClr val="0033CC"/>
                </a:solidFill>
                <a:latin typeface="Courier New" pitchFamily="49" charset="0"/>
                <a:cs typeface="Courier New" pitchFamily="49" charset="0"/>
              </a:rPr>
              <a:t>	&lt;meta </a:t>
            </a:r>
            <a:r>
              <a:rPr lang="en-US" sz="2400" b="1" dirty="0" err="1">
                <a:solidFill>
                  <a:srgbClr val="0033CC"/>
                </a:solidFill>
                <a:latin typeface="Courier New" pitchFamily="49" charset="0"/>
                <a:cs typeface="Courier New" pitchFamily="49" charset="0"/>
              </a:rPr>
              <a:t>charset</a:t>
            </a:r>
            <a:r>
              <a:rPr lang="en-US" sz="2400" b="1" dirty="0">
                <a:solidFill>
                  <a:srgbClr val="0033CC"/>
                </a:solidFill>
                <a:latin typeface="Courier New" pitchFamily="49" charset="0"/>
                <a:cs typeface="Courier New" pitchFamily="49" charset="0"/>
              </a:rPr>
              <a:t>="utf-8" /&gt;</a:t>
            </a:r>
          </a:p>
          <a:p>
            <a:pPr lvl="1">
              <a:spcBef>
                <a:spcPts val="300"/>
              </a:spcBef>
              <a:buNone/>
            </a:pPr>
            <a:r>
              <a:rPr lang="en-US" sz="2400" b="1" dirty="0">
                <a:solidFill>
                  <a:srgbClr val="0033CC"/>
                </a:solidFill>
                <a:latin typeface="Courier New" pitchFamily="49" charset="0"/>
                <a:cs typeface="Courier New" pitchFamily="49" charset="0"/>
              </a:rPr>
              <a:t>	&lt;META </a:t>
            </a:r>
            <a:r>
              <a:rPr lang="en-US" sz="2400" b="1" dirty="0" err="1">
                <a:solidFill>
                  <a:srgbClr val="0033CC"/>
                </a:solidFill>
                <a:latin typeface="Courier New" pitchFamily="49" charset="0"/>
                <a:cs typeface="Courier New" pitchFamily="49" charset="0"/>
              </a:rPr>
              <a:t>charset</a:t>
            </a:r>
            <a:r>
              <a:rPr lang="en-US" sz="2400" b="1" dirty="0">
                <a:solidFill>
                  <a:srgbClr val="0033CC"/>
                </a:solidFill>
                <a:latin typeface="Courier New" pitchFamily="49" charset="0"/>
                <a:cs typeface="Courier New" pitchFamily="49" charset="0"/>
              </a:rPr>
              <a:t>="utf-8" &gt;</a:t>
            </a:r>
          </a:p>
          <a:p>
            <a:r>
              <a:rPr lang="en-US" dirty="0"/>
              <a:t>Following tags are </a:t>
            </a:r>
            <a:r>
              <a:rPr lang="en-US" dirty="0">
                <a:solidFill>
                  <a:srgbClr val="C00000"/>
                </a:solidFill>
              </a:rPr>
              <a:t>not</a:t>
            </a:r>
            <a:r>
              <a:rPr lang="en-US" dirty="0"/>
              <a:t> required!!!</a:t>
            </a:r>
          </a:p>
          <a:p>
            <a:pPr lvl="1"/>
            <a:r>
              <a:rPr lang="en-US" dirty="0"/>
              <a:t>Document is successfully validated without them</a:t>
            </a:r>
          </a:p>
          <a:p>
            <a:pPr lvl="1">
              <a:buNone/>
            </a:pPr>
            <a:r>
              <a:rPr lang="en-US" b="1" dirty="0">
                <a:solidFill>
                  <a:srgbClr val="0033CC"/>
                </a:solidFill>
                <a:latin typeface="Courier New" pitchFamily="49" charset="0"/>
                <a:ea typeface="+mn-ea"/>
                <a:cs typeface="Courier New" pitchFamily="49" charset="0"/>
              </a:rPr>
              <a:t>  &lt;html&gt; &lt;head&gt; &lt;body&gt;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11</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New Global Attributes </a:t>
            </a:r>
          </a:p>
        </p:txBody>
      </p:sp>
      <p:graphicFrame>
        <p:nvGraphicFramePr>
          <p:cNvPr id="5" name="Content Placeholder 4"/>
          <p:cNvGraphicFramePr>
            <a:graphicFrameLocks noGrp="1"/>
          </p:cNvGraphicFramePr>
          <p:nvPr>
            <p:ph idx="1"/>
          </p:nvPr>
        </p:nvGraphicFramePr>
        <p:xfrm>
          <a:off x="457200" y="1901640"/>
          <a:ext cx="8077200" cy="3203760"/>
        </p:xfrm>
        <a:graphic>
          <a:graphicData uri="http://schemas.openxmlformats.org/drawingml/2006/table">
            <a:tbl>
              <a:tblPr/>
              <a:tblGrid>
                <a:gridCol w="2362200">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gridCol w="4648200">
                  <a:extLst>
                    <a:ext uri="{9D8B030D-6E8A-4147-A177-3AD203B41FA5}">
                      <a16:colId xmlns:a16="http://schemas.microsoft.com/office/drawing/2014/main" xmlns="" val="20002"/>
                    </a:ext>
                  </a:extLst>
                </a:gridCol>
              </a:tblGrid>
              <a:tr h="237869">
                <a:tc>
                  <a:txBody>
                    <a:bodyPr/>
                    <a:lstStyle/>
                    <a:p>
                      <a:pPr algn="l" fontAlgn="t"/>
                      <a:r>
                        <a:rPr lang="en-US" sz="1800" baseline="0" dirty="0">
                          <a:latin typeface="verdana"/>
                        </a:rPr>
                        <a:t>Attribute</a:t>
                      </a:r>
                    </a:p>
                  </a:txBody>
                  <a:tcPr marL="9972" marR="9972" marT="9972" marB="9972">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sz="1800" baseline="0">
                          <a:latin typeface="verdana"/>
                        </a:rPr>
                        <a:t>Value</a:t>
                      </a:r>
                    </a:p>
                  </a:txBody>
                  <a:tcPr marL="9972" marR="9972" marT="9972" marB="9972">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sz="1800" baseline="0">
                          <a:latin typeface="verdana"/>
                        </a:rPr>
                        <a:t>Description</a:t>
                      </a:r>
                    </a:p>
                  </a:txBody>
                  <a:tcPr marL="9972" marR="9972" marT="9972" marB="9972">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extLst>
                  <a:ext uri="{0D108BD9-81ED-4DB2-BD59-A6C34878D82A}">
                    <a16:rowId xmlns:a16="http://schemas.microsoft.com/office/drawing/2014/main" xmlns="" val="10000"/>
                  </a:ext>
                </a:extLst>
              </a:tr>
              <a:tr h="655104">
                <a:tc>
                  <a:txBody>
                    <a:bodyPr/>
                    <a:lstStyle/>
                    <a:p>
                      <a:pPr fontAlgn="t"/>
                      <a:r>
                        <a:rPr lang="en-US" sz="1800" b="1" kern="1200" baseline="0" dirty="0" err="1" smtClean="0">
                          <a:solidFill>
                            <a:srgbClr val="0033CC"/>
                          </a:solidFill>
                          <a:latin typeface="Courier New" pitchFamily="49" charset="0"/>
                          <a:ea typeface="+mn-ea"/>
                          <a:cs typeface="Courier New" pitchFamily="49" charset="0"/>
                        </a:rPr>
                        <a:t>contenteditable</a:t>
                      </a:r>
                      <a:endParaRPr lang="en-US" sz="1800" b="1" kern="1200" baseline="0" dirty="0">
                        <a:solidFill>
                          <a:srgbClr val="0033CC"/>
                        </a:solidFill>
                        <a:latin typeface="Courier New" pitchFamily="49" charset="0"/>
                        <a:ea typeface="+mn-ea"/>
                        <a:cs typeface="Courier New" pitchFamily="49" charset="0"/>
                      </a:endParaRPr>
                    </a:p>
                  </a:txBody>
                  <a:tcPr marL="9972" marR="9972" marT="9972" marB="9972">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1800" baseline="0">
                          <a:latin typeface="verdana"/>
                        </a:rPr>
                        <a:t>true</a:t>
                      </a:r>
                      <a:br>
                        <a:rPr lang="en-US" sz="1800" baseline="0">
                          <a:latin typeface="verdana"/>
                        </a:rPr>
                      </a:br>
                      <a:r>
                        <a:rPr lang="en-US" sz="1800" baseline="0">
                          <a:latin typeface="verdana"/>
                        </a:rPr>
                        <a:t>false</a:t>
                      </a:r>
                      <a:br>
                        <a:rPr lang="en-US" sz="1800" baseline="0">
                          <a:latin typeface="verdana"/>
                        </a:rPr>
                      </a:br>
                      <a:r>
                        <a:rPr lang="en-US" sz="1800" baseline="0">
                          <a:latin typeface="verdana"/>
                        </a:rPr>
                        <a:t>inherit</a:t>
                      </a:r>
                    </a:p>
                  </a:txBody>
                  <a:tcPr marL="9972" marR="9972" marT="9972" marB="9972">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1800" baseline="0" dirty="0">
                          <a:latin typeface="verdana"/>
                        </a:rPr>
                        <a:t>Specifies whether a user can edit the content of an element or not</a:t>
                      </a:r>
                    </a:p>
                  </a:txBody>
                  <a:tcPr marL="9972" marR="9972" marT="9972" marB="9972">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655104">
                <a:tc>
                  <a:txBody>
                    <a:bodyPr/>
                    <a:lstStyle/>
                    <a:p>
                      <a:pPr fontAlgn="t"/>
                      <a:r>
                        <a:rPr lang="en-US" sz="1800" b="1" kern="1200" baseline="0" dirty="0">
                          <a:solidFill>
                            <a:srgbClr val="0033CC"/>
                          </a:solidFill>
                          <a:latin typeface="Courier New" pitchFamily="49" charset="0"/>
                          <a:ea typeface="+mn-ea"/>
                          <a:cs typeface="Courier New" pitchFamily="49" charset="0"/>
                        </a:rPr>
                        <a:t>draggable</a:t>
                      </a:r>
                    </a:p>
                  </a:txBody>
                  <a:tcPr marL="9972" marR="9972" marT="9972" marB="9972">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1800" baseline="0" dirty="0">
                          <a:latin typeface="verdana"/>
                        </a:rPr>
                        <a:t>true</a:t>
                      </a:r>
                      <a:br>
                        <a:rPr lang="en-US" sz="1800" baseline="0" dirty="0">
                          <a:latin typeface="verdana"/>
                        </a:rPr>
                      </a:br>
                      <a:r>
                        <a:rPr lang="en-US" sz="1800" baseline="0" dirty="0">
                          <a:latin typeface="verdana"/>
                        </a:rPr>
                        <a:t>false</a:t>
                      </a:r>
                      <a:br>
                        <a:rPr lang="en-US" sz="1800" baseline="0" dirty="0">
                          <a:latin typeface="verdana"/>
                        </a:rPr>
                      </a:br>
                      <a:r>
                        <a:rPr lang="en-US" sz="1800" baseline="0" dirty="0">
                          <a:latin typeface="verdana"/>
                        </a:rPr>
                        <a:t>auto</a:t>
                      </a:r>
                    </a:p>
                  </a:txBody>
                  <a:tcPr marL="9972" marR="9972" marT="9972" marB="9972">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1800" baseline="0" dirty="0">
                          <a:latin typeface="verdana"/>
                        </a:rPr>
                        <a:t>Specifies whether a user is allowed to drag an element or not</a:t>
                      </a:r>
                    </a:p>
                  </a:txBody>
                  <a:tcPr marL="9972" marR="9972" marT="9972" marB="9972">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450478">
                <a:tc>
                  <a:txBody>
                    <a:bodyPr/>
                    <a:lstStyle/>
                    <a:p>
                      <a:pPr fontAlgn="t"/>
                      <a:r>
                        <a:rPr lang="en-US" sz="1800" b="1" kern="1200" baseline="0" dirty="0">
                          <a:solidFill>
                            <a:srgbClr val="0033CC"/>
                          </a:solidFill>
                          <a:latin typeface="Courier New" pitchFamily="49" charset="0"/>
                          <a:ea typeface="+mn-ea"/>
                          <a:cs typeface="Courier New" pitchFamily="49" charset="0"/>
                        </a:rPr>
                        <a:t>hidden</a:t>
                      </a:r>
                    </a:p>
                  </a:txBody>
                  <a:tcPr marL="9972" marR="9972" marT="9972" marB="9972">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1800" baseline="0">
                          <a:latin typeface="verdana"/>
                        </a:rPr>
                        <a:t>hidden</a:t>
                      </a:r>
                    </a:p>
                  </a:txBody>
                  <a:tcPr marL="9972" marR="9972" marT="9972" marB="9972">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1800" baseline="0" dirty="0">
                          <a:latin typeface="verdana"/>
                        </a:rPr>
                        <a:t>Specifies that an element should be hidden</a:t>
                      </a:r>
                    </a:p>
                  </a:txBody>
                  <a:tcPr marL="9972" marR="9972" marT="9972" marB="9972">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655104">
                <a:tc>
                  <a:txBody>
                    <a:bodyPr/>
                    <a:lstStyle/>
                    <a:p>
                      <a:pPr fontAlgn="t"/>
                      <a:r>
                        <a:rPr lang="en-US" sz="1800" b="1" kern="1200" baseline="0" dirty="0">
                          <a:solidFill>
                            <a:srgbClr val="0033CC"/>
                          </a:solidFill>
                          <a:latin typeface="Courier New" pitchFamily="49" charset="0"/>
                          <a:ea typeface="+mn-ea"/>
                          <a:cs typeface="Courier New" pitchFamily="49" charset="0"/>
                        </a:rPr>
                        <a:t>spellcheck</a:t>
                      </a:r>
                    </a:p>
                  </a:txBody>
                  <a:tcPr marL="9972" marR="9972" marT="9972" marB="9972">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1800" baseline="0" dirty="0">
                          <a:latin typeface="verdana"/>
                        </a:rPr>
                        <a:t>true</a:t>
                      </a:r>
                      <a:br>
                        <a:rPr lang="en-US" sz="1800" baseline="0" dirty="0">
                          <a:latin typeface="verdana"/>
                        </a:rPr>
                      </a:br>
                      <a:r>
                        <a:rPr lang="en-US" sz="1800" baseline="0" dirty="0">
                          <a:latin typeface="verdana"/>
                        </a:rPr>
                        <a:t>false</a:t>
                      </a:r>
                    </a:p>
                  </a:txBody>
                  <a:tcPr marL="9972" marR="9972" marT="9972" marB="9972">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1800" baseline="0" dirty="0">
                          <a:latin typeface="verdana"/>
                        </a:rPr>
                        <a:t>Specifies if the element must have its spelling and grammar checked</a:t>
                      </a:r>
                    </a:p>
                  </a:txBody>
                  <a:tcPr marL="9972" marR="9972" marT="9972" marB="9972">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12</a:t>
            </a:fld>
            <a:endParaRPr lang="en-US" dirty="0"/>
          </a:p>
        </p:txBody>
      </p:sp>
      <p:sp>
        <p:nvSpPr>
          <p:cNvPr id="3" name="Rectangle 2"/>
          <p:cNvSpPr/>
          <p:nvPr/>
        </p:nvSpPr>
        <p:spPr>
          <a:xfrm>
            <a:off x="685800" y="5562600"/>
            <a:ext cx="7696200" cy="369332"/>
          </a:xfrm>
          <a:prstGeom prst="rect">
            <a:avLst/>
          </a:prstGeom>
        </p:spPr>
        <p:txBody>
          <a:bodyPr wrap="square">
            <a:spAutoFit/>
          </a:bodyPr>
          <a:lstStyle/>
          <a:p>
            <a:r>
              <a:rPr lang="en-US" dirty="0" smtClean="0">
                <a:solidFill>
                  <a:srgbClr val="FF0000"/>
                </a:solidFill>
              </a:rPr>
              <a:t>Example : &lt;p </a:t>
            </a:r>
            <a:r>
              <a:rPr lang="en-US" dirty="0" err="1">
                <a:solidFill>
                  <a:srgbClr val="FF0000"/>
                </a:solidFill>
              </a:rPr>
              <a:t>contenteditable</a:t>
            </a:r>
            <a:r>
              <a:rPr lang="en-US" dirty="0">
                <a:solidFill>
                  <a:srgbClr val="FF0000"/>
                </a:solidFill>
              </a:rPr>
              <a:t>="true"&gt;This is an editable paragraph.&lt;/p&gt;</a:t>
            </a:r>
          </a:p>
        </p:txBody>
      </p:sp>
    </p:spTree>
  </p:cSld>
  <p:clrMapOvr>
    <a:masterClrMapping/>
  </p:clrMapOvr>
  <p:transition>
    <p:strips/>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sz="3200" dirty="0">
                <a:solidFill>
                  <a:srgbClr val="C2C2C2"/>
                </a:solidFill>
              </a:rPr>
              <a:t>Introduction</a:t>
            </a:r>
          </a:p>
          <a:p>
            <a:r>
              <a:rPr lang="en-US" sz="3200" dirty="0"/>
              <a:t>Page Structure</a:t>
            </a:r>
          </a:p>
          <a:p>
            <a:r>
              <a:rPr lang="en-US" sz="3200" dirty="0">
                <a:solidFill>
                  <a:srgbClr val="C2C2C2"/>
                </a:solidFill>
              </a:rPr>
              <a:t>Multimedia</a:t>
            </a:r>
          </a:p>
          <a:p>
            <a:r>
              <a:rPr lang="en-US" sz="3200" dirty="0">
                <a:solidFill>
                  <a:srgbClr val="C2C2C2"/>
                </a:solidFill>
              </a:rPr>
              <a:t>Forms</a:t>
            </a:r>
          </a:p>
          <a:p>
            <a:r>
              <a:rPr lang="en-US" sz="3200" dirty="0">
                <a:solidFill>
                  <a:srgbClr val="C2C2C2"/>
                </a:solidFill>
              </a:rPr>
              <a:t>Storage</a:t>
            </a:r>
          </a:p>
          <a:p>
            <a:r>
              <a:rPr lang="en-US" sz="3200" dirty="0">
                <a:solidFill>
                  <a:srgbClr val="C2C2C2"/>
                </a:solidFill>
              </a:rPr>
              <a:t>Drag &amp; Drop</a:t>
            </a:r>
          </a:p>
          <a:p>
            <a:r>
              <a:rPr lang="en-US" sz="3200" dirty="0">
                <a:solidFill>
                  <a:srgbClr val="C2C2C2"/>
                </a:solidFill>
              </a:rPr>
              <a:t>Canvas</a:t>
            </a:r>
          </a:p>
          <a:p>
            <a:r>
              <a:rPr lang="en-US" sz="3200" dirty="0">
                <a:solidFill>
                  <a:srgbClr val="C2C2C2"/>
                </a:solidFill>
              </a:rPr>
              <a:t>Other Features</a:t>
            </a:r>
          </a:p>
          <a:p>
            <a:endParaRPr lang="en-US" sz="3200" dirty="0">
              <a:solidFill>
                <a:srgbClr val="C2C2C2"/>
              </a:solidFill>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13</a:t>
            </a:fld>
            <a:endParaRPr lang="en-US" dirty="0"/>
          </a:p>
        </p:txBody>
      </p:sp>
    </p:spTree>
  </p:cSld>
  <p:clrMapOvr>
    <a:masterClrMapping/>
  </p:clrMapOvr>
  <p:transition>
    <p:strip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Structure </a:t>
            </a:r>
          </a:p>
        </p:txBody>
      </p:sp>
      <p:sp>
        <p:nvSpPr>
          <p:cNvPr id="3" name="Content Placeholder 2"/>
          <p:cNvSpPr>
            <a:spLocks noGrp="1"/>
          </p:cNvSpPr>
          <p:nvPr>
            <p:ph idx="1"/>
          </p:nvPr>
        </p:nvSpPr>
        <p:spPr/>
        <p:txBody>
          <a:bodyPr/>
          <a:lstStyle/>
          <a:p>
            <a:pPr>
              <a:spcBef>
                <a:spcPts val="500"/>
              </a:spcBef>
            </a:pPr>
            <a:r>
              <a:rPr lang="en-US" sz="2800" dirty="0"/>
              <a:t>In </a:t>
            </a:r>
            <a:r>
              <a:rPr lang="en-US" sz="2800" dirty="0" smtClean="0"/>
              <a:t>XHTML (HTML4), </a:t>
            </a:r>
            <a:r>
              <a:rPr lang="en-US" sz="2800" dirty="0"/>
              <a:t>page is organized by </a:t>
            </a:r>
            <a:r>
              <a:rPr lang="en-US" sz="2800" b="1" dirty="0" err="1">
                <a:solidFill>
                  <a:srgbClr val="0033CC"/>
                </a:solidFill>
                <a:latin typeface="Courier New" pitchFamily="49" charset="0"/>
                <a:cs typeface="Courier New" pitchFamily="49" charset="0"/>
              </a:rPr>
              <a:t>div</a:t>
            </a:r>
            <a:r>
              <a:rPr lang="en-US" sz="2800" dirty="0" err="1"/>
              <a:t>s</a:t>
            </a:r>
            <a:endParaRPr lang="en-US" sz="2800" dirty="0"/>
          </a:p>
          <a:p>
            <a:pPr lvl="1">
              <a:spcBef>
                <a:spcPts val="200"/>
              </a:spcBef>
            </a:pPr>
            <a:r>
              <a:rPr lang="en-US" sz="2400" dirty="0"/>
              <a:t>Assign meaningful ID or Class for </a:t>
            </a:r>
            <a:r>
              <a:rPr lang="en-US" sz="2400" b="1" dirty="0" err="1">
                <a:solidFill>
                  <a:srgbClr val="0033CC"/>
                </a:solidFill>
                <a:latin typeface="Courier New" pitchFamily="49" charset="0"/>
                <a:cs typeface="Courier New" pitchFamily="49" charset="0"/>
              </a:rPr>
              <a:t>div</a:t>
            </a:r>
            <a:r>
              <a:rPr lang="en-US" sz="2400" dirty="0" err="1"/>
              <a:t>s</a:t>
            </a:r>
            <a:endParaRPr lang="en-US" sz="2400" dirty="0"/>
          </a:p>
          <a:p>
            <a:pPr lvl="2">
              <a:spcBef>
                <a:spcPts val="200"/>
              </a:spcBef>
            </a:pPr>
            <a:r>
              <a:rPr lang="en-US" sz="2400" dirty="0"/>
              <a:t>E.g., header, navigation, footer, content, …</a:t>
            </a:r>
          </a:p>
          <a:p>
            <a:pPr lvl="1">
              <a:spcBef>
                <a:spcPts val="200"/>
              </a:spcBef>
            </a:pPr>
            <a:r>
              <a:rPr lang="en-US" sz="2400" dirty="0"/>
              <a:t>This approach is ad-hoc	</a:t>
            </a:r>
          </a:p>
          <a:p>
            <a:pPr>
              <a:spcBef>
                <a:spcPts val="500"/>
              </a:spcBef>
            </a:pPr>
            <a:r>
              <a:rPr lang="en-US" sz="2800" dirty="0"/>
              <a:t>HTML5: new tags for the common </a:t>
            </a:r>
            <a:r>
              <a:rPr lang="en-US" sz="2800" dirty="0" err="1"/>
              <a:t>divs</a:t>
            </a:r>
            <a:endParaRPr lang="en-US" sz="2800" dirty="0"/>
          </a:p>
          <a:p>
            <a:pPr lvl="1">
              <a:spcBef>
                <a:spcPts val="500"/>
              </a:spcBef>
            </a:pPr>
            <a:r>
              <a:rPr lang="en-US" sz="2400" b="1" dirty="0">
                <a:solidFill>
                  <a:srgbClr val="0033CC"/>
                </a:solidFill>
                <a:latin typeface="Courier New" pitchFamily="49" charset="0"/>
                <a:cs typeface="Courier New" pitchFamily="49" charset="0"/>
              </a:rPr>
              <a:t>&lt;header&gt;</a:t>
            </a:r>
            <a:r>
              <a:rPr lang="en-US" sz="2400" dirty="0"/>
              <a:t>, </a:t>
            </a:r>
            <a:r>
              <a:rPr lang="en-US" sz="2400" b="1" dirty="0">
                <a:solidFill>
                  <a:srgbClr val="0033CC"/>
                </a:solidFill>
                <a:latin typeface="Courier New" pitchFamily="49" charset="0"/>
                <a:cs typeface="Courier New" pitchFamily="49" charset="0"/>
              </a:rPr>
              <a:t>&lt;</a:t>
            </a:r>
            <a:r>
              <a:rPr lang="en-US" sz="2400" b="1" dirty="0" err="1">
                <a:solidFill>
                  <a:srgbClr val="0033CC"/>
                </a:solidFill>
                <a:latin typeface="Courier New" pitchFamily="49" charset="0"/>
                <a:cs typeface="Courier New" pitchFamily="49" charset="0"/>
              </a:rPr>
              <a:t>nav</a:t>
            </a:r>
            <a:r>
              <a:rPr lang="en-US" sz="2400" b="1" dirty="0">
                <a:solidFill>
                  <a:srgbClr val="0033CC"/>
                </a:solidFill>
                <a:latin typeface="Courier New" pitchFamily="49" charset="0"/>
                <a:cs typeface="Courier New" pitchFamily="49" charset="0"/>
              </a:rPr>
              <a:t>&gt;</a:t>
            </a:r>
            <a:r>
              <a:rPr lang="en-US" sz="2400" dirty="0"/>
              <a:t>, </a:t>
            </a:r>
            <a:r>
              <a:rPr lang="en-US" sz="2400" b="1" dirty="0">
                <a:solidFill>
                  <a:srgbClr val="0033CC"/>
                </a:solidFill>
                <a:latin typeface="Courier New" pitchFamily="49" charset="0"/>
                <a:cs typeface="Courier New" pitchFamily="49" charset="0"/>
              </a:rPr>
              <a:t>&lt;footer&gt;</a:t>
            </a:r>
            <a:r>
              <a:rPr lang="en-US" sz="2400" dirty="0"/>
              <a:t>, …</a:t>
            </a:r>
          </a:p>
          <a:p>
            <a:pPr>
              <a:spcBef>
                <a:spcPts val="500"/>
              </a:spcBef>
            </a:pPr>
            <a:r>
              <a:rPr lang="en-US" sz="2800" dirty="0"/>
              <a:t>These new elements are to emphasize </a:t>
            </a:r>
            <a:r>
              <a:rPr lang="en-US" sz="2800" dirty="0">
                <a:solidFill>
                  <a:srgbClr val="C00000"/>
                </a:solidFill>
              </a:rPr>
              <a:t>semantic</a:t>
            </a:r>
            <a:r>
              <a:rPr lang="en-US" sz="2800" dirty="0"/>
              <a:t> web rather than new presentation style!</a:t>
            </a:r>
          </a:p>
          <a:p>
            <a:pPr lvl="1">
              <a:spcBef>
                <a:spcPts val="200"/>
              </a:spcBef>
            </a:pPr>
            <a:r>
              <a:rPr lang="en-US" sz="2400" dirty="0"/>
              <a:t>HTML is </a:t>
            </a:r>
            <a:r>
              <a:rPr lang="en-US" sz="2400" dirty="0">
                <a:solidFill>
                  <a:srgbClr val="C00000"/>
                </a:solidFill>
              </a:rPr>
              <a:t>not</a:t>
            </a:r>
            <a:r>
              <a:rPr lang="en-US" sz="2400" dirty="0"/>
              <a:t> just presentation</a:t>
            </a:r>
          </a:p>
          <a:p>
            <a:pPr lvl="1">
              <a:spcBef>
                <a:spcPts val="200"/>
              </a:spcBef>
            </a:pPr>
            <a:r>
              <a:rPr lang="en-US" sz="2400" dirty="0"/>
              <a:t>Each page portion has its own meaning</a:t>
            </a:r>
          </a:p>
          <a:p>
            <a:pPr lvl="2">
              <a:spcBef>
                <a:spcPts val="200"/>
              </a:spcBef>
            </a:pPr>
            <a:r>
              <a:rPr lang="en-US" sz="2400" dirty="0"/>
              <a:t>Semantic web &amp; better search engines</a:t>
            </a:r>
            <a:endParaRPr lang="en-US" sz="2800" dirty="0"/>
          </a:p>
          <a:p>
            <a:pPr>
              <a:spcBef>
                <a:spcPts val="500"/>
              </a:spcBef>
            </a:pPr>
            <a:r>
              <a:rPr lang="en-US" sz="2800" dirty="0"/>
              <a:t>HTML5 recommends the usage of these tags</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14</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checkerboard(across)">
                                      <p:cBhvr>
                                        <p:cTn id="7" dur="500"/>
                                        <p:tgtEl>
                                          <p:spTgt spid="3">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checkerboard(across)">
                                      <p:cBhvr>
                                        <p:cTn id="10" dur="500"/>
                                        <p:tgtEl>
                                          <p:spTgt spid="3">
                                            <p:txEl>
                                              <p:pRg st="7" end="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checkerboard(across)">
                                      <p:cBhvr>
                                        <p:cTn id="13" dur="500"/>
                                        <p:tgtEl>
                                          <p:spTgt spid="3">
                                            <p:txEl>
                                              <p:pRg st="8" end="8"/>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checkerboard(across)">
                                      <p:cBhvr>
                                        <p:cTn id="16" dur="500"/>
                                        <p:tgtEl>
                                          <p:spTgt spid="3">
                                            <p:txEl>
                                              <p:pRg st="9" end="9"/>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1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XHTML Based Page Design </a:t>
            </a:r>
          </a:p>
        </p:txBody>
      </p:sp>
      <p:sp>
        <p:nvSpPr>
          <p:cNvPr id="3" name="Content Placeholder 2"/>
          <p:cNvSpPr>
            <a:spLocks noGrp="1"/>
          </p:cNvSpPr>
          <p:nvPr>
            <p:ph idx="1"/>
          </p:nvPr>
        </p:nvSpPr>
        <p:spPr>
          <a:xfrm>
            <a:off x="304800" y="1143000"/>
            <a:ext cx="4038600" cy="5181600"/>
          </a:xfrm>
        </p:spPr>
        <p:txBody>
          <a:bodyPr/>
          <a:lstStyle/>
          <a:p>
            <a:r>
              <a:rPr lang="en-US" sz="2800" dirty="0"/>
              <a:t>A sample weblog</a:t>
            </a:r>
          </a:p>
          <a:p>
            <a:r>
              <a:rPr lang="en-US" sz="2800" dirty="0"/>
              <a:t>id &amp; class to </a:t>
            </a:r>
            <a:r>
              <a:rPr lang="en-US" sz="2800" dirty="0" err="1"/>
              <a:t>divs</a:t>
            </a:r>
            <a:endParaRPr lang="en-US" sz="2800" dirty="0"/>
          </a:p>
          <a:p>
            <a:pPr lvl="1"/>
            <a:r>
              <a:rPr lang="en-US" sz="2400" dirty="0"/>
              <a:t>CSS to arrange </a:t>
            </a:r>
            <a:r>
              <a:rPr lang="en-US" sz="2400" dirty="0" err="1"/>
              <a:t>divs</a:t>
            </a:r>
            <a:endParaRPr lang="en-US" sz="2400" dirty="0"/>
          </a:p>
          <a:p>
            <a:r>
              <a:rPr lang="en-US" sz="2800" dirty="0"/>
              <a:t>Search engines do not understand the meaning of each div</a:t>
            </a:r>
          </a:p>
          <a:p>
            <a:pPr lvl="1"/>
            <a:r>
              <a:rPr lang="en-US" sz="2400" dirty="0"/>
              <a:t>Footer is as important as header!</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15</a:t>
            </a:fld>
            <a:endParaRPr lang="en-US" dirty="0"/>
          </a:p>
        </p:txBody>
      </p:sp>
      <p:pic>
        <p:nvPicPr>
          <p:cNvPr id="94210" name="Picture 2"/>
          <p:cNvPicPr>
            <a:picLocks noChangeAspect="1" noChangeArrowheads="1"/>
          </p:cNvPicPr>
          <p:nvPr/>
        </p:nvPicPr>
        <p:blipFill>
          <a:blip r:embed="rId2" cstate="print"/>
          <a:srcRect/>
          <a:stretch>
            <a:fillRect/>
          </a:stretch>
        </p:blipFill>
        <p:spPr bwMode="auto">
          <a:xfrm>
            <a:off x="4343400" y="1590675"/>
            <a:ext cx="4514850" cy="4124325"/>
          </a:xfrm>
          <a:prstGeom prst="rect">
            <a:avLst/>
          </a:prstGeom>
          <a:noFill/>
          <a:ln w="9525">
            <a:noFill/>
            <a:miter lim="800000"/>
            <a:headEnd/>
            <a:tailEnd/>
          </a:ln>
          <a:effectLst/>
        </p:spPr>
      </p:pic>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Based Page Design </a:t>
            </a:r>
          </a:p>
        </p:txBody>
      </p:sp>
      <p:sp>
        <p:nvSpPr>
          <p:cNvPr id="3" name="Content Placeholder 2"/>
          <p:cNvSpPr>
            <a:spLocks noGrp="1"/>
          </p:cNvSpPr>
          <p:nvPr>
            <p:ph idx="1"/>
          </p:nvPr>
        </p:nvSpPr>
        <p:spPr/>
        <p:txBody>
          <a:bodyPr/>
          <a:lstStyle/>
          <a:p>
            <a:pPr>
              <a:spcBef>
                <a:spcPts val="500"/>
              </a:spcBef>
            </a:pPr>
            <a:r>
              <a:rPr lang="en-US" sz="3000" dirty="0"/>
              <a:t>The weblog using HTML5 semantic tags </a:t>
            </a:r>
          </a:p>
          <a:p>
            <a:pPr>
              <a:lnSpc>
                <a:spcPct val="95000"/>
              </a:lnSpc>
              <a:spcBef>
                <a:spcPts val="200"/>
              </a:spcBef>
            </a:pPr>
            <a:r>
              <a:rPr lang="en-US" sz="2800" dirty="0"/>
              <a:t>Browsers do not </a:t>
            </a:r>
          </a:p>
          <a:p>
            <a:pPr>
              <a:lnSpc>
                <a:spcPct val="95000"/>
              </a:lnSpc>
              <a:spcBef>
                <a:spcPts val="200"/>
              </a:spcBef>
              <a:buNone/>
            </a:pPr>
            <a:r>
              <a:rPr lang="en-US" sz="2800" dirty="0"/>
              <a:t>have default style for </a:t>
            </a:r>
          </a:p>
          <a:p>
            <a:pPr>
              <a:lnSpc>
                <a:spcPct val="95000"/>
              </a:lnSpc>
              <a:spcBef>
                <a:spcPts val="200"/>
              </a:spcBef>
              <a:buNone/>
            </a:pPr>
            <a:r>
              <a:rPr lang="en-US" sz="2800" dirty="0"/>
              <a:t>the new tags</a:t>
            </a:r>
          </a:p>
          <a:p>
            <a:pPr>
              <a:lnSpc>
                <a:spcPct val="95000"/>
              </a:lnSpc>
              <a:spcBef>
                <a:spcPts val="500"/>
              </a:spcBef>
            </a:pPr>
            <a:r>
              <a:rPr lang="en-US" sz="2800" dirty="0"/>
              <a:t>Use </a:t>
            </a:r>
            <a:r>
              <a:rPr lang="en-US" sz="2800" dirty="0" err="1"/>
              <a:t>CSS</a:t>
            </a:r>
            <a:endParaRPr lang="en-US" sz="2800" dirty="0"/>
          </a:p>
          <a:p>
            <a:pPr lvl="1">
              <a:lnSpc>
                <a:spcPct val="95000"/>
              </a:lnSpc>
              <a:spcBef>
                <a:spcPts val="500"/>
              </a:spcBef>
            </a:pPr>
            <a:r>
              <a:rPr lang="en-US" sz="2400" dirty="0" err="1"/>
              <a:t>display:block</a:t>
            </a:r>
            <a:endParaRPr lang="en-US" sz="2400" dirty="0"/>
          </a:p>
          <a:p>
            <a:pPr lvl="1">
              <a:lnSpc>
                <a:spcPct val="95000"/>
              </a:lnSpc>
              <a:spcBef>
                <a:spcPts val="500"/>
              </a:spcBef>
            </a:pPr>
            <a:r>
              <a:rPr lang="en-US" sz="2400" dirty="0"/>
              <a:t>…</a:t>
            </a:r>
          </a:p>
          <a:p>
            <a:pPr>
              <a:lnSpc>
                <a:spcPct val="95000"/>
              </a:lnSpc>
              <a:spcBef>
                <a:spcPts val="200"/>
              </a:spcBef>
            </a:pPr>
            <a:r>
              <a:rPr lang="en-US" sz="2800" dirty="0"/>
              <a:t>Now, search engine</a:t>
            </a:r>
          </a:p>
          <a:p>
            <a:pPr marL="0" indent="0">
              <a:lnSpc>
                <a:spcPct val="95000"/>
              </a:lnSpc>
              <a:spcBef>
                <a:spcPts val="200"/>
              </a:spcBef>
              <a:buNone/>
            </a:pPr>
            <a:r>
              <a:rPr lang="en-US" sz="2800" dirty="0"/>
              <a:t>knows that header &gt;&gt;</a:t>
            </a:r>
          </a:p>
          <a:p>
            <a:pPr marL="0" indent="0">
              <a:lnSpc>
                <a:spcPct val="95000"/>
              </a:lnSpc>
              <a:spcBef>
                <a:spcPts val="200"/>
              </a:spcBef>
              <a:buNone/>
            </a:pPr>
            <a:r>
              <a:rPr lang="en-US" sz="2800" dirty="0"/>
              <a:t>article &gt;&gt; footer</a:t>
            </a:r>
          </a:p>
          <a:p>
            <a:pPr lvl="1">
              <a:lnSpc>
                <a:spcPct val="95000"/>
              </a:lnSpc>
              <a:spcBef>
                <a:spcPts val="500"/>
              </a:spcBef>
              <a:buClr>
                <a:srgbClr val="006633"/>
              </a:buClr>
            </a:pPr>
            <a:r>
              <a:rPr lang="en-US" sz="2400" dirty="0">
                <a:solidFill>
                  <a:srgbClr val="000000"/>
                </a:solidFill>
              </a:rPr>
              <a:t>Better page ranking!</a:t>
            </a:r>
          </a:p>
          <a:p>
            <a:pPr marL="0" indent="0">
              <a:lnSpc>
                <a:spcPct val="95000"/>
              </a:lnSpc>
              <a:spcBef>
                <a:spcPts val="500"/>
              </a:spcBef>
              <a:buNone/>
            </a:pPr>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16</a:t>
            </a:fld>
            <a:endParaRPr lang="en-US" dirty="0"/>
          </a:p>
        </p:txBody>
      </p:sp>
      <p:pic>
        <p:nvPicPr>
          <p:cNvPr id="95235" name="Picture 3"/>
          <p:cNvPicPr>
            <a:picLocks noChangeAspect="1" noChangeArrowheads="1"/>
          </p:cNvPicPr>
          <p:nvPr/>
        </p:nvPicPr>
        <p:blipFill>
          <a:blip r:embed="rId2" cstate="print"/>
          <a:srcRect/>
          <a:stretch>
            <a:fillRect/>
          </a:stretch>
        </p:blipFill>
        <p:spPr bwMode="auto">
          <a:xfrm>
            <a:off x="4343400" y="1905000"/>
            <a:ext cx="4533900" cy="4133850"/>
          </a:xfrm>
          <a:prstGeom prst="rect">
            <a:avLst/>
          </a:prstGeom>
          <a:noFill/>
          <a:ln w="9525">
            <a:noFill/>
            <a:miter lim="800000"/>
            <a:headEnd/>
            <a:tailEnd/>
          </a:ln>
          <a:effectLst/>
        </p:spPr>
      </p:pic>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HTML5 Page Structure</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17</a:t>
            </a:fld>
            <a:endParaRPr lang="en-US" dirty="0"/>
          </a:p>
        </p:txBody>
      </p:sp>
      <p:sp>
        <p:nvSpPr>
          <p:cNvPr id="23" name="Rectangle 22"/>
          <p:cNvSpPr/>
          <p:nvPr/>
        </p:nvSpPr>
        <p:spPr>
          <a:xfrm>
            <a:off x="457200" y="1143000"/>
            <a:ext cx="4038600" cy="4876800"/>
          </a:xfrm>
          <a:prstGeom prst="rect">
            <a:avLst/>
          </a:prstGeom>
          <a:solidFill>
            <a:sysClr val="window" lastClr="FFFFFF">
              <a:lumMod val="75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4" name="Rectangle 23"/>
          <p:cNvSpPr/>
          <p:nvPr/>
        </p:nvSpPr>
        <p:spPr>
          <a:xfrm>
            <a:off x="4648200" y="1143000"/>
            <a:ext cx="4038600" cy="4876800"/>
          </a:xfrm>
          <a:prstGeom prst="rect">
            <a:avLst/>
          </a:prstGeom>
          <a:solidFill>
            <a:sysClr val="window" lastClr="FFFFFF">
              <a:lumMod val="75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 name="Rounded Rectangle 24"/>
          <p:cNvSpPr/>
          <p:nvPr/>
        </p:nvSpPr>
        <p:spPr>
          <a:xfrm>
            <a:off x="609600" y="1295400"/>
            <a:ext cx="3657600" cy="457200"/>
          </a:xfrm>
          <a:prstGeom prst="roundRect">
            <a:avLst/>
          </a:prstGeom>
          <a:solidFill>
            <a:srgbClr val="4F81BD"/>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Header</a:t>
            </a:r>
          </a:p>
        </p:txBody>
      </p:sp>
      <p:sp>
        <p:nvSpPr>
          <p:cNvPr id="26" name="Rounded Rectangle 25"/>
          <p:cNvSpPr/>
          <p:nvPr/>
        </p:nvSpPr>
        <p:spPr>
          <a:xfrm>
            <a:off x="609600" y="1828800"/>
            <a:ext cx="3657600" cy="304800"/>
          </a:xfrm>
          <a:prstGeom prst="roundRect">
            <a:avLst/>
          </a:prstGeom>
          <a:solidFill>
            <a:srgbClr val="9BBB59">
              <a:lumMod val="75000"/>
            </a:srgbClr>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Navigation</a:t>
            </a:r>
          </a:p>
        </p:txBody>
      </p:sp>
      <p:sp>
        <p:nvSpPr>
          <p:cNvPr id="27" name="Rounded Rectangle 26"/>
          <p:cNvSpPr/>
          <p:nvPr/>
        </p:nvSpPr>
        <p:spPr>
          <a:xfrm>
            <a:off x="609600" y="2209800"/>
            <a:ext cx="838200" cy="3352800"/>
          </a:xfrm>
          <a:prstGeom prst="roundRect">
            <a:avLst/>
          </a:prstGeom>
          <a:solidFill>
            <a:srgbClr val="EEECE1">
              <a:lumMod val="75000"/>
            </a:srgbClr>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Aside</a:t>
            </a:r>
          </a:p>
        </p:txBody>
      </p:sp>
      <p:sp>
        <p:nvSpPr>
          <p:cNvPr id="28" name="Rounded Rectangle 27"/>
          <p:cNvSpPr/>
          <p:nvPr/>
        </p:nvSpPr>
        <p:spPr>
          <a:xfrm>
            <a:off x="609600" y="5638800"/>
            <a:ext cx="3657600" cy="304800"/>
          </a:xfrm>
          <a:prstGeom prst="roundRect">
            <a:avLst/>
          </a:prstGeom>
          <a:solidFill>
            <a:srgbClr val="4F81BD"/>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Footer</a:t>
            </a:r>
          </a:p>
        </p:txBody>
      </p:sp>
      <p:sp>
        <p:nvSpPr>
          <p:cNvPr id="29" name="Rounded Rectangle 28"/>
          <p:cNvSpPr/>
          <p:nvPr/>
        </p:nvSpPr>
        <p:spPr>
          <a:xfrm>
            <a:off x="1524000" y="2209800"/>
            <a:ext cx="2743200" cy="3352800"/>
          </a:xfrm>
          <a:prstGeom prst="roundRect">
            <a:avLst>
              <a:gd name="adj" fmla="val 5987"/>
            </a:avLst>
          </a:prstGeom>
          <a:solidFill>
            <a:srgbClr val="EEECE1">
              <a:lumMod val="75000"/>
            </a:srgbClr>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Section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0" name="Rounded Rectangle 29"/>
          <p:cNvSpPr/>
          <p:nvPr/>
        </p:nvSpPr>
        <p:spPr>
          <a:xfrm>
            <a:off x="1600200" y="2514600"/>
            <a:ext cx="2590800" cy="762000"/>
          </a:xfrm>
          <a:prstGeom prst="roundRect">
            <a:avLst/>
          </a:prstGeom>
          <a:solidFill>
            <a:srgbClr val="C0504D">
              <a:lumMod val="75000"/>
            </a:srgbClr>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Article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2" name="Rounded Rectangle 31"/>
          <p:cNvSpPr/>
          <p:nvPr/>
        </p:nvSpPr>
        <p:spPr>
          <a:xfrm>
            <a:off x="1600200" y="3429000"/>
            <a:ext cx="2590800" cy="762000"/>
          </a:xfrm>
          <a:prstGeom prst="roundRect">
            <a:avLst/>
          </a:prstGeom>
          <a:solidFill>
            <a:srgbClr val="C0504D">
              <a:lumMod val="75000"/>
            </a:srgbClr>
          </a:solidFill>
          <a:ln w="25400" cap="flat" cmpd="sng" algn="ctr">
            <a:solidFill>
              <a:srgbClr val="4F81BD">
                <a:shade val="50000"/>
              </a:srgbClr>
            </a:solidFill>
            <a:prstDash val="solid"/>
          </a:ln>
          <a:effectLst/>
        </p:spPr>
        <p:txBody>
          <a:bodyPr anchor="ctr"/>
          <a:lstStyle/>
          <a:p>
            <a:pPr algn="ctr" fontAlgn="auto">
              <a:spcBef>
                <a:spcPts val="0"/>
              </a:spcBef>
              <a:spcAft>
                <a:spcPts val="0"/>
              </a:spcAft>
              <a:defRPr/>
            </a:pPr>
            <a:r>
              <a:rPr lang="en-US" kern="0" dirty="0">
                <a:solidFill>
                  <a:prstClr val="white"/>
                </a:solidFill>
                <a:latin typeface="Calibri"/>
              </a:rPr>
              <a:t>Article</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4" name="Rounded Rectangle 33"/>
          <p:cNvSpPr/>
          <p:nvPr/>
        </p:nvSpPr>
        <p:spPr>
          <a:xfrm>
            <a:off x="1600200" y="4343400"/>
            <a:ext cx="2590800" cy="762000"/>
          </a:xfrm>
          <a:prstGeom prst="roundRect">
            <a:avLst/>
          </a:prstGeom>
          <a:solidFill>
            <a:srgbClr val="C0504D">
              <a:lumMod val="75000"/>
            </a:srgbClr>
          </a:solidFill>
          <a:ln w="25400" cap="flat" cmpd="sng" algn="ctr">
            <a:solidFill>
              <a:srgbClr val="4F81BD">
                <a:shade val="50000"/>
              </a:srgbClr>
            </a:solidFill>
            <a:prstDash val="solid"/>
          </a:ln>
          <a:effectLst/>
        </p:spPr>
        <p:txBody>
          <a:bodyPr anchor="ctr"/>
          <a:lstStyle/>
          <a:p>
            <a:pPr algn="ctr" fontAlgn="auto">
              <a:spcBef>
                <a:spcPts val="0"/>
              </a:spcBef>
              <a:spcAft>
                <a:spcPts val="0"/>
              </a:spcAft>
              <a:defRPr/>
            </a:pPr>
            <a:r>
              <a:rPr lang="en-US" kern="0" dirty="0">
                <a:solidFill>
                  <a:prstClr val="white"/>
                </a:solidFill>
                <a:latin typeface="Calibri"/>
              </a:rPr>
              <a:t>Article</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5" name="Rounded Rectangle 34"/>
          <p:cNvSpPr/>
          <p:nvPr/>
        </p:nvSpPr>
        <p:spPr>
          <a:xfrm>
            <a:off x="1676400" y="5257800"/>
            <a:ext cx="2433638" cy="228600"/>
          </a:xfrm>
          <a:prstGeom prst="roundRect">
            <a:avLst/>
          </a:prstGeom>
          <a:solidFill>
            <a:srgbClr val="4F81BD">
              <a:lumMod val="60000"/>
              <a:lumOff val="40000"/>
            </a:srgbClr>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a:ea typeface="+mn-ea"/>
                <a:cs typeface="+mn-cs"/>
              </a:rPr>
              <a:t>Footer</a:t>
            </a:r>
          </a:p>
        </p:txBody>
      </p:sp>
      <p:sp>
        <p:nvSpPr>
          <p:cNvPr id="36" name="Rounded Rectangle 35"/>
          <p:cNvSpPr/>
          <p:nvPr/>
        </p:nvSpPr>
        <p:spPr>
          <a:xfrm>
            <a:off x="4800600" y="1295400"/>
            <a:ext cx="3733800" cy="4572000"/>
          </a:xfrm>
          <a:prstGeom prst="roundRect">
            <a:avLst/>
          </a:prstGeom>
          <a:solidFill>
            <a:srgbClr val="4F81BD"/>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Figure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7" name="Rectangle 36"/>
          <p:cNvSpPr/>
          <p:nvPr/>
        </p:nvSpPr>
        <p:spPr>
          <a:xfrm>
            <a:off x="5105400" y="2133600"/>
            <a:ext cx="3124200" cy="2667000"/>
          </a:xfrm>
          <a:prstGeom prst="rect">
            <a:avLst/>
          </a:prstGeom>
          <a:solidFill>
            <a:srgbClr val="4F81BD"/>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Image, etc. …</a:t>
            </a:r>
          </a:p>
        </p:txBody>
      </p:sp>
      <p:sp>
        <p:nvSpPr>
          <p:cNvPr id="38" name="Rounded Rectangle 37"/>
          <p:cNvSpPr/>
          <p:nvPr/>
        </p:nvSpPr>
        <p:spPr>
          <a:xfrm>
            <a:off x="5105400" y="5181600"/>
            <a:ext cx="3124200" cy="381000"/>
          </a:xfrm>
          <a:prstGeom prst="roundRect">
            <a:avLst/>
          </a:prstGeom>
          <a:solidFill>
            <a:srgbClr val="4F81BD"/>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Calibri"/>
                <a:cs typeface="+mn-cs"/>
              </a:rPr>
              <a:t>caption</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 name="Rectangle 17"/>
          <p:cNvSpPr/>
          <p:nvPr/>
        </p:nvSpPr>
        <p:spPr>
          <a:xfrm>
            <a:off x="1066800" y="5970896"/>
            <a:ext cx="7467600" cy="276999"/>
          </a:xfrm>
          <a:prstGeom prst="rect">
            <a:avLst/>
          </a:prstGeom>
        </p:spPr>
        <p:txBody>
          <a:bodyPr wrap="square">
            <a:spAutoFit/>
          </a:bodyPr>
          <a:lstStyle/>
          <a:p>
            <a:pPr algn="ctr"/>
            <a:r>
              <a:rPr lang="en-US" sz="1200" dirty="0"/>
              <a:t>Example: http://netstream.ru/htmlsamples/html5-blog/index.html</a:t>
            </a:r>
          </a:p>
        </p:txBody>
      </p:sp>
    </p:spTree>
  </p:cSld>
  <p:clrMapOvr>
    <a:masterClrMapping/>
  </p:clrMapOvr>
  <p:transition>
    <p:strip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Page Structure Tags</a:t>
            </a:r>
          </a:p>
        </p:txBody>
      </p:sp>
      <p:sp>
        <p:nvSpPr>
          <p:cNvPr id="3" name="Content Placeholder 2"/>
          <p:cNvSpPr>
            <a:spLocks noGrp="1"/>
          </p:cNvSpPr>
          <p:nvPr>
            <p:ph idx="1"/>
          </p:nvPr>
        </p:nvSpPr>
        <p:spPr>
          <a:xfrm>
            <a:off x="304800" y="1066800"/>
            <a:ext cx="8382000" cy="5181600"/>
          </a:xfrm>
        </p:spPr>
        <p:txBody>
          <a:bodyPr/>
          <a:lstStyle/>
          <a:p>
            <a:pPr>
              <a:spcBef>
                <a:spcPts val="500"/>
              </a:spcBef>
            </a:pPr>
            <a:r>
              <a:rPr lang="en-US" b="1" dirty="0">
                <a:solidFill>
                  <a:srgbClr val="0033CC"/>
                </a:solidFill>
                <a:latin typeface="Courier New" pitchFamily="49" charset="0"/>
                <a:cs typeface="Courier New" pitchFamily="49" charset="0"/>
              </a:rPr>
              <a:t>header</a:t>
            </a:r>
          </a:p>
          <a:p>
            <a:pPr lvl="1">
              <a:spcBef>
                <a:spcPts val="500"/>
              </a:spcBef>
            </a:pPr>
            <a:r>
              <a:rPr lang="en-US" dirty="0"/>
              <a:t>Represents a group of introductory</a:t>
            </a:r>
          </a:p>
          <a:p>
            <a:pPr>
              <a:spcBef>
                <a:spcPts val="500"/>
              </a:spcBef>
            </a:pPr>
            <a:r>
              <a:rPr lang="en-US" b="1" dirty="0">
                <a:solidFill>
                  <a:srgbClr val="0033CC"/>
                </a:solidFill>
                <a:latin typeface="Courier New" pitchFamily="49" charset="0"/>
                <a:cs typeface="Courier New" pitchFamily="49" charset="0"/>
              </a:rPr>
              <a:t>section</a:t>
            </a:r>
          </a:p>
          <a:p>
            <a:pPr lvl="1">
              <a:spcBef>
                <a:spcPts val="500"/>
              </a:spcBef>
            </a:pPr>
            <a:r>
              <a:rPr lang="en-US" dirty="0"/>
              <a:t>Represents a generic document section</a:t>
            </a:r>
          </a:p>
          <a:p>
            <a:pPr>
              <a:spcBef>
                <a:spcPts val="500"/>
              </a:spcBef>
            </a:pPr>
            <a:r>
              <a:rPr lang="en-US" b="1" dirty="0">
                <a:solidFill>
                  <a:srgbClr val="0033CC"/>
                </a:solidFill>
                <a:latin typeface="Courier New" pitchFamily="49" charset="0"/>
                <a:cs typeface="Courier New" pitchFamily="49" charset="0"/>
              </a:rPr>
              <a:t>article</a:t>
            </a:r>
            <a:r>
              <a:rPr lang="en-US" dirty="0"/>
              <a:t> </a:t>
            </a:r>
          </a:p>
          <a:p>
            <a:pPr lvl="1">
              <a:spcBef>
                <a:spcPts val="500"/>
              </a:spcBef>
            </a:pPr>
            <a:r>
              <a:rPr lang="en-US" dirty="0"/>
              <a:t>Represents an independent piece of content of a document, such as newspaper article</a:t>
            </a:r>
          </a:p>
          <a:p>
            <a:pPr>
              <a:spcBef>
                <a:spcPts val="500"/>
              </a:spcBef>
            </a:pPr>
            <a:r>
              <a:rPr lang="en-US" b="1" dirty="0">
                <a:solidFill>
                  <a:srgbClr val="0033CC"/>
                </a:solidFill>
                <a:latin typeface="Courier New" pitchFamily="49" charset="0"/>
                <a:cs typeface="Courier New" pitchFamily="49" charset="0"/>
              </a:rPr>
              <a:t>aside</a:t>
            </a:r>
            <a:r>
              <a:rPr lang="en-US" dirty="0"/>
              <a:t> </a:t>
            </a:r>
          </a:p>
          <a:p>
            <a:pPr lvl="1">
              <a:spcBef>
                <a:spcPts val="500"/>
              </a:spcBef>
            </a:pPr>
            <a:r>
              <a:rPr lang="en-US" dirty="0"/>
              <a:t>Represents an independent piece of content of a document, such as a blog entry</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18</a:t>
            </a:fld>
            <a:endParaRPr lang="en-US" dirty="0"/>
          </a:p>
        </p:txBody>
      </p:sp>
    </p:spTree>
  </p:cSld>
  <p:clrMapOvr>
    <a:masterClrMapping/>
  </p:clrMapOvr>
  <p:transition>
    <p:strip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Page Structure Tags</a:t>
            </a:r>
          </a:p>
        </p:txBody>
      </p:sp>
      <p:sp>
        <p:nvSpPr>
          <p:cNvPr id="3" name="Content Placeholder 2"/>
          <p:cNvSpPr>
            <a:spLocks noGrp="1"/>
          </p:cNvSpPr>
          <p:nvPr>
            <p:ph idx="1"/>
          </p:nvPr>
        </p:nvSpPr>
        <p:spPr/>
        <p:txBody>
          <a:bodyPr/>
          <a:lstStyle/>
          <a:p>
            <a:pPr>
              <a:spcBef>
                <a:spcPts val="500"/>
              </a:spcBef>
            </a:pPr>
            <a:r>
              <a:rPr lang="en-US" sz="2800" b="1" dirty="0" err="1">
                <a:solidFill>
                  <a:srgbClr val="0033CC"/>
                </a:solidFill>
                <a:latin typeface="Courier New" pitchFamily="49" charset="0"/>
                <a:cs typeface="Courier New" pitchFamily="49" charset="0"/>
              </a:rPr>
              <a:t>hgroup</a:t>
            </a:r>
            <a:r>
              <a:rPr lang="en-US" sz="2800" b="1" dirty="0">
                <a:solidFill>
                  <a:srgbClr val="0033CC"/>
                </a:solidFill>
                <a:latin typeface="Courier New" pitchFamily="49" charset="0"/>
                <a:cs typeface="Courier New" pitchFamily="49" charset="0"/>
              </a:rPr>
              <a:t> </a:t>
            </a:r>
          </a:p>
          <a:p>
            <a:pPr lvl="1">
              <a:spcBef>
                <a:spcPts val="500"/>
              </a:spcBef>
            </a:pPr>
            <a:r>
              <a:rPr lang="en-US" sz="2400" dirty="0"/>
              <a:t>Groups multiple headers, title and subtitle in the header</a:t>
            </a:r>
          </a:p>
          <a:p>
            <a:pPr>
              <a:spcBef>
                <a:spcPts val="500"/>
              </a:spcBef>
            </a:pPr>
            <a:r>
              <a:rPr lang="en-US" sz="2800" b="1" dirty="0">
                <a:solidFill>
                  <a:srgbClr val="0033CC"/>
                </a:solidFill>
                <a:latin typeface="Courier New" pitchFamily="49" charset="0"/>
                <a:cs typeface="Courier New" pitchFamily="49" charset="0"/>
              </a:rPr>
              <a:t>footer</a:t>
            </a:r>
            <a:r>
              <a:rPr lang="en-US" sz="2800" dirty="0"/>
              <a:t> </a:t>
            </a:r>
          </a:p>
          <a:p>
            <a:pPr lvl="1">
              <a:spcBef>
                <a:spcPts val="500"/>
              </a:spcBef>
            </a:pPr>
            <a:r>
              <a:rPr lang="en-US" sz="2400" dirty="0"/>
              <a:t>Represents a footer for a section</a:t>
            </a:r>
          </a:p>
          <a:p>
            <a:pPr>
              <a:spcBef>
                <a:spcPts val="500"/>
              </a:spcBef>
            </a:pPr>
            <a:r>
              <a:rPr lang="en-US" sz="2800" b="1" dirty="0" err="1">
                <a:solidFill>
                  <a:srgbClr val="0033CC"/>
                </a:solidFill>
                <a:latin typeface="Courier New" pitchFamily="49" charset="0"/>
                <a:cs typeface="Courier New" pitchFamily="49" charset="0"/>
              </a:rPr>
              <a:t>nav</a:t>
            </a:r>
            <a:r>
              <a:rPr lang="en-US" sz="2800" dirty="0"/>
              <a:t> </a:t>
            </a:r>
          </a:p>
          <a:p>
            <a:pPr lvl="1">
              <a:spcBef>
                <a:spcPts val="500"/>
              </a:spcBef>
            </a:pPr>
            <a:r>
              <a:rPr lang="en-US" sz="2400" dirty="0"/>
              <a:t>Represents a section intended for navigation</a:t>
            </a:r>
          </a:p>
          <a:p>
            <a:pPr>
              <a:spcBef>
                <a:spcPts val="500"/>
              </a:spcBef>
            </a:pPr>
            <a:r>
              <a:rPr lang="en-US" sz="2800" b="1" dirty="0">
                <a:solidFill>
                  <a:srgbClr val="0033CC"/>
                </a:solidFill>
                <a:latin typeface="Courier New" pitchFamily="49" charset="0"/>
                <a:cs typeface="Courier New" pitchFamily="49" charset="0"/>
              </a:rPr>
              <a:t>figure</a:t>
            </a:r>
            <a:r>
              <a:rPr lang="en-US" sz="2800" dirty="0"/>
              <a:t> </a:t>
            </a:r>
          </a:p>
          <a:p>
            <a:pPr lvl="1">
              <a:spcBef>
                <a:spcPts val="500"/>
              </a:spcBef>
            </a:pPr>
            <a:r>
              <a:rPr lang="en-US" sz="2400" dirty="0"/>
              <a:t>Used to associate a caption together with some embedded content</a:t>
            </a:r>
          </a:p>
          <a:p>
            <a:pPr lvl="1">
              <a:spcBef>
                <a:spcPts val="500"/>
              </a:spcBef>
            </a:pPr>
            <a:r>
              <a:rPr lang="en-US" sz="2400" b="1" dirty="0">
                <a:solidFill>
                  <a:srgbClr val="0033CC"/>
                </a:solidFill>
                <a:latin typeface="Courier New" pitchFamily="49" charset="0"/>
                <a:cs typeface="Courier New" pitchFamily="49" charset="0"/>
              </a:rPr>
              <a:t>&lt;</a:t>
            </a:r>
            <a:r>
              <a:rPr lang="en-US" sz="2400" b="1" dirty="0" err="1">
                <a:solidFill>
                  <a:srgbClr val="0033CC"/>
                </a:solidFill>
                <a:latin typeface="Courier New" pitchFamily="49" charset="0"/>
                <a:cs typeface="Courier New" pitchFamily="49" charset="0"/>
              </a:rPr>
              <a:t>img</a:t>
            </a:r>
            <a:r>
              <a:rPr lang="en-US" sz="2400" b="1" dirty="0">
                <a:solidFill>
                  <a:srgbClr val="0033CC"/>
                </a:solidFill>
                <a:latin typeface="Courier New" pitchFamily="49" charset="0"/>
                <a:cs typeface="Courier New" pitchFamily="49" charset="0"/>
              </a:rPr>
              <a:t>&gt;</a:t>
            </a:r>
            <a:r>
              <a:rPr lang="en-US" sz="2400" dirty="0"/>
              <a:t> is used to insert (source) the image</a:t>
            </a:r>
          </a:p>
          <a:p>
            <a:pPr lvl="1">
              <a:spcBef>
                <a:spcPts val="500"/>
              </a:spcBef>
            </a:pPr>
            <a:r>
              <a:rPr lang="en-US" sz="2400" b="1" dirty="0">
                <a:solidFill>
                  <a:srgbClr val="0033CC"/>
                </a:solidFill>
                <a:latin typeface="Courier New" pitchFamily="49" charset="0"/>
                <a:cs typeface="Courier New" pitchFamily="49" charset="0"/>
              </a:rPr>
              <a:t>&lt;</a:t>
            </a:r>
            <a:r>
              <a:rPr lang="en-US" sz="2400" b="1" dirty="0" err="1">
                <a:solidFill>
                  <a:srgbClr val="0033CC"/>
                </a:solidFill>
                <a:latin typeface="Courier New" pitchFamily="49" charset="0"/>
                <a:cs typeface="Courier New" pitchFamily="49" charset="0"/>
              </a:rPr>
              <a:t>figcaption</a:t>
            </a:r>
            <a:r>
              <a:rPr lang="en-US" sz="2400" b="1" dirty="0">
                <a:solidFill>
                  <a:srgbClr val="0033CC"/>
                </a:solidFill>
                <a:latin typeface="Courier New" pitchFamily="49" charset="0"/>
                <a:cs typeface="Courier New" pitchFamily="49" charset="0"/>
              </a:rPr>
              <a:t>&gt; </a:t>
            </a:r>
            <a:r>
              <a:rPr lang="en-US" sz="2400" dirty="0"/>
              <a:t>provides caption to the figure</a:t>
            </a:r>
          </a:p>
          <a:p>
            <a:pPr>
              <a:spcBef>
                <a:spcPts val="500"/>
              </a:spcBef>
            </a:pPr>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19</a:t>
            </a:fld>
            <a:endParaRPr lang="en-US" dirty="0"/>
          </a:p>
        </p:txBody>
      </p:sp>
    </p:spTree>
  </p:cSld>
  <p:clrMapOvr>
    <a:masterClrMapping/>
  </p:clrMapOvr>
  <p:transition>
    <p:strip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a:xfrm>
            <a:off x="304800" y="1143000"/>
            <a:ext cx="8839200" cy="5181600"/>
          </a:xfrm>
        </p:spPr>
        <p:txBody>
          <a:bodyPr/>
          <a:lstStyle/>
          <a:p>
            <a:r>
              <a:rPr lang="en-US" sz="2800" dirty="0"/>
              <a:t>Q9) What are the new futures in web pages?</a:t>
            </a:r>
          </a:p>
          <a:p>
            <a:pPr lvl="1"/>
            <a:r>
              <a:rPr lang="en-US" sz="2400" dirty="0"/>
              <a:t>In other words, why new version of HTML?</a:t>
            </a:r>
          </a:p>
          <a:p>
            <a:pPr>
              <a:spcBef>
                <a:spcPts val="1000"/>
              </a:spcBef>
            </a:pPr>
            <a:r>
              <a:rPr lang="en-US" sz="2800" dirty="0"/>
              <a:t>Q9.1) Search engines don’t show my page!</a:t>
            </a:r>
          </a:p>
          <a:p>
            <a:pPr>
              <a:spcBef>
                <a:spcPts val="1000"/>
              </a:spcBef>
            </a:pPr>
            <a:r>
              <a:rPr lang="en-US" sz="2800" dirty="0"/>
              <a:t>Q9.2) I don’t want use Flash for multimedia!</a:t>
            </a:r>
          </a:p>
          <a:p>
            <a:pPr>
              <a:spcBef>
                <a:spcPts val="1000"/>
              </a:spcBef>
            </a:pPr>
            <a:r>
              <a:rPr lang="en-US" sz="2800" dirty="0"/>
              <a:t>Q9.3) Why JS for form validation every time?</a:t>
            </a:r>
          </a:p>
          <a:p>
            <a:pPr>
              <a:spcBef>
                <a:spcPts val="1000"/>
              </a:spcBef>
            </a:pPr>
            <a:r>
              <a:rPr lang="en-US" sz="2800" dirty="0"/>
              <a:t>Q9.4) Cookies are good, but I need more!!</a:t>
            </a:r>
          </a:p>
          <a:p>
            <a:pPr>
              <a:spcBef>
                <a:spcPts val="1000"/>
              </a:spcBef>
            </a:pPr>
            <a:r>
              <a:rPr lang="en-US" sz="2800" dirty="0"/>
              <a:t>Q9.5) Can I implement games under web?!</a:t>
            </a:r>
          </a:p>
          <a:p>
            <a:pPr>
              <a:spcBef>
                <a:spcPts val="1000"/>
              </a:spcBef>
            </a:pPr>
            <a:r>
              <a:rPr lang="en-US" sz="2800" dirty="0"/>
              <a:t>Q9.6) I want use elements on page as objects!</a:t>
            </a:r>
          </a:p>
          <a:p>
            <a:pPr>
              <a:spcBef>
                <a:spcPts val="1000"/>
              </a:spcBef>
            </a:pPr>
            <a:r>
              <a:rPr lang="en-US" sz="2800" dirty="0"/>
              <a:t>Q9.7) How does the Gmail off-line work?</a:t>
            </a:r>
          </a:p>
          <a:p>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sz="3200" dirty="0">
                <a:solidFill>
                  <a:srgbClr val="C2C2C2"/>
                </a:solidFill>
              </a:rPr>
              <a:t>Introduction</a:t>
            </a:r>
          </a:p>
          <a:p>
            <a:r>
              <a:rPr lang="en-US" sz="3200" dirty="0">
                <a:solidFill>
                  <a:srgbClr val="C2C2C2"/>
                </a:solidFill>
              </a:rPr>
              <a:t>Page Structure</a:t>
            </a:r>
          </a:p>
          <a:p>
            <a:r>
              <a:rPr lang="en-US" sz="3200" dirty="0"/>
              <a:t>Multimedia</a:t>
            </a:r>
          </a:p>
          <a:p>
            <a:r>
              <a:rPr lang="en-US" sz="3200" dirty="0">
                <a:solidFill>
                  <a:srgbClr val="C2C2C2"/>
                </a:solidFill>
              </a:rPr>
              <a:t>Forms</a:t>
            </a:r>
          </a:p>
          <a:p>
            <a:r>
              <a:rPr lang="en-US" sz="3200" dirty="0">
                <a:solidFill>
                  <a:srgbClr val="C2C2C2"/>
                </a:solidFill>
              </a:rPr>
              <a:t>Storage</a:t>
            </a:r>
          </a:p>
          <a:p>
            <a:r>
              <a:rPr lang="en-US" sz="3200" dirty="0">
                <a:solidFill>
                  <a:srgbClr val="C2C2C2"/>
                </a:solidFill>
              </a:rPr>
              <a:t>Drag &amp; Drop</a:t>
            </a:r>
          </a:p>
          <a:p>
            <a:r>
              <a:rPr lang="en-US" sz="3200" dirty="0">
                <a:solidFill>
                  <a:srgbClr val="C2C2C2"/>
                </a:solidFill>
              </a:rPr>
              <a:t>Canvas</a:t>
            </a:r>
          </a:p>
          <a:p>
            <a:r>
              <a:rPr lang="en-US" sz="3200" dirty="0">
                <a:solidFill>
                  <a:srgbClr val="C2C2C2"/>
                </a:solidFill>
              </a:rPr>
              <a:t>Other Features</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20</a:t>
            </a:fld>
            <a:endParaRPr lang="en-US" dirty="0"/>
          </a:p>
        </p:txBody>
      </p:sp>
    </p:spTree>
  </p:cSld>
  <p:clrMapOvr>
    <a:masterClrMapping/>
  </p:clrMapOvr>
  <p:transition>
    <p:strip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Multimedia</a:t>
            </a:r>
          </a:p>
        </p:txBody>
      </p:sp>
      <p:sp>
        <p:nvSpPr>
          <p:cNvPr id="3" name="Content Placeholder 2"/>
          <p:cNvSpPr>
            <a:spLocks noGrp="1"/>
          </p:cNvSpPr>
          <p:nvPr>
            <p:ph idx="1"/>
          </p:nvPr>
        </p:nvSpPr>
        <p:spPr>
          <a:xfrm>
            <a:off x="304800" y="1143000"/>
            <a:ext cx="8839200" cy="5181600"/>
          </a:xfrm>
        </p:spPr>
        <p:txBody>
          <a:bodyPr/>
          <a:lstStyle/>
          <a:p>
            <a:r>
              <a:rPr lang="en-US" dirty="0"/>
              <a:t>Before HTML5, there hasn't been a standard multimedia on web</a:t>
            </a:r>
          </a:p>
          <a:p>
            <a:r>
              <a:rPr lang="en-US" dirty="0"/>
              <a:t>Most videos are shown through a plugin</a:t>
            </a:r>
          </a:p>
          <a:p>
            <a:pPr lvl="1"/>
            <a:r>
              <a:rPr lang="en-US" dirty="0"/>
              <a:t>However, not all browsers have the same plugins</a:t>
            </a:r>
          </a:p>
          <a:p>
            <a:r>
              <a:rPr lang="en-US" dirty="0"/>
              <a:t>HTML5 specifies a standard way to include multimedia contents (video or audio) on web</a:t>
            </a:r>
          </a:p>
          <a:p>
            <a:pPr lvl="1"/>
            <a:r>
              <a:rPr lang="en-US" b="1" dirty="0">
                <a:solidFill>
                  <a:srgbClr val="0033CC"/>
                </a:solidFill>
                <a:latin typeface="Courier New" pitchFamily="49" charset="0"/>
                <a:cs typeface="Courier New" pitchFamily="49" charset="0"/>
              </a:rPr>
              <a:t>&lt;video&gt;  </a:t>
            </a:r>
            <a:r>
              <a:rPr lang="en-US" dirty="0"/>
              <a:t>element to insert video</a:t>
            </a:r>
          </a:p>
          <a:p>
            <a:pPr lvl="1"/>
            <a:r>
              <a:rPr lang="en-US" b="1" dirty="0">
                <a:solidFill>
                  <a:srgbClr val="0033CC"/>
                </a:solidFill>
                <a:latin typeface="Courier New" pitchFamily="49" charset="0"/>
                <a:cs typeface="Courier New" pitchFamily="49" charset="0"/>
              </a:rPr>
              <a:t>&lt;audio&gt;  </a:t>
            </a:r>
            <a:r>
              <a:rPr lang="en-US" dirty="0"/>
              <a:t>element to play audio sound</a:t>
            </a:r>
          </a:p>
          <a:p>
            <a:pPr lvl="1"/>
            <a:r>
              <a:rPr lang="en-US" b="1" dirty="0">
                <a:solidFill>
                  <a:srgbClr val="0033CC"/>
                </a:solidFill>
                <a:latin typeface="Courier New" pitchFamily="49" charset="0"/>
                <a:cs typeface="Courier New" pitchFamily="49" charset="0"/>
              </a:rPr>
              <a:t>&lt;source&gt;</a:t>
            </a:r>
            <a:r>
              <a:rPr lang="en-US" dirty="0"/>
              <a:t>   element to source the content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21</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checkerboard(across)">
                                      <p:cBhvr>
                                        <p:cTn id="13" dur="500"/>
                                        <p:tgtEl>
                                          <p:spTgt spid="3">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checkerboard(across)">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Video</a:t>
            </a:r>
          </a:p>
        </p:txBody>
      </p:sp>
      <p:sp>
        <p:nvSpPr>
          <p:cNvPr id="3" name="Content Placeholder 2"/>
          <p:cNvSpPr>
            <a:spLocks noGrp="1"/>
          </p:cNvSpPr>
          <p:nvPr>
            <p:ph idx="1"/>
          </p:nvPr>
        </p:nvSpPr>
        <p:spPr>
          <a:xfrm>
            <a:off x="304800" y="1066800"/>
            <a:ext cx="8686800" cy="5181600"/>
          </a:xfrm>
        </p:spPr>
        <p:txBody>
          <a:bodyPr/>
          <a:lstStyle/>
          <a:p>
            <a:r>
              <a:rPr lang="en-US" dirty="0"/>
              <a:t>Video element: </a:t>
            </a:r>
          </a:p>
          <a:p>
            <a:pPr marL="0" indent="0">
              <a:spcBef>
                <a:spcPts val="0"/>
              </a:spcBef>
              <a:buNone/>
            </a:pPr>
            <a:r>
              <a:rPr lang="en-US" sz="2400" b="1" dirty="0">
                <a:solidFill>
                  <a:srgbClr val="0033CC"/>
                </a:solidFill>
                <a:latin typeface="Courier New" pitchFamily="49" charset="0"/>
                <a:cs typeface="Courier New" pitchFamily="49" charset="0"/>
              </a:rPr>
              <a:t>&lt;video width="320" height="240" controls="controls"&gt;</a:t>
            </a:r>
          </a:p>
          <a:p>
            <a:pPr marL="0" indent="0">
              <a:spcBef>
                <a:spcPts val="0"/>
              </a:spcBef>
              <a:buNone/>
            </a:pPr>
            <a:r>
              <a:rPr lang="en-US" sz="2400" b="1" dirty="0">
                <a:solidFill>
                  <a:srgbClr val="0033CC"/>
                </a:solidFill>
                <a:latin typeface="Courier New" pitchFamily="49" charset="0"/>
                <a:cs typeface="Courier New" pitchFamily="49" charset="0"/>
              </a:rPr>
              <a:t> . . .</a:t>
            </a:r>
            <a:endParaRPr lang="en-US" sz="2400" dirty="0"/>
          </a:p>
          <a:p>
            <a:pPr marL="0" indent="0">
              <a:spcBef>
                <a:spcPts val="0"/>
              </a:spcBef>
              <a:buNone/>
            </a:pPr>
            <a:r>
              <a:rPr lang="en-US" sz="2400" b="1" dirty="0">
                <a:latin typeface="Courier New" pitchFamily="49" charset="0"/>
                <a:cs typeface="Courier New" pitchFamily="49" charset="0"/>
              </a:rPr>
              <a:t> Your browser does not support video tag.</a:t>
            </a:r>
            <a:br>
              <a:rPr lang="en-US" sz="2400" b="1" dirty="0">
                <a:latin typeface="Courier New" pitchFamily="49" charset="0"/>
                <a:cs typeface="Courier New" pitchFamily="49" charset="0"/>
              </a:rPr>
            </a:br>
            <a:r>
              <a:rPr lang="en-US" sz="2400" b="1" dirty="0">
                <a:solidFill>
                  <a:srgbClr val="0033CC"/>
                </a:solidFill>
                <a:latin typeface="Courier New" pitchFamily="49" charset="0"/>
                <a:cs typeface="Courier New" pitchFamily="49" charset="0"/>
              </a:rPr>
              <a:t>&lt;/video&gt;</a:t>
            </a:r>
            <a:endParaRPr lang="en-US" sz="2400" dirty="0"/>
          </a:p>
          <a:p>
            <a:r>
              <a:rPr lang="en-US" sz="3000" dirty="0"/>
              <a:t>If height and width are set</a:t>
            </a:r>
          </a:p>
          <a:p>
            <a:pPr lvl="1">
              <a:spcBef>
                <a:spcPts val="0"/>
              </a:spcBef>
            </a:pPr>
            <a:r>
              <a:rPr lang="en-US" sz="2600" dirty="0"/>
              <a:t>Required space is reserved on page load</a:t>
            </a:r>
          </a:p>
          <a:p>
            <a:pPr lvl="1">
              <a:spcBef>
                <a:spcPts val="0"/>
              </a:spcBef>
            </a:pPr>
            <a:r>
              <a:rPr lang="en-US" sz="2600" dirty="0"/>
              <a:t>Without these attributes, no space is reserved, Page layout will change during loading</a:t>
            </a:r>
          </a:p>
          <a:p>
            <a:pPr>
              <a:spcBef>
                <a:spcPts val="0"/>
              </a:spcBef>
            </a:pPr>
            <a:r>
              <a:rPr lang="en-US" sz="3000" dirty="0"/>
              <a:t>The </a:t>
            </a:r>
            <a:r>
              <a:rPr lang="en-US" sz="2800" b="1" dirty="0">
                <a:solidFill>
                  <a:srgbClr val="0033CC"/>
                </a:solidFill>
                <a:latin typeface="Courier New" pitchFamily="49" charset="0"/>
                <a:cs typeface="Courier New" pitchFamily="49" charset="0"/>
              </a:rPr>
              <a:t>control</a:t>
            </a:r>
            <a:r>
              <a:rPr lang="en-US" sz="3000" dirty="0"/>
              <a:t> attribute adds video controls, like play, pause, and volume</a:t>
            </a:r>
          </a:p>
          <a:p>
            <a:pPr>
              <a:spcBef>
                <a:spcPts val="0"/>
              </a:spcBef>
            </a:pPr>
            <a:endParaRPr lang="en-US" sz="30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22</a:t>
            </a:fld>
            <a:endParaRPr lang="en-US" dirty="0"/>
          </a:p>
        </p:txBody>
      </p:sp>
    </p:spTree>
  </p:cSld>
  <p:clrMapOvr>
    <a:masterClrMapping/>
  </p:clrMapOvr>
  <p:transition>
    <p:strip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Video (Cont’d)</a:t>
            </a:r>
          </a:p>
        </p:txBody>
      </p:sp>
      <p:sp>
        <p:nvSpPr>
          <p:cNvPr id="3" name="Content Placeholder 2"/>
          <p:cNvSpPr>
            <a:spLocks noGrp="1"/>
          </p:cNvSpPr>
          <p:nvPr>
            <p:ph idx="1"/>
          </p:nvPr>
        </p:nvSpPr>
        <p:spPr>
          <a:xfrm>
            <a:off x="152400" y="1143000"/>
            <a:ext cx="8991600" cy="5181600"/>
          </a:xfrm>
        </p:spPr>
        <p:txBody>
          <a:bodyPr/>
          <a:lstStyle/>
          <a:p>
            <a:r>
              <a:rPr lang="en-US" sz="3200" dirty="0"/>
              <a:t>The video file is specified by </a:t>
            </a:r>
            <a:r>
              <a:rPr lang="en-US" sz="2800" b="1" dirty="0">
                <a:solidFill>
                  <a:srgbClr val="0033CC"/>
                </a:solidFill>
                <a:latin typeface="Courier New" pitchFamily="49" charset="0"/>
                <a:cs typeface="Courier New" pitchFamily="49" charset="0"/>
              </a:rPr>
              <a:t>&lt;source&gt;</a:t>
            </a:r>
            <a:r>
              <a:rPr lang="en-US" sz="3200" dirty="0"/>
              <a:t> in </a:t>
            </a:r>
            <a:r>
              <a:rPr lang="en-US" sz="2800" b="1" dirty="0">
                <a:solidFill>
                  <a:srgbClr val="0033CC"/>
                </a:solidFill>
                <a:latin typeface="Courier New" pitchFamily="49" charset="0"/>
                <a:cs typeface="Courier New" pitchFamily="49" charset="0"/>
              </a:rPr>
              <a:t>&lt;video&gt;</a:t>
            </a:r>
          </a:p>
          <a:p>
            <a:pPr marL="0" indent="0">
              <a:buNone/>
            </a:pPr>
            <a:r>
              <a:rPr lang="en-US" sz="2800" b="1" dirty="0">
                <a:solidFill>
                  <a:srgbClr val="0033CC"/>
                </a:solidFill>
                <a:latin typeface="Courier New" pitchFamily="49" charset="0"/>
                <a:cs typeface="Courier New" pitchFamily="49" charset="0"/>
              </a:rPr>
              <a:t> &lt;source </a:t>
            </a:r>
            <a:r>
              <a:rPr lang="en-US" sz="2800" b="1" dirty="0" err="1">
                <a:solidFill>
                  <a:srgbClr val="0033CC"/>
                </a:solidFill>
                <a:latin typeface="Courier New" pitchFamily="49" charset="0"/>
                <a:cs typeface="Courier New" pitchFamily="49" charset="0"/>
              </a:rPr>
              <a:t>src</a:t>
            </a:r>
            <a:r>
              <a:rPr lang="en-US" sz="2800" b="1" dirty="0">
                <a:solidFill>
                  <a:srgbClr val="0033CC"/>
                </a:solidFill>
                <a:latin typeface="Courier New" pitchFamily="49" charset="0"/>
                <a:cs typeface="Courier New" pitchFamily="49" charset="0"/>
              </a:rPr>
              <a:t>="URL" type="codec type" /&gt;</a:t>
            </a:r>
            <a:endParaRPr lang="en-US" sz="2400" b="1" dirty="0">
              <a:solidFill>
                <a:srgbClr val="0033CC"/>
              </a:solidFill>
              <a:latin typeface="Courier New" pitchFamily="49" charset="0"/>
              <a:cs typeface="Courier New" pitchFamily="49" charset="0"/>
            </a:endParaRPr>
          </a:p>
          <a:p>
            <a:r>
              <a:rPr lang="en-US" sz="3200" dirty="0"/>
              <a:t>Three codecs: </a:t>
            </a:r>
            <a:r>
              <a:rPr lang="en-US" sz="3200" dirty="0" err="1"/>
              <a:t>Ogg</a:t>
            </a:r>
            <a:r>
              <a:rPr lang="en-US" sz="3200" dirty="0"/>
              <a:t>, MPEG 4, </a:t>
            </a:r>
            <a:r>
              <a:rPr lang="en-US" sz="3200" dirty="0" err="1"/>
              <a:t>WebM</a:t>
            </a:r>
            <a:endParaRPr lang="en-US" sz="3200" dirty="0"/>
          </a:p>
          <a:p>
            <a:pPr lvl="1">
              <a:spcBef>
                <a:spcPts val="200"/>
              </a:spcBef>
            </a:pPr>
            <a:r>
              <a:rPr lang="en-US" sz="2800" dirty="0"/>
              <a:t>However, Not all browsers support all formats </a:t>
            </a:r>
          </a:p>
          <a:p>
            <a:pPr lvl="2">
              <a:spcBef>
                <a:spcPts val="200"/>
              </a:spcBef>
            </a:pPr>
            <a:r>
              <a:rPr lang="en-US" sz="2400" dirty="0"/>
              <a:t>Firefox, Opera, and Chrome: </a:t>
            </a:r>
            <a:r>
              <a:rPr lang="en-US" sz="2400" dirty="0" err="1"/>
              <a:t>Ogg</a:t>
            </a:r>
            <a:r>
              <a:rPr lang="en-US" sz="2400" dirty="0"/>
              <a:t>, </a:t>
            </a:r>
            <a:r>
              <a:rPr lang="en-US" sz="2400" dirty="0" err="1"/>
              <a:t>WebM</a:t>
            </a:r>
            <a:endParaRPr lang="en-US" sz="2400" dirty="0"/>
          </a:p>
          <a:p>
            <a:pPr lvl="2">
              <a:spcBef>
                <a:spcPts val="200"/>
              </a:spcBef>
            </a:pPr>
            <a:r>
              <a:rPr lang="en-US" sz="2400" dirty="0"/>
              <a:t>Internet Explorer, Chrome, and Safari: MPEG4</a:t>
            </a:r>
          </a:p>
          <a:p>
            <a:r>
              <a:rPr lang="en-US" sz="2800" dirty="0"/>
              <a:t>The </a:t>
            </a:r>
            <a:r>
              <a:rPr lang="en-US" sz="2800" b="1" dirty="0">
                <a:solidFill>
                  <a:srgbClr val="0033CC"/>
                </a:solidFill>
                <a:latin typeface="Courier New" pitchFamily="49" charset="0"/>
                <a:cs typeface="Courier New" pitchFamily="49" charset="0"/>
              </a:rPr>
              <a:t>&lt;video&gt;</a:t>
            </a:r>
            <a:r>
              <a:rPr lang="en-US" sz="2800" dirty="0"/>
              <a:t> element allows multiple </a:t>
            </a:r>
            <a:r>
              <a:rPr lang="en-US" sz="2800" b="1" dirty="0">
                <a:solidFill>
                  <a:srgbClr val="0033CC"/>
                </a:solidFill>
                <a:latin typeface="Courier New" pitchFamily="49" charset="0"/>
                <a:cs typeface="Courier New" pitchFamily="49" charset="0"/>
              </a:rPr>
              <a:t>&lt;source&gt;</a:t>
            </a:r>
            <a:endParaRPr lang="en-US" sz="2800" dirty="0"/>
          </a:p>
          <a:p>
            <a:pPr lvl="1">
              <a:spcBef>
                <a:spcPts val="200"/>
              </a:spcBef>
            </a:pPr>
            <a:r>
              <a:rPr lang="en-US" sz="2400" dirty="0"/>
              <a:t>The browser will use the first recognized format</a:t>
            </a:r>
          </a:p>
          <a:p>
            <a:pPr lvl="1">
              <a:spcBef>
                <a:spcPts val="200"/>
              </a:spcBef>
            </a:pPr>
            <a:r>
              <a:rPr lang="en-US" sz="2400" dirty="0"/>
              <a:t>To cover all the major browsers, use two </a:t>
            </a:r>
            <a:r>
              <a:rPr lang="en-US" sz="2400" b="1" dirty="0">
                <a:solidFill>
                  <a:srgbClr val="0033CC"/>
                </a:solidFill>
                <a:latin typeface="Courier New" pitchFamily="49" charset="0"/>
                <a:cs typeface="Courier New" pitchFamily="49" charset="0"/>
              </a:rPr>
              <a:t>&lt;source&gt; </a:t>
            </a:r>
            <a:r>
              <a:rPr lang="en-US" sz="2400" dirty="0"/>
              <a:t>elements: MPEG4 and </a:t>
            </a:r>
            <a:r>
              <a:rPr lang="en-US" sz="2400" dirty="0" err="1"/>
              <a:t>Ogg</a:t>
            </a:r>
            <a:r>
              <a:rPr lang="en-US" sz="2400" dirty="0"/>
              <a:t> or </a:t>
            </a:r>
            <a:r>
              <a:rPr lang="en-US" sz="2400" dirty="0" err="1"/>
              <a:t>WebM</a:t>
            </a:r>
            <a:r>
              <a:rPr lang="en-US" sz="2400" dirty="0"/>
              <a:t> </a:t>
            </a:r>
          </a:p>
          <a:p>
            <a:pPr marL="0" indent="0">
              <a:buNone/>
            </a:pPr>
            <a:r>
              <a:rPr lang="en-US" sz="3600" b="1" dirty="0">
                <a:solidFill>
                  <a:srgbClr val="0033CC"/>
                </a:solidFill>
                <a:latin typeface="Courier New" pitchFamily="49" charset="0"/>
                <a:cs typeface="Courier New" pitchFamily="49" charset="0"/>
              </a:rPr>
              <a:t/>
            </a:r>
            <a:br>
              <a:rPr lang="en-US" sz="3600" b="1" dirty="0">
                <a:solidFill>
                  <a:srgbClr val="0033CC"/>
                </a:solidFill>
                <a:latin typeface="Courier New" pitchFamily="49" charset="0"/>
                <a:cs typeface="Courier New" pitchFamily="49" charset="0"/>
              </a:rPr>
            </a:br>
            <a:endParaRPr lang="en-US" sz="32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23</a:t>
            </a:fld>
            <a:endParaRPr lang="en-US" dirty="0"/>
          </a:p>
        </p:txBody>
      </p:sp>
    </p:spTree>
    <p:extLst>
      <p:ext uri="{BB962C8B-B14F-4D97-AF65-F5344CB8AC3E}">
        <p14:creationId xmlns:p14="http://schemas.microsoft.com/office/powerpoint/2010/main" val="2528169795"/>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Video (Cont’d)</a:t>
            </a:r>
          </a:p>
        </p:txBody>
      </p:sp>
      <p:sp>
        <p:nvSpPr>
          <p:cNvPr id="3" name="Content Placeholder 2"/>
          <p:cNvSpPr>
            <a:spLocks noGrp="1"/>
          </p:cNvSpPr>
          <p:nvPr>
            <p:ph idx="1"/>
          </p:nvPr>
        </p:nvSpPr>
        <p:spPr>
          <a:xfrm>
            <a:off x="304800" y="1143000"/>
            <a:ext cx="8839200" cy="5181600"/>
          </a:xfrm>
        </p:spPr>
        <p:txBody>
          <a:bodyPr/>
          <a:lstStyle/>
          <a:p>
            <a:endParaRPr lang="en-US" sz="3200" dirty="0"/>
          </a:p>
          <a:p>
            <a:pPr lvl="7"/>
            <a:endParaRPr lang="en-US" sz="1200" dirty="0"/>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b="1" dirty="0">
                <a:solidFill>
                  <a:srgbClr val="0033CC"/>
                </a:solidFill>
                <a:latin typeface="Courier New" pitchFamily="49" charset="0"/>
                <a:cs typeface="Courier New" pitchFamily="49" charset="0"/>
              </a:rPr>
              <a:t>&lt;video width="320" height="240" </a:t>
            </a:r>
            <a:r>
              <a:rPr lang="en-US" sz="2400" b="1" dirty="0" smtClean="0">
                <a:solidFill>
                  <a:srgbClr val="0033CC"/>
                </a:solidFill>
                <a:latin typeface="Courier New" pitchFamily="49" charset="0"/>
                <a:cs typeface="Courier New" pitchFamily="49" charset="0"/>
              </a:rPr>
              <a:t>controls="controls"&gt;</a:t>
            </a:r>
            <a:r>
              <a:rPr lang="en-US" sz="2400" b="1" dirty="0">
                <a:solidFill>
                  <a:srgbClr val="0033CC"/>
                </a:solidFill>
                <a:latin typeface="Courier New" pitchFamily="49" charset="0"/>
                <a:cs typeface="Courier New" pitchFamily="49" charset="0"/>
              </a:rPr>
              <a:t/>
            </a:r>
            <a:br>
              <a:rPr lang="en-US" sz="2400" b="1" dirty="0">
                <a:solidFill>
                  <a:srgbClr val="0033CC"/>
                </a:solidFill>
                <a:latin typeface="Courier New" pitchFamily="49" charset="0"/>
                <a:cs typeface="Courier New" pitchFamily="49" charset="0"/>
              </a:rPr>
            </a:br>
            <a:r>
              <a:rPr lang="en-US" sz="2400" b="1" dirty="0">
                <a:solidFill>
                  <a:srgbClr val="0033CC"/>
                </a:solidFill>
                <a:latin typeface="Courier New" pitchFamily="49" charset="0"/>
                <a:cs typeface="Courier New" pitchFamily="49" charset="0"/>
              </a:rPr>
              <a:t> &lt;source </a:t>
            </a:r>
            <a:r>
              <a:rPr lang="en-US" sz="2400" b="1" dirty="0" err="1">
                <a:solidFill>
                  <a:srgbClr val="0033CC"/>
                </a:solidFill>
                <a:latin typeface="Courier New" pitchFamily="49" charset="0"/>
                <a:cs typeface="Courier New" pitchFamily="49" charset="0"/>
              </a:rPr>
              <a:t>src</a:t>
            </a:r>
            <a:r>
              <a:rPr lang="en-US" sz="2400" b="1" dirty="0">
                <a:solidFill>
                  <a:srgbClr val="0033CC"/>
                </a:solidFill>
                <a:latin typeface="Courier New" pitchFamily="49" charset="0"/>
                <a:cs typeface="Courier New" pitchFamily="49" charset="0"/>
              </a:rPr>
              <a:t>="movie.mp4" type="video/mp4" /&gt;</a:t>
            </a:r>
            <a:br>
              <a:rPr lang="en-US" sz="2400" b="1" dirty="0">
                <a:solidFill>
                  <a:srgbClr val="0033CC"/>
                </a:solidFill>
                <a:latin typeface="Courier New" pitchFamily="49" charset="0"/>
                <a:cs typeface="Courier New" pitchFamily="49" charset="0"/>
              </a:rPr>
            </a:br>
            <a:r>
              <a:rPr lang="en-US" sz="2400" b="1" dirty="0">
                <a:solidFill>
                  <a:srgbClr val="0033CC"/>
                </a:solidFill>
                <a:latin typeface="Courier New" pitchFamily="49" charset="0"/>
                <a:cs typeface="Courier New" pitchFamily="49" charset="0"/>
              </a:rPr>
              <a:t> &lt;source </a:t>
            </a:r>
            <a:r>
              <a:rPr lang="en-US" sz="2400" b="1" dirty="0" err="1">
                <a:solidFill>
                  <a:srgbClr val="0033CC"/>
                </a:solidFill>
                <a:latin typeface="Courier New" pitchFamily="49" charset="0"/>
                <a:cs typeface="Courier New" pitchFamily="49" charset="0"/>
              </a:rPr>
              <a:t>src</a:t>
            </a:r>
            <a:r>
              <a:rPr lang="en-US" sz="2400" b="1" dirty="0">
                <a:solidFill>
                  <a:srgbClr val="0033CC"/>
                </a:solidFill>
                <a:latin typeface="Courier New" pitchFamily="49" charset="0"/>
                <a:cs typeface="Courier New" pitchFamily="49" charset="0"/>
              </a:rPr>
              <a:t>="movie.ogg" type="video/</a:t>
            </a:r>
            <a:r>
              <a:rPr lang="en-US" sz="2400" b="1" dirty="0" err="1">
                <a:solidFill>
                  <a:srgbClr val="0033CC"/>
                </a:solidFill>
                <a:latin typeface="Courier New" pitchFamily="49" charset="0"/>
                <a:cs typeface="Courier New" pitchFamily="49" charset="0"/>
              </a:rPr>
              <a:t>ogg</a:t>
            </a:r>
            <a:r>
              <a:rPr lang="en-US" sz="2400" b="1" dirty="0">
                <a:solidFill>
                  <a:srgbClr val="0033CC"/>
                </a:solidFill>
                <a:latin typeface="Courier New" pitchFamily="49" charset="0"/>
                <a:cs typeface="Courier New" pitchFamily="49" charset="0"/>
              </a:rPr>
              <a:t>" /&gt;</a:t>
            </a:r>
            <a:br>
              <a:rPr lang="en-US" sz="2400" b="1" dirty="0">
                <a:solidFill>
                  <a:srgbClr val="0033CC"/>
                </a:solidFill>
                <a:latin typeface="Courier New" pitchFamily="49" charset="0"/>
                <a:cs typeface="Courier New" pitchFamily="49" charset="0"/>
              </a:rPr>
            </a:br>
            <a:r>
              <a:rPr lang="en-US" sz="2400" b="1" dirty="0">
                <a:latin typeface="Courier New" pitchFamily="49" charset="0"/>
                <a:cs typeface="Courier New" pitchFamily="49" charset="0"/>
              </a:rPr>
              <a:t> Your browser does not support video tag.</a:t>
            </a:r>
            <a:br>
              <a:rPr lang="en-US" sz="2400" b="1" dirty="0">
                <a:latin typeface="Courier New" pitchFamily="49" charset="0"/>
                <a:cs typeface="Courier New" pitchFamily="49" charset="0"/>
              </a:rPr>
            </a:br>
            <a:r>
              <a:rPr lang="en-US" sz="2400" b="1" dirty="0">
                <a:solidFill>
                  <a:srgbClr val="0033CC"/>
                </a:solidFill>
                <a:latin typeface="Courier New" pitchFamily="49" charset="0"/>
                <a:cs typeface="Courier New" pitchFamily="49" charset="0"/>
              </a:rPr>
              <a:t>&lt;/video&gt;</a:t>
            </a:r>
            <a:endParaRPr lang="en-US" sz="32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24</a:t>
            </a:fld>
            <a:endParaRPr lang="en-US" dirty="0"/>
          </a:p>
        </p:txBody>
      </p:sp>
    </p:spTree>
    <p:extLst>
      <p:ext uri="{BB962C8B-B14F-4D97-AF65-F5344CB8AC3E}">
        <p14:creationId xmlns:p14="http://schemas.microsoft.com/office/powerpoint/2010/main" val="1284566566"/>
      </p:ext>
    </p:extLst>
  </p:cSld>
  <p:clrMapOvr>
    <a:masterClrMapping/>
  </p:clrMapOvr>
  <p:transition>
    <p:strips/>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Attributes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58414061"/>
              </p:ext>
            </p:extLst>
          </p:nvPr>
        </p:nvGraphicFramePr>
        <p:xfrm>
          <a:off x="152400" y="1479224"/>
          <a:ext cx="8839200" cy="4007176"/>
        </p:xfrm>
        <a:graphic>
          <a:graphicData uri="http://schemas.openxmlformats.org/drawingml/2006/table">
            <a:tbl>
              <a:tblPr/>
              <a:tblGrid>
                <a:gridCol w="12192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6477000">
                  <a:extLst>
                    <a:ext uri="{9D8B030D-6E8A-4147-A177-3AD203B41FA5}">
                      <a16:colId xmlns:a16="http://schemas.microsoft.com/office/drawing/2014/main" xmlns="" val="20002"/>
                    </a:ext>
                  </a:extLst>
                </a:gridCol>
              </a:tblGrid>
              <a:tr h="269935">
                <a:tc>
                  <a:txBody>
                    <a:bodyPr/>
                    <a:lstStyle/>
                    <a:p>
                      <a:pPr algn="l" fontAlgn="t"/>
                      <a:r>
                        <a:rPr lang="en-US" sz="2000" dirty="0">
                          <a:latin typeface="verdana"/>
                        </a:rPr>
                        <a:t>Attribute</a:t>
                      </a: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sz="2000">
                          <a:latin typeface="verdana"/>
                        </a:rPr>
                        <a:t>Value</a:t>
                      </a: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sz="2000">
                          <a:latin typeface="verdana"/>
                        </a:rPr>
                        <a:t>Description</a:t>
                      </a: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extLst>
                  <a:ext uri="{0D108BD9-81ED-4DB2-BD59-A6C34878D82A}">
                    <a16:rowId xmlns:a16="http://schemas.microsoft.com/office/drawing/2014/main" xmlns="" val="10000"/>
                  </a:ext>
                </a:extLst>
              </a:tr>
              <a:tr h="504208">
                <a:tc>
                  <a:txBody>
                    <a:bodyPr/>
                    <a:lstStyle/>
                    <a:p>
                      <a:pPr fontAlgn="t"/>
                      <a:r>
                        <a:rPr lang="en-US" sz="2000" dirty="0">
                          <a:solidFill>
                            <a:srgbClr val="900B09"/>
                          </a:solidFill>
                          <a:latin typeface="verdana"/>
                        </a:rPr>
                        <a:t>autoplay</a:t>
                      </a:r>
                      <a:endParaRPr lang="en-US" sz="2000" dirty="0">
                        <a:latin typeface="verdana"/>
                      </a:endParaRP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i="0" dirty="0" err="1">
                          <a:latin typeface="verdana"/>
                        </a:rPr>
                        <a:t>autoplay</a:t>
                      </a:r>
                      <a:endParaRPr lang="en-US" sz="2000" i="0" dirty="0">
                        <a:latin typeface="verdana"/>
                      </a:endParaRP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The video will start playing as soon as it is ready</a:t>
                      </a: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659427">
                <a:tc>
                  <a:txBody>
                    <a:bodyPr/>
                    <a:lstStyle/>
                    <a:p>
                      <a:pPr fontAlgn="t"/>
                      <a:r>
                        <a:rPr lang="en-US" sz="2000" kern="1200" dirty="0">
                          <a:solidFill>
                            <a:srgbClr val="900B09"/>
                          </a:solidFill>
                          <a:latin typeface="verdana"/>
                          <a:ea typeface="+mn-ea"/>
                          <a:cs typeface="+mn-cs"/>
                        </a:rPr>
                        <a:t>controls</a:t>
                      </a: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i="0" dirty="0">
                          <a:latin typeface="verdana"/>
                        </a:rPr>
                        <a:t>controls</a:t>
                      </a: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Video controls should be displayed</a:t>
                      </a: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345635">
                <a:tc>
                  <a:txBody>
                    <a:bodyPr/>
                    <a:lstStyle/>
                    <a:p>
                      <a:pPr fontAlgn="t"/>
                      <a:r>
                        <a:rPr lang="en-US" sz="2000" dirty="0">
                          <a:solidFill>
                            <a:srgbClr val="900B09"/>
                          </a:solidFill>
                          <a:latin typeface="verdana"/>
                        </a:rPr>
                        <a:t>height</a:t>
                      </a:r>
                      <a:endParaRPr lang="en-US" sz="2000" dirty="0">
                        <a:latin typeface="verdana"/>
                      </a:endParaRP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i="0" dirty="0">
                          <a:latin typeface="verdana"/>
                        </a:rPr>
                        <a:t>pixels</a:t>
                      </a: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Sets the height of the video player</a:t>
                      </a: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504208">
                <a:tc>
                  <a:txBody>
                    <a:bodyPr/>
                    <a:lstStyle/>
                    <a:p>
                      <a:pPr fontAlgn="t"/>
                      <a:r>
                        <a:rPr lang="en-US" sz="2000" dirty="0">
                          <a:solidFill>
                            <a:srgbClr val="900B09"/>
                          </a:solidFill>
                          <a:latin typeface="verdana"/>
                        </a:rPr>
                        <a:t>loop</a:t>
                      </a:r>
                      <a:endParaRPr lang="en-US" sz="2000" dirty="0">
                        <a:latin typeface="verdana"/>
                      </a:endParaRP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i="0" dirty="0">
                          <a:latin typeface="verdana"/>
                        </a:rPr>
                        <a:t>loop</a:t>
                      </a: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Video will start over again, every time it is finished</a:t>
                      </a: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504208">
                <a:tc>
                  <a:txBody>
                    <a:bodyPr/>
                    <a:lstStyle/>
                    <a:p>
                      <a:pPr fontAlgn="t"/>
                      <a:r>
                        <a:rPr lang="en-US" sz="2000" dirty="0">
                          <a:solidFill>
                            <a:srgbClr val="900B09"/>
                          </a:solidFill>
                          <a:latin typeface="verdana"/>
                        </a:rPr>
                        <a:t>muted</a:t>
                      </a:r>
                      <a:endParaRPr lang="en-US" sz="2000" dirty="0">
                        <a:latin typeface="verdana"/>
                      </a:endParaRP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i="0" dirty="0">
                          <a:latin typeface="verdana"/>
                        </a:rPr>
                        <a:t>muted</a:t>
                      </a: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Audio output of the video should be muted</a:t>
                      </a: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659427">
                <a:tc>
                  <a:txBody>
                    <a:bodyPr/>
                    <a:lstStyle/>
                    <a:p>
                      <a:pPr fontAlgn="t"/>
                      <a:r>
                        <a:rPr lang="en-US" sz="2000" dirty="0">
                          <a:solidFill>
                            <a:srgbClr val="900B09"/>
                          </a:solidFill>
                          <a:latin typeface="verdana"/>
                        </a:rPr>
                        <a:t>poster</a:t>
                      </a:r>
                      <a:endParaRPr lang="en-US" sz="2000" dirty="0">
                        <a:latin typeface="verdana"/>
                      </a:endParaRP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i="0" dirty="0">
                          <a:latin typeface="verdana"/>
                        </a:rPr>
                        <a:t>URL</a:t>
                      </a: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An image to be shown while the video is downloading, or until the user hits the play button</a:t>
                      </a: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345635">
                <a:tc>
                  <a:txBody>
                    <a:bodyPr/>
                    <a:lstStyle/>
                    <a:p>
                      <a:pPr fontAlgn="t"/>
                      <a:r>
                        <a:rPr lang="en-US" sz="2000" dirty="0">
                          <a:solidFill>
                            <a:srgbClr val="900B09"/>
                          </a:solidFill>
                          <a:latin typeface="verdana"/>
                        </a:rPr>
                        <a:t>width</a:t>
                      </a:r>
                      <a:endParaRPr lang="en-US" sz="2000" dirty="0">
                        <a:latin typeface="verdana"/>
                      </a:endParaRP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i="0" dirty="0">
                          <a:latin typeface="verdana"/>
                        </a:rPr>
                        <a:t>pixels</a:t>
                      </a: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Sets the width of the video player</a:t>
                      </a:r>
                    </a:p>
                  </a:txBody>
                  <a:tcPr marL="18559" marR="18559" marT="18559" marB="1855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bl>
          </a:graphicData>
        </a:graphic>
      </p:graphicFrame>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25</a:t>
            </a:fld>
            <a:endParaRPr lang="en-US" dirty="0"/>
          </a:p>
        </p:txBody>
      </p:sp>
    </p:spTree>
  </p:cSld>
  <p:clrMapOvr>
    <a:masterClrMapping/>
  </p:clrMapOvr>
  <p:transition>
    <p:strips/>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Audio</a:t>
            </a:r>
          </a:p>
        </p:txBody>
      </p:sp>
      <p:sp>
        <p:nvSpPr>
          <p:cNvPr id="3" name="Content Placeholder 2"/>
          <p:cNvSpPr>
            <a:spLocks noGrp="1"/>
          </p:cNvSpPr>
          <p:nvPr>
            <p:ph idx="1"/>
          </p:nvPr>
        </p:nvSpPr>
        <p:spPr>
          <a:xfrm>
            <a:off x="304800" y="1143000"/>
            <a:ext cx="8839200" cy="5181600"/>
          </a:xfrm>
        </p:spPr>
        <p:txBody>
          <a:bodyPr/>
          <a:lstStyle/>
          <a:p>
            <a:r>
              <a:rPr lang="en-US" dirty="0"/>
              <a:t>Three formats: </a:t>
            </a:r>
            <a:r>
              <a:rPr lang="en-US" dirty="0" err="1"/>
              <a:t>Ogg</a:t>
            </a:r>
            <a:r>
              <a:rPr lang="en-US" dirty="0"/>
              <a:t>, WAV, MP3</a:t>
            </a:r>
          </a:p>
          <a:p>
            <a:pPr lvl="1"/>
            <a:r>
              <a:rPr lang="en-US" dirty="0" err="1"/>
              <a:t>Ogg</a:t>
            </a:r>
            <a:r>
              <a:rPr lang="en-US" dirty="0"/>
              <a:t>: Firefox, Opera, Chrome</a:t>
            </a:r>
          </a:p>
          <a:p>
            <a:pPr lvl="1"/>
            <a:r>
              <a:rPr lang="en-US" dirty="0"/>
              <a:t>MP3: IE9, Chrome, Safari</a:t>
            </a:r>
          </a:p>
          <a:p>
            <a:pPr lvl="7"/>
            <a:endParaRPr lang="en-US" sz="1200" dirty="0"/>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b="1" dirty="0">
                <a:solidFill>
                  <a:srgbClr val="0033CC"/>
                </a:solidFill>
                <a:latin typeface="Courier New" pitchFamily="49" charset="0"/>
                <a:cs typeface="Courier New" pitchFamily="49" charset="0"/>
              </a:rPr>
              <a:t>&lt;audio controls="controls"&gt;</a:t>
            </a:r>
            <a:br>
              <a:rPr lang="en-US" sz="2400" b="1" dirty="0">
                <a:solidFill>
                  <a:srgbClr val="0033CC"/>
                </a:solidFill>
                <a:latin typeface="Courier New" pitchFamily="49" charset="0"/>
                <a:cs typeface="Courier New" pitchFamily="49" charset="0"/>
              </a:rPr>
            </a:br>
            <a:r>
              <a:rPr lang="en-US" sz="2400" b="1" dirty="0">
                <a:solidFill>
                  <a:srgbClr val="0033CC"/>
                </a:solidFill>
                <a:latin typeface="Courier New" pitchFamily="49" charset="0"/>
                <a:cs typeface="Courier New" pitchFamily="49" charset="0"/>
              </a:rPr>
              <a:t>  &lt;source </a:t>
            </a:r>
            <a:r>
              <a:rPr lang="en-US" sz="2400" b="1" dirty="0" err="1">
                <a:solidFill>
                  <a:srgbClr val="0033CC"/>
                </a:solidFill>
                <a:latin typeface="Courier New" pitchFamily="49" charset="0"/>
                <a:cs typeface="Courier New" pitchFamily="49" charset="0"/>
              </a:rPr>
              <a:t>src</a:t>
            </a:r>
            <a:r>
              <a:rPr lang="en-US" sz="2400" b="1" dirty="0">
                <a:solidFill>
                  <a:srgbClr val="0033CC"/>
                </a:solidFill>
                <a:latin typeface="Courier New" pitchFamily="49" charset="0"/>
                <a:cs typeface="Courier New" pitchFamily="49" charset="0"/>
              </a:rPr>
              <a:t>="song.ogg" type="audio/</a:t>
            </a:r>
            <a:r>
              <a:rPr lang="en-US" sz="2400" b="1" dirty="0" err="1">
                <a:solidFill>
                  <a:srgbClr val="0033CC"/>
                </a:solidFill>
                <a:latin typeface="Courier New" pitchFamily="49" charset="0"/>
                <a:cs typeface="Courier New" pitchFamily="49" charset="0"/>
              </a:rPr>
              <a:t>ogg</a:t>
            </a:r>
            <a:r>
              <a:rPr lang="en-US" sz="2400" b="1" dirty="0">
                <a:solidFill>
                  <a:srgbClr val="0033CC"/>
                </a:solidFill>
                <a:latin typeface="Courier New" pitchFamily="49" charset="0"/>
                <a:cs typeface="Courier New" pitchFamily="49" charset="0"/>
              </a:rPr>
              <a:t>" /&gt;</a:t>
            </a:r>
            <a:br>
              <a:rPr lang="en-US" sz="2400" b="1" dirty="0">
                <a:solidFill>
                  <a:srgbClr val="0033CC"/>
                </a:solidFill>
                <a:latin typeface="Courier New" pitchFamily="49" charset="0"/>
                <a:cs typeface="Courier New" pitchFamily="49" charset="0"/>
              </a:rPr>
            </a:br>
            <a:r>
              <a:rPr lang="en-US" sz="2400" b="1" dirty="0">
                <a:solidFill>
                  <a:srgbClr val="0033CC"/>
                </a:solidFill>
                <a:latin typeface="Courier New" pitchFamily="49" charset="0"/>
                <a:cs typeface="Courier New" pitchFamily="49" charset="0"/>
              </a:rPr>
              <a:t>  &lt;source </a:t>
            </a:r>
            <a:r>
              <a:rPr lang="en-US" sz="2400" b="1" dirty="0" err="1">
                <a:solidFill>
                  <a:srgbClr val="0033CC"/>
                </a:solidFill>
                <a:latin typeface="Courier New" pitchFamily="49" charset="0"/>
                <a:cs typeface="Courier New" pitchFamily="49" charset="0"/>
              </a:rPr>
              <a:t>src</a:t>
            </a:r>
            <a:r>
              <a:rPr lang="en-US" sz="2400" b="1" dirty="0">
                <a:solidFill>
                  <a:srgbClr val="0033CC"/>
                </a:solidFill>
                <a:latin typeface="Courier New" pitchFamily="49" charset="0"/>
                <a:cs typeface="Courier New" pitchFamily="49" charset="0"/>
              </a:rPr>
              <a:t>="song.mp3" type="audio/mpeg" /&gt;</a:t>
            </a:r>
            <a:br>
              <a:rPr lang="en-US" sz="2400" b="1" dirty="0">
                <a:solidFill>
                  <a:srgbClr val="0033CC"/>
                </a:solidFill>
                <a:latin typeface="Courier New" pitchFamily="49" charset="0"/>
                <a:cs typeface="Courier New" pitchFamily="49" charset="0"/>
              </a:rPr>
            </a:br>
            <a:r>
              <a:rPr lang="en-US" sz="2400" b="1" dirty="0">
                <a:latin typeface="Courier New" pitchFamily="49" charset="0"/>
                <a:cs typeface="Courier New" pitchFamily="49" charset="0"/>
              </a:rPr>
              <a:t>Your browser does not support audio element.</a:t>
            </a:r>
            <a:br>
              <a:rPr lang="en-US" sz="2400" b="1" dirty="0">
                <a:latin typeface="Courier New" pitchFamily="49" charset="0"/>
                <a:cs typeface="Courier New" pitchFamily="49" charset="0"/>
              </a:rPr>
            </a:br>
            <a:r>
              <a:rPr lang="en-US" sz="2400" b="1" dirty="0">
                <a:solidFill>
                  <a:srgbClr val="0033CC"/>
                </a:solidFill>
                <a:latin typeface="Courier New" pitchFamily="49" charset="0"/>
                <a:cs typeface="Courier New" pitchFamily="49" charset="0"/>
              </a:rPr>
              <a:t>&lt;/audio&gt;</a:t>
            </a:r>
          </a:p>
          <a:p>
            <a:pPr lvl="0"/>
            <a:r>
              <a:rPr lang="en-US" dirty="0">
                <a:solidFill>
                  <a:srgbClr val="000000"/>
                </a:solidFill>
              </a:rPr>
              <a:t>control, multiple source, and content text is similar to </a:t>
            </a:r>
            <a:r>
              <a:rPr lang="en-US" sz="3100" b="1" dirty="0">
                <a:solidFill>
                  <a:srgbClr val="0033CC"/>
                </a:solidFill>
                <a:latin typeface="Courier New" pitchFamily="49" charset="0"/>
                <a:cs typeface="Courier New" pitchFamily="49" charset="0"/>
              </a:rPr>
              <a:t>&lt;video&gt;</a:t>
            </a:r>
            <a:r>
              <a:rPr lang="en-US" dirty="0">
                <a:solidFill>
                  <a:srgbClr val="000000"/>
                </a:solidFill>
              </a:rPr>
              <a:t> element</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400" b="1" dirty="0">
              <a:solidFill>
                <a:srgbClr val="0033CC"/>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26</a:t>
            </a:fld>
            <a:endParaRPr lang="en-US" dirty="0"/>
          </a:p>
        </p:txBody>
      </p:sp>
    </p:spTree>
  </p:cSld>
  <p:clrMapOvr>
    <a:masterClrMapping/>
  </p:clrMapOvr>
  <p:transition>
    <p:strips/>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Audio (cont’d)</a:t>
            </a:r>
          </a:p>
        </p:txBody>
      </p:sp>
      <p:graphicFrame>
        <p:nvGraphicFramePr>
          <p:cNvPr id="5" name="Content Placeholder 4"/>
          <p:cNvGraphicFramePr>
            <a:graphicFrameLocks noGrp="1"/>
          </p:cNvGraphicFramePr>
          <p:nvPr>
            <p:ph idx="1"/>
          </p:nvPr>
        </p:nvGraphicFramePr>
        <p:xfrm>
          <a:off x="381000" y="1905000"/>
          <a:ext cx="8382000" cy="3140026"/>
        </p:xfrm>
        <a:graphic>
          <a:graphicData uri="http://schemas.openxmlformats.org/drawingml/2006/table">
            <a:tbl>
              <a:tblPr/>
              <a:tblGrid>
                <a:gridCol w="1319389">
                  <a:extLst>
                    <a:ext uri="{9D8B030D-6E8A-4147-A177-3AD203B41FA5}">
                      <a16:colId xmlns:a16="http://schemas.microsoft.com/office/drawing/2014/main" xmlns="" val="20000"/>
                    </a:ext>
                  </a:extLst>
                </a:gridCol>
                <a:gridCol w="1629833">
                  <a:extLst>
                    <a:ext uri="{9D8B030D-6E8A-4147-A177-3AD203B41FA5}">
                      <a16:colId xmlns:a16="http://schemas.microsoft.com/office/drawing/2014/main" xmlns="" val="20001"/>
                    </a:ext>
                  </a:extLst>
                </a:gridCol>
                <a:gridCol w="5432778">
                  <a:extLst>
                    <a:ext uri="{9D8B030D-6E8A-4147-A177-3AD203B41FA5}">
                      <a16:colId xmlns:a16="http://schemas.microsoft.com/office/drawing/2014/main" xmlns="" val="20002"/>
                    </a:ext>
                  </a:extLst>
                </a:gridCol>
              </a:tblGrid>
              <a:tr h="385033">
                <a:tc>
                  <a:txBody>
                    <a:bodyPr/>
                    <a:lstStyle/>
                    <a:p>
                      <a:pPr algn="l" fontAlgn="t"/>
                      <a:r>
                        <a:rPr lang="en-US" sz="2000" dirty="0">
                          <a:latin typeface="verdana"/>
                        </a:rPr>
                        <a:t>Attribute</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sz="2000">
                          <a:latin typeface="verdana"/>
                        </a:rPr>
                        <a:t>Value</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sz="2000">
                          <a:latin typeface="verdana"/>
                        </a:rPr>
                        <a:t>Description</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extLst>
                  <a:ext uri="{0D108BD9-81ED-4DB2-BD59-A6C34878D82A}">
                    <a16:rowId xmlns:a16="http://schemas.microsoft.com/office/drawing/2014/main" xmlns="" val="10000"/>
                  </a:ext>
                </a:extLst>
              </a:tr>
              <a:tr h="860742">
                <a:tc>
                  <a:txBody>
                    <a:bodyPr/>
                    <a:lstStyle/>
                    <a:p>
                      <a:pPr fontAlgn="t"/>
                      <a:r>
                        <a:rPr lang="en-US" sz="2000" dirty="0">
                          <a:solidFill>
                            <a:srgbClr val="900B09"/>
                          </a:solidFill>
                          <a:latin typeface="verdana"/>
                        </a:rPr>
                        <a:t>autoplay</a:t>
                      </a:r>
                      <a:endParaRPr lang="en-US" sz="2000" dirty="0">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autoplay</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Audio will start playing as soon as it is ready</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1033509">
                <a:tc>
                  <a:txBody>
                    <a:bodyPr/>
                    <a:lstStyle/>
                    <a:p>
                      <a:pPr fontAlgn="t"/>
                      <a:r>
                        <a:rPr lang="en-US" sz="2000" dirty="0">
                          <a:solidFill>
                            <a:srgbClr val="900B09"/>
                          </a:solidFill>
                          <a:latin typeface="verdana"/>
                        </a:rPr>
                        <a:t>controls</a:t>
                      </a:r>
                      <a:endParaRPr lang="en-US" sz="2000" dirty="0">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a:latin typeface="verdana"/>
                        </a:rPr>
                        <a:t>controls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Audio controls should be displayed (such as a play/pause button etc).</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860742">
                <a:tc>
                  <a:txBody>
                    <a:bodyPr/>
                    <a:lstStyle/>
                    <a:p>
                      <a:pPr fontAlgn="t"/>
                      <a:r>
                        <a:rPr lang="en-US" sz="2000" dirty="0">
                          <a:solidFill>
                            <a:srgbClr val="900B09"/>
                          </a:solidFill>
                          <a:latin typeface="verdana"/>
                        </a:rPr>
                        <a:t>loop</a:t>
                      </a:r>
                      <a:endParaRPr lang="en-US" sz="2000" dirty="0">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a:latin typeface="verdana"/>
                        </a:rPr>
                        <a:t>loop</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Audio will start over again, every time it is finished</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bl>
          </a:graphicData>
        </a:graphic>
      </p:graphicFrame>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27</a:t>
            </a:fld>
            <a:endParaRPr lang="en-US" dirty="0"/>
          </a:p>
        </p:txBody>
      </p:sp>
    </p:spTree>
  </p:cSld>
  <p:clrMapOvr>
    <a:masterClrMapping/>
  </p:clrMapOvr>
  <p:transition>
    <p:strips/>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Media Events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99449302"/>
              </p:ext>
            </p:extLst>
          </p:nvPr>
        </p:nvGraphicFramePr>
        <p:xfrm>
          <a:off x="457200" y="1219200"/>
          <a:ext cx="8229600" cy="4876802"/>
        </p:xfrm>
        <a:graphic>
          <a:graphicData uri="http://schemas.openxmlformats.org/drawingml/2006/table">
            <a:tbl>
              <a:tblPr/>
              <a:tblGrid>
                <a:gridCol w="2220463">
                  <a:extLst>
                    <a:ext uri="{9D8B030D-6E8A-4147-A177-3AD203B41FA5}">
                      <a16:colId xmlns:a16="http://schemas.microsoft.com/office/drawing/2014/main" xmlns="" val="20000"/>
                    </a:ext>
                  </a:extLst>
                </a:gridCol>
                <a:gridCol w="6009137">
                  <a:extLst>
                    <a:ext uri="{9D8B030D-6E8A-4147-A177-3AD203B41FA5}">
                      <a16:colId xmlns:a16="http://schemas.microsoft.com/office/drawing/2014/main" xmlns="" val="20001"/>
                    </a:ext>
                  </a:extLst>
                </a:gridCol>
              </a:tblGrid>
              <a:tr h="315071">
                <a:tc>
                  <a:txBody>
                    <a:bodyPr/>
                    <a:lstStyle/>
                    <a:p>
                      <a:pPr algn="l" fontAlgn="t"/>
                      <a:r>
                        <a:rPr lang="en-US" sz="1600" dirty="0">
                          <a:latin typeface="verdana"/>
                        </a:rPr>
                        <a:t>Attribute</a:t>
                      </a: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sz="1600" dirty="0">
                          <a:latin typeface="verdana"/>
                        </a:rPr>
                        <a:t>Description</a:t>
                      </a: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extLst>
                  <a:ext uri="{0D108BD9-81ED-4DB2-BD59-A6C34878D82A}">
                    <a16:rowId xmlns:a16="http://schemas.microsoft.com/office/drawing/2014/main" xmlns="" val="10000"/>
                  </a:ext>
                </a:extLst>
              </a:tr>
              <a:tr h="602753">
                <a:tc>
                  <a:txBody>
                    <a:bodyPr/>
                    <a:lstStyle/>
                    <a:p>
                      <a:pPr fontAlgn="t"/>
                      <a:r>
                        <a:rPr lang="en-US" sz="1800" b="1" dirty="0" err="1">
                          <a:solidFill>
                            <a:srgbClr val="0033CC"/>
                          </a:solidFill>
                          <a:latin typeface="Courier New" pitchFamily="49" charset="0"/>
                          <a:cs typeface="Courier New" pitchFamily="49" charset="0"/>
                        </a:rPr>
                        <a:t>oncanplay</a:t>
                      </a:r>
                      <a:endParaRPr lang="en-US" sz="1800" b="1" dirty="0">
                        <a:solidFill>
                          <a:srgbClr val="0033CC"/>
                        </a:solidFill>
                        <a:latin typeface="Courier New" pitchFamily="49" charset="0"/>
                        <a:cs typeface="Courier New" pitchFamily="49" charset="0"/>
                      </a:endParaRP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1600" dirty="0">
                          <a:latin typeface="verdana"/>
                        </a:rPr>
                        <a:t>When a file is ready to start playing (when it has buffered enough to begin)</a:t>
                      </a: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602753">
                <a:tc>
                  <a:txBody>
                    <a:bodyPr/>
                    <a:lstStyle/>
                    <a:p>
                      <a:pPr fontAlgn="t"/>
                      <a:r>
                        <a:rPr lang="en-US" sz="1800" b="1" kern="1200" dirty="0" err="1">
                          <a:solidFill>
                            <a:srgbClr val="0033CC"/>
                          </a:solidFill>
                          <a:latin typeface="Courier New" pitchFamily="49" charset="0"/>
                          <a:ea typeface="+mn-ea"/>
                          <a:cs typeface="Courier New" pitchFamily="49" charset="0"/>
                        </a:rPr>
                        <a:t>onemptied</a:t>
                      </a:r>
                      <a:endParaRPr lang="en-US" sz="1800" b="1" kern="1200" dirty="0">
                        <a:solidFill>
                          <a:srgbClr val="0033CC"/>
                        </a:solidFill>
                        <a:latin typeface="Courier New" pitchFamily="49" charset="0"/>
                        <a:ea typeface="+mn-ea"/>
                        <a:cs typeface="Courier New" pitchFamily="49" charset="0"/>
                      </a:endParaRP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1600" dirty="0">
                          <a:latin typeface="verdana"/>
                        </a:rPr>
                        <a:t>When something bad happens and the file is suddenly unavailable (like unexpectedly disconnects)</a:t>
                      </a: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602753">
                <a:tc>
                  <a:txBody>
                    <a:bodyPr/>
                    <a:lstStyle/>
                    <a:p>
                      <a:pPr fontAlgn="t"/>
                      <a:r>
                        <a:rPr lang="en-US" sz="1800" b="1" kern="1200" dirty="0" err="1">
                          <a:solidFill>
                            <a:srgbClr val="0033CC"/>
                          </a:solidFill>
                          <a:latin typeface="Courier New" pitchFamily="49" charset="0"/>
                          <a:ea typeface="+mn-ea"/>
                          <a:cs typeface="Courier New" pitchFamily="49" charset="0"/>
                        </a:rPr>
                        <a:t>onended</a:t>
                      </a:r>
                      <a:endParaRPr lang="en-US" sz="1800" b="1" kern="1200" dirty="0">
                        <a:solidFill>
                          <a:srgbClr val="0033CC"/>
                        </a:solidFill>
                        <a:latin typeface="Courier New" pitchFamily="49" charset="0"/>
                        <a:ea typeface="+mn-ea"/>
                        <a:cs typeface="Courier New" pitchFamily="49" charset="0"/>
                      </a:endParaRP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1600" dirty="0">
                          <a:latin typeface="verdana"/>
                        </a:rPr>
                        <a:t>When the media has reach the end (a useful event for messages like "thanks for listening")</a:t>
                      </a: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15071">
                <a:tc>
                  <a:txBody>
                    <a:bodyPr/>
                    <a:lstStyle/>
                    <a:p>
                      <a:pPr fontAlgn="t"/>
                      <a:r>
                        <a:rPr lang="en-US" sz="1800" b="1" kern="1200" dirty="0" err="1">
                          <a:solidFill>
                            <a:srgbClr val="0033CC"/>
                          </a:solidFill>
                          <a:latin typeface="Courier New" pitchFamily="49" charset="0"/>
                          <a:ea typeface="+mn-ea"/>
                          <a:cs typeface="Courier New" pitchFamily="49" charset="0"/>
                        </a:rPr>
                        <a:t>onerror</a:t>
                      </a:r>
                      <a:endParaRPr lang="en-US" sz="1800" b="1" kern="1200" dirty="0">
                        <a:solidFill>
                          <a:srgbClr val="0033CC"/>
                        </a:solidFill>
                        <a:latin typeface="Courier New" pitchFamily="49" charset="0"/>
                        <a:ea typeface="+mn-ea"/>
                        <a:cs typeface="Courier New" pitchFamily="49" charset="0"/>
                      </a:endParaRP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1600" dirty="0">
                          <a:latin typeface="verdana"/>
                        </a:rPr>
                        <a:t>When an error occurs when the file is being loaded</a:t>
                      </a: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602753">
                <a:tc>
                  <a:txBody>
                    <a:bodyPr/>
                    <a:lstStyle/>
                    <a:p>
                      <a:pPr fontAlgn="t"/>
                      <a:r>
                        <a:rPr lang="en-US" sz="1800" b="1" kern="1200" dirty="0" err="1">
                          <a:solidFill>
                            <a:srgbClr val="0033CC"/>
                          </a:solidFill>
                          <a:latin typeface="Courier New" pitchFamily="49" charset="0"/>
                          <a:ea typeface="+mn-ea"/>
                          <a:cs typeface="Courier New" pitchFamily="49" charset="0"/>
                        </a:rPr>
                        <a:t>onloadstart</a:t>
                      </a:r>
                      <a:endParaRPr lang="en-US" sz="1800" b="1" kern="1200" dirty="0">
                        <a:solidFill>
                          <a:srgbClr val="0033CC"/>
                        </a:solidFill>
                        <a:latin typeface="Courier New" pitchFamily="49" charset="0"/>
                        <a:ea typeface="+mn-ea"/>
                        <a:cs typeface="Courier New" pitchFamily="49" charset="0"/>
                      </a:endParaRP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1600" dirty="0">
                          <a:latin typeface="verdana"/>
                        </a:rPr>
                        <a:t>When the file begins to load before anything is actually loaded</a:t>
                      </a: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602753">
                <a:tc>
                  <a:txBody>
                    <a:bodyPr/>
                    <a:lstStyle/>
                    <a:p>
                      <a:pPr fontAlgn="t"/>
                      <a:r>
                        <a:rPr lang="en-US" sz="1800" b="1" kern="1200" dirty="0" err="1">
                          <a:solidFill>
                            <a:srgbClr val="0033CC"/>
                          </a:solidFill>
                          <a:latin typeface="Courier New" pitchFamily="49" charset="0"/>
                          <a:ea typeface="+mn-ea"/>
                          <a:cs typeface="Courier New" pitchFamily="49" charset="0"/>
                        </a:rPr>
                        <a:t>onpause</a:t>
                      </a:r>
                      <a:endParaRPr lang="en-US" sz="1800" b="1" kern="1200" dirty="0">
                        <a:solidFill>
                          <a:srgbClr val="0033CC"/>
                        </a:solidFill>
                        <a:latin typeface="Courier New" pitchFamily="49" charset="0"/>
                        <a:ea typeface="+mn-ea"/>
                        <a:cs typeface="Courier New" pitchFamily="49" charset="0"/>
                      </a:endParaRP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1600" dirty="0">
                          <a:latin typeface="verdana"/>
                        </a:rPr>
                        <a:t>When the media is paused either by the user or programmatically</a:t>
                      </a: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315071">
                <a:tc>
                  <a:txBody>
                    <a:bodyPr/>
                    <a:lstStyle/>
                    <a:p>
                      <a:pPr fontAlgn="t"/>
                      <a:r>
                        <a:rPr lang="en-US" sz="1800" b="1" kern="1200" dirty="0" err="1">
                          <a:solidFill>
                            <a:srgbClr val="0033CC"/>
                          </a:solidFill>
                          <a:latin typeface="Courier New" pitchFamily="49" charset="0"/>
                          <a:ea typeface="+mn-ea"/>
                          <a:cs typeface="Courier New" pitchFamily="49" charset="0"/>
                        </a:rPr>
                        <a:t>onplay</a:t>
                      </a:r>
                      <a:endParaRPr lang="en-US" sz="1800" b="1" kern="1200" dirty="0">
                        <a:solidFill>
                          <a:srgbClr val="0033CC"/>
                        </a:solidFill>
                        <a:latin typeface="Courier New" pitchFamily="49" charset="0"/>
                        <a:ea typeface="+mn-ea"/>
                        <a:cs typeface="Courier New" pitchFamily="49" charset="0"/>
                      </a:endParaRP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1600" dirty="0">
                          <a:latin typeface="verdana"/>
                        </a:rPr>
                        <a:t>When the media is ready to start playing</a:t>
                      </a: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315071">
                <a:tc>
                  <a:txBody>
                    <a:bodyPr/>
                    <a:lstStyle/>
                    <a:p>
                      <a:pPr fontAlgn="t"/>
                      <a:r>
                        <a:rPr lang="en-US" sz="1800" b="1" kern="1200" dirty="0" err="1">
                          <a:solidFill>
                            <a:srgbClr val="0033CC"/>
                          </a:solidFill>
                          <a:latin typeface="Courier New" pitchFamily="49" charset="0"/>
                          <a:ea typeface="+mn-ea"/>
                          <a:cs typeface="Courier New" pitchFamily="49" charset="0"/>
                        </a:rPr>
                        <a:t>onplaying</a:t>
                      </a:r>
                      <a:endParaRPr lang="en-US" sz="1800" b="1" kern="1200" dirty="0">
                        <a:solidFill>
                          <a:srgbClr val="0033CC"/>
                        </a:solidFill>
                        <a:latin typeface="Courier New" pitchFamily="49" charset="0"/>
                        <a:ea typeface="+mn-ea"/>
                        <a:cs typeface="Courier New" pitchFamily="49" charset="0"/>
                      </a:endParaRP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1600" dirty="0">
                          <a:latin typeface="verdana"/>
                        </a:rPr>
                        <a:t>When the media actually has started playing</a:t>
                      </a: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r h="602753">
                <a:tc>
                  <a:txBody>
                    <a:bodyPr/>
                    <a:lstStyle/>
                    <a:p>
                      <a:pPr fontAlgn="t"/>
                      <a:r>
                        <a:rPr lang="en-US" sz="1800" b="1" kern="1200" dirty="0" err="1">
                          <a:solidFill>
                            <a:srgbClr val="0033CC"/>
                          </a:solidFill>
                          <a:latin typeface="Courier New" pitchFamily="49" charset="0"/>
                          <a:ea typeface="+mn-ea"/>
                          <a:cs typeface="Courier New" pitchFamily="49" charset="0"/>
                        </a:rPr>
                        <a:t>onvolumechange</a:t>
                      </a:r>
                      <a:endParaRPr lang="en-US" sz="1800" b="1" kern="1200" dirty="0">
                        <a:solidFill>
                          <a:srgbClr val="0033CC"/>
                        </a:solidFill>
                        <a:latin typeface="Courier New" pitchFamily="49" charset="0"/>
                        <a:ea typeface="+mn-ea"/>
                        <a:cs typeface="Courier New" pitchFamily="49" charset="0"/>
                      </a:endParaRP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1600" dirty="0">
                          <a:latin typeface="verdana"/>
                        </a:rPr>
                        <a:t>When the volume is changed which (includes setting the volume to "mute")</a:t>
                      </a:r>
                    </a:p>
                  </a:txBody>
                  <a:tcPr marL="6426" marR="6426" marT="6426" marB="642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bl>
          </a:graphicData>
        </a:graphic>
      </p:graphicFrame>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28</a:t>
            </a:fld>
            <a:endParaRPr lang="en-US" dirty="0"/>
          </a:p>
        </p:txBody>
      </p:sp>
    </p:spTree>
  </p:cSld>
  <p:clrMapOvr>
    <a:masterClrMapping/>
  </p:clrMapOvr>
  <p:transition>
    <p:strip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sz="3200" dirty="0">
                <a:solidFill>
                  <a:srgbClr val="C2C2C2"/>
                </a:solidFill>
              </a:rPr>
              <a:t>Introduction</a:t>
            </a:r>
          </a:p>
          <a:p>
            <a:r>
              <a:rPr lang="en-US" sz="3200" dirty="0">
                <a:solidFill>
                  <a:srgbClr val="C2C2C2"/>
                </a:solidFill>
              </a:rPr>
              <a:t>Page Structure</a:t>
            </a:r>
          </a:p>
          <a:p>
            <a:r>
              <a:rPr lang="en-US" sz="3200" dirty="0">
                <a:solidFill>
                  <a:srgbClr val="C2C2C2"/>
                </a:solidFill>
              </a:rPr>
              <a:t>Multimedia</a:t>
            </a:r>
          </a:p>
          <a:p>
            <a:r>
              <a:rPr lang="en-US" sz="3200" dirty="0"/>
              <a:t>Forms</a:t>
            </a:r>
          </a:p>
          <a:p>
            <a:r>
              <a:rPr lang="en-US" sz="3200" dirty="0">
                <a:solidFill>
                  <a:srgbClr val="C2C2C2"/>
                </a:solidFill>
              </a:rPr>
              <a:t>Storage</a:t>
            </a:r>
          </a:p>
          <a:p>
            <a:r>
              <a:rPr lang="en-US" sz="3200" dirty="0">
                <a:solidFill>
                  <a:srgbClr val="C2C2C2"/>
                </a:solidFill>
              </a:rPr>
              <a:t>Drag &amp; Drop</a:t>
            </a:r>
          </a:p>
          <a:p>
            <a:r>
              <a:rPr lang="en-US" sz="3200" dirty="0">
                <a:solidFill>
                  <a:srgbClr val="C2C2C2"/>
                </a:solidFill>
              </a:rPr>
              <a:t>Canvas</a:t>
            </a:r>
          </a:p>
          <a:p>
            <a:r>
              <a:rPr lang="en-US" sz="3200" dirty="0">
                <a:solidFill>
                  <a:srgbClr val="C2C2C2"/>
                </a:solidFill>
              </a:rPr>
              <a:t>Other Features</a:t>
            </a:r>
          </a:p>
          <a:p>
            <a:endParaRPr lang="en-US" sz="3200" dirty="0">
              <a:solidFill>
                <a:srgbClr val="C2C2C2"/>
              </a:solidFill>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29</a:t>
            </a:fld>
            <a:endParaRPr lang="en-US" dirty="0"/>
          </a:p>
        </p:txBody>
      </p:sp>
    </p:spTree>
  </p:cSld>
  <p:clrMapOvr>
    <a:masterClrMapping/>
  </p:clrMapOvr>
  <p:transition>
    <p:strip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sz="3200" dirty="0"/>
              <a:t>Introduction</a:t>
            </a:r>
          </a:p>
          <a:p>
            <a:r>
              <a:rPr lang="en-US" sz="3200" dirty="0"/>
              <a:t>Page Structure</a:t>
            </a:r>
          </a:p>
          <a:p>
            <a:r>
              <a:rPr lang="en-US" sz="3200" dirty="0"/>
              <a:t>Multimedia</a:t>
            </a:r>
          </a:p>
          <a:p>
            <a:r>
              <a:rPr lang="en-US" sz="3200" dirty="0"/>
              <a:t>Forms</a:t>
            </a:r>
          </a:p>
          <a:p>
            <a:r>
              <a:rPr lang="en-US" sz="3200" dirty="0"/>
              <a:t>Storage</a:t>
            </a:r>
          </a:p>
          <a:p>
            <a:r>
              <a:rPr lang="en-US" sz="3200" dirty="0"/>
              <a:t>Drag &amp; Drop</a:t>
            </a:r>
          </a:p>
          <a:p>
            <a:r>
              <a:rPr lang="en-US" sz="3200" dirty="0"/>
              <a:t>Canvas</a:t>
            </a:r>
          </a:p>
          <a:p>
            <a:r>
              <a:rPr lang="en-US" sz="3200" dirty="0"/>
              <a:t>Other Features</a:t>
            </a:r>
          </a:p>
          <a:p>
            <a:endParaRPr lang="en-US" sz="32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a:t>
            </a:fld>
            <a:endParaRPr lang="en-US" dirty="0"/>
          </a:p>
        </p:txBody>
      </p:sp>
    </p:spTree>
  </p:cSld>
  <p:clrMapOvr>
    <a:masterClrMapping/>
  </p:clrMapOvr>
  <p:transition>
    <p:strips/>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Current &amp; Future </a:t>
            </a:r>
          </a:p>
        </p:txBody>
      </p:sp>
      <p:sp>
        <p:nvSpPr>
          <p:cNvPr id="3" name="Content Placeholder 2"/>
          <p:cNvSpPr>
            <a:spLocks noGrp="1"/>
          </p:cNvSpPr>
          <p:nvPr>
            <p:ph idx="1"/>
          </p:nvPr>
        </p:nvSpPr>
        <p:spPr>
          <a:xfrm>
            <a:off x="304800" y="1143000"/>
            <a:ext cx="8839200" cy="5181600"/>
          </a:xfrm>
        </p:spPr>
        <p:txBody>
          <a:bodyPr/>
          <a:lstStyle/>
          <a:p>
            <a:r>
              <a:rPr lang="en-US" dirty="0"/>
              <a:t>One of the problems with HTML 4 forms is that they are just dumb fields</a:t>
            </a:r>
          </a:p>
          <a:p>
            <a:r>
              <a:rPr lang="en-US" dirty="0"/>
              <a:t>Validation is required on the server, of course</a:t>
            </a:r>
          </a:p>
          <a:p>
            <a:r>
              <a:rPr lang="en-US" dirty="0"/>
              <a:t>But we have to duplicate it in the user’s browser with JavaScript </a:t>
            </a:r>
          </a:p>
          <a:p>
            <a:r>
              <a:rPr lang="en-US" dirty="0"/>
              <a:t>If browsers had built-in validation for some of the most common data types </a:t>
            </a:r>
            <a:r>
              <a:rPr lang="en-US" dirty="0">
                <a:sym typeface="Wingdings" pitchFamily="2" charset="2"/>
              </a:rPr>
              <a:t> </a:t>
            </a:r>
            <a:endParaRPr lang="en-US" dirty="0"/>
          </a:p>
          <a:p>
            <a:pPr lvl="1"/>
            <a:r>
              <a:rPr lang="en-US" dirty="0"/>
              <a:t>HTML5 defines new input elements</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30</a:t>
            </a:fld>
            <a:endParaRPr lang="en-US" dirty="0"/>
          </a:p>
        </p:txBody>
      </p:sp>
    </p:spTree>
  </p:cSld>
  <p:clrMapOvr>
    <a:masterClrMapping/>
  </p:clrMapOvr>
  <p:transition>
    <p:strip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New Input Types</a:t>
            </a:r>
          </a:p>
        </p:txBody>
      </p:sp>
      <p:sp>
        <p:nvSpPr>
          <p:cNvPr id="3" name="Content Placeholder 2"/>
          <p:cNvSpPr>
            <a:spLocks noGrp="1"/>
          </p:cNvSpPr>
          <p:nvPr>
            <p:ph idx="1"/>
          </p:nvPr>
        </p:nvSpPr>
        <p:spPr/>
        <p:txBody>
          <a:bodyPr/>
          <a:lstStyle/>
          <a:p>
            <a:pPr>
              <a:spcBef>
                <a:spcPts val="600"/>
              </a:spcBef>
            </a:pPr>
            <a:r>
              <a:rPr lang="en-US" dirty="0"/>
              <a:t>New input types in HTML5</a:t>
            </a:r>
          </a:p>
          <a:p>
            <a:pPr lvl="1">
              <a:spcBef>
                <a:spcPts val="600"/>
              </a:spcBef>
            </a:pPr>
            <a:endParaRPr lang="en-US" sz="2400" dirty="0"/>
          </a:p>
          <a:p>
            <a:pPr lvl="1">
              <a:spcBef>
                <a:spcPts val="600"/>
              </a:spcBef>
            </a:pPr>
            <a:endParaRPr lang="en-US" sz="2400" dirty="0"/>
          </a:p>
          <a:p>
            <a:pPr lvl="1">
              <a:spcBef>
                <a:spcPts val="600"/>
              </a:spcBef>
            </a:pPr>
            <a:endParaRPr lang="en-US" sz="2400" dirty="0"/>
          </a:p>
          <a:p>
            <a:pPr lvl="1">
              <a:spcBef>
                <a:spcPts val="600"/>
              </a:spcBef>
            </a:pPr>
            <a:endParaRPr lang="en-US" sz="2400" dirty="0"/>
          </a:p>
          <a:p>
            <a:pPr lvl="1">
              <a:spcBef>
                <a:spcPts val="600"/>
              </a:spcBef>
            </a:pPr>
            <a:endParaRPr lang="en-US" sz="2400" dirty="0"/>
          </a:p>
          <a:p>
            <a:pPr lvl="1">
              <a:spcBef>
                <a:spcPts val="600"/>
              </a:spcBef>
            </a:pPr>
            <a:endParaRPr lang="en-US" sz="3200" dirty="0"/>
          </a:p>
          <a:p>
            <a:pPr lvl="1">
              <a:spcBef>
                <a:spcPts val="600"/>
              </a:spcBef>
            </a:pPr>
            <a:endParaRPr lang="en-US" dirty="0"/>
          </a:p>
          <a:p>
            <a:pPr lvl="1">
              <a:spcBef>
                <a:spcPts val="600"/>
              </a:spcBef>
            </a:pPr>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26614032"/>
              </p:ext>
            </p:extLst>
          </p:nvPr>
        </p:nvGraphicFramePr>
        <p:xfrm>
          <a:off x="533400" y="2069422"/>
          <a:ext cx="8001000" cy="3816436"/>
        </p:xfrm>
        <a:graphic>
          <a:graphicData uri="http://schemas.openxmlformats.org/drawingml/2006/table">
            <a:tbl>
              <a:tblPr/>
              <a:tblGrid>
                <a:gridCol w="1390379">
                  <a:extLst>
                    <a:ext uri="{9D8B030D-6E8A-4147-A177-3AD203B41FA5}">
                      <a16:colId xmlns:a16="http://schemas.microsoft.com/office/drawing/2014/main" xmlns="" val="20000"/>
                    </a:ext>
                  </a:extLst>
                </a:gridCol>
                <a:gridCol w="6610621">
                  <a:extLst>
                    <a:ext uri="{9D8B030D-6E8A-4147-A177-3AD203B41FA5}">
                      <a16:colId xmlns:a16="http://schemas.microsoft.com/office/drawing/2014/main" xmlns="" val="20001"/>
                    </a:ext>
                  </a:extLst>
                </a:gridCol>
              </a:tblGrid>
              <a:tr h="350520">
                <a:tc>
                  <a:txBody>
                    <a:bodyPr/>
                    <a:lstStyle/>
                    <a:p>
                      <a:pPr algn="l" fontAlgn="t"/>
                      <a:r>
                        <a:rPr lang="en-US" sz="2200" dirty="0">
                          <a:latin typeface="verdana"/>
                        </a:rPr>
                        <a:t>Type</a:t>
                      </a: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sz="2200" dirty="0">
                          <a:latin typeface="verdana"/>
                        </a:rPr>
                        <a:t>Description</a:t>
                      </a: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extLst>
                  <a:ext uri="{0D108BD9-81ED-4DB2-BD59-A6C34878D82A}">
                    <a16:rowId xmlns:a16="http://schemas.microsoft.com/office/drawing/2014/main" xmlns="" val="10000"/>
                  </a:ext>
                </a:extLst>
              </a:tr>
              <a:tr h="350520">
                <a:tc>
                  <a:txBody>
                    <a:bodyPr/>
                    <a:lstStyle/>
                    <a:p>
                      <a:pPr fontAlgn="t"/>
                      <a:r>
                        <a:rPr lang="en-US" sz="2000" b="1" dirty="0" err="1">
                          <a:solidFill>
                            <a:srgbClr val="0033CC"/>
                          </a:solidFill>
                          <a:latin typeface="Courier New" pitchFamily="49" charset="0"/>
                          <a:cs typeface="Courier New" pitchFamily="49" charset="0"/>
                        </a:rPr>
                        <a:t>url</a:t>
                      </a:r>
                      <a:endParaRPr lang="en-US" sz="2000" b="1" dirty="0">
                        <a:solidFill>
                          <a:srgbClr val="0033CC"/>
                        </a:solidFill>
                        <a:latin typeface="Courier New" pitchFamily="49" charset="0"/>
                        <a:cs typeface="Courier New" pitchFamily="49" charset="0"/>
                      </a:endParaRP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The input value is a URL</a:t>
                      </a: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350520">
                <a:tc>
                  <a:txBody>
                    <a:bodyPr/>
                    <a:lstStyle/>
                    <a:p>
                      <a:pPr fontAlgn="t"/>
                      <a:r>
                        <a:rPr lang="en-US" sz="2000" b="1" kern="1200" dirty="0">
                          <a:solidFill>
                            <a:srgbClr val="0033CC"/>
                          </a:solidFill>
                          <a:latin typeface="Courier New" pitchFamily="49" charset="0"/>
                          <a:ea typeface="+mn-ea"/>
                          <a:cs typeface="Courier New" pitchFamily="49" charset="0"/>
                        </a:rPr>
                        <a:t>email</a:t>
                      </a: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The input value is one or more email addresses</a:t>
                      </a: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350520">
                <a:tc>
                  <a:txBody>
                    <a:bodyPr/>
                    <a:lstStyle/>
                    <a:p>
                      <a:pPr fontAlgn="t"/>
                      <a:r>
                        <a:rPr lang="en-US" sz="2000" b="1" kern="1200" dirty="0">
                          <a:solidFill>
                            <a:srgbClr val="0033CC"/>
                          </a:solidFill>
                          <a:latin typeface="Courier New" pitchFamily="49" charset="0"/>
                          <a:ea typeface="+mn-ea"/>
                          <a:cs typeface="Courier New" pitchFamily="49" charset="0"/>
                        </a:rPr>
                        <a:t>date</a:t>
                      </a: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The input value is a date</a:t>
                      </a: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50520">
                <a:tc>
                  <a:txBody>
                    <a:bodyPr/>
                    <a:lstStyle/>
                    <a:p>
                      <a:pPr fontAlgn="t"/>
                      <a:r>
                        <a:rPr lang="en-US" sz="2000" b="1" kern="1200" dirty="0">
                          <a:solidFill>
                            <a:srgbClr val="0033CC"/>
                          </a:solidFill>
                          <a:latin typeface="Courier New" pitchFamily="49" charset="0"/>
                          <a:ea typeface="+mn-ea"/>
                          <a:cs typeface="Courier New" pitchFamily="49" charset="0"/>
                        </a:rPr>
                        <a:t>month</a:t>
                      </a: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The input value is a month</a:t>
                      </a: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350520">
                <a:tc>
                  <a:txBody>
                    <a:bodyPr/>
                    <a:lstStyle/>
                    <a:p>
                      <a:pPr fontAlgn="t"/>
                      <a:r>
                        <a:rPr lang="en-US" sz="2000" b="1" kern="1200" dirty="0">
                          <a:solidFill>
                            <a:srgbClr val="0033CC"/>
                          </a:solidFill>
                          <a:latin typeface="Courier New" pitchFamily="49" charset="0"/>
                          <a:ea typeface="+mn-ea"/>
                          <a:cs typeface="Courier New" pitchFamily="49" charset="0"/>
                        </a:rPr>
                        <a:t>week</a:t>
                      </a: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The input value is a week</a:t>
                      </a: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350520">
                <a:tc>
                  <a:txBody>
                    <a:bodyPr/>
                    <a:lstStyle/>
                    <a:p>
                      <a:pPr fontAlgn="t"/>
                      <a:r>
                        <a:rPr lang="en-US" sz="2000" b="1" kern="1200" dirty="0">
                          <a:solidFill>
                            <a:srgbClr val="0033CC"/>
                          </a:solidFill>
                          <a:latin typeface="Courier New" pitchFamily="49" charset="0"/>
                          <a:ea typeface="+mn-ea"/>
                          <a:cs typeface="Courier New" pitchFamily="49" charset="0"/>
                        </a:rPr>
                        <a:t>time</a:t>
                      </a: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The input value is of type time</a:t>
                      </a: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350520">
                <a:tc>
                  <a:txBody>
                    <a:bodyPr/>
                    <a:lstStyle/>
                    <a:p>
                      <a:pPr fontAlgn="t"/>
                      <a:r>
                        <a:rPr lang="en-US" sz="2000" b="1" kern="1200" dirty="0">
                          <a:solidFill>
                            <a:srgbClr val="0033CC"/>
                          </a:solidFill>
                          <a:latin typeface="Courier New" pitchFamily="49" charset="0"/>
                          <a:ea typeface="+mn-ea"/>
                          <a:cs typeface="Courier New" pitchFamily="49" charset="0"/>
                        </a:rPr>
                        <a:t>number</a:t>
                      </a: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The input value is a number</a:t>
                      </a: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350520">
                <a:tc>
                  <a:txBody>
                    <a:bodyPr/>
                    <a:lstStyle/>
                    <a:p>
                      <a:pPr fontAlgn="t"/>
                      <a:r>
                        <a:rPr lang="en-US" sz="2000" b="1" kern="1200" dirty="0">
                          <a:solidFill>
                            <a:srgbClr val="0033CC"/>
                          </a:solidFill>
                          <a:latin typeface="Courier New" pitchFamily="49" charset="0"/>
                          <a:ea typeface="+mn-ea"/>
                          <a:cs typeface="Courier New" pitchFamily="49" charset="0"/>
                        </a:rPr>
                        <a:t>range</a:t>
                      </a: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The input value is a number in a given range</a:t>
                      </a: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r h="350520">
                <a:tc>
                  <a:txBody>
                    <a:bodyPr/>
                    <a:lstStyle/>
                    <a:p>
                      <a:pPr fontAlgn="t"/>
                      <a:r>
                        <a:rPr lang="en-US" sz="2000" b="1" kern="1200" dirty="0">
                          <a:solidFill>
                            <a:srgbClr val="0033CC"/>
                          </a:solidFill>
                          <a:latin typeface="Courier New" pitchFamily="49" charset="0"/>
                          <a:ea typeface="+mn-ea"/>
                          <a:cs typeface="Courier New" pitchFamily="49" charset="0"/>
                        </a:rPr>
                        <a:t>color</a:t>
                      </a: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The input value is a hexadecimal color, like #FF8800</a:t>
                      </a:r>
                    </a:p>
                  </a:txBody>
                  <a:tcPr marL="16849" marR="16849" marT="16849" marB="1684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bl>
          </a:graphicData>
        </a:graphic>
      </p:graphicFrame>
    </p:spTree>
  </p:cSld>
  <p:clrMapOvr>
    <a:masterClrMapping/>
  </p:clrMapOvr>
  <p:transition>
    <p:strips/>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New Input Types (cont’d)</a:t>
            </a:r>
          </a:p>
        </p:txBody>
      </p:sp>
      <p:sp>
        <p:nvSpPr>
          <p:cNvPr id="3" name="Content Placeholder 2"/>
          <p:cNvSpPr>
            <a:spLocks noGrp="1"/>
          </p:cNvSpPr>
          <p:nvPr>
            <p:ph idx="1"/>
          </p:nvPr>
        </p:nvSpPr>
        <p:spPr>
          <a:xfrm>
            <a:off x="304800" y="1143000"/>
            <a:ext cx="8839200" cy="5181600"/>
          </a:xfrm>
        </p:spPr>
        <p:txBody>
          <a:bodyPr/>
          <a:lstStyle/>
          <a:p>
            <a:pPr>
              <a:spcBef>
                <a:spcPts val="600"/>
              </a:spcBef>
            </a:pPr>
            <a:r>
              <a:rPr lang="en-US" dirty="0"/>
              <a:t>Support of the new types</a:t>
            </a:r>
          </a:p>
          <a:p>
            <a:pPr lvl="1">
              <a:spcBef>
                <a:spcPts val="600"/>
              </a:spcBef>
            </a:pPr>
            <a:r>
              <a:rPr lang="en-US" dirty="0"/>
              <a:t>Opera &amp; Chrome have (almost) full support</a:t>
            </a:r>
          </a:p>
          <a:p>
            <a:pPr lvl="1">
              <a:spcBef>
                <a:spcPts val="600"/>
              </a:spcBef>
            </a:pPr>
            <a:r>
              <a:rPr lang="en-US" dirty="0"/>
              <a:t>Limited support by other browsers</a:t>
            </a:r>
          </a:p>
          <a:p>
            <a:pPr>
              <a:spcBef>
                <a:spcPts val="600"/>
              </a:spcBef>
            </a:pPr>
            <a:r>
              <a:rPr lang="en-US" dirty="0"/>
              <a:t>Automatic validation by browser, usually </a:t>
            </a:r>
          </a:p>
          <a:p>
            <a:pPr lvl="1">
              <a:spcBef>
                <a:spcPts val="300"/>
              </a:spcBef>
            </a:pPr>
            <a:r>
              <a:rPr lang="en-US" sz="3100" dirty="0"/>
              <a:t>email &amp; </a:t>
            </a:r>
            <a:r>
              <a:rPr lang="en-US" sz="3100" dirty="0" err="1"/>
              <a:t>url</a:t>
            </a:r>
            <a:r>
              <a:rPr lang="en-US" sz="3100" dirty="0"/>
              <a:t> &amp; number are checked</a:t>
            </a:r>
          </a:p>
          <a:p>
            <a:pPr lvl="1">
              <a:spcBef>
                <a:spcPts val="300"/>
              </a:spcBef>
            </a:pPr>
            <a:r>
              <a:rPr lang="en-US" sz="3100" dirty="0"/>
              <a:t>date, week, month, range, color are selectable only from valid options</a:t>
            </a:r>
          </a:p>
          <a:p>
            <a:pPr>
              <a:spcBef>
                <a:spcPts val="600"/>
              </a:spcBef>
            </a:pPr>
            <a:r>
              <a:rPr lang="en-US" dirty="0"/>
              <a:t>Backward compatibility </a:t>
            </a:r>
          </a:p>
          <a:p>
            <a:pPr lvl="1">
              <a:spcBef>
                <a:spcPts val="600"/>
              </a:spcBef>
            </a:pPr>
            <a:r>
              <a:rPr lang="en-US" dirty="0"/>
              <a:t>Unsupported types are treated as </a:t>
            </a:r>
            <a:r>
              <a:rPr lang="en-US" b="1" dirty="0">
                <a:solidFill>
                  <a:srgbClr val="0033CC"/>
                </a:solidFill>
                <a:latin typeface="Courier New" pitchFamily="49" charset="0"/>
                <a:cs typeface="Courier New" pitchFamily="49" charset="0"/>
              </a:rPr>
              <a:t>type="text"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32</a:t>
            </a:fld>
            <a:endParaRPr lang="en-US" dirty="0"/>
          </a:p>
        </p:txBody>
      </p:sp>
    </p:spTree>
  </p:cSld>
  <p:clrMapOvr>
    <a:masterClrMapping/>
  </p:clrMapOvr>
  <p:transition>
    <p:strip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New Input Types (cont’d)</a:t>
            </a:r>
          </a:p>
        </p:txBody>
      </p:sp>
      <p:sp>
        <p:nvSpPr>
          <p:cNvPr id="3" name="Content Placeholder 2"/>
          <p:cNvSpPr>
            <a:spLocks noGrp="1"/>
          </p:cNvSpPr>
          <p:nvPr>
            <p:ph idx="1"/>
          </p:nvPr>
        </p:nvSpPr>
        <p:spPr>
          <a:xfrm>
            <a:off x="304800" y="1143000"/>
            <a:ext cx="8839200" cy="5181600"/>
          </a:xfrm>
        </p:spPr>
        <p:txBody>
          <a:bodyPr/>
          <a:lstStyle/>
          <a:p>
            <a:pPr>
              <a:spcBef>
                <a:spcPts val="600"/>
              </a:spcBef>
            </a:pPr>
            <a:r>
              <a:rPr lang="en-US" dirty="0"/>
              <a:t>Support of the new types</a:t>
            </a:r>
          </a:p>
          <a:p>
            <a:pPr lvl="1">
              <a:spcBef>
                <a:spcPts val="600"/>
              </a:spcBef>
            </a:pPr>
            <a:r>
              <a:rPr lang="en-US" dirty="0"/>
              <a:t>Opera &amp; Chrome have (almost) full support</a:t>
            </a:r>
          </a:p>
          <a:p>
            <a:pPr lvl="1">
              <a:spcBef>
                <a:spcPts val="600"/>
              </a:spcBef>
            </a:pPr>
            <a:r>
              <a:rPr lang="en-US" dirty="0"/>
              <a:t>Limited support by other browsers</a:t>
            </a:r>
          </a:p>
          <a:p>
            <a:pPr>
              <a:spcBef>
                <a:spcPts val="600"/>
              </a:spcBef>
            </a:pPr>
            <a:r>
              <a:rPr lang="en-US" dirty="0"/>
              <a:t>Automatic validation by browser, usually </a:t>
            </a:r>
          </a:p>
          <a:p>
            <a:pPr lvl="1">
              <a:spcBef>
                <a:spcPts val="300"/>
              </a:spcBef>
            </a:pPr>
            <a:r>
              <a:rPr lang="en-US" sz="3100" dirty="0"/>
              <a:t>email &amp; </a:t>
            </a:r>
            <a:r>
              <a:rPr lang="en-US" sz="3100" dirty="0" err="1"/>
              <a:t>url</a:t>
            </a:r>
            <a:r>
              <a:rPr lang="en-US" sz="3100" dirty="0"/>
              <a:t> &amp; number are checked</a:t>
            </a:r>
          </a:p>
          <a:p>
            <a:pPr lvl="1">
              <a:spcBef>
                <a:spcPts val="300"/>
              </a:spcBef>
            </a:pPr>
            <a:r>
              <a:rPr lang="en-US" sz="3100" dirty="0"/>
              <a:t>date, week, month, range, color are selectable only from valid options</a:t>
            </a:r>
          </a:p>
          <a:p>
            <a:pPr>
              <a:spcBef>
                <a:spcPts val="600"/>
              </a:spcBef>
            </a:pPr>
            <a:r>
              <a:rPr lang="en-US" dirty="0"/>
              <a:t>Backward compatibility </a:t>
            </a:r>
          </a:p>
          <a:p>
            <a:pPr lvl="1">
              <a:spcBef>
                <a:spcPts val="600"/>
              </a:spcBef>
            </a:pPr>
            <a:r>
              <a:rPr lang="en-US" dirty="0"/>
              <a:t>Unsupported types are treated as </a:t>
            </a:r>
            <a:r>
              <a:rPr lang="en-US" b="1" dirty="0">
                <a:solidFill>
                  <a:srgbClr val="0033CC"/>
                </a:solidFill>
                <a:latin typeface="Courier New" pitchFamily="49" charset="0"/>
                <a:cs typeface="Courier New" pitchFamily="49" charset="0"/>
              </a:rPr>
              <a:t>type="text"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33</a:t>
            </a:fld>
            <a:endParaRPr lang="en-US" dirty="0"/>
          </a:p>
        </p:txBody>
      </p:sp>
    </p:spTree>
    <p:extLst>
      <p:ext uri="{BB962C8B-B14F-4D97-AF65-F5344CB8AC3E}">
        <p14:creationId xmlns:p14="http://schemas.microsoft.com/office/powerpoint/2010/main" val="3786834692"/>
      </p:ext>
    </p:extLst>
  </p:cSld>
  <p:clrMapOvr>
    <a:masterClrMapping/>
  </p:clrMapOvr>
  <p:transition>
    <p:strips/>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New Input Types (cont’d)</a:t>
            </a:r>
          </a:p>
        </p:txBody>
      </p:sp>
      <p:pic>
        <p:nvPicPr>
          <p:cNvPr id="5" name="Content Placeholder 4"/>
          <p:cNvPicPr>
            <a:picLocks noGrp="1" noChangeAspect="1"/>
          </p:cNvPicPr>
          <p:nvPr>
            <p:ph idx="1"/>
          </p:nvPr>
        </p:nvPicPr>
        <p:blipFill>
          <a:blip r:embed="rId2"/>
          <a:stretch>
            <a:fillRect/>
          </a:stretch>
        </p:blipFill>
        <p:spPr>
          <a:xfrm>
            <a:off x="337595" y="1905000"/>
            <a:ext cx="8839200" cy="2254457"/>
          </a:xfrm>
          <a:prstGeom prst="rect">
            <a:avLst/>
          </a:prstGeom>
        </p:spPr>
      </p:pic>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34</a:t>
            </a:fld>
            <a:endParaRPr lang="en-US" dirty="0"/>
          </a:p>
        </p:txBody>
      </p:sp>
    </p:spTree>
    <p:extLst>
      <p:ext uri="{BB962C8B-B14F-4D97-AF65-F5344CB8AC3E}">
        <p14:creationId xmlns:p14="http://schemas.microsoft.com/office/powerpoint/2010/main" val="3284750393"/>
      </p:ext>
    </p:extLst>
  </p:cSld>
  <p:clrMapOvr>
    <a:masterClrMapping/>
  </p:clrMapOvr>
  <p:transition>
    <p:strips/>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New Input Types Attributes</a:t>
            </a:r>
          </a:p>
        </p:txBody>
      </p:sp>
      <p:sp>
        <p:nvSpPr>
          <p:cNvPr id="3" name="Content Placeholder 2"/>
          <p:cNvSpPr>
            <a:spLocks noGrp="1"/>
          </p:cNvSpPr>
          <p:nvPr>
            <p:ph idx="1"/>
          </p:nvPr>
        </p:nvSpPr>
        <p:spPr>
          <a:xfrm>
            <a:off x="304800" y="1143000"/>
            <a:ext cx="9067800" cy="5181600"/>
          </a:xfrm>
        </p:spPr>
        <p:txBody>
          <a:bodyPr/>
          <a:lstStyle/>
          <a:p>
            <a:r>
              <a:rPr lang="en-US" sz="3000" dirty="0"/>
              <a:t>Input data in number &amp; range can be controlled</a:t>
            </a:r>
          </a:p>
          <a:p>
            <a:endParaRPr lang="en-US" sz="4800" dirty="0"/>
          </a:p>
          <a:p>
            <a:endParaRPr lang="en-US" dirty="0"/>
          </a:p>
          <a:p>
            <a:endParaRPr lang="en-US" sz="4000" dirty="0"/>
          </a:p>
          <a:p>
            <a:endParaRPr lang="en-US" dirty="0"/>
          </a:p>
          <a:p>
            <a:endParaRPr lang="en-US" dirty="0"/>
          </a:p>
          <a:p>
            <a:pPr>
              <a:buNone/>
            </a:pPr>
            <a:r>
              <a:rPr lang="en-US" sz="2400" b="1" dirty="0">
                <a:latin typeface="Courier New" pitchFamily="49" charset="0"/>
                <a:cs typeface="Courier New" pitchFamily="49" charset="0"/>
              </a:rPr>
              <a:t>Points: &lt;input type="number" name="points" min="1" max="10" step="2"/&gt;</a:t>
            </a: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35</a:t>
            </a:fld>
            <a:endParaRPr lang="en-US" dirty="0"/>
          </a:p>
        </p:txBody>
      </p:sp>
      <p:graphicFrame>
        <p:nvGraphicFramePr>
          <p:cNvPr id="5" name="Table 4"/>
          <p:cNvGraphicFramePr>
            <a:graphicFrameLocks noGrp="1"/>
          </p:cNvGraphicFramePr>
          <p:nvPr/>
        </p:nvGraphicFramePr>
        <p:xfrm>
          <a:off x="457201" y="2209800"/>
          <a:ext cx="8229598" cy="2656876"/>
        </p:xfrm>
        <a:graphic>
          <a:graphicData uri="http://schemas.openxmlformats.org/drawingml/2006/table">
            <a:tbl>
              <a:tblPr/>
              <a:tblGrid>
                <a:gridCol w="1295399">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5638799">
                  <a:extLst>
                    <a:ext uri="{9D8B030D-6E8A-4147-A177-3AD203B41FA5}">
                      <a16:colId xmlns:a16="http://schemas.microsoft.com/office/drawing/2014/main" xmlns="" val="20002"/>
                    </a:ext>
                  </a:extLst>
                </a:gridCol>
              </a:tblGrid>
              <a:tr h="437261">
                <a:tc>
                  <a:txBody>
                    <a:bodyPr/>
                    <a:lstStyle/>
                    <a:p>
                      <a:pPr algn="l" fontAlgn="t"/>
                      <a:r>
                        <a:rPr lang="en-US" sz="2000" dirty="0">
                          <a:latin typeface="verdana"/>
                        </a:rPr>
                        <a:t>Attribute</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sz="2000" dirty="0">
                          <a:latin typeface="verdana"/>
                        </a:rPr>
                        <a:t>Value</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sz="2000" dirty="0">
                          <a:latin typeface="verdana"/>
                        </a:rPr>
                        <a:t>Description</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extLst>
                  <a:ext uri="{0D108BD9-81ED-4DB2-BD59-A6C34878D82A}">
                    <a16:rowId xmlns:a16="http://schemas.microsoft.com/office/drawing/2014/main" xmlns="" val="10000"/>
                  </a:ext>
                </a:extLst>
              </a:tr>
              <a:tr h="477139">
                <a:tc>
                  <a:txBody>
                    <a:bodyPr/>
                    <a:lstStyle/>
                    <a:p>
                      <a:pPr fontAlgn="t"/>
                      <a:r>
                        <a:rPr lang="en-US" sz="2000" dirty="0">
                          <a:solidFill>
                            <a:srgbClr val="C00000"/>
                          </a:solidFill>
                          <a:latin typeface="verdana"/>
                        </a:rPr>
                        <a:t>max</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i="1" dirty="0">
                          <a:latin typeface="verdana"/>
                        </a:rPr>
                        <a:t>number</a:t>
                      </a:r>
                      <a:endParaRPr lang="en-US" sz="2000" dirty="0">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Specifies the maximum value allowed</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533400">
                <a:tc>
                  <a:txBody>
                    <a:bodyPr/>
                    <a:lstStyle/>
                    <a:p>
                      <a:pPr fontAlgn="t"/>
                      <a:r>
                        <a:rPr lang="en-US" sz="2000" kern="1200" dirty="0">
                          <a:solidFill>
                            <a:srgbClr val="C00000"/>
                          </a:solidFill>
                          <a:latin typeface="verdana"/>
                          <a:ea typeface="+mn-ea"/>
                          <a:cs typeface="+mn-cs"/>
                        </a:rPr>
                        <a:t>min</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i="1" dirty="0">
                          <a:latin typeface="verdana"/>
                        </a:rPr>
                        <a:t>number</a:t>
                      </a:r>
                      <a:endParaRPr lang="en-US" sz="2000" dirty="0">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a:latin typeface="verdana"/>
                        </a:rPr>
                        <a:t>Specifies the minimum value allowed</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771815">
                <a:tc>
                  <a:txBody>
                    <a:bodyPr/>
                    <a:lstStyle/>
                    <a:p>
                      <a:pPr fontAlgn="t"/>
                      <a:r>
                        <a:rPr lang="en-US" sz="2000" kern="1200" dirty="0">
                          <a:solidFill>
                            <a:srgbClr val="C00000"/>
                          </a:solidFill>
                          <a:latin typeface="verdana"/>
                          <a:ea typeface="+mn-ea"/>
                          <a:cs typeface="+mn-cs"/>
                        </a:rPr>
                        <a:t>step</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i="1" dirty="0">
                          <a:latin typeface="verdana"/>
                        </a:rPr>
                        <a:t>number</a:t>
                      </a:r>
                      <a:endParaRPr lang="en-US" sz="2000" dirty="0">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Specifies legal number intervals </a:t>
                      </a:r>
                    </a:p>
                    <a:p>
                      <a:pPr fontAlgn="t"/>
                      <a:r>
                        <a:rPr lang="en-US" sz="2000" dirty="0">
                          <a:latin typeface="verdana"/>
                        </a:rPr>
                        <a:t>step="3", legal numbers could be -3,0,3,6)</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437261">
                <a:tc>
                  <a:txBody>
                    <a:bodyPr/>
                    <a:lstStyle/>
                    <a:p>
                      <a:pPr fontAlgn="t"/>
                      <a:r>
                        <a:rPr lang="en-US" sz="2000" kern="1200" dirty="0">
                          <a:solidFill>
                            <a:srgbClr val="C00000"/>
                          </a:solidFill>
                          <a:latin typeface="verdana"/>
                          <a:ea typeface="+mn-ea"/>
                          <a:cs typeface="+mn-cs"/>
                        </a:rPr>
                        <a:t>value</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i="1">
                          <a:latin typeface="verdana"/>
                        </a:rPr>
                        <a:t>number</a:t>
                      </a:r>
                      <a:endParaRPr lang="en-US" sz="2000">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sz="2000" dirty="0">
                          <a:latin typeface="verdana"/>
                        </a:rPr>
                        <a:t>Specifies the default value</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
            </a: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600672300"/>
      </p:ext>
    </p:extLst>
  </p:cSld>
  <p:clrMapOvr>
    <a:masterClrMapping/>
  </p:clrMapOvr>
  <p:transition>
    <p:strip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New Input Types Attributes</a:t>
            </a:r>
          </a:p>
        </p:txBody>
      </p:sp>
      <p:sp>
        <p:nvSpPr>
          <p:cNvPr id="3" name="Content Placeholder 2"/>
          <p:cNvSpPr>
            <a:spLocks noGrp="1"/>
          </p:cNvSpPr>
          <p:nvPr>
            <p:ph idx="1"/>
          </p:nvPr>
        </p:nvSpPr>
        <p:spPr>
          <a:xfrm>
            <a:off x="304800" y="1143000"/>
            <a:ext cx="8839200" cy="5181600"/>
          </a:xfrm>
        </p:spPr>
        <p:txBody>
          <a:bodyPr/>
          <a:lstStyle/>
          <a:p>
            <a:r>
              <a:rPr lang="en-US" sz="2800" b="1" dirty="0">
                <a:solidFill>
                  <a:srgbClr val="0033CC"/>
                </a:solidFill>
                <a:latin typeface="Courier New" pitchFamily="49" charset="0"/>
                <a:cs typeface="Courier New" pitchFamily="49" charset="0"/>
              </a:rPr>
              <a:t>pattern</a:t>
            </a:r>
            <a:r>
              <a:rPr lang="en-US" sz="2800" dirty="0"/>
              <a:t>: regular expression</a:t>
            </a:r>
          </a:p>
          <a:p>
            <a:pPr lvl="1"/>
            <a:r>
              <a:rPr lang="en-US" sz="2400" dirty="0"/>
              <a:t>The pattern that input should match with</a:t>
            </a:r>
          </a:p>
          <a:p>
            <a:pPr lvl="1">
              <a:buNone/>
            </a:pPr>
            <a:endParaRPr lang="en-US" sz="1050" dirty="0"/>
          </a:p>
          <a:p>
            <a:pPr>
              <a:spcBef>
                <a:spcPts val="0"/>
              </a:spcBef>
              <a:buNone/>
            </a:pPr>
            <a:r>
              <a:rPr lang="en-US" sz="1800" b="1" dirty="0">
                <a:latin typeface="Courier New" pitchFamily="49" charset="0"/>
                <a:cs typeface="Courier New" pitchFamily="49" charset="0"/>
              </a:rPr>
              <a:t>  Country DNS Domain: &lt;input type="text"</a:t>
            </a:r>
          </a:p>
          <a:p>
            <a:pPr>
              <a:spcBef>
                <a:spcPts val="0"/>
              </a:spcBef>
              <a:buNone/>
            </a:pPr>
            <a:r>
              <a:rPr lang="en-US" sz="1800" b="1" dirty="0">
                <a:latin typeface="Courier New" pitchFamily="49" charset="0"/>
                <a:cs typeface="Courier New" pitchFamily="49" charset="0"/>
              </a:rPr>
              <a:t>  name="</a:t>
            </a:r>
            <a:r>
              <a:rPr lang="en-US" sz="1800" b="1" dirty="0" err="1">
                <a:latin typeface="Courier New" pitchFamily="49" charset="0"/>
                <a:cs typeface="Courier New" pitchFamily="49" charset="0"/>
              </a:rPr>
              <a:t>country_code</a:t>
            </a:r>
            <a:r>
              <a:rPr lang="en-US" sz="1800" b="1" dirty="0">
                <a:latin typeface="Courier New" pitchFamily="49" charset="0"/>
                <a:cs typeface="Courier New" pitchFamily="49" charset="0"/>
              </a:rPr>
              <a:t>" </a:t>
            </a:r>
            <a:r>
              <a:rPr lang="en-US" sz="1800" b="1" dirty="0">
                <a:solidFill>
                  <a:srgbClr val="0033CC"/>
                </a:solidFill>
                <a:latin typeface="Courier New" pitchFamily="49" charset="0"/>
                <a:cs typeface="Courier New" pitchFamily="49" charset="0"/>
              </a:rPr>
              <a:t>pattern="[A-z]{2}"</a:t>
            </a:r>
            <a:r>
              <a:rPr lang="en-US" sz="1800" b="1" dirty="0">
                <a:latin typeface="Courier New" pitchFamily="49" charset="0"/>
                <a:cs typeface="Courier New" pitchFamily="49" charset="0"/>
              </a:rPr>
              <a:t> /&gt;</a:t>
            </a:r>
            <a:endParaRPr lang="en-US" sz="2800" dirty="0"/>
          </a:p>
          <a:p>
            <a:r>
              <a:rPr lang="en-US" sz="2800" b="1" dirty="0">
                <a:solidFill>
                  <a:srgbClr val="0033CC"/>
                </a:solidFill>
                <a:latin typeface="Courier New" pitchFamily="49" charset="0"/>
                <a:cs typeface="Courier New" pitchFamily="49" charset="0"/>
              </a:rPr>
              <a:t>required</a:t>
            </a:r>
            <a:r>
              <a:rPr lang="en-US" sz="2800" dirty="0"/>
              <a:t>: required</a:t>
            </a:r>
          </a:p>
          <a:p>
            <a:pPr lvl="1"/>
            <a:r>
              <a:rPr lang="en-US" sz="2400" dirty="0"/>
              <a:t>Input field must be filled out before submitting</a:t>
            </a:r>
          </a:p>
          <a:p>
            <a:pPr>
              <a:spcBef>
                <a:spcPts val="1000"/>
              </a:spcBef>
            </a:pPr>
            <a:r>
              <a:rPr lang="en-US" sz="2800" b="1" dirty="0">
                <a:solidFill>
                  <a:srgbClr val="0033CC"/>
                </a:solidFill>
                <a:latin typeface="Courier New" pitchFamily="49" charset="0"/>
                <a:cs typeface="Courier New" pitchFamily="49" charset="0"/>
              </a:rPr>
              <a:t>autofocus</a:t>
            </a:r>
            <a:r>
              <a:rPr lang="en-US" sz="2800" dirty="0"/>
              <a:t>: autofocus</a:t>
            </a:r>
          </a:p>
          <a:p>
            <a:pPr lvl="1"/>
            <a:r>
              <a:rPr lang="en-US" sz="2400" dirty="0"/>
              <a:t>Field should automatically get focus when a page is loaded</a:t>
            </a:r>
            <a:endParaRPr lang="en-US" sz="2400" b="1" dirty="0">
              <a:solidFill>
                <a:srgbClr val="0033CC"/>
              </a:solidFill>
              <a:latin typeface="Courier New" pitchFamily="49" charset="0"/>
              <a:cs typeface="Courier New" pitchFamily="49" charset="0"/>
            </a:endParaRPr>
          </a:p>
          <a:p>
            <a:r>
              <a:rPr lang="en-US" sz="2800" b="1" dirty="0">
                <a:solidFill>
                  <a:srgbClr val="0033CC"/>
                </a:solidFill>
                <a:latin typeface="Courier New" pitchFamily="49" charset="0"/>
                <a:cs typeface="Courier New" pitchFamily="49" charset="0"/>
              </a:rPr>
              <a:t>placeholder</a:t>
            </a:r>
            <a:r>
              <a:rPr lang="en-US" sz="2800" dirty="0"/>
              <a:t>: content</a:t>
            </a:r>
          </a:p>
          <a:p>
            <a:pPr lvl="1"/>
            <a:r>
              <a:rPr lang="en-US" sz="2400" dirty="0"/>
              <a:t>The content is shown to user but it is NOT the value of input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36</a:t>
            </a:fld>
            <a:endParaRPr lang="en-US" dirty="0"/>
          </a:p>
        </p:txBody>
      </p:sp>
    </p:spTree>
  </p:cSld>
  <p:clrMapOvr>
    <a:masterClrMapping/>
  </p:clrMapOvr>
  <p:transition>
    <p:strips/>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A052B-D69D-48DD-94E4-8B47F177C1E6}"/>
              </a:ext>
            </a:extLst>
          </p:cNvPr>
          <p:cNvSpPr>
            <a:spLocks noGrp="1"/>
          </p:cNvSpPr>
          <p:nvPr>
            <p:ph type="title"/>
          </p:nvPr>
        </p:nvSpPr>
        <p:spPr/>
        <p:txBody>
          <a:bodyPr/>
          <a:lstStyle/>
          <a:p>
            <a:r>
              <a:rPr lang="en-US" dirty="0"/>
              <a:t>HTML5 Forms Examples</a:t>
            </a:r>
          </a:p>
        </p:txBody>
      </p:sp>
      <p:sp>
        <p:nvSpPr>
          <p:cNvPr id="4" name="Slide Number Placeholder 3">
            <a:extLst>
              <a:ext uri="{FF2B5EF4-FFF2-40B4-BE49-F238E27FC236}">
                <a16:creationId xmlns:a16="http://schemas.microsoft.com/office/drawing/2014/main" xmlns="" id="{AC9C6047-E44E-4C06-B1C6-07A33732F674}"/>
              </a:ext>
            </a:extLst>
          </p:cNvPr>
          <p:cNvSpPr>
            <a:spLocks noGrp="1"/>
          </p:cNvSpPr>
          <p:nvPr>
            <p:ph type="sldNum" sz="quarter" idx="10"/>
          </p:nvPr>
        </p:nvSpPr>
        <p:spPr/>
        <p:txBody>
          <a:bodyPr/>
          <a:lstStyle/>
          <a:p>
            <a:pPr>
              <a:defRPr/>
            </a:pPr>
            <a:fld id="{2D801DCE-B9BA-4E03-9E27-F95A86438FEE}" type="slidenum">
              <a:rPr lang="en-US" smtClean="0"/>
              <a:pPr>
                <a:defRPr/>
              </a:pPr>
              <a:t>37</a:t>
            </a:fld>
            <a:endParaRPr lang="en-US" dirty="0"/>
          </a:p>
        </p:txBody>
      </p:sp>
      <p:pic>
        <p:nvPicPr>
          <p:cNvPr id="6" name="Picture 5">
            <a:extLst>
              <a:ext uri="{FF2B5EF4-FFF2-40B4-BE49-F238E27FC236}">
                <a16:creationId xmlns:a16="http://schemas.microsoft.com/office/drawing/2014/main" xmlns="" id="{D4575E4C-5BA4-4DA8-B421-58D7137507E3}"/>
              </a:ext>
            </a:extLst>
          </p:cNvPr>
          <p:cNvPicPr>
            <a:picLocks noChangeAspect="1"/>
          </p:cNvPicPr>
          <p:nvPr/>
        </p:nvPicPr>
        <p:blipFill>
          <a:blip r:embed="rId2"/>
          <a:stretch>
            <a:fillRect/>
          </a:stretch>
        </p:blipFill>
        <p:spPr>
          <a:xfrm>
            <a:off x="2421562" y="1136649"/>
            <a:ext cx="4558797" cy="5111751"/>
          </a:xfrm>
          <a:prstGeom prst="rect">
            <a:avLst/>
          </a:prstGeom>
        </p:spPr>
      </p:pic>
    </p:spTree>
    <p:extLst>
      <p:ext uri="{BB962C8B-B14F-4D97-AF65-F5344CB8AC3E}">
        <p14:creationId xmlns:p14="http://schemas.microsoft.com/office/powerpoint/2010/main" val="1234664369"/>
      </p:ext>
    </p:extLst>
  </p:cSld>
  <p:clrMapOvr>
    <a:masterClrMapping/>
  </p:clrMapOvr>
  <p:transition>
    <p:strips/>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05419F-7DFA-4DDF-9FBC-B66E88AFF9FF}"/>
              </a:ext>
            </a:extLst>
          </p:cNvPr>
          <p:cNvSpPr>
            <a:spLocks noGrp="1"/>
          </p:cNvSpPr>
          <p:nvPr>
            <p:ph type="title"/>
          </p:nvPr>
        </p:nvSpPr>
        <p:spPr/>
        <p:txBody>
          <a:bodyPr/>
          <a:lstStyle/>
          <a:p>
            <a:r>
              <a:rPr lang="en-US" dirty="0"/>
              <a:t>HTML5 Forms Examples</a:t>
            </a:r>
          </a:p>
        </p:txBody>
      </p:sp>
      <p:sp>
        <p:nvSpPr>
          <p:cNvPr id="4" name="Slide Number Placeholder 3">
            <a:extLst>
              <a:ext uri="{FF2B5EF4-FFF2-40B4-BE49-F238E27FC236}">
                <a16:creationId xmlns:a16="http://schemas.microsoft.com/office/drawing/2014/main" xmlns="" id="{D548882D-235F-431D-AFDB-9E00B7DE4759}"/>
              </a:ext>
            </a:extLst>
          </p:cNvPr>
          <p:cNvSpPr>
            <a:spLocks noGrp="1"/>
          </p:cNvSpPr>
          <p:nvPr>
            <p:ph type="sldNum" sz="quarter" idx="10"/>
          </p:nvPr>
        </p:nvSpPr>
        <p:spPr/>
        <p:txBody>
          <a:bodyPr/>
          <a:lstStyle/>
          <a:p>
            <a:pPr>
              <a:defRPr/>
            </a:pPr>
            <a:fld id="{2D801DCE-B9BA-4E03-9E27-F95A86438FEE}" type="slidenum">
              <a:rPr lang="en-US" smtClean="0"/>
              <a:pPr>
                <a:defRPr/>
              </a:pPr>
              <a:t>38</a:t>
            </a:fld>
            <a:endParaRPr lang="en-US" dirty="0"/>
          </a:p>
        </p:txBody>
      </p:sp>
      <p:pic>
        <p:nvPicPr>
          <p:cNvPr id="5" name="Picture 4">
            <a:extLst>
              <a:ext uri="{FF2B5EF4-FFF2-40B4-BE49-F238E27FC236}">
                <a16:creationId xmlns:a16="http://schemas.microsoft.com/office/drawing/2014/main" xmlns="" id="{181D8CC2-6B1D-45BF-870E-B5E231C23F5D}"/>
              </a:ext>
            </a:extLst>
          </p:cNvPr>
          <p:cNvPicPr>
            <a:picLocks noChangeAspect="1"/>
          </p:cNvPicPr>
          <p:nvPr/>
        </p:nvPicPr>
        <p:blipFill>
          <a:blip r:embed="rId2"/>
          <a:stretch>
            <a:fillRect/>
          </a:stretch>
        </p:blipFill>
        <p:spPr>
          <a:xfrm>
            <a:off x="2514600" y="1104899"/>
            <a:ext cx="3505200" cy="5137393"/>
          </a:xfrm>
          <a:prstGeom prst="rect">
            <a:avLst/>
          </a:prstGeom>
        </p:spPr>
      </p:pic>
    </p:spTree>
    <p:extLst>
      <p:ext uri="{BB962C8B-B14F-4D97-AF65-F5344CB8AC3E}">
        <p14:creationId xmlns:p14="http://schemas.microsoft.com/office/powerpoint/2010/main" val="4129711794"/>
      </p:ext>
    </p:extLst>
  </p:cSld>
  <p:clrMapOvr>
    <a:masterClrMapping/>
  </p:clrMapOvr>
  <p:transition>
    <p:strips/>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69507E-FBB3-456B-AFD2-8020159C24F4}"/>
              </a:ext>
            </a:extLst>
          </p:cNvPr>
          <p:cNvSpPr>
            <a:spLocks noGrp="1"/>
          </p:cNvSpPr>
          <p:nvPr>
            <p:ph type="title"/>
          </p:nvPr>
        </p:nvSpPr>
        <p:spPr/>
        <p:txBody>
          <a:bodyPr/>
          <a:lstStyle/>
          <a:p>
            <a:r>
              <a:rPr lang="en-US" dirty="0"/>
              <a:t>HTML5 Forms Examples</a:t>
            </a:r>
          </a:p>
        </p:txBody>
      </p:sp>
      <p:sp>
        <p:nvSpPr>
          <p:cNvPr id="4" name="Slide Number Placeholder 3">
            <a:extLst>
              <a:ext uri="{FF2B5EF4-FFF2-40B4-BE49-F238E27FC236}">
                <a16:creationId xmlns:a16="http://schemas.microsoft.com/office/drawing/2014/main" xmlns="" id="{B6ECBF7D-9B27-49D8-AF29-8EB37401B37E}"/>
              </a:ext>
            </a:extLst>
          </p:cNvPr>
          <p:cNvSpPr>
            <a:spLocks noGrp="1"/>
          </p:cNvSpPr>
          <p:nvPr>
            <p:ph type="sldNum" sz="quarter" idx="10"/>
          </p:nvPr>
        </p:nvSpPr>
        <p:spPr/>
        <p:txBody>
          <a:bodyPr/>
          <a:lstStyle/>
          <a:p>
            <a:pPr>
              <a:defRPr/>
            </a:pPr>
            <a:fld id="{2D801DCE-B9BA-4E03-9E27-F95A86438FEE}" type="slidenum">
              <a:rPr lang="en-US" smtClean="0"/>
              <a:pPr>
                <a:defRPr/>
              </a:pPr>
              <a:t>39</a:t>
            </a:fld>
            <a:endParaRPr lang="en-US" dirty="0"/>
          </a:p>
        </p:txBody>
      </p:sp>
      <p:pic>
        <p:nvPicPr>
          <p:cNvPr id="5" name="Picture 4">
            <a:extLst>
              <a:ext uri="{FF2B5EF4-FFF2-40B4-BE49-F238E27FC236}">
                <a16:creationId xmlns:a16="http://schemas.microsoft.com/office/drawing/2014/main" xmlns="" id="{82463C1D-2797-4667-9D86-2600397D6F00}"/>
              </a:ext>
            </a:extLst>
          </p:cNvPr>
          <p:cNvPicPr>
            <a:picLocks noChangeAspect="1"/>
          </p:cNvPicPr>
          <p:nvPr/>
        </p:nvPicPr>
        <p:blipFill>
          <a:blip r:embed="rId2"/>
          <a:stretch>
            <a:fillRect/>
          </a:stretch>
        </p:blipFill>
        <p:spPr>
          <a:xfrm>
            <a:off x="533400" y="1143000"/>
            <a:ext cx="7696200" cy="5069720"/>
          </a:xfrm>
          <a:prstGeom prst="rect">
            <a:avLst/>
          </a:prstGeom>
        </p:spPr>
      </p:pic>
    </p:spTree>
    <p:extLst>
      <p:ext uri="{BB962C8B-B14F-4D97-AF65-F5344CB8AC3E}">
        <p14:creationId xmlns:p14="http://schemas.microsoft.com/office/powerpoint/2010/main" val="1914458334"/>
      </p:ext>
    </p:extLst>
  </p:cSld>
  <p:clrMapOvr>
    <a:masterClrMapping/>
  </p:clrMapOvr>
  <p:transition>
    <p:strip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sz="3200" dirty="0"/>
              <a:t>Introduction</a:t>
            </a:r>
          </a:p>
          <a:p>
            <a:r>
              <a:rPr lang="en-US" sz="3200" dirty="0">
                <a:solidFill>
                  <a:srgbClr val="C2C2C2"/>
                </a:solidFill>
              </a:rPr>
              <a:t>Page Structure</a:t>
            </a:r>
          </a:p>
          <a:p>
            <a:r>
              <a:rPr lang="en-US" sz="3200" dirty="0">
                <a:solidFill>
                  <a:srgbClr val="C2C2C2"/>
                </a:solidFill>
              </a:rPr>
              <a:t>Multimedia</a:t>
            </a:r>
          </a:p>
          <a:p>
            <a:r>
              <a:rPr lang="en-US" sz="3200" dirty="0">
                <a:solidFill>
                  <a:srgbClr val="C2C2C2"/>
                </a:solidFill>
              </a:rPr>
              <a:t>Forms</a:t>
            </a:r>
          </a:p>
          <a:p>
            <a:r>
              <a:rPr lang="en-US" sz="3200" dirty="0">
                <a:solidFill>
                  <a:srgbClr val="C2C2C2"/>
                </a:solidFill>
              </a:rPr>
              <a:t>Storage</a:t>
            </a:r>
          </a:p>
          <a:p>
            <a:r>
              <a:rPr lang="en-US" sz="3200" dirty="0">
                <a:solidFill>
                  <a:srgbClr val="C2C2C2"/>
                </a:solidFill>
              </a:rPr>
              <a:t>Drag &amp; Drop</a:t>
            </a:r>
          </a:p>
          <a:p>
            <a:r>
              <a:rPr lang="en-US" sz="3200" dirty="0">
                <a:solidFill>
                  <a:srgbClr val="C2C2C2"/>
                </a:solidFill>
              </a:rPr>
              <a:t>Canvas</a:t>
            </a:r>
          </a:p>
          <a:p>
            <a:r>
              <a:rPr lang="en-US" sz="3200" dirty="0">
                <a:solidFill>
                  <a:srgbClr val="C2C2C2"/>
                </a:solidFill>
              </a:rPr>
              <a:t>Other Features</a:t>
            </a:r>
          </a:p>
          <a:p>
            <a:endParaRPr lang="en-US" sz="3200" dirty="0">
              <a:solidFill>
                <a:srgbClr val="C2C2C2"/>
              </a:solidFill>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a:t>
            </a:fld>
            <a:endParaRPr lang="en-US" dirty="0"/>
          </a:p>
        </p:txBody>
      </p:sp>
    </p:spTree>
  </p:cSld>
  <p:clrMapOvr>
    <a:masterClrMapping/>
  </p:clrMapOvr>
  <p:transition>
    <p:strips/>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New Input Types Attributes</a:t>
            </a:r>
          </a:p>
        </p:txBody>
      </p:sp>
      <p:sp>
        <p:nvSpPr>
          <p:cNvPr id="3" name="Content Placeholder 2"/>
          <p:cNvSpPr>
            <a:spLocks noGrp="1"/>
          </p:cNvSpPr>
          <p:nvPr>
            <p:ph idx="1"/>
          </p:nvPr>
        </p:nvSpPr>
        <p:spPr/>
        <p:txBody>
          <a:bodyPr/>
          <a:lstStyle/>
          <a:p>
            <a:pPr>
              <a:spcBef>
                <a:spcPts val="400"/>
              </a:spcBef>
            </a:pPr>
            <a:r>
              <a:rPr lang="en-US" b="1" dirty="0">
                <a:solidFill>
                  <a:srgbClr val="0033CC"/>
                </a:solidFill>
                <a:latin typeface="Courier New" pitchFamily="49" charset="0"/>
                <a:cs typeface="Courier New" pitchFamily="49" charset="0"/>
              </a:rPr>
              <a:t>list</a:t>
            </a:r>
            <a:r>
              <a:rPr lang="en-US" dirty="0"/>
              <a:t>: </a:t>
            </a:r>
            <a:r>
              <a:rPr lang="en-US" dirty="0" err="1"/>
              <a:t>datalist</a:t>
            </a:r>
            <a:endParaRPr lang="en-US" dirty="0"/>
          </a:p>
          <a:p>
            <a:pPr lvl="1">
              <a:spcBef>
                <a:spcPts val="400"/>
              </a:spcBef>
            </a:pPr>
            <a:r>
              <a:rPr lang="en-US" dirty="0"/>
              <a:t>A list of options for an input field</a:t>
            </a:r>
          </a:p>
          <a:p>
            <a:pPr lvl="1">
              <a:spcBef>
                <a:spcPts val="400"/>
              </a:spcBef>
            </a:pPr>
            <a:r>
              <a:rPr lang="en-US" dirty="0"/>
              <a:t>For text, </a:t>
            </a:r>
            <a:r>
              <a:rPr lang="en-US" dirty="0" err="1"/>
              <a:t>url</a:t>
            </a:r>
            <a:r>
              <a:rPr lang="en-US" dirty="0"/>
              <a:t>, email, …</a:t>
            </a:r>
          </a:p>
          <a:p>
            <a:pPr lvl="8">
              <a:spcBef>
                <a:spcPts val="400"/>
              </a:spcBef>
            </a:pPr>
            <a:endParaRPr lang="en-US" sz="1100" dirty="0"/>
          </a:p>
          <a:p>
            <a:pPr>
              <a:spcBef>
                <a:spcPts val="200"/>
              </a:spcBef>
              <a:buNone/>
            </a:pPr>
            <a:r>
              <a:rPr lang="en-US" sz="2200" b="1" dirty="0">
                <a:latin typeface="Courier New" pitchFamily="49" charset="0"/>
                <a:cs typeface="Courier New" pitchFamily="49" charset="0"/>
              </a:rPr>
              <a:t>web page: &lt;input type="</a:t>
            </a:r>
            <a:r>
              <a:rPr lang="en-US" sz="2200" b="1" dirty="0" err="1">
                <a:latin typeface="Courier New" pitchFamily="49" charset="0"/>
                <a:cs typeface="Courier New" pitchFamily="49" charset="0"/>
              </a:rPr>
              <a:t>url</a:t>
            </a:r>
            <a:r>
              <a:rPr lang="en-US" sz="2200" b="1" dirty="0">
                <a:latin typeface="Courier New" pitchFamily="49" charset="0"/>
                <a:cs typeface="Courier New" pitchFamily="49" charset="0"/>
              </a:rPr>
              <a:t>" </a:t>
            </a:r>
            <a:r>
              <a:rPr lang="en-US" sz="2200" b="1" dirty="0">
                <a:solidFill>
                  <a:srgbClr val="C00000"/>
                </a:solidFill>
                <a:latin typeface="Courier New" pitchFamily="49" charset="0"/>
                <a:cs typeface="Courier New" pitchFamily="49" charset="0"/>
              </a:rPr>
              <a:t>list="</a:t>
            </a:r>
            <a:r>
              <a:rPr lang="en-US" sz="2200" b="1" dirty="0" err="1">
                <a:solidFill>
                  <a:srgbClr val="C00000"/>
                </a:solidFill>
                <a:latin typeface="Courier New" pitchFamily="49" charset="0"/>
                <a:cs typeface="Courier New" pitchFamily="49" charset="0"/>
              </a:rPr>
              <a:t>url_list</a:t>
            </a:r>
            <a:r>
              <a:rPr lang="en-US" sz="2200" b="1" dirty="0">
                <a:solidFill>
                  <a:srgbClr val="C00000"/>
                </a:solidFill>
                <a:latin typeface="Courier New" pitchFamily="49" charset="0"/>
                <a:cs typeface="Courier New" pitchFamily="49" charset="0"/>
              </a:rPr>
              <a:t>"</a:t>
            </a:r>
            <a:r>
              <a:rPr lang="en-US" sz="2200" b="1" dirty="0">
                <a:latin typeface="Courier New" pitchFamily="49" charset="0"/>
                <a:cs typeface="Courier New" pitchFamily="49" charset="0"/>
              </a:rPr>
              <a:t> name="link" /&gt;</a:t>
            </a:r>
          </a:p>
          <a:p>
            <a:pPr>
              <a:spcBef>
                <a:spcPts val="200"/>
              </a:spcBef>
              <a:buNone/>
            </a:pPr>
            <a:r>
              <a:rPr lang="en-US" sz="2200" b="1" dirty="0">
                <a:latin typeface="Courier New" pitchFamily="49" charset="0"/>
                <a:cs typeface="Courier New" pitchFamily="49" charset="0"/>
              </a:rPr>
              <a:t>&lt;</a:t>
            </a:r>
            <a:r>
              <a:rPr lang="en-US" sz="2200" b="1" dirty="0" err="1">
                <a:solidFill>
                  <a:srgbClr val="0033CC"/>
                </a:solidFill>
                <a:latin typeface="Courier New" pitchFamily="49" charset="0"/>
                <a:cs typeface="Courier New" pitchFamily="49" charset="0"/>
              </a:rPr>
              <a:t>datalist</a:t>
            </a:r>
            <a:r>
              <a:rPr lang="en-US" sz="2200" b="1" dirty="0">
                <a:latin typeface="Courier New" pitchFamily="49" charset="0"/>
                <a:cs typeface="Courier New" pitchFamily="49" charset="0"/>
              </a:rPr>
              <a:t> </a:t>
            </a:r>
            <a:r>
              <a:rPr lang="en-US" sz="2200" b="1" dirty="0">
                <a:solidFill>
                  <a:srgbClr val="C00000"/>
                </a:solidFill>
                <a:latin typeface="Courier New" pitchFamily="49" charset="0"/>
                <a:cs typeface="Courier New" pitchFamily="49" charset="0"/>
              </a:rPr>
              <a:t>id="</a:t>
            </a:r>
            <a:r>
              <a:rPr lang="en-US" sz="2200" b="1" dirty="0" err="1">
                <a:solidFill>
                  <a:srgbClr val="C00000"/>
                </a:solidFill>
                <a:latin typeface="Courier New" pitchFamily="49" charset="0"/>
                <a:cs typeface="Courier New" pitchFamily="49" charset="0"/>
              </a:rPr>
              <a:t>url_list</a:t>
            </a:r>
            <a:r>
              <a:rPr lang="en-US" sz="2200" b="1" dirty="0">
                <a:solidFill>
                  <a:srgbClr val="C00000"/>
                </a:solidFill>
                <a:latin typeface="Courier New" pitchFamily="49" charset="0"/>
                <a:cs typeface="Courier New" pitchFamily="49" charset="0"/>
              </a:rPr>
              <a:t>"</a:t>
            </a:r>
            <a:r>
              <a:rPr lang="en-US" sz="2200" b="1" dirty="0">
                <a:latin typeface="Courier New" pitchFamily="49" charset="0"/>
                <a:cs typeface="Courier New" pitchFamily="49" charset="0"/>
              </a:rPr>
              <a:t>&gt;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&lt;option label="W3Schools" value="http://www.w3schools.com" /&gt;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&lt;option label="Google" value="http://www.google.com" /&gt;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&lt;option label="Microsoft" value="http://www.microsoft.com" /&gt;</a:t>
            </a:r>
          </a:p>
          <a:p>
            <a:pPr>
              <a:spcBef>
                <a:spcPts val="200"/>
              </a:spcBef>
              <a:buNone/>
            </a:pPr>
            <a:r>
              <a:rPr lang="en-US" sz="2200" b="1" dirty="0">
                <a:latin typeface="Courier New" pitchFamily="49" charset="0"/>
                <a:cs typeface="Courier New" pitchFamily="49" charset="0"/>
              </a:rPr>
              <a:t>&lt;/</a:t>
            </a:r>
            <a:r>
              <a:rPr lang="en-US" sz="2200" b="1" dirty="0" err="1">
                <a:solidFill>
                  <a:srgbClr val="0033CC"/>
                </a:solidFill>
                <a:latin typeface="Courier New" pitchFamily="49" charset="0"/>
                <a:cs typeface="Courier New" pitchFamily="49" charset="0"/>
              </a:rPr>
              <a:t>datalist</a:t>
            </a:r>
            <a:r>
              <a:rPr lang="en-US" sz="2200" b="1" dirty="0">
                <a:latin typeface="Courier New" pitchFamily="49" charset="0"/>
                <a:cs typeface="Courier New" pitchFamily="49" charset="0"/>
              </a:rPr>
              <a:t>&gt;</a:t>
            </a:r>
          </a:p>
          <a:p>
            <a:pPr lvl="1">
              <a:spcBef>
                <a:spcPts val="400"/>
              </a:spcBef>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40</a:t>
            </a:fld>
            <a:endParaRPr lang="en-US" dirty="0"/>
          </a:p>
        </p:txBody>
      </p:sp>
    </p:spTree>
  </p:cSld>
  <p:clrMapOvr>
    <a:masterClrMapping/>
  </p:clrMapOvr>
  <p:transition>
    <p:strips/>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4F398E-6E3E-43FA-9CA6-B71CFC41C63C}"/>
              </a:ext>
            </a:extLst>
          </p:cNvPr>
          <p:cNvSpPr>
            <a:spLocks noGrp="1"/>
          </p:cNvSpPr>
          <p:nvPr>
            <p:ph type="title"/>
          </p:nvPr>
        </p:nvSpPr>
        <p:spPr/>
        <p:txBody>
          <a:bodyPr/>
          <a:lstStyle/>
          <a:p>
            <a:r>
              <a:rPr lang="en-US" dirty="0"/>
              <a:t>HTML </a:t>
            </a:r>
            <a:r>
              <a:rPr lang="en-US" dirty="0" err="1"/>
              <a:t>DataList</a:t>
            </a:r>
            <a:r>
              <a:rPr lang="en-US" dirty="0"/>
              <a:t> Example</a:t>
            </a:r>
          </a:p>
        </p:txBody>
      </p:sp>
      <p:sp>
        <p:nvSpPr>
          <p:cNvPr id="4" name="Slide Number Placeholder 3">
            <a:extLst>
              <a:ext uri="{FF2B5EF4-FFF2-40B4-BE49-F238E27FC236}">
                <a16:creationId xmlns:a16="http://schemas.microsoft.com/office/drawing/2014/main" xmlns="" id="{06E69005-B977-4EF2-BF72-C18931975C0B}"/>
              </a:ext>
            </a:extLst>
          </p:cNvPr>
          <p:cNvSpPr>
            <a:spLocks noGrp="1"/>
          </p:cNvSpPr>
          <p:nvPr>
            <p:ph type="sldNum" sz="quarter" idx="10"/>
          </p:nvPr>
        </p:nvSpPr>
        <p:spPr/>
        <p:txBody>
          <a:bodyPr/>
          <a:lstStyle/>
          <a:p>
            <a:pPr>
              <a:defRPr/>
            </a:pPr>
            <a:fld id="{2D801DCE-B9BA-4E03-9E27-F95A86438FEE}" type="slidenum">
              <a:rPr lang="en-US" smtClean="0"/>
              <a:pPr>
                <a:defRPr/>
              </a:pPr>
              <a:t>41</a:t>
            </a:fld>
            <a:endParaRPr lang="en-US" dirty="0"/>
          </a:p>
        </p:txBody>
      </p:sp>
      <p:pic>
        <p:nvPicPr>
          <p:cNvPr id="6" name="Picture 5">
            <a:extLst>
              <a:ext uri="{FF2B5EF4-FFF2-40B4-BE49-F238E27FC236}">
                <a16:creationId xmlns:a16="http://schemas.microsoft.com/office/drawing/2014/main" xmlns="" id="{00B3B6B2-EE6F-496F-9CE6-68B4E4D60275}"/>
              </a:ext>
            </a:extLst>
          </p:cNvPr>
          <p:cNvPicPr>
            <a:picLocks noChangeAspect="1"/>
          </p:cNvPicPr>
          <p:nvPr/>
        </p:nvPicPr>
        <p:blipFill>
          <a:blip r:embed="rId2"/>
          <a:stretch>
            <a:fillRect/>
          </a:stretch>
        </p:blipFill>
        <p:spPr>
          <a:xfrm>
            <a:off x="2809875" y="1543050"/>
            <a:ext cx="3524250" cy="3771900"/>
          </a:xfrm>
          <a:prstGeom prst="rect">
            <a:avLst/>
          </a:prstGeom>
        </p:spPr>
      </p:pic>
    </p:spTree>
    <p:extLst>
      <p:ext uri="{BB962C8B-B14F-4D97-AF65-F5344CB8AC3E}">
        <p14:creationId xmlns:p14="http://schemas.microsoft.com/office/powerpoint/2010/main" val="4111286543"/>
      </p:ext>
    </p:extLst>
  </p:cSld>
  <p:clrMapOvr>
    <a:masterClrMapping/>
  </p:clrMapOvr>
  <p:transition>
    <p:strips/>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Forms Association</a:t>
            </a:r>
          </a:p>
        </p:txBody>
      </p:sp>
      <p:sp>
        <p:nvSpPr>
          <p:cNvPr id="3" name="Content Placeholder 2"/>
          <p:cNvSpPr>
            <a:spLocks noGrp="1"/>
          </p:cNvSpPr>
          <p:nvPr>
            <p:ph idx="1"/>
          </p:nvPr>
        </p:nvSpPr>
        <p:spPr/>
        <p:txBody>
          <a:bodyPr/>
          <a:lstStyle/>
          <a:p>
            <a:r>
              <a:rPr lang="en-US" dirty="0"/>
              <a:t>In HTML4, input elements must be inside a form to be associated with it</a:t>
            </a:r>
          </a:p>
          <a:p>
            <a:r>
              <a:rPr lang="en-US" dirty="0"/>
              <a:t>In HTML5, input elements can be associated with forms using </a:t>
            </a:r>
            <a:r>
              <a:rPr lang="en-US" b="1" dirty="0">
                <a:solidFill>
                  <a:srgbClr val="0033CC"/>
                </a:solidFill>
                <a:latin typeface="Courier New" pitchFamily="49" charset="0"/>
                <a:cs typeface="Courier New" pitchFamily="49" charset="0"/>
              </a:rPr>
              <a:t>form</a:t>
            </a:r>
            <a:r>
              <a:rPr lang="en-US" dirty="0"/>
              <a:t> attribute </a:t>
            </a:r>
          </a:p>
          <a:p>
            <a:pPr>
              <a:spcBef>
                <a:spcPts val="1000"/>
              </a:spcBef>
              <a:buNone/>
            </a:pPr>
            <a:endParaRPr lang="en-US" sz="2800" b="1" dirty="0">
              <a:latin typeface="Courier New" pitchFamily="49" charset="0"/>
              <a:cs typeface="Courier New" pitchFamily="49" charset="0"/>
            </a:endParaRPr>
          </a:p>
          <a:p>
            <a:pPr>
              <a:spcBef>
                <a:spcPts val="1000"/>
              </a:spcBef>
              <a:buNone/>
            </a:pPr>
            <a:r>
              <a:rPr lang="en-US" sz="2800" b="1" dirty="0">
                <a:latin typeface="Courier New" pitchFamily="49" charset="0"/>
                <a:cs typeface="Courier New" pitchFamily="49" charset="0"/>
              </a:rPr>
              <a:t>&lt;form </a:t>
            </a:r>
            <a:r>
              <a:rPr lang="en-US" sz="2800" b="1" dirty="0">
                <a:solidFill>
                  <a:srgbClr val="0033CC"/>
                </a:solidFill>
                <a:latin typeface="Courier New" pitchFamily="49" charset="0"/>
                <a:cs typeface="Courier New" pitchFamily="49" charset="0"/>
              </a:rPr>
              <a:t>id="</a:t>
            </a:r>
            <a:r>
              <a:rPr lang="en-US" sz="2800" b="1" dirty="0" err="1">
                <a:solidFill>
                  <a:srgbClr val="0033CC"/>
                </a:solidFill>
                <a:latin typeface="Courier New" pitchFamily="49" charset="0"/>
                <a:cs typeface="Courier New" pitchFamily="49" charset="0"/>
              </a:rPr>
              <a:t>foo</a:t>
            </a:r>
            <a:r>
              <a:rPr lang="en-US" sz="2800" b="1" dirty="0">
                <a:solidFill>
                  <a:srgbClr val="0033CC"/>
                </a:solidFill>
                <a:latin typeface="Courier New" pitchFamily="49" charset="0"/>
                <a:cs typeface="Courier New" pitchFamily="49" charset="0"/>
              </a:rPr>
              <a:t>"</a:t>
            </a:r>
            <a:r>
              <a:rPr lang="en-US" sz="2800" b="1" dirty="0">
                <a:latin typeface="Courier New" pitchFamily="49" charset="0"/>
                <a:cs typeface="Courier New" pitchFamily="49" charset="0"/>
              </a:rPr>
              <a:t>&gt;</a:t>
            </a:r>
          </a:p>
          <a:p>
            <a:pPr>
              <a:spcBef>
                <a:spcPts val="1000"/>
              </a:spcBef>
              <a:buNone/>
            </a:pPr>
            <a:r>
              <a:rPr lang="en-US" sz="2800" b="1" dirty="0">
                <a:latin typeface="Courier New" pitchFamily="49" charset="0"/>
                <a:cs typeface="Courier New" pitchFamily="49" charset="0"/>
              </a:rPr>
              <a:t>...</a:t>
            </a:r>
          </a:p>
          <a:p>
            <a:pPr>
              <a:spcBef>
                <a:spcPts val="1000"/>
              </a:spcBef>
              <a:buNone/>
            </a:pPr>
            <a:r>
              <a:rPr lang="en-US" sz="2800" b="1" dirty="0">
                <a:latin typeface="Courier New" pitchFamily="49" charset="0"/>
                <a:cs typeface="Courier New" pitchFamily="49" charset="0"/>
              </a:rPr>
              <a:t>&lt;/form&gt;</a:t>
            </a:r>
          </a:p>
          <a:p>
            <a:pPr>
              <a:spcBef>
                <a:spcPts val="1000"/>
              </a:spcBef>
              <a:buNone/>
            </a:pPr>
            <a:r>
              <a:rPr lang="en-US" sz="2800" b="1" dirty="0">
                <a:latin typeface="Courier New" pitchFamily="49" charset="0"/>
                <a:cs typeface="Courier New" pitchFamily="49" charset="0"/>
              </a:rPr>
              <a:t>&lt;</a:t>
            </a:r>
            <a:r>
              <a:rPr lang="en-US" sz="2800" b="1" dirty="0" err="1">
                <a:latin typeface="Courier New" pitchFamily="49" charset="0"/>
                <a:cs typeface="Courier New" pitchFamily="49" charset="0"/>
              </a:rPr>
              <a:t>textarea</a:t>
            </a:r>
            <a:r>
              <a:rPr lang="en-US" sz="2800" b="1" dirty="0">
                <a:latin typeface="Courier New" pitchFamily="49" charset="0"/>
                <a:cs typeface="Courier New" pitchFamily="49" charset="0"/>
              </a:rPr>
              <a:t> </a:t>
            </a:r>
            <a:r>
              <a:rPr lang="en-US" sz="2800" b="1" dirty="0">
                <a:solidFill>
                  <a:srgbClr val="0033CC"/>
                </a:solidFill>
                <a:latin typeface="Courier New" pitchFamily="49" charset="0"/>
                <a:cs typeface="Courier New" pitchFamily="49" charset="0"/>
              </a:rPr>
              <a:t>form="</a:t>
            </a:r>
            <a:r>
              <a:rPr lang="en-US" sz="2800" b="1" dirty="0" err="1">
                <a:solidFill>
                  <a:srgbClr val="0033CC"/>
                </a:solidFill>
                <a:latin typeface="Courier New" pitchFamily="49" charset="0"/>
                <a:cs typeface="Courier New" pitchFamily="49" charset="0"/>
              </a:rPr>
              <a:t>foo</a:t>
            </a:r>
            <a:r>
              <a:rPr lang="en-US" sz="2800" b="1" dirty="0">
                <a:solidFill>
                  <a:srgbClr val="0033CC"/>
                </a:solidFill>
                <a:latin typeface="Courier New" pitchFamily="49" charset="0"/>
                <a:cs typeface="Courier New" pitchFamily="49" charset="0"/>
              </a:rPr>
              <a:t>"</a:t>
            </a:r>
            <a:r>
              <a:rPr lang="en-US" sz="2800" b="1" dirty="0">
                <a:latin typeface="Courier New" pitchFamily="49" charset="0"/>
                <a:cs typeface="Courier New" pitchFamily="49" charset="0"/>
              </a:rPr>
              <a:t>&gt;&lt;/</a:t>
            </a:r>
            <a:r>
              <a:rPr lang="en-US" sz="2800" b="1" dirty="0" err="1">
                <a:latin typeface="Courier New" pitchFamily="49" charset="0"/>
                <a:cs typeface="Courier New" pitchFamily="49" charset="0"/>
              </a:rPr>
              <a:t>textarea</a:t>
            </a:r>
            <a:r>
              <a:rPr lang="en-US" sz="2800" b="1" dirty="0">
                <a:latin typeface="Courier New" pitchFamily="49" charset="0"/>
                <a:cs typeface="Courier New" pitchFamily="49" charset="0"/>
              </a:rPr>
              <a:t>&gt;</a:t>
            </a: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42</a:t>
            </a:fld>
            <a:endParaRPr lang="en-US" dirty="0"/>
          </a:p>
        </p:txBody>
      </p:sp>
    </p:spTree>
    <p:extLst>
      <p:ext uri="{BB962C8B-B14F-4D97-AF65-F5344CB8AC3E}">
        <p14:creationId xmlns:p14="http://schemas.microsoft.com/office/powerpoint/2010/main" val="3314558204"/>
      </p:ext>
    </p:extLst>
  </p:cSld>
  <p:clrMapOvr>
    <a:masterClrMapping/>
  </p:clrMapOvr>
  <p:transition>
    <p:strips/>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sz="3200" dirty="0">
                <a:solidFill>
                  <a:srgbClr val="C2C2C2"/>
                </a:solidFill>
              </a:rPr>
              <a:t>Introduction</a:t>
            </a:r>
          </a:p>
          <a:p>
            <a:r>
              <a:rPr lang="en-US" sz="3200" dirty="0">
                <a:solidFill>
                  <a:srgbClr val="C2C2C2"/>
                </a:solidFill>
              </a:rPr>
              <a:t>Page Structure</a:t>
            </a:r>
          </a:p>
          <a:p>
            <a:r>
              <a:rPr lang="en-US" sz="3200" dirty="0">
                <a:solidFill>
                  <a:srgbClr val="C2C2C2"/>
                </a:solidFill>
              </a:rPr>
              <a:t>Multimedia</a:t>
            </a:r>
          </a:p>
          <a:p>
            <a:r>
              <a:rPr lang="en-US" sz="3200" dirty="0">
                <a:solidFill>
                  <a:srgbClr val="C2C2C2"/>
                </a:solidFill>
              </a:rPr>
              <a:t>Forms</a:t>
            </a:r>
          </a:p>
          <a:p>
            <a:r>
              <a:rPr lang="en-US" sz="3200" dirty="0"/>
              <a:t>Storage</a:t>
            </a:r>
          </a:p>
          <a:p>
            <a:r>
              <a:rPr lang="en-US" sz="3200" dirty="0">
                <a:solidFill>
                  <a:srgbClr val="C2C2C2"/>
                </a:solidFill>
              </a:rPr>
              <a:t>Drag &amp; Drop</a:t>
            </a:r>
          </a:p>
          <a:p>
            <a:r>
              <a:rPr lang="en-US" sz="3200" dirty="0">
                <a:solidFill>
                  <a:srgbClr val="C2C2C2"/>
                </a:solidFill>
              </a:rPr>
              <a:t>Canvas</a:t>
            </a:r>
            <a:endParaRPr lang="en-US" sz="3200" dirty="0"/>
          </a:p>
          <a:p>
            <a:r>
              <a:rPr lang="en-US" sz="3200" dirty="0">
                <a:solidFill>
                  <a:srgbClr val="C2C2C2"/>
                </a:solidFill>
              </a:rPr>
              <a:t>Other Features</a:t>
            </a:r>
          </a:p>
          <a:p>
            <a:endParaRPr lang="en-US" sz="3200" dirty="0">
              <a:solidFill>
                <a:srgbClr val="C2C2C2"/>
              </a:solidFill>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43</a:t>
            </a:fld>
            <a:endParaRPr lang="en-US" dirty="0"/>
          </a:p>
        </p:txBody>
      </p:sp>
    </p:spTree>
  </p:cSld>
  <p:clrMapOvr>
    <a:masterClrMapping/>
  </p:clrMapOvr>
  <p:transition>
    <p:strip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Data on the Client</a:t>
            </a:r>
          </a:p>
        </p:txBody>
      </p:sp>
      <p:sp>
        <p:nvSpPr>
          <p:cNvPr id="3" name="Content Placeholder 2"/>
          <p:cNvSpPr>
            <a:spLocks noGrp="1"/>
          </p:cNvSpPr>
          <p:nvPr>
            <p:ph idx="1"/>
          </p:nvPr>
        </p:nvSpPr>
        <p:spPr>
          <a:xfrm>
            <a:off x="304800" y="1143000"/>
            <a:ext cx="8839200" cy="5181600"/>
          </a:xfrm>
        </p:spPr>
        <p:txBody>
          <a:bodyPr/>
          <a:lstStyle/>
          <a:p>
            <a:r>
              <a:rPr lang="en-US" dirty="0"/>
              <a:t>Store data on user side (client, browser)</a:t>
            </a:r>
          </a:p>
          <a:p>
            <a:r>
              <a:rPr lang="en-US" dirty="0"/>
              <a:t>Earlier, this was done with </a:t>
            </a:r>
            <a:r>
              <a:rPr lang="en-US" i="1" dirty="0">
                <a:solidFill>
                  <a:srgbClr val="CC0000"/>
                </a:solidFill>
              </a:rPr>
              <a:t>cookies</a:t>
            </a:r>
          </a:p>
          <a:p>
            <a:pPr lvl="1"/>
            <a:r>
              <a:rPr lang="en-US" dirty="0"/>
              <a:t>Not suitable for large amounts of data</a:t>
            </a:r>
          </a:p>
          <a:p>
            <a:pPr lvl="1"/>
            <a:r>
              <a:rPr lang="en-US" dirty="0"/>
              <a:t>By default, passed on by EVERY request to server</a:t>
            </a:r>
          </a:p>
          <a:p>
            <a:pPr lvl="2"/>
            <a:r>
              <a:rPr lang="en-US" dirty="0"/>
              <a:t>Making it very slow and inefficient</a:t>
            </a:r>
          </a:p>
          <a:p>
            <a:r>
              <a:rPr lang="en-US" dirty="0"/>
              <a:t>HTML5 offers two new objects for storing data on the client</a:t>
            </a:r>
          </a:p>
          <a:p>
            <a:pPr lvl="1"/>
            <a:r>
              <a:rPr lang="en-US" sz="2800" b="1" dirty="0" err="1">
                <a:solidFill>
                  <a:srgbClr val="0033CC"/>
                </a:solidFill>
                <a:latin typeface="Courier New" pitchFamily="49" charset="0"/>
                <a:cs typeface="Courier New" pitchFamily="49" charset="0"/>
              </a:rPr>
              <a:t>localStorage</a:t>
            </a:r>
            <a:r>
              <a:rPr lang="en-US" dirty="0"/>
              <a:t>: stores data with no time limit</a:t>
            </a:r>
          </a:p>
          <a:p>
            <a:pPr lvl="1"/>
            <a:r>
              <a:rPr lang="en-US" sz="2800" b="1" dirty="0" err="1">
                <a:solidFill>
                  <a:srgbClr val="0033CC"/>
                </a:solidFill>
                <a:latin typeface="Courier New" pitchFamily="49" charset="0"/>
                <a:cs typeface="Courier New" pitchFamily="49" charset="0"/>
              </a:rPr>
              <a:t>sessionStorage</a:t>
            </a:r>
            <a:r>
              <a:rPr lang="en-US" dirty="0"/>
              <a:t>: stores data for one session</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44</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Data on the Client</a:t>
            </a:r>
          </a:p>
        </p:txBody>
      </p:sp>
      <p:sp>
        <p:nvSpPr>
          <p:cNvPr id="3" name="Content Placeholder 2"/>
          <p:cNvSpPr>
            <a:spLocks noGrp="1"/>
          </p:cNvSpPr>
          <p:nvPr>
            <p:ph idx="1"/>
          </p:nvPr>
        </p:nvSpPr>
        <p:spPr>
          <a:xfrm>
            <a:off x="304800" y="1143000"/>
            <a:ext cx="9067800" cy="5181600"/>
          </a:xfrm>
        </p:spPr>
        <p:txBody>
          <a:bodyPr/>
          <a:lstStyle/>
          <a:p>
            <a:r>
              <a:rPr lang="en-US" sz="3200" dirty="0"/>
              <a:t>HTML5 data storage</a:t>
            </a:r>
          </a:p>
          <a:p>
            <a:pPr lvl="1"/>
            <a:r>
              <a:rPr lang="en-US" sz="2800" dirty="0"/>
              <a:t>Data is </a:t>
            </a:r>
            <a:r>
              <a:rPr lang="en-US" sz="2800" dirty="0">
                <a:solidFill>
                  <a:srgbClr val="C00000"/>
                </a:solidFill>
              </a:rPr>
              <a:t>not</a:t>
            </a:r>
            <a:r>
              <a:rPr lang="en-US" sz="2800" dirty="0"/>
              <a:t> passed on by every server request</a:t>
            </a:r>
          </a:p>
          <a:p>
            <a:pPr lvl="2"/>
            <a:r>
              <a:rPr lang="en-US" sz="2800" dirty="0"/>
              <a:t>Used in client side only when asked for</a:t>
            </a:r>
          </a:p>
          <a:p>
            <a:pPr lvl="1"/>
            <a:r>
              <a:rPr lang="en-US" sz="2800" dirty="0"/>
              <a:t>To store large amounts of data (~ 2-5MB configurable)  in client side without affecting website's performance</a:t>
            </a:r>
          </a:p>
          <a:p>
            <a:pPr lvl="2"/>
            <a:r>
              <a:rPr lang="en-US" sz="2800" dirty="0"/>
              <a:t>Completely client-side web application!</a:t>
            </a:r>
          </a:p>
          <a:p>
            <a:pPr lvl="3"/>
            <a:r>
              <a:rPr lang="en-US" dirty="0"/>
              <a:t>Stores as filesystem resources for the application </a:t>
            </a:r>
          </a:p>
          <a:p>
            <a:pPr lvl="1"/>
            <a:r>
              <a:rPr lang="en-US" sz="2800" dirty="0"/>
              <a:t>Per-site data is stored in different areas </a:t>
            </a:r>
          </a:p>
          <a:p>
            <a:pPr lvl="2"/>
            <a:r>
              <a:rPr lang="en-US" sz="2800" dirty="0"/>
              <a:t>A website can only access data stored by itself</a:t>
            </a:r>
          </a:p>
          <a:p>
            <a:pPr lvl="3"/>
            <a:r>
              <a:rPr lang="en-US" dirty="0"/>
              <a:t>Chrome: Per-Domain, Firefox: Per-Directory</a:t>
            </a:r>
          </a:p>
          <a:p>
            <a:endParaRPr lang="en-US" sz="32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45</a:t>
            </a:fld>
            <a:endParaRPr lang="en-US" dirty="0"/>
          </a:p>
        </p:txBody>
      </p:sp>
    </p:spTree>
  </p:cSld>
  <p:clrMapOvr>
    <a:masterClrMapping/>
  </p:clrMapOvr>
  <p:transition>
    <p:strips/>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Courier New" pitchFamily="49" charset="0"/>
                <a:cs typeface="Courier New" pitchFamily="49" charset="0"/>
              </a:rPr>
              <a:t>sessionStorage</a:t>
            </a:r>
            <a:endParaRPr lang="en-US" b="1" dirty="0">
              <a:latin typeface="Courier New" pitchFamily="49" charset="0"/>
              <a:cs typeface="Courier New" pitchFamily="49" charset="0"/>
            </a:endParaRPr>
          </a:p>
        </p:txBody>
      </p:sp>
      <p:sp>
        <p:nvSpPr>
          <p:cNvPr id="3" name="Content Placeholder 2"/>
          <p:cNvSpPr>
            <a:spLocks noGrp="1"/>
          </p:cNvSpPr>
          <p:nvPr>
            <p:ph idx="1"/>
          </p:nvPr>
        </p:nvSpPr>
        <p:spPr/>
        <p:txBody>
          <a:bodyPr/>
          <a:lstStyle/>
          <a:p>
            <a:r>
              <a:rPr lang="en-US" dirty="0"/>
              <a:t>To store the data for one session</a:t>
            </a:r>
          </a:p>
          <a:p>
            <a:r>
              <a:rPr lang="en-US" dirty="0"/>
              <a:t>Data is deleted when session finishes</a:t>
            </a:r>
          </a:p>
          <a:p>
            <a:pPr lvl="2"/>
            <a:r>
              <a:rPr lang="en-US" dirty="0"/>
              <a:t>Typically, when the </a:t>
            </a:r>
            <a:r>
              <a:rPr lang="en-US" b="1" dirty="0"/>
              <a:t>browser </a:t>
            </a:r>
            <a:r>
              <a:rPr lang="en-US" b="1" dirty="0">
                <a:solidFill>
                  <a:srgbClr val="CC0000"/>
                </a:solidFill>
              </a:rPr>
              <a:t>tab</a:t>
            </a:r>
            <a:r>
              <a:rPr lang="en-US" dirty="0">
                <a:solidFill>
                  <a:srgbClr val="CC0000"/>
                </a:solidFill>
              </a:rPr>
              <a:t> </a:t>
            </a:r>
            <a:r>
              <a:rPr lang="en-US" dirty="0"/>
              <a:t>is closed!</a:t>
            </a:r>
          </a:p>
          <a:p>
            <a:r>
              <a:rPr lang="en-US" dirty="0"/>
              <a:t>How to create and access </a:t>
            </a:r>
            <a:r>
              <a:rPr lang="en-US" dirty="0" err="1"/>
              <a:t>sessionStorage</a:t>
            </a:r>
            <a:r>
              <a:rPr lang="en-US" dirty="0"/>
              <a:t>:</a:t>
            </a:r>
          </a:p>
          <a:p>
            <a:pPr>
              <a:buNone/>
            </a:pPr>
            <a:endParaRPr lang="en-US" sz="1100" dirty="0"/>
          </a:p>
          <a:p>
            <a:pPr>
              <a:spcBef>
                <a:spcPts val="600"/>
              </a:spcBef>
              <a:buNone/>
            </a:pPr>
            <a:r>
              <a:rPr lang="en-US" sz="2600" b="1" dirty="0">
                <a:latin typeface="Courier New" pitchFamily="49" charset="0"/>
                <a:cs typeface="Courier New" pitchFamily="49" charset="0"/>
              </a:rPr>
              <a:t>&lt;script type="text/</a:t>
            </a:r>
            <a:r>
              <a:rPr lang="en-US" sz="2600" b="1" dirty="0" err="1">
                <a:latin typeface="Courier New" pitchFamily="49" charset="0"/>
                <a:cs typeface="Courier New" pitchFamily="49" charset="0"/>
              </a:rPr>
              <a:t>javascript</a:t>
            </a:r>
            <a:r>
              <a:rPr lang="en-US" sz="2600" b="1" dirty="0">
                <a:latin typeface="Courier New" pitchFamily="49" charset="0"/>
                <a:cs typeface="Courier New" pitchFamily="49" charset="0"/>
              </a:rPr>
              <a:t>"&gt;</a:t>
            </a:r>
            <a:br>
              <a:rPr lang="en-US" sz="2600" b="1" dirty="0">
                <a:latin typeface="Courier New" pitchFamily="49" charset="0"/>
                <a:cs typeface="Courier New" pitchFamily="49" charset="0"/>
              </a:rPr>
            </a:br>
            <a:r>
              <a:rPr lang="en-US" sz="2600" b="1" dirty="0" err="1">
                <a:solidFill>
                  <a:srgbClr val="0033CC"/>
                </a:solidFill>
                <a:latin typeface="Courier New" pitchFamily="49" charset="0"/>
                <a:cs typeface="Courier New" pitchFamily="49" charset="0"/>
              </a:rPr>
              <a:t>sessionStorage.</a:t>
            </a:r>
            <a:r>
              <a:rPr lang="en-US" sz="2600" b="1" dirty="0" err="1">
                <a:latin typeface="Courier New" pitchFamily="49" charset="0"/>
                <a:cs typeface="Courier New" pitchFamily="49" charset="0"/>
              </a:rPr>
              <a:t>lastname</a:t>
            </a:r>
            <a:r>
              <a:rPr lang="en-US" sz="2600" b="1" dirty="0">
                <a:latin typeface="Courier New" pitchFamily="49" charset="0"/>
                <a:cs typeface="Courier New" pitchFamily="49" charset="0"/>
              </a:rPr>
              <a:t>="</a:t>
            </a:r>
            <a:r>
              <a:rPr lang="en-US" sz="2600" b="1" dirty="0" err="1">
                <a:latin typeface="Courier New" pitchFamily="49" charset="0"/>
                <a:cs typeface="Courier New" pitchFamily="49" charset="0"/>
              </a:rPr>
              <a:t>Karimi</a:t>
            </a:r>
            <a:r>
              <a:rPr lang="en-US" sz="2600" b="1" dirty="0">
                <a:latin typeface="Courier New" pitchFamily="49" charset="0"/>
                <a:cs typeface="Courier New" pitchFamily="49" charset="0"/>
              </a:rPr>
              <a:t>";</a:t>
            </a:r>
          </a:p>
          <a:p>
            <a:pPr>
              <a:spcBef>
                <a:spcPts val="600"/>
              </a:spcBef>
              <a:buNone/>
            </a:pPr>
            <a:r>
              <a:rPr lang="en-US" sz="2600" b="1" dirty="0">
                <a:latin typeface="Courier New" pitchFamily="49" charset="0"/>
                <a:cs typeface="Courier New" pitchFamily="49" charset="0"/>
              </a:rPr>
              <a:t>	</a:t>
            </a:r>
            <a:r>
              <a:rPr lang="en-US" sz="2600" b="1" dirty="0" err="1">
                <a:latin typeface="Courier New" pitchFamily="49" charset="0"/>
                <a:cs typeface="Courier New" pitchFamily="49" charset="0"/>
              </a:rPr>
              <a:t>var</a:t>
            </a:r>
            <a:r>
              <a:rPr lang="en-US" sz="2600" b="1" dirty="0">
                <a:latin typeface="Courier New" pitchFamily="49" charset="0"/>
                <a:cs typeface="Courier New" pitchFamily="49" charset="0"/>
              </a:rPr>
              <a:t> name = </a:t>
            </a:r>
            <a:r>
              <a:rPr lang="en-US" sz="2600" b="1" dirty="0" err="1">
                <a:solidFill>
                  <a:srgbClr val="0033CC"/>
                </a:solidFill>
                <a:latin typeface="Courier New" pitchFamily="49" charset="0"/>
                <a:cs typeface="Courier New" pitchFamily="49" charset="0"/>
              </a:rPr>
              <a:t>sessionStorage.</a:t>
            </a:r>
            <a:r>
              <a:rPr lang="en-US" sz="2600" b="1" dirty="0" err="1">
                <a:latin typeface="Courier New" pitchFamily="49" charset="0"/>
                <a:cs typeface="Courier New" pitchFamily="49" charset="0"/>
              </a:rPr>
              <a:t>lastname</a:t>
            </a:r>
            <a:r>
              <a:rPr lang="en-US" sz="2600" b="1" dirty="0">
                <a:latin typeface="Courier New" pitchFamily="49" charset="0"/>
                <a:cs typeface="Courier New" pitchFamily="49" charset="0"/>
              </a:rPr>
              <a:t>;</a:t>
            </a:r>
          </a:p>
          <a:p>
            <a:pPr>
              <a:spcBef>
                <a:spcPts val="600"/>
              </a:spcBef>
              <a:buNone/>
            </a:pPr>
            <a:r>
              <a:rPr lang="en-US" sz="2600" b="1" dirty="0">
                <a:latin typeface="Courier New" pitchFamily="49" charset="0"/>
                <a:cs typeface="Courier New" pitchFamily="49" charset="0"/>
              </a:rPr>
              <a:t>&lt;/script&gt;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46</a:t>
            </a:fld>
            <a:endParaRPr lang="en-US" dirty="0"/>
          </a:p>
        </p:txBody>
      </p:sp>
    </p:spTree>
  </p:cSld>
  <p:clrMapOvr>
    <a:masterClrMapping/>
  </p:clrMapOvr>
  <p:transition>
    <p:strips/>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err="1">
                <a:latin typeface="Courier New" pitchFamily="49" charset="0"/>
                <a:cs typeface="Courier New" pitchFamily="49" charset="0"/>
              </a:rPr>
              <a:t>sessionStorage</a:t>
            </a:r>
            <a:r>
              <a:rPr lang="en-US" dirty="0"/>
              <a:t> Example </a:t>
            </a:r>
            <a:endParaRPr lang="en-US" b="1" dirty="0">
              <a:latin typeface="Courier New" pitchFamily="49" charset="0"/>
              <a:cs typeface="Courier New" pitchFamily="49" charset="0"/>
            </a:endParaRPr>
          </a:p>
        </p:txBody>
      </p:sp>
      <p:sp>
        <p:nvSpPr>
          <p:cNvPr id="3" name="Content Placeholder 2"/>
          <p:cNvSpPr>
            <a:spLocks noGrp="1"/>
          </p:cNvSpPr>
          <p:nvPr>
            <p:ph idx="1"/>
          </p:nvPr>
        </p:nvSpPr>
        <p:spPr/>
        <p:txBody>
          <a:bodyPr/>
          <a:lstStyle/>
          <a:p>
            <a:r>
              <a:rPr lang="en-US" sz="3600" dirty="0"/>
              <a:t>Count page visits in current session </a:t>
            </a:r>
          </a:p>
          <a:p>
            <a:pPr lvl="0">
              <a:buNone/>
            </a:pPr>
            <a:r>
              <a:rPr lang="en-US" sz="2200" b="1" dirty="0">
                <a:solidFill>
                  <a:srgbClr val="000000"/>
                </a:solidFill>
                <a:latin typeface="Courier New" pitchFamily="49" charset="0"/>
                <a:cs typeface="Courier New" pitchFamily="49" charset="0"/>
              </a:rPr>
              <a:t>&lt;script type="text/</a:t>
            </a:r>
            <a:r>
              <a:rPr lang="en-US" sz="2200" b="1" dirty="0" err="1">
                <a:solidFill>
                  <a:srgbClr val="000000"/>
                </a:solidFill>
                <a:latin typeface="Courier New" pitchFamily="49" charset="0"/>
                <a:cs typeface="Courier New" pitchFamily="49" charset="0"/>
              </a:rPr>
              <a:t>javascript</a:t>
            </a:r>
            <a:r>
              <a:rPr lang="en-US" sz="2200" b="1" dirty="0">
                <a:solidFill>
                  <a:srgbClr val="000000"/>
                </a:solidFill>
                <a:latin typeface="Courier New" pitchFamily="49" charset="0"/>
                <a:cs typeface="Courier New" pitchFamily="49" charset="0"/>
              </a:rPr>
              <a:t>"&gt;</a:t>
            </a:r>
            <a:br>
              <a:rPr lang="en-US" sz="2200" b="1" dirty="0">
                <a:solidFill>
                  <a:srgbClr val="000000"/>
                </a:solidFill>
                <a:latin typeface="Courier New" pitchFamily="49" charset="0"/>
                <a:cs typeface="Courier New" pitchFamily="49" charset="0"/>
              </a:rPr>
            </a:br>
            <a:r>
              <a:rPr lang="en-US" sz="2200" b="1" dirty="0">
                <a:solidFill>
                  <a:srgbClr val="000000"/>
                </a:solidFill>
                <a:latin typeface="Courier New" pitchFamily="49" charset="0"/>
                <a:cs typeface="Courier New" pitchFamily="49" charset="0"/>
              </a:rPr>
              <a:t>if </a:t>
            </a:r>
            <a:r>
              <a:rPr lang="en-US" sz="2200" b="1" dirty="0" smtClean="0">
                <a:solidFill>
                  <a:srgbClr val="000000"/>
                </a:solidFill>
                <a:latin typeface="Courier New" pitchFamily="49" charset="0"/>
                <a:cs typeface="Courier New" pitchFamily="49" charset="0"/>
              </a:rPr>
              <a:t>(</a:t>
            </a:r>
            <a:r>
              <a:rPr lang="en-US" sz="2200" b="1" dirty="0" smtClean="0">
                <a:solidFill>
                  <a:srgbClr val="0033CC"/>
                </a:solidFill>
                <a:latin typeface="Courier New" pitchFamily="49" charset="0"/>
                <a:cs typeface="Courier New" pitchFamily="49" charset="0"/>
              </a:rPr>
              <a:t>sessionStorage.</a:t>
            </a:r>
            <a:r>
              <a:rPr lang="en-US" sz="2200" b="1" dirty="0" smtClean="0">
                <a:solidFill>
                  <a:srgbClr val="000000"/>
                </a:solidFill>
                <a:latin typeface="Courier New" pitchFamily="49" charset="0"/>
                <a:cs typeface="Courier New" pitchFamily="49" charset="0"/>
              </a:rPr>
              <a:t>pagecount){</a:t>
            </a:r>
            <a:r>
              <a:rPr lang="en-US" sz="2200" b="1" dirty="0">
                <a:solidFill>
                  <a:srgbClr val="000000"/>
                </a:solidFill>
                <a:latin typeface="Courier New" pitchFamily="49" charset="0"/>
                <a:cs typeface="Courier New" pitchFamily="49" charset="0"/>
              </a:rPr>
              <a:t>	</a:t>
            </a:r>
          </a:p>
          <a:p>
            <a:pPr lvl="0">
              <a:buNone/>
            </a:pPr>
            <a:r>
              <a:rPr lang="en-US" sz="2200" b="1" dirty="0">
                <a:solidFill>
                  <a:srgbClr val="000000"/>
                </a:solidFill>
                <a:latin typeface="Courier New" pitchFamily="49" charset="0"/>
                <a:cs typeface="Courier New" pitchFamily="49" charset="0"/>
              </a:rPr>
              <a:t>		</a:t>
            </a:r>
            <a:r>
              <a:rPr lang="en-US" sz="2200" b="1" dirty="0" smtClean="0">
                <a:solidFill>
                  <a:srgbClr val="000000"/>
                </a:solidFill>
                <a:latin typeface="Courier New" pitchFamily="49" charset="0"/>
                <a:cs typeface="Courier New" pitchFamily="49" charset="0"/>
              </a:rPr>
              <a:t>sessionStorage.pagecount </a:t>
            </a:r>
            <a:r>
              <a:rPr lang="en-US" sz="2200" b="1" dirty="0">
                <a:solidFill>
                  <a:srgbClr val="000000"/>
                </a:solidFill>
                <a:latin typeface="Courier New" pitchFamily="49" charset="0"/>
                <a:cs typeface="Courier New" pitchFamily="49" charset="0"/>
              </a:rPr>
              <a:t>=   </a:t>
            </a:r>
          </a:p>
          <a:p>
            <a:pPr lvl="0">
              <a:buNone/>
            </a:pPr>
            <a:r>
              <a:rPr lang="en-US" sz="2200" b="1" dirty="0">
                <a:solidFill>
                  <a:srgbClr val="000000"/>
                </a:solidFill>
                <a:latin typeface="Courier New" pitchFamily="49" charset="0"/>
                <a:cs typeface="Courier New" pitchFamily="49" charset="0"/>
              </a:rPr>
              <a:t>		Number(</a:t>
            </a:r>
            <a:r>
              <a:rPr lang="en-US" sz="2200" b="1" dirty="0" err="1">
                <a:solidFill>
                  <a:srgbClr val="000000"/>
                </a:solidFill>
                <a:latin typeface="Courier New" pitchFamily="49" charset="0"/>
                <a:cs typeface="Courier New" pitchFamily="49" charset="0"/>
              </a:rPr>
              <a:t>sessionStorage.pagecount</a:t>
            </a:r>
            <a:r>
              <a:rPr lang="en-US" sz="2200" b="1" dirty="0">
                <a:solidFill>
                  <a:srgbClr val="000000"/>
                </a:solidFill>
                <a:latin typeface="Courier New" pitchFamily="49" charset="0"/>
                <a:cs typeface="Courier New" pitchFamily="49" charset="0"/>
              </a:rPr>
              <a:t>) + 1;</a:t>
            </a:r>
            <a:br>
              <a:rPr lang="en-US" sz="2200" b="1" dirty="0">
                <a:solidFill>
                  <a:srgbClr val="000000"/>
                </a:solidFill>
                <a:latin typeface="Courier New" pitchFamily="49" charset="0"/>
                <a:cs typeface="Courier New" pitchFamily="49" charset="0"/>
              </a:rPr>
            </a:br>
            <a:r>
              <a:rPr lang="en-US" sz="2200" b="1" dirty="0">
                <a:solidFill>
                  <a:srgbClr val="000000"/>
                </a:solidFill>
                <a:latin typeface="Courier New" pitchFamily="49" charset="0"/>
                <a:cs typeface="Courier New" pitchFamily="49" charset="0"/>
              </a:rPr>
              <a:t>}</a:t>
            </a:r>
            <a:br>
              <a:rPr lang="en-US" sz="2200" b="1" dirty="0">
                <a:solidFill>
                  <a:srgbClr val="000000"/>
                </a:solidFill>
                <a:latin typeface="Courier New" pitchFamily="49" charset="0"/>
                <a:cs typeface="Courier New" pitchFamily="49" charset="0"/>
              </a:rPr>
            </a:br>
            <a:r>
              <a:rPr lang="en-US" sz="2200" b="1" dirty="0">
                <a:solidFill>
                  <a:srgbClr val="000000"/>
                </a:solidFill>
                <a:latin typeface="Courier New" pitchFamily="49" charset="0"/>
                <a:cs typeface="Courier New" pitchFamily="49" charset="0"/>
              </a:rPr>
              <a:t>else{</a:t>
            </a:r>
          </a:p>
          <a:p>
            <a:pPr lvl="0">
              <a:buNone/>
            </a:pPr>
            <a:r>
              <a:rPr lang="en-US" sz="2200" b="1" dirty="0">
                <a:solidFill>
                  <a:srgbClr val="000000"/>
                </a:solidFill>
                <a:latin typeface="Courier New" pitchFamily="49" charset="0"/>
                <a:cs typeface="Courier New" pitchFamily="49" charset="0"/>
              </a:rPr>
              <a:t>		sessionStorage.pagecount = 1;</a:t>
            </a:r>
          </a:p>
          <a:p>
            <a:pPr lvl="0">
              <a:buNone/>
            </a:pPr>
            <a:r>
              <a:rPr lang="en-US" sz="2200" b="1" dirty="0">
                <a:solidFill>
                  <a:srgbClr val="000000"/>
                </a:solidFill>
                <a:latin typeface="Courier New" pitchFamily="49" charset="0"/>
                <a:cs typeface="Courier New" pitchFamily="49" charset="0"/>
              </a:rPr>
              <a:t>	}</a:t>
            </a:r>
            <a:br>
              <a:rPr lang="en-US" sz="2200" b="1" dirty="0">
                <a:solidFill>
                  <a:srgbClr val="000000"/>
                </a:solidFill>
                <a:latin typeface="Courier New" pitchFamily="49" charset="0"/>
                <a:cs typeface="Courier New" pitchFamily="49" charset="0"/>
              </a:rPr>
            </a:br>
            <a:r>
              <a:rPr lang="en-US" sz="2200" b="1" dirty="0" err="1">
                <a:solidFill>
                  <a:srgbClr val="000000"/>
                </a:solidFill>
                <a:latin typeface="Courier New" pitchFamily="49" charset="0"/>
                <a:cs typeface="Courier New" pitchFamily="49" charset="0"/>
              </a:rPr>
              <a:t>document.write</a:t>
            </a:r>
            <a:r>
              <a:rPr lang="en-US" sz="2200" b="1" dirty="0">
                <a:solidFill>
                  <a:srgbClr val="000000"/>
                </a:solidFill>
                <a:latin typeface="Courier New" pitchFamily="49" charset="0"/>
                <a:cs typeface="Courier New" pitchFamily="49" charset="0"/>
              </a:rPr>
              <a:t>("Visits "+ sessionStorage.pagecount + " time(s).");</a:t>
            </a:r>
          </a:p>
          <a:p>
            <a:pPr lvl="0">
              <a:buNone/>
            </a:pPr>
            <a:r>
              <a:rPr lang="en-US" sz="2200" b="1" dirty="0">
                <a:solidFill>
                  <a:srgbClr val="000000"/>
                </a:solidFill>
                <a:latin typeface="Courier New" pitchFamily="49" charset="0"/>
                <a:cs typeface="Courier New" pitchFamily="49" charset="0"/>
              </a:rPr>
              <a:t>&lt;/script&gt;</a:t>
            </a:r>
          </a:p>
          <a:p>
            <a:pPr>
              <a:buNone/>
            </a:pPr>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47</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E307E8-E051-4DCF-BB2B-5D4777E148BB}"/>
              </a:ext>
            </a:extLst>
          </p:cNvPr>
          <p:cNvSpPr>
            <a:spLocks noGrp="1"/>
          </p:cNvSpPr>
          <p:nvPr>
            <p:ph type="title"/>
          </p:nvPr>
        </p:nvSpPr>
        <p:spPr/>
        <p:txBody>
          <a:bodyPr/>
          <a:lstStyle/>
          <a:p>
            <a:r>
              <a:rPr lang="en-US" sz="4800" b="1" dirty="0" err="1">
                <a:latin typeface="Courier New" pitchFamily="49" charset="0"/>
                <a:cs typeface="Courier New" pitchFamily="49" charset="0"/>
              </a:rPr>
              <a:t>sessionStorage</a:t>
            </a:r>
            <a:r>
              <a:rPr lang="en-US" dirty="0"/>
              <a:t> Example </a:t>
            </a:r>
          </a:p>
        </p:txBody>
      </p:sp>
      <p:sp>
        <p:nvSpPr>
          <p:cNvPr id="4" name="Slide Number Placeholder 3">
            <a:extLst>
              <a:ext uri="{FF2B5EF4-FFF2-40B4-BE49-F238E27FC236}">
                <a16:creationId xmlns:a16="http://schemas.microsoft.com/office/drawing/2014/main" xmlns="" id="{C9FE50CF-E5EB-410D-BBE8-F4DA63F391F0}"/>
              </a:ext>
            </a:extLst>
          </p:cNvPr>
          <p:cNvSpPr>
            <a:spLocks noGrp="1"/>
          </p:cNvSpPr>
          <p:nvPr>
            <p:ph type="sldNum" sz="quarter" idx="10"/>
          </p:nvPr>
        </p:nvSpPr>
        <p:spPr/>
        <p:txBody>
          <a:bodyPr/>
          <a:lstStyle/>
          <a:p>
            <a:pPr>
              <a:defRPr/>
            </a:pPr>
            <a:fld id="{2D801DCE-B9BA-4E03-9E27-F95A86438FEE}" type="slidenum">
              <a:rPr lang="en-US" smtClean="0"/>
              <a:pPr>
                <a:defRPr/>
              </a:pPr>
              <a:t>48</a:t>
            </a:fld>
            <a:endParaRPr lang="en-US" dirty="0"/>
          </a:p>
        </p:txBody>
      </p:sp>
      <p:pic>
        <p:nvPicPr>
          <p:cNvPr id="6" name="Picture 5">
            <a:extLst>
              <a:ext uri="{FF2B5EF4-FFF2-40B4-BE49-F238E27FC236}">
                <a16:creationId xmlns:a16="http://schemas.microsoft.com/office/drawing/2014/main" xmlns="" id="{121EBFF2-021C-45D2-BBCA-0AFC7EB81420}"/>
              </a:ext>
            </a:extLst>
          </p:cNvPr>
          <p:cNvPicPr>
            <a:picLocks noChangeAspect="1"/>
          </p:cNvPicPr>
          <p:nvPr/>
        </p:nvPicPr>
        <p:blipFill>
          <a:blip r:embed="rId3"/>
          <a:stretch>
            <a:fillRect/>
          </a:stretch>
        </p:blipFill>
        <p:spPr>
          <a:xfrm>
            <a:off x="228600" y="1143000"/>
            <a:ext cx="8534400" cy="5081129"/>
          </a:xfrm>
          <a:prstGeom prst="rect">
            <a:avLst/>
          </a:prstGeom>
        </p:spPr>
      </p:pic>
    </p:spTree>
    <p:extLst>
      <p:ext uri="{BB962C8B-B14F-4D97-AF65-F5344CB8AC3E}">
        <p14:creationId xmlns:p14="http://schemas.microsoft.com/office/powerpoint/2010/main" val="1150115075"/>
      </p:ext>
    </p:extLst>
  </p:cSld>
  <p:clrMapOvr>
    <a:masterClrMapping/>
  </p:clrMapOvr>
  <p:transition>
    <p:strips/>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Courier New" pitchFamily="49" charset="0"/>
                <a:cs typeface="Courier New" pitchFamily="49" charset="0"/>
              </a:rPr>
              <a:t>localStorage</a:t>
            </a:r>
            <a:endParaRPr lang="en-US" dirty="0"/>
          </a:p>
        </p:txBody>
      </p:sp>
      <p:sp>
        <p:nvSpPr>
          <p:cNvPr id="3" name="Content Placeholder 2"/>
          <p:cNvSpPr>
            <a:spLocks noGrp="1"/>
          </p:cNvSpPr>
          <p:nvPr>
            <p:ph idx="1"/>
          </p:nvPr>
        </p:nvSpPr>
        <p:spPr>
          <a:xfrm>
            <a:off x="304800" y="1143000"/>
            <a:ext cx="8839200" cy="5181600"/>
          </a:xfrm>
        </p:spPr>
        <p:txBody>
          <a:bodyPr/>
          <a:lstStyle/>
          <a:p>
            <a:r>
              <a:rPr lang="en-US" sz="2800" dirty="0"/>
              <a:t>The </a:t>
            </a:r>
            <a:r>
              <a:rPr lang="en-US" sz="2800" b="1" dirty="0" err="1">
                <a:solidFill>
                  <a:srgbClr val="0033CC"/>
                </a:solidFill>
                <a:latin typeface="Courier New" pitchFamily="49" charset="0"/>
                <a:cs typeface="Courier New" pitchFamily="49" charset="0"/>
              </a:rPr>
              <a:t>localStorage</a:t>
            </a:r>
            <a:r>
              <a:rPr lang="en-US" sz="2800" dirty="0"/>
              <a:t> Object</a:t>
            </a:r>
          </a:p>
          <a:p>
            <a:r>
              <a:rPr lang="en-US" sz="2800" dirty="0"/>
              <a:t>Stores data with no time limit</a:t>
            </a:r>
          </a:p>
          <a:p>
            <a:pPr lvl="1"/>
            <a:r>
              <a:rPr lang="en-US" sz="2400" dirty="0"/>
              <a:t>The data will be available the next day, week, …</a:t>
            </a:r>
          </a:p>
          <a:p>
            <a:r>
              <a:rPr lang="en-US" sz="2800" dirty="0"/>
              <a:t>How to create and access a </a:t>
            </a:r>
            <a:r>
              <a:rPr lang="en-US" sz="2800" b="1" dirty="0" err="1">
                <a:solidFill>
                  <a:srgbClr val="0033CC"/>
                </a:solidFill>
                <a:latin typeface="Courier New" pitchFamily="49" charset="0"/>
                <a:cs typeface="Courier New" pitchFamily="49" charset="0"/>
              </a:rPr>
              <a:t>localStorage</a:t>
            </a:r>
            <a:r>
              <a:rPr lang="en-US" sz="2800" dirty="0"/>
              <a:t>:</a:t>
            </a:r>
          </a:p>
          <a:p>
            <a:pPr>
              <a:spcBef>
                <a:spcPts val="0"/>
              </a:spcBef>
              <a:buNone/>
            </a:pPr>
            <a:r>
              <a:rPr lang="en-US" sz="1800" b="1" dirty="0">
                <a:latin typeface="Courier New" pitchFamily="49" charset="0"/>
                <a:cs typeface="Courier New" pitchFamily="49" charset="0"/>
              </a:rPr>
              <a:t>&lt;script type="text/</a:t>
            </a:r>
            <a:r>
              <a:rPr lang="en-US" sz="1800" b="1" dirty="0" err="1">
                <a:latin typeface="Courier New" pitchFamily="49" charset="0"/>
                <a:cs typeface="Courier New" pitchFamily="49" charset="0"/>
              </a:rPr>
              <a:t>javascript</a:t>
            </a:r>
            <a:r>
              <a:rPr lang="en-US" sz="1800" b="1" dirty="0">
                <a:latin typeface="Courier New" pitchFamily="49" charset="0"/>
                <a:cs typeface="Courier New" pitchFamily="49" charset="0"/>
              </a:rPr>
              <a:t>"&gt;</a:t>
            </a:r>
          </a:p>
          <a:p>
            <a:pPr>
              <a:spcBef>
                <a:spcPts val="0"/>
              </a:spcBef>
              <a:buNone/>
            </a:pPr>
            <a:r>
              <a:rPr lang="en-US" sz="1800" b="1" dirty="0">
                <a:solidFill>
                  <a:srgbClr val="0033CC"/>
                </a:solidFill>
                <a:latin typeface="Courier New" pitchFamily="49" charset="0"/>
                <a:cs typeface="Courier New" pitchFamily="49" charset="0"/>
              </a:rPr>
              <a:t>	</a:t>
            </a:r>
            <a:r>
              <a:rPr lang="en-US" sz="1800" b="1" dirty="0" err="1">
                <a:solidFill>
                  <a:srgbClr val="0033CC"/>
                </a:solidFill>
                <a:latin typeface="Courier New" pitchFamily="49" charset="0"/>
                <a:cs typeface="Courier New" pitchFamily="49" charset="0"/>
              </a:rPr>
              <a:t>localStorage.</a:t>
            </a:r>
            <a:r>
              <a:rPr lang="en-US" sz="1800" b="1" dirty="0" err="1">
                <a:latin typeface="Courier New" pitchFamily="49" charset="0"/>
                <a:cs typeface="Courier New" pitchFamily="49" charset="0"/>
              </a:rPr>
              <a:t>lastname</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Karimi</a:t>
            </a:r>
            <a:r>
              <a:rPr lang="en-US" sz="1800" b="1" dirty="0">
                <a:latin typeface="Courier New" pitchFamily="49" charset="0"/>
                <a:cs typeface="Courier New" pitchFamily="49" charset="0"/>
              </a:rPr>
              <a:t>";</a:t>
            </a:r>
          </a:p>
          <a:p>
            <a:pPr>
              <a:spcBef>
                <a:spcPts val="0"/>
              </a:spcBef>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var</a:t>
            </a:r>
            <a:r>
              <a:rPr lang="en-US" sz="1800" b="1" dirty="0">
                <a:latin typeface="Courier New" pitchFamily="49" charset="0"/>
                <a:cs typeface="Courier New" pitchFamily="49" charset="0"/>
              </a:rPr>
              <a:t> name = </a:t>
            </a:r>
            <a:r>
              <a:rPr lang="en-US" sz="1800" b="1" dirty="0" err="1">
                <a:solidFill>
                  <a:srgbClr val="0033CC"/>
                </a:solidFill>
                <a:latin typeface="Courier New" pitchFamily="49" charset="0"/>
                <a:cs typeface="Courier New" pitchFamily="49" charset="0"/>
              </a:rPr>
              <a:t>localStorage</a:t>
            </a:r>
            <a:r>
              <a:rPr lang="en-US" sz="1800" b="1" dirty="0" err="1">
                <a:latin typeface="Courier New" pitchFamily="49" charset="0"/>
                <a:cs typeface="Courier New" pitchFamily="49" charset="0"/>
              </a:rPr>
              <a:t>.lastname</a:t>
            </a:r>
            <a:r>
              <a:rPr lang="en-US" sz="1800" b="1" dirty="0">
                <a:latin typeface="Courier New" pitchFamily="49" charset="0"/>
                <a:cs typeface="Courier New" pitchFamily="49" charset="0"/>
              </a:rPr>
              <a:t>;</a:t>
            </a:r>
          </a:p>
          <a:p>
            <a:pPr>
              <a:spcBef>
                <a:spcPts val="0"/>
              </a:spcBef>
              <a:buNone/>
            </a:pPr>
            <a:r>
              <a:rPr lang="en-US" sz="1800" b="1" dirty="0">
                <a:latin typeface="Courier New" pitchFamily="49" charset="0"/>
                <a:cs typeface="Courier New" pitchFamily="49" charset="0"/>
              </a:rPr>
              <a:t>&lt;/script&gt;</a:t>
            </a:r>
          </a:p>
          <a:p>
            <a:r>
              <a:rPr lang="en-US" sz="2800" dirty="0"/>
              <a:t>How to remove/clear </a:t>
            </a:r>
            <a:r>
              <a:rPr lang="en-US" sz="2800" b="1" dirty="0" err="1">
                <a:solidFill>
                  <a:srgbClr val="0033CC"/>
                </a:solidFill>
                <a:latin typeface="Courier New" pitchFamily="49" charset="0"/>
                <a:cs typeface="Courier New" pitchFamily="49" charset="0"/>
              </a:rPr>
              <a:t>localStorage</a:t>
            </a:r>
            <a:r>
              <a:rPr lang="en-US" sz="2800" dirty="0"/>
              <a:t>:</a:t>
            </a:r>
          </a:p>
          <a:p>
            <a:pPr>
              <a:buNone/>
            </a:pPr>
            <a:r>
              <a:rPr lang="en-US" sz="1800" b="1" dirty="0">
                <a:latin typeface="Courier New" pitchFamily="49" charset="0"/>
                <a:cs typeface="Courier New" pitchFamily="49" charset="0"/>
              </a:rPr>
              <a:t>&lt;script type="text/</a:t>
            </a:r>
            <a:r>
              <a:rPr lang="en-US" sz="1800" b="1" dirty="0" err="1">
                <a:latin typeface="Courier New" pitchFamily="49" charset="0"/>
                <a:cs typeface="Courier New" pitchFamily="49" charset="0"/>
              </a:rPr>
              <a:t>javascript</a:t>
            </a:r>
            <a:r>
              <a:rPr lang="en-US" sz="1800" b="1" dirty="0">
                <a:latin typeface="Courier New" pitchFamily="49" charset="0"/>
                <a:cs typeface="Courier New" pitchFamily="49" charset="0"/>
              </a:rPr>
              <a:t>"&gt;</a:t>
            </a:r>
          </a:p>
          <a:p>
            <a:pPr>
              <a:spcBef>
                <a:spcPts val="0"/>
              </a:spcBef>
              <a:buNone/>
            </a:pPr>
            <a:r>
              <a:rPr lang="en-US" sz="1800" b="1" dirty="0">
                <a:solidFill>
                  <a:srgbClr val="0033CC"/>
                </a:solidFill>
                <a:latin typeface="Courier New" pitchFamily="49" charset="0"/>
                <a:cs typeface="Courier New" pitchFamily="49" charset="0"/>
              </a:rPr>
              <a:t>	</a:t>
            </a:r>
            <a:r>
              <a:rPr lang="en-US" sz="1800" b="1" dirty="0" err="1">
                <a:solidFill>
                  <a:srgbClr val="0033CC"/>
                </a:solidFill>
                <a:latin typeface="Courier New" pitchFamily="49" charset="0"/>
                <a:cs typeface="Courier New" pitchFamily="49" charset="0"/>
              </a:rPr>
              <a:t>localStorage</a:t>
            </a:r>
            <a:r>
              <a:rPr lang="en-US" sz="1800" b="1" dirty="0" err="1">
                <a:latin typeface="Courier New" pitchFamily="49" charset="0"/>
                <a:cs typeface="Courier New" pitchFamily="49" charset="0"/>
              </a:rPr>
              <a:t>.</a:t>
            </a:r>
            <a:r>
              <a:rPr lang="en-US" sz="1800" b="1" dirty="0" err="1">
                <a:solidFill>
                  <a:srgbClr val="C00000"/>
                </a:solidFill>
                <a:latin typeface="Courier New" pitchFamily="49" charset="0"/>
                <a:cs typeface="Courier New" pitchFamily="49" charset="0"/>
              </a:rPr>
              <a:t>removeItem</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lastname</a:t>
            </a:r>
            <a:r>
              <a:rPr lang="en-US" sz="1800" b="1" dirty="0">
                <a:latin typeface="Courier New" pitchFamily="49" charset="0"/>
                <a:cs typeface="Courier New" pitchFamily="49" charset="0"/>
              </a:rPr>
              <a:t>);</a:t>
            </a:r>
          </a:p>
          <a:p>
            <a:pPr>
              <a:spcBef>
                <a:spcPts val="0"/>
              </a:spcBef>
              <a:buNone/>
            </a:pPr>
            <a:r>
              <a:rPr lang="en-US" sz="1800" b="1" dirty="0">
                <a:solidFill>
                  <a:srgbClr val="0033CC"/>
                </a:solidFill>
                <a:latin typeface="Courier New" pitchFamily="49" charset="0"/>
                <a:cs typeface="Courier New" pitchFamily="49" charset="0"/>
              </a:rPr>
              <a:t>	</a:t>
            </a:r>
            <a:r>
              <a:rPr lang="en-US" sz="1800" b="1" dirty="0" err="1">
                <a:solidFill>
                  <a:srgbClr val="0033CC"/>
                </a:solidFill>
                <a:latin typeface="Courier New" pitchFamily="49" charset="0"/>
                <a:cs typeface="Courier New" pitchFamily="49" charset="0"/>
              </a:rPr>
              <a:t>localStorage</a:t>
            </a:r>
            <a:r>
              <a:rPr lang="en-US" sz="1800" b="1" dirty="0" err="1">
                <a:latin typeface="Courier New" pitchFamily="49" charset="0"/>
                <a:cs typeface="Courier New" pitchFamily="49" charset="0"/>
              </a:rPr>
              <a:t>.</a:t>
            </a:r>
            <a:r>
              <a:rPr lang="en-US" sz="1800" b="1" dirty="0" err="1">
                <a:solidFill>
                  <a:srgbClr val="C00000"/>
                </a:solidFill>
                <a:latin typeface="Courier New" pitchFamily="49" charset="0"/>
                <a:cs typeface="Courier New" pitchFamily="49" charset="0"/>
              </a:rPr>
              <a:t>clear</a:t>
            </a:r>
            <a:r>
              <a:rPr lang="en-US" sz="1800" b="1" dirty="0">
                <a:latin typeface="Courier New" pitchFamily="49" charset="0"/>
                <a:cs typeface="Courier New" pitchFamily="49" charset="0"/>
              </a:rPr>
              <a:t>();</a:t>
            </a:r>
          </a:p>
          <a:p>
            <a:pPr>
              <a:spcBef>
                <a:spcPts val="0"/>
              </a:spcBef>
              <a:buNone/>
            </a:pPr>
            <a:r>
              <a:rPr lang="en-US" sz="1800" b="1" dirty="0">
                <a:latin typeface="Courier New" pitchFamily="49" charset="0"/>
                <a:cs typeface="Courier New" pitchFamily="49" charset="0"/>
              </a:rPr>
              <a:t>&lt;/script&gt;</a:t>
            </a:r>
          </a:p>
          <a:p>
            <a:pPr>
              <a:spcBef>
                <a:spcPts val="0"/>
              </a:spcBef>
              <a:buNone/>
            </a:pPr>
            <a:r>
              <a:rPr lang="en-US" sz="2800" dirty="0"/>
              <a:t/>
            </a:r>
            <a:br>
              <a:rPr lang="en-US" sz="2800" dirty="0"/>
            </a:br>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49</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fade">
                                      <p:cBhvr>
                                        <p:cTn id="16" dur="500"/>
                                        <p:tgtEl>
                                          <p:spTgt spid="3">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Effect transition="in" filter="fade">
                                      <p:cBhvr>
                                        <p:cTn id="1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304800" y="990600"/>
            <a:ext cx="8839200" cy="5334000"/>
          </a:xfrm>
        </p:spPr>
        <p:txBody>
          <a:bodyPr/>
          <a:lstStyle/>
          <a:p>
            <a:r>
              <a:rPr lang="en-US" dirty="0"/>
              <a:t>HTML5 is the next generation of HTML</a:t>
            </a:r>
          </a:p>
          <a:p>
            <a:pPr lvl="1"/>
            <a:r>
              <a:rPr lang="en-US" dirty="0"/>
              <a:t>HTML5 is standardized</a:t>
            </a:r>
          </a:p>
          <a:p>
            <a:pPr lvl="1"/>
            <a:r>
              <a:rPr lang="en-US" dirty="0" smtClean="0"/>
              <a:t>Most browsers </a:t>
            </a:r>
            <a:r>
              <a:rPr lang="en-US" dirty="0"/>
              <a:t>have some HTML5 support</a:t>
            </a:r>
          </a:p>
          <a:p>
            <a:r>
              <a:rPr lang="en-US" dirty="0"/>
              <a:t>HTML5 is a cooperation between the World Wide Web Consortium (</a:t>
            </a:r>
            <a:r>
              <a:rPr lang="en-US" dirty="0">
                <a:solidFill>
                  <a:srgbClr val="C00000"/>
                </a:solidFill>
              </a:rPr>
              <a:t>W3C</a:t>
            </a:r>
            <a:r>
              <a:rPr lang="en-US" dirty="0"/>
              <a:t>) and the Web Hypertext Application Technology Working Group (</a:t>
            </a:r>
            <a:r>
              <a:rPr lang="en-US" dirty="0" err="1">
                <a:solidFill>
                  <a:srgbClr val="C00000"/>
                </a:solidFill>
              </a:rPr>
              <a:t>WHATWG</a:t>
            </a:r>
            <a:r>
              <a:rPr lang="en-US" dirty="0"/>
              <a:t>)</a:t>
            </a:r>
          </a:p>
          <a:p>
            <a:pPr lvl="1"/>
            <a:r>
              <a:rPr lang="en-US" sz="2400" dirty="0"/>
              <a:t>In 2006, they decided to cooperate and create a new version of </a:t>
            </a:r>
            <a:r>
              <a:rPr lang="en-US" sz="2400" dirty="0" smtClean="0"/>
              <a:t>HTML</a:t>
            </a:r>
          </a:p>
          <a:p>
            <a:pPr lvl="1"/>
            <a:r>
              <a:rPr lang="en-US" sz="2400" dirty="0" smtClean="0"/>
              <a:t>In 2014</a:t>
            </a:r>
            <a:r>
              <a:rPr lang="en-US" sz="2400" dirty="0"/>
              <a:t>, HTML5 was released as a W3C Recommendation</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a:t>
            </a:fld>
            <a:endParaRPr lang="en-US" dirty="0"/>
          </a:p>
        </p:txBody>
      </p:sp>
    </p:spTree>
  </p:cSld>
  <p:clrMapOvr>
    <a:masterClrMapping/>
  </p:clrMapOvr>
  <p:transition>
    <p:strips/>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00" b="1" dirty="0" err="1">
                <a:latin typeface="Courier New" pitchFamily="49" charset="0"/>
                <a:cs typeface="Courier New" pitchFamily="49" charset="0"/>
              </a:rPr>
              <a:t>localStorage</a:t>
            </a:r>
            <a:r>
              <a:rPr lang="en-US" dirty="0"/>
              <a:t> Example </a:t>
            </a:r>
          </a:p>
        </p:txBody>
      </p:sp>
      <p:sp>
        <p:nvSpPr>
          <p:cNvPr id="3" name="Content Placeholder 2"/>
          <p:cNvSpPr>
            <a:spLocks noGrp="1"/>
          </p:cNvSpPr>
          <p:nvPr>
            <p:ph idx="1"/>
          </p:nvPr>
        </p:nvSpPr>
        <p:spPr/>
        <p:txBody>
          <a:bodyPr/>
          <a:lstStyle/>
          <a:p>
            <a:pPr>
              <a:spcBef>
                <a:spcPts val="600"/>
              </a:spcBef>
              <a:buNone/>
            </a:pPr>
            <a:r>
              <a:rPr lang="en-US" sz="1400" b="1" dirty="0">
                <a:latin typeface="Courier New" pitchFamily="49" charset="0"/>
                <a:cs typeface="Courier New" pitchFamily="49" charset="0"/>
              </a:rPr>
              <a:t>&lt;script type="text/</a:t>
            </a:r>
            <a:r>
              <a:rPr lang="en-US" sz="1400" b="1" dirty="0" err="1">
                <a:latin typeface="Courier New" pitchFamily="49" charset="0"/>
                <a:cs typeface="Courier New" pitchFamily="49" charset="0"/>
              </a:rPr>
              <a:t>javascript</a:t>
            </a:r>
            <a:r>
              <a:rPr lang="en-US" sz="1400" b="1" dirty="0">
                <a:latin typeface="Courier New" pitchFamily="49" charset="0"/>
                <a:cs typeface="Courier New" pitchFamily="49" charset="0"/>
              </a:rPr>
              <a:t>"&gt;</a:t>
            </a:r>
          </a:p>
          <a:p>
            <a:pPr>
              <a:spcBef>
                <a:spcPts val="600"/>
              </a:spcBef>
              <a:buNone/>
            </a:pPr>
            <a:r>
              <a:rPr lang="en-US" sz="1400" b="1" dirty="0">
                <a:latin typeface="Courier New" pitchFamily="49" charset="0"/>
                <a:cs typeface="Courier New" pitchFamily="49" charset="0"/>
              </a:rPr>
              <a:t>function </a:t>
            </a:r>
            <a:r>
              <a:rPr lang="en-US" sz="1400" b="1" dirty="0" err="1">
                <a:latin typeface="Courier New" pitchFamily="49" charset="0"/>
                <a:cs typeface="Courier New" pitchFamily="49" charset="0"/>
              </a:rPr>
              <a:t>saveNote</a:t>
            </a:r>
            <a:r>
              <a:rPr lang="en-US" sz="1400" b="1" dirty="0">
                <a:latin typeface="Courier New" pitchFamily="49" charset="0"/>
                <a:cs typeface="Courier New" pitchFamily="49" charset="0"/>
              </a:rPr>
              <a:t>(){</a:t>
            </a:r>
          </a:p>
          <a:p>
            <a:pPr>
              <a:spcBef>
                <a:spcPts val="600"/>
              </a:spcBef>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var</a:t>
            </a:r>
            <a:r>
              <a:rPr lang="en-US" sz="1400" b="1" dirty="0">
                <a:latin typeface="Courier New" pitchFamily="49" charset="0"/>
                <a:cs typeface="Courier New" pitchFamily="49" charset="0"/>
              </a:rPr>
              <a:t> note = </a:t>
            </a:r>
            <a:r>
              <a:rPr lang="en-US" sz="1400" b="1" dirty="0" err="1">
                <a:latin typeface="Courier New" pitchFamily="49" charset="0"/>
                <a:cs typeface="Courier New" pitchFamily="49" charset="0"/>
              </a:rPr>
              <a:t>document.getElementById</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mynote</a:t>
            </a:r>
            <a:r>
              <a:rPr lang="en-US" sz="1400" b="1" dirty="0">
                <a:latin typeface="Courier New" pitchFamily="49" charset="0"/>
                <a:cs typeface="Courier New" pitchFamily="49" charset="0"/>
              </a:rPr>
              <a:t>");</a:t>
            </a:r>
          </a:p>
          <a:p>
            <a:pPr>
              <a:spcBef>
                <a:spcPts val="600"/>
              </a:spcBef>
              <a:buNone/>
            </a:pPr>
            <a:r>
              <a:rPr lang="en-US" sz="1400" b="1" dirty="0">
                <a:latin typeface="Courier New" pitchFamily="49" charset="0"/>
                <a:cs typeface="Courier New" pitchFamily="49" charset="0"/>
              </a:rPr>
              <a:t>	</a:t>
            </a:r>
            <a:r>
              <a:rPr lang="en-US" sz="1400" b="1" dirty="0" err="1">
                <a:solidFill>
                  <a:srgbClr val="0033CC"/>
                </a:solidFill>
                <a:latin typeface="Courier New" pitchFamily="49" charset="0"/>
                <a:cs typeface="Courier New" pitchFamily="49" charset="0"/>
              </a:rPr>
              <a:t>localStorage</a:t>
            </a:r>
            <a:r>
              <a:rPr lang="en-US" sz="1400" b="1" dirty="0" err="1">
                <a:latin typeface="Courier New" pitchFamily="49" charset="0"/>
                <a:cs typeface="Courier New" pitchFamily="49" charset="0"/>
              </a:rPr>
              <a:t>.note</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note.innerHTML</a:t>
            </a:r>
            <a:r>
              <a:rPr lang="en-US" sz="1400" b="1" dirty="0">
                <a:latin typeface="Courier New" pitchFamily="49" charset="0"/>
                <a:cs typeface="Courier New" pitchFamily="49" charset="0"/>
              </a:rPr>
              <a:t>;</a:t>
            </a:r>
          </a:p>
          <a:p>
            <a:pPr>
              <a:spcBef>
                <a:spcPts val="600"/>
              </a:spcBef>
              <a:buNone/>
            </a:pPr>
            <a:r>
              <a:rPr lang="en-US" sz="1400" b="1" dirty="0">
                <a:latin typeface="Courier New" pitchFamily="49" charset="0"/>
                <a:cs typeface="Courier New" pitchFamily="49" charset="0"/>
              </a:rPr>
              <a:t>}</a:t>
            </a:r>
          </a:p>
          <a:p>
            <a:pPr>
              <a:spcBef>
                <a:spcPts val="600"/>
              </a:spcBef>
              <a:buNone/>
            </a:pPr>
            <a:r>
              <a:rPr lang="en-US" sz="1400" b="1" dirty="0">
                <a:latin typeface="Courier New" pitchFamily="49" charset="0"/>
                <a:cs typeface="Courier New" pitchFamily="49" charset="0"/>
              </a:rPr>
              <a:t>function </a:t>
            </a:r>
            <a:r>
              <a:rPr lang="en-US" sz="1400" b="1" dirty="0" err="1">
                <a:latin typeface="Courier New" pitchFamily="49" charset="0"/>
                <a:cs typeface="Courier New" pitchFamily="49" charset="0"/>
              </a:rPr>
              <a:t>loadNote</a:t>
            </a:r>
            <a:r>
              <a:rPr lang="en-US" sz="1400" b="1" dirty="0">
                <a:latin typeface="Courier New" pitchFamily="49" charset="0"/>
                <a:cs typeface="Courier New" pitchFamily="49" charset="0"/>
              </a:rPr>
              <a:t>(){</a:t>
            </a:r>
          </a:p>
          <a:p>
            <a:pPr>
              <a:spcBef>
                <a:spcPts val="600"/>
              </a:spcBef>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var</a:t>
            </a:r>
            <a:r>
              <a:rPr lang="en-US" sz="1400" b="1" dirty="0">
                <a:latin typeface="Courier New" pitchFamily="49" charset="0"/>
                <a:cs typeface="Courier New" pitchFamily="49" charset="0"/>
              </a:rPr>
              <a:t> note = </a:t>
            </a:r>
            <a:r>
              <a:rPr lang="en-US" sz="1400" b="1" dirty="0" err="1">
                <a:latin typeface="Courier New" pitchFamily="49" charset="0"/>
                <a:cs typeface="Courier New" pitchFamily="49" charset="0"/>
              </a:rPr>
              <a:t>document.getElementById</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mynote</a:t>
            </a:r>
            <a:r>
              <a:rPr lang="en-US" sz="1400" b="1" dirty="0">
                <a:latin typeface="Courier New" pitchFamily="49" charset="0"/>
                <a:cs typeface="Courier New" pitchFamily="49" charset="0"/>
              </a:rPr>
              <a:t>");</a:t>
            </a:r>
          </a:p>
          <a:p>
            <a:pPr>
              <a:spcBef>
                <a:spcPts val="600"/>
              </a:spcBef>
              <a:buNone/>
            </a:pPr>
            <a:r>
              <a:rPr lang="en-US" sz="1400" b="1" dirty="0">
                <a:latin typeface="Courier New" pitchFamily="49" charset="0"/>
                <a:cs typeface="Courier New" pitchFamily="49" charset="0"/>
              </a:rPr>
              <a:t>	if(</a:t>
            </a:r>
            <a:r>
              <a:rPr lang="en-US" sz="1400" b="1" dirty="0" err="1">
                <a:latin typeface="Courier New" pitchFamily="49" charset="0"/>
                <a:cs typeface="Courier New" pitchFamily="49" charset="0"/>
              </a:rPr>
              <a:t>localStorage.note</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note.innerHTML</a:t>
            </a: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localStorage.note</a:t>
            </a:r>
            <a:r>
              <a:rPr lang="en-US" sz="1400" b="1" dirty="0">
                <a:latin typeface="Courier New" pitchFamily="49" charset="0"/>
                <a:cs typeface="Courier New" pitchFamily="49" charset="0"/>
              </a:rPr>
              <a:t>; }</a:t>
            </a:r>
          </a:p>
          <a:p>
            <a:pPr>
              <a:spcBef>
                <a:spcPts val="600"/>
              </a:spcBef>
              <a:buNone/>
            </a:pPr>
            <a:r>
              <a:rPr lang="en-US" sz="1400" b="1" dirty="0">
                <a:latin typeface="Courier New" pitchFamily="49" charset="0"/>
                <a:cs typeface="Courier New" pitchFamily="49" charset="0"/>
              </a:rPr>
              <a:t>	else{	 </a:t>
            </a:r>
            <a:r>
              <a:rPr lang="en-US" sz="1400" b="1" dirty="0" err="1">
                <a:latin typeface="Courier New" pitchFamily="49" charset="0"/>
                <a:cs typeface="Courier New" pitchFamily="49" charset="0"/>
              </a:rPr>
              <a:t>note.innerHTML</a:t>
            </a:r>
            <a:r>
              <a:rPr lang="en-US" sz="1400" b="1" dirty="0">
                <a:latin typeface="Courier New" pitchFamily="49" charset="0"/>
                <a:cs typeface="Courier New" pitchFamily="49" charset="0"/>
              </a:rPr>
              <a:t> = "My Note"; }</a:t>
            </a:r>
          </a:p>
          <a:p>
            <a:pPr>
              <a:spcBef>
                <a:spcPts val="600"/>
              </a:spcBef>
              <a:buNone/>
            </a:pPr>
            <a:r>
              <a:rPr lang="en-US" sz="1400" b="1" dirty="0">
                <a:latin typeface="Courier New" pitchFamily="49" charset="0"/>
                <a:cs typeface="Courier New" pitchFamily="49" charset="0"/>
              </a:rPr>
              <a:t>}</a:t>
            </a:r>
          </a:p>
          <a:p>
            <a:pPr>
              <a:spcBef>
                <a:spcPts val="600"/>
              </a:spcBef>
              <a:buNone/>
            </a:pPr>
            <a:r>
              <a:rPr lang="en-US" sz="1400" b="1" dirty="0">
                <a:latin typeface="Courier New" pitchFamily="49" charset="0"/>
                <a:cs typeface="Courier New" pitchFamily="49" charset="0"/>
              </a:rPr>
              <a:t>&lt;/script&gt;</a:t>
            </a:r>
          </a:p>
          <a:p>
            <a:pPr>
              <a:spcBef>
                <a:spcPts val="600"/>
              </a:spcBef>
              <a:buNone/>
            </a:pPr>
            <a:r>
              <a:rPr lang="en-US" sz="1400" b="1" dirty="0">
                <a:latin typeface="Courier New" pitchFamily="49" charset="0"/>
                <a:cs typeface="Courier New" pitchFamily="49" charset="0"/>
              </a:rPr>
              <a:t>=====================</a:t>
            </a:r>
          </a:p>
          <a:p>
            <a:pPr>
              <a:spcBef>
                <a:spcPts val="600"/>
              </a:spcBef>
              <a:buNone/>
            </a:pPr>
            <a:r>
              <a:rPr lang="en-US" sz="1400" b="1" dirty="0">
                <a:latin typeface="Courier New" pitchFamily="49" charset="0"/>
                <a:cs typeface="Courier New" pitchFamily="49" charset="0"/>
              </a:rPr>
              <a:t>&lt;body </a:t>
            </a:r>
            <a:r>
              <a:rPr lang="en-US" sz="1400" b="1" dirty="0" err="1">
                <a:latin typeface="Courier New" pitchFamily="49" charset="0"/>
                <a:cs typeface="Courier New" pitchFamily="49" charset="0"/>
              </a:rPr>
              <a:t>onload</a:t>
            </a:r>
            <a:r>
              <a:rPr lang="en-US" sz="1400" b="1" dirty="0">
                <a:latin typeface="Courier New" pitchFamily="49" charset="0"/>
                <a:cs typeface="Courier New" pitchFamily="49" charset="0"/>
              </a:rPr>
              <a:t>="</a:t>
            </a:r>
            <a:r>
              <a:rPr lang="en-US" sz="1400" b="1" dirty="0" err="1">
                <a:solidFill>
                  <a:srgbClr val="C00000"/>
                </a:solidFill>
                <a:latin typeface="Courier New" pitchFamily="49" charset="0"/>
                <a:cs typeface="Courier New" pitchFamily="49" charset="0"/>
              </a:rPr>
              <a:t>loadNote</a:t>
            </a:r>
            <a:r>
              <a:rPr lang="en-US" sz="1400" b="1" dirty="0">
                <a:latin typeface="Courier New" pitchFamily="49" charset="0"/>
                <a:cs typeface="Courier New" pitchFamily="49" charset="0"/>
              </a:rPr>
              <a:t>()"&gt;</a:t>
            </a:r>
          </a:p>
          <a:p>
            <a:pPr>
              <a:spcBef>
                <a:spcPts val="600"/>
              </a:spcBef>
              <a:buNone/>
            </a:pPr>
            <a:r>
              <a:rPr lang="en-US" sz="1400" b="1" dirty="0">
                <a:latin typeface="Courier New" pitchFamily="49" charset="0"/>
                <a:cs typeface="Courier New" pitchFamily="49" charset="0"/>
              </a:rPr>
              <a:t>Insert your note here </a:t>
            </a:r>
          </a:p>
          <a:p>
            <a:pPr>
              <a:spcBef>
                <a:spcPts val="600"/>
              </a:spcBef>
              <a:buNone/>
            </a:pPr>
            <a:r>
              <a:rPr lang="en-US" sz="1400" b="1" dirty="0">
                <a:latin typeface="Courier New" pitchFamily="49" charset="0"/>
                <a:cs typeface="Courier New" pitchFamily="49" charset="0"/>
              </a:rPr>
              <a:t>&lt;div id="</a:t>
            </a:r>
            <a:r>
              <a:rPr lang="en-US" sz="1400" b="1" dirty="0" err="1">
                <a:latin typeface="Courier New" pitchFamily="49" charset="0"/>
                <a:cs typeface="Courier New" pitchFamily="49" charset="0"/>
              </a:rPr>
              <a:t>mynote</a:t>
            </a:r>
            <a:r>
              <a:rPr lang="en-US" sz="1400" b="1" dirty="0">
                <a:latin typeface="Courier New" pitchFamily="49" charset="0"/>
                <a:cs typeface="Courier New" pitchFamily="49" charset="0"/>
              </a:rPr>
              <a:t>" style="border-</a:t>
            </a:r>
            <a:r>
              <a:rPr lang="en-US" sz="1400" b="1" dirty="0" err="1">
                <a:latin typeface="Courier New" pitchFamily="49" charset="0"/>
                <a:cs typeface="Courier New" pitchFamily="49" charset="0"/>
              </a:rPr>
              <a:t>style:solid</a:t>
            </a:r>
            <a:r>
              <a:rPr lang="en-US" sz="1400" b="1" dirty="0">
                <a:latin typeface="Courier New" pitchFamily="49" charset="0"/>
                <a:cs typeface="Courier New" pitchFamily="49" charset="0"/>
              </a:rPr>
              <a:t>; background-</a:t>
            </a:r>
            <a:r>
              <a:rPr lang="en-US" sz="1400" b="1" dirty="0" err="1">
                <a:latin typeface="Courier New" pitchFamily="49" charset="0"/>
                <a:cs typeface="Courier New" pitchFamily="49" charset="0"/>
              </a:rPr>
              <a:t>color:yellow</a:t>
            </a:r>
            <a:r>
              <a:rPr lang="en-US" sz="1400" b="1" dirty="0">
                <a:latin typeface="Courier New" pitchFamily="49" charset="0"/>
                <a:cs typeface="Courier New" pitchFamily="49" charset="0"/>
              </a:rPr>
              <a:t>; width: 50%;" contenteditable="true"&gt; &lt;/div&gt;</a:t>
            </a:r>
          </a:p>
          <a:p>
            <a:pPr>
              <a:spcBef>
                <a:spcPts val="600"/>
              </a:spcBef>
              <a:buNone/>
            </a:pPr>
            <a:r>
              <a:rPr lang="en-US" sz="1400" b="1" dirty="0">
                <a:latin typeface="Courier New" pitchFamily="49" charset="0"/>
                <a:cs typeface="Courier New" pitchFamily="49" charset="0"/>
              </a:rPr>
              <a:t>&lt;input type="button" value="Save Note" </a:t>
            </a:r>
            <a:r>
              <a:rPr lang="en-US" sz="1400" b="1" dirty="0" err="1">
                <a:latin typeface="Courier New" pitchFamily="49" charset="0"/>
                <a:cs typeface="Courier New" pitchFamily="49" charset="0"/>
              </a:rPr>
              <a:t>onclick</a:t>
            </a:r>
            <a:r>
              <a:rPr lang="en-US" sz="1400" b="1" dirty="0">
                <a:latin typeface="Courier New" pitchFamily="49" charset="0"/>
                <a:cs typeface="Courier New" pitchFamily="49" charset="0"/>
              </a:rPr>
              <a:t>="</a:t>
            </a:r>
            <a:r>
              <a:rPr lang="en-US" sz="1400" b="1" dirty="0" err="1">
                <a:solidFill>
                  <a:srgbClr val="C00000"/>
                </a:solidFill>
                <a:latin typeface="Courier New" pitchFamily="49" charset="0"/>
                <a:cs typeface="Courier New" pitchFamily="49" charset="0"/>
              </a:rPr>
              <a:t>saveNote</a:t>
            </a:r>
            <a:r>
              <a:rPr lang="en-US" sz="1400" b="1" dirty="0">
                <a:latin typeface="Courier New" pitchFamily="49" charset="0"/>
                <a:cs typeface="Courier New" pitchFamily="49" charset="0"/>
              </a:rPr>
              <a:t>()"&gt;</a:t>
            </a:r>
          </a:p>
          <a:p>
            <a:pPr>
              <a:spcBef>
                <a:spcPts val="600"/>
              </a:spcBef>
              <a:buNone/>
            </a:pPr>
            <a:r>
              <a:rPr lang="en-US" sz="1400" b="1" dirty="0">
                <a:latin typeface="Courier New" pitchFamily="49" charset="0"/>
                <a:cs typeface="Courier New" pitchFamily="49" charset="0"/>
              </a:rPr>
              <a:t>&lt;/body&gt;</a:t>
            </a:r>
          </a:p>
          <a:p>
            <a:pPr>
              <a:spcBef>
                <a:spcPts val="600"/>
              </a:spcBef>
              <a:buNone/>
            </a:pPr>
            <a:endParaRPr lang="en-US" sz="14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50</a:t>
            </a:fld>
            <a:endParaRPr lang="en-US" dirty="0"/>
          </a:p>
        </p:txBody>
      </p:sp>
    </p:spTree>
  </p:cSld>
  <p:clrMapOvr>
    <a:masterClrMapping/>
  </p:clrMapOvr>
  <p:transition>
    <p:strips/>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153950-6749-4DEB-A876-815D22B4BCF0}"/>
              </a:ext>
            </a:extLst>
          </p:cNvPr>
          <p:cNvSpPr>
            <a:spLocks noGrp="1"/>
          </p:cNvSpPr>
          <p:nvPr>
            <p:ph type="title"/>
          </p:nvPr>
        </p:nvSpPr>
        <p:spPr/>
        <p:txBody>
          <a:bodyPr/>
          <a:lstStyle/>
          <a:p>
            <a:r>
              <a:rPr lang="en-US" sz="4800" b="1" dirty="0" err="1">
                <a:latin typeface="Courier New" pitchFamily="49" charset="0"/>
                <a:cs typeface="Courier New" pitchFamily="49" charset="0"/>
              </a:rPr>
              <a:t>localStorage</a:t>
            </a:r>
            <a:r>
              <a:rPr lang="en-US" dirty="0"/>
              <a:t> Example </a:t>
            </a:r>
          </a:p>
        </p:txBody>
      </p:sp>
      <p:sp>
        <p:nvSpPr>
          <p:cNvPr id="4" name="Slide Number Placeholder 3">
            <a:extLst>
              <a:ext uri="{FF2B5EF4-FFF2-40B4-BE49-F238E27FC236}">
                <a16:creationId xmlns:a16="http://schemas.microsoft.com/office/drawing/2014/main" xmlns="" id="{D595005C-8355-4C6F-8C9E-5886527A86A2}"/>
              </a:ext>
            </a:extLst>
          </p:cNvPr>
          <p:cNvSpPr>
            <a:spLocks noGrp="1"/>
          </p:cNvSpPr>
          <p:nvPr>
            <p:ph type="sldNum" sz="quarter" idx="10"/>
          </p:nvPr>
        </p:nvSpPr>
        <p:spPr/>
        <p:txBody>
          <a:bodyPr/>
          <a:lstStyle/>
          <a:p>
            <a:pPr>
              <a:defRPr/>
            </a:pPr>
            <a:fld id="{2D801DCE-B9BA-4E03-9E27-F95A86438FEE}" type="slidenum">
              <a:rPr lang="en-US" smtClean="0"/>
              <a:pPr>
                <a:defRPr/>
              </a:pPr>
              <a:t>51</a:t>
            </a:fld>
            <a:endParaRPr lang="en-US" dirty="0"/>
          </a:p>
        </p:txBody>
      </p:sp>
      <p:pic>
        <p:nvPicPr>
          <p:cNvPr id="5" name="Picture 4">
            <a:extLst>
              <a:ext uri="{FF2B5EF4-FFF2-40B4-BE49-F238E27FC236}">
                <a16:creationId xmlns:a16="http://schemas.microsoft.com/office/drawing/2014/main" xmlns="" id="{DAA5182D-3CEB-4EA7-94FF-CC043ABFFF55}"/>
              </a:ext>
            </a:extLst>
          </p:cNvPr>
          <p:cNvPicPr>
            <a:picLocks noChangeAspect="1"/>
          </p:cNvPicPr>
          <p:nvPr/>
        </p:nvPicPr>
        <p:blipFill>
          <a:blip r:embed="rId2"/>
          <a:stretch>
            <a:fillRect/>
          </a:stretch>
        </p:blipFill>
        <p:spPr>
          <a:xfrm>
            <a:off x="304800" y="1143000"/>
            <a:ext cx="8534400" cy="5047906"/>
          </a:xfrm>
          <a:prstGeom prst="rect">
            <a:avLst/>
          </a:prstGeom>
        </p:spPr>
      </p:pic>
    </p:spTree>
    <p:extLst>
      <p:ext uri="{BB962C8B-B14F-4D97-AF65-F5344CB8AC3E}">
        <p14:creationId xmlns:p14="http://schemas.microsoft.com/office/powerpoint/2010/main" val="2169688026"/>
      </p:ext>
    </p:extLst>
  </p:cSld>
  <p:clrMapOvr>
    <a:masterClrMapping/>
  </p:clrMapOvr>
  <p:transition>
    <p:strips/>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Larger Client Side Storage</a:t>
            </a:r>
          </a:p>
        </p:txBody>
      </p:sp>
      <p:sp>
        <p:nvSpPr>
          <p:cNvPr id="3" name="Content Placeholder 2"/>
          <p:cNvSpPr>
            <a:spLocks noGrp="1"/>
          </p:cNvSpPr>
          <p:nvPr>
            <p:ph idx="1"/>
          </p:nvPr>
        </p:nvSpPr>
        <p:spPr>
          <a:xfrm>
            <a:off x="304800" y="1143000"/>
            <a:ext cx="8839200" cy="5181600"/>
          </a:xfrm>
        </p:spPr>
        <p:txBody>
          <a:bodyPr/>
          <a:lstStyle/>
          <a:p>
            <a:r>
              <a:rPr lang="en-US" sz="2800" dirty="0"/>
              <a:t>IndexedDB </a:t>
            </a:r>
          </a:p>
          <a:p>
            <a:pPr lvl="1"/>
            <a:r>
              <a:rPr lang="en-US" sz="2400" dirty="0"/>
              <a:t>API for a transactional local database of JSON objects collections with indices</a:t>
            </a:r>
          </a:p>
          <a:p>
            <a:pPr lvl="2"/>
            <a:r>
              <a:rPr lang="en-US" sz="2000" dirty="0"/>
              <a:t> JSON objects similarly to </a:t>
            </a:r>
            <a:r>
              <a:rPr lang="en-US" sz="2000" dirty="0" err="1"/>
              <a:t>NoSQL</a:t>
            </a:r>
            <a:r>
              <a:rPr lang="en-US" sz="2000" dirty="0"/>
              <a:t> databases</a:t>
            </a:r>
          </a:p>
          <a:p>
            <a:pPr lvl="1"/>
            <a:r>
              <a:rPr lang="en-US" sz="2400" dirty="0"/>
              <a:t>API uses indexes to enable high-performance searches of this data</a:t>
            </a:r>
          </a:p>
          <a:p>
            <a:pPr lvl="1"/>
            <a:r>
              <a:rPr lang="en-US" sz="2400" dirty="0"/>
              <a:t>The API is asynchronous</a:t>
            </a:r>
          </a:p>
          <a:p>
            <a:pPr lvl="2"/>
            <a:r>
              <a:rPr lang="en-US" sz="2100" dirty="0"/>
              <a:t>Operations are transactions + success/failure callback functions </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52</a:t>
            </a:fld>
            <a:endParaRPr lang="en-US" dirty="0"/>
          </a:p>
        </p:txBody>
      </p:sp>
    </p:spTree>
    <p:extLst>
      <p:ext uri="{BB962C8B-B14F-4D97-AF65-F5344CB8AC3E}">
        <p14:creationId xmlns:p14="http://schemas.microsoft.com/office/powerpoint/2010/main" val="822166488"/>
      </p:ext>
    </p:extLst>
  </p:cSld>
  <p:clrMapOvr>
    <a:masterClrMapping/>
  </p:clrMapOvr>
  <p:transition>
    <p:strips/>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sz="3200" dirty="0">
                <a:solidFill>
                  <a:srgbClr val="C2C2C2"/>
                </a:solidFill>
              </a:rPr>
              <a:t>Introduction</a:t>
            </a:r>
          </a:p>
          <a:p>
            <a:r>
              <a:rPr lang="en-US" sz="3200" dirty="0">
                <a:solidFill>
                  <a:srgbClr val="C2C2C2"/>
                </a:solidFill>
              </a:rPr>
              <a:t>Page Structure</a:t>
            </a:r>
          </a:p>
          <a:p>
            <a:r>
              <a:rPr lang="en-US" sz="3200" dirty="0">
                <a:solidFill>
                  <a:srgbClr val="C2C2C2"/>
                </a:solidFill>
              </a:rPr>
              <a:t>Multimedia</a:t>
            </a:r>
          </a:p>
          <a:p>
            <a:r>
              <a:rPr lang="en-US" sz="3200" dirty="0">
                <a:solidFill>
                  <a:srgbClr val="C2C2C2"/>
                </a:solidFill>
              </a:rPr>
              <a:t>Forms</a:t>
            </a:r>
          </a:p>
          <a:p>
            <a:r>
              <a:rPr lang="en-US" sz="3200" dirty="0">
                <a:solidFill>
                  <a:srgbClr val="C2C2C2"/>
                </a:solidFill>
              </a:rPr>
              <a:t>Storage</a:t>
            </a:r>
          </a:p>
          <a:p>
            <a:r>
              <a:rPr lang="en-US" sz="3200" dirty="0"/>
              <a:t>Drag &amp; Drop</a:t>
            </a:r>
          </a:p>
          <a:p>
            <a:r>
              <a:rPr lang="en-US" sz="3200" dirty="0">
                <a:solidFill>
                  <a:srgbClr val="C2C2C2"/>
                </a:solidFill>
              </a:rPr>
              <a:t>Canvas</a:t>
            </a:r>
          </a:p>
          <a:p>
            <a:r>
              <a:rPr lang="en-US" sz="3200" dirty="0">
                <a:solidFill>
                  <a:srgbClr val="C2C2C2"/>
                </a:solidFill>
              </a:rPr>
              <a:t>Other Features</a:t>
            </a:r>
          </a:p>
          <a:p>
            <a:endParaRPr lang="en-US" sz="3200" dirty="0">
              <a:solidFill>
                <a:srgbClr val="C2C2C2"/>
              </a:solidFill>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53</a:t>
            </a:fld>
            <a:endParaRPr lang="en-US" dirty="0"/>
          </a:p>
        </p:txBody>
      </p:sp>
    </p:spTree>
  </p:cSld>
  <p:clrMapOvr>
    <a:masterClrMapping/>
  </p:clrMapOvr>
  <p:transition>
    <p:strips/>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&amp; Drop </a:t>
            </a:r>
          </a:p>
        </p:txBody>
      </p:sp>
      <p:sp>
        <p:nvSpPr>
          <p:cNvPr id="3" name="Content Placeholder 2"/>
          <p:cNvSpPr>
            <a:spLocks noGrp="1"/>
          </p:cNvSpPr>
          <p:nvPr>
            <p:ph idx="1"/>
          </p:nvPr>
        </p:nvSpPr>
        <p:spPr>
          <a:xfrm>
            <a:off x="304800" y="1143000"/>
            <a:ext cx="8839200" cy="5181600"/>
          </a:xfrm>
        </p:spPr>
        <p:txBody>
          <a:bodyPr/>
          <a:lstStyle/>
          <a:p>
            <a:r>
              <a:rPr lang="en-US" dirty="0"/>
              <a:t>HTML5 supports drag-and-drop operations</a:t>
            </a:r>
          </a:p>
          <a:p>
            <a:r>
              <a:rPr lang="en-US" dirty="0"/>
              <a:t>Move elements &amp; text around the browser window using mouse, e.g.,  </a:t>
            </a:r>
          </a:p>
          <a:p>
            <a:pPr lvl="1"/>
            <a:r>
              <a:rPr lang="en-US" dirty="0"/>
              <a:t>Move items into a shopping cart</a:t>
            </a:r>
          </a:p>
          <a:p>
            <a:pPr lvl="1"/>
            <a:r>
              <a:rPr lang="en-US" dirty="0"/>
              <a:t>Customize page layout!!</a:t>
            </a:r>
          </a:p>
          <a:p>
            <a:r>
              <a:rPr lang="en-US" dirty="0"/>
              <a:t>From HTML5 point of view</a:t>
            </a:r>
          </a:p>
          <a:p>
            <a:pPr lvl="1"/>
            <a:r>
              <a:rPr lang="en-US" dirty="0"/>
              <a:t>By default, all links, text, image are draggable</a:t>
            </a:r>
          </a:p>
          <a:p>
            <a:pPr lvl="1"/>
            <a:r>
              <a:rPr lang="en-US" dirty="0"/>
              <a:t>To make an element draggable:</a:t>
            </a:r>
          </a:p>
          <a:p>
            <a:pPr>
              <a:buNone/>
            </a:pPr>
            <a:r>
              <a:rPr lang="en-US" sz="2600" b="1" dirty="0">
                <a:latin typeface="Courier New" pitchFamily="49" charset="0"/>
                <a:cs typeface="Courier New" pitchFamily="49" charset="0"/>
              </a:rPr>
              <a:t>&lt;div id="ID" </a:t>
            </a:r>
            <a:r>
              <a:rPr lang="en-US" sz="2600" b="1" dirty="0">
                <a:solidFill>
                  <a:srgbClr val="0033CC"/>
                </a:solidFill>
                <a:latin typeface="Courier New" pitchFamily="49" charset="0"/>
                <a:cs typeface="Courier New" pitchFamily="49" charset="0"/>
              </a:rPr>
              <a:t>draggable="true"</a:t>
            </a:r>
            <a:r>
              <a:rPr lang="en-US" sz="2600" b="1" dirty="0">
                <a:latin typeface="Courier New" pitchFamily="49" charset="0"/>
                <a:cs typeface="Courier New" pitchFamily="49" charset="0"/>
              </a:rPr>
              <a:t>&gt; &lt;/div&gt;</a:t>
            </a:r>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54</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checkerboard(across)">
                                      <p:cBhvr>
                                        <p:cTn id="7" dur="500"/>
                                        <p:tgtEl>
                                          <p:spTgt spid="3">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checkerboard(across)">
                                      <p:cBhvr>
                                        <p:cTn id="10" dur="500"/>
                                        <p:tgtEl>
                                          <p:spTgt spid="3">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checkerboard(across)">
                                      <p:cBhvr>
                                        <p:cTn id="13" dur="500"/>
                                        <p:tgtEl>
                                          <p:spTgt spid="3">
                                            <p:txEl>
                                              <p:pRg st="6" end="6"/>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checkerboard(across)">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&amp; Drop: Events </a:t>
            </a:r>
          </a:p>
        </p:txBody>
      </p:sp>
      <p:sp>
        <p:nvSpPr>
          <p:cNvPr id="3" name="Content Placeholder 2"/>
          <p:cNvSpPr>
            <a:spLocks noGrp="1"/>
          </p:cNvSpPr>
          <p:nvPr>
            <p:ph idx="1"/>
          </p:nvPr>
        </p:nvSpPr>
        <p:spPr>
          <a:xfrm>
            <a:off x="304800" y="1143000"/>
            <a:ext cx="8839200" cy="5181600"/>
          </a:xfrm>
        </p:spPr>
        <p:txBody>
          <a:bodyPr/>
          <a:lstStyle/>
          <a:p>
            <a:r>
              <a:rPr lang="en-US" sz="2800" b="1" dirty="0" err="1">
                <a:solidFill>
                  <a:srgbClr val="0033CC"/>
                </a:solidFill>
                <a:latin typeface="Courier New" pitchFamily="49" charset="0"/>
                <a:cs typeface="Courier New" pitchFamily="49" charset="0"/>
              </a:rPr>
              <a:t>ondragstart</a:t>
            </a:r>
            <a:r>
              <a:rPr lang="en-US" sz="2800" dirty="0"/>
              <a:t> event</a:t>
            </a:r>
            <a:endParaRPr lang="en-US" sz="2800" b="1" dirty="0">
              <a:solidFill>
                <a:srgbClr val="0033CC"/>
              </a:solidFill>
              <a:latin typeface="Courier New" pitchFamily="49" charset="0"/>
              <a:cs typeface="Courier New" pitchFamily="49" charset="0"/>
            </a:endParaRPr>
          </a:p>
          <a:p>
            <a:pPr lvl="1"/>
            <a:r>
              <a:rPr lang="en-US" sz="2400" dirty="0"/>
              <a:t>Occurs in </a:t>
            </a:r>
            <a:r>
              <a:rPr lang="en-US" sz="2400" i="1" dirty="0" err="1">
                <a:solidFill>
                  <a:srgbClr val="C00000"/>
                </a:solidFill>
              </a:rPr>
              <a:t>draggable</a:t>
            </a:r>
            <a:r>
              <a:rPr lang="en-US" sz="2400" dirty="0">
                <a:solidFill>
                  <a:srgbClr val="C00000"/>
                </a:solidFill>
              </a:rPr>
              <a:t> </a:t>
            </a:r>
            <a:r>
              <a:rPr lang="en-US" sz="2400" dirty="0"/>
              <a:t>elements when users start dragging them</a:t>
            </a:r>
          </a:p>
          <a:p>
            <a:pPr>
              <a:spcBef>
                <a:spcPts val="500"/>
              </a:spcBef>
            </a:pPr>
            <a:r>
              <a:rPr lang="en-US" sz="2800" b="1" dirty="0" err="1">
                <a:solidFill>
                  <a:srgbClr val="0033CC"/>
                </a:solidFill>
                <a:latin typeface="Courier New" pitchFamily="49" charset="0"/>
                <a:cs typeface="Courier New" pitchFamily="49" charset="0"/>
              </a:rPr>
              <a:t>ondragenter</a:t>
            </a:r>
            <a:r>
              <a:rPr lang="en-US" sz="2800" dirty="0"/>
              <a:t> event</a:t>
            </a:r>
          </a:p>
          <a:p>
            <a:pPr lvl="1">
              <a:spcBef>
                <a:spcPts val="500"/>
              </a:spcBef>
            </a:pPr>
            <a:r>
              <a:rPr lang="en-US" sz="2400" dirty="0"/>
              <a:t>Occurs in a </a:t>
            </a:r>
            <a:r>
              <a:rPr lang="en-US" sz="2400" i="1" dirty="0">
                <a:solidFill>
                  <a:srgbClr val="C00000"/>
                </a:solidFill>
              </a:rPr>
              <a:t>drop</a:t>
            </a:r>
            <a:r>
              <a:rPr lang="en-US" sz="2400" dirty="0"/>
              <a:t> target when a draggable move over that target</a:t>
            </a:r>
          </a:p>
          <a:p>
            <a:pPr>
              <a:spcBef>
                <a:spcPts val="500"/>
              </a:spcBef>
            </a:pPr>
            <a:r>
              <a:rPr lang="en-US" sz="2800" b="1" dirty="0" err="1">
                <a:solidFill>
                  <a:srgbClr val="0033CC"/>
                </a:solidFill>
                <a:latin typeface="Courier New" pitchFamily="49" charset="0"/>
                <a:cs typeface="Courier New" pitchFamily="49" charset="0"/>
              </a:rPr>
              <a:t>ondragover</a:t>
            </a:r>
            <a:r>
              <a:rPr lang="en-US" sz="2800" dirty="0"/>
              <a:t> event</a:t>
            </a:r>
          </a:p>
          <a:p>
            <a:pPr lvl="1">
              <a:spcBef>
                <a:spcPts val="500"/>
              </a:spcBef>
            </a:pPr>
            <a:r>
              <a:rPr lang="en-US" sz="2400" dirty="0"/>
              <a:t>Occurs in a drop </a:t>
            </a:r>
            <a:r>
              <a:rPr lang="en-US" sz="2400" i="1" dirty="0">
                <a:solidFill>
                  <a:srgbClr val="C00000"/>
                </a:solidFill>
              </a:rPr>
              <a:t>target</a:t>
            </a:r>
            <a:r>
              <a:rPr lang="en-US" sz="2400" dirty="0"/>
              <a:t> </a:t>
            </a:r>
            <a:r>
              <a:rPr lang="en-US" sz="2400" dirty="0">
                <a:solidFill>
                  <a:srgbClr val="C00000"/>
                </a:solidFill>
              </a:rPr>
              <a:t>while</a:t>
            </a:r>
            <a:r>
              <a:rPr lang="en-US" sz="2400" dirty="0"/>
              <a:t> users drag a </a:t>
            </a:r>
            <a:r>
              <a:rPr lang="en-US" sz="2400" dirty="0" err="1"/>
              <a:t>draggable</a:t>
            </a:r>
            <a:r>
              <a:rPr lang="en-US" sz="2400" dirty="0"/>
              <a:t> element over that target</a:t>
            </a:r>
          </a:p>
          <a:p>
            <a:pPr lvl="1">
              <a:spcBef>
                <a:spcPts val="500"/>
              </a:spcBef>
            </a:pPr>
            <a:r>
              <a:rPr lang="en-US" sz="2400" dirty="0"/>
              <a:t>If the drop is to be accepted, then this event (</a:t>
            </a:r>
            <a:r>
              <a:rPr lang="en-US" sz="2400" dirty="0" err="1"/>
              <a:t>dragover</a:t>
            </a:r>
            <a:r>
              <a:rPr lang="en-US" sz="2400" dirty="0"/>
              <a:t>) has to</a:t>
            </a:r>
            <a:r>
              <a:rPr lang="en-US" sz="2400" dirty="0">
                <a:sym typeface="Wingdings" pitchFamily="2" charset="2"/>
              </a:rPr>
              <a:t> </a:t>
            </a:r>
            <a:r>
              <a:rPr lang="en-US" sz="2400" dirty="0">
                <a:solidFill>
                  <a:srgbClr val="CC0000"/>
                </a:solidFill>
                <a:sym typeface="Wingdings" pitchFamily="2" charset="2"/>
              </a:rPr>
              <a:t>return false</a:t>
            </a:r>
          </a:p>
          <a:p>
            <a:pPr lvl="2">
              <a:spcBef>
                <a:spcPts val="500"/>
              </a:spcBef>
            </a:pPr>
            <a:r>
              <a:rPr lang="en-US" sz="2000" dirty="0"/>
              <a:t>If true is returned </a:t>
            </a:r>
            <a:r>
              <a:rPr lang="en-US" sz="2000" dirty="0">
                <a:sym typeface="Wingdings" pitchFamily="2" charset="2"/>
              </a:rPr>
              <a:t> Drop is cancelled</a:t>
            </a:r>
            <a:endParaRPr lang="en-US" sz="2000" dirty="0">
              <a:solidFill>
                <a:srgbClr val="CC0000"/>
              </a:solidFill>
              <a:sym typeface="Wingdings" pitchFamily="2" charset="2"/>
            </a:endParaRPr>
          </a:p>
          <a:p>
            <a:pPr>
              <a:spcBef>
                <a:spcPts val="500"/>
              </a:spcBef>
            </a:pPr>
            <a:endParaRPr lang="en-US" sz="32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55</a:t>
            </a:fld>
            <a:endParaRPr lang="en-US" dirty="0"/>
          </a:p>
        </p:txBody>
      </p:sp>
    </p:spTree>
  </p:cSld>
  <p:clrMapOvr>
    <a:masterClrMapping/>
  </p:clrMapOvr>
  <p:transition>
    <p:strips/>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&amp; Drop: Events</a:t>
            </a:r>
          </a:p>
        </p:txBody>
      </p:sp>
      <p:sp>
        <p:nvSpPr>
          <p:cNvPr id="3" name="Content Placeholder 2"/>
          <p:cNvSpPr>
            <a:spLocks noGrp="1"/>
          </p:cNvSpPr>
          <p:nvPr>
            <p:ph idx="1"/>
          </p:nvPr>
        </p:nvSpPr>
        <p:spPr>
          <a:xfrm>
            <a:off x="304800" y="1066800"/>
            <a:ext cx="8839200" cy="5181600"/>
          </a:xfrm>
        </p:spPr>
        <p:txBody>
          <a:bodyPr/>
          <a:lstStyle/>
          <a:p>
            <a:r>
              <a:rPr lang="en-US" sz="2800" b="1" dirty="0" err="1">
                <a:solidFill>
                  <a:srgbClr val="0033CC"/>
                </a:solidFill>
                <a:latin typeface="Courier New" pitchFamily="49" charset="0"/>
                <a:cs typeface="Courier New" pitchFamily="49" charset="0"/>
              </a:rPr>
              <a:t>ondrop</a:t>
            </a:r>
            <a:r>
              <a:rPr lang="en-US" sz="2800" dirty="0"/>
              <a:t> event</a:t>
            </a:r>
            <a:endParaRPr lang="en-US" sz="2800" b="1" dirty="0">
              <a:solidFill>
                <a:srgbClr val="0033CC"/>
              </a:solidFill>
              <a:latin typeface="Courier New" pitchFamily="49" charset="0"/>
              <a:cs typeface="Courier New" pitchFamily="49" charset="0"/>
            </a:endParaRPr>
          </a:p>
          <a:p>
            <a:pPr lvl="1"/>
            <a:r>
              <a:rPr lang="en-US" sz="2400" dirty="0"/>
              <a:t>Occurs in a drop </a:t>
            </a:r>
            <a:r>
              <a:rPr lang="en-US" sz="2400" i="1" dirty="0">
                <a:solidFill>
                  <a:srgbClr val="C00000"/>
                </a:solidFill>
              </a:rPr>
              <a:t>target</a:t>
            </a:r>
            <a:r>
              <a:rPr lang="en-US" sz="2400" dirty="0"/>
              <a:t> while users drop a draggable element onto that target</a:t>
            </a:r>
          </a:p>
          <a:p>
            <a:pPr lvl="1"/>
            <a:r>
              <a:rPr lang="en-US" sz="2400" dirty="0"/>
              <a:t>To prevent further processing by browser </a:t>
            </a:r>
            <a:r>
              <a:rPr lang="en-US" sz="2400" dirty="0">
                <a:sym typeface="Wingdings" pitchFamily="2" charset="2"/>
              </a:rPr>
              <a:t> </a:t>
            </a:r>
            <a:r>
              <a:rPr lang="en-US" sz="2400" dirty="0">
                <a:solidFill>
                  <a:srgbClr val="C00000"/>
                </a:solidFill>
                <a:sym typeface="Wingdings" pitchFamily="2" charset="2"/>
              </a:rPr>
              <a:t>return false</a:t>
            </a:r>
            <a:endParaRPr lang="en-US" sz="2400" dirty="0">
              <a:solidFill>
                <a:srgbClr val="C00000"/>
              </a:solidFill>
            </a:endParaRPr>
          </a:p>
          <a:p>
            <a:r>
              <a:rPr lang="en-US" sz="2800" b="1" dirty="0" err="1">
                <a:solidFill>
                  <a:srgbClr val="0033CC"/>
                </a:solidFill>
                <a:latin typeface="Courier New" pitchFamily="49" charset="0"/>
                <a:cs typeface="Courier New" pitchFamily="49" charset="0"/>
              </a:rPr>
              <a:t>ondragend</a:t>
            </a:r>
            <a:r>
              <a:rPr lang="en-US" sz="2800" b="1" dirty="0">
                <a:solidFill>
                  <a:srgbClr val="0033CC"/>
                </a:solidFill>
                <a:latin typeface="Courier New" pitchFamily="49" charset="0"/>
                <a:cs typeface="Courier New" pitchFamily="49" charset="0"/>
              </a:rPr>
              <a:t> </a:t>
            </a:r>
            <a:r>
              <a:rPr lang="en-US" sz="2800" dirty="0"/>
              <a:t>event</a:t>
            </a:r>
            <a:endParaRPr lang="en-US" sz="2800" b="1" dirty="0">
              <a:solidFill>
                <a:srgbClr val="0033CC"/>
              </a:solidFill>
              <a:latin typeface="Courier New" pitchFamily="49" charset="0"/>
              <a:cs typeface="Courier New" pitchFamily="49" charset="0"/>
            </a:endParaRPr>
          </a:p>
          <a:p>
            <a:pPr lvl="1"/>
            <a:r>
              <a:rPr lang="en-US" sz="2400" dirty="0"/>
              <a:t>Occurs in </a:t>
            </a:r>
            <a:r>
              <a:rPr lang="en-US" sz="2400" i="1" dirty="0" err="1">
                <a:solidFill>
                  <a:srgbClr val="C00000"/>
                </a:solidFill>
              </a:rPr>
              <a:t>draggable</a:t>
            </a:r>
            <a:r>
              <a:rPr lang="en-US" sz="2400" dirty="0">
                <a:solidFill>
                  <a:srgbClr val="C00000"/>
                </a:solidFill>
              </a:rPr>
              <a:t> </a:t>
            </a:r>
            <a:r>
              <a:rPr lang="en-US" sz="2400" dirty="0"/>
              <a:t>elements when users stop dragging them</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56</a:t>
            </a:fld>
            <a:endParaRPr lang="en-US" dirty="0"/>
          </a:p>
        </p:txBody>
      </p:sp>
    </p:spTree>
  </p:cSld>
  <p:clrMapOvr>
    <a:masterClrMapping/>
  </p:clrMapOvr>
  <p:transition>
    <p:strips/>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&amp; Drop: Data Management</a:t>
            </a:r>
          </a:p>
        </p:txBody>
      </p:sp>
      <p:sp>
        <p:nvSpPr>
          <p:cNvPr id="3" name="Content Placeholder 2"/>
          <p:cNvSpPr>
            <a:spLocks noGrp="1"/>
          </p:cNvSpPr>
          <p:nvPr>
            <p:ph idx="1"/>
          </p:nvPr>
        </p:nvSpPr>
        <p:spPr>
          <a:xfrm>
            <a:off x="304800" y="1066800"/>
            <a:ext cx="8763000" cy="5181600"/>
          </a:xfrm>
        </p:spPr>
        <p:txBody>
          <a:bodyPr/>
          <a:lstStyle/>
          <a:p>
            <a:r>
              <a:rPr lang="en-US" sz="2800" dirty="0"/>
              <a:t>Dragging objects == Carrying data</a:t>
            </a:r>
          </a:p>
          <a:p>
            <a:r>
              <a:rPr lang="en-US" sz="2800" dirty="0"/>
              <a:t>To access the data, we use </a:t>
            </a:r>
            <a:r>
              <a:rPr lang="en-US" sz="2800" b="1" dirty="0">
                <a:solidFill>
                  <a:srgbClr val="0033CC"/>
                </a:solidFill>
                <a:latin typeface="Courier New" pitchFamily="49" charset="0"/>
                <a:cs typeface="Courier New" pitchFamily="49" charset="0"/>
              </a:rPr>
              <a:t>event</a:t>
            </a:r>
            <a:r>
              <a:rPr lang="en-US" sz="2800" dirty="0"/>
              <a:t> object</a:t>
            </a:r>
          </a:p>
          <a:p>
            <a:pPr lvl="1"/>
            <a:r>
              <a:rPr lang="en-US" sz="2400" dirty="0"/>
              <a:t>When an objected is dragging </a:t>
            </a:r>
            <a:r>
              <a:rPr lang="en-US" sz="2400" dirty="0">
                <a:sym typeface="Wingdings" pitchFamily="2" charset="2"/>
              </a:rPr>
              <a:t>  an event</a:t>
            </a:r>
          </a:p>
          <a:p>
            <a:pPr lvl="2"/>
            <a:r>
              <a:rPr lang="en-US" sz="1900" b="1" dirty="0">
                <a:solidFill>
                  <a:srgbClr val="0033CC"/>
                </a:solidFill>
                <a:latin typeface="Courier New" pitchFamily="49" charset="0"/>
                <a:cs typeface="Courier New" pitchFamily="49" charset="0"/>
                <a:sym typeface="Wingdings" pitchFamily="2" charset="2"/>
              </a:rPr>
              <a:t>event</a:t>
            </a:r>
            <a:r>
              <a:rPr lang="en-US" sz="1900" dirty="0">
                <a:solidFill>
                  <a:srgbClr val="0033CC"/>
                </a:solidFill>
                <a:sym typeface="Wingdings" pitchFamily="2" charset="2"/>
              </a:rPr>
              <a:t> </a:t>
            </a:r>
            <a:r>
              <a:rPr lang="en-US" sz="1900" dirty="0">
                <a:sym typeface="Wingdings" pitchFamily="2" charset="2"/>
              </a:rPr>
              <a:t>is an object that is passed to all event-handlers (we use anywhere)</a:t>
            </a:r>
          </a:p>
          <a:p>
            <a:pPr lvl="2"/>
            <a:r>
              <a:rPr lang="en-US" sz="1900" dirty="0">
                <a:sym typeface="Wingdings" pitchFamily="2" charset="2"/>
              </a:rPr>
              <a:t>It contains useful information (e.g., data, mouse location, …)</a:t>
            </a:r>
          </a:p>
          <a:p>
            <a:r>
              <a:rPr lang="en-US" sz="2800" b="1" dirty="0" err="1">
                <a:solidFill>
                  <a:srgbClr val="0033CC"/>
                </a:solidFill>
                <a:latin typeface="Courier New" pitchFamily="49" charset="0"/>
                <a:cs typeface="Courier New" pitchFamily="49" charset="0"/>
              </a:rPr>
              <a:t>event.dataTransfer</a:t>
            </a:r>
            <a:r>
              <a:rPr lang="en-US" sz="2800" dirty="0"/>
              <a:t>  contains the data</a:t>
            </a:r>
          </a:p>
          <a:p>
            <a:r>
              <a:rPr lang="en-US" sz="2800" dirty="0"/>
              <a:t>To get the data: </a:t>
            </a:r>
            <a:r>
              <a:rPr lang="en-US" sz="2400" b="1" dirty="0" err="1">
                <a:solidFill>
                  <a:srgbClr val="0033CC"/>
                </a:solidFill>
                <a:latin typeface="Courier New" pitchFamily="49" charset="0"/>
                <a:cs typeface="Courier New" pitchFamily="49" charset="0"/>
              </a:rPr>
              <a:t>event.dataTransfer.getData</a:t>
            </a:r>
            <a:endParaRPr lang="en-US" sz="2400" dirty="0"/>
          </a:p>
          <a:p>
            <a:pPr lvl="2"/>
            <a:r>
              <a:rPr lang="en-US" sz="2400" dirty="0"/>
              <a:t>Data depends on element</a:t>
            </a:r>
          </a:p>
          <a:p>
            <a:pPr lvl="2"/>
            <a:r>
              <a:rPr lang="en-US" sz="2400" dirty="0"/>
              <a:t>e.g., </a:t>
            </a:r>
            <a:r>
              <a:rPr lang="en-US" sz="2400" i="1" dirty="0"/>
              <a:t>Text</a:t>
            </a:r>
            <a:r>
              <a:rPr lang="en-US" sz="2400" dirty="0"/>
              <a:t>: text, </a:t>
            </a:r>
            <a:r>
              <a:rPr lang="en-US" sz="2400" i="1" dirty="0"/>
              <a:t>Image</a:t>
            </a:r>
            <a:r>
              <a:rPr lang="en-US" sz="2400" dirty="0"/>
              <a:t>: source, </a:t>
            </a:r>
            <a:r>
              <a:rPr lang="en-US" sz="2400" i="1" dirty="0"/>
              <a:t>link</a:t>
            </a:r>
            <a:r>
              <a:rPr lang="en-US" sz="2400" dirty="0"/>
              <a:t>: </a:t>
            </a:r>
            <a:r>
              <a:rPr lang="en-US" sz="2400" dirty="0" err="1"/>
              <a:t>href</a:t>
            </a:r>
            <a:endParaRPr lang="en-US" sz="2400" dirty="0"/>
          </a:p>
          <a:p>
            <a:r>
              <a:rPr lang="en-US" sz="2800" dirty="0"/>
              <a:t>To set data: </a:t>
            </a:r>
            <a:r>
              <a:rPr lang="en-US" sz="2400" b="1" dirty="0" err="1">
                <a:solidFill>
                  <a:srgbClr val="0033CC"/>
                </a:solidFill>
                <a:latin typeface="Courier New" pitchFamily="49" charset="0"/>
                <a:cs typeface="Courier New" pitchFamily="49" charset="0"/>
              </a:rPr>
              <a:t>event.dataTransfer.setData</a:t>
            </a:r>
            <a:r>
              <a:rPr lang="en-US" sz="2400" dirty="0"/>
              <a:t>(type, data)</a:t>
            </a:r>
          </a:p>
          <a:p>
            <a:pPr lvl="1"/>
            <a:r>
              <a:rPr lang="en-US" sz="2400" dirty="0"/>
              <a:t>Customize the transferred data </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57</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heckerboard(across)">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checkerboard(across)">
                                      <p:cBhvr>
                                        <p:cTn id="26" dur="500"/>
                                        <p:tgtEl>
                                          <p:spTgt spid="3">
                                            <p:txEl>
                                              <p:pRg st="6" end="6"/>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checkerboard(across)">
                                      <p:cBhvr>
                                        <p:cTn id="29" dur="500"/>
                                        <p:tgtEl>
                                          <p:spTgt spid="3">
                                            <p:txEl>
                                              <p:pRg st="7" end="7"/>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checkerboard(across)">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checkerboard(across)">
                                      <p:cBhvr>
                                        <p:cTn id="37" dur="500"/>
                                        <p:tgtEl>
                                          <p:spTgt spid="3">
                                            <p:txEl>
                                              <p:pRg st="9" end="9"/>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4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1CA97D-CB07-4136-AB79-C03B4E842D5C}"/>
              </a:ext>
            </a:extLst>
          </p:cNvPr>
          <p:cNvSpPr>
            <a:spLocks noGrp="1"/>
          </p:cNvSpPr>
          <p:nvPr>
            <p:ph type="title"/>
          </p:nvPr>
        </p:nvSpPr>
        <p:spPr/>
        <p:txBody>
          <a:bodyPr/>
          <a:lstStyle/>
          <a:p>
            <a:r>
              <a:rPr lang="en-US" dirty="0"/>
              <a:t>Drag &amp; Drop Example</a:t>
            </a:r>
          </a:p>
        </p:txBody>
      </p:sp>
      <p:sp>
        <p:nvSpPr>
          <p:cNvPr id="4" name="Slide Number Placeholder 3">
            <a:extLst>
              <a:ext uri="{FF2B5EF4-FFF2-40B4-BE49-F238E27FC236}">
                <a16:creationId xmlns:a16="http://schemas.microsoft.com/office/drawing/2014/main" xmlns="" id="{5E3F3E5E-F2FD-42E7-AD4B-25644E0E2F8F}"/>
              </a:ext>
            </a:extLst>
          </p:cNvPr>
          <p:cNvSpPr>
            <a:spLocks noGrp="1"/>
          </p:cNvSpPr>
          <p:nvPr>
            <p:ph type="sldNum" sz="quarter" idx="10"/>
          </p:nvPr>
        </p:nvSpPr>
        <p:spPr/>
        <p:txBody>
          <a:bodyPr/>
          <a:lstStyle/>
          <a:p>
            <a:pPr>
              <a:defRPr/>
            </a:pPr>
            <a:fld id="{2D801DCE-B9BA-4E03-9E27-F95A86438FEE}" type="slidenum">
              <a:rPr lang="en-US" smtClean="0"/>
              <a:pPr>
                <a:defRPr/>
              </a:pPr>
              <a:t>58</a:t>
            </a:fld>
            <a:endParaRPr lang="en-US" dirty="0"/>
          </a:p>
        </p:txBody>
      </p:sp>
      <p:pic>
        <p:nvPicPr>
          <p:cNvPr id="5" name="Picture 4">
            <a:extLst>
              <a:ext uri="{FF2B5EF4-FFF2-40B4-BE49-F238E27FC236}">
                <a16:creationId xmlns:a16="http://schemas.microsoft.com/office/drawing/2014/main" xmlns="" id="{0D3208C9-81AF-4003-B481-33F167459BED}"/>
              </a:ext>
            </a:extLst>
          </p:cNvPr>
          <p:cNvPicPr>
            <a:picLocks noChangeAspect="1"/>
          </p:cNvPicPr>
          <p:nvPr/>
        </p:nvPicPr>
        <p:blipFill>
          <a:blip r:embed="rId2"/>
          <a:stretch>
            <a:fillRect/>
          </a:stretch>
        </p:blipFill>
        <p:spPr>
          <a:xfrm>
            <a:off x="914400" y="1143000"/>
            <a:ext cx="7239000" cy="5087549"/>
          </a:xfrm>
          <a:prstGeom prst="rect">
            <a:avLst/>
          </a:prstGeom>
        </p:spPr>
      </p:pic>
    </p:spTree>
    <p:extLst>
      <p:ext uri="{BB962C8B-B14F-4D97-AF65-F5344CB8AC3E}">
        <p14:creationId xmlns:p14="http://schemas.microsoft.com/office/powerpoint/2010/main" val="54652867"/>
      </p:ext>
    </p:extLst>
  </p:cSld>
  <p:clrMapOvr>
    <a:masterClrMapping/>
  </p:clrMapOvr>
  <p:transition>
    <p:strips/>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&amp; Drop Example (cont’d)</a:t>
            </a:r>
          </a:p>
        </p:txBody>
      </p:sp>
      <p:sp>
        <p:nvSpPr>
          <p:cNvPr id="3" name="Content Placeholder 2"/>
          <p:cNvSpPr>
            <a:spLocks noGrp="1"/>
          </p:cNvSpPr>
          <p:nvPr>
            <p:ph idx="1"/>
          </p:nvPr>
        </p:nvSpPr>
        <p:spPr/>
        <p:txBody>
          <a:bodyPr/>
          <a:lstStyle/>
          <a:p>
            <a:pPr>
              <a:spcBef>
                <a:spcPts val="200"/>
              </a:spcBef>
              <a:buNone/>
            </a:pPr>
            <a:r>
              <a:rPr lang="en-US" sz="1800" b="1" dirty="0" smtClean="0">
                <a:latin typeface="Courier New" pitchFamily="49" charset="0"/>
                <a:cs typeface="Courier New" pitchFamily="49" charset="0"/>
              </a:rPr>
              <a:t>&lt;sty</a:t>
            </a:r>
            <a:r>
              <a:rPr lang="fa-IR" sz="1800" b="1" dirty="0" smtClean="0">
                <a:latin typeface="Courier New" pitchFamily="49" charset="0"/>
                <a:cs typeface="Courier New" pitchFamily="49" charset="0"/>
              </a:rPr>
              <a:t>مث</a:t>
            </a:r>
            <a:r>
              <a:rPr lang="en-US" sz="1800" b="1" dirty="0" smtClean="0">
                <a:latin typeface="Courier New" pitchFamily="49" charset="0"/>
                <a:cs typeface="Courier New" pitchFamily="49" charset="0"/>
              </a:rPr>
              <a:t>&gt; </a:t>
            </a:r>
            <a:r>
              <a:rPr lang="en-US" sz="1800" b="1" dirty="0">
                <a:latin typeface="Courier New" pitchFamily="49" charset="0"/>
                <a:cs typeface="Courier New" pitchFamily="49" charset="0"/>
              </a:rPr>
              <a:t>.d {width: 300px; </a:t>
            </a:r>
            <a:r>
              <a:rPr lang="en-US" sz="1800" b="1" dirty="0" smtClean="0">
                <a:latin typeface="Courier New" pitchFamily="49" charset="0"/>
                <a:cs typeface="Courier New" pitchFamily="49" charset="0"/>
              </a:rPr>
              <a:t>height</a:t>
            </a:r>
            <a:r>
              <a:rPr lang="en-US" sz="1800" b="1" dirty="0">
                <a:latin typeface="Courier New" pitchFamily="49" charset="0"/>
                <a:cs typeface="Courier New" pitchFamily="49" charset="0"/>
              </a:rPr>
              <a:t>: 200px;</a:t>
            </a:r>
          </a:p>
          <a:p>
            <a:pPr>
              <a:spcBef>
                <a:spcPts val="200"/>
              </a:spcBef>
              <a:buNone/>
            </a:pPr>
            <a:r>
              <a:rPr lang="en-US" sz="1800" b="1" dirty="0">
                <a:latin typeface="Courier New" pitchFamily="49" charset="0"/>
                <a:cs typeface="Courier New" pitchFamily="49" charset="0"/>
              </a:rPr>
              <a:t>  padding: </a:t>
            </a:r>
            <a:r>
              <a:rPr lang="en-US" sz="1800" b="1" dirty="0" smtClean="0">
                <a:latin typeface="Courier New" pitchFamily="49" charset="0"/>
                <a:cs typeface="Courier New" pitchFamily="49" charset="0"/>
              </a:rPr>
              <a:t>10px; border</a:t>
            </a:r>
            <a:r>
              <a:rPr lang="en-US" sz="1800" b="1" dirty="0">
                <a:latin typeface="Courier New" pitchFamily="49" charset="0"/>
                <a:cs typeface="Courier New" pitchFamily="49" charset="0"/>
              </a:rPr>
              <a:t>: 1px solid black</a:t>
            </a:r>
            <a:r>
              <a:rPr lang="en-US" sz="1800" b="1" dirty="0" smtClean="0">
                <a:latin typeface="Courier New" pitchFamily="49" charset="0"/>
                <a:cs typeface="Courier New" pitchFamily="49" charset="0"/>
              </a:rPr>
              <a:t>;}&lt;/</a:t>
            </a:r>
            <a:r>
              <a:rPr lang="en-US" sz="1800" b="1" dirty="0">
                <a:latin typeface="Courier New" pitchFamily="49" charset="0"/>
                <a:cs typeface="Courier New" pitchFamily="49" charset="0"/>
              </a:rPr>
              <a:t>style&gt;</a:t>
            </a:r>
          </a:p>
          <a:p>
            <a:pPr>
              <a:spcBef>
                <a:spcPts val="200"/>
              </a:spcBef>
              <a:buNone/>
            </a:pPr>
            <a:r>
              <a:rPr lang="en-US" sz="1800" b="1" dirty="0" smtClean="0">
                <a:latin typeface="Courier New" pitchFamily="49" charset="0"/>
                <a:cs typeface="Courier New" pitchFamily="49" charset="0"/>
              </a:rPr>
              <a:t>&lt;</a:t>
            </a:r>
            <a:r>
              <a:rPr lang="en-US" sz="1800" b="1" dirty="0">
                <a:latin typeface="Courier New" pitchFamily="49" charset="0"/>
                <a:cs typeface="Courier New" pitchFamily="49" charset="0"/>
              </a:rPr>
              <a:t>body </a:t>
            </a:r>
            <a:r>
              <a:rPr lang="en-US" sz="1800" b="1" dirty="0" err="1">
                <a:latin typeface="Courier New" pitchFamily="49" charset="0"/>
                <a:cs typeface="Courier New" pitchFamily="49" charset="0"/>
              </a:rPr>
              <a:t>onload</a:t>
            </a:r>
            <a:r>
              <a:rPr lang="en-US" sz="1800" b="1" dirty="0">
                <a:latin typeface="Courier New" pitchFamily="49" charset="0"/>
                <a:cs typeface="Courier New" pitchFamily="49" charset="0"/>
              </a:rPr>
              <a:t>="</a:t>
            </a:r>
            <a:r>
              <a:rPr lang="en-US" sz="1800" b="1" dirty="0">
                <a:solidFill>
                  <a:srgbClr val="C00000"/>
                </a:solidFill>
                <a:latin typeface="Courier New" pitchFamily="49" charset="0"/>
                <a:cs typeface="Courier New" pitchFamily="49" charset="0"/>
              </a:rPr>
              <a:t>init(); init2()</a:t>
            </a:r>
            <a:r>
              <a:rPr lang="en-US" sz="1800" b="1" dirty="0">
                <a:latin typeface="Courier New" pitchFamily="49" charset="0"/>
                <a:cs typeface="Courier New" pitchFamily="49" charset="0"/>
              </a:rPr>
              <a:t>"&gt;</a:t>
            </a:r>
          </a:p>
          <a:p>
            <a:pPr>
              <a:spcBef>
                <a:spcPts val="200"/>
              </a:spcBef>
              <a:buNone/>
            </a:pPr>
            <a:r>
              <a:rPr lang="en-US" sz="1800" b="1" dirty="0">
                <a:latin typeface="Courier New" pitchFamily="49" charset="0"/>
                <a:cs typeface="Courier New" pitchFamily="49" charset="0"/>
              </a:rPr>
              <a:t>&lt;</a:t>
            </a:r>
            <a:r>
              <a:rPr lang="en-US" sz="1800" b="1" dirty="0" err="1">
                <a:latin typeface="Courier New" pitchFamily="49" charset="0"/>
                <a:cs typeface="Courier New" pitchFamily="49" charset="0"/>
              </a:rPr>
              <a:t>img</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src</a:t>
            </a:r>
            <a:r>
              <a:rPr lang="en-US" sz="1800" b="1" dirty="0">
                <a:latin typeface="Courier New" pitchFamily="49" charset="0"/>
                <a:cs typeface="Courier New" pitchFamily="49" charset="0"/>
              </a:rPr>
              <a:t>="ceit.png" alt="</a:t>
            </a:r>
            <a:r>
              <a:rPr lang="en-US" sz="1800" b="1" dirty="0" err="1">
                <a:latin typeface="Courier New" pitchFamily="49" charset="0"/>
                <a:cs typeface="Courier New" pitchFamily="49" charset="0"/>
              </a:rPr>
              <a:t>CEIT</a:t>
            </a:r>
            <a:r>
              <a:rPr lang="en-US" sz="1800" b="1" dirty="0">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ondragstart</a:t>
            </a:r>
            <a:r>
              <a:rPr lang="en-US" sz="1800" b="1" dirty="0">
                <a:solidFill>
                  <a:srgbClr val="C00000"/>
                </a:solidFill>
                <a:latin typeface="Courier New" pitchFamily="49" charset="0"/>
                <a:cs typeface="Courier New" pitchFamily="49" charset="0"/>
              </a:rPr>
              <a:t>="</a:t>
            </a:r>
            <a:r>
              <a:rPr lang="en-US" sz="1800" b="1" dirty="0" err="1">
                <a:solidFill>
                  <a:srgbClr val="C00000"/>
                </a:solidFill>
                <a:latin typeface="Courier New" pitchFamily="49" charset="0"/>
                <a:cs typeface="Courier New" pitchFamily="49" charset="0"/>
              </a:rPr>
              <a:t>ds</a:t>
            </a:r>
            <a:r>
              <a:rPr lang="en-US" sz="1800" b="1" dirty="0">
                <a:solidFill>
                  <a:srgbClr val="C00000"/>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ondragend</a:t>
            </a:r>
            <a:r>
              <a:rPr lang="en-US" sz="1800" b="1" dirty="0">
                <a:solidFill>
                  <a:srgbClr val="C00000"/>
                </a:solidFill>
                <a:latin typeface="Courier New" pitchFamily="49" charset="0"/>
                <a:cs typeface="Courier New" pitchFamily="49" charset="0"/>
              </a:rPr>
              <a:t>="de()" </a:t>
            </a:r>
            <a:r>
              <a:rPr lang="en-US" sz="1800" b="1" dirty="0">
                <a:latin typeface="Courier New" pitchFamily="49" charset="0"/>
                <a:cs typeface="Courier New" pitchFamily="49" charset="0"/>
              </a:rPr>
              <a:t>/&gt;</a:t>
            </a:r>
          </a:p>
          <a:p>
            <a:pPr>
              <a:spcBef>
                <a:spcPts val="200"/>
              </a:spcBef>
              <a:buNone/>
            </a:pPr>
            <a:r>
              <a:rPr lang="en-US" sz="1800" b="1" dirty="0">
                <a:latin typeface="Courier New" pitchFamily="49" charset="0"/>
                <a:cs typeface="Courier New" pitchFamily="49" charset="0"/>
              </a:rPr>
              <a:t>&lt;</a:t>
            </a:r>
            <a:r>
              <a:rPr lang="en-US" sz="1800" b="1" dirty="0" err="1">
                <a:latin typeface="Courier New" pitchFamily="49" charset="0"/>
                <a:cs typeface="Courier New" pitchFamily="49" charset="0"/>
              </a:rPr>
              <a:t>img</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src</a:t>
            </a:r>
            <a:r>
              <a:rPr lang="en-US" sz="1800" b="1" dirty="0">
                <a:latin typeface="Courier New" pitchFamily="49" charset="0"/>
                <a:cs typeface="Courier New" pitchFamily="49" charset="0"/>
              </a:rPr>
              <a:t>="aut.png" alt="</a:t>
            </a:r>
            <a:r>
              <a:rPr lang="en-US" sz="1800" b="1" dirty="0" err="1">
                <a:latin typeface="Courier New" pitchFamily="49" charset="0"/>
                <a:cs typeface="Courier New" pitchFamily="49" charset="0"/>
              </a:rPr>
              <a:t>AUT</a:t>
            </a:r>
            <a:r>
              <a:rPr lang="en-US" sz="1800" b="1" dirty="0">
                <a:latin typeface="Courier New" pitchFamily="49" charset="0"/>
                <a:cs typeface="Courier New" pitchFamily="49" charset="0"/>
              </a:rPr>
              <a:t>" /&gt;</a:t>
            </a:r>
          </a:p>
          <a:p>
            <a:pPr>
              <a:spcBef>
                <a:spcPts val="200"/>
              </a:spcBef>
              <a:buNone/>
            </a:pPr>
            <a:r>
              <a:rPr lang="en-US" sz="1800" b="1" dirty="0">
                <a:latin typeface="Courier New" pitchFamily="49" charset="0"/>
                <a:cs typeface="Courier New" pitchFamily="49" charset="0"/>
              </a:rPr>
              <a:t>&lt;span id="txt" </a:t>
            </a:r>
            <a:r>
              <a:rPr lang="en-US" sz="1800" b="1" dirty="0">
                <a:solidFill>
                  <a:srgbClr val="C00000"/>
                </a:solidFill>
                <a:latin typeface="Courier New" pitchFamily="49" charset="0"/>
                <a:cs typeface="Courier New" pitchFamily="49" charset="0"/>
              </a:rPr>
              <a:t>contenteditable="true"</a:t>
            </a:r>
            <a:r>
              <a:rPr lang="en-US" sz="1800" b="1" dirty="0">
                <a:latin typeface="Courier New" pitchFamily="49" charset="0"/>
                <a:cs typeface="Courier New" pitchFamily="49" charset="0"/>
              </a:rPr>
              <a:t>&gt; A B C&lt;/span&gt;</a:t>
            </a:r>
          </a:p>
          <a:p>
            <a:pPr>
              <a:spcBef>
                <a:spcPts val="200"/>
              </a:spcBef>
              <a:buNone/>
            </a:pPr>
            <a:endParaRPr lang="en-US" sz="1800" b="1" dirty="0">
              <a:latin typeface="Courier New" pitchFamily="49" charset="0"/>
              <a:cs typeface="Courier New" pitchFamily="49" charset="0"/>
            </a:endParaRPr>
          </a:p>
          <a:p>
            <a:pPr>
              <a:spcBef>
                <a:spcPts val="200"/>
              </a:spcBef>
              <a:buNone/>
            </a:pPr>
            <a:r>
              <a:rPr lang="en-US" sz="1800" b="1" dirty="0">
                <a:latin typeface="Courier New" pitchFamily="49" charset="0"/>
                <a:cs typeface="Courier New" pitchFamily="49" charset="0"/>
              </a:rPr>
              <a:t>&lt;table&gt;</a:t>
            </a:r>
          </a:p>
          <a:p>
            <a:pPr>
              <a:spcBef>
                <a:spcPts val="200"/>
              </a:spcBef>
              <a:buNone/>
            </a:pPr>
            <a:r>
              <a:rPr lang="en-US" sz="1800" b="1" dirty="0">
                <a:latin typeface="Courier New" pitchFamily="49" charset="0"/>
                <a:cs typeface="Courier New" pitchFamily="49" charset="0"/>
              </a:rPr>
              <a:t>&lt;</a:t>
            </a:r>
            <a:r>
              <a:rPr lang="en-US" sz="1800" b="1" dirty="0" err="1">
                <a:latin typeface="Courier New" pitchFamily="49" charset="0"/>
                <a:cs typeface="Courier New" pitchFamily="49" charset="0"/>
              </a:rPr>
              <a:t>tr</a:t>
            </a:r>
            <a:r>
              <a:rPr lang="en-US" sz="1800" b="1" dirty="0">
                <a:latin typeface="Courier New" pitchFamily="49" charset="0"/>
                <a:cs typeface="Courier New" pitchFamily="49" charset="0"/>
              </a:rPr>
              <a:t>&gt; &lt;td&gt;Drop Image&lt;/td&gt; &lt;td&gt; Drop Text&lt;/td&gt; &lt;/</a:t>
            </a:r>
            <a:r>
              <a:rPr lang="en-US" sz="1800" b="1" dirty="0" err="1">
                <a:latin typeface="Courier New" pitchFamily="49" charset="0"/>
                <a:cs typeface="Courier New" pitchFamily="49" charset="0"/>
              </a:rPr>
              <a:t>tr</a:t>
            </a:r>
            <a:r>
              <a:rPr lang="en-US" sz="1800" b="1" dirty="0">
                <a:latin typeface="Courier New" pitchFamily="49" charset="0"/>
                <a:cs typeface="Courier New" pitchFamily="49" charset="0"/>
              </a:rPr>
              <a:t>&gt;</a:t>
            </a:r>
          </a:p>
          <a:p>
            <a:pPr>
              <a:spcBef>
                <a:spcPts val="200"/>
              </a:spcBef>
              <a:buNone/>
            </a:pPr>
            <a:r>
              <a:rPr lang="en-US" sz="1800" b="1" dirty="0">
                <a:latin typeface="Courier New" pitchFamily="49" charset="0"/>
                <a:cs typeface="Courier New" pitchFamily="49" charset="0"/>
              </a:rPr>
              <a:t>&lt;</a:t>
            </a:r>
            <a:r>
              <a:rPr lang="en-US" sz="1800" b="1" dirty="0" err="1">
                <a:latin typeface="Courier New" pitchFamily="49" charset="0"/>
                <a:cs typeface="Courier New" pitchFamily="49" charset="0"/>
              </a:rPr>
              <a:t>tr</a:t>
            </a:r>
            <a:r>
              <a:rPr lang="en-US" sz="1800" b="1" dirty="0">
                <a:latin typeface="Courier New" pitchFamily="49" charset="0"/>
                <a:cs typeface="Courier New" pitchFamily="49" charset="0"/>
              </a:rPr>
              <a:t>&gt; &lt;td&gt; &lt;div class="d" </a:t>
            </a:r>
            <a:r>
              <a:rPr lang="en-US" sz="1800" b="1" dirty="0">
                <a:solidFill>
                  <a:srgbClr val="C00000"/>
                </a:solidFill>
                <a:latin typeface="Courier New" pitchFamily="49" charset="0"/>
                <a:cs typeface="Courier New" pitchFamily="49" charset="0"/>
              </a:rPr>
              <a:t>id="drop"</a:t>
            </a:r>
            <a:r>
              <a:rPr lang="en-US" sz="1800" b="1" dirty="0">
                <a:latin typeface="Courier New" pitchFamily="49" charset="0"/>
                <a:cs typeface="Courier New" pitchFamily="49" charset="0"/>
              </a:rPr>
              <a:t>&gt; &lt;/div&gt; &lt;/td&gt;</a:t>
            </a:r>
          </a:p>
          <a:p>
            <a:pPr>
              <a:spcBef>
                <a:spcPts val="200"/>
              </a:spcBef>
              <a:buNone/>
            </a:pPr>
            <a:r>
              <a:rPr lang="en-US" sz="1800" b="1" dirty="0">
                <a:latin typeface="Courier New" pitchFamily="49" charset="0"/>
                <a:cs typeface="Courier New" pitchFamily="49" charset="0"/>
              </a:rPr>
              <a:t>     &lt;td&gt; &lt;div class="d" </a:t>
            </a:r>
            <a:r>
              <a:rPr lang="en-US" sz="1800" b="1" dirty="0">
                <a:solidFill>
                  <a:srgbClr val="C00000"/>
                </a:solidFill>
                <a:latin typeface="Courier New" pitchFamily="49" charset="0"/>
                <a:cs typeface="Courier New" pitchFamily="49" charset="0"/>
              </a:rPr>
              <a:t>id="drop2"</a:t>
            </a:r>
            <a:r>
              <a:rPr lang="en-US" sz="1800" b="1" dirty="0">
                <a:latin typeface="Courier New" pitchFamily="49" charset="0"/>
                <a:cs typeface="Courier New" pitchFamily="49" charset="0"/>
              </a:rPr>
              <a:t>&gt; &lt;/div&gt; &lt;/td&gt;</a:t>
            </a:r>
          </a:p>
          <a:p>
            <a:pPr>
              <a:spcBef>
                <a:spcPts val="200"/>
              </a:spcBef>
              <a:buNone/>
            </a:pPr>
            <a:r>
              <a:rPr lang="en-US" sz="1800" b="1" dirty="0">
                <a:latin typeface="Courier New" pitchFamily="49" charset="0"/>
                <a:cs typeface="Courier New" pitchFamily="49" charset="0"/>
              </a:rPr>
              <a:t>&lt;/</a:t>
            </a:r>
            <a:r>
              <a:rPr lang="en-US" sz="1800" b="1" dirty="0" err="1">
                <a:latin typeface="Courier New" pitchFamily="49" charset="0"/>
                <a:cs typeface="Courier New" pitchFamily="49" charset="0"/>
              </a:rPr>
              <a:t>tr</a:t>
            </a:r>
            <a:r>
              <a:rPr lang="en-US" sz="1800" b="1" dirty="0">
                <a:latin typeface="Courier New" pitchFamily="49" charset="0"/>
                <a:cs typeface="Courier New" pitchFamily="49" charset="0"/>
              </a:rPr>
              <a:t>&gt;</a:t>
            </a:r>
          </a:p>
          <a:p>
            <a:pPr>
              <a:spcBef>
                <a:spcPts val="200"/>
              </a:spcBef>
              <a:buNone/>
            </a:pPr>
            <a:r>
              <a:rPr lang="en-US" sz="1800" b="1" dirty="0">
                <a:latin typeface="Courier New" pitchFamily="49" charset="0"/>
                <a:cs typeface="Courier New" pitchFamily="49" charset="0"/>
              </a:rPr>
              <a:t>&lt;/table&gt;</a:t>
            </a:r>
          </a:p>
          <a:p>
            <a:pPr>
              <a:spcBef>
                <a:spcPts val="200"/>
              </a:spcBef>
              <a:buNone/>
            </a:pPr>
            <a:r>
              <a:rPr lang="en-US" sz="1800" b="1" dirty="0">
                <a:latin typeface="Courier New" pitchFamily="49" charset="0"/>
                <a:cs typeface="Courier New" pitchFamily="49" charset="0"/>
              </a:rPr>
              <a:t>&lt;span </a:t>
            </a:r>
            <a:r>
              <a:rPr lang="en-US" sz="1800" b="1" dirty="0">
                <a:solidFill>
                  <a:srgbClr val="C00000"/>
                </a:solidFill>
                <a:latin typeface="Courier New" pitchFamily="49" charset="0"/>
                <a:cs typeface="Courier New" pitchFamily="49" charset="0"/>
              </a:rPr>
              <a:t>id="msg2"</a:t>
            </a:r>
            <a:r>
              <a:rPr lang="en-US" sz="1800" b="1" dirty="0">
                <a:latin typeface="Courier New" pitchFamily="49" charset="0"/>
                <a:cs typeface="Courier New" pitchFamily="49" charset="0"/>
              </a:rPr>
              <a:t>&gt; &lt;/span&gt; &lt;</a:t>
            </a:r>
            <a:r>
              <a:rPr lang="en-US" sz="1800" b="1" dirty="0" err="1">
                <a:latin typeface="Courier New" pitchFamily="49" charset="0"/>
                <a:cs typeface="Courier New" pitchFamily="49" charset="0"/>
              </a:rPr>
              <a:t>br</a:t>
            </a:r>
            <a:r>
              <a:rPr lang="en-US" sz="1800" b="1" dirty="0">
                <a:latin typeface="Courier New" pitchFamily="49" charset="0"/>
                <a:cs typeface="Courier New" pitchFamily="49" charset="0"/>
              </a:rPr>
              <a:t> /&gt;</a:t>
            </a:r>
          </a:p>
          <a:p>
            <a:pPr>
              <a:spcBef>
                <a:spcPts val="200"/>
              </a:spcBef>
              <a:buNone/>
            </a:pPr>
            <a:r>
              <a:rPr lang="en-US" sz="1800" b="1" dirty="0">
                <a:latin typeface="Courier New" pitchFamily="49" charset="0"/>
                <a:cs typeface="Courier New" pitchFamily="49" charset="0"/>
              </a:rPr>
              <a:t>&lt;span </a:t>
            </a:r>
            <a:r>
              <a:rPr lang="en-US" sz="1800" b="1" dirty="0">
                <a:solidFill>
                  <a:srgbClr val="C00000"/>
                </a:solidFill>
                <a:latin typeface="Courier New" pitchFamily="49" charset="0"/>
                <a:cs typeface="Courier New" pitchFamily="49" charset="0"/>
              </a:rPr>
              <a:t>id="msg3"</a:t>
            </a:r>
            <a:r>
              <a:rPr lang="en-US" sz="1800" b="1" dirty="0">
                <a:latin typeface="Courier New" pitchFamily="49" charset="0"/>
                <a:cs typeface="Courier New" pitchFamily="49" charset="0"/>
              </a:rPr>
              <a:t>&gt; &lt;/span&gt; &lt;</a:t>
            </a:r>
            <a:r>
              <a:rPr lang="en-US" sz="1800" b="1" dirty="0" err="1">
                <a:latin typeface="Courier New" pitchFamily="49" charset="0"/>
                <a:cs typeface="Courier New" pitchFamily="49" charset="0"/>
              </a:rPr>
              <a:t>br</a:t>
            </a:r>
            <a:r>
              <a:rPr lang="en-US" sz="1800" b="1" dirty="0">
                <a:latin typeface="Courier New" pitchFamily="49" charset="0"/>
                <a:cs typeface="Courier New" pitchFamily="49" charset="0"/>
              </a:rPr>
              <a:t> /&gt;</a:t>
            </a:r>
          </a:p>
          <a:p>
            <a:pPr>
              <a:spcBef>
                <a:spcPts val="200"/>
              </a:spcBef>
              <a:buNone/>
            </a:pPr>
            <a:r>
              <a:rPr lang="en-US" sz="1800" b="1" dirty="0">
                <a:latin typeface="Courier New" pitchFamily="49" charset="0"/>
                <a:cs typeface="Courier New" pitchFamily="49" charset="0"/>
              </a:rPr>
              <a:t>&lt;/body&gt;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59</a:t>
            </a:fld>
            <a:endParaRPr lang="en-US" dirty="0"/>
          </a:p>
        </p:txBody>
      </p:sp>
    </p:spTree>
  </p:cSld>
  <p:clrMapOvr>
    <a:masterClrMapping/>
  </p:clrMapOvr>
  <p:transition>
    <p:strip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Goals</a:t>
            </a:r>
          </a:p>
        </p:txBody>
      </p:sp>
      <p:sp>
        <p:nvSpPr>
          <p:cNvPr id="3" name="Content Placeholder 2"/>
          <p:cNvSpPr>
            <a:spLocks noGrp="1"/>
          </p:cNvSpPr>
          <p:nvPr>
            <p:ph idx="1"/>
          </p:nvPr>
        </p:nvSpPr>
        <p:spPr>
          <a:xfrm>
            <a:off x="304800" y="1143000"/>
            <a:ext cx="8763000" cy="5181600"/>
          </a:xfrm>
        </p:spPr>
        <p:txBody>
          <a:bodyPr/>
          <a:lstStyle/>
          <a:p>
            <a:r>
              <a:rPr lang="en-US" sz="3200" dirty="0"/>
              <a:t>Fill the HTML 4 gaps for new modern web </a:t>
            </a:r>
            <a:r>
              <a:rPr lang="en-US" sz="3200" i="1" dirty="0">
                <a:solidFill>
                  <a:srgbClr val="C00000"/>
                </a:solidFill>
              </a:rPr>
              <a:t>apps</a:t>
            </a:r>
          </a:p>
          <a:p>
            <a:r>
              <a:rPr lang="en-US" sz="3200" dirty="0"/>
              <a:t>New features should be based on HTML, CSS, DOM, and JavaScript</a:t>
            </a:r>
          </a:p>
          <a:p>
            <a:pPr lvl="1"/>
            <a:r>
              <a:rPr lang="en-US" sz="2800" dirty="0"/>
              <a:t>Reduce the need for external plugins like Flash, …</a:t>
            </a:r>
          </a:p>
          <a:p>
            <a:r>
              <a:rPr lang="en-US" sz="3200" dirty="0"/>
              <a:t>Standardize common elements</a:t>
            </a:r>
          </a:p>
          <a:p>
            <a:pPr lvl="1"/>
            <a:r>
              <a:rPr lang="en-US" sz="2800" dirty="0"/>
              <a:t>More markup to replace scripting</a:t>
            </a:r>
          </a:p>
          <a:p>
            <a:r>
              <a:rPr lang="en-US" sz="3200" dirty="0"/>
              <a:t>Standardize common usage &amp; applications</a:t>
            </a:r>
          </a:p>
          <a:p>
            <a:r>
              <a:rPr lang="en-US" sz="3200" dirty="0"/>
              <a:t>Better error </a:t>
            </a:r>
            <a:r>
              <a:rPr lang="en-US" sz="3200" dirty="0" smtClean="0"/>
              <a:t>handling</a:t>
            </a:r>
            <a:endParaRPr lang="en-US" sz="32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6</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AF42E-A3A9-445E-9BFD-D2F73EF6E048}"/>
              </a:ext>
            </a:extLst>
          </p:cNvPr>
          <p:cNvSpPr>
            <a:spLocks noGrp="1"/>
          </p:cNvSpPr>
          <p:nvPr>
            <p:ph type="title"/>
          </p:nvPr>
        </p:nvSpPr>
        <p:spPr/>
        <p:txBody>
          <a:bodyPr/>
          <a:lstStyle/>
          <a:p>
            <a:r>
              <a:rPr lang="en-US" dirty="0"/>
              <a:t>Drag &amp; Drop Example (cont’d)</a:t>
            </a:r>
          </a:p>
        </p:txBody>
      </p:sp>
      <p:sp>
        <p:nvSpPr>
          <p:cNvPr id="4" name="Slide Number Placeholder 3">
            <a:extLst>
              <a:ext uri="{FF2B5EF4-FFF2-40B4-BE49-F238E27FC236}">
                <a16:creationId xmlns:a16="http://schemas.microsoft.com/office/drawing/2014/main" xmlns="" id="{B26B820B-2A65-418F-AE12-37FBBD5DFDA5}"/>
              </a:ext>
            </a:extLst>
          </p:cNvPr>
          <p:cNvSpPr>
            <a:spLocks noGrp="1"/>
          </p:cNvSpPr>
          <p:nvPr>
            <p:ph type="sldNum" sz="quarter" idx="10"/>
          </p:nvPr>
        </p:nvSpPr>
        <p:spPr/>
        <p:txBody>
          <a:bodyPr/>
          <a:lstStyle/>
          <a:p>
            <a:pPr>
              <a:defRPr/>
            </a:pPr>
            <a:fld id="{2D801DCE-B9BA-4E03-9E27-F95A86438FEE}" type="slidenum">
              <a:rPr lang="en-US" smtClean="0"/>
              <a:pPr>
                <a:defRPr/>
              </a:pPr>
              <a:t>60</a:t>
            </a:fld>
            <a:endParaRPr lang="en-US" dirty="0"/>
          </a:p>
        </p:txBody>
      </p:sp>
      <p:pic>
        <p:nvPicPr>
          <p:cNvPr id="5" name="Picture 4">
            <a:extLst>
              <a:ext uri="{FF2B5EF4-FFF2-40B4-BE49-F238E27FC236}">
                <a16:creationId xmlns:a16="http://schemas.microsoft.com/office/drawing/2014/main" xmlns="" id="{A5002EB4-1B80-4062-A521-94D6111F54E0}"/>
              </a:ext>
            </a:extLst>
          </p:cNvPr>
          <p:cNvPicPr>
            <a:picLocks noChangeAspect="1"/>
          </p:cNvPicPr>
          <p:nvPr/>
        </p:nvPicPr>
        <p:blipFill>
          <a:blip r:embed="rId2"/>
          <a:stretch>
            <a:fillRect/>
          </a:stretch>
        </p:blipFill>
        <p:spPr>
          <a:xfrm>
            <a:off x="1143000" y="1086560"/>
            <a:ext cx="6666921" cy="5218280"/>
          </a:xfrm>
          <a:prstGeom prst="rect">
            <a:avLst/>
          </a:prstGeom>
        </p:spPr>
      </p:pic>
    </p:spTree>
    <p:extLst>
      <p:ext uri="{BB962C8B-B14F-4D97-AF65-F5344CB8AC3E}">
        <p14:creationId xmlns:p14="http://schemas.microsoft.com/office/powerpoint/2010/main" val="1256430627"/>
      </p:ext>
    </p:extLst>
  </p:cSld>
  <p:clrMapOvr>
    <a:masterClrMapping/>
  </p:clrMapOvr>
  <p:transition>
    <p:strips/>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&amp; Drop Example (cont’d)</a:t>
            </a:r>
          </a:p>
        </p:txBody>
      </p:sp>
      <p:sp>
        <p:nvSpPr>
          <p:cNvPr id="3" name="Content Placeholder 2"/>
          <p:cNvSpPr>
            <a:spLocks noGrp="1"/>
          </p:cNvSpPr>
          <p:nvPr>
            <p:ph idx="1"/>
          </p:nvPr>
        </p:nvSpPr>
        <p:spPr>
          <a:xfrm>
            <a:off x="304800" y="1066800"/>
            <a:ext cx="8763000" cy="5181600"/>
          </a:xfrm>
        </p:spPr>
        <p:txBody>
          <a:bodyPr/>
          <a:lstStyle/>
          <a:p>
            <a:pPr>
              <a:spcBef>
                <a:spcPts val="200"/>
              </a:spcBef>
              <a:buNone/>
            </a:pPr>
            <a:r>
              <a:rPr lang="en-US" sz="1400" b="1" dirty="0">
                <a:latin typeface="Courier New" pitchFamily="49" charset="0"/>
                <a:cs typeface="Courier New" pitchFamily="49" charset="0"/>
              </a:rPr>
              <a:t>function init(){</a:t>
            </a:r>
          </a:p>
          <a:p>
            <a:pPr>
              <a:spcBef>
                <a:spcPts val="200"/>
              </a:spcBef>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var</a:t>
            </a:r>
            <a:r>
              <a:rPr lang="en-US" sz="1400" b="1" dirty="0">
                <a:latin typeface="Courier New" pitchFamily="49" charset="0"/>
                <a:cs typeface="Courier New" pitchFamily="49" charset="0"/>
              </a:rPr>
              <a:t> drop = </a:t>
            </a:r>
            <a:r>
              <a:rPr lang="en-US" sz="1400" b="1" dirty="0" err="1">
                <a:latin typeface="Courier New" pitchFamily="49" charset="0"/>
                <a:cs typeface="Courier New" pitchFamily="49" charset="0"/>
              </a:rPr>
              <a:t>document.getElementById</a:t>
            </a:r>
            <a:r>
              <a:rPr lang="en-US" sz="1400" b="1" dirty="0">
                <a:latin typeface="Courier New" pitchFamily="49" charset="0"/>
                <a:cs typeface="Courier New" pitchFamily="49" charset="0"/>
              </a:rPr>
              <a:t>("drop");</a:t>
            </a:r>
          </a:p>
          <a:p>
            <a:pPr>
              <a:spcBef>
                <a:spcPts val="200"/>
              </a:spcBef>
              <a:buNone/>
            </a:pPr>
            <a:r>
              <a:rPr lang="en-US" sz="1400" b="1" dirty="0">
                <a:latin typeface="Courier New" pitchFamily="49" charset="0"/>
                <a:cs typeface="Courier New" pitchFamily="49" charset="0"/>
              </a:rPr>
              <a:t>	</a:t>
            </a:r>
            <a:r>
              <a:rPr lang="en-US" sz="1400" b="1" dirty="0" err="1">
                <a:solidFill>
                  <a:srgbClr val="C00000"/>
                </a:solidFill>
                <a:latin typeface="Courier New" pitchFamily="49" charset="0"/>
                <a:cs typeface="Courier New" pitchFamily="49" charset="0"/>
              </a:rPr>
              <a:t>drop.ondrop</a:t>
            </a:r>
            <a:r>
              <a:rPr lang="en-US" sz="1400" b="1" dirty="0">
                <a:latin typeface="Courier New" pitchFamily="49" charset="0"/>
                <a:cs typeface="Courier New" pitchFamily="49" charset="0"/>
              </a:rPr>
              <a:t> = function (event) {</a:t>
            </a:r>
          </a:p>
          <a:p>
            <a:pPr>
              <a:spcBef>
                <a:spcPts val="200"/>
              </a:spcBef>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this.innerHTML</a:t>
            </a:r>
            <a:r>
              <a:rPr lang="en-US" sz="1400" b="1" dirty="0">
                <a:latin typeface="Courier New" pitchFamily="49" charset="0"/>
                <a:cs typeface="Courier New" pitchFamily="49" charset="0"/>
              </a:rPr>
              <a:t> += "&lt;</a:t>
            </a:r>
            <a:r>
              <a:rPr lang="en-US" sz="1400" b="1" dirty="0" err="1">
                <a:latin typeface="Courier New" pitchFamily="49" charset="0"/>
                <a:cs typeface="Courier New" pitchFamily="49" charset="0"/>
              </a:rPr>
              <a:t>img</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src</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event.dataTransfer.getData</a:t>
            </a:r>
            <a:r>
              <a:rPr lang="en-US" sz="1400" b="1" dirty="0">
                <a:latin typeface="Courier New" pitchFamily="49" charset="0"/>
                <a:cs typeface="Courier New" pitchFamily="49" charset="0"/>
              </a:rPr>
              <a:t>('Text')+"' 	alt='</a:t>
            </a:r>
            <a:r>
              <a:rPr lang="en-US" sz="1400" b="1" dirty="0" err="1">
                <a:latin typeface="Courier New" pitchFamily="49" charset="0"/>
                <a:cs typeface="Courier New" pitchFamily="49" charset="0"/>
              </a:rPr>
              <a:t>xyyyyyzzz</a:t>
            </a:r>
            <a:r>
              <a:rPr lang="en-US" sz="1400" b="1" dirty="0">
                <a:latin typeface="Courier New" pitchFamily="49" charset="0"/>
                <a:cs typeface="Courier New" pitchFamily="49" charset="0"/>
              </a:rPr>
              <a:t>' /&gt;";</a:t>
            </a:r>
          </a:p>
          <a:p>
            <a:pPr>
              <a:spcBef>
                <a:spcPts val="200"/>
              </a:spcBef>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document.getElementById</a:t>
            </a:r>
            <a:r>
              <a:rPr lang="en-US" sz="1400" b="1" dirty="0">
                <a:latin typeface="Courier New" pitchFamily="49" charset="0"/>
                <a:cs typeface="Courier New" pitchFamily="49" charset="0"/>
              </a:rPr>
              <a:t>("msg2").</a:t>
            </a:r>
            <a:r>
              <a:rPr lang="en-US" sz="1400" b="1" dirty="0" err="1">
                <a:latin typeface="Courier New" pitchFamily="49" charset="0"/>
                <a:cs typeface="Courier New" pitchFamily="49" charset="0"/>
              </a:rPr>
              <a:t>innerHTML</a:t>
            </a:r>
            <a:r>
              <a:rPr lang="en-US" sz="1400" b="1" dirty="0">
                <a:latin typeface="Courier New" pitchFamily="49" charset="0"/>
                <a:cs typeface="Courier New" pitchFamily="49" charset="0"/>
              </a:rPr>
              <a:t> = "Okay, I got it";</a:t>
            </a:r>
          </a:p>
          <a:p>
            <a:pPr>
              <a:spcBef>
                <a:spcPts val="200"/>
              </a:spcBef>
              <a:buNone/>
            </a:pPr>
            <a:r>
              <a:rPr lang="en-US" sz="1400" b="1" dirty="0">
                <a:latin typeface="Courier New" pitchFamily="49" charset="0"/>
                <a:cs typeface="Courier New" pitchFamily="49" charset="0"/>
              </a:rPr>
              <a:t>		return false;			</a:t>
            </a:r>
          </a:p>
          <a:p>
            <a:pPr>
              <a:spcBef>
                <a:spcPts val="200"/>
              </a:spcBef>
              <a:buNone/>
            </a:pPr>
            <a:r>
              <a:rPr lang="en-US" sz="1400" b="1" dirty="0">
                <a:latin typeface="Courier New" pitchFamily="49" charset="0"/>
                <a:cs typeface="Courier New" pitchFamily="49" charset="0"/>
              </a:rPr>
              <a:t>	};</a:t>
            </a:r>
          </a:p>
          <a:p>
            <a:pPr>
              <a:spcBef>
                <a:spcPts val="200"/>
              </a:spcBef>
              <a:buNone/>
            </a:pPr>
            <a:r>
              <a:rPr lang="en-US" sz="1400" b="1" dirty="0">
                <a:latin typeface="Courier New" pitchFamily="49" charset="0"/>
                <a:cs typeface="Courier New" pitchFamily="49" charset="0"/>
              </a:rPr>
              <a:t>	</a:t>
            </a:r>
            <a:r>
              <a:rPr lang="en-US" sz="1400" b="1" dirty="0" err="1">
                <a:solidFill>
                  <a:srgbClr val="C00000"/>
                </a:solidFill>
                <a:latin typeface="Courier New" pitchFamily="49" charset="0"/>
                <a:cs typeface="Courier New" pitchFamily="49" charset="0"/>
              </a:rPr>
              <a:t>drop.ondragover</a:t>
            </a:r>
            <a:r>
              <a:rPr lang="en-US" sz="1400" b="1" dirty="0">
                <a:latin typeface="Courier New" pitchFamily="49" charset="0"/>
                <a:cs typeface="Courier New" pitchFamily="49" charset="0"/>
              </a:rPr>
              <a:t> = function(){ </a:t>
            </a:r>
            <a:r>
              <a:rPr lang="en-US" sz="1400" b="1" dirty="0">
                <a:solidFill>
                  <a:srgbClr val="C00000"/>
                </a:solidFill>
                <a:latin typeface="Courier New" pitchFamily="49" charset="0"/>
                <a:cs typeface="Courier New" pitchFamily="49" charset="0"/>
              </a:rPr>
              <a:t>return false; </a:t>
            </a:r>
            <a:r>
              <a:rPr lang="en-US" sz="1400" b="1" dirty="0">
                <a:latin typeface="Courier New" pitchFamily="49" charset="0"/>
                <a:cs typeface="Courier New" pitchFamily="49" charset="0"/>
              </a:rPr>
              <a:t>};		</a:t>
            </a:r>
          </a:p>
          <a:p>
            <a:pPr>
              <a:spcBef>
                <a:spcPts val="200"/>
              </a:spcBef>
              <a:buNone/>
            </a:pPr>
            <a:r>
              <a:rPr lang="en-US" sz="1400" b="1" dirty="0">
                <a:latin typeface="Courier New" pitchFamily="49" charset="0"/>
                <a:cs typeface="Courier New" pitchFamily="49" charset="0"/>
              </a:rPr>
              <a:t>	</a:t>
            </a:r>
            <a:r>
              <a:rPr lang="en-US" sz="1400" b="1" dirty="0" err="1">
                <a:solidFill>
                  <a:srgbClr val="C00000"/>
                </a:solidFill>
                <a:latin typeface="Courier New" pitchFamily="49" charset="0"/>
                <a:cs typeface="Courier New" pitchFamily="49" charset="0"/>
              </a:rPr>
              <a:t>drop.ondragenter</a:t>
            </a:r>
            <a:r>
              <a:rPr lang="en-US" sz="1400" b="1" dirty="0">
                <a:latin typeface="Courier New" pitchFamily="49" charset="0"/>
                <a:cs typeface="Courier New" pitchFamily="49" charset="0"/>
              </a:rPr>
              <a:t> = function(){ </a:t>
            </a:r>
          </a:p>
          <a:p>
            <a:pPr>
              <a:spcBef>
                <a:spcPts val="200"/>
              </a:spcBef>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document.getElementById</a:t>
            </a:r>
            <a:r>
              <a:rPr lang="en-US" sz="1400" b="1" dirty="0">
                <a:latin typeface="Courier New" pitchFamily="49" charset="0"/>
                <a:cs typeface="Courier New" pitchFamily="49" charset="0"/>
              </a:rPr>
              <a:t>("msg2").</a:t>
            </a:r>
            <a:r>
              <a:rPr lang="en-US" sz="1400" b="1" dirty="0" err="1">
                <a:latin typeface="Courier New" pitchFamily="49" charset="0"/>
                <a:cs typeface="Courier New" pitchFamily="49" charset="0"/>
              </a:rPr>
              <a:t>innerHTML</a:t>
            </a:r>
            <a:r>
              <a:rPr lang="en-US" sz="1400" b="1" dirty="0">
                <a:latin typeface="Courier New" pitchFamily="49" charset="0"/>
                <a:cs typeface="Courier New" pitchFamily="49" charset="0"/>
              </a:rPr>
              <a:t> = </a:t>
            </a:r>
          </a:p>
          <a:p>
            <a:pPr>
              <a:spcBef>
                <a:spcPts val="200"/>
              </a:spcBef>
              <a:buNone/>
            </a:pPr>
            <a:r>
              <a:rPr lang="en-US" sz="1400" b="1" dirty="0">
                <a:latin typeface="Courier New" pitchFamily="49" charset="0"/>
                <a:cs typeface="Courier New" pitchFamily="49" charset="0"/>
              </a:rPr>
              <a:t>		"I am ready to get the dragged object"; };	</a:t>
            </a:r>
          </a:p>
          <a:p>
            <a:pPr>
              <a:spcBef>
                <a:spcPts val="200"/>
              </a:spcBef>
              <a:buNone/>
            </a:pPr>
            <a:r>
              <a:rPr lang="en-US" sz="1400" b="1" dirty="0">
                <a:latin typeface="Courier New" pitchFamily="49" charset="0"/>
                <a:cs typeface="Courier New" pitchFamily="49" charset="0"/>
              </a:rPr>
              <a:t>}</a:t>
            </a:r>
          </a:p>
          <a:p>
            <a:pPr>
              <a:spcBef>
                <a:spcPts val="200"/>
              </a:spcBef>
              <a:buNone/>
            </a:pPr>
            <a:endParaRPr lang="en-US" sz="1400" b="1" dirty="0">
              <a:latin typeface="Courier New" pitchFamily="49" charset="0"/>
              <a:cs typeface="Courier New" pitchFamily="49" charset="0"/>
            </a:endParaRPr>
          </a:p>
          <a:p>
            <a:pPr>
              <a:spcBef>
                <a:spcPts val="200"/>
              </a:spcBef>
              <a:buNone/>
            </a:pPr>
            <a:r>
              <a:rPr lang="en-US" sz="1400" b="1" dirty="0">
                <a:latin typeface="Courier New" pitchFamily="49" charset="0"/>
                <a:cs typeface="Courier New" pitchFamily="49" charset="0"/>
              </a:rPr>
              <a:t>function init2(){</a:t>
            </a:r>
          </a:p>
          <a:p>
            <a:pPr>
              <a:spcBef>
                <a:spcPts val="200"/>
              </a:spcBef>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var</a:t>
            </a:r>
            <a:r>
              <a:rPr lang="en-US" sz="1400" b="1" dirty="0">
                <a:latin typeface="Courier New" pitchFamily="49" charset="0"/>
                <a:cs typeface="Courier New" pitchFamily="49" charset="0"/>
              </a:rPr>
              <a:t> drop = </a:t>
            </a:r>
            <a:r>
              <a:rPr lang="en-US" sz="1400" b="1" dirty="0" err="1">
                <a:latin typeface="Courier New" pitchFamily="49" charset="0"/>
                <a:cs typeface="Courier New" pitchFamily="49" charset="0"/>
              </a:rPr>
              <a:t>document.getElementById</a:t>
            </a:r>
            <a:r>
              <a:rPr lang="en-US" sz="1400" b="1" dirty="0">
                <a:latin typeface="Courier New" pitchFamily="49" charset="0"/>
                <a:cs typeface="Courier New" pitchFamily="49" charset="0"/>
              </a:rPr>
              <a:t>("drop2");</a:t>
            </a:r>
          </a:p>
          <a:p>
            <a:pPr>
              <a:spcBef>
                <a:spcPts val="200"/>
              </a:spcBef>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drop.ondrop</a:t>
            </a:r>
            <a:r>
              <a:rPr lang="en-US" sz="1400" b="1" dirty="0">
                <a:latin typeface="Courier New" pitchFamily="49" charset="0"/>
                <a:cs typeface="Courier New" pitchFamily="49" charset="0"/>
              </a:rPr>
              <a:t> = function (event) {</a:t>
            </a:r>
          </a:p>
          <a:p>
            <a:pPr>
              <a:spcBef>
                <a:spcPts val="200"/>
              </a:spcBef>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this.innerHTML</a:t>
            </a:r>
            <a:r>
              <a:rPr lang="en-US" sz="1400" b="1" dirty="0">
                <a:latin typeface="Courier New" pitchFamily="49" charset="0"/>
                <a:cs typeface="Courier New" pitchFamily="49" charset="0"/>
              </a:rPr>
              <a:t> += "&lt;p&gt;" + </a:t>
            </a:r>
            <a:r>
              <a:rPr lang="en-US" sz="1400" b="1" dirty="0" err="1">
                <a:latin typeface="Courier New" pitchFamily="49" charset="0"/>
                <a:cs typeface="Courier New" pitchFamily="49" charset="0"/>
              </a:rPr>
              <a:t>event.dataTransfer.getData</a:t>
            </a:r>
            <a:r>
              <a:rPr lang="en-US" sz="1400" b="1" dirty="0">
                <a:latin typeface="Courier New" pitchFamily="49" charset="0"/>
                <a:cs typeface="Courier New" pitchFamily="49" charset="0"/>
              </a:rPr>
              <a:t>("Text") + "&lt;/p&gt;";</a:t>
            </a:r>
          </a:p>
          <a:p>
            <a:pPr>
              <a:spcBef>
                <a:spcPts val="200"/>
              </a:spcBef>
              <a:buNone/>
            </a:pPr>
            <a:r>
              <a:rPr lang="en-US" sz="1400" b="1" dirty="0">
                <a:latin typeface="Courier New" pitchFamily="49" charset="0"/>
                <a:cs typeface="Courier New" pitchFamily="49" charset="0"/>
              </a:rPr>
              <a:t>		return false;			</a:t>
            </a:r>
          </a:p>
          <a:p>
            <a:pPr>
              <a:spcBef>
                <a:spcPts val="200"/>
              </a:spcBef>
              <a:buNone/>
            </a:pPr>
            <a:r>
              <a:rPr lang="en-US" sz="1400" b="1" dirty="0">
                <a:latin typeface="Courier New" pitchFamily="49" charset="0"/>
                <a:cs typeface="Courier New" pitchFamily="49" charset="0"/>
              </a:rPr>
              <a:t>	};</a:t>
            </a:r>
          </a:p>
          <a:p>
            <a:pPr>
              <a:spcBef>
                <a:spcPts val="200"/>
              </a:spcBef>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drop.ondragover</a:t>
            </a:r>
            <a:r>
              <a:rPr lang="en-US" sz="1400" b="1" dirty="0">
                <a:latin typeface="Courier New" pitchFamily="49" charset="0"/>
                <a:cs typeface="Courier New" pitchFamily="49" charset="0"/>
              </a:rPr>
              <a:t> = function(){ return false; };		</a:t>
            </a:r>
          </a:p>
          <a:p>
            <a:pPr>
              <a:spcBef>
                <a:spcPts val="200"/>
              </a:spcBef>
              <a:buNone/>
            </a:pPr>
            <a:r>
              <a:rPr lang="en-US" sz="1400" b="1" dirty="0">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61</a:t>
            </a:fld>
            <a:endParaRPr lang="en-US" dirty="0"/>
          </a:p>
        </p:txBody>
      </p:sp>
    </p:spTree>
  </p:cSld>
  <p:clrMapOvr>
    <a:masterClrMapping/>
  </p:clrMapOvr>
  <p:transition>
    <p:strips/>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&amp; Drop Example (cont’d)</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62</a:t>
            </a:fld>
            <a:endParaRPr lang="en-US" dirty="0"/>
          </a:p>
        </p:txBody>
      </p:sp>
      <p:pic>
        <p:nvPicPr>
          <p:cNvPr id="5" name="Picture 4">
            <a:extLst>
              <a:ext uri="{FF2B5EF4-FFF2-40B4-BE49-F238E27FC236}">
                <a16:creationId xmlns:a16="http://schemas.microsoft.com/office/drawing/2014/main" xmlns="" id="{C1299866-7E6F-4018-AABA-9B4460A0B13D}"/>
              </a:ext>
            </a:extLst>
          </p:cNvPr>
          <p:cNvPicPr>
            <a:picLocks noChangeAspect="1"/>
          </p:cNvPicPr>
          <p:nvPr/>
        </p:nvPicPr>
        <p:blipFill>
          <a:blip r:embed="rId2"/>
          <a:stretch>
            <a:fillRect/>
          </a:stretch>
        </p:blipFill>
        <p:spPr>
          <a:xfrm>
            <a:off x="1020603" y="1088232"/>
            <a:ext cx="6835141" cy="5178138"/>
          </a:xfrm>
          <a:prstGeom prst="rect">
            <a:avLst/>
          </a:prstGeom>
        </p:spPr>
      </p:pic>
    </p:spTree>
  </p:cSld>
  <p:clrMapOvr>
    <a:masterClrMapping/>
  </p:clrMapOvr>
  <p:transition>
    <p:strips/>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&amp; Drop Example (cont’d)</a:t>
            </a:r>
          </a:p>
        </p:txBody>
      </p:sp>
      <p:sp>
        <p:nvSpPr>
          <p:cNvPr id="3" name="Content Placeholder 2"/>
          <p:cNvSpPr>
            <a:spLocks noGrp="1"/>
          </p:cNvSpPr>
          <p:nvPr>
            <p:ph idx="1"/>
          </p:nvPr>
        </p:nvSpPr>
        <p:spPr/>
        <p:txBody>
          <a:bodyPr/>
          <a:lstStyle/>
          <a:p>
            <a:pPr>
              <a:buNone/>
            </a:pPr>
            <a:r>
              <a:rPr lang="en-US" sz="2400" b="1" dirty="0">
                <a:latin typeface="Courier New" pitchFamily="49" charset="0"/>
                <a:cs typeface="Courier New" pitchFamily="49" charset="0"/>
              </a:rPr>
              <a:t>&lt;span id="txt" </a:t>
            </a:r>
            <a:r>
              <a:rPr lang="en-US" sz="2400" b="1" dirty="0" err="1">
                <a:solidFill>
                  <a:srgbClr val="C00000"/>
                </a:solidFill>
                <a:latin typeface="Courier New" pitchFamily="49" charset="0"/>
                <a:cs typeface="Courier New" pitchFamily="49" charset="0"/>
              </a:rPr>
              <a:t>ondragstart</a:t>
            </a:r>
            <a:r>
              <a:rPr lang="en-US" sz="2400" b="1" dirty="0">
                <a:solidFill>
                  <a:srgbClr val="C00000"/>
                </a:solidFill>
                <a:latin typeface="Courier New" pitchFamily="49" charset="0"/>
                <a:cs typeface="Courier New" pitchFamily="49" charset="0"/>
              </a:rPr>
              <a:t>="ds2(event)" </a:t>
            </a:r>
            <a:r>
              <a:rPr lang="en-US" sz="2400" b="1" dirty="0">
                <a:latin typeface="Courier New" pitchFamily="49" charset="0"/>
                <a:cs typeface="Courier New" pitchFamily="49" charset="0"/>
              </a:rPr>
              <a:t>contenteditable="true"&gt; A B C&lt;/span&gt;</a:t>
            </a:r>
          </a:p>
          <a:p>
            <a:pPr>
              <a:buNone/>
            </a:pPr>
            <a:endParaRPr lang="en-US" sz="2400" b="1" dirty="0">
              <a:latin typeface="Courier New" pitchFamily="49" charset="0"/>
              <a:cs typeface="Courier New" pitchFamily="49" charset="0"/>
            </a:endParaRPr>
          </a:p>
          <a:p>
            <a:pPr>
              <a:buNone/>
            </a:pPr>
            <a:r>
              <a:rPr lang="en-US" sz="2400" b="1" dirty="0">
                <a:latin typeface="Courier New" pitchFamily="49" charset="0"/>
                <a:cs typeface="Courier New" pitchFamily="49" charset="0"/>
              </a:rPr>
              <a:t>function ds2(event){</a:t>
            </a:r>
          </a:p>
          <a:p>
            <a:pPr>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event.dataTransfer.</a:t>
            </a:r>
            <a:r>
              <a:rPr lang="en-US" sz="2400" b="1" dirty="0" err="1">
                <a:solidFill>
                  <a:srgbClr val="CC0000"/>
                </a:solidFill>
                <a:latin typeface="Courier New" pitchFamily="49" charset="0"/>
                <a:cs typeface="Courier New" pitchFamily="49" charset="0"/>
              </a:rPr>
              <a:t>setData</a:t>
            </a:r>
            <a:r>
              <a:rPr lang="en-US" sz="2400" b="1" dirty="0">
                <a:latin typeface="Courier New" pitchFamily="49" charset="0"/>
                <a:cs typeface="Courier New" pitchFamily="49" charset="0"/>
              </a:rPr>
              <a:t>('Text’, "2000");</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63</a:t>
            </a:fld>
            <a:endParaRPr lang="en-US" dirty="0"/>
          </a:p>
        </p:txBody>
      </p:sp>
    </p:spTree>
  </p:cSld>
  <p:clrMapOvr>
    <a:masterClrMapping/>
  </p:clrMapOvr>
  <p:transition>
    <p:strips/>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28225B-EF9E-4E3C-BF42-CF607BF212E4}"/>
              </a:ext>
            </a:extLst>
          </p:cNvPr>
          <p:cNvSpPr>
            <a:spLocks noGrp="1"/>
          </p:cNvSpPr>
          <p:nvPr>
            <p:ph type="title"/>
          </p:nvPr>
        </p:nvSpPr>
        <p:spPr/>
        <p:txBody>
          <a:bodyPr/>
          <a:lstStyle/>
          <a:p>
            <a:r>
              <a:rPr lang="en-US" dirty="0"/>
              <a:t>Drag &amp; Drop Example (cont’d)</a:t>
            </a:r>
          </a:p>
        </p:txBody>
      </p:sp>
      <p:sp>
        <p:nvSpPr>
          <p:cNvPr id="4" name="Slide Number Placeholder 3">
            <a:extLst>
              <a:ext uri="{FF2B5EF4-FFF2-40B4-BE49-F238E27FC236}">
                <a16:creationId xmlns:a16="http://schemas.microsoft.com/office/drawing/2014/main" xmlns="" id="{E1B0BBCA-1609-4549-BF6D-21AB90941A9E}"/>
              </a:ext>
            </a:extLst>
          </p:cNvPr>
          <p:cNvSpPr>
            <a:spLocks noGrp="1"/>
          </p:cNvSpPr>
          <p:nvPr>
            <p:ph type="sldNum" sz="quarter" idx="10"/>
          </p:nvPr>
        </p:nvSpPr>
        <p:spPr/>
        <p:txBody>
          <a:bodyPr/>
          <a:lstStyle/>
          <a:p>
            <a:pPr>
              <a:defRPr/>
            </a:pPr>
            <a:fld id="{2D801DCE-B9BA-4E03-9E27-F95A86438FEE}" type="slidenum">
              <a:rPr lang="en-US" smtClean="0"/>
              <a:pPr>
                <a:defRPr/>
              </a:pPr>
              <a:t>64</a:t>
            </a:fld>
            <a:endParaRPr lang="en-US" dirty="0"/>
          </a:p>
        </p:txBody>
      </p:sp>
      <p:pic>
        <p:nvPicPr>
          <p:cNvPr id="5" name="Picture 4">
            <a:extLst>
              <a:ext uri="{FF2B5EF4-FFF2-40B4-BE49-F238E27FC236}">
                <a16:creationId xmlns:a16="http://schemas.microsoft.com/office/drawing/2014/main" xmlns="" id="{EDF64218-9ADB-45C8-B7AA-CB2727EAAEF7}"/>
              </a:ext>
            </a:extLst>
          </p:cNvPr>
          <p:cNvPicPr>
            <a:picLocks noChangeAspect="1"/>
          </p:cNvPicPr>
          <p:nvPr/>
        </p:nvPicPr>
        <p:blipFill>
          <a:blip r:embed="rId2"/>
          <a:stretch>
            <a:fillRect/>
          </a:stretch>
        </p:blipFill>
        <p:spPr>
          <a:xfrm>
            <a:off x="990600" y="1143000"/>
            <a:ext cx="6934200" cy="5074329"/>
          </a:xfrm>
          <a:prstGeom prst="rect">
            <a:avLst/>
          </a:prstGeom>
        </p:spPr>
      </p:pic>
    </p:spTree>
    <p:extLst>
      <p:ext uri="{BB962C8B-B14F-4D97-AF65-F5344CB8AC3E}">
        <p14:creationId xmlns:p14="http://schemas.microsoft.com/office/powerpoint/2010/main" val="2742555554"/>
      </p:ext>
    </p:extLst>
  </p:cSld>
  <p:clrMapOvr>
    <a:masterClrMapping/>
  </p:clrMapOvr>
  <p:transition>
    <p:strips/>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FreesiaUPC" pitchFamily="34" charset="-34"/>
              </a:rPr>
              <a:t>Dragging Objects Out of Web Page</a:t>
            </a:r>
            <a:endParaRPr lang="en-US" dirty="0"/>
          </a:p>
        </p:txBody>
      </p:sp>
      <p:sp>
        <p:nvSpPr>
          <p:cNvPr id="3" name="Content Placeholder 2"/>
          <p:cNvSpPr>
            <a:spLocks noGrp="1"/>
          </p:cNvSpPr>
          <p:nvPr>
            <p:ph idx="1"/>
          </p:nvPr>
        </p:nvSpPr>
        <p:spPr>
          <a:xfrm>
            <a:off x="304800" y="1143000"/>
            <a:ext cx="8839200" cy="5181600"/>
          </a:xfrm>
        </p:spPr>
        <p:txBody>
          <a:bodyPr/>
          <a:lstStyle/>
          <a:p>
            <a:r>
              <a:rPr lang="en-US" sz="2800" dirty="0">
                <a:cs typeface="FreesiaUPC" pitchFamily="34" charset="-34"/>
              </a:rPr>
              <a:t>E.g.: Drag file from browser to download accelerator </a:t>
            </a:r>
          </a:p>
          <a:p>
            <a:r>
              <a:rPr lang="en-US" sz="2800" dirty="0">
                <a:cs typeface="FreesiaUPC" pitchFamily="34" charset="-34"/>
              </a:rPr>
              <a:t>Only the </a:t>
            </a:r>
            <a:r>
              <a:rPr lang="en-US" sz="2800" b="1" dirty="0" err="1">
                <a:solidFill>
                  <a:srgbClr val="0033CC"/>
                </a:solidFill>
                <a:latin typeface="Courier New" pitchFamily="49" charset="0"/>
                <a:cs typeface="Courier New" pitchFamily="49" charset="0"/>
              </a:rPr>
              <a:t>dragstart</a:t>
            </a:r>
            <a:r>
              <a:rPr lang="en-US" sz="2800" dirty="0">
                <a:cs typeface="FreesiaUPC" pitchFamily="34" charset="-34"/>
              </a:rPr>
              <a:t> and </a:t>
            </a:r>
            <a:r>
              <a:rPr lang="en-US" sz="2800" b="1" dirty="0" err="1">
                <a:solidFill>
                  <a:srgbClr val="0033CC"/>
                </a:solidFill>
                <a:latin typeface="Courier New" pitchFamily="49" charset="0"/>
                <a:cs typeface="Courier New" pitchFamily="49" charset="0"/>
              </a:rPr>
              <a:t>dragend</a:t>
            </a:r>
            <a:r>
              <a:rPr lang="en-US" sz="2800" dirty="0">
                <a:cs typeface="FreesiaUPC" pitchFamily="34" charset="-34"/>
              </a:rPr>
              <a:t> events fire when the drag-and-drop process begins and finishes. </a:t>
            </a:r>
          </a:p>
          <a:p>
            <a:pPr lvl="1"/>
            <a:r>
              <a:rPr lang="en-US" sz="2400" dirty="0">
                <a:cs typeface="FreesiaUPC" pitchFamily="34" charset="-34"/>
              </a:rPr>
              <a:t>All other events are omitted because the drop point is outside of the web browser</a:t>
            </a:r>
          </a:p>
          <a:p>
            <a:r>
              <a:rPr lang="en-US" sz="2800" dirty="0">
                <a:cs typeface="FreesiaUPC" pitchFamily="34" charset="-34"/>
              </a:rPr>
              <a:t>The information stored in </a:t>
            </a:r>
            <a:r>
              <a:rPr lang="en-US" sz="2800" b="1" dirty="0" err="1">
                <a:solidFill>
                  <a:srgbClr val="0033CC"/>
                </a:solidFill>
                <a:latin typeface="Courier New" pitchFamily="49" charset="0"/>
                <a:cs typeface="Courier New" pitchFamily="49" charset="0"/>
              </a:rPr>
              <a:t>event.dataTransfer</a:t>
            </a:r>
            <a:r>
              <a:rPr lang="en-US" sz="2800" dirty="0">
                <a:cs typeface="FreesiaUPC" pitchFamily="34" charset="-34"/>
              </a:rPr>
              <a:t> will then be transferred to your operating system</a:t>
            </a:r>
          </a:p>
          <a:p>
            <a:r>
              <a:rPr lang="en-US" sz="2800" dirty="0">
                <a:cs typeface="FreesiaUPC" pitchFamily="34" charset="-34"/>
              </a:rPr>
              <a:t>It is then up to the desktop or application to interpret that data correctly</a:t>
            </a:r>
          </a:p>
          <a:p>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65</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FreesiaUPC" pitchFamily="34" charset="-34"/>
              </a:rPr>
              <a:t>Dragging </a:t>
            </a:r>
            <a:r>
              <a:rPr lang="en-US">
                <a:cs typeface="FreesiaUPC" pitchFamily="34" charset="-34"/>
              </a:rPr>
              <a:t>Objects Into Web Page</a:t>
            </a:r>
            <a:endParaRPr lang="en-US" dirty="0"/>
          </a:p>
        </p:txBody>
      </p:sp>
      <p:sp>
        <p:nvSpPr>
          <p:cNvPr id="3" name="Content Placeholder 2"/>
          <p:cNvSpPr>
            <a:spLocks noGrp="1"/>
          </p:cNvSpPr>
          <p:nvPr>
            <p:ph idx="1"/>
          </p:nvPr>
        </p:nvSpPr>
        <p:spPr/>
        <p:txBody>
          <a:bodyPr/>
          <a:lstStyle/>
          <a:p>
            <a:r>
              <a:rPr lang="en-US" sz="2800" dirty="0">
                <a:cs typeface="FreesiaUPC" pitchFamily="34" charset="-34"/>
              </a:rPr>
              <a:t>E.g., upload file </a:t>
            </a:r>
          </a:p>
          <a:p>
            <a:r>
              <a:rPr lang="en-US" sz="2800" dirty="0">
                <a:cs typeface="FreesiaUPC" pitchFamily="34" charset="-34"/>
              </a:rPr>
              <a:t>Only the </a:t>
            </a:r>
            <a:r>
              <a:rPr lang="en-US" sz="2800" b="1" dirty="0" err="1">
                <a:solidFill>
                  <a:srgbClr val="0033CC"/>
                </a:solidFill>
                <a:latin typeface="Courier New" pitchFamily="49" charset="0"/>
                <a:cs typeface="Courier New" pitchFamily="49" charset="0"/>
              </a:rPr>
              <a:t>dragenter</a:t>
            </a:r>
            <a:r>
              <a:rPr lang="en-US" sz="2800" dirty="0">
                <a:cs typeface="FreesiaUPC" pitchFamily="34" charset="-34"/>
              </a:rPr>
              <a:t>, </a:t>
            </a:r>
            <a:r>
              <a:rPr lang="en-US" sz="2800" b="1" dirty="0" err="1">
                <a:solidFill>
                  <a:srgbClr val="0033CC"/>
                </a:solidFill>
                <a:latin typeface="Courier New" pitchFamily="49" charset="0"/>
                <a:cs typeface="Courier New" pitchFamily="49" charset="0"/>
              </a:rPr>
              <a:t>dragover</a:t>
            </a:r>
            <a:r>
              <a:rPr lang="en-US" sz="2800" dirty="0">
                <a:cs typeface="FreesiaUPC" pitchFamily="34" charset="-34"/>
              </a:rPr>
              <a:t>, and </a:t>
            </a:r>
            <a:r>
              <a:rPr lang="en-US" sz="2800" b="1" dirty="0">
                <a:solidFill>
                  <a:srgbClr val="0033CC"/>
                </a:solidFill>
                <a:latin typeface="Courier New" pitchFamily="49" charset="0"/>
                <a:cs typeface="Courier New" pitchFamily="49" charset="0"/>
              </a:rPr>
              <a:t>drop</a:t>
            </a:r>
            <a:r>
              <a:rPr lang="en-US" sz="2800" dirty="0">
                <a:cs typeface="FreesiaUPC" pitchFamily="34" charset="-34"/>
              </a:rPr>
              <a:t> events fire when dragging something from your desktop into your web page. </a:t>
            </a:r>
          </a:p>
          <a:p>
            <a:r>
              <a:rPr lang="en-US" sz="2800" dirty="0">
                <a:cs typeface="FreesiaUPC" pitchFamily="34" charset="-34"/>
              </a:rPr>
              <a:t>All other events are omitted because the drag start point is outside of the web browser</a:t>
            </a:r>
          </a:p>
          <a:p>
            <a:r>
              <a:rPr lang="en-US" sz="2800" dirty="0">
                <a:cs typeface="FreesiaUPC" pitchFamily="34" charset="-34"/>
              </a:rPr>
              <a:t>The information being brought into your web page can be read using </a:t>
            </a:r>
            <a:r>
              <a:rPr lang="en-US" sz="2800" b="1" dirty="0" err="1">
                <a:solidFill>
                  <a:srgbClr val="0033CC"/>
                </a:solidFill>
                <a:latin typeface="Courier New" pitchFamily="49" charset="0"/>
                <a:cs typeface="Courier New" pitchFamily="49" charset="0"/>
              </a:rPr>
              <a:t>event.dataTransfer.getData</a:t>
            </a:r>
            <a:r>
              <a:rPr lang="en-US" sz="2800" b="1" dirty="0">
                <a:solidFill>
                  <a:srgbClr val="0033CC"/>
                </a:solidFill>
                <a:latin typeface="Courier New" pitchFamily="49" charset="0"/>
                <a:cs typeface="Courier New" pitchFamily="49" charset="0"/>
              </a:rPr>
              <a:t>()</a:t>
            </a:r>
            <a:r>
              <a:rPr lang="en-US" sz="2800" dirty="0">
                <a:cs typeface="FreesiaUPC" pitchFamily="34" charset="-34"/>
              </a:rPr>
              <a:t>, </a:t>
            </a:r>
          </a:p>
          <a:p>
            <a:pPr lvl="1"/>
            <a:r>
              <a:rPr lang="en-US" sz="2400" dirty="0">
                <a:cs typeface="FreesiaUPC" pitchFamily="34" charset="-34"/>
              </a:rPr>
              <a:t>The information is set by operating system/application</a:t>
            </a:r>
          </a:p>
          <a:p>
            <a:pPr lvl="1"/>
            <a:r>
              <a:rPr lang="en-US" sz="2400" dirty="0">
                <a:cs typeface="FreesiaUPC" pitchFamily="34" charset="-34"/>
              </a:rPr>
              <a:t>Can be a path to the local file</a:t>
            </a:r>
          </a:p>
          <a:p>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66</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&amp; Drop Example (cont’d)</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67</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143000" y="1139491"/>
            <a:ext cx="6553200" cy="5108909"/>
          </a:xfrm>
          <a:prstGeom prst="rect">
            <a:avLst/>
          </a:prstGeom>
          <a:noFill/>
          <a:ln w="9525">
            <a:noFill/>
            <a:miter lim="800000"/>
            <a:headEnd/>
            <a:tailEnd/>
          </a:ln>
          <a:effectLst/>
        </p:spPr>
      </p:pic>
    </p:spTree>
  </p:cSld>
  <p:clrMapOvr>
    <a:masterClrMapping/>
  </p:clrMapOvr>
  <p:transition>
    <p:strips/>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F1E29C-0BB5-4350-BD86-1BCE5EAA1D4D}"/>
              </a:ext>
            </a:extLst>
          </p:cNvPr>
          <p:cNvSpPr>
            <a:spLocks noGrp="1"/>
          </p:cNvSpPr>
          <p:nvPr>
            <p:ph type="title"/>
          </p:nvPr>
        </p:nvSpPr>
        <p:spPr/>
        <p:txBody>
          <a:bodyPr/>
          <a:lstStyle/>
          <a:p>
            <a:r>
              <a:rPr lang="en-US" dirty="0"/>
              <a:t>Drag &amp; Drop Example (cont’d)</a:t>
            </a:r>
          </a:p>
        </p:txBody>
      </p:sp>
      <p:sp>
        <p:nvSpPr>
          <p:cNvPr id="4" name="Slide Number Placeholder 3">
            <a:extLst>
              <a:ext uri="{FF2B5EF4-FFF2-40B4-BE49-F238E27FC236}">
                <a16:creationId xmlns:a16="http://schemas.microsoft.com/office/drawing/2014/main" xmlns="" id="{2C2367D6-CF4C-4A83-8628-239278BD2F34}"/>
              </a:ext>
            </a:extLst>
          </p:cNvPr>
          <p:cNvSpPr>
            <a:spLocks noGrp="1"/>
          </p:cNvSpPr>
          <p:nvPr>
            <p:ph type="sldNum" sz="quarter" idx="10"/>
          </p:nvPr>
        </p:nvSpPr>
        <p:spPr/>
        <p:txBody>
          <a:bodyPr/>
          <a:lstStyle/>
          <a:p>
            <a:pPr>
              <a:defRPr/>
            </a:pPr>
            <a:fld id="{2D801DCE-B9BA-4E03-9E27-F95A86438FEE}" type="slidenum">
              <a:rPr lang="en-US" smtClean="0"/>
              <a:pPr>
                <a:defRPr/>
              </a:pPr>
              <a:t>68</a:t>
            </a:fld>
            <a:endParaRPr lang="en-US" dirty="0"/>
          </a:p>
        </p:txBody>
      </p:sp>
      <p:pic>
        <p:nvPicPr>
          <p:cNvPr id="5" name="Picture 4">
            <a:extLst>
              <a:ext uri="{FF2B5EF4-FFF2-40B4-BE49-F238E27FC236}">
                <a16:creationId xmlns:a16="http://schemas.microsoft.com/office/drawing/2014/main" xmlns="" id="{3C58D31C-2F77-4C31-A875-24E92F653B29}"/>
              </a:ext>
            </a:extLst>
          </p:cNvPr>
          <p:cNvPicPr>
            <a:picLocks noChangeAspect="1"/>
          </p:cNvPicPr>
          <p:nvPr/>
        </p:nvPicPr>
        <p:blipFill>
          <a:blip r:embed="rId2"/>
          <a:stretch>
            <a:fillRect/>
          </a:stretch>
        </p:blipFill>
        <p:spPr>
          <a:xfrm>
            <a:off x="685800" y="1371600"/>
            <a:ext cx="7924800" cy="4761628"/>
          </a:xfrm>
          <a:prstGeom prst="rect">
            <a:avLst/>
          </a:prstGeom>
        </p:spPr>
      </p:pic>
    </p:spTree>
    <p:extLst>
      <p:ext uri="{BB962C8B-B14F-4D97-AF65-F5344CB8AC3E}">
        <p14:creationId xmlns:p14="http://schemas.microsoft.com/office/powerpoint/2010/main" val="3358429303"/>
      </p:ext>
    </p:extLst>
  </p:cSld>
  <p:clrMapOvr>
    <a:masterClrMapping/>
  </p:clrMapOvr>
  <p:transition>
    <p:strips/>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sz="3200" dirty="0">
                <a:solidFill>
                  <a:srgbClr val="C2C2C2"/>
                </a:solidFill>
              </a:rPr>
              <a:t>Introduction</a:t>
            </a:r>
          </a:p>
          <a:p>
            <a:r>
              <a:rPr lang="en-US" sz="3200" dirty="0">
                <a:solidFill>
                  <a:srgbClr val="C2C2C2"/>
                </a:solidFill>
              </a:rPr>
              <a:t>Page Structure</a:t>
            </a:r>
          </a:p>
          <a:p>
            <a:r>
              <a:rPr lang="en-US" sz="3200" dirty="0">
                <a:solidFill>
                  <a:srgbClr val="C2C2C2"/>
                </a:solidFill>
              </a:rPr>
              <a:t>Multimedia</a:t>
            </a:r>
          </a:p>
          <a:p>
            <a:r>
              <a:rPr lang="en-US" sz="3200" dirty="0">
                <a:solidFill>
                  <a:srgbClr val="C2C2C2"/>
                </a:solidFill>
              </a:rPr>
              <a:t>Forms</a:t>
            </a:r>
          </a:p>
          <a:p>
            <a:r>
              <a:rPr lang="en-US" sz="3200" dirty="0">
                <a:solidFill>
                  <a:srgbClr val="C2C2C2"/>
                </a:solidFill>
              </a:rPr>
              <a:t>Storage</a:t>
            </a:r>
          </a:p>
          <a:p>
            <a:r>
              <a:rPr lang="en-US" sz="3200" dirty="0">
                <a:solidFill>
                  <a:srgbClr val="C2C2C2"/>
                </a:solidFill>
              </a:rPr>
              <a:t>Drag &amp; Drop</a:t>
            </a:r>
          </a:p>
          <a:p>
            <a:r>
              <a:rPr lang="en-US" sz="3200" dirty="0"/>
              <a:t>Canvas</a:t>
            </a:r>
            <a:endParaRPr lang="en-US" sz="3200" dirty="0">
              <a:solidFill>
                <a:srgbClr val="C2C2C2"/>
              </a:solidFill>
            </a:endParaRPr>
          </a:p>
          <a:p>
            <a:r>
              <a:rPr lang="en-US" sz="3200" dirty="0">
                <a:solidFill>
                  <a:srgbClr val="C2C2C2"/>
                </a:solidFill>
              </a:rPr>
              <a:t>Other Features</a:t>
            </a:r>
          </a:p>
          <a:p>
            <a:endParaRPr lang="en-US" sz="3200" dirty="0">
              <a:solidFill>
                <a:srgbClr val="C2C2C2"/>
              </a:solidFill>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69</a:t>
            </a:fld>
            <a:endParaRPr lang="en-US" dirty="0"/>
          </a:p>
        </p:txBody>
      </p:sp>
    </p:spTree>
    <p:extLst>
      <p:ext uri="{BB962C8B-B14F-4D97-AF65-F5344CB8AC3E}">
        <p14:creationId xmlns:p14="http://schemas.microsoft.com/office/powerpoint/2010/main" val="608151023"/>
      </p:ext>
    </p:extLst>
  </p:cSld>
  <p:clrMapOvr>
    <a:masterClrMapping/>
  </p:clrMapOvr>
  <p:transition>
    <p:strip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Standard Status</a:t>
            </a:r>
          </a:p>
        </p:txBody>
      </p:sp>
      <p:sp>
        <p:nvSpPr>
          <p:cNvPr id="3" name="Content Placeholder 2"/>
          <p:cNvSpPr>
            <a:spLocks noGrp="1"/>
          </p:cNvSpPr>
          <p:nvPr>
            <p:ph idx="1"/>
          </p:nvPr>
        </p:nvSpPr>
        <p:spPr/>
        <p:txBody>
          <a:bodyPr/>
          <a:lstStyle/>
          <a:p>
            <a:pPr>
              <a:spcBef>
                <a:spcPts val="300"/>
              </a:spcBef>
            </a:pPr>
            <a:r>
              <a:rPr lang="en-US" dirty="0"/>
              <a:t>W3C Recommendations</a:t>
            </a:r>
          </a:p>
          <a:p>
            <a:pPr lvl="1">
              <a:spcBef>
                <a:spcPts val="300"/>
              </a:spcBef>
            </a:pPr>
            <a:r>
              <a:rPr lang="en-US" sz="2800" dirty="0"/>
              <a:t>Note status</a:t>
            </a:r>
          </a:p>
          <a:p>
            <a:pPr lvl="2">
              <a:spcBef>
                <a:spcPts val="300"/>
              </a:spcBef>
            </a:pPr>
            <a:r>
              <a:rPr lang="en-US" sz="2800" dirty="0"/>
              <a:t>People at W3C start discussing some issues</a:t>
            </a:r>
          </a:p>
          <a:p>
            <a:pPr lvl="1">
              <a:spcBef>
                <a:spcPts val="300"/>
              </a:spcBef>
            </a:pPr>
            <a:r>
              <a:rPr lang="en-US" sz="2800" dirty="0"/>
              <a:t>Working Draft </a:t>
            </a:r>
          </a:p>
          <a:p>
            <a:pPr lvl="2">
              <a:spcBef>
                <a:spcPts val="300"/>
              </a:spcBef>
            </a:pPr>
            <a:r>
              <a:rPr lang="en-US" sz="2800" dirty="0"/>
              <a:t>W3C invites comments</a:t>
            </a:r>
          </a:p>
          <a:p>
            <a:pPr lvl="1">
              <a:spcBef>
                <a:spcPts val="300"/>
              </a:spcBef>
            </a:pPr>
            <a:r>
              <a:rPr lang="en-US" sz="2800" dirty="0"/>
              <a:t>Candidate Recommendation</a:t>
            </a:r>
          </a:p>
          <a:p>
            <a:pPr lvl="2">
              <a:spcBef>
                <a:spcPts val="300"/>
              </a:spcBef>
            </a:pPr>
            <a:r>
              <a:rPr lang="en-US" sz="2800" dirty="0"/>
              <a:t>Bugs, issues, … </a:t>
            </a:r>
          </a:p>
          <a:p>
            <a:pPr lvl="1">
              <a:spcBef>
                <a:spcPts val="300"/>
              </a:spcBef>
            </a:pPr>
            <a:r>
              <a:rPr lang="en-US" sz="2800" dirty="0"/>
              <a:t>Recommendation</a:t>
            </a:r>
          </a:p>
          <a:p>
            <a:pPr lvl="1">
              <a:spcBef>
                <a:spcPts val="300"/>
              </a:spcBef>
            </a:pPr>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77602305"/>
              </p:ext>
            </p:extLst>
          </p:nvPr>
        </p:nvGraphicFramePr>
        <p:xfrm>
          <a:off x="4038600" y="4572000"/>
          <a:ext cx="4876800" cy="1634836"/>
        </p:xfrm>
        <a:graphic>
          <a:graphicData uri="http://schemas.openxmlformats.org/drawingml/2006/table">
            <a:tbl>
              <a:tblPr firstRow="1" bandRow="1"/>
              <a:tblGrid>
                <a:gridCol w="1413565">
                  <a:extLst>
                    <a:ext uri="{9D8B030D-6E8A-4147-A177-3AD203B41FA5}">
                      <a16:colId xmlns:a16="http://schemas.microsoft.com/office/drawing/2014/main" xmlns="" val="20000"/>
                    </a:ext>
                  </a:extLst>
                </a:gridCol>
                <a:gridCol w="3463235">
                  <a:extLst>
                    <a:ext uri="{9D8B030D-6E8A-4147-A177-3AD203B41FA5}">
                      <a16:colId xmlns:a16="http://schemas.microsoft.com/office/drawing/2014/main" xmlns="" val="20001"/>
                    </a:ext>
                  </a:extLst>
                </a:gridCol>
              </a:tblGrid>
              <a:tr h="422564">
                <a:tc>
                  <a:txBody>
                    <a:bodyPr/>
                    <a:lstStyle>
                      <a:defPPr>
                        <a:defRPr lang="en-US"/>
                      </a:defPPr>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r>
                        <a:rPr lang="en-US" b="0" dirty="0"/>
                        <a:t>2004</a:t>
                      </a:r>
                    </a:p>
                  </a:txBody>
                  <a:tcP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solidFill>
                      <a:srgbClr val="9BBB59">
                        <a:tint val="20000"/>
                      </a:srgbClr>
                    </a:solidFill>
                  </a:tcPr>
                </a:tc>
                <a:tc>
                  <a:txBody>
                    <a:bodyPr/>
                    <a:lstStyle>
                      <a:defPPr>
                        <a:defRPr lang="en-US"/>
                      </a:defPPr>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r>
                        <a:rPr lang="en-US" b="0" dirty="0"/>
                        <a:t>WHATWG started</a:t>
                      </a:r>
                    </a:p>
                  </a:txBody>
                  <a:tcP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solidFill>
                      <a:srgbClr val="9BBB59">
                        <a:tint val="20000"/>
                      </a:srgbClr>
                    </a:solidFill>
                  </a:tcPr>
                </a:tc>
                <a:extLst>
                  <a:ext uri="{0D108BD9-81ED-4DB2-BD59-A6C34878D82A}">
                    <a16:rowId xmlns:a16="http://schemas.microsoft.com/office/drawing/2014/main" xmlns="" val="10000"/>
                  </a:ext>
                </a:extLst>
              </a:tr>
              <a:tr h="422564">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2008</a:t>
                      </a:r>
                    </a:p>
                  </a:txBody>
                  <a:tcP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solidFill>
                      <a:srgbClr val="9BBB59">
                        <a:tint val="4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W3C Working Draft</a:t>
                      </a:r>
                    </a:p>
                  </a:txBody>
                  <a:tcP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solidFill>
                      <a:srgbClr val="9BBB59">
                        <a:tint val="40000"/>
                      </a:srgbClr>
                    </a:solidFill>
                  </a:tcPr>
                </a:tc>
                <a:extLst>
                  <a:ext uri="{0D108BD9-81ED-4DB2-BD59-A6C34878D82A}">
                    <a16:rowId xmlns:a16="http://schemas.microsoft.com/office/drawing/2014/main" xmlns="" val="10001"/>
                  </a:ext>
                </a:extLst>
              </a:tr>
              <a:tr h="423948">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2012</a:t>
                      </a:r>
                    </a:p>
                  </a:txBody>
                  <a:tcP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solidFill>
                      <a:srgbClr val="9BBB59">
                        <a:tint val="2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W3C Candidate Recommendation</a:t>
                      </a:r>
                    </a:p>
                  </a:txBody>
                  <a:tcP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solidFill>
                      <a:srgbClr val="9BBB59">
                        <a:tint val="20000"/>
                      </a:srgbClr>
                    </a:solidFill>
                  </a:tcPr>
                </a:tc>
                <a:extLst>
                  <a:ext uri="{0D108BD9-81ED-4DB2-BD59-A6C34878D82A}">
                    <a16:rowId xmlns:a16="http://schemas.microsoft.com/office/drawing/2014/main" xmlns="" val="10002"/>
                  </a:ext>
                </a:extLst>
              </a:tr>
              <a:tr h="163483">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i="1" dirty="0">
                          <a:solidFill>
                            <a:srgbClr val="CC0000"/>
                          </a:solidFill>
                        </a:rPr>
                        <a:t>28 Oct. 2014</a:t>
                      </a:r>
                    </a:p>
                  </a:txBody>
                  <a:tcP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solidFill>
                      <a:srgbClr val="9BBB59">
                        <a:tint val="4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W3C Recommendation</a:t>
                      </a:r>
                    </a:p>
                  </a:txBody>
                  <a:tcP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solidFill>
                      <a:srgbClr val="9BBB59">
                        <a:tint val="40000"/>
                      </a:srgbClr>
                    </a:solidFill>
                  </a:tcPr>
                </a:tc>
                <a:extLst>
                  <a:ext uri="{0D108BD9-81ED-4DB2-BD59-A6C34878D82A}">
                    <a16:rowId xmlns:a16="http://schemas.microsoft.com/office/drawing/2014/main" xmlns="" val="10003"/>
                  </a:ext>
                </a:extLst>
              </a:tr>
            </a:tbl>
          </a:graphicData>
        </a:graphic>
      </p:graphicFrame>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a:t>
            </a:r>
          </a:p>
        </p:txBody>
      </p:sp>
      <p:sp>
        <p:nvSpPr>
          <p:cNvPr id="3" name="Content Placeholder 2"/>
          <p:cNvSpPr>
            <a:spLocks noGrp="1"/>
          </p:cNvSpPr>
          <p:nvPr>
            <p:ph idx="1"/>
          </p:nvPr>
        </p:nvSpPr>
        <p:spPr/>
        <p:txBody>
          <a:bodyPr/>
          <a:lstStyle/>
          <a:p>
            <a:r>
              <a:rPr lang="en-US" dirty="0"/>
              <a:t>The canvas element provides an API for 2D drawing lines, fills, images, text, and so on</a:t>
            </a:r>
          </a:p>
          <a:p>
            <a:r>
              <a:rPr lang="en-US" dirty="0"/>
              <a:t>A canvas is a rectangular area, and we can control every pixel of it</a:t>
            </a:r>
          </a:p>
          <a:p>
            <a:pPr lvl="1"/>
            <a:r>
              <a:rPr lang="en-US" dirty="0"/>
              <a:t>Nothing by itself </a:t>
            </a:r>
          </a:p>
          <a:p>
            <a:pPr lvl="1"/>
            <a:r>
              <a:rPr lang="en-US" dirty="0">
                <a:solidFill>
                  <a:srgbClr val="C00000"/>
                </a:solidFill>
              </a:rPr>
              <a:t>JavaScript</a:t>
            </a:r>
            <a:r>
              <a:rPr lang="en-US" dirty="0"/>
              <a:t> uses Canvas to draw graphics</a:t>
            </a:r>
          </a:p>
          <a:p>
            <a:pPr lvl="1">
              <a:buNone/>
            </a:pPr>
            <a:endParaRPr lang="en-US" sz="1400" dirty="0"/>
          </a:p>
          <a:p>
            <a:pPr>
              <a:spcBef>
                <a:spcPts val="0"/>
              </a:spcBef>
              <a:buNone/>
            </a:pPr>
            <a:r>
              <a:rPr lang="en-US" sz="2600" b="1" dirty="0">
                <a:solidFill>
                  <a:srgbClr val="0033CC"/>
                </a:solidFill>
                <a:latin typeface="Courier New" pitchFamily="49" charset="0"/>
                <a:cs typeface="Courier New" pitchFamily="49" charset="0"/>
              </a:rPr>
              <a:t>&lt;canvas id="</a:t>
            </a:r>
            <a:r>
              <a:rPr lang="en-US" sz="2600" b="1" dirty="0" err="1">
                <a:latin typeface="Courier New" pitchFamily="49" charset="0"/>
                <a:cs typeface="Courier New" pitchFamily="49" charset="0"/>
              </a:rPr>
              <a:t>canvas_id</a:t>
            </a:r>
            <a:r>
              <a:rPr lang="en-US" sz="2600" b="1" dirty="0">
                <a:solidFill>
                  <a:srgbClr val="0033CC"/>
                </a:solidFill>
                <a:latin typeface="Courier New" pitchFamily="49" charset="0"/>
                <a:cs typeface="Courier New" pitchFamily="49" charset="0"/>
              </a:rPr>
              <a:t>" width="200" height="100"&gt;</a:t>
            </a:r>
          </a:p>
          <a:p>
            <a:pPr>
              <a:spcBef>
                <a:spcPts val="0"/>
              </a:spcBef>
              <a:buNone/>
            </a:pPr>
            <a:r>
              <a:rPr lang="en-US" sz="2600" b="1" dirty="0">
                <a:latin typeface="Courier New" pitchFamily="49" charset="0"/>
                <a:cs typeface="Courier New" pitchFamily="49" charset="0"/>
              </a:rPr>
              <a:t>	Your browser does not support Canvas</a:t>
            </a:r>
          </a:p>
          <a:p>
            <a:pPr>
              <a:spcBef>
                <a:spcPts val="0"/>
              </a:spcBef>
              <a:buNone/>
            </a:pPr>
            <a:r>
              <a:rPr lang="en-US" sz="2600" b="1" dirty="0">
                <a:solidFill>
                  <a:srgbClr val="0033CC"/>
                </a:solidFill>
                <a:latin typeface="Courier New" pitchFamily="49" charset="0"/>
                <a:cs typeface="Courier New" pitchFamily="49" charset="0"/>
              </a:rPr>
              <a:t>&lt;/canvas&gt; </a:t>
            </a:r>
          </a:p>
          <a:p>
            <a:pPr>
              <a:buNone/>
            </a:pPr>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70</a:t>
            </a:fld>
            <a:endParaRPr lang="en-US" dirty="0"/>
          </a:p>
        </p:txBody>
      </p:sp>
    </p:spTree>
    <p:extLst>
      <p:ext uri="{BB962C8B-B14F-4D97-AF65-F5344CB8AC3E}">
        <p14:creationId xmlns:p14="http://schemas.microsoft.com/office/powerpoint/2010/main" val="1456094949"/>
      </p:ext>
    </p:extLst>
  </p:cSld>
  <p:clrMapOvr>
    <a:masterClrMapping/>
  </p:clrMapOvr>
  <p:transition>
    <p:strips/>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 (cont’d)</a:t>
            </a:r>
          </a:p>
        </p:txBody>
      </p:sp>
      <p:sp>
        <p:nvSpPr>
          <p:cNvPr id="3" name="Content Placeholder 2"/>
          <p:cNvSpPr>
            <a:spLocks noGrp="1"/>
          </p:cNvSpPr>
          <p:nvPr>
            <p:ph idx="1"/>
          </p:nvPr>
        </p:nvSpPr>
        <p:spPr>
          <a:xfrm>
            <a:off x="304800" y="1143000"/>
            <a:ext cx="8839200" cy="5181600"/>
          </a:xfrm>
        </p:spPr>
        <p:txBody>
          <a:bodyPr/>
          <a:lstStyle/>
          <a:p>
            <a:r>
              <a:rPr lang="en-US" dirty="0">
                <a:cs typeface="FreesiaUPC" pitchFamily="34" charset="-34"/>
              </a:rPr>
              <a:t>These </a:t>
            </a:r>
            <a:r>
              <a:rPr lang="en-US" b="1" dirty="0">
                <a:solidFill>
                  <a:srgbClr val="0033CC"/>
                </a:solidFill>
                <a:latin typeface="Courier New" pitchFamily="49" charset="0"/>
                <a:cs typeface="Courier New" pitchFamily="49" charset="0"/>
              </a:rPr>
              <a:t>height</a:t>
            </a:r>
            <a:r>
              <a:rPr lang="en-US" dirty="0">
                <a:cs typeface="FreesiaUPC" pitchFamily="34" charset="-34"/>
              </a:rPr>
              <a:t> and </a:t>
            </a:r>
            <a:r>
              <a:rPr lang="en-US" b="1" dirty="0">
                <a:solidFill>
                  <a:srgbClr val="0033CC"/>
                </a:solidFill>
                <a:latin typeface="Courier New" pitchFamily="49" charset="0"/>
                <a:cs typeface="Courier New" pitchFamily="49" charset="0"/>
              </a:rPr>
              <a:t>width</a:t>
            </a:r>
            <a:r>
              <a:rPr lang="en-US" dirty="0">
                <a:cs typeface="FreesiaUPC" pitchFamily="34" charset="-34"/>
              </a:rPr>
              <a:t> attributes are </a:t>
            </a:r>
            <a:r>
              <a:rPr lang="en-US" dirty="0">
                <a:solidFill>
                  <a:srgbClr val="C00000"/>
                </a:solidFill>
                <a:cs typeface="FreesiaUPC" pitchFamily="34" charset="-34"/>
              </a:rPr>
              <a:t>not</a:t>
            </a:r>
            <a:r>
              <a:rPr lang="en-US" dirty="0">
                <a:cs typeface="FreesiaUPC" pitchFamily="34" charset="-34"/>
              </a:rPr>
              <a:t> the same as the CSS height and width properties</a:t>
            </a:r>
          </a:p>
          <a:p>
            <a:pPr lvl="1"/>
            <a:r>
              <a:rPr lang="en-US" dirty="0">
                <a:cs typeface="FreesiaUPC" pitchFamily="34" charset="-34"/>
              </a:rPr>
              <a:t>These are the number of pixels in the canvas</a:t>
            </a:r>
          </a:p>
          <a:p>
            <a:r>
              <a:rPr lang="en-US" dirty="0">
                <a:cs typeface="FreesiaUPC" pitchFamily="34" charset="-34"/>
              </a:rPr>
              <a:t>To read or change these attribute values</a:t>
            </a:r>
          </a:p>
          <a:p>
            <a:pPr lvl="1">
              <a:spcBef>
                <a:spcPts val="200"/>
              </a:spcBef>
            </a:pPr>
            <a:r>
              <a:rPr lang="en-US" b="1" dirty="0" err="1">
                <a:solidFill>
                  <a:srgbClr val="0033CC"/>
                </a:solidFill>
                <a:latin typeface="Courier New" pitchFamily="49" charset="0"/>
                <a:cs typeface="Courier New" pitchFamily="49" charset="0"/>
              </a:rPr>
              <a:t>canvas.height</a:t>
            </a:r>
            <a:r>
              <a:rPr lang="en-US" dirty="0">
                <a:cs typeface="FreesiaUPC" pitchFamily="34" charset="-34"/>
              </a:rPr>
              <a:t> and </a:t>
            </a:r>
            <a:r>
              <a:rPr lang="en-US" b="1" dirty="0" err="1">
                <a:solidFill>
                  <a:srgbClr val="0033CC"/>
                </a:solidFill>
                <a:latin typeface="Courier New" pitchFamily="49" charset="0"/>
                <a:cs typeface="Courier New" pitchFamily="49" charset="0"/>
              </a:rPr>
              <a:t>canvas.width</a:t>
            </a:r>
            <a:endParaRPr lang="en-US" b="1" dirty="0">
              <a:solidFill>
                <a:srgbClr val="0033CC"/>
              </a:solidFill>
              <a:latin typeface="Courier New" pitchFamily="49" charset="0"/>
              <a:cs typeface="Courier New" pitchFamily="49" charset="0"/>
            </a:endParaRPr>
          </a:p>
          <a:p>
            <a:pPr lvl="1">
              <a:spcBef>
                <a:spcPts val="200"/>
              </a:spcBef>
              <a:buNone/>
            </a:pPr>
            <a:r>
              <a:rPr lang="en-US" dirty="0">
                <a:cs typeface="FreesiaUPC" pitchFamily="34" charset="-34"/>
              </a:rPr>
              <a:t>Or</a:t>
            </a:r>
            <a:endParaRPr lang="en-US" b="1" dirty="0">
              <a:solidFill>
                <a:srgbClr val="0033CC"/>
              </a:solidFill>
              <a:latin typeface="Courier New" pitchFamily="49" charset="0"/>
              <a:cs typeface="Courier New" pitchFamily="49" charset="0"/>
            </a:endParaRPr>
          </a:p>
          <a:p>
            <a:pPr lvl="1">
              <a:spcBef>
                <a:spcPts val="200"/>
              </a:spcBef>
            </a:pPr>
            <a:r>
              <a:rPr lang="en-US" b="1" dirty="0" err="1">
                <a:solidFill>
                  <a:srgbClr val="0033CC"/>
                </a:solidFill>
                <a:latin typeface="Courier New" pitchFamily="49" charset="0"/>
                <a:cs typeface="Courier New" pitchFamily="49" charset="0"/>
              </a:rPr>
              <a:t>ctx.canvas.height</a:t>
            </a:r>
            <a:r>
              <a:rPr lang="en-US" dirty="0">
                <a:cs typeface="FreesiaUPC" pitchFamily="34" charset="-34"/>
              </a:rPr>
              <a:t> and</a:t>
            </a:r>
          </a:p>
          <a:p>
            <a:pPr lvl="1">
              <a:spcBef>
                <a:spcPts val="200"/>
              </a:spcBef>
              <a:buNone/>
            </a:pPr>
            <a:r>
              <a:rPr lang="en-US" b="1" dirty="0">
                <a:solidFill>
                  <a:srgbClr val="0033CC"/>
                </a:solidFill>
                <a:latin typeface="Courier New" pitchFamily="49" charset="0"/>
                <a:cs typeface="Courier New" pitchFamily="49" charset="0"/>
              </a:rPr>
              <a:t> </a:t>
            </a:r>
            <a:r>
              <a:rPr lang="en-US" sz="1600" b="1" dirty="0">
                <a:solidFill>
                  <a:srgbClr val="0033CC"/>
                </a:solidFill>
                <a:latin typeface="Courier New" pitchFamily="49" charset="0"/>
                <a:cs typeface="Courier New" pitchFamily="49" charset="0"/>
              </a:rPr>
              <a:t> </a:t>
            </a:r>
            <a:r>
              <a:rPr lang="en-US" b="1" dirty="0" err="1">
                <a:solidFill>
                  <a:srgbClr val="0033CC"/>
                </a:solidFill>
                <a:latin typeface="Courier New" pitchFamily="49" charset="0"/>
                <a:cs typeface="Courier New" pitchFamily="49" charset="0"/>
              </a:rPr>
              <a:t>ctx.canvas.width</a:t>
            </a:r>
            <a:r>
              <a:rPr lang="en-US" dirty="0">
                <a:cs typeface="FreesiaUPC" pitchFamily="34" charset="-34"/>
              </a:rPr>
              <a:t>, </a:t>
            </a:r>
          </a:p>
          <a:p>
            <a:pPr lvl="1">
              <a:spcBef>
                <a:spcPts val="200"/>
              </a:spcBef>
            </a:pPr>
            <a:r>
              <a:rPr lang="en-US" dirty="0">
                <a:cs typeface="FreesiaUPC" pitchFamily="34" charset="-34"/>
              </a:rPr>
              <a:t>JavaScript variables</a:t>
            </a: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71</a:t>
            </a:fld>
            <a:endParaRPr lang="en-US" dirty="0"/>
          </a:p>
        </p:txBody>
      </p:sp>
    </p:spTree>
    <p:extLst>
      <p:ext uri="{BB962C8B-B14F-4D97-AF65-F5344CB8AC3E}">
        <p14:creationId xmlns:p14="http://schemas.microsoft.com/office/powerpoint/2010/main" val="439119869"/>
      </p:ext>
    </p:extLst>
  </p:cSld>
  <p:clrMapOvr>
    <a:masterClrMapping/>
  </p:clrMapOvr>
  <p:transition>
    <p:strips/>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 (cont’d)</a:t>
            </a:r>
          </a:p>
        </p:txBody>
      </p:sp>
      <p:sp>
        <p:nvSpPr>
          <p:cNvPr id="3" name="Content Placeholder 2"/>
          <p:cNvSpPr>
            <a:spLocks noGrp="1"/>
          </p:cNvSpPr>
          <p:nvPr>
            <p:ph idx="1"/>
          </p:nvPr>
        </p:nvSpPr>
        <p:spPr/>
        <p:txBody>
          <a:bodyPr/>
          <a:lstStyle/>
          <a:p>
            <a:r>
              <a:rPr lang="en-US" dirty="0"/>
              <a:t>Canvas axis</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72</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600200" y="2286000"/>
            <a:ext cx="5715000" cy="3371850"/>
          </a:xfrm>
          <a:prstGeom prst="rect">
            <a:avLst/>
          </a:prstGeom>
          <a:noFill/>
          <a:ln w="9525">
            <a:noFill/>
            <a:miter lim="800000"/>
            <a:headEnd/>
            <a:tailEnd/>
          </a:ln>
          <a:effectLst/>
        </p:spPr>
      </p:pic>
    </p:spTree>
    <p:extLst>
      <p:ext uri="{BB962C8B-B14F-4D97-AF65-F5344CB8AC3E}">
        <p14:creationId xmlns:p14="http://schemas.microsoft.com/office/powerpoint/2010/main" val="3994307551"/>
      </p:ext>
    </p:extLst>
  </p:cSld>
  <p:clrMapOvr>
    <a:masterClrMapping/>
  </p:clrMapOvr>
  <p:transition>
    <p:strips/>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to Canvas</a:t>
            </a:r>
          </a:p>
        </p:txBody>
      </p:sp>
      <p:sp>
        <p:nvSpPr>
          <p:cNvPr id="3" name="Content Placeholder 2"/>
          <p:cNvSpPr>
            <a:spLocks noGrp="1"/>
          </p:cNvSpPr>
          <p:nvPr>
            <p:ph idx="1"/>
          </p:nvPr>
        </p:nvSpPr>
        <p:spPr>
          <a:xfrm>
            <a:off x="304800" y="1143000"/>
            <a:ext cx="8610600" cy="5181600"/>
          </a:xfrm>
        </p:spPr>
        <p:txBody>
          <a:bodyPr/>
          <a:lstStyle/>
          <a:p>
            <a:r>
              <a:rPr lang="en-US" dirty="0"/>
              <a:t>Access to the canvas in JavaScript function</a:t>
            </a:r>
          </a:p>
          <a:p>
            <a:pPr>
              <a:buNone/>
            </a:pPr>
            <a:r>
              <a:rPr lang="en-US" sz="1800" b="1" dirty="0">
                <a:latin typeface="Courier New" pitchFamily="49" charset="0"/>
                <a:cs typeface="Courier New" pitchFamily="49" charset="0"/>
              </a:rPr>
              <a:t>		</a:t>
            </a:r>
          </a:p>
          <a:p>
            <a:pPr>
              <a:buNone/>
            </a:pPr>
            <a:r>
              <a:rPr lang="en-US" sz="2800" b="1" dirty="0" err="1">
                <a:latin typeface="Courier New" pitchFamily="49" charset="0"/>
                <a:cs typeface="Courier New" pitchFamily="49" charset="0"/>
              </a:rPr>
              <a:t>var</a:t>
            </a:r>
            <a:r>
              <a:rPr lang="en-US" sz="2800" b="1" dirty="0">
                <a:latin typeface="Courier New" pitchFamily="49" charset="0"/>
                <a:cs typeface="Courier New" pitchFamily="49" charset="0"/>
              </a:rPr>
              <a:t> </a:t>
            </a:r>
            <a:r>
              <a:rPr lang="en-US" sz="2800" b="1" dirty="0">
                <a:solidFill>
                  <a:srgbClr val="C00000"/>
                </a:solidFill>
                <a:latin typeface="Courier New" pitchFamily="49" charset="0"/>
                <a:cs typeface="Courier New" pitchFamily="49" charset="0"/>
              </a:rPr>
              <a:t>canvas </a:t>
            </a:r>
            <a:r>
              <a:rPr lang="en-US" sz="2800" b="1" dirty="0">
                <a:latin typeface="Courier New" pitchFamily="49" charset="0"/>
                <a:cs typeface="Courier New" pitchFamily="49" charset="0"/>
              </a:rPr>
              <a:t>=</a:t>
            </a:r>
          </a:p>
          <a:p>
            <a:pPr>
              <a:buNone/>
            </a:pPr>
            <a:r>
              <a:rPr lang="en-US" sz="2800" b="1" dirty="0">
                <a:solidFill>
                  <a:srgbClr val="0033CC"/>
                </a:solidFill>
                <a:latin typeface="Courier New" pitchFamily="49" charset="0"/>
                <a:cs typeface="Courier New" pitchFamily="49" charset="0"/>
              </a:rPr>
              <a:t>  </a:t>
            </a:r>
            <a:r>
              <a:rPr lang="en-US" sz="2800" b="1" dirty="0" err="1">
                <a:solidFill>
                  <a:srgbClr val="0033CC"/>
                </a:solidFill>
                <a:latin typeface="Courier New" pitchFamily="49" charset="0"/>
                <a:cs typeface="Courier New" pitchFamily="49" charset="0"/>
              </a:rPr>
              <a:t>document.getElementByID</a:t>
            </a:r>
            <a:r>
              <a:rPr lang="en-US" sz="2800" b="1" dirty="0">
                <a:solidFill>
                  <a:srgbClr val="0033CC"/>
                </a:solidFill>
                <a:latin typeface="Courier New" pitchFamily="49" charset="0"/>
                <a:cs typeface="Courier New" pitchFamily="49" charset="0"/>
              </a:rPr>
              <a:t>("</a:t>
            </a:r>
            <a:r>
              <a:rPr lang="en-US" sz="2800" b="1" dirty="0" err="1">
                <a:latin typeface="Courier New" pitchFamily="49" charset="0"/>
                <a:cs typeface="Courier New" pitchFamily="49" charset="0"/>
              </a:rPr>
              <a:t>canvas_id</a:t>
            </a:r>
            <a:r>
              <a:rPr lang="en-US" sz="2800" b="1" dirty="0">
                <a:solidFill>
                  <a:srgbClr val="0033CC"/>
                </a:solidFill>
                <a:latin typeface="Courier New" pitchFamily="49" charset="0"/>
                <a:cs typeface="Courier New" pitchFamily="49" charset="0"/>
              </a:rPr>
              <a:t>");</a:t>
            </a:r>
          </a:p>
          <a:p>
            <a:pPr>
              <a:buNone/>
            </a:pPr>
            <a:r>
              <a:rPr lang="en-US" sz="2800" b="1" dirty="0" err="1">
                <a:latin typeface="Courier New" pitchFamily="49" charset="0"/>
                <a:cs typeface="Courier New" pitchFamily="49" charset="0"/>
              </a:rPr>
              <a:t>var</a:t>
            </a:r>
            <a:r>
              <a:rPr lang="en-US" sz="2800" b="1" dirty="0">
                <a:latin typeface="Courier New" pitchFamily="49" charset="0"/>
                <a:cs typeface="Courier New" pitchFamily="49" charset="0"/>
              </a:rPr>
              <a:t> </a:t>
            </a:r>
            <a:r>
              <a:rPr lang="en-US" sz="2800" b="1" dirty="0" err="1">
                <a:solidFill>
                  <a:srgbClr val="C00000"/>
                </a:solidFill>
                <a:latin typeface="Courier New" pitchFamily="49" charset="0"/>
                <a:cs typeface="Courier New" pitchFamily="49" charset="0"/>
              </a:rPr>
              <a:t>ctx</a:t>
            </a:r>
            <a:r>
              <a:rPr lang="en-US" sz="2800" b="1" dirty="0">
                <a:latin typeface="Courier New" pitchFamily="49" charset="0"/>
                <a:cs typeface="Courier New" pitchFamily="49" charset="0"/>
              </a:rPr>
              <a:t> = </a:t>
            </a:r>
            <a:r>
              <a:rPr lang="en-US" sz="2800" b="1" dirty="0" err="1">
                <a:latin typeface="Courier New" pitchFamily="49" charset="0"/>
                <a:cs typeface="Courier New" pitchFamily="49" charset="0"/>
              </a:rPr>
              <a:t>canvas.</a:t>
            </a:r>
            <a:r>
              <a:rPr lang="en-US" sz="2800" b="1" dirty="0" err="1">
                <a:solidFill>
                  <a:srgbClr val="0033CC"/>
                </a:solidFill>
                <a:latin typeface="Courier New" pitchFamily="49" charset="0"/>
                <a:cs typeface="Courier New" pitchFamily="49" charset="0"/>
              </a:rPr>
              <a:t>getContext</a:t>
            </a:r>
            <a:r>
              <a:rPr lang="en-US" sz="2800" b="1" dirty="0">
                <a:solidFill>
                  <a:srgbClr val="0033CC"/>
                </a:solidFill>
                <a:latin typeface="Courier New" pitchFamily="49" charset="0"/>
                <a:cs typeface="Courier New" pitchFamily="49" charset="0"/>
              </a:rPr>
              <a:t>("2d");</a:t>
            </a:r>
            <a:endParaRPr lang="en-US" sz="2800" b="1" dirty="0">
              <a:latin typeface="Courier New" pitchFamily="49" charset="0"/>
              <a:cs typeface="Courier New" pitchFamily="49" charset="0"/>
            </a:endParaRPr>
          </a:p>
          <a:p>
            <a:pPr>
              <a:buNone/>
            </a:pPr>
            <a:r>
              <a:rPr lang="en-US" sz="2800" b="1" dirty="0">
                <a:latin typeface="Courier New" pitchFamily="49" charset="0"/>
                <a:cs typeface="Courier New" pitchFamily="49" charset="0"/>
              </a:rPr>
              <a:t>		</a:t>
            </a:r>
            <a:endParaRPr lang="en-US" dirty="0"/>
          </a:p>
          <a:p>
            <a:r>
              <a:rPr lang="en-US" dirty="0"/>
              <a:t>A </a:t>
            </a:r>
            <a:r>
              <a:rPr lang="en-US" dirty="0">
                <a:solidFill>
                  <a:srgbClr val="C00000"/>
                </a:solidFill>
              </a:rPr>
              <a:t>really huge </a:t>
            </a:r>
            <a:r>
              <a:rPr lang="en-US" dirty="0"/>
              <a:t>API to draw lines, … using the </a:t>
            </a:r>
            <a:r>
              <a:rPr lang="en-US" b="1" dirty="0" err="1">
                <a:solidFill>
                  <a:srgbClr val="C00000"/>
                </a:solidFill>
                <a:latin typeface="Courier New" pitchFamily="49" charset="0"/>
                <a:cs typeface="Courier New" pitchFamily="49" charset="0"/>
              </a:rPr>
              <a:t>ctx</a:t>
            </a:r>
            <a:r>
              <a:rPr lang="en-US" b="1" dirty="0">
                <a:latin typeface="Courier New" pitchFamily="49" charset="0"/>
                <a:cs typeface="Courier New" pitchFamily="49" charset="0"/>
              </a:rPr>
              <a:t> </a:t>
            </a:r>
            <a:r>
              <a:rPr lang="en-US" dirty="0"/>
              <a:t>object </a:t>
            </a:r>
          </a:p>
          <a:p>
            <a:pPr lvl="1"/>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73</a:t>
            </a:fld>
            <a:endParaRPr lang="en-US" dirty="0"/>
          </a:p>
        </p:txBody>
      </p:sp>
    </p:spTree>
    <p:extLst>
      <p:ext uri="{BB962C8B-B14F-4D97-AF65-F5344CB8AC3E}">
        <p14:creationId xmlns:p14="http://schemas.microsoft.com/office/powerpoint/2010/main" val="3803642045"/>
      </p:ext>
    </p:extLst>
  </p:cSld>
  <p:clrMapOvr>
    <a:masterClrMapping/>
  </p:clrMapOvr>
  <p:transition>
    <p:strips/>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 API: Drawing Processes</a:t>
            </a:r>
          </a:p>
        </p:txBody>
      </p:sp>
      <p:sp>
        <p:nvSpPr>
          <p:cNvPr id="3" name="Content Placeholder 2"/>
          <p:cNvSpPr>
            <a:spLocks noGrp="1"/>
          </p:cNvSpPr>
          <p:nvPr>
            <p:ph idx="1"/>
          </p:nvPr>
        </p:nvSpPr>
        <p:spPr>
          <a:xfrm>
            <a:off x="304800" y="1143000"/>
            <a:ext cx="8839200" cy="5181600"/>
          </a:xfrm>
        </p:spPr>
        <p:txBody>
          <a:bodyPr/>
          <a:lstStyle/>
          <a:p>
            <a:r>
              <a:rPr lang="en-US" sz="2800" dirty="0"/>
              <a:t>Two general kinds of shapes (states)</a:t>
            </a:r>
          </a:p>
          <a:p>
            <a:pPr lvl="1"/>
            <a:r>
              <a:rPr lang="en-US" sz="2400" dirty="0"/>
              <a:t>Filled </a:t>
            </a:r>
          </a:p>
          <a:p>
            <a:pPr lvl="2"/>
            <a:r>
              <a:rPr lang="en-US" sz="2400" dirty="0">
                <a:cs typeface="FreesiaUPC" pitchFamily="34" charset="-34"/>
              </a:rPr>
              <a:t>Flooding the area within a closed shape with a color</a:t>
            </a:r>
            <a:endParaRPr lang="en-US" sz="2400" dirty="0"/>
          </a:p>
          <a:p>
            <a:pPr lvl="1"/>
            <a:r>
              <a:rPr lang="en-US" sz="2400" dirty="0"/>
              <a:t>Stroke</a:t>
            </a:r>
          </a:p>
          <a:p>
            <a:pPr lvl="2"/>
            <a:r>
              <a:rPr lang="en-US" sz="2400" dirty="0">
                <a:cs typeface="FreesiaUPC" pitchFamily="34" charset="-34"/>
              </a:rPr>
              <a:t>Drawing a line or a border with a specific thickness and color along a path, shape, or text </a:t>
            </a:r>
            <a:endParaRPr lang="en-US" sz="2400" dirty="0"/>
          </a:p>
          <a:p>
            <a:r>
              <a:rPr lang="en-US" sz="2800" dirty="0"/>
              <a:t>Global settings</a:t>
            </a:r>
          </a:p>
          <a:p>
            <a:pPr lvl="1"/>
            <a:r>
              <a:rPr lang="en-US" sz="2400" dirty="0"/>
              <a:t>Styling</a:t>
            </a:r>
          </a:p>
          <a:p>
            <a:pPr lvl="1">
              <a:spcBef>
                <a:spcPts val="400"/>
              </a:spcBef>
              <a:buNone/>
            </a:pPr>
            <a:r>
              <a:rPr lang="en-US" sz="2000" b="1" dirty="0">
                <a:solidFill>
                  <a:srgbClr val="0033CC"/>
                </a:solidFill>
                <a:latin typeface="Courier New" pitchFamily="49" charset="0"/>
                <a:cs typeface="Courier New" pitchFamily="49" charset="0"/>
              </a:rPr>
              <a:t>	</a:t>
            </a:r>
            <a:r>
              <a:rPr lang="en-US" sz="2000" b="1" dirty="0" err="1">
                <a:solidFill>
                  <a:srgbClr val="0033CC"/>
                </a:solidFill>
                <a:latin typeface="Courier New" pitchFamily="49" charset="0"/>
                <a:cs typeface="Courier New" pitchFamily="49" charset="0"/>
              </a:rPr>
              <a:t>ctx.fillStyle</a:t>
            </a:r>
            <a:r>
              <a:rPr lang="en-US" sz="2000" b="1" dirty="0">
                <a:solidFill>
                  <a:srgbClr val="0033CC"/>
                </a:solidFill>
                <a:latin typeface="Courier New" pitchFamily="49" charset="0"/>
                <a:cs typeface="Courier New" pitchFamily="49" charset="0"/>
              </a:rPr>
              <a:t> = "</a:t>
            </a:r>
            <a:r>
              <a:rPr lang="en-US" sz="2000" b="1" dirty="0" err="1">
                <a:solidFill>
                  <a:srgbClr val="0033CC"/>
                </a:solidFill>
                <a:latin typeface="Courier New" pitchFamily="49" charset="0"/>
                <a:cs typeface="Courier New" pitchFamily="49" charset="0"/>
              </a:rPr>
              <a:t>rgb</a:t>
            </a:r>
            <a:r>
              <a:rPr lang="en-US" sz="2000" b="1" dirty="0">
                <a:solidFill>
                  <a:srgbClr val="0033CC"/>
                </a:solidFill>
                <a:latin typeface="Courier New" pitchFamily="49" charset="0"/>
                <a:cs typeface="Courier New" pitchFamily="49" charset="0"/>
              </a:rPr>
              <a:t>(</a:t>
            </a:r>
            <a:r>
              <a:rPr lang="en-US" sz="2000" b="1" dirty="0">
                <a:latin typeface="Courier New" pitchFamily="49" charset="0"/>
                <a:cs typeface="Courier New" pitchFamily="49" charset="0"/>
              </a:rPr>
              <a:t>R</a:t>
            </a:r>
            <a:r>
              <a:rPr lang="en-US" sz="2000" b="1" dirty="0">
                <a:solidFill>
                  <a:srgbClr val="0033CC"/>
                </a:solidFill>
                <a:latin typeface="Courier New" pitchFamily="49" charset="0"/>
                <a:cs typeface="Courier New" pitchFamily="49" charset="0"/>
              </a:rPr>
              <a:t>, </a:t>
            </a:r>
            <a:r>
              <a:rPr lang="en-US" sz="2000" b="1" dirty="0">
                <a:latin typeface="Courier New" pitchFamily="49" charset="0"/>
                <a:cs typeface="Courier New" pitchFamily="49" charset="0"/>
              </a:rPr>
              <a:t>G</a:t>
            </a:r>
            <a:r>
              <a:rPr lang="en-US" sz="2000" b="1" dirty="0">
                <a:solidFill>
                  <a:srgbClr val="0033CC"/>
                </a:solidFill>
                <a:latin typeface="Courier New" pitchFamily="49" charset="0"/>
                <a:cs typeface="Courier New" pitchFamily="49" charset="0"/>
              </a:rPr>
              <a:t>, </a:t>
            </a:r>
            <a:r>
              <a:rPr lang="en-US" sz="2000" b="1" dirty="0">
                <a:latin typeface="Courier New" pitchFamily="49" charset="0"/>
                <a:cs typeface="Courier New" pitchFamily="49" charset="0"/>
              </a:rPr>
              <a:t>B</a:t>
            </a:r>
            <a:r>
              <a:rPr lang="en-US" sz="2000" b="1" dirty="0">
                <a:solidFill>
                  <a:srgbClr val="0033CC"/>
                </a:solidFill>
                <a:latin typeface="Courier New" pitchFamily="49" charset="0"/>
                <a:cs typeface="Courier New" pitchFamily="49" charset="0"/>
              </a:rPr>
              <a:t>)";</a:t>
            </a:r>
          </a:p>
          <a:p>
            <a:pPr lvl="1">
              <a:spcBef>
                <a:spcPts val="400"/>
              </a:spcBef>
              <a:buNone/>
            </a:pPr>
            <a:r>
              <a:rPr lang="en-US" sz="2000" b="1" dirty="0">
                <a:solidFill>
                  <a:srgbClr val="0033CC"/>
                </a:solidFill>
                <a:latin typeface="Courier New" pitchFamily="49" charset="0"/>
                <a:cs typeface="Courier New" pitchFamily="49" charset="0"/>
              </a:rPr>
              <a:t>	</a:t>
            </a:r>
            <a:r>
              <a:rPr lang="en-US" sz="2000" b="1" dirty="0" err="1">
                <a:solidFill>
                  <a:srgbClr val="0033CC"/>
                </a:solidFill>
                <a:latin typeface="Courier New" pitchFamily="49" charset="0"/>
                <a:cs typeface="Courier New" pitchFamily="49" charset="0"/>
              </a:rPr>
              <a:t>ctx.strokeStyle</a:t>
            </a:r>
            <a:r>
              <a:rPr lang="en-US" sz="2000" b="1" dirty="0">
                <a:solidFill>
                  <a:srgbClr val="0033CC"/>
                </a:solidFill>
                <a:latin typeface="Courier New" pitchFamily="49" charset="0"/>
                <a:cs typeface="Courier New" pitchFamily="49" charset="0"/>
              </a:rPr>
              <a:t> = "</a:t>
            </a:r>
            <a:r>
              <a:rPr lang="en-US" sz="2000" b="1" dirty="0" err="1">
                <a:solidFill>
                  <a:srgbClr val="0033CC"/>
                </a:solidFill>
                <a:latin typeface="Courier New" pitchFamily="49" charset="0"/>
                <a:cs typeface="Courier New" pitchFamily="49" charset="0"/>
              </a:rPr>
              <a:t>rgb</a:t>
            </a:r>
            <a:r>
              <a:rPr lang="en-US" sz="2000" b="1" dirty="0">
                <a:solidFill>
                  <a:srgbClr val="0033CC"/>
                </a:solidFill>
                <a:latin typeface="Courier New" pitchFamily="49" charset="0"/>
                <a:cs typeface="Courier New" pitchFamily="49" charset="0"/>
              </a:rPr>
              <a:t>(</a:t>
            </a:r>
            <a:r>
              <a:rPr lang="en-US" sz="2000" b="1" dirty="0">
                <a:latin typeface="Courier New" pitchFamily="49" charset="0"/>
                <a:cs typeface="Courier New" pitchFamily="49" charset="0"/>
              </a:rPr>
              <a:t>R</a:t>
            </a:r>
            <a:r>
              <a:rPr lang="en-US" sz="2000" b="1" dirty="0">
                <a:solidFill>
                  <a:srgbClr val="0033CC"/>
                </a:solidFill>
                <a:latin typeface="Courier New" pitchFamily="49" charset="0"/>
                <a:cs typeface="Courier New" pitchFamily="49" charset="0"/>
              </a:rPr>
              <a:t>, </a:t>
            </a:r>
            <a:r>
              <a:rPr lang="en-US" sz="2000" b="1" dirty="0">
                <a:latin typeface="Courier New" pitchFamily="49" charset="0"/>
                <a:cs typeface="Courier New" pitchFamily="49" charset="0"/>
              </a:rPr>
              <a:t>G</a:t>
            </a:r>
            <a:r>
              <a:rPr lang="en-US" sz="2000" b="1" dirty="0">
                <a:solidFill>
                  <a:srgbClr val="0033CC"/>
                </a:solidFill>
                <a:latin typeface="Courier New" pitchFamily="49" charset="0"/>
                <a:cs typeface="Courier New" pitchFamily="49" charset="0"/>
              </a:rPr>
              <a:t>, </a:t>
            </a:r>
            <a:r>
              <a:rPr lang="en-US" sz="2000" b="1" dirty="0">
                <a:latin typeface="Courier New" pitchFamily="49" charset="0"/>
                <a:cs typeface="Courier New" pitchFamily="49" charset="0"/>
              </a:rPr>
              <a:t>B</a:t>
            </a:r>
            <a:r>
              <a:rPr lang="en-US" sz="2000" b="1" dirty="0">
                <a:solidFill>
                  <a:srgbClr val="0033CC"/>
                </a:solidFill>
                <a:latin typeface="Courier New" pitchFamily="49" charset="0"/>
                <a:cs typeface="Courier New" pitchFamily="49" charset="0"/>
              </a:rPr>
              <a:t>)";</a:t>
            </a:r>
          </a:p>
          <a:p>
            <a:pPr lvl="1"/>
            <a:r>
              <a:rPr lang="en-US" sz="2400" dirty="0"/>
              <a:t>Line width</a:t>
            </a:r>
          </a:p>
          <a:p>
            <a:pPr lvl="1">
              <a:spcBef>
                <a:spcPts val="400"/>
              </a:spcBef>
              <a:buNone/>
            </a:pPr>
            <a:r>
              <a:rPr lang="en-US" sz="2000" b="1" dirty="0">
                <a:solidFill>
                  <a:srgbClr val="0033CC"/>
                </a:solidFill>
                <a:latin typeface="Courier New" pitchFamily="49" charset="0"/>
                <a:cs typeface="Courier New" pitchFamily="49" charset="0"/>
              </a:rPr>
              <a:t>	</a:t>
            </a:r>
            <a:r>
              <a:rPr lang="en-US" sz="2000" b="1" dirty="0" err="1">
                <a:solidFill>
                  <a:srgbClr val="0033CC"/>
                </a:solidFill>
                <a:latin typeface="Courier New" pitchFamily="49" charset="0"/>
                <a:cs typeface="Courier New" pitchFamily="49" charset="0"/>
              </a:rPr>
              <a:t>ctx.lineWidth</a:t>
            </a:r>
            <a:r>
              <a:rPr lang="en-US" sz="2000" b="1" dirty="0">
                <a:solidFill>
                  <a:srgbClr val="0033CC"/>
                </a:solidFill>
                <a:latin typeface="Courier New" pitchFamily="49" charset="0"/>
                <a:cs typeface="Courier New" pitchFamily="49" charset="0"/>
              </a:rPr>
              <a:t> = </a:t>
            </a:r>
            <a:r>
              <a:rPr lang="en-US" sz="2000" b="1" dirty="0">
                <a:latin typeface="Courier New" pitchFamily="49" charset="0"/>
                <a:cs typeface="Courier New" pitchFamily="49" charset="0"/>
              </a:rPr>
              <a:t>5</a:t>
            </a:r>
            <a:r>
              <a:rPr lang="en-US" sz="2000" b="1" dirty="0">
                <a:solidFill>
                  <a:srgbClr val="0033CC"/>
                </a:solidFill>
                <a:latin typeface="Courier New" pitchFamily="49" charset="0"/>
                <a:cs typeface="Courier New" pitchFamily="49" charset="0"/>
              </a:rPr>
              <a:t>;</a:t>
            </a:r>
          </a:p>
          <a:p>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74</a:t>
            </a:fld>
            <a:endParaRPr lang="en-US" dirty="0"/>
          </a:p>
        </p:txBody>
      </p:sp>
    </p:spTree>
    <p:extLst>
      <p:ext uri="{BB962C8B-B14F-4D97-AF65-F5344CB8AC3E}">
        <p14:creationId xmlns:p14="http://schemas.microsoft.com/office/powerpoint/2010/main" val="4235183139"/>
      </p:ext>
    </p:extLst>
  </p:cSld>
  <p:clrMapOvr>
    <a:masterClrMapping/>
  </p:clrMapOvr>
  <p:transition>
    <p:strips/>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 API: Shapes</a:t>
            </a:r>
          </a:p>
        </p:txBody>
      </p:sp>
      <p:sp>
        <p:nvSpPr>
          <p:cNvPr id="3" name="Content Placeholder 2"/>
          <p:cNvSpPr>
            <a:spLocks noGrp="1"/>
          </p:cNvSpPr>
          <p:nvPr>
            <p:ph idx="1"/>
          </p:nvPr>
        </p:nvSpPr>
        <p:spPr>
          <a:xfrm>
            <a:off x="304800" y="1143000"/>
            <a:ext cx="8610600" cy="5181600"/>
          </a:xfrm>
        </p:spPr>
        <p:txBody>
          <a:bodyPr/>
          <a:lstStyle/>
          <a:p>
            <a:r>
              <a:rPr lang="en-US" dirty="0"/>
              <a:t>Simple shapes in canvas are rectangles</a:t>
            </a:r>
          </a:p>
          <a:p>
            <a:pPr>
              <a:buNone/>
            </a:pPr>
            <a:r>
              <a:rPr lang="en-US" sz="2800" b="1" dirty="0" err="1">
                <a:latin typeface="Courier New" pitchFamily="49" charset="0"/>
                <a:cs typeface="Courier New" pitchFamily="49" charset="0"/>
              </a:rPr>
              <a:t>ctx.</a:t>
            </a:r>
            <a:r>
              <a:rPr lang="en-US" sz="2800" b="1" dirty="0" err="1">
                <a:solidFill>
                  <a:srgbClr val="0033CC"/>
                </a:solidFill>
                <a:latin typeface="Courier New" pitchFamily="49" charset="0"/>
                <a:cs typeface="Courier New" pitchFamily="49" charset="0"/>
              </a:rPr>
              <a:t>fillRect</a:t>
            </a:r>
            <a:r>
              <a:rPr lang="en-US" sz="2800" b="1" dirty="0">
                <a:latin typeface="Courier New" pitchFamily="49" charset="0"/>
                <a:cs typeface="Courier New" pitchFamily="49" charset="0"/>
              </a:rPr>
              <a:t>(X, Y, W, H);</a:t>
            </a:r>
          </a:p>
          <a:p>
            <a:pPr>
              <a:buNone/>
            </a:pPr>
            <a:r>
              <a:rPr lang="en-US" sz="2800" b="1" dirty="0" err="1">
                <a:latin typeface="Courier New" pitchFamily="49" charset="0"/>
                <a:cs typeface="Courier New" pitchFamily="49" charset="0"/>
              </a:rPr>
              <a:t>ctx.</a:t>
            </a:r>
            <a:r>
              <a:rPr lang="en-US" sz="2800" b="1" dirty="0" err="1">
                <a:solidFill>
                  <a:srgbClr val="0033CC"/>
                </a:solidFill>
                <a:latin typeface="Courier New" pitchFamily="49" charset="0"/>
                <a:cs typeface="Courier New" pitchFamily="49" charset="0"/>
              </a:rPr>
              <a:t>strokeRect</a:t>
            </a:r>
            <a:r>
              <a:rPr lang="en-US" sz="2800" b="1" dirty="0">
                <a:latin typeface="Courier New" pitchFamily="49" charset="0"/>
                <a:cs typeface="Courier New" pitchFamily="49" charset="0"/>
              </a:rPr>
              <a:t>(X, Y, W, H);</a:t>
            </a:r>
          </a:p>
          <a:p>
            <a:pPr>
              <a:buNone/>
            </a:pPr>
            <a:endParaRPr lang="en-US" sz="2800" b="1" dirty="0">
              <a:latin typeface="Courier New" pitchFamily="49" charset="0"/>
              <a:cs typeface="Courier New" pitchFamily="49" charset="0"/>
            </a:endParaRPr>
          </a:p>
          <a:p>
            <a:pPr>
              <a:buNone/>
            </a:pPr>
            <a:endParaRPr lang="en-US" sz="2800" b="1" dirty="0">
              <a:latin typeface="Courier New" pitchFamily="49" charset="0"/>
              <a:cs typeface="Courier New" pitchFamily="49" charset="0"/>
            </a:endParaRPr>
          </a:p>
          <a:p>
            <a:pPr>
              <a:buNone/>
            </a:pPr>
            <a:r>
              <a:rPr lang="en-US" sz="2400" b="1" dirty="0" err="1">
                <a:latin typeface="Courier New" pitchFamily="49" charset="0"/>
                <a:cs typeface="Courier New" pitchFamily="49" charset="0"/>
              </a:rPr>
              <a:t>ctx.fillRect</a:t>
            </a:r>
            <a:r>
              <a:rPr lang="en-US" sz="2400" b="1" dirty="0">
                <a:latin typeface="Courier New" pitchFamily="49" charset="0"/>
                <a:cs typeface="Courier New" pitchFamily="49" charset="0"/>
              </a:rPr>
              <a:t>(50,50,30,40);</a:t>
            </a:r>
          </a:p>
          <a:p>
            <a:pPr>
              <a:buNone/>
            </a:pPr>
            <a:r>
              <a:rPr lang="en-US" sz="2400" b="1" dirty="0" err="1">
                <a:latin typeface="Courier New" pitchFamily="49" charset="0"/>
                <a:cs typeface="Courier New" pitchFamily="49" charset="0"/>
              </a:rPr>
              <a:t>ctx.strokeRect</a:t>
            </a:r>
            <a:r>
              <a:rPr lang="en-US" sz="2400" b="1" dirty="0">
                <a:latin typeface="Courier New" pitchFamily="49" charset="0"/>
                <a:cs typeface="Courier New" pitchFamily="49" charset="0"/>
              </a:rPr>
              <a:t>(100,100,50,100);</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75</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553200" y="3429000"/>
            <a:ext cx="2362200" cy="2828807"/>
          </a:xfrm>
          <a:prstGeom prst="rect">
            <a:avLst/>
          </a:prstGeom>
          <a:noFill/>
          <a:ln w="9525">
            <a:noFill/>
            <a:miter lim="800000"/>
            <a:headEnd/>
            <a:tailEnd/>
          </a:ln>
          <a:effectLst/>
        </p:spPr>
      </p:pic>
    </p:spTree>
    <p:extLst>
      <p:ext uri="{BB962C8B-B14F-4D97-AF65-F5344CB8AC3E}">
        <p14:creationId xmlns:p14="http://schemas.microsoft.com/office/powerpoint/2010/main" val="639496995"/>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checkerboard(across)">
                                      <p:cBhvr>
                                        <p:cTn id="7" dur="500"/>
                                        <p:tgtEl>
                                          <p:spTgt spid="3">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checkerboard(across)">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checkerboard(across)">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 API: Shapes</a:t>
            </a:r>
          </a:p>
        </p:txBody>
      </p:sp>
      <p:sp>
        <p:nvSpPr>
          <p:cNvPr id="3" name="Content Placeholder 2"/>
          <p:cNvSpPr>
            <a:spLocks noGrp="1"/>
          </p:cNvSpPr>
          <p:nvPr>
            <p:ph idx="1"/>
          </p:nvPr>
        </p:nvSpPr>
        <p:spPr>
          <a:xfrm>
            <a:off x="304800" y="1143000"/>
            <a:ext cx="8686800" cy="5181600"/>
          </a:xfrm>
        </p:spPr>
        <p:txBody>
          <a:bodyPr/>
          <a:lstStyle/>
          <a:p>
            <a:r>
              <a:rPr lang="en-US" sz="2800" dirty="0"/>
              <a:t>Complex shapes are created by path</a:t>
            </a:r>
          </a:p>
          <a:p>
            <a:pPr lvl="1"/>
            <a:r>
              <a:rPr lang="en-US" sz="2400" dirty="0"/>
              <a:t>Path is an </a:t>
            </a:r>
            <a:r>
              <a:rPr lang="en-US" sz="2400" dirty="0">
                <a:solidFill>
                  <a:srgbClr val="C00000"/>
                </a:solidFill>
              </a:rPr>
              <a:t>invisible</a:t>
            </a:r>
            <a:r>
              <a:rPr lang="en-US" sz="2400" dirty="0"/>
              <a:t> line, </a:t>
            </a:r>
            <a:r>
              <a:rPr lang="en-US" sz="2400" dirty="0">
                <a:cs typeface="FreesiaUPC" pitchFamily="34" charset="-34"/>
              </a:rPr>
              <a:t>can be filled or stroked</a:t>
            </a:r>
            <a:endParaRPr lang="en-US" sz="2400" dirty="0"/>
          </a:p>
          <a:p>
            <a:r>
              <a:rPr lang="en-US" sz="2800" dirty="0">
                <a:cs typeface="FreesiaUPC" pitchFamily="34" charset="-34"/>
              </a:rPr>
              <a:t>A new path: </a:t>
            </a:r>
            <a:r>
              <a:rPr lang="en-US" sz="2800" b="1" dirty="0">
                <a:latin typeface="Courier New" pitchFamily="49" charset="0"/>
                <a:cs typeface="Courier New" pitchFamily="49" charset="0"/>
              </a:rPr>
              <a:t>ctx.</a:t>
            </a:r>
            <a:r>
              <a:rPr lang="en-US" sz="2800" b="1" dirty="0">
                <a:solidFill>
                  <a:srgbClr val="0033CC"/>
                </a:solidFill>
                <a:latin typeface="Courier New" pitchFamily="49" charset="0"/>
                <a:cs typeface="Courier New" pitchFamily="49" charset="0"/>
              </a:rPr>
              <a:t>beginPath</a:t>
            </a:r>
            <a:r>
              <a:rPr lang="en-US" sz="2800" b="1" dirty="0">
                <a:latin typeface="Courier New" pitchFamily="49" charset="0"/>
                <a:cs typeface="Courier New" pitchFamily="49" charset="0"/>
              </a:rPr>
              <a:t>()</a:t>
            </a:r>
          </a:p>
          <a:p>
            <a:r>
              <a:rPr lang="en-US" sz="2800" dirty="0"/>
              <a:t>Move the pen: </a:t>
            </a:r>
            <a:r>
              <a:rPr lang="en-US" sz="2800" b="1" dirty="0" err="1">
                <a:latin typeface="Courier New" pitchFamily="49" charset="0"/>
                <a:cs typeface="Courier New" pitchFamily="49" charset="0"/>
              </a:rPr>
              <a:t>ctx.</a:t>
            </a:r>
            <a:r>
              <a:rPr lang="en-US" sz="2800" b="1" dirty="0" err="1">
                <a:solidFill>
                  <a:srgbClr val="0033CC"/>
                </a:solidFill>
                <a:latin typeface="Courier New" pitchFamily="49" charset="0"/>
                <a:cs typeface="Courier New" pitchFamily="49" charset="0"/>
              </a:rPr>
              <a:t>moveTo</a:t>
            </a:r>
            <a:r>
              <a:rPr lang="en-US" sz="2800" b="1" dirty="0">
                <a:latin typeface="Courier New" pitchFamily="49" charset="0"/>
                <a:cs typeface="Courier New" pitchFamily="49" charset="0"/>
              </a:rPr>
              <a:t>(X,Y)</a:t>
            </a:r>
          </a:p>
          <a:p>
            <a:r>
              <a:rPr lang="en-US" sz="2800" dirty="0"/>
              <a:t>Line: </a:t>
            </a:r>
            <a:r>
              <a:rPr lang="en-US" sz="2800" b="1" dirty="0" err="1">
                <a:latin typeface="Courier New" pitchFamily="49" charset="0"/>
                <a:cs typeface="Courier New" pitchFamily="49" charset="0"/>
              </a:rPr>
              <a:t>ctx.</a:t>
            </a:r>
            <a:r>
              <a:rPr lang="en-US" sz="2800" b="1" dirty="0" err="1">
                <a:solidFill>
                  <a:srgbClr val="0033CC"/>
                </a:solidFill>
                <a:latin typeface="Courier New" pitchFamily="49" charset="0"/>
                <a:cs typeface="Courier New" pitchFamily="49" charset="0"/>
              </a:rPr>
              <a:t>lineTo</a:t>
            </a:r>
            <a:r>
              <a:rPr lang="en-US" sz="2800" b="1" dirty="0">
                <a:latin typeface="Courier New" pitchFamily="49" charset="0"/>
                <a:cs typeface="Courier New" pitchFamily="49" charset="0"/>
              </a:rPr>
              <a:t>(X,Y)</a:t>
            </a:r>
          </a:p>
          <a:p>
            <a:r>
              <a:rPr lang="en-US" sz="2800" dirty="0"/>
              <a:t>Arc: </a:t>
            </a:r>
            <a:r>
              <a:rPr lang="en-US" sz="2400" b="1" dirty="0">
                <a:latin typeface="Courier New" pitchFamily="49" charset="0"/>
                <a:cs typeface="Courier New" pitchFamily="49" charset="0"/>
              </a:rPr>
              <a:t>ctx.</a:t>
            </a:r>
            <a:r>
              <a:rPr lang="en-US" sz="2400" b="1" dirty="0">
                <a:solidFill>
                  <a:srgbClr val="0033CC"/>
                </a:solidFill>
                <a:latin typeface="Courier New" pitchFamily="49" charset="0"/>
                <a:cs typeface="Courier New" pitchFamily="49" charset="0"/>
              </a:rPr>
              <a:t>arc</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X,Y,R,sAngle,eAngle,anticlock</a:t>
            </a:r>
            <a:r>
              <a:rPr lang="en-US" sz="2400" b="1" dirty="0">
                <a:latin typeface="Courier New" pitchFamily="49" charset="0"/>
                <a:cs typeface="Courier New" pitchFamily="49" charset="0"/>
              </a:rPr>
              <a:t>); </a:t>
            </a:r>
            <a:endParaRPr lang="en-US" sz="2800" b="1" dirty="0">
              <a:latin typeface="Courier New" pitchFamily="49" charset="0"/>
              <a:cs typeface="Courier New" pitchFamily="49" charset="0"/>
            </a:endParaRPr>
          </a:p>
          <a:p>
            <a:r>
              <a:rPr lang="en-US" sz="2800" dirty="0"/>
              <a:t>Close the path: </a:t>
            </a:r>
            <a:r>
              <a:rPr lang="en-US" sz="2800" b="1" dirty="0" err="1">
                <a:latin typeface="Courier New" pitchFamily="49" charset="0"/>
                <a:cs typeface="Courier New" pitchFamily="49" charset="0"/>
              </a:rPr>
              <a:t>ctx.</a:t>
            </a:r>
            <a:r>
              <a:rPr lang="en-US" sz="2800" b="1" dirty="0" err="1">
                <a:solidFill>
                  <a:srgbClr val="0033CC"/>
                </a:solidFill>
                <a:latin typeface="Courier New" pitchFamily="49" charset="0"/>
                <a:cs typeface="Courier New" pitchFamily="49" charset="0"/>
              </a:rPr>
              <a:t>closePath</a:t>
            </a:r>
            <a:r>
              <a:rPr lang="en-US" sz="2800" b="1" dirty="0">
                <a:latin typeface="Courier New" pitchFamily="49" charset="0"/>
                <a:cs typeface="Courier New" pitchFamily="49" charset="0"/>
              </a:rPr>
              <a:t>()</a:t>
            </a:r>
          </a:p>
          <a:p>
            <a:endParaRPr lang="en-US" sz="2800" b="1" dirty="0">
              <a:latin typeface="Courier New" pitchFamily="49" charset="0"/>
              <a:cs typeface="Courier New" pitchFamily="49" charset="0"/>
            </a:endParaRPr>
          </a:p>
          <a:p>
            <a:endParaRPr lang="en-US" sz="2800" b="1" dirty="0">
              <a:latin typeface="Courier New" pitchFamily="49" charset="0"/>
              <a:cs typeface="Courier New" pitchFamily="49" charset="0"/>
            </a:endParaRPr>
          </a:p>
          <a:p>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76</a:t>
            </a:fld>
            <a:endParaRPr lang="en-US" dirty="0"/>
          </a:p>
        </p:txBody>
      </p:sp>
    </p:spTree>
    <p:extLst>
      <p:ext uri="{BB962C8B-B14F-4D97-AF65-F5344CB8AC3E}">
        <p14:creationId xmlns:p14="http://schemas.microsoft.com/office/powerpoint/2010/main" val="1516577580"/>
      </p:ext>
    </p:extLst>
  </p:cSld>
  <p:clrMapOvr>
    <a:masterClrMapping/>
  </p:clrMapOvr>
  <p:transition>
    <p:strips/>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Canvas API: Complex </a:t>
            </a:r>
            <a:r>
              <a:rPr lang="en-US" sz="3600" dirty="0" smtClean="0"/>
              <a:t>Shapes</a:t>
            </a:r>
            <a:r>
              <a:rPr lang="fa-IR" sz="3600" dirty="0" smtClean="0"/>
              <a:t>  </a:t>
            </a:r>
            <a:r>
              <a:rPr lang="en-US" sz="3600" dirty="0">
                <a:solidFill>
                  <a:srgbClr val="FF0000"/>
                </a:solidFill>
              </a:rPr>
              <a:t>(Out of Scope)</a:t>
            </a:r>
            <a:endParaRPr lang="en-US" sz="3600" dirty="0"/>
          </a:p>
        </p:txBody>
      </p:sp>
      <p:sp>
        <p:nvSpPr>
          <p:cNvPr id="3" name="Content Placeholder 2"/>
          <p:cNvSpPr>
            <a:spLocks noGrp="1"/>
          </p:cNvSpPr>
          <p:nvPr>
            <p:ph idx="1"/>
          </p:nvPr>
        </p:nvSpPr>
        <p:spPr/>
        <p:txBody>
          <a:bodyPr/>
          <a:lstStyle/>
          <a:p>
            <a:pPr>
              <a:buNone/>
            </a:pPr>
            <a:r>
              <a:rPr lang="en-US" sz="2400" b="1" dirty="0">
                <a:latin typeface="Courier New" pitchFamily="49" charset="0"/>
                <a:cs typeface="Courier New" pitchFamily="49" charset="0"/>
              </a:rPr>
              <a:t>ctx.beginPath();</a:t>
            </a:r>
          </a:p>
          <a:p>
            <a:pPr>
              <a:buNone/>
            </a:pPr>
            <a:r>
              <a:rPr lang="en-US" sz="2400" b="1" dirty="0" err="1">
                <a:latin typeface="Courier New" pitchFamily="49" charset="0"/>
                <a:cs typeface="Courier New" pitchFamily="49" charset="0"/>
              </a:rPr>
              <a:t>ctx.strokeStyle</a:t>
            </a:r>
            <a:r>
              <a:rPr lang="en-US" sz="2400" b="1" dirty="0">
                <a:latin typeface="Courier New" pitchFamily="49" charset="0"/>
                <a:cs typeface="Courier New" pitchFamily="49" charset="0"/>
              </a:rPr>
              <a:t> = "</a:t>
            </a:r>
            <a:r>
              <a:rPr lang="en-US" sz="2400" b="1" dirty="0" err="1">
                <a:latin typeface="Courier New" pitchFamily="49" charset="0"/>
                <a:cs typeface="Courier New" pitchFamily="49" charset="0"/>
              </a:rPr>
              <a:t>rgb</a:t>
            </a:r>
            <a:r>
              <a:rPr lang="en-US" sz="2400" b="1" dirty="0">
                <a:latin typeface="Courier New" pitchFamily="49" charset="0"/>
                <a:cs typeface="Courier New" pitchFamily="49" charset="0"/>
              </a:rPr>
              <a:t>(0, 0, 240)";</a:t>
            </a:r>
          </a:p>
          <a:p>
            <a:pPr>
              <a:buNone/>
            </a:pPr>
            <a:r>
              <a:rPr lang="en-US" sz="2400" b="1" dirty="0">
                <a:latin typeface="Courier New" pitchFamily="49" charset="0"/>
                <a:cs typeface="Courier New" pitchFamily="49" charset="0"/>
              </a:rPr>
              <a:t>ctx.arc(200,200,100,0,90 * TO_RADIANS,0);</a:t>
            </a:r>
          </a:p>
          <a:p>
            <a:pPr>
              <a:buNone/>
            </a:pPr>
            <a:r>
              <a:rPr lang="en-US" sz="2400" b="1" dirty="0" err="1">
                <a:latin typeface="Courier New" pitchFamily="49" charset="0"/>
                <a:cs typeface="Courier New" pitchFamily="49" charset="0"/>
              </a:rPr>
              <a:t>ctx.lineTo</a:t>
            </a:r>
            <a:r>
              <a:rPr lang="en-US" sz="2400" b="1" dirty="0">
                <a:latin typeface="Courier New" pitchFamily="49" charset="0"/>
                <a:cs typeface="Courier New" pitchFamily="49" charset="0"/>
              </a:rPr>
              <a:t>(200, 100);</a:t>
            </a:r>
          </a:p>
          <a:p>
            <a:pPr>
              <a:buNone/>
            </a:pPr>
            <a:r>
              <a:rPr lang="en-US" sz="2400" b="1" dirty="0" err="1">
                <a:latin typeface="Courier New" pitchFamily="49" charset="0"/>
                <a:cs typeface="Courier New" pitchFamily="49" charset="0"/>
              </a:rPr>
              <a:t>ctx.lineTo</a:t>
            </a:r>
            <a:r>
              <a:rPr lang="en-US" sz="2400" b="1" dirty="0">
                <a:latin typeface="Courier New" pitchFamily="49" charset="0"/>
                <a:cs typeface="Courier New" pitchFamily="49" charset="0"/>
              </a:rPr>
              <a:t>(300, 100);</a:t>
            </a:r>
          </a:p>
          <a:p>
            <a:pPr>
              <a:buNone/>
            </a:pPr>
            <a:r>
              <a:rPr lang="en-US" sz="2400" b="1" dirty="0" err="1">
                <a:latin typeface="Courier New" pitchFamily="49" charset="0"/>
                <a:cs typeface="Courier New" pitchFamily="49" charset="0"/>
              </a:rPr>
              <a:t>ctx.lineTo</a:t>
            </a:r>
            <a:r>
              <a:rPr lang="en-US" sz="2400" b="1" dirty="0">
                <a:latin typeface="Courier New" pitchFamily="49" charset="0"/>
                <a:cs typeface="Courier New" pitchFamily="49" charset="0"/>
              </a:rPr>
              <a:t>(350, 150);</a:t>
            </a:r>
          </a:p>
          <a:p>
            <a:pPr>
              <a:buNone/>
            </a:pPr>
            <a:r>
              <a:rPr lang="en-US" sz="2400" b="1" dirty="0" err="1">
                <a:latin typeface="Courier New" pitchFamily="49" charset="0"/>
                <a:cs typeface="Courier New" pitchFamily="49" charset="0"/>
              </a:rPr>
              <a:t>ctx.closePath</a:t>
            </a:r>
            <a:r>
              <a:rPr lang="en-US" sz="2400" b="1" dirty="0">
                <a:latin typeface="Courier New" pitchFamily="49" charset="0"/>
                <a:cs typeface="Courier New" pitchFamily="49" charset="0"/>
              </a:rPr>
              <a:t>();</a:t>
            </a:r>
          </a:p>
          <a:p>
            <a:pPr>
              <a:buNone/>
            </a:pPr>
            <a:r>
              <a:rPr lang="en-US" sz="2400" b="1" dirty="0" err="1">
                <a:latin typeface="Courier New" pitchFamily="49" charset="0"/>
                <a:cs typeface="Courier New" pitchFamily="49" charset="0"/>
              </a:rPr>
              <a:t>ctx.stroke</a:t>
            </a:r>
            <a:r>
              <a:rPr lang="en-US" sz="2400" b="1" dirty="0">
                <a:latin typeface="Courier New" pitchFamily="49" charset="0"/>
                <a:cs typeface="Courier New" pitchFamily="49" charset="0"/>
              </a:rPr>
              <a:t>();</a:t>
            </a: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77</a:t>
            </a:fld>
            <a:endParaRPr lang="en-US" dirty="0"/>
          </a:p>
        </p:txBody>
      </p:sp>
      <p:pic>
        <p:nvPicPr>
          <p:cNvPr id="5" name="Picture 2"/>
          <p:cNvPicPr>
            <a:picLocks noChangeAspect="1" noChangeArrowheads="1"/>
          </p:cNvPicPr>
          <p:nvPr/>
        </p:nvPicPr>
        <p:blipFill>
          <a:blip r:embed="rId3" cstate="print"/>
          <a:srcRect/>
          <a:stretch>
            <a:fillRect/>
          </a:stretch>
        </p:blipFill>
        <p:spPr bwMode="auto">
          <a:xfrm>
            <a:off x="6096000" y="3048000"/>
            <a:ext cx="2381677" cy="3124200"/>
          </a:xfrm>
          <a:prstGeom prst="rect">
            <a:avLst/>
          </a:prstGeom>
          <a:noFill/>
          <a:ln w="9525">
            <a:noFill/>
            <a:miter lim="800000"/>
            <a:headEnd/>
            <a:tailEnd/>
          </a:ln>
          <a:effectLst/>
        </p:spPr>
      </p:pic>
    </p:spTree>
    <p:extLst>
      <p:ext uri="{BB962C8B-B14F-4D97-AF65-F5344CB8AC3E}">
        <p14:creationId xmlns:p14="http://schemas.microsoft.com/office/powerpoint/2010/main" val="2993601152"/>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 API: </a:t>
            </a:r>
            <a:r>
              <a:rPr lang="en-US" dirty="0" smtClean="0"/>
              <a:t>Colors </a:t>
            </a:r>
            <a:r>
              <a:rPr lang="en-US" dirty="0" smtClean="0">
                <a:solidFill>
                  <a:srgbClr val="FF0000"/>
                </a:solidFill>
              </a:rPr>
              <a:t>(Out of Scope)</a:t>
            </a:r>
            <a:endParaRPr lang="en-US" dirty="0">
              <a:solidFill>
                <a:srgbClr val="FF0000"/>
              </a:solidFill>
            </a:endParaRPr>
          </a:p>
        </p:txBody>
      </p:sp>
      <p:sp>
        <p:nvSpPr>
          <p:cNvPr id="3" name="Content Placeholder 2"/>
          <p:cNvSpPr>
            <a:spLocks noGrp="1"/>
          </p:cNvSpPr>
          <p:nvPr>
            <p:ph idx="1"/>
          </p:nvPr>
        </p:nvSpPr>
        <p:spPr>
          <a:xfrm>
            <a:off x="304800" y="1143000"/>
            <a:ext cx="8610600" cy="5181600"/>
          </a:xfrm>
        </p:spPr>
        <p:txBody>
          <a:bodyPr/>
          <a:lstStyle/>
          <a:p>
            <a:r>
              <a:rPr lang="en-US" sz="2400" dirty="0">
                <a:cs typeface="FreesiaUPC" pitchFamily="34" charset="-34"/>
              </a:rPr>
              <a:t>Color options: solid color, gradient, or pattern</a:t>
            </a:r>
          </a:p>
          <a:p>
            <a:pPr lvl="1"/>
            <a:r>
              <a:rPr lang="en-US" sz="2000" dirty="0">
                <a:cs typeface="FreesiaUPC" pitchFamily="34" charset="-34"/>
              </a:rPr>
              <a:t>Assign value to </a:t>
            </a:r>
            <a:r>
              <a:rPr lang="en-US" sz="2000" b="1" dirty="0">
                <a:solidFill>
                  <a:srgbClr val="0033CC"/>
                </a:solidFill>
                <a:latin typeface="Courier New" pitchFamily="49" charset="0"/>
                <a:cs typeface="Courier New" pitchFamily="49" charset="0"/>
              </a:rPr>
              <a:t>fillStyle</a:t>
            </a:r>
            <a:r>
              <a:rPr lang="en-US" sz="2000" dirty="0">
                <a:cs typeface="FreesiaUPC" pitchFamily="34" charset="-34"/>
              </a:rPr>
              <a:t> or </a:t>
            </a:r>
            <a:r>
              <a:rPr lang="en-US" sz="2000" b="1" dirty="0" err="1">
                <a:solidFill>
                  <a:srgbClr val="0033CC"/>
                </a:solidFill>
                <a:latin typeface="Courier New" pitchFamily="49" charset="0"/>
                <a:cs typeface="Courier New" pitchFamily="49" charset="0"/>
              </a:rPr>
              <a:t>strokeStyle</a:t>
            </a:r>
            <a:r>
              <a:rPr lang="en-US" sz="2000" dirty="0">
                <a:cs typeface="FreesiaUPC" pitchFamily="34" charset="-34"/>
              </a:rPr>
              <a:t> attribute</a:t>
            </a:r>
          </a:p>
          <a:p>
            <a:r>
              <a:rPr lang="en-US" sz="2400" dirty="0">
                <a:cs typeface="FreesiaUPC" pitchFamily="34" charset="-34"/>
              </a:rPr>
              <a:t>Solid color: CSS-like color syntax: </a:t>
            </a:r>
            <a:r>
              <a:rPr lang="en-US" sz="2400" b="1" dirty="0">
                <a:solidFill>
                  <a:srgbClr val="0033CC"/>
                </a:solidFill>
                <a:latin typeface="Courier New" pitchFamily="49" charset="0"/>
                <a:cs typeface="Courier New" pitchFamily="49" charset="0"/>
              </a:rPr>
              <a:t>red</a:t>
            </a:r>
            <a:r>
              <a:rPr lang="en-US" sz="2400" dirty="0">
                <a:cs typeface="FreesiaUPC" pitchFamily="34" charset="-34"/>
              </a:rPr>
              <a:t>, </a:t>
            </a:r>
            <a:r>
              <a:rPr lang="en-US" sz="2400" b="1" dirty="0">
                <a:solidFill>
                  <a:srgbClr val="0033CC"/>
                </a:solidFill>
                <a:latin typeface="Courier New" pitchFamily="49" charset="0"/>
                <a:cs typeface="Courier New" pitchFamily="49" charset="0"/>
              </a:rPr>
              <a:t>#ff0000</a:t>
            </a:r>
            <a:r>
              <a:rPr lang="en-US" sz="2400" dirty="0">
                <a:cs typeface="FreesiaUPC" pitchFamily="34" charset="-34"/>
              </a:rPr>
              <a:t>, or </a:t>
            </a:r>
            <a:r>
              <a:rPr lang="en-US" sz="2400" b="1" dirty="0" err="1">
                <a:solidFill>
                  <a:srgbClr val="0033CC"/>
                </a:solidFill>
                <a:latin typeface="Courier New" pitchFamily="49" charset="0"/>
                <a:cs typeface="Courier New" pitchFamily="49" charset="0"/>
              </a:rPr>
              <a:t>rgb</a:t>
            </a:r>
            <a:r>
              <a:rPr lang="en-US" sz="2400" b="1" dirty="0">
                <a:solidFill>
                  <a:srgbClr val="0033CC"/>
                </a:solidFill>
                <a:latin typeface="Courier New" pitchFamily="49" charset="0"/>
                <a:cs typeface="Courier New" pitchFamily="49" charset="0"/>
              </a:rPr>
              <a:t>(255,0,0)</a:t>
            </a:r>
          </a:p>
          <a:p>
            <a:r>
              <a:rPr lang="en-US" sz="2400" dirty="0">
                <a:cs typeface="FreesiaUPC" pitchFamily="34" charset="-34"/>
              </a:rPr>
              <a:t>Gradient color</a:t>
            </a:r>
          </a:p>
          <a:p>
            <a:pPr lvl="1"/>
            <a:r>
              <a:rPr lang="en-US" sz="1800" b="1" dirty="0">
                <a:latin typeface="Courier New" pitchFamily="49" charset="0"/>
                <a:cs typeface="Courier New" pitchFamily="49" charset="0"/>
              </a:rPr>
              <a:t>gradient = </a:t>
            </a:r>
            <a:r>
              <a:rPr lang="en-US" sz="1800" b="1" dirty="0" err="1">
                <a:latin typeface="Courier New" pitchFamily="49" charset="0"/>
                <a:cs typeface="Courier New" pitchFamily="49" charset="0"/>
              </a:rPr>
              <a:t>ctx.</a:t>
            </a:r>
            <a:r>
              <a:rPr lang="en-US" sz="1800" b="1" dirty="0" err="1">
                <a:solidFill>
                  <a:srgbClr val="0033CC"/>
                </a:solidFill>
                <a:latin typeface="Courier New" pitchFamily="49" charset="0"/>
                <a:cs typeface="Courier New" pitchFamily="49" charset="0"/>
              </a:rPr>
              <a:t>createLinearGradient</a:t>
            </a:r>
            <a:r>
              <a:rPr lang="en-US" sz="1800" b="1" dirty="0">
                <a:latin typeface="Courier New" pitchFamily="49" charset="0"/>
                <a:cs typeface="Courier New" pitchFamily="49" charset="0"/>
              </a:rPr>
              <a:t>(x0,y0,x1,y1)</a:t>
            </a:r>
          </a:p>
          <a:p>
            <a:pPr lvl="2"/>
            <a:r>
              <a:rPr lang="en-US" sz="1600" dirty="0">
                <a:cs typeface="FreesiaUPC" pitchFamily="34" charset="-34"/>
              </a:rPr>
              <a:t>Creates a linear gradient that contains gradient colors that change from (x0,y0) to (x1,y1). </a:t>
            </a:r>
          </a:p>
          <a:p>
            <a:pPr lvl="1"/>
            <a:r>
              <a:rPr lang="en-US" sz="1800" b="1" dirty="0">
                <a:latin typeface="Courier New" pitchFamily="49" charset="0"/>
                <a:cs typeface="Courier New" pitchFamily="49" charset="0"/>
              </a:rPr>
              <a:t>gradient = </a:t>
            </a:r>
            <a:r>
              <a:rPr lang="en-US" sz="1800" b="1" dirty="0" err="1">
                <a:latin typeface="Courier New" pitchFamily="49" charset="0"/>
                <a:cs typeface="Courier New" pitchFamily="49" charset="0"/>
              </a:rPr>
              <a:t>ctx.</a:t>
            </a:r>
            <a:r>
              <a:rPr lang="en-US" sz="1800" b="1" dirty="0" err="1">
                <a:solidFill>
                  <a:srgbClr val="0033CC"/>
                </a:solidFill>
                <a:latin typeface="Courier New" pitchFamily="49" charset="0"/>
                <a:cs typeface="Courier New" pitchFamily="49" charset="0"/>
              </a:rPr>
              <a:t>createRadialGradient</a:t>
            </a:r>
            <a:r>
              <a:rPr lang="en-US" sz="1800" b="1" dirty="0">
                <a:latin typeface="Courier New" pitchFamily="49" charset="0"/>
                <a:cs typeface="Courier New" pitchFamily="49" charset="0"/>
              </a:rPr>
              <a:t>(x0,y0,r0,x1,y1,r1)</a:t>
            </a:r>
          </a:p>
          <a:p>
            <a:pPr lvl="2"/>
            <a:r>
              <a:rPr lang="en-US" sz="1600" dirty="0">
                <a:cs typeface="FreesiaUPC" pitchFamily="34" charset="-34"/>
              </a:rPr>
              <a:t>Creates a radial gradient that contains gradient colors that change from (x0,y0) and a radius of r0, outward to (x1,y1) and a radius of r1. </a:t>
            </a:r>
          </a:p>
          <a:p>
            <a:pPr lvl="1"/>
            <a:r>
              <a:rPr lang="en-US" sz="1800" dirty="0">
                <a:cs typeface="FreesiaUPC" pitchFamily="34" charset="-34"/>
              </a:rPr>
              <a:t>The output of these function is a gradient object that first must receive at least two </a:t>
            </a:r>
            <a:r>
              <a:rPr lang="en-US" sz="1800" b="1" dirty="0" err="1">
                <a:solidFill>
                  <a:srgbClr val="0033CC"/>
                </a:solidFill>
                <a:latin typeface="Courier New" pitchFamily="49" charset="0"/>
                <a:cs typeface="Courier New" pitchFamily="49" charset="0"/>
              </a:rPr>
              <a:t>addColorStop</a:t>
            </a:r>
            <a:r>
              <a:rPr lang="en-US" sz="1800" dirty="0">
                <a:cs typeface="FreesiaUPC" pitchFamily="34" charset="-34"/>
              </a:rPr>
              <a:t>() calls before it is assigned to </a:t>
            </a:r>
            <a:r>
              <a:rPr lang="en-US" sz="1800" b="1" dirty="0">
                <a:solidFill>
                  <a:srgbClr val="0033CC"/>
                </a:solidFill>
                <a:latin typeface="Courier New" pitchFamily="49" charset="0"/>
                <a:cs typeface="Courier New" pitchFamily="49" charset="0"/>
              </a:rPr>
              <a:t>fillStyle</a:t>
            </a:r>
            <a:r>
              <a:rPr lang="en-US" sz="1800" dirty="0">
                <a:cs typeface="FreesiaUPC" pitchFamily="34" charset="-34"/>
              </a:rPr>
              <a:t> or </a:t>
            </a:r>
            <a:r>
              <a:rPr lang="en-US" sz="1800" b="1" dirty="0" err="1">
                <a:solidFill>
                  <a:srgbClr val="0033CC"/>
                </a:solidFill>
                <a:latin typeface="Courier New" pitchFamily="49" charset="0"/>
                <a:cs typeface="Courier New" pitchFamily="49" charset="0"/>
              </a:rPr>
              <a:t>strokeStyle</a:t>
            </a:r>
            <a:endParaRPr lang="en-US" sz="1800" dirty="0">
              <a:cs typeface="FreesiaUPC" pitchFamily="34" charset="-34"/>
            </a:endParaRPr>
          </a:p>
          <a:p>
            <a:pPr>
              <a:buNone/>
            </a:pPr>
            <a:endParaRPr lang="en-US" sz="2400" dirty="0">
              <a:cs typeface="FreesiaUPC" pitchFamily="34" charset="-34"/>
            </a:endParaRPr>
          </a:p>
          <a:p>
            <a:endParaRPr lang="en-US" sz="24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78</a:t>
            </a:fld>
            <a:endParaRPr lang="en-US" dirty="0"/>
          </a:p>
        </p:txBody>
      </p:sp>
    </p:spTree>
    <p:extLst>
      <p:ext uri="{BB962C8B-B14F-4D97-AF65-F5344CB8AC3E}">
        <p14:creationId xmlns:p14="http://schemas.microsoft.com/office/powerpoint/2010/main" val="1523517361"/>
      </p:ext>
    </p:extLst>
  </p:cSld>
  <p:clrMapOvr>
    <a:masterClrMapping/>
  </p:clrMapOvr>
  <p:transition>
    <p:strips/>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 API: </a:t>
            </a:r>
            <a:r>
              <a:rPr lang="en-US" dirty="0" smtClean="0"/>
              <a:t>Colors </a:t>
            </a:r>
            <a:r>
              <a:rPr lang="en-US" dirty="0">
                <a:solidFill>
                  <a:srgbClr val="FF0000"/>
                </a:solidFill>
              </a:rPr>
              <a:t>(Out of Scope)</a:t>
            </a:r>
            <a:endParaRPr lang="en-US" dirty="0"/>
          </a:p>
        </p:txBody>
      </p:sp>
      <p:sp>
        <p:nvSpPr>
          <p:cNvPr id="3" name="Content Placeholder 2"/>
          <p:cNvSpPr>
            <a:spLocks noGrp="1"/>
          </p:cNvSpPr>
          <p:nvPr>
            <p:ph idx="1"/>
          </p:nvPr>
        </p:nvSpPr>
        <p:spPr>
          <a:xfrm>
            <a:off x="304800" y="1066800"/>
            <a:ext cx="8382000" cy="5181600"/>
          </a:xfrm>
        </p:spPr>
        <p:txBody>
          <a:bodyPr/>
          <a:lstStyle/>
          <a:p>
            <a:pPr>
              <a:buNone/>
            </a:pPr>
            <a:r>
              <a:rPr lang="en-US" sz="1800" b="1" dirty="0">
                <a:latin typeface="Courier New" pitchFamily="49" charset="0"/>
                <a:cs typeface="Courier New" pitchFamily="49" charset="0"/>
              </a:rPr>
              <a:t>gradient = </a:t>
            </a:r>
            <a:r>
              <a:rPr lang="en-US" sz="1800" b="1" dirty="0" err="1">
                <a:latin typeface="Courier New" pitchFamily="49" charset="0"/>
                <a:cs typeface="Courier New" pitchFamily="49" charset="0"/>
              </a:rPr>
              <a:t>ctx.createLinearGradient</a:t>
            </a:r>
            <a:r>
              <a:rPr lang="en-US" sz="1800" b="1" dirty="0">
                <a:latin typeface="Courier New" pitchFamily="49" charset="0"/>
                <a:cs typeface="Courier New" pitchFamily="49" charset="0"/>
              </a:rPr>
              <a:t>(0, 0, 300, 300);</a:t>
            </a:r>
          </a:p>
          <a:p>
            <a:pPr>
              <a:buNone/>
            </a:pPr>
            <a:r>
              <a:rPr lang="en-US" sz="1800" b="1" dirty="0" err="1">
                <a:latin typeface="Courier New" pitchFamily="49" charset="0"/>
                <a:cs typeface="Courier New" pitchFamily="49" charset="0"/>
              </a:rPr>
              <a:t>gradient.addColorStop</a:t>
            </a:r>
            <a:r>
              <a:rPr lang="en-US" sz="1800" b="1" dirty="0">
                <a:latin typeface="Courier New" pitchFamily="49" charset="0"/>
                <a:cs typeface="Courier New" pitchFamily="49" charset="0"/>
              </a:rPr>
              <a:t>(0, "#F00");</a:t>
            </a:r>
          </a:p>
          <a:p>
            <a:pPr>
              <a:buNone/>
            </a:pPr>
            <a:r>
              <a:rPr lang="en-US" sz="1800" b="1" dirty="0" err="1">
                <a:latin typeface="Courier New" pitchFamily="49" charset="0"/>
                <a:cs typeface="Courier New" pitchFamily="49" charset="0"/>
              </a:rPr>
              <a:t>gradient.addColorStop</a:t>
            </a:r>
            <a:r>
              <a:rPr lang="en-US" sz="1800" b="1" dirty="0">
                <a:latin typeface="Courier New" pitchFamily="49" charset="0"/>
                <a:cs typeface="Courier New" pitchFamily="49" charset="0"/>
              </a:rPr>
              <a:t>(1, "#00F");</a:t>
            </a:r>
          </a:p>
          <a:p>
            <a:pPr>
              <a:buNone/>
            </a:pPr>
            <a:r>
              <a:rPr lang="en-US" sz="1800" b="1" dirty="0" err="1">
                <a:latin typeface="Courier New" pitchFamily="49" charset="0"/>
                <a:cs typeface="Courier New" pitchFamily="49" charset="0"/>
              </a:rPr>
              <a:t>ctx.fillStyle</a:t>
            </a:r>
            <a:r>
              <a:rPr lang="en-US" sz="1800" b="1" dirty="0">
                <a:latin typeface="Courier New" pitchFamily="49" charset="0"/>
                <a:cs typeface="Courier New" pitchFamily="49" charset="0"/>
              </a:rPr>
              <a:t> = gradient;</a:t>
            </a:r>
          </a:p>
          <a:p>
            <a:pPr>
              <a:buNone/>
            </a:pPr>
            <a:r>
              <a:rPr lang="en-US" sz="1800" b="1" dirty="0" err="1">
                <a:latin typeface="Courier New" pitchFamily="49" charset="0"/>
                <a:cs typeface="Courier New" pitchFamily="49" charset="0"/>
              </a:rPr>
              <a:t>ctx.fillRect</a:t>
            </a:r>
            <a:r>
              <a:rPr lang="en-US" sz="1800" b="1" dirty="0">
                <a:latin typeface="Courier New" pitchFamily="49" charset="0"/>
                <a:cs typeface="Courier New" pitchFamily="49" charset="0"/>
              </a:rPr>
              <a:t>(10, 10, 900, 450);</a:t>
            </a:r>
          </a:p>
          <a:p>
            <a:pPr>
              <a:buNone/>
            </a:pPr>
            <a:endParaRPr lang="en-US" sz="18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79</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371600" y="3200400"/>
            <a:ext cx="6096000" cy="3061369"/>
          </a:xfrm>
          <a:prstGeom prst="rect">
            <a:avLst/>
          </a:prstGeom>
          <a:noFill/>
          <a:ln w="9525">
            <a:noFill/>
            <a:miter lim="800000"/>
            <a:headEnd/>
            <a:tailEnd/>
          </a:ln>
          <a:effectLst/>
        </p:spPr>
      </p:pic>
    </p:spTree>
    <p:extLst>
      <p:ext uri="{BB962C8B-B14F-4D97-AF65-F5344CB8AC3E}">
        <p14:creationId xmlns:p14="http://schemas.microsoft.com/office/powerpoint/2010/main" val="981017742"/>
      </p:ext>
    </p:extLst>
  </p:cSld>
  <p:clrMapOvr>
    <a:masterClrMapping/>
  </p:clrMapOvr>
  <p:transition>
    <p:strip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New Features</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a:t>
            </a:fld>
            <a:endParaRPr lang="en-US" dirty="0"/>
          </a:p>
        </p:txBody>
      </p:sp>
      <p:sp>
        <p:nvSpPr>
          <p:cNvPr id="7" name="TextBox 6"/>
          <p:cNvSpPr txBox="1"/>
          <p:nvPr/>
        </p:nvSpPr>
        <p:spPr>
          <a:xfrm>
            <a:off x="838200" y="6400800"/>
            <a:ext cx="2286000" cy="307777"/>
          </a:xfrm>
          <a:prstGeom prst="rect">
            <a:avLst/>
          </a:prstGeom>
          <a:noFill/>
        </p:spPr>
        <p:txBody>
          <a:bodyPr wrap="square" rtlCol="0">
            <a:spAutoFit/>
          </a:bodyPr>
          <a:lstStyle/>
          <a:p>
            <a:r>
              <a:rPr lang="en-US" sz="1400" dirty="0"/>
              <a:t>Image source: Wikipedia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2999"/>
            <a:ext cx="7315200" cy="5074195"/>
          </a:xfrm>
          <a:prstGeom prst="rect">
            <a:avLst/>
          </a:prstGeom>
        </p:spPr>
      </p:pic>
    </p:spTree>
  </p:cSld>
  <p:clrMapOvr>
    <a:masterClrMapping/>
  </p:clrMapOvr>
  <p:transition>
    <p:strips/>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679A8E-DB6F-439F-A2A2-8A8664D8E235}"/>
              </a:ext>
            </a:extLst>
          </p:cNvPr>
          <p:cNvSpPr>
            <a:spLocks noGrp="1"/>
          </p:cNvSpPr>
          <p:nvPr>
            <p:ph type="title"/>
          </p:nvPr>
        </p:nvSpPr>
        <p:spPr/>
        <p:txBody>
          <a:bodyPr/>
          <a:lstStyle/>
          <a:p>
            <a:r>
              <a:rPr lang="en-US" dirty="0" smtClean="0"/>
              <a:t>Example</a:t>
            </a:r>
            <a:r>
              <a:rPr lang="fa-IR" dirty="0" smtClean="0"/>
              <a:t> </a:t>
            </a:r>
            <a:r>
              <a:rPr lang="en-US" dirty="0">
                <a:solidFill>
                  <a:srgbClr val="FF0000"/>
                </a:solidFill>
              </a:rPr>
              <a:t>(Out of Scope)</a:t>
            </a:r>
            <a:endParaRPr lang="en-US" dirty="0"/>
          </a:p>
        </p:txBody>
      </p:sp>
      <p:sp>
        <p:nvSpPr>
          <p:cNvPr id="4" name="Slide Number Placeholder 3">
            <a:extLst>
              <a:ext uri="{FF2B5EF4-FFF2-40B4-BE49-F238E27FC236}">
                <a16:creationId xmlns:a16="http://schemas.microsoft.com/office/drawing/2014/main" xmlns="" id="{19618BB7-6174-4554-A609-D77060887006}"/>
              </a:ext>
            </a:extLst>
          </p:cNvPr>
          <p:cNvSpPr>
            <a:spLocks noGrp="1"/>
          </p:cNvSpPr>
          <p:nvPr>
            <p:ph type="sldNum" sz="quarter" idx="10"/>
          </p:nvPr>
        </p:nvSpPr>
        <p:spPr/>
        <p:txBody>
          <a:bodyPr/>
          <a:lstStyle/>
          <a:p>
            <a:pPr>
              <a:defRPr/>
            </a:pPr>
            <a:fld id="{2D801DCE-B9BA-4E03-9E27-F95A86438FEE}" type="slidenum">
              <a:rPr lang="en-US" smtClean="0"/>
              <a:pPr>
                <a:defRPr/>
              </a:pPr>
              <a:t>80</a:t>
            </a:fld>
            <a:endParaRPr lang="en-US" dirty="0"/>
          </a:p>
        </p:txBody>
      </p:sp>
      <p:pic>
        <p:nvPicPr>
          <p:cNvPr id="6" name="Picture 5">
            <a:extLst>
              <a:ext uri="{FF2B5EF4-FFF2-40B4-BE49-F238E27FC236}">
                <a16:creationId xmlns:a16="http://schemas.microsoft.com/office/drawing/2014/main" xmlns="" id="{EAA16E29-55C3-4A86-9963-BC703D132D2A}"/>
              </a:ext>
            </a:extLst>
          </p:cNvPr>
          <p:cNvPicPr>
            <a:picLocks noChangeAspect="1"/>
          </p:cNvPicPr>
          <p:nvPr/>
        </p:nvPicPr>
        <p:blipFill>
          <a:blip r:embed="rId2"/>
          <a:stretch>
            <a:fillRect/>
          </a:stretch>
        </p:blipFill>
        <p:spPr>
          <a:xfrm>
            <a:off x="609600" y="1143000"/>
            <a:ext cx="7772400" cy="5030399"/>
          </a:xfrm>
          <a:prstGeom prst="rect">
            <a:avLst/>
          </a:prstGeom>
        </p:spPr>
      </p:pic>
    </p:spTree>
    <p:extLst>
      <p:ext uri="{BB962C8B-B14F-4D97-AF65-F5344CB8AC3E}">
        <p14:creationId xmlns:p14="http://schemas.microsoft.com/office/powerpoint/2010/main" val="2694182329"/>
      </p:ext>
    </p:extLst>
  </p:cSld>
  <p:clrMapOvr>
    <a:masterClrMapping/>
  </p:clrMapOvr>
  <p:transition>
    <p:strips/>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FreesiaUPC" pitchFamily="34" charset="-34"/>
              </a:rPr>
              <a:t>Canvas API: Text Drawing</a:t>
            </a:r>
            <a:endParaRPr lang="en-US" dirty="0"/>
          </a:p>
        </p:txBody>
      </p:sp>
      <p:sp>
        <p:nvSpPr>
          <p:cNvPr id="3" name="Content Placeholder 2"/>
          <p:cNvSpPr>
            <a:spLocks noGrp="1"/>
          </p:cNvSpPr>
          <p:nvPr>
            <p:ph idx="1"/>
          </p:nvPr>
        </p:nvSpPr>
        <p:spPr/>
        <p:txBody>
          <a:bodyPr/>
          <a:lstStyle/>
          <a:p>
            <a:r>
              <a:rPr lang="en-US" sz="2400" dirty="0">
                <a:cs typeface="FreesiaUPC" pitchFamily="34" charset="-34"/>
              </a:rPr>
              <a:t>To place a single line of text, using a single font configuration, anywhere in the canvas</a:t>
            </a:r>
          </a:p>
          <a:p>
            <a:r>
              <a:rPr lang="en-US" sz="2400" b="1" dirty="0" err="1">
                <a:latin typeface="Courier New" pitchFamily="49" charset="0"/>
                <a:cs typeface="Courier New" pitchFamily="49" charset="0"/>
              </a:rPr>
              <a:t>ctx.</a:t>
            </a:r>
            <a:r>
              <a:rPr lang="en-US" sz="2400" b="1" dirty="0" err="1">
                <a:solidFill>
                  <a:srgbClr val="0033CC"/>
                </a:solidFill>
                <a:latin typeface="Courier New" pitchFamily="49" charset="0"/>
                <a:cs typeface="Courier New" pitchFamily="49" charset="0"/>
              </a:rPr>
              <a:t>fillText</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text,x,y,maxWidth</a:t>
            </a:r>
            <a:r>
              <a:rPr lang="en-US" sz="2400" b="1" dirty="0">
                <a:latin typeface="Courier New" pitchFamily="49" charset="0"/>
                <a:cs typeface="Courier New" pitchFamily="49" charset="0"/>
              </a:rPr>
              <a:t>)</a:t>
            </a:r>
            <a:endParaRPr lang="en-US" sz="2400" dirty="0">
              <a:cs typeface="FreesiaUPC" pitchFamily="34" charset="-34"/>
            </a:endParaRPr>
          </a:p>
          <a:p>
            <a:pPr>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ctx.</a:t>
            </a:r>
            <a:r>
              <a:rPr lang="en-US" sz="2400" b="1" dirty="0" err="1">
                <a:solidFill>
                  <a:srgbClr val="0033CC"/>
                </a:solidFill>
                <a:latin typeface="Courier New" pitchFamily="49" charset="0"/>
                <a:cs typeface="Courier New" pitchFamily="49" charset="0"/>
              </a:rPr>
              <a:t>strokeText</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text,x,y,maxWidth</a:t>
            </a:r>
            <a:r>
              <a:rPr lang="en-US" sz="2400" b="1" dirty="0">
                <a:latin typeface="Courier New" pitchFamily="49" charset="0"/>
                <a:cs typeface="Courier New" pitchFamily="49" charset="0"/>
              </a:rPr>
              <a:t>) </a:t>
            </a:r>
          </a:p>
          <a:p>
            <a:pPr>
              <a:buNone/>
            </a:pPr>
            <a:r>
              <a:rPr lang="en-US" sz="2400" dirty="0">
                <a:cs typeface="FreesiaUPC" pitchFamily="34" charset="-34"/>
              </a:rPr>
              <a:t>    Draws text in the current </a:t>
            </a:r>
            <a:r>
              <a:rPr lang="en-US" sz="2400" dirty="0" smtClean="0">
                <a:cs typeface="FreesiaUPC" pitchFamily="34" charset="-34"/>
              </a:rPr>
              <a:t>color at </a:t>
            </a:r>
            <a:r>
              <a:rPr lang="en-US" sz="2400" dirty="0">
                <a:cs typeface="FreesiaUPC" pitchFamily="34" charset="-34"/>
              </a:rPr>
              <a:t>(</a:t>
            </a:r>
            <a:r>
              <a:rPr lang="en-US" sz="2400" dirty="0" err="1">
                <a:cs typeface="FreesiaUPC" pitchFamily="34" charset="-34"/>
              </a:rPr>
              <a:t>x,y</a:t>
            </a:r>
            <a:r>
              <a:rPr lang="en-US" sz="2400" dirty="0">
                <a:cs typeface="FreesiaUPC" pitchFamily="34" charset="-34"/>
              </a:rPr>
              <a:t>) using a solid </a:t>
            </a:r>
            <a:r>
              <a:rPr lang="en-US" sz="2400" b="1" dirty="0">
                <a:solidFill>
                  <a:srgbClr val="0033CC"/>
                </a:solidFill>
                <a:latin typeface="Courier New" pitchFamily="49" charset="0"/>
                <a:cs typeface="Courier New" pitchFamily="49" charset="0"/>
              </a:rPr>
              <a:t>fillStyle</a:t>
            </a:r>
            <a:r>
              <a:rPr lang="en-US" sz="2400" dirty="0">
                <a:cs typeface="FreesiaUPC" pitchFamily="34" charset="-34"/>
              </a:rPr>
              <a:t>/</a:t>
            </a:r>
            <a:r>
              <a:rPr lang="en-US" sz="2400" b="1" dirty="0" err="1">
                <a:solidFill>
                  <a:srgbClr val="0033CC"/>
                </a:solidFill>
                <a:latin typeface="Courier New" pitchFamily="49" charset="0"/>
                <a:cs typeface="Courier New" pitchFamily="49" charset="0"/>
              </a:rPr>
              <a:t>strokeStyle</a:t>
            </a:r>
            <a:r>
              <a:rPr lang="en-US" sz="2400" dirty="0">
                <a:cs typeface="FreesiaUPC" pitchFamily="34" charset="-34"/>
              </a:rPr>
              <a:t> setting</a:t>
            </a:r>
          </a:p>
          <a:p>
            <a:pPr lvl="1"/>
            <a:r>
              <a:rPr lang="en-US" sz="2000" dirty="0">
                <a:cs typeface="FreesiaUPC" pitchFamily="34" charset="-34"/>
              </a:rPr>
              <a:t>An optional </a:t>
            </a:r>
            <a:r>
              <a:rPr lang="en-US" sz="2000" dirty="0" err="1">
                <a:cs typeface="FreesiaUPC" pitchFamily="34" charset="-34"/>
              </a:rPr>
              <a:t>maxWidth</a:t>
            </a:r>
            <a:r>
              <a:rPr lang="en-US" sz="2000" dirty="0">
                <a:cs typeface="FreesiaUPC" pitchFamily="34" charset="-34"/>
              </a:rPr>
              <a:t> size determines how much text should actually be drawn.</a:t>
            </a:r>
          </a:p>
          <a:p>
            <a:r>
              <a:rPr lang="en-US" sz="2400" dirty="0">
                <a:cs typeface="FreesiaUPC" pitchFamily="34" charset="-34"/>
              </a:rPr>
              <a:t>metrics = </a:t>
            </a:r>
            <a:r>
              <a:rPr lang="en-US" sz="2400" b="1" dirty="0" err="1">
                <a:latin typeface="Courier New" pitchFamily="49" charset="0"/>
                <a:cs typeface="Courier New" pitchFamily="49" charset="0"/>
              </a:rPr>
              <a:t>ctx.</a:t>
            </a:r>
            <a:r>
              <a:rPr lang="en-US" sz="2400" b="1" dirty="0" err="1">
                <a:solidFill>
                  <a:srgbClr val="0033CC"/>
                </a:solidFill>
                <a:latin typeface="Courier New" pitchFamily="49" charset="0"/>
                <a:cs typeface="Courier New" pitchFamily="49" charset="0"/>
              </a:rPr>
              <a:t>measureText</a:t>
            </a:r>
            <a:r>
              <a:rPr lang="en-US" sz="2400" b="1" dirty="0">
                <a:latin typeface="Courier New" pitchFamily="49" charset="0"/>
                <a:cs typeface="Courier New" pitchFamily="49" charset="0"/>
              </a:rPr>
              <a:t>(text)</a:t>
            </a:r>
            <a:r>
              <a:rPr lang="en-US" sz="2400" dirty="0">
                <a:cs typeface="FreesiaUPC" pitchFamily="34" charset="-34"/>
              </a:rPr>
              <a:t>: Measures text in the current font to determine the width it would occupy without actually drawing it</a:t>
            </a:r>
          </a:p>
          <a:p>
            <a:pPr lvl="1"/>
            <a:endParaRPr lang="en-US" sz="2000" dirty="0">
              <a:cs typeface="FreesiaUPC" pitchFamily="34" charset="-34"/>
            </a:endParaRPr>
          </a:p>
          <a:p>
            <a:endParaRPr lang="en-US" sz="24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81</a:t>
            </a:fld>
            <a:endParaRPr lang="en-US" dirty="0"/>
          </a:p>
        </p:txBody>
      </p:sp>
    </p:spTree>
    <p:extLst>
      <p:ext uri="{BB962C8B-B14F-4D97-AF65-F5344CB8AC3E}">
        <p14:creationId xmlns:p14="http://schemas.microsoft.com/office/powerpoint/2010/main" val="2628223754"/>
      </p:ext>
    </p:extLst>
  </p:cSld>
  <p:clrMapOvr>
    <a:masterClrMapping/>
  </p:clrMapOvr>
  <p:transition>
    <p:strips/>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42F028-83B6-4AA2-83EA-212F9E659860}"/>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xmlns="" id="{0D80D54E-E95A-42C1-89D6-59A87CCCDF03}"/>
              </a:ext>
            </a:extLst>
          </p:cNvPr>
          <p:cNvSpPr>
            <a:spLocks noGrp="1"/>
          </p:cNvSpPr>
          <p:nvPr>
            <p:ph type="sldNum" sz="quarter" idx="10"/>
          </p:nvPr>
        </p:nvSpPr>
        <p:spPr/>
        <p:txBody>
          <a:bodyPr/>
          <a:lstStyle/>
          <a:p>
            <a:pPr>
              <a:defRPr/>
            </a:pPr>
            <a:fld id="{2D801DCE-B9BA-4E03-9E27-F95A86438FEE}" type="slidenum">
              <a:rPr lang="en-US" smtClean="0"/>
              <a:pPr>
                <a:defRPr/>
              </a:pPr>
              <a:t>82</a:t>
            </a:fld>
            <a:endParaRPr lang="en-US" dirty="0"/>
          </a:p>
        </p:txBody>
      </p:sp>
      <p:pic>
        <p:nvPicPr>
          <p:cNvPr id="5" name="Picture 4">
            <a:extLst>
              <a:ext uri="{FF2B5EF4-FFF2-40B4-BE49-F238E27FC236}">
                <a16:creationId xmlns:a16="http://schemas.microsoft.com/office/drawing/2014/main" xmlns="" id="{8413F5CD-D864-4B15-8D43-0A84BFB62606}"/>
              </a:ext>
            </a:extLst>
          </p:cNvPr>
          <p:cNvPicPr>
            <a:picLocks noChangeAspect="1"/>
          </p:cNvPicPr>
          <p:nvPr/>
        </p:nvPicPr>
        <p:blipFill>
          <a:blip r:embed="rId2"/>
          <a:stretch>
            <a:fillRect/>
          </a:stretch>
        </p:blipFill>
        <p:spPr>
          <a:xfrm>
            <a:off x="304800" y="1143000"/>
            <a:ext cx="8153400" cy="5158706"/>
          </a:xfrm>
          <a:prstGeom prst="rect">
            <a:avLst/>
          </a:prstGeom>
        </p:spPr>
      </p:pic>
    </p:spTree>
    <p:extLst>
      <p:ext uri="{BB962C8B-B14F-4D97-AF65-F5344CB8AC3E}">
        <p14:creationId xmlns:p14="http://schemas.microsoft.com/office/powerpoint/2010/main" val="1411078584"/>
      </p:ext>
    </p:extLst>
  </p:cSld>
  <p:clrMapOvr>
    <a:masterClrMapping/>
  </p:clrMapOvr>
  <p:transition>
    <p:strips/>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 API: Insert Image</a:t>
            </a:r>
          </a:p>
        </p:txBody>
      </p:sp>
      <p:sp>
        <p:nvSpPr>
          <p:cNvPr id="3" name="Content Placeholder 2"/>
          <p:cNvSpPr>
            <a:spLocks noGrp="1"/>
          </p:cNvSpPr>
          <p:nvPr>
            <p:ph idx="1"/>
          </p:nvPr>
        </p:nvSpPr>
        <p:spPr/>
        <p:txBody>
          <a:bodyPr/>
          <a:lstStyle/>
          <a:p>
            <a:r>
              <a:rPr lang="en-US" dirty="0"/>
              <a:t>Put image in canvas </a:t>
            </a:r>
          </a:p>
          <a:p>
            <a:endParaRPr lang="en-US" dirty="0"/>
          </a:p>
          <a:p>
            <a:pPr>
              <a:buNone/>
            </a:pPr>
            <a:r>
              <a:rPr lang="en-US" sz="2800" b="1" dirty="0" err="1">
                <a:latin typeface="Courier New" pitchFamily="49" charset="0"/>
                <a:cs typeface="Courier New" pitchFamily="49" charset="0"/>
              </a:rPr>
              <a:t>var</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img</a:t>
            </a:r>
            <a:r>
              <a:rPr lang="en-US" sz="2800" b="1" dirty="0">
                <a:latin typeface="Courier New" pitchFamily="49" charset="0"/>
                <a:cs typeface="Courier New" pitchFamily="49" charset="0"/>
              </a:rPr>
              <a:t>=new Image();</a:t>
            </a:r>
          </a:p>
          <a:p>
            <a:pPr>
              <a:buNone/>
            </a:pPr>
            <a:r>
              <a:rPr lang="en-US" sz="2800" b="1" dirty="0">
                <a:latin typeface="Courier New" pitchFamily="49" charset="0"/>
                <a:cs typeface="Courier New" pitchFamily="49" charset="0"/>
              </a:rPr>
              <a:t>img.src="URL";</a:t>
            </a:r>
          </a:p>
          <a:p>
            <a:pPr>
              <a:buNone/>
            </a:pPr>
            <a:r>
              <a:rPr lang="en-US" sz="2800" b="1" dirty="0" err="1">
                <a:latin typeface="Courier New" pitchFamily="49" charset="0"/>
                <a:cs typeface="Courier New" pitchFamily="49" charset="0"/>
              </a:rPr>
              <a:t>cxt.drawImage</a:t>
            </a:r>
            <a:r>
              <a:rPr lang="en-US" sz="2800" b="1" dirty="0">
                <a:latin typeface="Courier New" pitchFamily="49" charset="0"/>
                <a:cs typeface="Courier New" pitchFamily="49" charset="0"/>
              </a:rPr>
              <a:t>(img,0,0);</a:t>
            </a:r>
          </a:p>
          <a:p>
            <a:pPr>
              <a:buNone/>
            </a:pPr>
            <a:endParaRPr lang="en-US"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83</a:t>
            </a:fld>
            <a:endParaRPr lang="en-US" dirty="0"/>
          </a:p>
        </p:txBody>
      </p:sp>
    </p:spTree>
    <p:extLst>
      <p:ext uri="{BB962C8B-B14F-4D97-AF65-F5344CB8AC3E}">
        <p14:creationId xmlns:p14="http://schemas.microsoft.com/office/powerpoint/2010/main" val="1645904419"/>
      </p:ext>
    </p:extLst>
  </p:cSld>
  <p:clrMapOvr>
    <a:masterClrMapping/>
  </p:clrMapOvr>
  <p:transition>
    <p:strips/>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&amp; Restore</a:t>
            </a:r>
          </a:p>
        </p:txBody>
      </p:sp>
      <p:sp>
        <p:nvSpPr>
          <p:cNvPr id="3" name="Content Placeholder 2"/>
          <p:cNvSpPr>
            <a:spLocks noGrp="1"/>
          </p:cNvSpPr>
          <p:nvPr>
            <p:ph idx="1"/>
          </p:nvPr>
        </p:nvSpPr>
        <p:spPr>
          <a:xfrm>
            <a:off x="304800" y="1143000"/>
            <a:ext cx="8610600" cy="5181600"/>
          </a:xfrm>
        </p:spPr>
        <p:txBody>
          <a:bodyPr/>
          <a:lstStyle/>
          <a:p>
            <a:r>
              <a:rPr lang="en-US" dirty="0"/>
              <a:t>To save and restore canvas </a:t>
            </a:r>
            <a:r>
              <a:rPr lang="en-US" dirty="0">
                <a:solidFill>
                  <a:srgbClr val="C00000"/>
                </a:solidFill>
              </a:rPr>
              <a:t>state</a:t>
            </a:r>
          </a:p>
          <a:p>
            <a:pPr lvl="1"/>
            <a:r>
              <a:rPr lang="en-US" dirty="0"/>
              <a:t>Not the drawings</a:t>
            </a:r>
          </a:p>
          <a:p>
            <a:pPr lvl="1"/>
            <a:r>
              <a:rPr lang="en-US" b="1" dirty="0" err="1">
                <a:latin typeface="Courier New" pitchFamily="49" charset="0"/>
                <a:cs typeface="Courier New" pitchFamily="49" charset="0"/>
              </a:rPr>
              <a:t>ctx.</a:t>
            </a:r>
            <a:r>
              <a:rPr lang="en-US" b="1" dirty="0" err="1">
                <a:solidFill>
                  <a:srgbClr val="0033CC"/>
                </a:solidFill>
                <a:latin typeface="Courier New" pitchFamily="49" charset="0"/>
                <a:cs typeface="Courier New" pitchFamily="49" charset="0"/>
              </a:rPr>
              <a:t>save</a:t>
            </a:r>
            <a:r>
              <a:rPr lang="en-US" b="1" dirty="0">
                <a:latin typeface="Courier New" pitchFamily="49" charset="0"/>
                <a:cs typeface="Courier New" pitchFamily="49" charset="0"/>
              </a:rPr>
              <a:t>()</a:t>
            </a:r>
            <a:r>
              <a:rPr lang="en-US" dirty="0"/>
              <a:t>: push state on stack</a:t>
            </a:r>
          </a:p>
          <a:p>
            <a:pPr lvl="1"/>
            <a:r>
              <a:rPr lang="en-US" b="1" dirty="0" err="1">
                <a:latin typeface="Courier New" pitchFamily="49" charset="0"/>
                <a:cs typeface="Courier New" pitchFamily="49" charset="0"/>
              </a:rPr>
              <a:t>ctx.</a:t>
            </a:r>
            <a:r>
              <a:rPr lang="en-US" b="1" dirty="0" err="1">
                <a:solidFill>
                  <a:srgbClr val="0033CC"/>
                </a:solidFill>
                <a:latin typeface="Courier New" pitchFamily="49" charset="0"/>
                <a:cs typeface="Courier New" pitchFamily="49" charset="0"/>
              </a:rPr>
              <a:t>restore</a:t>
            </a:r>
            <a:r>
              <a:rPr lang="en-US" b="1" dirty="0">
                <a:latin typeface="Courier New" pitchFamily="49" charset="0"/>
                <a:cs typeface="Courier New" pitchFamily="49" charset="0"/>
              </a:rPr>
              <a:t>()</a:t>
            </a:r>
            <a:r>
              <a:rPr lang="en-US" dirty="0"/>
              <a:t>: pop sate from stack</a:t>
            </a:r>
          </a:p>
          <a:p>
            <a:r>
              <a:rPr lang="en-US" dirty="0"/>
              <a:t>Save &amp; Restore drawing</a:t>
            </a:r>
          </a:p>
          <a:p>
            <a:pPr>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imagedata</a:t>
            </a:r>
            <a:r>
              <a:rPr lang="en-US" sz="2800" b="1" dirty="0">
                <a:latin typeface="Courier New" pitchFamily="49" charset="0"/>
                <a:cs typeface="Courier New" pitchFamily="49" charset="0"/>
              </a:rPr>
              <a:t>=</a:t>
            </a:r>
          </a:p>
          <a:p>
            <a:pPr>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ctx.</a:t>
            </a:r>
            <a:r>
              <a:rPr lang="en-US" sz="2800" b="1" dirty="0" err="1">
                <a:solidFill>
                  <a:srgbClr val="0033CC"/>
                </a:solidFill>
                <a:latin typeface="Courier New" pitchFamily="49" charset="0"/>
                <a:cs typeface="Courier New" pitchFamily="49" charset="0"/>
              </a:rPr>
              <a:t>getImageData</a:t>
            </a:r>
            <a:r>
              <a:rPr lang="en-US" sz="2800" b="1" dirty="0">
                <a:latin typeface="Courier New" pitchFamily="49" charset="0"/>
                <a:cs typeface="Courier New" pitchFamily="49" charset="0"/>
              </a:rPr>
              <a:t>(</a:t>
            </a:r>
            <a:r>
              <a:rPr lang="en-US" sz="2800" b="1" dirty="0" err="1">
                <a:latin typeface="Courier New" pitchFamily="49" charset="0"/>
                <a:cs typeface="Courier New" pitchFamily="49" charset="0"/>
              </a:rPr>
              <a:t>X,Y,width</a:t>
            </a:r>
            <a:r>
              <a:rPr lang="en-US" sz="2800" b="1" dirty="0">
                <a:latin typeface="Courier New" pitchFamily="49" charset="0"/>
                <a:cs typeface="Courier New" pitchFamily="49" charset="0"/>
              </a:rPr>
              <a:t>, height);</a:t>
            </a:r>
          </a:p>
          <a:p>
            <a:pPr>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ctx.</a:t>
            </a:r>
            <a:r>
              <a:rPr lang="en-US" sz="2800" b="1" dirty="0" err="1">
                <a:solidFill>
                  <a:srgbClr val="0033CC"/>
                </a:solidFill>
                <a:latin typeface="Courier New" pitchFamily="49" charset="0"/>
                <a:cs typeface="Courier New" pitchFamily="49" charset="0"/>
              </a:rPr>
              <a:t>putImageData</a:t>
            </a:r>
            <a:r>
              <a:rPr lang="en-US" sz="2800" b="1" dirty="0">
                <a:latin typeface="Courier New" pitchFamily="49" charset="0"/>
                <a:cs typeface="Courier New" pitchFamily="49" charset="0"/>
              </a:rPr>
              <a:t>(</a:t>
            </a:r>
            <a:r>
              <a:rPr lang="en-US" sz="2800" b="1" dirty="0" err="1">
                <a:latin typeface="Courier New" pitchFamily="49" charset="0"/>
                <a:cs typeface="Courier New" pitchFamily="49" charset="0"/>
              </a:rPr>
              <a:t>imagedata</a:t>
            </a:r>
            <a:r>
              <a:rPr lang="en-US" sz="2800" b="1" dirty="0">
                <a:latin typeface="Courier New" pitchFamily="49" charset="0"/>
                <a:cs typeface="Courier New" pitchFamily="49" charset="0"/>
              </a:rPr>
              <a:t>, X, Y);</a:t>
            </a: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84</a:t>
            </a:fld>
            <a:endParaRPr lang="en-US" dirty="0"/>
          </a:p>
        </p:txBody>
      </p:sp>
    </p:spTree>
    <p:extLst>
      <p:ext uri="{BB962C8B-B14F-4D97-AF65-F5344CB8AC3E}">
        <p14:creationId xmlns:p14="http://schemas.microsoft.com/office/powerpoint/2010/main" val="1748746995"/>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checkerboard(across)">
                                      <p:cBhvr>
                                        <p:cTn id="7" dur="500"/>
                                        <p:tgtEl>
                                          <p:spTgt spid="3">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checkerboard(across)">
                                      <p:cBhvr>
                                        <p:cTn id="10" dur="500"/>
                                        <p:tgtEl>
                                          <p:spTgt spid="3">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checkerboard(across)">
                                      <p:cBhvr>
                                        <p:cTn id="13" dur="500"/>
                                        <p:tgtEl>
                                          <p:spTgt spid="3">
                                            <p:txEl>
                                              <p:pRg st="6" end="6"/>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checkerboard(across)">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9F2013-4C3D-4BF1-80D4-A16687D7190E}"/>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xmlns="" id="{BFB97837-A572-437B-B000-9BCBEDC322FE}"/>
              </a:ext>
            </a:extLst>
          </p:cNvPr>
          <p:cNvSpPr>
            <a:spLocks noGrp="1"/>
          </p:cNvSpPr>
          <p:nvPr>
            <p:ph type="sldNum" sz="quarter" idx="10"/>
          </p:nvPr>
        </p:nvSpPr>
        <p:spPr/>
        <p:txBody>
          <a:bodyPr/>
          <a:lstStyle/>
          <a:p>
            <a:pPr>
              <a:defRPr/>
            </a:pPr>
            <a:fld id="{2D801DCE-B9BA-4E03-9E27-F95A86438FEE}" type="slidenum">
              <a:rPr lang="en-US" smtClean="0"/>
              <a:pPr>
                <a:defRPr/>
              </a:pPr>
              <a:t>85</a:t>
            </a:fld>
            <a:endParaRPr lang="en-US" dirty="0"/>
          </a:p>
        </p:txBody>
      </p:sp>
      <p:pic>
        <p:nvPicPr>
          <p:cNvPr id="5" name="Picture 4">
            <a:extLst>
              <a:ext uri="{FF2B5EF4-FFF2-40B4-BE49-F238E27FC236}">
                <a16:creationId xmlns:a16="http://schemas.microsoft.com/office/drawing/2014/main" xmlns="" id="{C2E405B1-EB76-49FF-A276-EA4BB326BBEF}"/>
              </a:ext>
            </a:extLst>
          </p:cNvPr>
          <p:cNvPicPr>
            <a:picLocks noChangeAspect="1"/>
          </p:cNvPicPr>
          <p:nvPr/>
        </p:nvPicPr>
        <p:blipFill>
          <a:blip r:embed="rId2"/>
          <a:stretch>
            <a:fillRect/>
          </a:stretch>
        </p:blipFill>
        <p:spPr>
          <a:xfrm>
            <a:off x="381000" y="1136072"/>
            <a:ext cx="8001000" cy="5091545"/>
          </a:xfrm>
          <a:prstGeom prst="rect">
            <a:avLst/>
          </a:prstGeom>
        </p:spPr>
      </p:pic>
    </p:spTree>
    <p:extLst>
      <p:ext uri="{BB962C8B-B14F-4D97-AF65-F5344CB8AC3E}">
        <p14:creationId xmlns:p14="http://schemas.microsoft.com/office/powerpoint/2010/main" val="3621045349"/>
      </p:ext>
    </p:extLst>
  </p:cSld>
  <p:clrMapOvr>
    <a:masterClrMapping/>
  </p:clrMapOvr>
  <p:transition>
    <p:strips/>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Canvas as Image</a:t>
            </a:r>
          </a:p>
        </p:txBody>
      </p:sp>
      <p:sp>
        <p:nvSpPr>
          <p:cNvPr id="3" name="Content Placeholder 2"/>
          <p:cNvSpPr>
            <a:spLocks noGrp="1"/>
          </p:cNvSpPr>
          <p:nvPr>
            <p:ph idx="1"/>
          </p:nvPr>
        </p:nvSpPr>
        <p:spPr>
          <a:xfrm>
            <a:off x="304800" y="1143000"/>
            <a:ext cx="9067800" cy="5181600"/>
          </a:xfrm>
        </p:spPr>
        <p:txBody>
          <a:bodyPr/>
          <a:lstStyle/>
          <a:p>
            <a:r>
              <a:rPr lang="en-US" dirty="0"/>
              <a:t>Canvas can be saved using “Data URL”</a:t>
            </a:r>
          </a:p>
          <a:p>
            <a:pPr lvl="1"/>
            <a:r>
              <a:rPr lang="en-US" dirty="0"/>
              <a:t>A new kind of URL which is defined by HTML5</a:t>
            </a:r>
          </a:p>
          <a:p>
            <a:pPr lvl="1">
              <a:buNone/>
            </a:pPr>
            <a:endParaRPr lang="en-US" sz="300" dirty="0"/>
          </a:p>
          <a:p>
            <a:pPr>
              <a:buNone/>
            </a:pPr>
            <a:r>
              <a:rPr lang="en-US" sz="2400" b="1" dirty="0" err="1">
                <a:latin typeface="Courier New" pitchFamily="49" charset="0"/>
                <a:cs typeface="Courier New" pitchFamily="49" charset="0"/>
              </a:rPr>
              <a:t>var</a:t>
            </a:r>
            <a:r>
              <a:rPr lang="en-US" sz="2400" b="1" dirty="0">
                <a:latin typeface="Courier New" pitchFamily="49" charset="0"/>
                <a:cs typeface="Courier New" pitchFamily="49" charset="0"/>
              </a:rPr>
              <a:t> </a:t>
            </a:r>
            <a:r>
              <a:rPr lang="en-US" sz="2400" b="1" dirty="0" err="1">
                <a:solidFill>
                  <a:srgbClr val="C00000"/>
                </a:solidFill>
                <a:latin typeface="Courier New" pitchFamily="49" charset="0"/>
                <a:cs typeface="Courier New" pitchFamily="49" charset="0"/>
              </a:rPr>
              <a:t>canv</a:t>
            </a:r>
            <a:r>
              <a:rPr lang="en-US" sz="2400" b="1" dirty="0">
                <a:latin typeface="Courier New" pitchFamily="49" charset="0"/>
                <a:cs typeface="Courier New" pitchFamily="49" charset="0"/>
              </a:rPr>
              <a:t> = </a:t>
            </a:r>
            <a:r>
              <a:rPr lang="en-US" sz="2400" b="1" dirty="0" err="1">
                <a:latin typeface="Courier New" pitchFamily="49" charset="0"/>
                <a:cs typeface="Courier New" pitchFamily="49" charset="0"/>
              </a:rPr>
              <a:t>document.getElementById</a:t>
            </a:r>
            <a:r>
              <a:rPr lang="en-US" sz="2400" b="1" dirty="0">
                <a:latin typeface="Courier New" pitchFamily="49" charset="0"/>
                <a:cs typeface="Courier New" pitchFamily="49" charset="0"/>
              </a:rPr>
              <a:t>("canvas");</a:t>
            </a:r>
          </a:p>
          <a:p>
            <a:pPr>
              <a:buNone/>
            </a:pPr>
            <a:r>
              <a:rPr lang="en-US" sz="2400" b="1" dirty="0" err="1">
                <a:latin typeface="Courier New" pitchFamily="49" charset="0"/>
                <a:cs typeface="Courier New" pitchFamily="49" charset="0"/>
              </a:rPr>
              <a:t>imageurl</a:t>
            </a:r>
            <a:r>
              <a:rPr lang="en-US" sz="2400" b="1" dirty="0">
                <a:latin typeface="Courier New" pitchFamily="49" charset="0"/>
                <a:cs typeface="Courier New" pitchFamily="49" charset="0"/>
              </a:rPr>
              <a:t> = </a:t>
            </a:r>
            <a:r>
              <a:rPr lang="en-US" sz="2400" b="1" dirty="0" err="1">
                <a:solidFill>
                  <a:srgbClr val="C00000"/>
                </a:solidFill>
                <a:latin typeface="Courier New" pitchFamily="49" charset="0"/>
                <a:cs typeface="Courier New" pitchFamily="49" charset="0"/>
              </a:rPr>
              <a:t>canv</a:t>
            </a:r>
            <a:r>
              <a:rPr lang="en-US" sz="2400" b="1" dirty="0" err="1">
                <a:latin typeface="Courier New" pitchFamily="49" charset="0"/>
                <a:cs typeface="Courier New" pitchFamily="49" charset="0"/>
              </a:rPr>
              <a:t>.</a:t>
            </a:r>
            <a:r>
              <a:rPr lang="en-US" sz="2400" b="1" dirty="0" err="1">
                <a:solidFill>
                  <a:srgbClr val="0033CC"/>
                </a:solidFill>
                <a:latin typeface="Courier New" pitchFamily="49" charset="0"/>
                <a:cs typeface="Courier New" pitchFamily="49" charset="0"/>
              </a:rPr>
              <a:t>toDataURL</a:t>
            </a:r>
            <a:r>
              <a:rPr lang="en-US" sz="2400" b="1" dirty="0">
                <a:latin typeface="Courier New" pitchFamily="49" charset="0"/>
                <a:cs typeface="Courier New" pitchFamily="49" charset="0"/>
              </a:rPr>
              <a:t>("image/</a:t>
            </a:r>
            <a:r>
              <a:rPr lang="en-US" sz="2400" b="1" dirty="0" err="1">
                <a:latin typeface="Courier New" pitchFamily="49" charset="0"/>
                <a:cs typeface="Courier New" pitchFamily="49" charset="0"/>
              </a:rPr>
              <a:t>png</a:t>
            </a:r>
            <a:r>
              <a:rPr lang="en-US" sz="2400" b="1" dirty="0">
                <a:latin typeface="Courier New" pitchFamily="49" charset="0"/>
                <a:cs typeface="Courier New" pitchFamily="49" charset="0"/>
              </a:rPr>
              <a:t>");</a:t>
            </a:r>
          </a:p>
          <a:p>
            <a:pPr lvl="1">
              <a:buClr>
                <a:srgbClr val="006633"/>
              </a:buClr>
            </a:pPr>
            <a:r>
              <a:rPr lang="en-US" b="1" dirty="0" err="1">
                <a:solidFill>
                  <a:srgbClr val="0033CC"/>
                </a:solidFill>
                <a:latin typeface="Courier New" pitchFamily="49" charset="0"/>
                <a:cs typeface="Courier New" pitchFamily="49" charset="0"/>
              </a:rPr>
              <a:t>imageurl</a:t>
            </a:r>
            <a:r>
              <a:rPr lang="en-US" dirty="0">
                <a:solidFill>
                  <a:srgbClr val="000000"/>
                </a:solidFill>
              </a:rPr>
              <a:t> contains the image in PNG format</a:t>
            </a:r>
          </a:p>
          <a:p>
            <a:pPr>
              <a:buClr>
                <a:srgbClr val="006633"/>
              </a:buClr>
            </a:pPr>
            <a:r>
              <a:rPr lang="en-US" dirty="0">
                <a:solidFill>
                  <a:srgbClr val="000000"/>
                </a:solidFill>
              </a:rPr>
              <a:t>An easy way to save it</a:t>
            </a:r>
          </a:p>
          <a:p>
            <a:pPr>
              <a:buClr>
                <a:srgbClr val="006633"/>
              </a:buClr>
              <a:buNone/>
            </a:pPr>
            <a:r>
              <a:rPr lang="en-US" sz="2400" b="1" dirty="0" err="1">
                <a:solidFill>
                  <a:srgbClr val="000000"/>
                </a:solidFill>
                <a:latin typeface="Courier New" pitchFamily="49" charset="0"/>
                <a:cs typeface="Courier New" pitchFamily="49" charset="0"/>
              </a:rPr>
              <a:t>canimg</a:t>
            </a:r>
            <a:r>
              <a:rPr lang="en-US" sz="2400" b="1" dirty="0">
                <a:solidFill>
                  <a:srgbClr val="000000"/>
                </a:solidFill>
                <a:latin typeface="Courier New" pitchFamily="49" charset="0"/>
                <a:cs typeface="Courier New" pitchFamily="49" charset="0"/>
              </a:rPr>
              <a:t> = </a:t>
            </a:r>
            <a:r>
              <a:rPr lang="en-US" sz="2400" b="1" dirty="0" err="1">
                <a:solidFill>
                  <a:srgbClr val="000000"/>
                </a:solidFill>
                <a:latin typeface="Courier New" pitchFamily="49" charset="0"/>
                <a:cs typeface="Courier New" pitchFamily="49" charset="0"/>
              </a:rPr>
              <a:t>document.getElementById</a:t>
            </a:r>
            <a:r>
              <a:rPr lang="en-US" sz="2400" b="1" dirty="0">
                <a:solidFill>
                  <a:srgbClr val="000000"/>
                </a:solidFill>
                <a:latin typeface="Courier New" pitchFamily="49" charset="0"/>
                <a:cs typeface="Courier New" pitchFamily="49" charset="0"/>
              </a:rPr>
              <a:t>("</a:t>
            </a:r>
            <a:r>
              <a:rPr lang="en-US" sz="2400" b="1" dirty="0" err="1">
                <a:solidFill>
                  <a:srgbClr val="000000"/>
                </a:solidFill>
                <a:latin typeface="Courier New" pitchFamily="49" charset="0"/>
                <a:cs typeface="Courier New" pitchFamily="49" charset="0"/>
              </a:rPr>
              <a:t>canvasimage</a:t>
            </a:r>
            <a:r>
              <a:rPr lang="en-US" sz="2400" b="1" dirty="0">
                <a:solidFill>
                  <a:srgbClr val="000000"/>
                </a:solidFill>
                <a:latin typeface="Courier New" pitchFamily="49" charset="0"/>
                <a:cs typeface="Courier New" pitchFamily="49" charset="0"/>
              </a:rPr>
              <a:t>");</a:t>
            </a:r>
          </a:p>
          <a:p>
            <a:pPr>
              <a:buClr>
                <a:srgbClr val="006633"/>
              </a:buClr>
              <a:buNone/>
            </a:pPr>
            <a:r>
              <a:rPr lang="en-US" sz="2400" b="1" dirty="0" err="1">
                <a:solidFill>
                  <a:srgbClr val="000000"/>
                </a:solidFill>
                <a:latin typeface="Courier New" pitchFamily="49" charset="0"/>
                <a:cs typeface="Courier New" pitchFamily="49" charset="0"/>
              </a:rPr>
              <a:t>canimg.innerHTML</a:t>
            </a:r>
            <a:r>
              <a:rPr lang="en-US" sz="2400" b="1" dirty="0">
                <a:solidFill>
                  <a:srgbClr val="000000"/>
                </a:solidFill>
                <a:latin typeface="Courier New" pitchFamily="49" charset="0"/>
                <a:cs typeface="Courier New" pitchFamily="49" charset="0"/>
              </a:rPr>
              <a:t>='&lt;image </a:t>
            </a:r>
            <a:r>
              <a:rPr lang="en-US" sz="2400" b="1" dirty="0" err="1">
                <a:solidFill>
                  <a:srgbClr val="000000"/>
                </a:solidFill>
                <a:latin typeface="Courier New" pitchFamily="49" charset="0"/>
                <a:cs typeface="Courier New" pitchFamily="49" charset="0"/>
              </a:rPr>
              <a:t>src</a:t>
            </a:r>
            <a:r>
              <a:rPr lang="en-US" sz="2400" b="1" dirty="0">
                <a:solidFill>
                  <a:srgbClr val="000000"/>
                </a:solidFill>
                <a:latin typeface="Courier New" pitchFamily="49" charset="0"/>
                <a:cs typeface="Courier New" pitchFamily="49" charset="0"/>
              </a:rPr>
              <a:t>="'+</a:t>
            </a:r>
            <a:r>
              <a:rPr lang="en-US" sz="2400" b="1" dirty="0" err="1">
                <a:solidFill>
                  <a:srgbClr val="000000"/>
                </a:solidFill>
                <a:latin typeface="Courier New" pitchFamily="49" charset="0"/>
                <a:cs typeface="Courier New" pitchFamily="49" charset="0"/>
              </a:rPr>
              <a:t>imageurl</a:t>
            </a:r>
            <a:r>
              <a:rPr lang="en-US" sz="2400" b="1" dirty="0">
                <a:solidFill>
                  <a:srgbClr val="000000"/>
                </a:solidFill>
                <a:latin typeface="Courier New" pitchFamily="49" charset="0"/>
                <a:cs typeface="Courier New" pitchFamily="49" charset="0"/>
              </a:rPr>
              <a:t>+'"&gt;'</a:t>
            </a:r>
          </a:p>
          <a:p>
            <a:pPr>
              <a:buNone/>
            </a:pPr>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86</a:t>
            </a:fld>
            <a:endParaRPr lang="en-US" dirty="0"/>
          </a:p>
        </p:txBody>
      </p:sp>
    </p:spTree>
    <p:extLst>
      <p:ext uri="{BB962C8B-B14F-4D97-AF65-F5344CB8AC3E}">
        <p14:creationId xmlns:p14="http://schemas.microsoft.com/office/powerpoint/2010/main" val="2522490462"/>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checkerboard(across)">
                                      <p:cBhvr>
                                        <p:cTn id="7" dur="500"/>
                                        <p:tgtEl>
                                          <p:spTgt spid="3">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checkerboard(across)">
                                      <p:cBhvr>
                                        <p:cTn id="10" dur="500"/>
                                        <p:tgtEl>
                                          <p:spTgt spid="3">
                                            <p:txEl>
                                              <p:pRg st="7" end="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checkerboard(across)">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87</a:t>
            </a:fld>
            <a:endParaRPr lang="en-US" dirty="0"/>
          </a:p>
        </p:txBody>
      </p:sp>
      <p:pic>
        <p:nvPicPr>
          <p:cNvPr id="7" name="Picture 6">
            <a:extLst>
              <a:ext uri="{FF2B5EF4-FFF2-40B4-BE49-F238E27FC236}">
                <a16:creationId xmlns:a16="http://schemas.microsoft.com/office/drawing/2014/main" xmlns="" id="{515695F9-A0A6-460F-86E4-04AED43449FD}"/>
              </a:ext>
            </a:extLst>
          </p:cNvPr>
          <p:cNvPicPr>
            <a:picLocks noChangeAspect="1"/>
          </p:cNvPicPr>
          <p:nvPr/>
        </p:nvPicPr>
        <p:blipFill>
          <a:blip r:embed="rId2"/>
          <a:stretch>
            <a:fillRect/>
          </a:stretch>
        </p:blipFill>
        <p:spPr>
          <a:xfrm>
            <a:off x="1447800" y="1219200"/>
            <a:ext cx="6099569" cy="4986310"/>
          </a:xfrm>
          <a:prstGeom prst="rect">
            <a:avLst/>
          </a:prstGeom>
        </p:spPr>
      </p:pic>
    </p:spTree>
    <p:extLst>
      <p:ext uri="{BB962C8B-B14F-4D97-AF65-F5344CB8AC3E}">
        <p14:creationId xmlns:p14="http://schemas.microsoft.com/office/powerpoint/2010/main" val="3042409697"/>
      </p:ext>
    </p:extLst>
  </p:cSld>
  <p:clrMapOvr>
    <a:masterClrMapping/>
  </p:clrMapOvr>
  <p:transition>
    <p:strips/>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sz="3200" dirty="0">
                <a:solidFill>
                  <a:srgbClr val="C2C2C2"/>
                </a:solidFill>
              </a:rPr>
              <a:t>Introduction</a:t>
            </a:r>
          </a:p>
          <a:p>
            <a:r>
              <a:rPr lang="en-US" sz="3200" dirty="0">
                <a:solidFill>
                  <a:srgbClr val="C2C2C2"/>
                </a:solidFill>
              </a:rPr>
              <a:t>Page Structure</a:t>
            </a:r>
          </a:p>
          <a:p>
            <a:r>
              <a:rPr lang="en-US" sz="3200" dirty="0">
                <a:solidFill>
                  <a:srgbClr val="C2C2C2"/>
                </a:solidFill>
              </a:rPr>
              <a:t>Multimedia</a:t>
            </a:r>
          </a:p>
          <a:p>
            <a:r>
              <a:rPr lang="en-US" sz="3200" dirty="0">
                <a:solidFill>
                  <a:srgbClr val="C2C2C2"/>
                </a:solidFill>
              </a:rPr>
              <a:t>Forms</a:t>
            </a:r>
          </a:p>
          <a:p>
            <a:r>
              <a:rPr lang="en-US" sz="3200" dirty="0">
                <a:solidFill>
                  <a:srgbClr val="C2C2C2"/>
                </a:solidFill>
              </a:rPr>
              <a:t>Storage</a:t>
            </a:r>
          </a:p>
          <a:p>
            <a:r>
              <a:rPr lang="en-US" sz="3200" dirty="0">
                <a:solidFill>
                  <a:srgbClr val="C2C2C2"/>
                </a:solidFill>
              </a:rPr>
              <a:t>Drag &amp; Drop</a:t>
            </a:r>
          </a:p>
          <a:p>
            <a:r>
              <a:rPr lang="en-US" sz="3200" dirty="0">
                <a:solidFill>
                  <a:srgbClr val="C2C2C2"/>
                </a:solidFill>
              </a:rPr>
              <a:t>Canvas</a:t>
            </a:r>
          </a:p>
          <a:p>
            <a:r>
              <a:rPr lang="en-US" sz="3200" dirty="0"/>
              <a:t>Other Features</a:t>
            </a:r>
          </a:p>
          <a:p>
            <a:endParaRPr lang="en-US" sz="3200" dirty="0">
              <a:solidFill>
                <a:srgbClr val="C2C2C2"/>
              </a:solidFill>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88</a:t>
            </a:fld>
            <a:endParaRPr lang="en-US" dirty="0"/>
          </a:p>
        </p:txBody>
      </p:sp>
    </p:spTree>
  </p:cSld>
  <p:clrMapOvr>
    <a:masterClrMapping/>
  </p:clrMapOvr>
  <p:transition>
    <p:strips/>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Web Applications</a:t>
            </a:r>
          </a:p>
        </p:txBody>
      </p:sp>
      <p:sp>
        <p:nvSpPr>
          <p:cNvPr id="3" name="Content Placeholder 2"/>
          <p:cNvSpPr>
            <a:spLocks noGrp="1"/>
          </p:cNvSpPr>
          <p:nvPr>
            <p:ph idx="1"/>
          </p:nvPr>
        </p:nvSpPr>
        <p:spPr>
          <a:xfrm>
            <a:off x="304800" y="1143000"/>
            <a:ext cx="8839200" cy="5181600"/>
          </a:xfrm>
        </p:spPr>
        <p:txBody>
          <a:bodyPr/>
          <a:lstStyle/>
          <a:p>
            <a:r>
              <a:rPr lang="en-US" dirty="0"/>
              <a:t>Example: Offline Gmail</a:t>
            </a:r>
          </a:p>
          <a:p>
            <a:r>
              <a:rPr lang="en-US" dirty="0"/>
              <a:t>Browser should cache what application needs when it does not connect to server</a:t>
            </a:r>
          </a:p>
          <a:p>
            <a:pPr lvl="1"/>
            <a:r>
              <a:rPr lang="en-US" dirty="0"/>
              <a:t>In the simplest case, when the application does not connect to server, browser serves the needed file from its cache</a:t>
            </a:r>
          </a:p>
          <a:p>
            <a:r>
              <a:rPr lang="en-US" dirty="0"/>
              <a:t>Application specifies what needs to be cached</a:t>
            </a:r>
          </a:p>
          <a:p>
            <a:pPr>
              <a:buNone/>
            </a:pPr>
            <a:r>
              <a:rPr lang="en-US" sz="2400" b="1" dirty="0">
                <a:latin typeface="Courier New" pitchFamily="49" charset="0"/>
                <a:cs typeface="Courier New" pitchFamily="49" charset="0"/>
              </a:rPr>
              <a:t>	&lt;html </a:t>
            </a:r>
            <a:r>
              <a:rPr lang="en-US" sz="2400" b="1" dirty="0" err="1">
                <a:latin typeface="Courier New" pitchFamily="49" charset="0"/>
                <a:cs typeface="Courier New" pitchFamily="49" charset="0"/>
              </a:rPr>
              <a:t>lang</a:t>
            </a:r>
            <a:r>
              <a:rPr lang="en-US" sz="2400" b="1" dirty="0">
                <a:latin typeface="Courier New" pitchFamily="49" charset="0"/>
                <a:cs typeface="Courier New" pitchFamily="49" charset="0"/>
              </a:rPr>
              <a:t>="en" </a:t>
            </a:r>
            <a:r>
              <a:rPr lang="en-US" sz="2400" b="1" dirty="0">
                <a:solidFill>
                  <a:srgbClr val="0033CC"/>
                </a:solidFill>
                <a:latin typeface="Courier New" pitchFamily="49" charset="0"/>
                <a:cs typeface="Courier New" pitchFamily="49" charset="0"/>
              </a:rPr>
              <a:t>manifest</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files.manifest</a:t>
            </a:r>
            <a:r>
              <a:rPr lang="en-US" sz="2400" b="1" dirty="0">
                <a:latin typeface="Courier New" pitchFamily="49" charset="0"/>
                <a:cs typeface="Courier New" pitchFamily="49" charset="0"/>
              </a:rPr>
              <a:t>"&gt;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89</a:t>
            </a:fld>
            <a:endParaRPr lang="en-US" dirty="0"/>
          </a:p>
        </p:txBody>
      </p:sp>
    </p:spTree>
  </p:cSld>
  <p:clrMapOvr>
    <a:masterClrMapping/>
  </p:clrMapOvr>
  <p:transition>
    <p:strip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Document Type &amp; Encoding</a:t>
            </a:r>
          </a:p>
        </p:txBody>
      </p:sp>
      <p:sp>
        <p:nvSpPr>
          <p:cNvPr id="3" name="Content Placeholder 2"/>
          <p:cNvSpPr>
            <a:spLocks noGrp="1"/>
          </p:cNvSpPr>
          <p:nvPr>
            <p:ph idx="1"/>
          </p:nvPr>
        </p:nvSpPr>
        <p:spPr>
          <a:xfrm>
            <a:off x="304800" y="1143000"/>
            <a:ext cx="8839200" cy="5181600"/>
          </a:xfrm>
        </p:spPr>
        <p:txBody>
          <a:bodyPr/>
          <a:lstStyle/>
          <a:p>
            <a:r>
              <a:rPr lang="en-US" dirty="0"/>
              <a:t>HTML5 is </a:t>
            </a:r>
            <a:r>
              <a:rPr lang="en-US" dirty="0">
                <a:solidFill>
                  <a:srgbClr val="C00000"/>
                </a:solidFill>
              </a:rPr>
              <a:t>not</a:t>
            </a:r>
            <a:r>
              <a:rPr lang="en-US" dirty="0"/>
              <a:t> based on XML or SGML</a:t>
            </a:r>
          </a:p>
          <a:p>
            <a:r>
              <a:rPr lang="en-US" dirty="0"/>
              <a:t>However, browsers need to see </a:t>
            </a:r>
            <a:r>
              <a:rPr lang="en-US" sz="2800" b="1" dirty="0">
                <a:solidFill>
                  <a:srgbClr val="0033CC"/>
                </a:solidFill>
                <a:latin typeface="Courier New" pitchFamily="49" charset="0"/>
                <a:cs typeface="Courier New" pitchFamily="49" charset="0"/>
              </a:rPr>
              <a:t>&lt;!DOCTYPE …&gt;</a:t>
            </a:r>
            <a:endParaRPr lang="en-US" b="1" dirty="0">
              <a:solidFill>
                <a:srgbClr val="0033CC"/>
              </a:solidFill>
              <a:latin typeface="Courier New" pitchFamily="49" charset="0"/>
              <a:cs typeface="Courier New" pitchFamily="49" charset="0"/>
            </a:endParaRPr>
          </a:p>
          <a:p>
            <a:pPr lvl="1"/>
            <a:r>
              <a:rPr lang="en-US" dirty="0"/>
              <a:t>To work in standard compliance mode </a:t>
            </a:r>
          </a:p>
          <a:p>
            <a:r>
              <a:rPr lang="en-US" dirty="0"/>
              <a:t>HTML5 (dummy) Document type	</a:t>
            </a:r>
          </a:p>
          <a:p>
            <a:pPr lvl="1"/>
            <a:r>
              <a:rPr lang="en-US" dirty="0"/>
              <a:t>It is dummy because does NOT determine a DTD! </a:t>
            </a:r>
          </a:p>
          <a:p>
            <a:pPr>
              <a:buNone/>
            </a:pPr>
            <a:r>
              <a:rPr lang="en-US" sz="3200" b="1" dirty="0">
                <a:solidFill>
                  <a:srgbClr val="0033CC"/>
                </a:solidFill>
                <a:latin typeface="Courier New" pitchFamily="49" charset="0"/>
                <a:cs typeface="Courier New" pitchFamily="49" charset="0"/>
              </a:rPr>
              <a:t>			&lt;!</a:t>
            </a:r>
            <a:r>
              <a:rPr lang="en-US" sz="3200" b="1" dirty="0" err="1">
                <a:solidFill>
                  <a:srgbClr val="0033CC"/>
                </a:solidFill>
                <a:latin typeface="Courier New" pitchFamily="49" charset="0"/>
                <a:cs typeface="Courier New" pitchFamily="49" charset="0"/>
              </a:rPr>
              <a:t>DOCTYPE</a:t>
            </a:r>
            <a:r>
              <a:rPr lang="en-US" sz="3200" b="1" dirty="0">
                <a:solidFill>
                  <a:srgbClr val="0033CC"/>
                </a:solidFill>
                <a:latin typeface="Courier New" pitchFamily="49" charset="0"/>
                <a:cs typeface="Courier New" pitchFamily="49" charset="0"/>
              </a:rPr>
              <a:t> html&gt;</a:t>
            </a:r>
          </a:p>
          <a:p>
            <a:r>
              <a:rPr lang="en-US" dirty="0"/>
              <a:t>Character encoding</a:t>
            </a:r>
          </a:p>
          <a:p>
            <a:pPr>
              <a:buNone/>
            </a:pPr>
            <a:r>
              <a:rPr lang="en-US" sz="3200" b="1" dirty="0">
                <a:solidFill>
                  <a:srgbClr val="0033CC"/>
                </a:solidFill>
                <a:latin typeface="Courier New" pitchFamily="49" charset="0"/>
                <a:cs typeface="Courier New" pitchFamily="49" charset="0"/>
              </a:rPr>
              <a:t>			&lt;meta </a:t>
            </a:r>
            <a:r>
              <a:rPr lang="en-US" sz="3200" b="1" dirty="0" err="1">
                <a:solidFill>
                  <a:srgbClr val="0033CC"/>
                </a:solidFill>
                <a:latin typeface="Courier New" pitchFamily="49" charset="0"/>
                <a:cs typeface="Courier New" pitchFamily="49" charset="0"/>
              </a:rPr>
              <a:t>charset</a:t>
            </a:r>
            <a:r>
              <a:rPr lang="en-US" sz="3200" b="1" dirty="0">
                <a:solidFill>
                  <a:srgbClr val="0033CC"/>
                </a:solidFill>
                <a:latin typeface="Courier New" pitchFamily="49" charset="0"/>
                <a:cs typeface="Courier New" pitchFamily="49" charset="0"/>
              </a:rPr>
              <a:t>="utf-8"&gt;</a:t>
            </a:r>
            <a:endParaRPr lang="en-US" sz="3200" dirty="0"/>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Web Applications</a:t>
            </a:r>
          </a:p>
        </p:txBody>
      </p:sp>
      <p:sp>
        <p:nvSpPr>
          <p:cNvPr id="3" name="Content Placeholder 2"/>
          <p:cNvSpPr>
            <a:spLocks noGrp="1"/>
          </p:cNvSpPr>
          <p:nvPr>
            <p:ph idx="1"/>
          </p:nvPr>
        </p:nvSpPr>
        <p:spPr>
          <a:xfrm>
            <a:off x="304800" y="1143000"/>
            <a:ext cx="8839200" cy="5181600"/>
          </a:xfrm>
        </p:spPr>
        <p:txBody>
          <a:bodyPr/>
          <a:lstStyle/>
          <a:p>
            <a:pPr>
              <a:spcBef>
                <a:spcPts val="400"/>
              </a:spcBef>
            </a:pPr>
            <a:r>
              <a:rPr lang="en-US" sz="2800" b="1" dirty="0" err="1">
                <a:latin typeface="Courier New" pitchFamily="49" charset="0"/>
                <a:cs typeface="Courier New" pitchFamily="49" charset="0"/>
              </a:rPr>
              <a:t>files.manifest</a:t>
            </a:r>
            <a:r>
              <a:rPr lang="en-US" sz="2800" b="1" dirty="0">
                <a:latin typeface="Courier New" pitchFamily="49" charset="0"/>
                <a:cs typeface="Courier New" pitchFamily="49" charset="0"/>
              </a:rPr>
              <a:t>:</a:t>
            </a:r>
          </a:p>
          <a:p>
            <a:pPr>
              <a:spcBef>
                <a:spcPts val="400"/>
              </a:spcBef>
              <a:buNone/>
            </a:pPr>
            <a:r>
              <a:rPr lang="en-US" sz="2800" b="1" dirty="0">
                <a:solidFill>
                  <a:srgbClr val="0033CC"/>
                </a:solidFill>
                <a:latin typeface="Courier New" pitchFamily="49" charset="0"/>
                <a:cs typeface="Courier New" pitchFamily="49" charset="0"/>
              </a:rPr>
              <a:t>CACHE MANIFEST</a:t>
            </a:r>
          </a:p>
          <a:p>
            <a:pPr>
              <a:spcBef>
                <a:spcPts val="400"/>
              </a:spcBef>
              <a:buNone/>
            </a:pPr>
            <a:endParaRPr lang="en-US" sz="1000" b="1" dirty="0">
              <a:latin typeface="Courier New" pitchFamily="49" charset="0"/>
              <a:cs typeface="Courier New" pitchFamily="49" charset="0"/>
            </a:endParaRPr>
          </a:p>
          <a:p>
            <a:pPr>
              <a:spcBef>
                <a:spcPts val="400"/>
              </a:spcBef>
              <a:buNone/>
            </a:pPr>
            <a:r>
              <a:rPr lang="en-US" sz="2800" b="1" dirty="0">
                <a:solidFill>
                  <a:srgbClr val="0033CC"/>
                </a:solidFill>
                <a:latin typeface="Courier New" pitchFamily="49" charset="0"/>
                <a:cs typeface="Courier New" pitchFamily="49" charset="0"/>
              </a:rPr>
              <a:t>CACHE:</a:t>
            </a:r>
          </a:p>
          <a:p>
            <a:pPr>
              <a:spcBef>
                <a:spcPts val="400"/>
              </a:spcBef>
              <a:buNone/>
            </a:pPr>
            <a:r>
              <a:rPr lang="en-US" sz="2400" b="1" dirty="0">
                <a:latin typeface="Courier New" pitchFamily="49" charset="0"/>
                <a:cs typeface="Courier New" pitchFamily="49" charset="0"/>
              </a:rPr>
              <a:t>file1.html</a:t>
            </a:r>
          </a:p>
          <a:p>
            <a:pPr>
              <a:spcBef>
                <a:spcPts val="400"/>
              </a:spcBef>
              <a:buNone/>
            </a:pPr>
            <a:r>
              <a:rPr lang="en-US" sz="2400" b="1" dirty="0">
                <a:latin typeface="Courier New" pitchFamily="49" charset="0"/>
                <a:cs typeface="Courier New" pitchFamily="49" charset="0"/>
              </a:rPr>
              <a:t>file2.js</a:t>
            </a:r>
          </a:p>
          <a:p>
            <a:pPr>
              <a:spcBef>
                <a:spcPts val="400"/>
              </a:spcBef>
              <a:buNone/>
            </a:pPr>
            <a:endParaRPr lang="en-US" sz="1100" b="1" dirty="0">
              <a:latin typeface="Courier New" pitchFamily="49" charset="0"/>
              <a:cs typeface="Courier New" pitchFamily="49" charset="0"/>
            </a:endParaRPr>
          </a:p>
          <a:p>
            <a:pPr>
              <a:spcBef>
                <a:spcPts val="400"/>
              </a:spcBef>
              <a:buNone/>
            </a:pPr>
            <a:r>
              <a:rPr lang="en-US" sz="2800" b="1" dirty="0">
                <a:solidFill>
                  <a:srgbClr val="0033CC"/>
                </a:solidFill>
                <a:latin typeface="Courier New" pitchFamily="49" charset="0"/>
                <a:cs typeface="Courier New" pitchFamily="49" charset="0"/>
              </a:rPr>
              <a:t>FALLBACK:</a:t>
            </a:r>
          </a:p>
          <a:p>
            <a:pPr>
              <a:spcBef>
                <a:spcPts val="400"/>
              </a:spcBef>
              <a:buNone/>
            </a:pPr>
            <a:r>
              <a:rPr lang="en-US" sz="2400" b="1" dirty="0">
                <a:latin typeface="Courier New" pitchFamily="49" charset="0"/>
                <a:cs typeface="Courier New" pitchFamily="49" charset="0"/>
              </a:rPr>
              <a:t>neededfile.html fallback-replacement.html</a:t>
            </a:r>
          </a:p>
          <a:p>
            <a:pPr>
              <a:spcBef>
                <a:spcPts val="400"/>
              </a:spcBef>
              <a:buNone/>
            </a:pPr>
            <a:endParaRPr lang="en-US" sz="2400" b="1" dirty="0">
              <a:latin typeface="Courier New" pitchFamily="49" charset="0"/>
              <a:cs typeface="Courier New" pitchFamily="49" charset="0"/>
            </a:endParaRPr>
          </a:p>
          <a:p>
            <a:pPr>
              <a:spcBef>
                <a:spcPts val="400"/>
              </a:spcBef>
              <a:buNone/>
            </a:pPr>
            <a:r>
              <a:rPr lang="en-US" sz="2800" b="1" dirty="0">
                <a:solidFill>
                  <a:srgbClr val="0033CC"/>
                </a:solidFill>
                <a:latin typeface="Courier New" pitchFamily="49" charset="0"/>
                <a:cs typeface="Courier New" pitchFamily="49" charset="0"/>
              </a:rPr>
              <a:t>NETWORK:</a:t>
            </a:r>
          </a:p>
          <a:p>
            <a:pPr>
              <a:spcBef>
                <a:spcPts val="400"/>
              </a:spcBef>
              <a:buNone/>
            </a:pPr>
            <a:r>
              <a:rPr lang="en-US" sz="2800" b="1" dirty="0">
                <a:latin typeface="Courier New" pitchFamily="49" charset="0"/>
                <a:cs typeface="Courier New" pitchFamily="49" charset="0"/>
              </a:rPr>
              <a:t>*</a:t>
            </a:r>
          </a:p>
          <a:p>
            <a:endParaRPr lang="en-US" sz="28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90</a:t>
            </a:fld>
            <a:endParaRPr lang="en-US" dirty="0"/>
          </a:p>
        </p:txBody>
      </p:sp>
      <p:sp>
        <p:nvSpPr>
          <p:cNvPr id="5" name="TextBox 4"/>
          <p:cNvSpPr txBox="1"/>
          <p:nvPr/>
        </p:nvSpPr>
        <p:spPr>
          <a:xfrm>
            <a:off x="2971800" y="2450068"/>
            <a:ext cx="3200400" cy="369332"/>
          </a:xfrm>
          <a:prstGeom prst="rect">
            <a:avLst/>
          </a:prstGeom>
          <a:noFill/>
          <a:ln>
            <a:solidFill>
              <a:schemeClr val="tx1"/>
            </a:solidFill>
          </a:ln>
        </p:spPr>
        <p:txBody>
          <a:bodyPr wrap="square" rtlCol="0">
            <a:spAutoFit/>
          </a:bodyPr>
          <a:lstStyle/>
          <a:p>
            <a:r>
              <a:rPr lang="en-US" dirty="0">
                <a:solidFill>
                  <a:srgbClr val="C00000"/>
                </a:solidFill>
              </a:rPr>
              <a:t>File which should be cached</a:t>
            </a:r>
          </a:p>
        </p:txBody>
      </p:sp>
      <p:sp>
        <p:nvSpPr>
          <p:cNvPr id="6" name="TextBox 5"/>
          <p:cNvSpPr txBox="1"/>
          <p:nvPr/>
        </p:nvSpPr>
        <p:spPr>
          <a:xfrm>
            <a:off x="2971800" y="3620869"/>
            <a:ext cx="4419600" cy="646331"/>
          </a:xfrm>
          <a:prstGeom prst="rect">
            <a:avLst/>
          </a:prstGeom>
          <a:noFill/>
          <a:ln>
            <a:solidFill>
              <a:schemeClr val="tx1"/>
            </a:solidFill>
          </a:ln>
        </p:spPr>
        <p:txBody>
          <a:bodyPr wrap="square" rtlCol="0">
            <a:spAutoFit/>
          </a:bodyPr>
          <a:lstStyle/>
          <a:p>
            <a:r>
              <a:rPr lang="en-US" dirty="0">
                <a:solidFill>
                  <a:srgbClr val="C00000"/>
                </a:solidFill>
              </a:rPr>
              <a:t>Files which cannot be cached, but can be replaced by other files in offline mode</a:t>
            </a:r>
          </a:p>
        </p:txBody>
      </p:sp>
      <p:sp>
        <p:nvSpPr>
          <p:cNvPr id="7" name="TextBox 6"/>
          <p:cNvSpPr txBox="1"/>
          <p:nvPr/>
        </p:nvSpPr>
        <p:spPr>
          <a:xfrm>
            <a:off x="2971800" y="5144869"/>
            <a:ext cx="5029200" cy="646331"/>
          </a:xfrm>
          <a:prstGeom prst="rect">
            <a:avLst/>
          </a:prstGeom>
          <a:noFill/>
          <a:ln>
            <a:solidFill>
              <a:schemeClr val="tx1"/>
            </a:solidFill>
          </a:ln>
        </p:spPr>
        <p:txBody>
          <a:bodyPr wrap="square" rtlCol="0">
            <a:spAutoFit/>
          </a:bodyPr>
          <a:lstStyle/>
          <a:p>
            <a:r>
              <a:rPr lang="en-US" dirty="0">
                <a:solidFill>
                  <a:srgbClr val="C00000"/>
                </a:solidFill>
              </a:rPr>
              <a:t>Files which should not be cached, if application is in online mode, they are retrieved from server</a:t>
            </a:r>
          </a:p>
        </p:txBody>
      </p:sp>
    </p:spTree>
  </p:cSld>
  <p:clrMapOvr>
    <a:masterClrMapping/>
  </p:clrMapOvr>
  <p:transition>
    <p:strips/>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WebSocket</a:t>
            </a:r>
            <a:endParaRPr lang="en-US" dirty="0"/>
          </a:p>
        </p:txBody>
      </p:sp>
      <p:sp>
        <p:nvSpPr>
          <p:cNvPr id="3" name="Content Placeholder 2"/>
          <p:cNvSpPr>
            <a:spLocks noGrp="1"/>
          </p:cNvSpPr>
          <p:nvPr>
            <p:ph idx="1"/>
          </p:nvPr>
        </p:nvSpPr>
        <p:spPr>
          <a:xfrm>
            <a:off x="304800" y="990600"/>
            <a:ext cx="8839200" cy="5410200"/>
          </a:xfrm>
        </p:spPr>
        <p:txBody>
          <a:bodyPr/>
          <a:lstStyle/>
          <a:p>
            <a:r>
              <a:rPr lang="en-US" sz="2400" dirty="0"/>
              <a:t>Ajax is a mechanism to generate a HTTP request from </a:t>
            </a:r>
            <a:r>
              <a:rPr lang="en-US" sz="2400" dirty="0">
                <a:solidFill>
                  <a:srgbClr val="C00000"/>
                </a:solidFill>
              </a:rPr>
              <a:t>web page  </a:t>
            </a:r>
            <a:r>
              <a:rPr lang="en-US" sz="2400" dirty="0"/>
              <a:t> (pull data from server) </a:t>
            </a:r>
            <a:r>
              <a:rPr lang="en-US" sz="2400" dirty="0">
                <a:sym typeface="Wingdings" panose="05000000000000000000" pitchFamily="2" charset="2"/>
              </a:rPr>
              <a:t> the stateless mechanism</a:t>
            </a:r>
            <a:endParaRPr lang="en-US" sz="2400" dirty="0"/>
          </a:p>
          <a:p>
            <a:r>
              <a:rPr lang="en-US" sz="2400" dirty="0"/>
              <a:t>How to receive data from server (push data to client)?!</a:t>
            </a:r>
          </a:p>
          <a:p>
            <a:pPr lvl="1">
              <a:spcBef>
                <a:spcPts val="0"/>
              </a:spcBef>
            </a:pPr>
            <a:r>
              <a:rPr lang="en-US" sz="2000" dirty="0"/>
              <a:t>E.g., chat: we don’t send request but we get data</a:t>
            </a:r>
          </a:p>
          <a:p>
            <a:pPr lvl="1">
              <a:spcBef>
                <a:spcPts val="0"/>
              </a:spcBef>
            </a:pPr>
            <a:r>
              <a:rPr lang="en-US" sz="2000" dirty="0"/>
              <a:t>Can be seen as stateful mechanism </a:t>
            </a:r>
          </a:p>
          <a:p>
            <a:r>
              <a:rPr lang="en-US" sz="2400" dirty="0"/>
              <a:t>We need to listen a (TCP) socket in webpage!!</a:t>
            </a:r>
          </a:p>
          <a:p>
            <a:r>
              <a:rPr lang="en-US" sz="2400" dirty="0"/>
              <a:t>HTML5’s solution is the </a:t>
            </a:r>
            <a:r>
              <a:rPr lang="en-US" sz="2400" dirty="0" err="1"/>
              <a:t>WebSocket</a:t>
            </a:r>
            <a:endParaRPr lang="en-US" sz="2400" dirty="0"/>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var</a:t>
            </a:r>
            <a:r>
              <a:rPr lang="en-US" sz="2000" b="1" dirty="0">
                <a:latin typeface="Courier New" pitchFamily="49" charset="0"/>
                <a:cs typeface="Courier New" pitchFamily="49" charset="0"/>
              </a:rPr>
              <a:t> socket = new </a:t>
            </a:r>
            <a:r>
              <a:rPr lang="en-US" sz="2000" b="1" dirty="0" err="1">
                <a:solidFill>
                  <a:srgbClr val="0033CC"/>
                </a:solidFill>
                <a:latin typeface="Courier New" pitchFamily="49" charset="0"/>
                <a:cs typeface="Courier New" pitchFamily="49" charset="0"/>
              </a:rPr>
              <a:t>WebSocket</a:t>
            </a:r>
            <a:r>
              <a:rPr lang="en-US" sz="2000" b="1" dirty="0">
                <a:latin typeface="Courier New" pitchFamily="49" charset="0"/>
                <a:cs typeface="Courier New" pitchFamily="49" charset="0"/>
              </a:rPr>
              <a:t>('</a:t>
            </a:r>
            <a:r>
              <a:rPr lang="en-US" sz="2000" b="1" dirty="0">
                <a:solidFill>
                  <a:srgbClr val="C00000"/>
                </a:solidFill>
                <a:latin typeface="Courier New" pitchFamily="49" charset="0"/>
                <a:cs typeface="Courier New" pitchFamily="49" charset="0"/>
              </a:rPr>
              <a:t>ws</a:t>
            </a:r>
            <a:r>
              <a:rPr lang="en-US" sz="2000" b="1" dirty="0">
                <a:latin typeface="Courier New" pitchFamily="49" charset="0"/>
                <a:cs typeface="Courier New" pitchFamily="49" charset="0"/>
              </a:rPr>
              <a:t>://server:port/')</a:t>
            </a:r>
          </a:p>
          <a:p>
            <a:pPr lvl="1"/>
            <a:r>
              <a:rPr lang="en-US" sz="2000" b="1" dirty="0" err="1">
                <a:latin typeface="Courier New" pitchFamily="49" charset="0"/>
                <a:cs typeface="Courier New" pitchFamily="49" charset="0"/>
              </a:rPr>
              <a:t>socket.</a:t>
            </a:r>
            <a:r>
              <a:rPr lang="en-US" sz="2000" b="1" dirty="0" err="1">
                <a:solidFill>
                  <a:srgbClr val="0033CC"/>
                </a:solidFill>
                <a:latin typeface="Courier New" pitchFamily="49" charset="0"/>
                <a:cs typeface="Courier New" pitchFamily="49" charset="0"/>
              </a:rPr>
              <a:t>send</a:t>
            </a:r>
            <a:r>
              <a:rPr lang="en-US" sz="2000" b="1" dirty="0">
                <a:latin typeface="Courier New" pitchFamily="49" charset="0"/>
                <a:cs typeface="Courier New" pitchFamily="49" charset="0"/>
              </a:rPr>
              <a:t>()</a:t>
            </a:r>
            <a:r>
              <a:rPr lang="en-US" sz="2000" dirty="0"/>
              <a:t>: To send data</a:t>
            </a:r>
            <a:endParaRPr lang="en-US" sz="2000" b="1" dirty="0">
              <a:latin typeface="Courier New" pitchFamily="49" charset="0"/>
              <a:cs typeface="Courier New" pitchFamily="49" charset="0"/>
            </a:endParaRPr>
          </a:p>
          <a:p>
            <a:pPr lvl="1"/>
            <a:r>
              <a:rPr lang="en-US" sz="2000" b="1" dirty="0" err="1">
                <a:latin typeface="Courier New" pitchFamily="49" charset="0"/>
                <a:cs typeface="Courier New" pitchFamily="49" charset="0"/>
              </a:rPr>
              <a:t>socket.</a:t>
            </a:r>
            <a:r>
              <a:rPr lang="en-US" sz="2000" b="1" dirty="0" err="1">
                <a:solidFill>
                  <a:srgbClr val="0033CC"/>
                </a:solidFill>
                <a:latin typeface="Courier New" pitchFamily="49" charset="0"/>
                <a:cs typeface="Courier New" pitchFamily="49" charset="0"/>
              </a:rPr>
              <a:t>onmessage</a:t>
            </a:r>
            <a:r>
              <a:rPr lang="en-US" sz="2000" b="1" dirty="0">
                <a:latin typeface="Courier New" pitchFamily="49" charset="0"/>
                <a:cs typeface="Courier New" pitchFamily="49" charset="0"/>
              </a:rPr>
              <a:t>(</a:t>
            </a:r>
            <a:r>
              <a:rPr lang="en-US" sz="2000" dirty="0"/>
              <a:t>event</a:t>
            </a:r>
            <a:r>
              <a:rPr lang="en-US" sz="2000" b="1" dirty="0">
                <a:latin typeface="Courier New" pitchFamily="49" charset="0"/>
                <a:cs typeface="Courier New" pitchFamily="49" charset="0"/>
              </a:rPr>
              <a:t>)</a:t>
            </a:r>
            <a:r>
              <a:rPr lang="en-US" sz="2000" dirty="0"/>
              <a:t>: To receive data </a:t>
            </a:r>
          </a:p>
          <a:p>
            <a:pPr lvl="2"/>
            <a:r>
              <a:rPr lang="en-US" sz="1800" dirty="0"/>
              <a:t>accessible from </a:t>
            </a:r>
            <a:r>
              <a:rPr lang="en-US" sz="1800" b="1" dirty="0" err="1">
                <a:latin typeface="Courier New" pitchFamily="49" charset="0"/>
                <a:cs typeface="Courier New" pitchFamily="49" charset="0"/>
              </a:rPr>
              <a:t>event.data</a:t>
            </a:r>
            <a:endParaRPr lang="en-US" sz="1800" dirty="0"/>
          </a:p>
          <a:p>
            <a:r>
              <a:rPr lang="en-US" sz="2400" dirty="0"/>
              <a:t>We need a </a:t>
            </a:r>
            <a:r>
              <a:rPr lang="en-US" sz="2400" i="1" dirty="0" err="1"/>
              <a:t>WebSocket</a:t>
            </a:r>
            <a:r>
              <a:rPr lang="en-US" sz="2400" i="1" dirty="0"/>
              <a:t> server </a:t>
            </a:r>
            <a:r>
              <a:rPr lang="en-US" sz="2400" dirty="0"/>
              <a:t>to handle the messages</a:t>
            </a:r>
          </a:p>
          <a:p>
            <a:pPr lvl="1"/>
            <a:r>
              <a:rPr lang="en-US" sz="2000" dirty="0"/>
              <a:t>This mechanism is not for directly browser-to-browser communication</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91</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fade">
                                      <p:cBhvr>
                                        <p:cTn id="2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File-API</a:t>
            </a:r>
          </a:p>
        </p:txBody>
      </p:sp>
      <p:sp>
        <p:nvSpPr>
          <p:cNvPr id="3" name="Content Placeholder 2"/>
          <p:cNvSpPr>
            <a:spLocks noGrp="1"/>
          </p:cNvSpPr>
          <p:nvPr>
            <p:ph idx="1"/>
          </p:nvPr>
        </p:nvSpPr>
        <p:spPr/>
        <p:txBody>
          <a:bodyPr/>
          <a:lstStyle/>
          <a:p>
            <a:r>
              <a:rPr lang="en-US" sz="2800" dirty="0"/>
              <a:t>This is different from uploading files by &lt;file</a:t>
            </a:r>
            <a:r>
              <a:rPr lang="en-US" sz="2800" dirty="0" smtClean="0"/>
              <a:t>&gt;</a:t>
            </a:r>
          </a:p>
          <a:p>
            <a:pPr lvl="1"/>
            <a:r>
              <a:rPr lang="en-US" sz="2400" dirty="0" smtClean="0"/>
              <a:t>Simple example  in form: </a:t>
            </a:r>
          </a:p>
          <a:p>
            <a:pPr marL="344487" lvl="1" indent="0">
              <a:buNone/>
            </a:pPr>
            <a:r>
              <a:rPr lang="fa-IR" sz="2400" dirty="0" smtClean="0"/>
              <a:t> </a:t>
            </a:r>
            <a:r>
              <a:rPr lang="en-US" sz="2400" dirty="0"/>
              <a:t>&lt;input type="file" id="</a:t>
            </a:r>
            <a:r>
              <a:rPr lang="en-US" sz="2400" dirty="0" err="1"/>
              <a:t>myfile</a:t>
            </a:r>
            <a:r>
              <a:rPr lang="en-US" sz="2400" dirty="0"/>
              <a:t>" name="</a:t>
            </a:r>
            <a:r>
              <a:rPr lang="en-US" sz="2400" dirty="0" err="1" smtClean="0"/>
              <a:t>myfile</a:t>
            </a:r>
            <a:r>
              <a:rPr lang="en-US" sz="2400" dirty="0" smtClean="0"/>
              <a:t>“&gt; </a:t>
            </a:r>
          </a:p>
          <a:p>
            <a:pPr marL="344487" lvl="1" indent="0">
              <a:buNone/>
            </a:pPr>
            <a:r>
              <a:rPr lang="en-US" sz="2400" dirty="0"/>
              <a:t>&lt;input type="file" </a:t>
            </a:r>
            <a:r>
              <a:rPr lang="en-US" sz="2400" dirty="0" err="1"/>
              <a:t>onchange</a:t>
            </a:r>
            <a:r>
              <a:rPr lang="en-US" sz="2400" dirty="0"/>
              <a:t>="</a:t>
            </a:r>
            <a:r>
              <a:rPr lang="en-US" sz="2400" dirty="0" err="1"/>
              <a:t>readFiles</a:t>
            </a:r>
            <a:r>
              <a:rPr lang="en-US" sz="2400" dirty="0"/>
              <a:t>(event)" &gt;</a:t>
            </a:r>
          </a:p>
          <a:p>
            <a:pPr marL="344487" lvl="1" indent="0">
              <a:buNone/>
            </a:pPr>
            <a:r>
              <a:rPr lang="en-US" sz="2400" dirty="0" smtClean="0">
                <a:solidFill>
                  <a:srgbClr val="FF0000"/>
                </a:solidFill>
              </a:rPr>
              <a:t>(Do you remember?!)</a:t>
            </a:r>
            <a:endParaRPr lang="fa-IR" sz="2400" dirty="0" smtClean="0">
              <a:solidFill>
                <a:srgbClr val="FF0000"/>
              </a:solidFill>
            </a:endParaRPr>
          </a:p>
          <a:p>
            <a:r>
              <a:rPr lang="en-US" sz="2400" dirty="0" smtClean="0"/>
              <a:t>By File-API: </a:t>
            </a:r>
          </a:p>
          <a:p>
            <a:pPr lvl="1"/>
            <a:r>
              <a:rPr lang="en-US" sz="2200" dirty="0" smtClean="0"/>
              <a:t>We </a:t>
            </a:r>
            <a:r>
              <a:rPr lang="en-US" sz="2200" dirty="0"/>
              <a:t>read the file in browser! We have access to file content </a:t>
            </a:r>
            <a:endParaRPr lang="en-US" sz="2200" dirty="0" smtClean="0"/>
          </a:p>
          <a:p>
            <a:pPr lvl="1"/>
            <a:r>
              <a:rPr lang="en-US" sz="2200" dirty="0" smtClean="0"/>
              <a:t>File </a:t>
            </a:r>
            <a:r>
              <a:rPr lang="en-US" sz="2200" dirty="0"/>
              <a:t>API enables JavaScript inside HTML5 pages to load and process files from the local file </a:t>
            </a:r>
            <a:r>
              <a:rPr lang="en-US" sz="2200" dirty="0" smtClean="0"/>
              <a:t>system</a:t>
            </a:r>
          </a:p>
          <a:p>
            <a:pPr lvl="1"/>
            <a:r>
              <a:rPr lang="en-US" sz="2200" dirty="0"/>
              <a:t>Via the HTML5 file API it is possible for JavaScript to process a file locally, e.g. compress, encode or encrypt </a:t>
            </a:r>
            <a:r>
              <a:rPr lang="en-US" sz="2200" dirty="0" smtClean="0"/>
              <a:t>and </a:t>
            </a:r>
            <a:r>
              <a:rPr lang="en-US" sz="2200" dirty="0" err="1" smtClean="0"/>
              <a:t>etc</a:t>
            </a:r>
            <a:endParaRPr lang="en-US" sz="2200" dirty="0" smtClean="0"/>
          </a:p>
          <a:p>
            <a:pPr lvl="1"/>
            <a:r>
              <a:rPr lang="en-US" sz="2200" dirty="0" smtClean="0"/>
              <a:t>But there are some </a:t>
            </a:r>
            <a:r>
              <a:rPr lang="en-US" sz="2200" dirty="0"/>
              <a:t>security </a:t>
            </a:r>
            <a:r>
              <a:rPr lang="en-US" sz="2200" dirty="0" smtClean="0"/>
              <a:t>concerns.</a:t>
            </a:r>
            <a:endParaRPr lang="en-US" sz="2200" dirty="0"/>
          </a:p>
          <a:p>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92</a:t>
            </a:fld>
            <a:endParaRPr lang="en-US" dirty="0"/>
          </a:p>
        </p:txBody>
      </p:sp>
    </p:spTree>
  </p:cSld>
  <p:clrMapOvr>
    <a:masterClrMapping/>
  </p:clrMapOvr>
  <p:transition>
    <p:strips/>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File-API</a:t>
            </a:r>
          </a:p>
        </p:txBody>
      </p:sp>
      <p:sp>
        <p:nvSpPr>
          <p:cNvPr id="3" name="Content Placeholder 2"/>
          <p:cNvSpPr>
            <a:spLocks noGrp="1"/>
          </p:cNvSpPr>
          <p:nvPr>
            <p:ph idx="1"/>
          </p:nvPr>
        </p:nvSpPr>
        <p:spPr/>
        <p:txBody>
          <a:bodyPr/>
          <a:lstStyle/>
          <a:p>
            <a:r>
              <a:rPr lang="en-US" sz="2800" dirty="0" smtClean="0"/>
              <a:t>If </a:t>
            </a:r>
            <a:r>
              <a:rPr lang="en-US" sz="2800" dirty="0"/>
              <a:t>browser supports</a:t>
            </a:r>
          </a:p>
          <a:p>
            <a:pPr lvl="1"/>
            <a:r>
              <a:rPr lang="en-US" sz="2400" b="1" dirty="0">
                <a:latin typeface="Courier New" pitchFamily="49" charset="0"/>
                <a:cs typeface="Courier New" pitchFamily="49" charset="0"/>
              </a:rPr>
              <a:t>reader = new </a:t>
            </a:r>
            <a:r>
              <a:rPr lang="en-US" sz="2400" b="1" dirty="0" err="1">
                <a:solidFill>
                  <a:srgbClr val="0033CC"/>
                </a:solidFill>
                <a:latin typeface="Courier New" pitchFamily="49" charset="0"/>
                <a:cs typeface="Courier New" pitchFamily="49" charset="0"/>
              </a:rPr>
              <a:t>FileReader</a:t>
            </a:r>
            <a:r>
              <a:rPr lang="en-US" sz="2400" b="1" dirty="0">
                <a:latin typeface="Courier New" pitchFamily="49" charset="0"/>
                <a:cs typeface="Courier New" pitchFamily="49" charset="0"/>
              </a:rPr>
              <a:t>()</a:t>
            </a:r>
          </a:p>
          <a:p>
            <a:r>
              <a:rPr lang="en-US" sz="2800" dirty="0"/>
              <a:t>Different method to read files</a:t>
            </a:r>
          </a:p>
          <a:p>
            <a:pPr lvl="1">
              <a:spcBef>
                <a:spcPts val="300"/>
              </a:spcBef>
            </a:pPr>
            <a:r>
              <a:rPr lang="en-US" sz="2000" b="1" dirty="0" err="1">
                <a:solidFill>
                  <a:srgbClr val="0033CC"/>
                </a:solidFill>
                <a:latin typeface="Courier New" pitchFamily="49" charset="0"/>
                <a:cs typeface="Courier New" pitchFamily="49" charset="0"/>
              </a:rPr>
              <a:t>readAsText</a:t>
            </a:r>
            <a:r>
              <a:rPr lang="en-US" sz="2000" dirty="0"/>
              <a:t>: Output is string</a:t>
            </a:r>
          </a:p>
          <a:p>
            <a:pPr lvl="1">
              <a:spcBef>
                <a:spcPts val="300"/>
              </a:spcBef>
            </a:pPr>
            <a:r>
              <a:rPr lang="en-US" sz="2000" b="1" dirty="0" err="1">
                <a:solidFill>
                  <a:srgbClr val="0033CC"/>
                </a:solidFill>
                <a:latin typeface="Courier New" pitchFamily="49" charset="0"/>
                <a:cs typeface="Courier New" pitchFamily="49" charset="0"/>
              </a:rPr>
              <a:t>readAsDataURL</a:t>
            </a:r>
            <a:r>
              <a:rPr lang="en-US" sz="2000" dirty="0"/>
              <a:t>: Output is a data URL</a:t>
            </a:r>
          </a:p>
          <a:p>
            <a:r>
              <a:rPr lang="en-US" sz="2800" dirty="0"/>
              <a:t>Extended version of drag-and-drop to access the content of files in browser </a:t>
            </a:r>
          </a:p>
          <a:p>
            <a:pPr lvl="1"/>
            <a:r>
              <a:rPr lang="en-US" sz="2400" dirty="0"/>
              <a:t>E.g., drag files from desktop to web page</a:t>
            </a:r>
          </a:p>
          <a:p>
            <a:pPr lvl="1"/>
            <a:r>
              <a:rPr lang="en-US" sz="2400" dirty="0"/>
              <a:t>In fact, it is not part of HTML5 but related!</a:t>
            </a:r>
          </a:p>
          <a:p>
            <a:pPr>
              <a:spcBef>
                <a:spcPts val="300"/>
              </a:spcBef>
            </a:pPr>
            <a:endParaRPr lang="en-US" sz="2400" dirty="0"/>
          </a:p>
          <a:p>
            <a:pPr lvl="1"/>
            <a:endParaRPr lang="en-US" sz="2400" dirty="0"/>
          </a:p>
          <a:p>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93</a:t>
            </a:fld>
            <a:endParaRPr lang="en-US" dirty="0"/>
          </a:p>
        </p:txBody>
      </p:sp>
    </p:spTree>
    <p:extLst>
      <p:ext uri="{BB962C8B-B14F-4D97-AF65-F5344CB8AC3E}">
        <p14:creationId xmlns:p14="http://schemas.microsoft.com/office/powerpoint/2010/main" val="3929587405"/>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a:t>
            </a:r>
            <a:r>
              <a:rPr lang="en-US" dirty="0"/>
              <a:t>Runtime Model</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94</a:t>
            </a:fld>
            <a:endParaRPr lang="en-US" dirty="0"/>
          </a:p>
        </p:txBody>
      </p:sp>
      <p:sp>
        <p:nvSpPr>
          <p:cNvPr id="5" name="Content Placeholder 2"/>
          <p:cNvSpPr>
            <a:spLocks noGrp="1"/>
          </p:cNvSpPr>
          <p:nvPr>
            <p:ph idx="1"/>
          </p:nvPr>
        </p:nvSpPr>
        <p:spPr>
          <a:xfrm>
            <a:off x="375138" y="1104900"/>
            <a:ext cx="8382000" cy="5181600"/>
          </a:xfrm>
        </p:spPr>
        <p:txBody>
          <a:bodyPr/>
          <a:lstStyle/>
          <a:p>
            <a:r>
              <a:rPr lang="en-US" sz="2800" dirty="0"/>
              <a:t>JavaScript has a runtime model based on an event </a:t>
            </a:r>
            <a:r>
              <a:rPr lang="en-US" sz="2800" dirty="0" smtClean="0"/>
              <a:t>loop</a:t>
            </a:r>
          </a:p>
          <a:p>
            <a:pPr lvl="1"/>
            <a:r>
              <a:rPr lang="en-US" sz="2200" dirty="0" smtClean="0"/>
              <a:t>Responsible </a:t>
            </a:r>
            <a:r>
              <a:rPr lang="en-US" sz="2200" dirty="0"/>
              <a:t>for executing the code, collecting and processing events, and executing queued sub-tasks</a:t>
            </a:r>
          </a:p>
          <a:p>
            <a:r>
              <a:rPr lang="en-US" sz="2800" dirty="0" smtClean="0"/>
              <a:t>Stacks : Function </a:t>
            </a:r>
            <a:r>
              <a:rPr lang="en-US" sz="2800" dirty="0"/>
              <a:t>calls form a stack of frames</a:t>
            </a:r>
            <a:r>
              <a:rPr lang="en-US" sz="2800" dirty="0" smtClean="0"/>
              <a:t>.</a:t>
            </a:r>
          </a:p>
          <a:p>
            <a:r>
              <a:rPr lang="en-US" sz="2800" dirty="0"/>
              <a:t>Heap :Objects are allocated in a heap which is just a name to denote a large (mostly unstructured) region of memory</a:t>
            </a:r>
            <a:r>
              <a:rPr lang="en-US" sz="2800" dirty="0" smtClean="0"/>
              <a:t>.</a:t>
            </a:r>
          </a:p>
          <a:p>
            <a:r>
              <a:rPr lang="en-US" sz="2800" dirty="0"/>
              <a:t>Queue :A JavaScript runtime uses a message queue, which is a list of messages to be processed. Each message has an associated function that gets called to handle the message.</a:t>
            </a:r>
          </a:p>
          <a:p>
            <a:endParaRPr lang="en-US" sz="2800" dirty="0"/>
          </a:p>
        </p:txBody>
      </p:sp>
    </p:spTree>
    <p:extLst>
      <p:ext uri="{BB962C8B-B14F-4D97-AF65-F5344CB8AC3E}">
        <p14:creationId xmlns:p14="http://schemas.microsoft.com/office/powerpoint/2010/main" val="1996172991"/>
      </p:ext>
    </p:extLst>
  </p:cSld>
  <p:clrMapOvr>
    <a:masterClrMapping/>
  </p:clrMapOvr>
  <p:transition>
    <p:strips/>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a:t>
            </a:r>
            <a:r>
              <a:rPr lang="en-US" dirty="0"/>
              <a:t>Runtime Model</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95</a:t>
            </a:fld>
            <a:endParaRPr lang="en-US" dirty="0"/>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1295400"/>
            <a:ext cx="5086350" cy="467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468107"/>
      </p:ext>
    </p:extLst>
  </p:cSld>
  <p:clrMapOvr>
    <a:masterClrMapping/>
  </p:clrMapOvr>
  <p:transition>
    <p:strips/>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a:t>
            </a:r>
            <a:r>
              <a:rPr lang="en-US" dirty="0"/>
              <a:t>Runtime Model</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96</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 y="1219200"/>
            <a:ext cx="6019800" cy="4514850"/>
          </a:xfrm>
          <a:prstGeom prst="rect">
            <a:avLst/>
          </a:prstGeom>
        </p:spPr>
      </p:pic>
    </p:spTree>
    <p:extLst>
      <p:ext uri="{BB962C8B-B14F-4D97-AF65-F5344CB8AC3E}">
        <p14:creationId xmlns:p14="http://schemas.microsoft.com/office/powerpoint/2010/main" val="2378943736"/>
      </p:ext>
    </p:extLst>
  </p:cSld>
  <p:clrMapOvr>
    <a:masterClrMapping/>
  </p:clrMapOvr>
  <p:transition>
    <p:strips/>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a:t>
            </a:r>
            <a:r>
              <a:rPr lang="en-US" dirty="0"/>
              <a:t>Runtime Model</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500187"/>
            <a:ext cx="6858000" cy="3857625"/>
          </a:xfrm>
          <a:prstGeom prst="rect">
            <a:avLst/>
          </a:prstGeom>
        </p:spPr>
      </p:pic>
    </p:spTree>
    <p:extLst>
      <p:ext uri="{BB962C8B-B14F-4D97-AF65-F5344CB8AC3E}">
        <p14:creationId xmlns:p14="http://schemas.microsoft.com/office/powerpoint/2010/main" val="4037669054"/>
      </p:ext>
    </p:extLst>
  </p:cSld>
  <p:clrMapOvr>
    <a:masterClrMapping/>
  </p:clrMapOvr>
  <p:transition>
    <p:strips/>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a:t>
            </a:r>
            <a:r>
              <a:rPr lang="en-US" dirty="0"/>
              <a:t>Runtime Model</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98</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500187"/>
            <a:ext cx="6858000" cy="3857625"/>
          </a:xfrm>
          <a:prstGeom prst="rect">
            <a:avLst/>
          </a:prstGeom>
        </p:spPr>
      </p:pic>
    </p:spTree>
    <p:extLst>
      <p:ext uri="{BB962C8B-B14F-4D97-AF65-F5344CB8AC3E}">
        <p14:creationId xmlns:p14="http://schemas.microsoft.com/office/powerpoint/2010/main" val="4251097013"/>
      </p:ext>
    </p:extLst>
  </p:cSld>
  <p:clrMapOvr>
    <a:masterClrMapping/>
  </p:clrMapOvr>
  <p:transition>
    <p:strips/>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a:t>
            </a:r>
            <a:r>
              <a:rPr lang="en-US" dirty="0"/>
              <a:t>Runtime Model</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500187"/>
            <a:ext cx="6858000" cy="3857625"/>
          </a:xfrm>
          <a:prstGeom prst="rect">
            <a:avLst/>
          </a:prstGeom>
        </p:spPr>
      </p:pic>
    </p:spTree>
    <p:extLst>
      <p:ext uri="{BB962C8B-B14F-4D97-AF65-F5344CB8AC3E}">
        <p14:creationId xmlns:p14="http://schemas.microsoft.com/office/powerpoint/2010/main" val="1962683327"/>
      </p:ext>
    </p:extLst>
  </p:cSld>
  <p:clrMapOvr>
    <a:masterClrMapping/>
  </p:clrMapOvr>
  <p:transition>
    <p:strips/>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29324881d0abebc99da25fb35dd837f32ba91cd"/>
  <p:tag name="ISPRING_RESOURCE_PATHS_HASH_PRESENTER" val="1c641eab334f925746a13b937feb0573f43e19d"/>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32466</TotalTime>
  <Words>5620</Words>
  <Application>Microsoft Office PowerPoint</Application>
  <PresentationFormat>On-screen Show (4:3)</PresentationFormat>
  <Paragraphs>1076</Paragraphs>
  <Slides>107</Slides>
  <Notes>31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107</vt:i4>
      </vt:variant>
    </vt:vector>
  </HeadingPairs>
  <TitlesOfParts>
    <vt:vector size="116" baseType="lpstr">
      <vt:lpstr>MS PGothic</vt:lpstr>
      <vt:lpstr>Arial</vt:lpstr>
      <vt:lpstr>Calibri</vt:lpstr>
      <vt:lpstr>Courier New</vt:lpstr>
      <vt:lpstr>FreesiaUPC</vt:lpstr>
      <vt:lpstr>Times New Roman</vt:lpstr>
      <vt:lpstr>verdana</vt:lpstr>
      <vt:lpstr>Wingdings</vt:lpstr>
      <vt:lpstr>Edge</vt:lpstr>
      <vt:lpstr>HTML5</vt:lpstr>
      <vt:lpstr>Questions</vt:lpstr>
      <vt:lpstr>Outline</vt:lpstr>
      <vt:lpstr>Outline</vt:lpstr>
      <vt:lpstr>Introduction</vt:lpstr>
      <vt:lpstr>HTML5 Goals</vt:lpstr>
      <vt:lpstr>HTML5 Standard Status</vt:lpstr>
      <vt:lpstr>HTML5 New Features</vt:lpstr>
      <vt:lpstr>HTML5 Document Type &amp; Encoding</vt:lpstr>
      <vt:lpstr>HTML5 Document Type &amp; Encoding</vt:lpstr>
      <vt:lpstr>HTML5 Syntax </vt:lpstr>
      <vt:lpstr>Some New Global Attributes </vt:lpstr>
      <vt:lpstr>Outline</vt:lpstr>
      <vt:lpstr>Page Structure </vt:lpstr>
      <vt:lpstr>XHTML Based Page Design </vt:lpstr>
      <vt:lpstr>HTML5 Based Page Design </vt:lpstr>
      <vt:lpstr>Sample HTML5 Page Structure</vt:lpstr>
      <vt:lpstr>HTML5 Page Structure Tags</vt:lpstr>
      <vt:lpstr>HTML5 Page Structure Tags</vt:lpstr>
      <vt:lpstr>Outline</vt:lpstr>
      <vt:lpstr>HTML5 Multimedia</vt:lpstr>
      <vt:lpstr>HTML5 Video</vt:lpstr>
      <vt:lpstr>HTML5 Video (Cont’d)</vt:lpstr>
      <vt:lpstr>HTML5 Video (Cont’d)</vt:lpstr>
      <vt:lpstr>Video Attributes</vt:lpstr>
      <vt:lpstr>HTML5 Audio</vt:lpstr>
      <vt:lpstr>HTML5 Audio (cont’d)</vt:lpstr>
      <vt:lpstr>(Some) Media Events</vt:lpstr>
      <vt:lpstr>Outline</vt:lpstr>
      <vt:lpstr>Forms Current &amp; Future </vt:lpstr>
      <vt:lpstr>HTML5 New Input Types</vt:lpstr>
      <vt:lpstr>HTML5 New Input Types (cont’d)</vt:lpstr>
      <vt:lpstr>HTML5 New Input Types (cont’d)</vt:lpstr>
      <vt:lpstr>HTML5 New Input Types (cont’d)</vt:lpstr>
      <vt:lpstr>HTML5 New Input Types Attributes</vt:lpstr>
      <vt:lpstr>HTML5 New Input Types Attributes</vt:lpstr>
      <vt:lpstr>HTML5 Forms Examples</vt:lpstr>
      <vt:lpstr>HTML5 Forms Examples</vt:lpstr>
      <vt:lpstr>HTML5 Forms Examples</vt:lpstr>
      <vt:lpstr>HTML5 New Input Types Attributes</vt:lpstr>
      <vt:lpstr>HTML DataList Example</vt:lpstr>
      <vt:lpstr>HTML5 Forms Association</vt:lpstr>
      <vt:lpstr>Outline</vt:lpstr>
      <vt:lpstr>Storing Data on the Client</vt:lpstr>
      <vt:lpstr>Storing Data on the Client</vt:lpstr>
      <vt:lpstr>sessionStorage</vt:lpstr>
      <vt:lpstr>sessionStorage Example </vt:lpstr>
      <vt:lpstr>sessionStorage Example </vt:lpstr>
      <vt:lpstr>localStorage</vt:lpstr>
      <vt:lpstr>localStorage Example </vt:lpstr>
      <vt:lpstr>localStorage Example </vt:lpstr>
      <vt:lpstr>Larger Client Side Storage</vt:lpstr>
      <vt:lpstr>Outline</vt:lpstr>
      <vt:lpstr>Drag &amp; Drop </vt:lpstr>
      <vt:lpstr>Drag &amp; Drop: Events </vt:lpstr>
      <vt:lpstr>Drag &amp; Drop: Events</vt:lpstr>
      <vt:lpstr>Drag &amp; Drop: Data Management</vt:lpstr>
      <vt:lpstr>Drag &amp; Drop Example</vt:lpstr>
      <vt:lpstr>Drag &amp; Drop Example (cont’d)</vt:lpstr>
      <vt:lpstr>Drag &amp; Drop Example (cont’d)</vt:lpstr>
      <vt:lpstr>Drag &amp; Drop Example (cont’d)</vt:lpstr>
      <vt:lpstr>Drag &amp; Drop Example (cont’d)</vt:lpstr>
      <vt:lpstr>Drag &amp; Drop Example (cont’d)</vt:lpstr>
      <vt:lpstr>Drag &amp; Drop Example (cont’d)</vt:lpstr>
      <vt:lpstr>Dragging Objects Out of Web Page</vt:lpstr>
      <vt:lpstr>Dragging Objects Into Web Page</vt:lpstr>
      <vt:lpstr>Drag &amp; Drop Example (cont’d)</vt:lpstr>
      <vt:lpstr>Drag &amp; Drop Example (cont’d)</vt:lpstr>
      <vt:lpstr>Outline</vt:lpstr>
      <vt:lpstr>Canvas</vt:lpstr>
      <vt:lpstr>Canvas (cont’d)</vt:lpstr>
      <vt:lpstr>Canvas (cont’d)</vt:lpstr>
      <vt:lpstr>Access to Canvas</vt:lpstr>
      <vt:lpstr>Canvas API: Drawing Processes</vt:lpstr>
      <vt:lpstr>Canvas API: Shapes</vt:lpstr>
      <vt:lpstr>Canvas API: Shapes</vt:lpstr>
      <vt:lpstr>Canvas API: Complex Shapes  (Out of Scope)</vt:lpstr>
      <vt:lpstr>Canvas API: Colors (Out of Scope)</vt:lpstr>
      <vt:lpstr>Canvas API: Colors (Out of Scope)</vt:lpstr>
      <vt:lpstr>Example (Out of Scope)</vt:lpstr>
      <vt:lpstr>Canvas API: Text Drawing</vt:lpstr>
      <vt:lpstr>Example</vt:lpstr>
      <vt:lpstr>Canvas API: Insert Image</vt:lpstr>
      <vt:lpstr>Save &amp; Restore</vt:lpstr>
      <vt:lpstr>Example</vt:lpstr>
      <vt:lpstr>Save Canvas as Image</vt:lpstr>
      <vt:lpstr>Example</vt:lpstr>
      <vt:lpstr>Outline</vt:lpstr>
      <vt:lpstr>Offline Web Applications</vt:lpstr>
      <vt:lpstr>Offline Web Applications</vt:lpstr>
      <vt:lpstr>WebSocket</vt:lpstr>
      <vt:lpstr>File-API</vt:lpstr>
      <vt:lpstr>File-API</vt:lpstr>
      <vt:lpstr>JS Runtime Model</vt:lpstr>
      <vt:lpstr>JS Runtime Model</vt:lpstr>
      <vt:lpstr>JS Runtime Model</vt:lpstr>
      <vt:lpstr>JS Runtime Model</vt:lpstr>
      <vt:lpstr>JS Runtime Model</vt:lpstr>
      <vt:lpstr>JS Runtime Model</vt:lpstr>
      <vt:lpstr>JS Runtime Model</vt:lpstr>
      <vt:lpstr>JS Runtime Model</vt:lpstr>
      <vt:lpstr>Web-Workers API</vt:lpstr>
      <vt:lpstr>Web-Workers API</vt:lpstr>
      <vt:lpstr>Web-Workers </vt:lpstr>
      <vt:lpstr>Answers</vt:lpstr>
      <vt:lpstr>What are the Next?!</vt:lpstr>
      <vt:lpstr>References </vt:lpstr>
    </vt:vector>
  </TitlesOfParts>
  <Company>AUT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dc:title>
  <dc:subject>Internet Engineering</dc:subject>
  <dc:creator>Bahador Bakhshi</dc:creator>
  <cp:lastModifiedBy>یعقوب علیزاده گورچین قلعه</cp:lastModifiedBy>
  <cp:revision>3342</cp:revision>
  <dcterms:created xsi:type="dcterms:W3CDTF">2007-10-07T13:27:00Z</dcterms:created>
  <dcterms:modified xsi:type="dcterms:W3CDTF">2023-05-02T03:59:30Z</dcterms:modified>
</cp:coreProperties>
</file>