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95"/>
  </p:notesMasterIdLst>
  <p:sldIdLst>
    <p:sldId id="256" r:id="rId2"/>
    <p:sldId id="978" r:id="rId3"/>
    <p:sldId id="634" r:id="rId4"/>
    <p:sldId id="1156" r:id="rId5"/>
    <p:sldId id="836" r:id="rId6"/>
    <p:sldId id="988" r:id="rId7"/>
    <p:sldId id="954" r:id="rId8"/>
    <p:sldId id="955" r:id="rId9"/>
    <p:sldId id="1157" r:id="rId10"/>
    <p:sldId id="1158" r:id="rId11"/>
    <p:sldId id="1000" r:id="rId12"/>
    <p:sldId id="810" r:id="rId13"/>
    <p:sldId id="811" r:id="rId14"/>
    <p:sldId id="815" r:id="rId15"/>
    <p:sldId id="1159" r:id="rId16"/>
    <p:sldId id="845" r:id="rId17"/>
    <p:sldId id="1010" r:id="rId18"/>
    <p:sldId id="1037" r:id="rId19"/>
    <p:sldId id="1038" r:id="rId20"/>
    <p:sldId id="890" r:id="rId21"/>
    <p:sldId id="799" r:id="rId22"/>
    <p:sldId id="827" r:id="rId23"/>
    <p:sldId id="1160" r:id="rId24"/>
    <p:sldId id="846" r:id="rId25"/>
    <p:sldId id="1163" r:id="rId26"/>
    <p:sldId id="866" r:id="rId27"/>
    <p:sldId id="867" r:id="rId28"/>
    <p:sldId id="1161" r:id="rId29"/>
    <p:sldId id="989" r:id="rId30"/>
    <p:sldId id="1162" r:id="rId31"/>
    <p:sldId id="972" r:id="rId32"/>
    <p:sldId id="973" r:id="rId33"/>
    <p:sldId id="974" r:id="rId34"/>
    <p:sldId id="970" r:id="rId35"/>
    <p:sldId id="871" r:id="rId36"/>
    <p:sldId id="967" r:id="rId37"/>
    <p:sldId id="1039" r:id="rId38"/>
    <p:sldId id="1041" r:id="rId39"/>
    <p:sldId id="1165" r:id="rId40"/>
    <p:sldId id="1166" r:id="rId41"/>
    <p:sldId id="1042" r:id="rId42"/>
    <p:sldId id="1168" r:id="rId43"/>
    <p:sldId id="1164" r:id="rId44"/>
    <p:sldId id="1167" r:id="rId45"/>
    <p:sldId id="971" r:id="rId46"/>
    <p:sldId id="990" r:id="rId47"/>
    <p:sldId id="991" r:id="rId48"/>
    <p:sldId id="892" r:id="rId49"/>
    <p:sldId id="992" r:id="rId50"/>
    <p:sldId id="878" r:id="rId51"/>
    <p:sldId id="984" r:id="rId52"/>
    <p:sldId id="879" r:id="rId53"/>
    <p:sldId id="880" r:id="rId54"/>
    <p:sldId id="975" r:id="rId55"/>
    <p:sldId id="1169" r:id="rId56"/>
    <p:sldId id="981" r:id="rId57"/>
    <p:sldId id="1002" r:id="rId58"/>
    <p:sldId id="1114" r:id="rId59"/>
    <p:sldId id="982" r:id="rId60"/>
    <p:sldId id="1003" r:id="rId61"/>
    <p:sldId id="1115" r:id="rId62"/>
    <p:sldId id="881" r:id="rId63"/>
    <p:sldId id="882" r:id="rId64"/>
    <p:sldId id="983" r:id="rId65"/>
    <p:sldId id="885" r:id="rId66"/>
    <p:sldId id="1116" r:id="rId67"/>
    <p:sldId id="1170" r:id="rId68"/>
    <p:sldId id="1171" r:id="rId69"/>
    <p:sldId id="1172" r:id="rId70"/>
    <p:sldId id="1173" r:id="rId71"/>
    <p:sldId id="1174" r:id="rId72"/>
    <p:sldId id="1175" r:id="rId73"/>
    <p:sldId id="1177" r:id="rId74"/>
    <p:sldId id="1176" r:id="rId75"/>
    <p:sldId id="1178" r:id="rId76"/>
    <p:sldId id="899" r:id="rId77"/>
    <p:sldId id="900" r:id="rId78"/>
    <p:sldId id="901" r:id="rId79"/>
    <p:sldId id="969" r:id="rId80"/>
    <p:sldId id="993" r:id="rId81"/>
    <p:sldId id="962" r:id="rId82"/>
    <p:sldId id="1179" r:id="rId83"/>
    <p:sldId id="963" r:id="rId84"/>
    <p:sldId id="964" r:id="rId85"/>
    <p:sldId id="929" r:id="rId86"/>
    <p:sldId id="994" r:id="rId87"/>
    <p:sldId id="1011" r:id="rId88"/>
    <p:sldId id="1012" r:id="rId89"/>
    <p:sldId id="1013" r:id="rId90"/>
    <p:sldId id="1117" r:id="rId91"/>
    <p:sldId id="1015" r:id="rId92"/>
    <p:sldId id="1016" r:id="rId93"/>
    <p:sldId id="1033" r:id="rId94"/>
    <p:sldId id="1017" r:id="rId95"/>
    <p:sldId id="1118" r:id="rId96"/>
    <p:sldId id="1019" r:id="rId97"/>
    <p:sldId id="1005" r:id="rId98"/>
    <p:sldId id="903" r:id="rId99"/>
    <p:sldId id="1119" r:id="rId100"/>
    <p:sldId id="1120" r:id="rId101"/>
    <p:sldId id="1121" r:id="rId102"/>
    <p:sldId id="905" r:id="rId103"/>
    <p:sldId id="906" r:id="rId104"/>
    <p:sldId id="907" r:id="rId105"/>
    <p:sldId id="1122" r:id="rId106"/>
    <p:sldId id="916" r:id="rId107"/>
    <p:sldId id="931" r:id="rId108"/>
    <p:sldId id="850" r:id="rId109"/>
    <p:sldId id="851" r:id="rId110"/>
    <p:sldId id="1123" r:id="rId111"/>
    <p:sldId id="1124" r:id="rId112"/>
    <p:sldId id="1125" r:id="rId113"/>
    <p:sldId id="920" r:id="rId114"/>
    <p:sldId id="919" r:id="rId115"/>
    <p:sldId id="1132" r:id="rId116"/>
    <p:sldId id="1134" r:id="rId117"/>
    <p:sldId id="1035" r:id="rId118"/>
    <p:sldId id="1180" r:id="rId119"/>
    <p:sldId id="965" r:id="rId120"/>
    <p:sldId id="966" r:id="rId121"/>
    <p:sldId id="1102" r:id="rId122"/>
    <p:sldId id="1047" r:id="rId123"/>
    <p:sldId id="1048" r:id="rId124"/>
    <p:sldId id="1049" r:id="rId125"/>
    <p:sldId id="1050" r:id="rId126"/>
    <p:sldId id="1051" r:id="rId127"/>
    <p:sldId id="1052" r:id="rId128"/>
    <p:sldId id="1053" r:id="rId129"/>
    <p:sldId id="1126" r:id="rId130"/>
    <p:sldId id="1127" r:id="rId131"/>
    <p:sldId id="1128" r:id="rId132"/>
    <p:sldId id="1054" r:id="rId133"/>
    <p:sldId id="1055" r:id="rId134"/>
    <p:sldId id="1056" r:id="rId135"/>
    <p:sldId id="1057" r:id="rId136"/>
    <p:sldId id="1058" r:id="rId137"/>
    <p:sldId id="1059" r:id="rId138"/>
    <p:sldId id="1129" r:id="rId139"/>
    <p:sldId id="1130" r:id="rId140"/>
    <p:sldId id="1060" r:id="rId141"/>
    <p:sldId id="1061" r:id="rId142"/>
    <p:sldId id="1131" r:id="rId143"/>
    <p:sldId id="1062" r:id="rId144"/>
    <p:sldId id="1063" r:id="rId145"/>
    <p:sldId id="1064" r:id="rId146"/>
    <p:sldId id="1065" r:id="rId147"/>
    <p:sldId id="1066" r:id="rId148"/>
    <p:sldId id="1137" r:id="rId149"/>
    <p:sldId id="1135" r:id="rId150"/>
    <p:sldId id="1067" r:id="rId151"/>
    <p:sldId id="1136" r:id="rId152"/>
    <p:sldId id="1138" r:id="rId153"/>
    <p:sldId id="1139" r:id="rId154"/>
    <p:sldId id="1182" r:id="rId155"/>
    <p:sldId id="1140" r:id="rId156"/>
    <p:sldId id="1183" r:id="rId157"/>
    <p:sldId id="1141" r:id="rId158"/>
    <p:sldId id="1143" r:id="rId159"/>
    <p:sldId id="1144" r:id="rId160"/>
    <p:sldId id="1070" r:id="rId161"/>
    <p:sldId id="1071" r:id="rId162"/>
    <p:sldId id="1072" r:id="rId163"/>
    <p:sldId id="1145" r:id="rId164"/>
    <p:sldId id="1146" r:id="rId165"/>
    <p:sldId id="1147" r:id="rId166"/>
    <p:sldId id="1073" r:id="rId167"/>
    <p:sldId id="1074" r:id="rId168"/>
    <p:sldId id="1075" r:id="rId169"/>
    <p:sldId id="1076" r:id="rId170"/>
    <p:sldId id="1080" r:id="rId171"/>
    <p:sldId id="1081" r:id="rId172"/>
    <p:sldId id="1181" r:id="rId173"/>
    <p:sldId id="1083" r:id="rId174"/>
    <p:sldId id="1084" r:id="rId175"/>
    <p:sldId id="1148" r:id="rId176"/>
    <p:sldId id="1085" r:id="rId177"/>
    <p:sldId id="1149" r:id="rId178"/>
    <p:sldId id="1150" r:id="rId179"/>
    <p:sldId id="1086" r:id="rId180"/>
    <p:sldId id="1091" r:id="rId181"/>
    <p:sldId id="1092" r:id="rId182"/>
    <p:sldId id="1093" r:id="rId183"/>
    <p:sldId id="1094" r:id="rId184"/>
    <p:sldId id="1095" r:id="rId185"/>
    <p:sldId id="1096" r:id="rId186"/>
    <p:sldId id="1097" r:id="rId187"/>
    <p:sldId id="1098" r:id="rId188"/>
    <p:sldId id="1099" r:id="rId189"/>
    <p:sldId id="1100" r:id="rId190"/>
    <p:sldId id="1034" r:id="rId191"/>
    <p:sldId id="979" r:id="rId192"/>
    <p:sldId id="1036" r:id="rId193"/>
    <p:sldId id="638" r:id="rId194"/>
  </p:sldIdLst>
  <p:sldSz cx="9144000" cy="6858000" type="screen4x3"/>
  <p:notesSz cx="7099300" cy="10234613"/>
  <p:custDataLst>
    <p:tags r:id="rId196"/>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1F42A547-9552-4A14-9197-054ECB4D71AE}">
          <p14:sldIdLst>
            <p14:sldId id="256"/>
            <p14:sldId id="978"/>
            <p14:sldId id="634"/>
            <p14:sldId id="1156"/>
            <p14:sldId id="836"/>
            <p14:sldId id="988"/>
          </p14:sldIdLst>
        </p14:section>
        <p14:section name="Untitled Section" id="{3D49AFDA-C4D1-43A8-A5C2-ED0A927EBA8C}">
          <p14:sldIdLst>
            <p14:sldId id="954"/>
            <p14:sldId id="955"/>
            <p14:sldId id="1157"/>
            <p14:sldId id="1158"/>
            <p14:sldId id="1000"/>
            <p14:sldId id="810"/>
            <p14:sldId id="811"/>
            <p14:sldId id="815"/>
            <p14:sldId id="1159"/>
            <p14:sldId id="845"/>
            <p14:sldId id="1010"/>
            <p14:sldId id="1037"/>
            <p14:sldId id="1038"/>
            <p14:sldId id="890"/>
            <p14:sldId id="799"/>
            <p14:sldId id="827"/>
            <p14:sldId id="1160"/>
            <p14:sldId id="846"/>
            <p14:sldId id="1163"/>
            <p14:sldId id="866"/>
            <p14:sldId id="867"/>
            <p14:sldId id="1161"/>
            <p14:sldId id="989"/>
            <p14:sldId id="1162"/>
            <p14:sldId id="972"/>
            <p14:sldId id="973"/>
            <p14:sldId id="974"/>
            <p14:sldId id="970"/>
            <p14:sldId id="871"/>
            <p14:sldId id="967"/>
            <p14:sldId id="1039"/>
            <p14:sldId id="1041"/>
            <p14:sldId id="1165"/>
            <p14:sldId id="1166"/>
            <p14:sldId id="1042"/>
            <p14:sldId id="1168"/>
            <p14:sldId id="1164"/>
            <p14:sldId id="1167"/>
            <p14:sldId id="971"/>
            <p14:sldId id="990"/>
            <p14:sldId id="991"/>
            <p14:sldId id="892"/>
            <p14:sldId id="992"/>
            <p14:sldId id="878"/>
            <p14:sldId id="984"/>
            <p14:sldId id="879"/>
            <p14:sldId id="880"/>
            <p14:sldId id="975"/>
            <p14:sldId id="1169"/>
            <p14:sldId id="981"/>
            <p14:sldId id="1002"/>
            <p14:sldId id="1114"/>
            <p14:sldId id="982"/>
            <p14:sldId id="1003"/>
            <p14:sldId id="1115"/>
            <p14:sldId id="881"/>
            <p14:sldId id="882"/>
            <p14:sldId id="983"/>
            <p14:sldId id="885"/>
            <p14:sldId id="1116"/>
            <p14:sldId id="1170"/>
            <p14:sldId id="1171"/>
            <p14:sldId id="1172"/>
            <p14:sldId id="1173"/>
            <p14:sldId id="1174"/>
            <p14:sldId id="1175"/>
            <p14:sldId id="1177"/>
            <p14:sldId id="1176"/>
            <p14:sldId id="1178"/>
            <p14:sldId id="899"/>
            <p14:sldId id="900"/>
            <p14:sldId id="901"/>
            <p14:sldId id="969"/>
            <p14:sldId id="993"/>
            <p14:sldId id="962"/>
            <p14:sldId id="1179"/>
            <p14:sldId id="963"/>
            <p14:sldId id="964"/>
            <p14:sldId id="929"/>
            <p14:sldId id="994"/>
            <p14:sldId id="1011"/>
            <p14:sldId id="1012"/>
            <p14:sldId id="1013"/>
            <p14:sldId id="1117"/>
            <p14:sldId id="1015"/>
            <p14:sldId id="1016"/>
            <p14:sldId id="1033"/>
            <p14:sldId id="1017"/>
            <p14:sldId id="1118"/>
            <p14:sldId id="1019"/>
            <p14:sldId id="1005"/>
            <p14:sldId id="903"/>
            <p14:sldId id="1119"/>
            <p14:sldId id="1120"/>
            <p14:sldId id="1121"/>
            <p14:sldId id="905"/>
            <p14:sldId id="906"/>
            <p14:sldId id="907"/>
            <p14:sldId id="1122"/>
            <p14:sldId id="916"/>
            <p14:sldId id="931"/>
            <p14:sldId id="850"/>
            <p14:sldId id="851"/>
            <p14:sldId id="1123"/>
            <p14:sldId id="1124"/>
            <p14:sldId id="1125"/>
            <p14:sldId id="920"/>
            <p14:sldId id="919"/>
            <p14:sldId id="1132"/>
            <p14:sldId id="1134"/>
            <p14:sldId id="1035"/>
            <p14:sldId id="1180"/>
            <p14:sldId id="965"/>
            <p14:sldId id="966"/>
            <p14:sldId id="1102"/>
            <p14:sldId id="1047"/>
            <p14:sldId id="1048"/>
            <p14:sldId id="1049"/>
            <p14:sldId id="1050"/>
            <p14:sldId id="1051"/>
            <p14:sldId id="1052"/>
            <p14:sldId id="1053"/>
            <p14:sldId id="1126"/>
            <p14:sldId id="1127"/>
            <p14:sldId id="1128"/>
            <p14:sldId id="1054"/>
            <p14:sldId id="1055"/>
            <p14:sldId id="1056"/>
            <p14:sldId id="1057"/>
            <p14:sldId id="1058"/>
            <p14:sldId id="1059"/>
            <p14:sldId id="1129"/>
            <p14:sldId id="1130"/>
            <p14:sldId id="1060"/>
            <p14:sldId id="1061"/>
            <p14:sldId id="1131"/>
            <p14:sldId id="1062"/>
            <p14:sldId id="1063"/>
            <p14:sldId id="1064"/>
            <p14:sldId id="1065"/>
            <p14:sldId id="1066"/>
            <p14:sldId id="1137"/>
            <p14:sldId id="1135"/>
            <p14:sldId id="1067"/>
            <p14:sldId id="1136"/>
            <p14:sldId id="1138"/>
            <p14:sldId id="1139"/>
            <p14:sldId id="1182"/>
            <p14:sldId id="1140"/>
            <p14:sldId id="1183"/>
            <p14:sldId id="1141"/>
            <p14:sldId id="1143"/>
            <p14:sldId id="1144"/>
            <p14:sldId id="1070"/>
            <p14:sldId id="1071"/>
            <p14:sldId id="1072"/>
            <p14:sldId id="1145"/>
            <p14:sldId id="1146"/>
            <p14:sldId id="1147"/>
            <p14:sldId id="1073"/>
            <p14:sldId id="1074"/>
            <p14:sldId id="1075"/>
            <p14:sldId id="1076"/>
            <p14:sldId id="1080"/>
            <p14:sldId id="1081"/>
            <p14:sldId id="1181"/>
            <p14:sldId id="1083"/>
            <p14:sldId id="1084"/>
            <p14:sldId id="1148"/>
            <p14:sldId id="1085"/>
            <p14:sldId id="1149"/>
            <p14:sldId id="1150"/>
            <p14:sldId id="1086"/>
            <p14:sldId id="1091"/>
            <p14:sldId id="1092"/>
            <p14:sldId id="1093"/>
            <p14:sldId id="1094"/>
            <p14:sldId id="1095"/>
            <p14:sldId id="1096"/>
            <p14:sldId id="1097"/>
            <p14:sldId id="1098"/>
            <p14:sldId id="1099"/>
            <p14:sldId id="1100"/>
            <p14:sldId id="1034"/>
            <p14:sldId id="979"/>
            <p14:sldId id="1036"/>
            <p14:sldId id="63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CC00"/>
    <a:srgbClr val="006666"/>
    <a:srgbClr val="CC0000"/>
    <a:srgbClr val="C2C2C2"/>
    <a:srgbClr val="003399"/>
    <a:srgbClr val="6600C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89" autoAdjust="0"/>
    <p:restoredTop sz="92884" autoAdjust="0"/>
  </p:normalViewPr>
  <p:slideViewPr>
    <p:cSldViewPr>
      <p:cViewPr varScale="1">
        <p:scale>
          <a:sx n="80" d="100"/>
          <a:sy n="80" d="100"/>
        </p:scale>
        <p:origin x="1306"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134"/>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notesMaster" Target="notesMasters/notesMaster1.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tags" Target="tags/tag1.xml"/><Relationship Id="rId200"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viewProps" Target="view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dirty="0"/>
          </a:p>
        </p:txBody>
      </p:sp>
      <p:sp>
        <p:nvSpPr>
          <p:cNvPr id="4099" name="Rectangle 3"/>
          <p:cNvSpPr>
            <a:spLocks noGrp="1" noChangeArrowheads="1"/>
          </p:cNvSpPr>
          <p:nvPr>
            <p:ph type="dt" idx="1"/>
          </p:nvPr>
        </p:nvSpPr>
        <p:spPr bwMode="auto">
          <a:xfrm>
            <a:off x="4021088"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dirty="0"/>
          </a:p>
        </p:txBody>
      </p:sp>
      <p:sp>
        <p:nvSpPr>
          <p:cNvPr id="23962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10239" y="4861781"/>
            <a:ext cx="5678824" cy="46045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dirty="0"/>
          </a:p>
        </p:txBody>
      </p:sp>
      <p:sp>
        <p:nvSpPr>
          <p:cNvPr id="4103" name="Rectangle 7"/>
          <p:cNvSpPr>
            <a:spLocks noGrp="1" noChangeArrowheads="1"/>
          </p:cNvSpPr>
          <p:nvPr>
            <p:ph type="sldNum" sz="quarter" idx="5"/>
          </p:nvPr>
        </p:nvSpPr>
        <p:spPr bwMode="auto">
          <a:xfrm>
            <a:off x="4021088"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AC56DBBD-F88D-496D-8FE4-3CFDCE7C43BB}" type="slidenum">
              <a:rPr lang="en-US"/>
              <a:pPr>
                <a:defRPr/>
              </a:pPr>
              <a:t>‹#›</a:t>
            </a:fld>
            <a:endParaRPr lang="en-US" dirty="0"/>
          </a:p>
        </p:txBody>
      </p:sp>
    </p:spTree>
    <p:extLst>
      <p:ext uri="{BB962C8B-B14F-4D97-AF65-F5344CB8AC3E}">
        <p14:creationId xmlns:p14="http://schemas.microsoft.com/office/powerpoint/2010/main" val="32938292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F8314ECB-18AF-46FB-93F7-73D398DAFBCB}" type="slidenum">
              <a:rPr lang="en-US" smtClean="0"/>
              <a:pPr/>
              <a:t>1</a:t>
            </a:fld>
            <a:endParaRPr lang="en-US" dirty="0"/>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565552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2400" dirty="0"/>
            </a:br>
            <a:endParaRPr lang="en-US" sz="1600" b="0" i="0" dirty="0">
              <a:solidFill>
                <a:srgbClr val="000000"/>
              </a:solidFill>
              <a:effectLst/>
              <a:latin typeface="Verdana" panose="020B0604030504040204" pitchFamily="34" charset="0"/>
            </a:endParaRPr>
          </a:p>
          <a:p>
            <a:br>
              <a:rPr lang="en-US" dirty="0"/>
            </a:br>
            <a:br>
              <a:rPr lang="en-US" dirty="0"/>
            </a:br>
            <a:endParaRPr lang="en-US" dirty="0"/>
          </a:p>
        </p:txBody>
      </p:sp>
      <p:sp>
        <p:nvSpPr>
          <p:cNvPr id="4" name="Slide Number Placeholder 3"/>
          <p:cNvSpPr>
            <a:spLocks noGrp="1"/>
          </p:cNvSpPr>
          <p:nvPr>
            <p:ph type="sldNum" sz="quarter" idx="5"/>
          </p:nvPr>
        </p:nvSpPr>
        <p:spPr/>
        <p:txBody>
          <a:bodyPr/>
          <a:lstStyle/>
          <a:p>
            <a:pPr>
              <a:defRPr/>
            </a:pPr>
            <a:fld id="{AC56DBBD-F88D-496D-8FE4-3CFDCE7C43BB}" type="slidenum">
              <a:rPr lang="en-US" smtClean="0"/>
              <a:pPr>
                <a:defRPr/>
              </a:pPr>
              <a:t>44</a:t>
            </a:fld>
            <a:endParaRPr lang="en-US" dirty="0"/>
          </a:p>
        </p:txBody>
      </p:sp>
    </p:spTree>
    <p:extLst>
      <p:ext uri="{BB962C8B-B14F-4D97-AF65-F5344CB8AC3E}">
        <p14:creationId xmlns:p14="http://schemas.microsoft.com/office/powerpoint/2010/main" val="2538283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52</a:t>
            </a:fld>
            <a:endParaRPr lang="en-US" dirty="0"/>
          </a:p>
        </p:txBody>
      </p:sp>
    </p:spTree>
    <p:extLst>
      <p:ext uri="{BB962C8B-B14F-4D97-AF65-F5344CB8AC3E}">
        <p14:creationId xmlns:p14="http://schemas.microsoft.com/office/powerpoint/2010/main" val="3093123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Draw a figure to show the relation between</a:t>
            </a:r>
            <a:r>
              <a:rPr lang="en-US" baseline="0" dirty="0"/>
              <a:t> forms in client side and the arrays in the server side, the data flow and the role of the “PHP Runtime Environment”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53</a:t>
            </a:fld>
            <a:endParaRPr lang="en-US" dirty="0"/>
          </a:p>
        </p:txBody>
      </p:sp>
    </p:spTree>
    <p:extLst>
      <p:ext uri="{BB962C8B-B14F-4D97-AF65-F5344CB8AC3E}">
        <p14:creationId xmlns:p14="http://schemas.microsoft.com/office/powerpoint/2010/main" val="2157340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put of empty and </a:t>
            </a:r>
            <a:r>
              <a:rPr lang="en-US" dirty="0" err="1"/>
              <a:t>isset</a:t>
            </a:r>
            <a:r>
              <a:rPr lang="en-US" dirty="0"/>
              <a:t> is 0 or 1 . 0 is false and 1 true</a:t>
            </a:r>
          </a:p>
        </p:txBody>
      </p:sp>
      <p:sp>
        <p:nvSpPr>
          <p:cNvPr id="4" name="Slide Number Placeholder 3"/>
          <p:cNvSpPr>
            <a:spLocks noGrp="1"/>
          </p:cNvSpPr>
          <p:nvPr>
            <p:ph type="sldNum" sz="quarter" idx="5"/>
          </p:nvPr>
        </p:nvSpPr>
        <p:spPr/>
        <p:txBody>
          <a:bodyPr/>
          <a:lstStyle/>
          <a:p>
            <a:pPr>
              <a:defRPr/>
            </a:pPr>
            <a:fld id="{AC56DBBD-F88D-496D-8FE4-3CFDCE7C43BB}" type="slidenum">
              <a:rPr lang="en-US" smtClean="0"/>
              <a:pPr>
                <a:defRPr/>
              </a:pPr>
              <a:t>54</a:t>
            </a:fld>
            <a:endParaRPr lang="en-US" dirty="0"/>
          </a:p>
        </p:txBody>
      </p:sp>
    </p:spTree>
    <p:extLst>
      <p:ext uri="{BB962C8B-B14F-4D97-AF65-F5344CB8AC3E}">
        <p14:creationId xmlns:p14="http://schemas.microsoft.com/office/powerpoint/2010/main" val="1124873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err="1">
                <a:solidFill>
                  <a:srgbClr val="2F2F2F"/>
                </a:solidFill>
                <a:effectLst/>
                <a:latin typeface="-apple-system"/>
              </a:rPr>
              <a:t>is_null</a:t>
            </a:r>
            <a:r>
              <a:rPr lang="en-US" b="0" i="0" dirty="0">
                <a:solidFill>
                  <a:srgbClr val="2F2F2F"/>
                </a:solidFill>
                <a:effectLst/>
                <a:latin typeface="-apple-system"/>
              </a:rPr>
              <a:t>() is to check whether a variable is defined as </a:t>
            </a:r>
            <a:r>
              <a:rPr lang="en-US" b="1" i="0" dirty="0">
                <a:solidFill>
                  <a:srgbClr val="474747"/>
                </a:solidFill>
                <a:effectLst/>
                <a:latin typeface="-apple-system"/>
              </a:rPr>
              <a:t>null</a:t>
            </a:r>
            <a:r>
              <a:rPr lang="en-US" b="0" i="0" dirty="0">
                <a:solidFill>
                  <a:srgbClr val="2F2F2F"/>
                </a:solidFill>
                <a:effectLst/>
                <a:latin typeface="-apple-system"/>
              </a:rPr>
              <a:t>.</a:t>
            </a:r>
            <a:br>
              <a:rPr lang="en-US" dirty="0"/>
            </a:br>
            <a:endParaRPr lang="en-US" dirty="0"/>
          </a:p>
        </p:txBody>
      </p:sp>
      <p:sp>
        <p:nvSpPr>
          <p:cNvPr id="4" name="Slide Number Placeholder 3"/>
          <p:cNvSpPr>
            <a:spLocks noGrp="1"/>
          </p:cNvSpPr>
          <p:nvPr>
            <p:ph type="sldNum" sz="quarter" idx="5"/>
          </p:nvPr>
        </p:nvSpPr>
        <p:spPr/>
        <p:txBody>
          <a:bodyPr/>
          <a:lstStyle/>
          <a:p>
            <a:pPr>
              <a:defRPr/>
            </a:pPr>
            <a:fld id="{AC56DBBD-F88D-496D-8FE4-3CFDCE7C43BB}" type="slidenum">
              <a:rPr lang="en-US" smtClean="0"/>
              <a:pPr>
                <a:defRPr/>
              </a:pPr>
              <a:t>55</a:t>
            </a:fld>
            <a:endParaRPr lang="en-US" dirty="0"/>
          </a:p>
        </p:txBody>
      </p:sp>
    </p:spTree>
    <p:extLst>
      <p:ext uri="{BB962C8B-B14F-4D97-AF65-F5344CB8AC3E}">
        <p14:creationId xmlns:p14="http://schemas.microsoft.com/office/powerpoint/2010/main" val="4230921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a figure</a:t>
            </a:r>
            <a:r>
              <a:rPr lang="en-US" baseline="0" dirty="0"/>
              <a:t> to show data flow and explain the role of “PHP Runtime Environment”</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62</a:t>
            </a:fld>
            <a:endParaRPr lang="en-US" dirty="0"/>
          </a:p>
        </p:txBody>
      </p:sp>
    </p:spTree>
    <p:extLst>
      <p:ext uri="{BB962C8B-B14F-4D97-AF65-F5344CB8AC3E}">
        <p14:creationId xmlns:p14="http://schemas.microsoft.com/office/powerpoint/2010/main" val="37685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Sanitizing </a:t>
            </a:r>
            <a:r>
              <a:rPr lang="fa-IR" dirty="0"/>
              <a:t>تمیز سازی</a:t>
            </a:r>
          </a:p>
          <a:p>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68</a:t>
            </a:fld>
            <a:endParaRPr lang="en-US" dirty="0"/>
          </a:p>
        </p:txBody>
      </p:sp>
    </p:spTree>
    <p:extLst>
      <p:ext uri="{BB962C8B-B14F-4D97-AF65-F5344CB8AC3E}">
        <p14:creationId xmlns:p14="http://schemas.microsoft.com/office/powerpoint/2010/main" val="828424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a:t>Options:</a:t>
            </a:r>
            <a:r>
              <a:rPr lang="en-US" dirty="0" err="1"/>
              <a:t>Optional</a:t>
            </a:r>
            <a:r>
              <a:rPr lang="en-US" dirty="0"/>
              <a:t>. Specifies one or more flags/options to use. Check each filter for possible options and flags</a:t>
            </a:r>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69</a:t>
            </a:fld>
            <a:endParaRPr lang="en-US" dirty="0"/>
          </a:p>
        </p:txBody>
      </p:sp>
    </p:spTree>
    <p:extLst>
      <p:ext uri="{BB962C8B-B14F-4D97-AF65-F5344CB8AC3E}">
        <p14:creationId xmlns:p14="http://schemas.microsoft.com/office/powerpoint/2010/main" val="2410987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FILTER_SANITIZE_ENCODED filter removes or encodes special characters</a:t>
            </a:r>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77</a:t>
            </a:fld>
            <a:endParaRPr lang="en-US" dirty="0"/>
          </a:p>
        </p:txBody>
      </p:sp>
    </p:spTree>
    <p:extLst>
      <p:ext uri="{BB962C8B-B14F-4D97-AF65-F5344CB8AC3E}">
        <p14:creationId xmlns:p14="http://schemas.microsoft.com/office/powerpoint/2010/main" val="2348785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$_SERVER['REQUEST_METHOD']</a:t>
            </a:r>
            <a:r>
              <a:rPr lang="en-US" baseline="0" dirty="0"/>
              <a:t> </a:t>
            </a:r>
            <a:r>
              <a:rPr lang="en-US" dirty="0"/>
              <a:t>Returns the request method used to access the page (such as POST)</a:t>
            </a:r>
          </a:p>
          <a:p>
            <a:r>
              <a:rPr lang="en-US" dirty="0"/>
              <a:t>$_SERVER['REQUEST_TIME']	Returns the timestamp of the start of the request (such as 1377687496)</a:t>
            </a:r>
          </a:p>
          <a:p>
            <a:r>
              <a:rPr lang="en-US" dirty="0"/>
              <a:t>$_SERVER['HTTP_ACCEPT']	Returns the Accept header from the current request . Accept is part of http headers </a:t>
            </a:r>
            <a:r>
              <a:rPr lang="en-US" dirty="0" err="1"/>
              <a:t>sended</a:t>
            </a:r>
            <a:r>
              <a:rPr lang="en-US" dirty="0"/>
              <a:t> by client (</a:t>
            </a:r>
            <a:r>
              <a:rPr lang="en-US" dirty="0" err="1"/>
              <a:t>eg</a:t>
            </a:r>
            <a:r>
              <a:rPr lang="en-US" dirty="0"/>
              <a:t>. browser, crawler...).</a:t>
            </a:r>
          </a:p>
          <a:p>
            <a:r>
              <a:rPr lang="en-US" dirty="0"/>
              <a:t>$_SERVER['HTTP_HOST']	Returns the Host header from the current request</a:t>
            </a:r>
          </a:p>
          <a:p>
            <a:r>
              <a:rPr lang="en-US" dirty="0"/>
              <a:t>$_SERVER['HTTP_REFERER']	Returns the complete URL of the current page (not reliable because not all user-agents support it)</a:t>
            </a:r>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81</a:t>
            </a:fld>
            <a:endParaRPr lang="en-US" dirty="0"/>
          </a:p>
        </p:txBody>
      </p:sp>
    </p:spTree>
    <p:extLst>
      <p:ext uri="{BB962C8B-B14F-4D97-AF65-F5344CB8AC3E}">
        <p14:creationId xmlns:p14="http://schemas.microsoft.com/office/powerpoint/2010/main" val="4139375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این متغیرها همیشه و در تمام محدوده‌ها (</a:t>
            </a:r>
            <a:r>
              <a:rPr lang="en-US" dirty="0"/>
              <a:t>Scope</a:t>
            </a:r>
            <a:r>
              <a:rPr lang="fa-IR" dirty="0"/>
              <a:t>ها) در دسترس هستند.</a:t>
            </a:r>
          </a:p>
          <a:p>
            <a:pPr algn="r" rtl="1"/>
            <a:r>
              <a:rPr lang="en-US" dirty="0"/>
              <a:t>&lt;?</a:t>
            </a:r>
            <a:r>
              <a:rPr lang="en-US" dirty="0" err="1"/>
              <a:t>php</a:t>
            </a:r>
            <a:endParaRPr lang="en-US" dirty="0"/>
          </a:p>
          <a:p>
            <a:pPr algn="r" rtl="1"/>
            <a:r>
              <a:rPr lang="en-US" dirty="0"/>
              <a:t>$x = 75;</a:t>
            </a:r>
          </a:p>
          <a:p>
            <a:pPr algn="r" rtl="1"/>
            <a:r>
              <a:rPr lang="en-US" dirty="0"/>
              <a:t>$y = 25;</a:t>
            </a:r>
          </a:p>
          <a:p>
            <a:pPr algn="r" rtl="1"/>
            <a:r>
              <a:rPr lang="en-US" dirty="0"/>
              <a:t> </a:t>
            </a:r>
          </a:p>
          <a:p>
            <a:pPr algn="r" rtl="1"/>
            <a:r>
              <a:rPr lang="en-US" dirty="0"/>
              <a:t>function addition() {</a:t>
            </a:r>
          </a:p>
          <a:p>
            <a:pPr algn="r" rtl="1"/>
            <a:r>
              <a:rPr lang="en-US" dirty="0"/>
              <a:t>  $GLOBALS['z'] = $GLOBALS['x'] + $GLOBALS['y'];</a:t>
            </a:r>
          </a:p>
          <a:p>
            <a:pPr algn="r" rtl="1"/>
            <a:r>
              <a:rPr lang="en-US" dirty="0"/>
              <a:t>}</a:t>
            </a:r>
          </a:p>
          <a:p>
            <a:pPr algn="r" rtl="1"/>
            <a:r>
              <a:rPr lang="en-US" dirty="0"/>
              <a:t> </a:t>
            </a:r>
          </a:p>
          <a:p>
            <a:pPr algn="r" rtl="1"/>
            <a:r>
              <a:rPr lang="en-US" dirty="0"/>
              <a:t>addition();</a:t>
            </a:r>
          </a:p>
          <a:p>
            <a:pPr algn="r" rtl="1"/>
            <a:r>
              <a:rPr lang="en-US" dirty="0"/>
              <a:t>echo $z;</a:t>
            </a:r>
          </a:p>
          <a:p>
            <a:pPr algn="r" rtl="1"/>
            <a:r>
              <a:rPr lang="en-US" dirty="0"/>
              <a:t>?&gt;</a:t>
            </a:r>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31</a:t>
            </a:fld>
            <a:endParaRPr lang="en-US" dirty="0"/>
          </a:p>
        </p:txBody>
      </p:sp>
    </p:spTree>
    <p:extLst>
      <p:ext uri="{BB962C8B-B14F-4D97-AF65-F5344CB8AC3E}">
        <p14:creationId xmlns:p14="http://schemas.microsoft.com/office/powerpoint/2010/main" val="40039572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82</a:t>
            </a:fld>
            <a:endParaRPr lang="en-US" dirty="0"/>
          </a:p>
        </p:txBody>
      </p:sp>
    </p:spTree>
    <p:extLst>
      <p:ext uri="{BB962C8B-B14F-4D97-AF65-F5344CB8AC3E}">
        <p14:creationId xmlns:p14="http://schemas.microsoft.com/office/powerpoint/2010/main" val="923988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Web server does</a:t>
            </a:r>
            <a:r>
              <a:rPr lang="en-US" baseline="0" dirty="0"/>
              <a:t> not see the user, it gets an HTTP request. How does it make sure that this request is from authenticated user?</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86</a:t>
            </a:fld>
            <a:endParaRPr lang="en-US" dirty="0"/>
          </a:p>
        </p:txBody>
      </p:sp>
    </p:spTree>
    <p:extLst>
      <p:ext uri="{BB962C8B-B14F-4D97-AF65-F5344CB8AC3E}">
        <p14:creationId xmlns:p14="http://schemas.microsoft.com/office/powerpoint/2010/main" val="1674282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*https://www.php.net/manual/en/features.http-auth.php:</a:t>
            </a:r>
          </a:p>
          <a:p>
            <a:r>
              <a:rPr lang="en-US" dirty="0"/>
              <a:t>*It is possible to use the header() function to send an "Authentication Required" message to the client browser causing it to pop up a Username/Password input window. Once the user has filled in a username and a password, the URL containing the PHP script will be called again with the predefined variables PHP_AUTH_USER, PHP_AUTH_PW, and AUTH_TYPE set to the user name, password and authentication type respectively. These predefined variables are found in the $_SERVER array. Only "Basic" and "Digest" authentication methods are supported.</a:t>
            </a:r>
          </a:p>
          <a:p>
            <a:r>
              <a:rPr lang="en-US" dirty="0"/>
              <a:t>*According to the RFC 7235, the realm parameter is reserved for defining protection spaces (set of pages or resources where credentials are required) and it's used by the authentication schemes to indicate a scope of protection.</a:t>
            </a:r>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91</a:t>
            </a:fld>
            <a:endParaRPr lang="en-US" dirty="0"/>
          </a:p>
        </p:txBody>
      </p:sp>
    </p:spTree>
    <p:extLst>
      <p:ext uri="{BB962C8B-B14F-4D97-AF65-F5344CB8AC3E}">
        <p14:creationId xmlns:p14="http://schemas.microsoft.com/office/powerpoint/2010/main" val="3494278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92</a:t>
            </a:fld>
            <a:endParaRPr lang="en-US" dirty="0"/>
          </a:p>
        </p:txBody>
      </p:sp>
    </p:spTree>
    <p:extLst>
      <p:ext uri="{BB962C8B-B14F-4D97-AF65-F5344CB8AC3E}">
        <p14:creationId xmlns:p14="http://schemas.microsoft.com/office/powerpoint/2010/main" val="12470438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97</a:t>
            </a:fld>
            <a:endParaRPr lang="en-US" dirty="0"/>
          </a:p>
        </p:txBody>
      </p:sp>
    </p:spTree>
    <p:extLst>
      <p:ext uri="{BB962C8B-B14F-4D97-AF65-F5344CB8AC3E}">
        <p14:creationId xmlns:p14="http://schemas.microsoft.com/office/powerpoint/2010/main" val="3428485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Unset will destroy a particular session variable whereas </a:t>
            </a:r>
            <a:r>
              <a:rPr lang="en-US" dirty="0" err="1"/>
              <a:t>session_destroy</a:t>
            </a:r>
            <a:r>
              <a:rPr lang="en-US" dirty="0"/>
              <a:t>() will destroy all the session data for that user including cookies from client’s browser.</a:t>
            </a:r>
          </a:p>
          <a:p>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108</a:t>
            </a:fld>
            <a:endParaRPr lang="en-US" dirty="0"/>
          </a:p>
        </p:txBody>
      </p:sp>
    </p:spTree>
    <p:extLst>
      <p:ext uri="{BB962C8B-B14F-4D97-AF65-F5344CB8AC3E}">
        <p14:creationId xmlns:p14="http://schemas.microsoft.com/office/powerpoint/2010/main" val="40558746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PHPSESSID is a session cookie that is used to identify a user's session on a website. It is commonly used in PHP-based web applications to store a unique identifier for a user's session on the server. When a user visits a website that uses PHP sessions, a PHPSESSID cookie is sent to the user's browser and is stored on the user's computer. The server uses this cookie to identify the user's session and retrieve the appropriate data for that session. The PHPSESSID cookie is typically set to expire when the user closes their web browser.</a:t>
            </a:r>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110</a:t>
            </a:fld>
            <a:endParaRPr lang="en-US" dirty="0"/>
          </a:p>
        </p:txBody>
      </p:sp>
    </p:spTree>
    <p:extLst>
      <p:ext uri="{BB962C8B-B14F-4D97-AF65-F5344CB8AC3E}">
        <p14:creationId xmlns:p14="http://schemas.microsoft.com/office/powerpoint/2010/main" val="17890568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onload</a:t>
            </a:r>
            <a:r>
              <a:rPr lang="en-US" dirty="0"/>
              <a:t> attribute fires when an object has been loaded. </a:t>
            </a:r>
            <a:r>
              <a:rPr lang="en-US" dirty="0" err="1"/>
              <a:t>onload</a:t>
            </a:r>
            <a:r>
              <a:rPr lang="en-US" dirty="0"/>
              <a:t> is most often used within the &lt;body&gt; element to execute a script once a web page has completely loaded all content (including images, script files, CSS files, etc.). However, it can be used on other elements as well (see "Supported HTML tags" below)</a:t>
            </a:r>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115</a:t>
            </a:fld>
            <a:endParaRPr lang="en-US" dirty="0"/>
          </a:p>
        </p:txBody>
      </p:sp>
    </p:spTree>
    <p:extLst>
      <p:ext uri="{BB962C8B-B14F-4D97-AF65-F5344CB8AC3E}">
        <p14:creationId xmlns:p14="http://schemas.microsoft.com/office/powerpoint/2010/main" val="22123803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session. </a:t>
            </a:r>
            <a:r>
              <a:rPr lang="en-US" dirty="0" err="1"/>
              <a:t>gc_maxlifetime</a:t>
            </a:r>
            <a:r>
              <a:rPr lang="en-US" dirty="0"/>
              <a:t> specifies the number of seconds after which data will be seen as 'garbage' and potentially cleaned up. Garbage collection may occur during session start (depending on session . </a:t>
            </a:r>
            <a:r>
              <a:rPr lang="fa-IR" dirty="0"/>
              <a:t>آزاد کردن حافظه</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119</a:t>
            </a:fld>
            <a:endParaRPr lang="en-US" dirty="0"/>
          </a:p>
        </p:txBody>
      </p:sp>
    </p:spTree>
    <p:extLst>
      <p:ext uri="{BB962C8B-B14F-4D97-AF65-F5344CB8AC3E}">
        <p14:creationId xmlns:p14="http://schemas.microsoft.com/office/powerpoint/2010/main" val="23424750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session.cookie_httponly</a:t>
            </a:r>
            <a:r>
              <a:rPr lang="en-US" dirty="0"/>
              <a:t> </a:t>
            </a:r>
            <a:r>
              <a:rPr lang="en-US" dirty="0" err="1"/>
              <a:t>bool</a:t>
            </a:r>
            <a:endParaRPr lang="en-US" dirty="0"/>
          </a:p>
          <a:p>
            <a:r>
              <a:rPr lang="en-US" dirty="0"/>
              <a:t>Marks the cookie as accessible only through the HTTP protocol. This means that the cookie won't be accessible by scripting languages, such as JavaScript. This setting can effectively help to reduce identity theft through XSS attacks (although it is not supported by all browsers).</a:t>
            </a:r>
            <a:endParaRPr lang="fa-IR" dirty="0"/>
          </a:p>
          <a:p>
            <a:endParaRPr lang="fa-IR" dirty="0"/>
          </a:p>
          <a:p>
            <a:r>
              <a:rPr lang="en-US" dirty="0"/>
              <a:t>Path on the domain where the cookie will work. Use a single slash ('/') for all paths on the domain.</a:t>
            </a:r>
          </a:p>
          <a:p>
            <a:endParaRPr lang="en-US" dirty="0"/>
          </a:p>
          <a:p>
            <a:r>
              <a:rPr lang="en-US" dirty="0"/>
              <a:t>domain</a:t>
            </a:r>
          </a:p>
          <a:p>
            <a:r>
              <a:rPr lang="en-US" dirty="0"/>
              <a:t>Cookie domain, for example 'www.php.net'. To make cookies visible on all subdomains then the domain must be prefixed with a dot like '.php.net'.</a:t>
            </a:r>
            <a:endParaRPr lang="fa-IR" dirty="0"/>
          </a:p>
          <a:p>
            <a:r>
              <a:rPr lang="en-US" dirty="0" err="1"/>
              <a:t>session.cookie_secure</a:t>
            </a:r>
            <a:r>
              <a:rPr lang="en-US" dirty="0"/>
              <a:t> specifies whether cookies should only be sent over secure connections. Defaults to off. </a:t>
            </a:r>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120</a:t>
            </a:fld>
            <a:endParaRPr lang="en-US" dirty="0"/>
          </a:p>
        </p:txBody>
      </p:sp>
    </p:spTree>
    <p:extLst>
      <p:ext uri="{BB962C8B-B14F-4D97-AF65-F5344CB8AC3E}">
        <p14:creationId xmlns:p14="http://schemas.microsoft.com/office/powerpoint/2010/main" val="738184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 </a:t>
            </a:r>
            <a:r>
              <a:rPr lang="en-US" dirty="0" err="1"/>
              <a:t>var_dump</a:t>
            </a:r>
            <a:r>
              <a:rPr lang="en-US" dirty="0"/>
              <a:t>() displays structured information (type and value)</a:t>
            </a:r>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34</a:t>
            </a:fld>
            <a:endParaRPr lang="en-US" dirty="0"/>
          </a:p>
        </p:txBody>
      </p:sp>
    </p:spTree>
    <p:extLst>
      <p:ext uri="{BB962C8B-B14F-4D97-AF65-F5344CB8AC3E}">
        <p14:creationId xmlns:p14="http://schemas.microsoft.com/office/powerpoint/2010/main" val="1246127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Varchar</a:t>
            </a:r>
            <a:r>
              <a:rPr lang="en-US" dirty="0"/>
              <a:t>: Used to store strings of variable length</a:t>
            </a:r>
          </a:p>
          <a:p>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126</a:t>
            </a:fld>
            <a:endParaRPr lang="en-US" dirty="0"/>
          </a:p>
        </p:txBody>
      </p:sp>
    </p:spTree>
    <p:extLst>
      <p:ext uri="{BB962C8B-B14F-4D97-AF65-F5344CB8AC3E}">
        <p14:creationId xmlns:p14="http://schemas.microsoft.com/office/powerpoint/2010/main" val="9493943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database </a:t>
            </a:r>
            <a:r>
              <a:rPr lang="en-US" dirty="0" err="1"/>
              <a:t>testDB</a:t>
            </a:r>
            <a:r>
              <a:rPr lang="en-US" dirty="0"/>
              <a:t>;</a:t>
            </a:r>
          </a:p>
          <a:p>
            <a:r>
              <a:rPr lang="en-US" dirty="0"/>
              <a:t>use </a:t>
            </a:r>
            <a:r>
              <a:rPr lang="en-US" dirty="0" err="1"/>
              <a:t>testDB</a:t>
            </a:r>
            <a:r>
              <a:rPr lang="en-US" dirty="0"/>
              <a:t>;</a:t>
            </a:r>
          </a:p>
          <a:p>
            <a:r>
              <a:rPr lang="en-US" dirty="0"/>
              <a:t>show tables;</a:t>
            </a:r>
          </a:p>
          <a:p>
            <a:r>
              <a:rPr lang="en-US" dirty="0"/>
              <a:t>create TABLE books(name VARCHAR(100), price INT, author VARCHAR(100));</a:t>
            </a:r>
          </a:p>
          <a:p>
            <a:r>
              <a:rPr lang="en-US" dirty="0"/>
              <a:t>show tables;</a:t>
            </a:r>
          </a:p>
          <a:p>
            <a:r>
              <a:rPr lang="en-US" dirty="0"/>
              <a:t>INSERT INTO books(name, price, author) VALUES("IE", 1, "BB");</a:t>
            </a:r>
          </a:p>
          <a:p>
            <a:r>
              <a:rPr lang="en-US" dirty="0"/>
              <a:t>INSERT INTO books(name, price) VALUES("NM", 2);</a:t>
            </a:r>
          </a:p>
          <a:p>
            <a:r>
              <a:rPr lang="en-US" dirty="0"/>
              <a:t> SELECT * from books;</a:t>
            </a:r>
          </a:p>
          <a:p>
            <a:r>
              <a:rPr lang="en-US" dirty="0"/>
              <a:t>UPDATE books SET author="XYZ" where name="NM";</a:t>
            </a:r>
          </a:p>
          <a:p>
            <a:r>
              <a:rPr lang="en-US" dirty="0"/>
              <a:t>SELECT * from books;</a:t>
            </a:r>
          </a:p>
          <a:p>
            <a:r>
              <a:rPr lang="en-US" dirty="0"/>
              <a:t>DELETE from books WHERE price=1;</a:t>
            </a:r>
          </a:p>
          <a:p>
            <a:r>
              <a:rPr lang="en-US" dirty="0"/>
              <a:t>SELECT * from books;</a:t>
            </a:r>
          </a:p>
          <a:p>
            <a:r>
              <a:rPr lang="en-US" dirty="0"/>
              <a:t>DROP TABLE books;</a:t>
            </a:r>
          </a:p>
          <a:p>
            <a:r>
              <a:rPr lang="en-US" dirty="0"/>
              <a:t>show tables;</a:t>
            </a:r>
          </a:p>
          <a:p>
            <a:r>
              <a:rPr lang="en-US" dirty="0"/>
              <a:t>DROP DATABASE </a:t>
            </a:r>
            <a:r>
              <a:rPr lang="en-US" dirty="0" err="1"/>
              <a:t>testDB</a:t>
            </a:r>
            <a:r>
              <a:rPr lang="en-US" dirty="0"/>
              <a:t>;</a:t>
            </a:r>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128</a:t>
            </a:fld>
            <a:endParaRPr lang="en-US" dirty="0"/>
          </a:p>
        </p:txBody>
      </p:sp>
    </p:spTree>
    <p:extLst>
      <p:ext uri="{BB962C8B-B14F-4D97-AF65-F5344CB8AC3E}">
        <p14:creationId xmlns:p14="http://schemas.microsoft.com/office/powerpoint/2010/main" val="34991450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mysqli</a:t>
            </a:r>
            <a:r>
              <a:rPr lang="en-US" dirty="0"/>
              <a:t> </a:t>
            </a:r>
            <a:r>
              <a:rPr lang="en-US" dirty="0" err="1"/>
              <a:t>fetch_assoc</a:t>
            </a:r>
            <a:r>
              <a:rPr lang="en-US" dirty="0"/>
              <a:t>() :Fetch a result row as an associative array:</a:t>
            </a:r>
          </a:p>
          <a:p>
            <a:r>
              <a:rPr lang="en-US" dirty="0" err="1"/>
              <a:t>mysqli</a:t>
            </a:r>
            <a:r>
              <a:rPr lang="en-US" dirty="0"/>
              <a:t> </a:t>
            </a:r>
            <a:r>
              <a:rPr lang="en-US" dirty="0" err="1"/>
              <a:t>fetch_array</a:t>
            </a:r>
            <a:r>
              <a:rPr lang="en-US" dirty="0"/>
              <a:t>() Fetch a result row as a numeric array and as an associative array:</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136</a:t>
            </a:fld>
            <a:endParaRPr lang="en-US" dirty="0"/>
          </a:p>
        </p:txBody>
      </p:sp>
    </p:spTree>
    <p:extLst>
      <p:ext uri="{BB962C8B-B14F-4D97-AF65-F5344CB8AC3E}">
        <p14:creationId xmlns:p14="http://schemas.microsoft.com/office/powerpoint/2010/main" val="15548839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Descending order always goes from the largest value to the smallest value. </a:t>
            </a:r>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144</a:t>
            </a:fld>
            <a:endParaRPr lang="en-US" dirty="0"/>
          </a:p>
        </p:txBody>
      </p:sp>
    </p:spTree>
    <p:extLst>
      <p:ext uri="{BB962C8B-B14F-4D97-AF65-F5344CB8AC3E}">
        <p14:creationId xmlns:p14="http://schemas.microsoft.com/office/powerpoint/2010/main" val="30104974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TABLE private(c1 INT, c2 INT);</a:t>
            </a:r>
          </a:p>
          <a:p>
            <a:r>
              <a:rPr lang="en-US" dirty="0"/>
              <a:t>INSERT INTO private(c1, c2) values(1,2);</a:t>
            </a:r>
          </a:p>
          <a:p>
            <a:r>
              <a:rPr lang="en-US" dirty="0"/>
              <a:t>INSERT INTO private(c1, c2) values(3,4);</a:t>
            </a:r>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147</a:t>
            </a:fld>
            <a:endParaRPr lang="en-US" dirty="0"/>
          </a:p>
        </p:txBody>
      </p:sp>
    </p:spTree>
    <p:extLst>
      <p:ext uri="{BB962C8B-B14F-4D97-AF65-F5344CB8AC3E}">
        <p14:creationId xmlns:p14="http://schemas.microsoft.com/office/powerpoint/2010/main" val="26571204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150</a:t>
            </a:fld>
            <a:endParaRPr lang="en-US" dirty="0"/>
          </a:p>
        </p:txBody>
      </p:sp>
    </p:spTree>
    <p:extLst>
      <p:ext uri="{BB962C8B-B14F-4D97-AF65-F5344CB8AC3E}">
        <p14:creationId xmlns:p14="http://schemas.microsoft.com/office/powerpoint/2010/main" val="11023136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dirty="0">
                <a:solidFill>
                  <a:srgbClr val="0033CC"/>
                </a:solidFill>
                <a:latin typeface="Courier New" pitchFamily="49" charset="0"/>
                <a:cs typeface="Courier New" pitchFamily="49" charset="0"/>
              </a:rPr>
              <a:t>id='.$</a:t>
            </a:r>
            <a:r>
              <a:rPr lang="en-US" sz="1200" b="1" dirty="0" err="1">
                <a:solidFill>
                  <a:srgbClr val="0033CC"/>
                </a:solidFill>
                <a:latin typeface="Courier New" pitchFamily="49" charset="0"/>
                <a:cs typeface="Courier New" pitchFamily="49" charset="0"/>
              </a:rPr>
              <a:t>user_id</a:t>
            </a:r>
            <a:r>
              <a:rPr lang="en-US" sz="1200" b="1" dirty="0">
                <a:solidFill>
                  <a:srgbClr val="0033CC"/>
                </a:solidFill>
                <a:latin typeface="Courier New" pitchFamily="49" charset="0"/>
                <a:cs typeface="Courier New" pitchFamily="49" charset="0"/>
              </a:rPr>
              <a:t>.' and pass="'.$password.'"';</a:t>
            </a:r>
          </a:p>
          <a:p>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153</a:t>
            </a:fld>
            <a:endParaRPr lang="en-US" dirty="0"/>
          </a:p>
        </p:txBody>
      </p:sp>
    </p:spTree>
    <p:extLst>
      <p:ext uri="{BB962C8B-B14F-4D97-AF65-F5344CB8AC3E}">
        <p14:creationId xmlns:p14="http://schemas.microsoft.com/office/powerpoint/2010/main" val="26131327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baseline="0" dirty="0">
                <a:solidFill>
                  <a:srgbClr val="0033CC"/>
                </a:solidFill>
                <a:latin typeface="Courier New" pitchFamily="49" charset="0"/>
                <a:cs typeface="Courier New" pitchFamily="49" charset="0"/>
              </a:rPr>
              <a:t> The SQL below is valid and will return all rows from the "Users" table, since OR ""="" is always TRUE.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dirty="0">
                <a:solidFill>
                  <a:srgbClr val="0033CC"/>
                </a:solidFill>
                <a:latin typeface="Courier New" pitchFamily="49" charset="0"/>
                <a:cs typeface="Courier New" pitchFamily="49" charset="0"/>
              </a:rPr>
              <a:t>id='.$</a:t>
            </a:r>
            <a:r>
              <a:rPr lang="en-US" sz="1200" b="1" dirty="0" err="1">
                <a:solidFill>
                  <a:srgbClr val="0033CC"/>
                </a:solidFill>
                <a:latin typeface="Courier New" pitchFamily="49" charset="0"/>
                <a:cs typeface="Courier New" pitchFamily="49" charset="0"/>
              </a:rPr>
              <a:t>user_id</a:t>
            </a:r>
            <a:r>
              <a:rPr lang="en-US" sz="1200" b="1" dirty="0">
                <a:solidFill>
                  <a:srgbClr val="0033CC"/>
                </a:solidFill>
                <a:latin typeface="Courier New" pitchFamily="49" charset="0"/>
                <a:cs typeface="Courier New" pitchFamily="49" charset="0"/>
              </a:rPr>
              <a:t>.' and pass="'.$password.'"'; </a:t>
            </a:r>
            <a:r>
              <a:rPr lang="en-US" sz="1200" b="1" dirty="0">
                <a:solidFill>
                  <a:srgbClr val="0033CC"/>
                </a:solidFill>
                <a:latin typeface="Courier New" pitchFamily="49" charset="0"/>
                <a:cs typeface="Courier New" pitchFamily="49" charset="0"/>
                <a:sym typeface="Wingdings" panose="05000000000000000000" pitchFamily="2" charset="2"/>
              </a:rPr>
              <a:t>  id=1111 or ""="" AND Pass =pass1 or ""=""</a:t>
            </a:r>
            <a:endParaRPr lang="en-US" sz="1200" b="1" dirty="0">
              <a:solidFill>
                <a:srgbClr val="0033CC"/>
              </a:solidFill>
              <a:latin typeface="Courier New" pitchFamily="49" charset="0"/>
              <a:cs typeface="Courier New" pitchFamily="49" charset="0"/>
            </a:endParaRPr>
          </a:p>
          <a:p>
            <a:pPr marL="0" indent="0">
              <a:buNone/>
            </a:pPr>
            <a:endParaRPr lang="en-US" sz="1200" b="1" baseline="0" dirty="0">
              <a:solidFill>
                <a:srgbClr val="0033CC"/>
              </a:solidFill>
              <a:latin typeface="Courier New" pitchFamily="49" charset="0"/>
              <a:cs typeface="Courier New" pitchFamily="49" charset="0"/>
            </a:endParaRPr>
          </a:p>
          <a:p>
            <a:pPr marL="0" indent="0">
              <a:buNone/>
            </a:pPr>
            <a:endParaRPr lang="en-US" sz="1200" b="1" baseline="0" dirty="0">
              <a:solidFill>
                <a:srgbClr val="0033CC"/>
              </a:solidFill>
              <a:latin typeface="Courier New" pitchFamily="49" charset="0"/>
              <a:cs typeface="Courier New" pitchFamily="49" charset="0"/>
            </a:endParaRPr>
          </a:p>
          <a:p>
            <a:pPr marL="0" indent="0">
              <a:buNone/>
            </a:pPr>
            <a:endParaRPr lang="en-US" sz="1200" b="1" dirty="0">
              <a:solidFill>
                <a:srgbClr val="0033CC"/>
              </a:solidFill>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155</a:t>
            </a:fld>
            <a:endParaRPr lang="en-US" dirty="0"/>
          </a:p>
        </p:txBody>
      </p:sp>
    </p:spTree>
    <p:extLst>
      <p:ext uri="{BB962C8B-B14F-4D97-AF65-F5344CB8AC3E}">
        <p14:creationId xmlns:p14="http://schemas.microsoft.com/office/powerpoint/2010/main" val="3248421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Dbal</a:t>
            </a:r>
            <a:r>
              <a:rPr lang="en-US" dirty="0"/>
              <a:t>: abstract</a:t>
            </a:r>
            <a:r>
              <a:rPr lang="en-US" baseline="0" dirty="0"/>
              <a:t> for </a:t>
            </a:r>
            <a:r>
              <a:rPr lang="en-US" baseline="0" dirty="0" err="1"/>
              <a:t>sql</a:t>
            </a:r>
            <a:r>
              <a:rPr lang="en-US" baseline="0" dirty="0"/>
              <a:t> command</a:t>
            </a:r>
          </a:p>
          <a:p>
            <a:r>
              <a:rPr lang="en-US" baseline="0" dirty="0" err="1"/>
              <a:t>Orm</a:t>
            </a:r>
            <a:r>
              <a:rPr lang="en-US" baseline="0" dirty="0"/>
              <a:t>: map da tables to object in code. </a:t>
            </a:r>
            <a:r>
              <a:rPr lang="en-US" baseline="0" dirty="0" err="1"/>
              <a:t>Intract</a:t>
            </a:r>
            <a:r>
              <a:rPr lang="en-US" baseline="0" dirty="0"/>
              <a:t> with </a:t>
            </a:r>
            <a:r>
              <a:rPr lang="en-US" baseline="0" dirty="0" err="1"/>
              <a:t>db</a:t>
            </a:r>
            <a:r>
              <a:rPr lang="en-US" baseline="0" dirty="0"/>
              <a:t> using objected oriented programming techniques rather </a:t>
            </a:r>
            <a:r>
              <a:rPr lang="en-US" baseline="0" dirty="0" err="1"/>
              <a:t>tha</a:t>
            </a:r>
            <a:r>
              <a:rPr lang="en-US" baseline="0" dirty="0"/>
              <a:t> n raw </a:t>
            </a:r>
            <a:r>
              <a:rPr lang="en-US" baseline="0" dirty="0" err="1"/>
              <a:t>sql</a:t>
            </a:r>
            <a:r>
              <a:rPr lang="en-US" baseline="0" dirty="0"/>
              <a:t> queries.</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167</a:t>
            </a:fld>
            <a:endParaRPr lang="en-US" dirty="0"/>
          </a:p>
        </p:txBody>
      </p:sp>
    </p:spTree>
    <p:extLst>
      <p:ext uri="{BB962C8B-B14F-4D97-AF65-F5344CB8AC3E}">
        <p14:creationId xmlns:p14="http://schemas.microsoft.com/office/powerpoint/2010/main" val="40108435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171</a:t>
            </a:fld>
            <a:endParaRPr lang="en-US" dirty="0"/>
          </a:p>
        </p:txBody>
      </p:sp>
    </p:spTree>
    <p:extLst>
      <p:ext uri="{BB962C8B-B14F-4D97-AF65-F5344CB8AC3E}">
        <p14:creationId xmlns:p14="http://schemas.microsoft.com/office/powerpoint/2010/main" val="3865477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https://www.w3schools.com/php/php_oop_access_modifiers.asp</a:t>
            </a:r>
          </a:p>
          <a:p>
            <a:pPr algn="l"/>
            <a:r>
              <a:rPr lang="en-US" dirty="0"/>
              <a:t>Access modifier : </a:t>
            </a:r>
            <a:r>
              <a:rPr lang="en-US" b="0" i="0" dirty="0">
                <a:solidFill>
                  <a:srgbClr val="000000"/>
                </a:solidFill>
                <a:effectLst/>
                <a:latin typeface="Verdana" panose="020B0604030504040204" pitchFamily="34" charset="0"/>
              </a:rPr>
              <a:t>Properties and methods can have access modifiers which control where they can be accessed.</a:t>
            </a:r>
          </a:p>
          <a:p>
            <a:pPr algn="l"/>
            <a:br>
              <a:rPr lang="en-US" dirty="0"/>
            </a:br>
            <a:r>
              <a:rPr lang="en-US" b="0" i="0" dirty="0">
                <a:solidFill>
                  <a:srgbClr val="000000"/>
                </a:solidFill>
                <a:effectLst/>
                <a:latin typeface="Verdana" panose="020B0604030504040204" pitchFamily="34" charset="0"/>
              </a:rPr>
              <a:t>There are three access modifiers:</a:t>
            </a:r>
          </a:p>
          <a:p>
            <a:pPr algn="l">
              <a:buFont typeface="Arial" panose="020B0604020202020204" pitchFamily="34" charset="0"/>
              <a:buChar char="•"/>
            </a:pPr>
            <a:r>
              <a:rPr lang="en-US" b="0" i="0" dirty="0">
                <a:solidFill>
                  <a:srgbClr val="000000"/>
                </a:solidFill>
                <a:effectLst/>
                <a:latin typeface="Verdana" panose="020B0604030504040204" pitchFamily="34" charset="0"/>
              </a:rPr>
              <a:t>public - the property or method can be accessed from everywhere. This is default</a:t>
            </a:r>
          </a:p>
          <a:p>
            <a:pPr algn="l">
              <a:buFont typeface="Arial" panose="020B0604020202020204" pitchFamily="34" charset="0"/>
              <a:buChar char="•"/>
            </a:pPr>
            <a:r>
              <a:rPr lang="en-US" b="0" i="0" dirty="0">
                <a:solidFill>
                  <a:srgbClr val="000000"/>
                </a:solidFill>
                <a:effectLst/>
                <a:latin typeface="Verdana" panose="020B0604030504040204" pitchFamily="34" charset="0"/>
              </a:rPr>
              <a:t>protected - the property or method can be accessed within the class and by classes derived from that class</a:t>
            </a:r>
          </a:p>
          <a:p>
            <a:pPr algn="l">
              <a:buFont typeface="Arial" panose="020B0604020202020204" pitchFamily="34" charset="0"/>
              <a:buChar char="•"/>
            </a:pPr>
            <a:r>
              <a:rPr lang="en-US" b="0" i="0" dirty="0">
                <a:solidFill>
                  <a:srgbClr val="000000"/>
                </a:solidFill>
                <a:effectLst/>
                <a:latin typeface="Verdana" panose="020B0604030504040204" pitchFamily="34" charset="0"/>
              </a:rPr>
              <a:t>private - the property or method can ONLY be accessed within the class</a:t>
            </a:r>
          </a:p>
          <a:p>
            <a:pPr algn="l">
              <a:buFont typeface="Arial" panose="020B0604020202020204" pitchFamily="34" charset="0"/>
              <a:buChar char="•"/>
            </a:pPr>
            <a:endParaRPr lang="en-US" b="0" i="0" dirty="0">
              <a:solidFill>
                <a:srgbClr val="000000"/>
              </a:solidFill>
              <a:effectLst/>
              <a:latin typeface="Verdana" panose="020B0604030504040204" pitchFamily="34" charset="0"/>
            </a:endParaRPr>
          </a:p>
          <a:p>
            <a:pPr algn="l">
              <a:buFont typeface="Arial" panose="020B0604020202020204" pitchFamily="34" charset="0"/>
              <a:buNone/>
            </a:pPr>
            <a:r>
              <a:rPr lang="en-US" b="0" i="0" dirty="0">
                <a:solidFill>
                  <a:srgbClr val="000000"/>
                </a:solidFill>
                <a:effectLst/>
                <a:latin typeface="Verdana" panose="020B0604030504040204" pitchFamily="34" charset="0"/>
              </a:rPr>
              <a:t> </a:t>
            </a:r>
          </a:p>
          <a:p>
            <a:endParaRPr lang="en-US" dirty="0"/>
          </a:p>
        </p:txBody>
      </p:sp>
      <p:sp>
        <p:nvSpPr>
          <p:cNvPr id="4" name="Slide Number Placeholder 3"/>
          <p:cNvSpPr>
            <a:spLocks noGrp="1"/>
          </p:cNvSpPr>
          <p:nvPr>
            <p:ph type="sldNum" sz="quarter" idx="5"/>
          </p:nvPr>
        </p:nvSpPr>
        <p:spPr/>
        <p:txBody>
          <a:bodyPr/>
          <a:lstStyle/>
          <a:p>
            <a:pPr>
              <a:defRPr/>
            </a:pPr>
            <a:fld id="{AC56DBBD-F88D-496D-8FE4-3CFDCE7C43BB}" type="slidenum">
              <a:rPr lang="en-US" smtClean="0"/>
              <a:pPr>
                <a:defRPr/>
              </a:pPr>
              <a:t>38</a:t>
            </a:fld>
            <a:endParaRPr lang="en-US" dirty="0"/>
          </a:p>
        </p:txBody>
      </p:sp>
    </p:spTree>
    <p:extLst>
      <p:ext uri="{BB962C8B-B14F-4D97-AF65-F5344CB8AC3E}">
        <p14:creationId xmlns:p14="http://schemas.microsoft.com/office/powerpoint/2010/main" val="7545142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XmlSerializer</a:t>
            </a:r>
            <a:r>
              <a:rPr lang="en-US" dirty="0"/>
              <a:t> knows how to serialize an object to xml. </a:t>
            </a:r>
            <a:r>
              <a:rPr lang="en-US" dirty="0" err="1"/>
              <a:t>XmlTextWriter</a:t>
            </a:r>
            <a:r>
              <a:rPr lang="en-US" dirty="0"/>
              <a:t> knows how to write xml to a stream or file. Two distinct and unrelated operations</a:t>
            </a:r>
          </a:p>
          <a:p>
            <a:r>
              <a:rPr lang="en-US" dirty="0"/>
              <a:t>XML_Serializer serializes complex data structures like arrays or object as XML documents. This class helps you generating any XML document you require without the need for DOM</a:t>
            </a:r>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176</a:t>
            </a:fld>
            <a:endParaRPr lang="en-US" dirty="0"/>
          </a:p>
        </p:txBody>
      </p:sp>
    </p:spTree>
    <p:extLst>
      <p:ext uri="{BB962C8B-B14F-4D97-AF65-F5344CB8AC3E}">
        <p14:creationId xmlns:p14="http://schemas.microsoft.com/office/powerpoint/2010/main" val="27492034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182</a:t>
            </a:fld>
            <a:endParaRPr lang="en-US" dirty="0"/>
          </a:p>
        </p:txBody>
      </p:sp>
    </p:spTree>
    <p:extLst>
      <p:ext uri="{BB962C8B-B14F-4D97-AF65-F5344CB8AC3E}">
        <p14:creationId xmlns:p14="http://schemas.microsoft.com/office/powerpoint/2010/main" val="34680564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script where users can input data it is useful to trigger errors when an illegal input occurs. In PHP, this is done by the </a:t>
            </a:r>
            <a:r>
              <a:rPr lang="en-US" dirty="0" err="1"/>
              <a:t>trigger_error</a:t>
            </a:r>
            <a:r>
              <a:rPr lang="en-US" dirty="0"/>
              <a:t>() function.</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186</a:t>
            </a:fld>
            <a:endParaRPr lang="en-US" dirty="0"/>
          </a:p>
        </p:txBody>
      </p:sp>
    </p:spTree>
    <p:extLst>
      <p:ext uri="{BB962C8B-B14F-4D97-AF65-F5344CB8AC3E}">
        <p14:creationId xmlns:p14="http://schemas.microsoft.com/office/powerpoint/2010/main" val="32217526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Session: server creates a</a:t>
            </a:r>
            <a:r>
              <a:rPr lang="en-US" baseline="0" dirty="0"/>
              <a:t> session for user when login and store id in server </a:t>
            </a:r>
            <a:r>
              <a:rPr lang="en-US" baseline="0" dirty="0" err="1"/>
              <a:t>db</a:t>
            </a:r>
            <a:r>
              <a:rPr lang="en-US" baseline="0" dirty="0"/>
              <a:t> or file and send it to user browser cookie. Server user this id to identify user . User send id for each request and server validate it.</a:t>
            </a:r>
          </a:p>
          <a:p>
            <a:r>
              <a:rPr lang="en-US" baseline="0" dirty="0"/>
              <a:t>JWT: server generate a </a:t>
            </a:r>
            <a:r>
              <a:rPr lang="en-US" baseline="0" dirty="0" err="1"/>
              <a:t>jwt</a:t>
            </a:r>
            <a:r>
              <a:rPr lang="en-US" baseline="0" dirty="0"/>
              <a:t> token containing information about user and sign it with secret key. Token sent back to client and store in local storage or cookie. Client send token for each request. Server validate token’s signature and decode info to authenticate user. </a:t>
            </a:r>
            <a:r>
              <a:rPr lang="en-US" baseline="0" dirty="0" err="1"/>
              <a:t>Jwt</a:t>
            </a:r>
            <a:r>
              <a:rPr lang="en-US" baseline="0" dirty="0"/>
              <a:t> does not need to store </a:t>
            </a:r>
            <a:r>
              <a:rPr lang="en-US" baseline="0" dirty="0" err="1"/>
              <a:t>jwt</a:t>
            </a:r>
            <a:r>
              <a:rPr lang="en-US" baseline="0" dirty="0"/>
              <a:t> token but session need to store session id. </a:t>
            </a:r>
            <a:r>
              <a:rPr lang="en-US" baseline="0" dirty="0" err="1"/>
              <a:t>Jwt</a:t>
            </a:r>
            <a:r>
              <a:rPr lang="en-US" baseline="0" dirty="0"/>
              <a:t> can use local storage and cookie in client side but session use just </a:t>
            </a:r>
            <a:r>
              <a:rPr lang="en-US" baseline="0" dirty="0" err="1"/>
              <a:t>cookie.jwt</a:t>
            </a:r>
            <a:r>
              <a:rPr lang="en-US" baseline="0" dirty="0"/>
              <a:t> does not need to save state. </a:t>
            </a:r>
            <a:r>
              <a:rPr lang="en-US" baseline="0" dirty="0" err="1"/>
              <a:t>Jwt</a:t>
            </a:r>
            <a:r>
              <a:rPr lang="en-US" baseline="0" dirty="0"/>
              <a:t> more </a:t>
            </a:r>
            <a:r>
              <a:rPr lang="en-US" baseline="0" dirty="0" err="1"/>
              <a:t>scable</a:t>
            </a:r>
            <a:r>
              <a:rPr lang="en-US" baseline="0" dirty="0"/>
              <a:t> since it does not need session storage.</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192</a:t>
            </a:fld>
            <a:endParaRPr lang="en-US" dirty="0"/>
          </a:p>
        </p:txBody>
      </p:sp>
    </p:spTree>
    <p:extLst>
      <p:ext uri="{BB962C8B-B14F-4D97-AF65-F5344CB8AC3E}">
        <p14:creationId xmlns:p14="http://schemas.microsoft.com/office/powerpoint/2010/main" val="1379919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C56DBBD-F88D-496D-8FE4-3CFDCE7C43BB}" type="slidenum">
              <a:rPr lang="en-US" smtClean="0"/>
              <a:pPr>
                <a:defRPr/>
              </a:pPr>
              <a:t>39</a:t>
            </a:fld>
            <a:endParaRPr lang="en-US" dirty="0"/>
          </a:p>
        </p:txBody>
      </p:sp>
    </p:spTree>
    <p:extLst>
      <p:ext uri="{BB962C8B-B14F-4D97-AF65-F5344CB8AC3E}">
        <p14:creationId xmlns:p14="http://schemas.microsoft.com/office/powerpoint/2010/main" val="2497732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600" b="0" i="0" dirty="0">
                <a:solidFill>
                  <a:srgbClr val="000000"/>
                </a:solidFill>
                <a:effectLst/>
                <a:latin typeface="Verdana" panose="020B0604030504040204" pitchFamily="34" charset="0"/>
              </a:rPr>
              <a:t>Static methods(function) can be called directly - without creating an instance of the class first.</a:t>
            </a:r>
          </a:p>
          <a:p>
            <a:pPr algn="l"/>
            <a:r>
              <a:rPr lang="en-US" sz="1600" b="0" i="0" dirty="0">
                <a:solidFill>
                  <a:srgbClr val="000000"/>
                </a:solidFill>
                <a:effectLst/>
                <a:latin typeface="Verdana" panose="020B0604030504040204" pitchFamily="34" charset="0"/>
              </a:rPr>
              <a:t>Static properties can be called directly - without creating an instance of a class.</a:t>
            </a:r>
          </a:p>
          <a:p>
            <a:pPr algn="l"/>
            <a:r>
              <a:rPr lang="en-US" sz="1600" b="0" i="0" dirty="0">
                <a:solidFill>
                  <a:srgbClr val="000000"/>
                </a:solidFill>
                <a:effectLst/>
                <a:latin typeface="Verdana" panose="020B0604030504040204" pitchFamily="34" charset="0"/>
              </a:rPr>
              <a:t>Abstract :</a:t>
            </a:r>
            <a:r>
              <a:rPr lang="en-US" sz="2400" b="0" i="0" dirty="0">
                <a:solidFill>
                  <a:srgbClr val="000000"/>
                </a:solidFill>
                <a:effectLst/>
                <a:latin typeface="Verdana" panose="020B0604030504040204" pitchFamily="34" charset="0"/>
              </a:rPr>
              <a:t>Abstract classes and methods are when the parent class has a named method, but need its child class(es) to fill out the tasks.</a:t>
            </a:r>
          </a:p>
          <a:p>
            <a:pPr algn="l"/>
            <a:r>
              <a:rPr lang="en-US" sz="2400" b="0" i="0" dirty="0">
                <a:solidFill>
                  <a:srgbClr val="000000"/>
                </a:solidFill>
                <a:effectLst/>
                <a:latin typeface="Verdana" panose="020B0604030504040204" pitchFamily="34" charset="0"/>
              </a:rPr>
              <a:t>An abstract class is a class that contains at least one abstract method. An abstract method is a method that is declared, but not implemented in the code.</a:t>
            </a:r>
          </a:p>
          <a:p>
            <a:pPr algn="l"/>
            <a:r>
              <a:rPr lang="en-US" sz="1600" b="0" i="0" dirty="0">
                <a:solidFill>
                  <a:srgbClr val="000000"/>
                </a:solidFill>
                <a:effectLst/>
                <a:latin typeface="Verdana" panose="020B0604030504040204" pitchFamily="34" charset="0"/>
              </a:rPr>
              <a:t>Extend: </a:t>
            </a:r>
            <a:r>
              <a:rPr lang="en-US" sz="2400" b="0" i="0" dirty="0">
                <a:solidFill>
                  <a:srgbClr val="000000"/>
                </a:solidFill>
                <a:effectLst/>
                <a:latin typeface="Verdana" panose="020B0604030504040204" pitchFamily="34" charset="0"/>
              </a:rPr>
              <a:t>The extends keyword is used to derive a class from another class. This is called inheritance. A derived class has all of the public and protected properties of the class that it is derived from.</a:t>
            </a:r>
          </a:p>
          <a:p>
            <a:br>
              <a:rPr lang="en-US" sz="2400" dirty="0"/>
            </a:br>
            <a:endParaRPr lang="en-US" sz="1600" b="0" i="0" dirty="0">
              <a:solidFill>
                <a:srgbClr val="000000"/>
              </a:solidFill>
              <a:effectLst/>
              <a:latin typeface="Verdana" panose="020B0604030504040204" pitchFamily="34" charset="0"/>
            </a:endParaRPr>
          </a:p>
          <a:p>
            <a:br>
              <a:rPr lang="en-US" dirty="0"/>
            </a:br>
            <a:br>
              <a:rPr lang="en-US" dirty="0"/>
            </a:br>
            <a:endParaRPr lang="en-US" dirty="0"/>
          </a:p>
        </p:txBody>
      </p:sp>
      <p:sp>
        <p:nvSpPr>
          <p:cNvPr id="4" name="Slide Number Placeholder 3"/>
          <p:cNvSpPr>
            <a:spLocks noGrp="1"/>
          </p:cNvSpPr>
          <p:nvPr>
            <p:ph type="sldNum" sz="quarter" idx="5"/>
          </p:nvPr>
        </p:nvSpPr>
        <p:spPr/>
        <p:txBody>
          <a:bodyPr/>
          <a:lstStyle/>
          <a:p>
            <a:pPr>
              <a:defRPr/>
            </a:pPr>
            <a:fld id="{AC56DBBD-F88D-496D-8FE4-3CFDCE7C43BB}" type="slidenum">
              <a:rPr lang="en-US" smtClean="0"/>
              <a:pPr>
                <a:defRPr/>
              </a:pPr>
              <a:t>40</a:t>
            </a:fld>
            <a:endParaRPr lang="en-US" dirty="0"/>
          </a:p>
        </p:txBody>
      </p:sp>
    </p:spTree>
    <p:extLst>
      <p:ext uri="{BB962C8B-B14F-4D97-AF65-F5344CB8AC3E}">
        <p14:creationId xmlns:p14="http://schemas.microsoft.com/office/powerpoint/2010/main" val="305207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pPr>
              <a:defRPr/>
            </a:pPr>
            <a:fld id="{AC56DBBD-F88D-496D-8FE4-3CFDCE7C43BB}" type="slidenum">
              <a:rPr lang="en-US" smtClean="0"/>
              <a:pPr>
                <a:defRPr/>
              </a:pPr>
              <a:t>41</a:t>
            </a:fld>
            <a:endParaRPr lang="en-US" dirty="0"/>
          </a:p>
        </p:txBody>
      </p:sp>
    </p:spTree>
    <p:extLst>
      <p:ext uri="{BB962C8B-B14F-4D97-AF65-F5344CB8AC3E}">
        <p14:creationId xmlns:p14="http://schemas.microsoft.com/office/powerpoint/2010/main" val="1140892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600" b="0" i="0" dirty="0">
                <a:solidFill>
                  <a:srgbClr val="000000"/>
                </a:solidFill>
                <a:effectLst/>
                <a:latin typeface="Verdana" panose="020B0604030504040204" pitchFamily="34" charset="0"/>
              </a:rPr>
              <a:t>Abstract :</a:t>
            </a:r>
            <a:r>
              <a:rPr lang="en-US" sz="2400" b="0" i="0" dirty="0">
                <a:solidFill>
                  <a:srgbClr val="000000"/>
                </a:solidFill>
                <a:effectLst/>
                <a:latin typeface="Verdana" panose="020B0604030504040204" pitchFamily="34" charset="0"/>
              </a:rPr>
              <a:t>Abstract classes and methods are when the parent class has a named method, but need its child class(es) to fill out the tasks.</a:t>
            </a:r>
          </a:p>
          <a:p>
            <a:pPr algn="l"/>
            <a:r>
              <a:rPr lang="en-US" sz="2400" b="0" i="0" dirty="0">
                <a:solidFill>
                  <a:srgbClr val="000000"/>
                </a:solidFill>
                <a:effectLst/>
                <a:latin typeface="Verdana" panose="020B0604030504040204" pitchFamily="34" charset="0"/>
              </a:rPr>
              <a:t>An abstract class is a class that contains at least one abstract method. An abstract method is a method that is declared, but not implemented in the code.</a:t>
            </a:r>
          </a:p>
          <a:p>
            <a:pPr algn="l"/>
            <a:r>
              <a:rPr lang="en-US" sz="1600" b="0" i="0" dirty="0">
                <a:solidFill>
                  <a:srgbClr val="000000"/>
                </a:solidFill>
                <a:effectLst/>
                <a:latin typeface="Verdana" panose="020B0604030504040204" pitchFamily="34" charset="0"/>
              </a:rPr>
              <a:t>Extend: </a:t>
            </a:r>
            <a:r>
              <a:rPr lang="en-US" sz="2400" b="0" i="0" dirty="0">
                <a:solidFill>
                  <a:srgbClr val="000000"/>
                </a:solidFill>
                <a:effectLst/>
                <a:latin typeface="Verdana" panose="020B0604030504040204" pitchFamily="34" charset="0"/>
              </a:rPr>
              <a:t>The extends keyword is used to derive a class from another class. This is called inheritance. A derived class has all of the public and protected properties of the class that it is derived from.</a:t>
            </a:r>
          </a:p>
          <a:p>
            <a:br>
              <a:rPr lang="en-US" sz="2400" dirty="0"/>
            </a:br>
            <a:endParaRPr lang="en-US" sz="1600" b="0" i="0" dirty="0">
              <a:solidFill>
                <a:srgbClr val="000000"/>
              </a:solidFill>
              <a:effectLst/>
              <a:latin typeface="Verdana" panose="020B0604030504040204" pitchFamily="34" charset="0"/>
            </a:endParaRPr>
          </a:p>
          <a:p>
            <a:br>
              <a:rPr lang="en-US" dirty="0"/>
            </a:br>
            <a:br>
              <a:rPr lang="en-US" dirty="0"/>
            </a:br>
            <a:endParaRPr lang="en-US" dirty="0"/>
          </a:p>
        </p:txBody>
      </p:sp>
      <p:sp>
        <p:nvSpPr>
          <p:cNvPr id="4" name="Slide Number Placeholder 3"/>
          <p:cNvSpPr>
            <a:spLocks noGrp="1"/>
          </p:cNvSpPr>
          <p:nvPr>
            <p:ph type="sldNum" sz="quarter" idx="5"/>
          </p:nvPr>
        </p:nvSpPr>
        <p:spPr/>
        <p:txBody>
          <a:bodyPr/>
          <a:lstStyle/>
          <a:p>
            <a:pPr>
              <a:defRPr/>
            </a:pPr>
            <a:fld id="{AC56DBBD-F88D-496D-8FE4-3CFDCE7C43BB}" type="slidenum">
              <a:rPr lang="en-US" smtClean="0"/>
              <a:pPr>
                <a:defRPr/>
              </a:pPr>
              <a:t>42</a:t>
            </a:fld>
            <a:endParaRPr lang="en-US" dirty="0"/>
          </a:p>
        </p:txBody>
      </p:sp>
    </p:spTree>
    <p:extLst>
      <p:ext uri="{BB962C8B-B14F-4D97-AF65-F5344CB8AC3E}">
        <p14:creationId xmlns:p14="http://schemas.microsoft.com/office/powerpoint/2010/main" val="698959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C56DBBD-F88D-496D-8FE4-3CFDCE7C43BB}" type="slidenum">
              <a:rPr lang="en-US" smtClean="0"/>
              <a:pPr>
                <a:defRPr/>
              </a:pPr>
              <a:t>43</a:t>
            </a:fld>
            <a:endParaRPr lang="en-US" dirty="0"/>
          </a:p>
        </p:txBody>
      </p:sp>
    </p:spTree>
    <p:extLst>
      <p:ext uri="{BB962C8B-B14F-4D97-AF65-F5344CB8AC3E}">
        <p14:creationId xmlns:p14="http://schemas.microsoft.com/office/powerpoint/2010/main" val="7245281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11"/>
          <p:cNvSpPr>
            <a:spLocks noChangeArrowheads="1"/>
          </p:cNvSpPr>
          <p:nvPr userDrawn="1"/>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CC0000"/>
          </a:solidFill>
          <a:ln w="25400" algn="ctr">
            <a:solidFill>
              <a:srgbClr val="CC0000"/>
            </a:solidFill>
            <a:round/>
            <a:headEnd/>
            <a:tailEnd/>
          </a:ln>
          <a:effectLst/>
        </p:spPr>
        <p:txBody>
          <a:bodyPr/>
          <a:lstStyle/>
          <a:p>
            <a:pPr>
              <a:defRPr/>
            </a:pPr>
            <a:endParaRPr lang="en-US" sz="2400" dirty="0">
              <a:latin typeface="Times New Roman" pitchFamily="18" charset="0"/>
              <a:ea typeface="MS PGothic" pitchFamily="34" charset="-128"/>
            </a:endParaRPr>
          </a:p>
        </p:txBody>
      </p:sp>
      <p:pic>
        <p:nvPicPr>
          <p:cNvPr id="5" name="Picture 12"/>
          <p:cNvPicPr>
            <a:picLocks noChangeArrowheads="1"/>
          </p:cNvPicPr>
          <p:nvPr userDrawn="1"/>
        </p:nvPicPr>
        <p:blipFill>
          <a:blip r:embed="rId2" cstate="print"/>
          <a:srcRect/>
          <a:stretch>
            <a:fillRect/>
          </a:stretch>
        </p:blipFill>
        <p:spPr bwMode="auto">
          <a:xfrm>
            <a:off x="304800" y="6387152"/>
            <a:ext cx="457200" cy="449532"/>
          </a:xfrm>
          <a:prstGeom prst="rect">
            <a:avLst/>
          </a:prstGeom>
          <a:noFill/>
          <a:ln w="9525">
            <a:noFill/>
            <a:miter lim="800000"/>
            <a:headEnd/>
            <a:tailEnd/>
          </a:ln>
        </p:spPr>
      </p:pic>
      <p:pic>
        <p:nvPicPr>
          <p:cNvPr id="6" name="Picture 13"/>
          <p:cNvPicPr>
            <a:picLocks noChangeAspect="1" noChangeArrowheads="1"/>
          </p:cNvPicPr>
          <p:nvPr userDrawn="1"/>
        </p:nvPicPr>
        <p:blipFill>
          <a:blip r:embed="rId3" cstate="print"/>
          <a:srcRect/>
          <a:stretch>
            <a:fillRect/>
          </a:stretch>
        </p:blipFill>
        <p:spPr bwMode="auto">
          <a:xfrm>
            <a:off x="8305800" y="6387769"/>
            <a:ext cx="457200" cy="447675"/>
          </a:xfrm>
          <a:prstGeom prst="rect">
            <a:avLst/>
          </a:prstGeom>
          <a:noFill/>
          <a:ln w="9525">
            <a:noFill/>
            <a:miter lim="800000"/>
            <a:headEnd/>
            <a:tailEnd/>
          </a:ln>
        </p:spPr>
      </p:pic>
      <p:sp>
        <p:nvSpPr>
          <p:cNvPr id="7177" name="Rectangle 9"/>
          <p:cNvSpPr>
            <a:spLocks noGrp="1" noChangeArrowheads="1"/>
          </p:cNvSpPr>
          <p:nvPr>
            <p:ph type="ctrTitle"/>
          </p:nvPr>
        </p:nvSpPr>
        <p:spPr>
          <a:xfrm>
            <a:off x="685800" y="990600"/>
            <a:ext cx="7772400" cy="1371600"/>
          </a:xfrm>
        </p:spPr>
        <p:txBody>
          <a:bodyPr/>
          <a:lstStyle>
            <a:lvl1pPr>
              <a:defRPr sz="4300">
                <a:solidFill>
                  <a:srgbClr val="005000"/>
                </a:solidFill>
              </a:defRPr>
            </a:lvl1pPr>
          </a:lstStyle>
          <a:p>
            <a:r>
              <a:rPr lang="en-US"/>
              <a:t>Click to edit Master title style</a:t>
            </a:r>
          </a:p>
        </p:txBody>
      </p:sp>
      <p:sp>
        <p:nvSpPr>
          <p:cNvPr id="7178" name="Rectangle 10"/>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30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fld id="{09DF11CE-F45A-4F3F-AF42-3956290B0A4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52400"/>
            <a:ext cx="211455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19125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fld id="{DADF5441-AAD2-4F5F-8028-E00E82506D56}"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500">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spcBef>
                <a:spcPts val="1200"/>
              </a:spcBef>
              <a:defRPr sz="3400">
                <a:latin typeface="Calibri" pitchFamily="34" charset="0"/>
                <a:cs typeface="Calibri" pitchFamily="34" charset="0"/>
              </a:defRPr>
            </a:lvl1pPr>
            <a:lvl2pPr>
              <a:defRPr sz="3000">
                <a:latin typeface="Calibri" pitchFamily="34" charset="0"/>
                <a:cs typeface="Calibri" pitchFamily="34" charset="0"/>
              </a:defRPr>
            </a:lvl2pPr>
            <a:lvl3pPr>
              <a:defRPr sz="2700">
                <a:latin typeface="Calibri" pitchFamily="34" charset="0"/>
                <a:cs typeface="Calibri" pitchFamily="34" charset="0"/>
              </a:defRPr>
            </a:lvl3pPr>
            <a:lvl4pPr>
              <a:defRPr sz="2400">
                <a:latin typeface="Calibri" pitchFamily="34" charset="0"/>
                <a:cs typeface="Calibri" pitchFamily="34" charset="0"/>
              </a:defRPr>
            </a:lvl4pPr>
            <a:lvl5pPr>
              <a:defRPr>
                <a:latin typeface="Calibr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pPr>
              <a:defRPr/>
            </a:pPr>
            <a:fld id="{2D801DCE-B9BA-4E03-9E27-F95A86438FEE}" type="slidenum">
              <a:rPr lang="en-US"/>
              <a:pPr>
                <a:defRPr/>
              </a:pPr>
              <a:t>‹#›</a:t>
            </a:fld>
            <a:endParaRPr lang="en-US" dirty="0"/>
          </a:p>
        </p:txBody>
      </p:sp>
    </p:spTree>
  </p:cSld>
  <p:clrMapOvr>
    <a:masterClrMapping/>
  </p:clrMapOvr>
  <p:transition>
    <p:strip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fld id="{74DE2D0E-F62B-4D92-93B2-88DB6C4008B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143000"/>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143000"/>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a:ln/>
        </p:spPr>
        <p:txBody>
          <a:bodyPr/>
          <a:lstStyle>
            <a:lvl1pPr>
              <a:defRPr/>
            </a:lvl1pPr>
          </a:lstStyle>
          <a:p>
            <a:pPr>
              <a:defRPr/>
            </a:pPr>
            <a:fld id="{59C10B44-486B-46CE-BC4D-1EA29295C445}"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a:ln/>
        </p:spPr>
        <p:txBody>
          <a:bodyPr/>
          <a:lstStyle>
            <a:lvl1pPr>
              <a:defRPr/>
            </a:lvl1pPr>
          </a:lstStyle>
          <a:p>
            <a:pPr>
              <a:defRPr/>
            </a:pPr>
            <a:fld id="{3B7CD4F3-B94E-46E3-9AD2-7139ACB3D215}"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p:cNvSpPr>
            <a:spLocks noGrp="1" noChangeArrowheads="1"/>
          </p:cNvSpPr>
          <p:nvPr>
            <p:ph type="sldNum" sz="quarter" idx="10"/>
          </p:nvPr>
        </p:nvSpPr>
        <p:spPr>
          <a:ln/>
        </p:spPr>
        <p:txBody>
          <a:bodyPr/>
          <a:lstStyle>
            <a:lvl1pPr>
              <a:defRPr/>
            </a:lvl1pPr>
          </a:lstStyle>
          <a:p>
            <a:pPr>
              <a:defRPr/>
            </a:pPr>
            <a:fld id="{23FFF475-2EAE-4FB1-A8FB-03926447DE2F}"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85FC47FD-E765-499B-91D8-81D7E45BCCD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E32BDA70-394D-4285-89EB-6F6F48AE3E4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5F7714AA-802B-41F5-9D38-F3FCACE1E11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304800" y="152400"/>
            <a:ext cx="8458200"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10"/>
          <p:cNvSpPr>
            <a:spLocks noGrp="1" noChangeArrowheads="1"/>
          </p:cNvSpPr>
          <p:nvPr>
            <p:ph type="body" idx="1"/>
          </p:nvPr>
        </p:nvSpPr>
        <p:spPr bwMode="auto">
          <a:xfrm>
            <a:off x="304800" y="1143000"/>
            <a:ext cx="83820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155" name="AutoShape 11"/>
          <p:cNvSpPr>
            <a:spLocks noChangeArrowheads="1"/>
          </p:cNvSpPr>
          <p:nvPr userDrawn="1"/>
        </p:nvSpPr>
        <p:spPr bwMode="auto">
          <a:xfrm>
            <a:off x="304800" y="990600"/>
            <a:ext cx="8305800" cy="76200"/>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38100">
            <a:solidFill>
              <a:srgbClr val="CC0000"/>
            </a:solidFill>
            <a:round/>
            <a:headEnd/>
            <a:tailEnd/>
          </a:ln>
        </p:spPr>
        <p:txBody>
          <a:bodyPr/>
          <a:lstStyle/>
          <a:p>
            <a:pPr>
              <a:defRPr/>
            </a:pPr>
            <a:endParaRPr lang="en-US" sz="2400" dirty="0">
              <a:latin typeface="Times New Roman" pitchFamily="18" charset="0"/>
              <a:ea typeface="MS PGothic" pitchFamily="34" charset="-128"/>
            </a:endParaRPr>
          </a:p>
        </p:txBody>
      </p:sp>
      <p:sp>
        <p:nvSpPr>
          <p:cNvPr id="6156" name="Line 12"/>
          <p:cNvSpPr>
            <a:spLocks noChangeShapeType="1"/>
          </p:cNvSpPr>
          <p:nvPr userDrawn="1"/>
        </p:nvSpPr>
        <p:spPr bwMode="auto">
          <a:xfrm flipV="1">
            <a:off x="304800" y="6324600"/>
            <a:ext cx="8382000" cy="0"/>
          </a:xfrm>
          <a:prstGeom prst="line">
            <a:avLst/>
          </a:prstGeom>
          <a:noFill/>
          <a:ln w="38100">
            <a:solidFill>
              <a:srgbClr val="CC0000"/>
            </a:solidFill>
            <a:round/>
            <a:headEnd/>
            <a:tailEnd/>
          </a:ln>
          <a:effectLst/>
        </p:spPr>
        <p:txBody>
          <a:bodyPr/>
          <a:lstStyle/>
          <a:p>
            <a:pPr>
              <a:defRPr/>
            </a:pPr>
            <a:endParaRPr lang="en-US" dirty="0"/>
          </a:p>
        </p:txBody>
      </p:sp>
      <p:sp>
        <p:nvSpPr>
          <p:cNvPr id="6157" name="Rectangle 13"/>
          <p:cNvSpPr>
            <a:spLocks noGrp="1" noChangeArrowheads="1"/>
          </p:cNvSpPr>
          <p:nvPr>
            <p:ph type="sldNum" sz="quarter" idx="4"/>
          </p:nvPr>
        </p:nvSpPr>
        <p:spPr bwMode="auto">
          <a:xfrm>
            <a:off x="3962400" y="6477000"/>
            <a:ext cx="609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S PGothic" pitchFamily="34" charset="-128"/>
              </a:defRPr>
            </a:lvl1pPr>
          </a:lstStyle>
          <a:p>
            <a:pPr>
              <a:defRPr/>
            </a:pPr>
            <a:fld id="{22AC6E74-0DF1-4F32-9D1B-23D74D8408CE}" type="slidenum">
              <a:rPr lang="en-US"/>
              <a:pPr>
                <a:defRPr/>
              </a:pPr>
              <a:t>‹#›</a:t>
            </a:fld>
            <a:endParaRPr lang="en-US" dirty="0"/>
          </a:p>
        </p:txBody>
      </p:sp>
      <p:pic>
        <p:nvPicPr>
          <p:cNvPr id="1031" name="Picture 14"/>
          <p:cNvPicPr>
            <a:picLocks noChangeArrowheads="1"/>
          </p:cNvPicPr>
          <p:nvPr userDrawn="1"/>
        </p:nvPicPr>
        <p:blipFill>
          <a:blip r:embed="rId13" cstate="print"/>
          <a:srcRect/>
          <a:stretch>
            <a:fillRect/>
          </a:stretch>
        </p:blipFill>
        <p:spPr bwMode="auto">
          <a:xfrm>
            <a:off x="304800" y="6388098"/>
            <a:ext cx="457200" cy="449532"/>
          </a:xfrm>
          <a:prstGeom prst="rect">
            <a:avLst/>
          </a:prstGeom>
          <a:noFill/>
          <a:ln w="9525">
            <a:noFill/>
            <a:miter lim="800000"/>
            <a:headEnd/>
            <a:tailEnd/>
          </a:ln>
        </p:spPr>
      </p:pic>
      <p:pic>
        <p:nvPicPr>
          <p:cNvPr id="1032" name="Picture 15"/>
          <p:cNvPicPr>
            <a:picLocks noChangeAspect="1" noChangeArrowheads="1"/>
          </p:cNvPicPr>
          <p:nvPr userDrawn="1"/>
        </p:nvPicPr>
        <p:blipFill>
          <a:blip r:embed="rId14" cstate="print"/>
          <a:srcRect/>
          <a:stretch>
            <a:fillRect/>
          </a:stretch>
        </p:blipFill>
        <p:spPr bwMode="auto">
          <a:xfrm>
            <a:off x="8305800" y="6372225"/>
            <a:ext cx="457200" cy="447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92" r:id="rId1"/>
    <p:sldLayoutId id="2147484193"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Lst>
  <p:hf hdr="0" ftr="0" dt="0"/>
  <p:txStyles>
    <p:titleStyle>
      <a:lvl1pPr algn="l" rtl="0" eaLnBrk="0" fontAlgn="base" hangingPunct="0">
        <a:spcBef>
          <a:spcPct val="0"/>
        </a:spcBef>
        <a:spcAft>
          <a:spcPct val="0"/>
        </a:spcAft>
        <a:defRPr sz="4000">
          <a:solidFill>
            <a:srgbClr val="293A83"/>
          </a:solidFill>
          <a:latin typeface="+mj-lt"/>
          <a:ea typeface="+mj-ea"/>
          <a:cs typeface="+mj-cs"/>
        </a:defRPr>
      </a:lvl1pPr>
      <a:lvl2pPr algn="l" rtl="0" eaLnBrk="0" fontAlgn="base" hangingPunct="0">
        <a:spcBef>
          <a:spcPct val="0"/>
        </a:spcBef>
        <a:spcAft>
          <a:spcPct val="0"/>
        </a:spcAft>
        <a:defRPr sz="4000">
          <a:solidFill>
            <a:srgbClr val="293A83"/>
          </a:solidFill>
          <a:latin typeface="Arial" charset="0"/>
          <a:cs typeface="Arial" charset="0"/>
        </a:defRPr>
      </a:lvl2pPr>
      <a:lvl3pPr algn="l" rtl="0" eaLnBrk="0" fontAlgn="base" hangingPunct="0">
        <a:spcBef>
          <a:spcPct val="0"/>
        </a:spcBef>
        <a:spcAft>
          <a:spcPct val="0"/>
        </a:spcAft>
        <a:defRPr sz="4000">
          <a:solidFill>
            <a:srgbClr val="293A83"/>
          </a:solidFill>
          <a:latin typeface="Arial" charset="0"/>
          <a:cs typeface="Arial" charset="0"/>
        </a:defRPr>
      </a:lvl3pPr>
      <a:lvl4pPr algn="l" rtl="0" eaLnBrk="0" fontAlgn="base" hangingPunct="0">
        <a:spcBef>
          <a:spcPct val="0"/>
        </a:spcBef>
        <a:spcAft>
          <a:spcPct val="0"/>
        </a:spcAft>
        <a:defRPr sz="4000">
          <a:solidFill>
            <a:srgbClr val="293A83"/>
          </a:solidFill>
          <a:latin typeface="Arial" charset="0"/>
          <a:cs typeface="Arial" charset="0"/>
        </a:defRPr>
      </a:lvl4pPr>
      <a:lvl5pPr algn="l" rtl="0" eaLnBrk="0" fontAlgn="base" hangingPunct="0">
        <a:spcBef>
          <a:spcPct val="0"/>
        </a:spcBef>
        <a:spcAft>
          <a:spcPct val="0"/>
        </a:spcAft>
        <a:defRPr sz="4000">
          <a:solidFill>
            <a:srgbClr val="293A83"/>
          </a:solidFill>
          <a:latin typeface="Arial" charset="0"/>
          <a:cs typeface="Arial" charset="0"/>
        </a:defRPr>
      </a:lvl5pPr>
      <a:lvl6pPr marL="457200" algn="l" rtl="0" fontAlgn="base">
        <a:spcBef>
          <a:spcPct val="0"/>
        </a:spcBef>
        <a:spcAft>
          <a:spcPct val="0"/>
        </a:spcAft>
        <a:defRPr sz="4000">
          <a:solidFill>
            <a:srgbClr val="293A83"/>
          </a:solidFill>
          <a:latin typeface="Arial" charset="0"/>
          <a:cs typeface="Arial" charset="0"/>
        </a:defRPr>
      </a:lvl6pPr>
      <a:lvl7pPr marL="914400" algn="l" rtl="0" fontAlgn="base">
        <a:spcBef>
          <a:spcPct val="0"/>
        </a:spcBef>
        <a:spcAft>
          <a:spcPct val="0"/>
        </a:spcAft>
        <a:defRPr sz="4000">
          <a:solidFill>
            <a:srgbClr val="293A83"/>
          </a:solidFill>
          <a:latin typeface="Arial" charset="0"/>
          <a:cs typeface="Arial" charset="0"/>
        </a:defRPr>
      </a:lvl7pPr>
      <a:lvl8pPr marL="1371600" algn="l" rtl="0" fontAlgn="base">
        <a:spcBef>
          <a:spcPct val="0"/>
        </a:spcBef>
        <a:spcAft>
          <a:spcPct val="0"/>
        </a:spcAft>
        <a:defRPr sz="4000">
          <a:solidFill>
            <a:srgbClr val="293A83"/>
          </a:solidFill>
          <a:latin typeface="Arial" charset="0"/>
          <a:cs typeface="Arial" charset="0"/>
        </a:defRPr>
      </a:lvl8pPr>
      <a:lvl9pPr marL="1828800" algn="l" rtl="0" fontAlgn="base">
        <a:spcBef>
          <a:spcPct val="0"/>
        </a:spcBef>
        <a:spcAft>
          <a:spcPct val="0"/>
        </a:spcAft>
        <a:defRPr sz="4000">
          <a:solidFill>
            <a:srgbClr val="293A83"/>
          </a:solidFill>
          <a:latin typeface="Arial" charset="0"/>
          <a:cs typeface="Arial" charset="0"/>
        </a:defRPr>
      </a:lvl9pPr>
    </p:titleStyle>
    <p:bodyStyle>
      <a:lvl1pPr marL="342900" indent="-342900" algn="l" rtl="0" eaLnBrk="0" fontAlgn="base" hangingPunct="0">
        <a:spcBef>
          <a:spcPct val="50000"/>
        </a:spcBef>
        <a:spcAft>
          <a:spcPct val="0"/>
        </a:spcAft>
        <a:buClr>
          <a:srgbClr val="003399"/>
        </a:buClr>
        <a:buFont typeface="Wingdings" pitchFamily="2" charset="2"/>
        <a:buChar char="Ø"/>
        <a:defRPr sz="3200">
          <a:solidFill>
            <a:schemeClr val="tx1"/>
          </a:solidFill>
          <a:latin typeface="+mn-lt"/>
          <a:ea typeface="+mn-ea"/>
          <a:cs typeface="+mn-cs"/>
        </a:defRPr>
      </a:lvl1pPr>
      <a:lvl2pPr marL="669925" indent="-325438"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cs typeface="+mn-cs"/>
        </a:defRPr>
      </a:lvl2pPr>
      <a:lvl3pPr marL="1022350" indent="-350838" algn="l" rtl="0" eaLnBrk="0" fontAlgn="base" hangingPunct="0">
        <a:spcBef>
          <a:spcPct val="20000"/>
        </a:spcBef>
        <a:spcAft>
          <a:spcPct val="0"/>
        </a:spcAft>
        <a:buClr>
          <a:srgbClr val="CC0000"/>
        </a:buClr>
        <a:buSzPct val="75000"/>
        <a:buFont typeface="Wingdings" pitchFamily="2" charset="2"/>
        <a:buChar char="Ø"/>
        <a:defRPr sz="2600">
          <a:solidFill>
            <a:schemeClr val="tx1"/>
          </a:solidFill>
          <a:latin typeface="+mn-lt"/>
          <a:cs typeface="+mn-cs"/>
        </a:defRPr>
      </a:lvl3pPr>
      <a:lvl4pPr marL="1339850" indent="-315913" algn="l" rtl="0" eaLnBrk="0" fontAlgn="base" hangingPunct="0">
        <a:spcBef>
          <a:spcPct val="20000"/>
        </a:spcBef>
        <a:spcAft>
          <a:spcPct val="0"/>
        </a:spcAft>
        <a:buClr>
          <a:schemeClr val="tx1"/>
        </a:buClr>
        <a:buSzPct val="70000"/>
        <a:buFont typeface="Wingdings" pitchFamily="2" charset="2"/>
        <a:buChar char="Ø"/>
        <a:defRPr sz="22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Ø"/>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Ø"/>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Ø"/>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Ø"/>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Ø"/>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php.net/" TargetMode="External"/><Relationship Id="rId2" Type="http://schemas.openxmlformats.org/officeDocument/2006/relationships/hyperlink" Target="http://httpd.apache.org/" TargetMode="External"/><Relationship Id="rId1" Type="http://schemas.openxmlformats.org/officeDocument/2006/relationships/slideLayout" Target="../slideLayouts/slideLayout2.xml"/><Relationship Id="rId4" Type="http://schemas.openxmlformats.org/officeDocument/2006/relationships/hyperlink" Target="http://www.mysql.com/" TargetMode="Externa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8.emf"/></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filter.php?ip=192.168.0.1&amp;address=http:\\wwww.abc.com"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90600" y="1066800"/>
            <a:ext cx="6934200" cy="1143000"/>
          </a:xfrm>
        </p:spPr>
        <p:txBody>
          <a:bodyPr/>
          <a:lstStyle/>
          <a:p>
            <a:pPr algn="ctr" eaLnBrk="1" hangingPunct="1"/>
            <a:r>
              <a:rPr lang="en-US" sz="5500" dirty="0"/>
              <a:t>PHP</a:t>
            </a:r>
            <a:endParaRPr lang="en-US" sz="4500" dirty="0"/>
          </a:p>
        </p:txBody>
      </p:sp>
      <p:sp>
        <p:nvSpPr>
          <p:cNvPr id="4099" name="Rectangle 3"/>
          <p:cNvSpPr>
            <a:spLocks noGrp="1" noChangeArrowheads="1"/>
          </p:cNvSpPr>
          <p:nvPr>
            <p:ph type="subTitle" idx="1"/>
          </p:nvPr>
        </p:nvSpPr>
        <p:spPr>
          <a:xfrm>
            <a:off x="914400" y="3124200"/>
            <a:ext cx="7467600" cy="3352800"/>
          </a:xfrm>
        </p:spPr>
        <p:txBody>
          <a:bodyPr/>
          <a:lstStyle/>
          <a:p>
            <a:pPr eaLnBrk="1" hangingPunct="1"/>
            <a:r>
              <a:rPr lang="en-US" sz="3200" dirty="0"/>
              <a:t>Web Programming</a:t>
            </a:r>
          </a:p>
          <a:p>
            <a:pPr eaLnBrk="1" hangingPunct="1"/>
            <a:r>
              <a:rPr lang="en-US" sz="2800" dirty="0">
                <a:solidFill>
                  <a:srgbClr val="000000"/>
                </a:solidFill>
              </a:rPr>
              <a:t>Spring </a:t>
            </a:r>
            <a:r>
              <a:rPr lang="en-US" sz="2800" dirty="0"/>
              <a:t>2023</a:t>
            </a:r>
          </a:p>
          <a:p>
            <a:pPr eaLnBrk="1" hangingPunct="1"/>
            <a:endParaRPr lang="en-US" dirty="0"/>
          </a:p>
          <a:p>
            <a:pPr eaLnBrk="1" hangingPunct="1"/>
            <a:r>
              <a:rPr lang="en-US" sz="2200" dirty="0" err="1"/>
              <a:t>Yaghoub</a:t>
            </a:r>
            <a:r>
              <a:rPr lang="en-US" sz="2200" dirty="0"/>
              <a:t> </a:t>
            </a:r>
            <a:r>
              <a:rPr lang="en-US" sz="2200" dirty="0" err="1"/>
              <a:t>Alizadeh</a:t>
            </a:r>
            <a:endParaRPr lang="en-US" sz="2200" dirty="0"/>
          </a:p>
          <a:p>
            <a:pPr eaLnBrk="1" hangingPunct="1"/>
            <a:r>
              <a:rPr lang="en-US" sz="2200" dirty="0"/>
              <a:t>CE  Department, Amirkabir University of Technology</a:t>
            </a:r>
          </a:p>
          <a:p>
            <a:pPr eaLnBrk="1" hangingPunct="1"/>
            <a:endParaRPr lang="en-US" sz="2200" dirty="0"/>
          </a:p>
          <a:p>
            <a:pPr eaLnBrk="1" hangingPunct="1"/>
            <a:r>
              <a:rPr lang="en-US" sz="2200" dirty="0"/>
              <a:t> 		 </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新細明體" pitchFamily="18" charset="-120"/>
              </a:rPr>
              <a:t>Overview of Server-Side Scripting</a:t>
            </a:r>
            <a:endParaRPr lang="en-US" dirty="0"/>
          </a:p>
        </p:txBody>
      </p:sp>
      <p:sp>
        <p:nvSpPr>
          <p:cNvPr id="3" name="Content Placeholder 2"/>
          <p:cNvSpPr>
            <a:spLocks noGrp="1"/>
          </p:cNvSpPr>
          <p:nvPr>
            <p:ph idx="1"/>
          </p:nvPr>
        </p:nvSpPr>
        <p:spPr>
          <a:xfrm>
            <a:off x="304800" y="1143000"/>
            <a:ext cx="8839200" cy="5181600"/>
          </a:xfrm>
        </p:spPr>
        <p:txBody>
          <a:bodyPr/>
          <a:lstStyle/>
          <a:p>
            <a:r>
              <a:rPr lang="en-US" dirty="0"/>
              <a:t>A </a:t>
            </a:r>
            <a:r>
              <a:rPr lang="en-US" dirty="0">
                <a:solidFill>
                  <a:srgbClr val="FF0000"/>
                </a:solidFill>
              </a:rPr>
              <a:t>web server </a:t>
            </a:r>
            <a:r>
              <a:rPr lang="en-US" dirty="0"/>
              <a:t>is a computer program that serves web pages to users</a:t>
            </a:r>
          </a:p>
          <a:p>
            <a:pPr lvl="1"/>
            <a:r>
              <a:rPr lang="en-US" sz="2800" dirty="0"/>
              <a:t>Responsible for accepting requests from clients, processing them, and returning the requested web page.</a:t>
            </a:r>
          </a:p>
          <a:p>
            <a:pPr lvl="1"/>
            <a:r>
              <a:rPr lang="en-US" sz="2800" dirty="0"/>
              <a:t> Typically used to host websites and run other type of applications such as PHP in Server side.</a:t>
            </a:r>
          </a:p>
          <a:p>
            <a:r>
              <a:rPr lang="en-US" dirty="0"/>
              <a:t>Server side programming needs to be run inside Web servers.</a:t>
            </a:r>
          </a:p>
          <a:p>
            <a:pPr lvl="1"/>
            <a:r>
              <a:rPr lang="en-US" sz="2800" dirty="0"/>
              <a:t>  Apache, </a:t>
            </a:r>
            <a:r>
              <a:rPr lang="en-US" sz="2800" dirty="0" err="1"/>
              <a:t>Nginx</a:t>
            </a:r>
            <a:r>
              <a:rPr lang="en-US" sz="2800" dirty="0"/>
              <a:t>, Microsoft IIS and </a:t>
            </a:r>
            <a:r>
              <a:rPr lang="en-US" sz="2800" dirty="0" err="1"/>
              <a:t>etc</a:t>
            </a:r>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10</a:t>
            </a:fld>
            <a:endParaRPr lang="en-US" dirty="0"/>
          </a:p>
        </p:txBody>
      </p:sp>
    </p:spTree>
    <p:extLst>
      <p:ext uri="{BB962C8B-B14F-4D97-AF65-F5344CB8AC3E}">
        <p14:creationId xmlns:p14="http://schemas.microsoft.com/office/powerpoint/2010/main" val="2454482736"/>
      </p:ext>
    </p:extLst>
  </p:cSld>
  <p:clrMapOvr>
    <a:masterClrMapping/>
  </p:clrMapOvr>
  <p:transition>
    <p:strips/>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6EF4-445B-476D-A812-342AFCF289F5}"/>
              </a:ext>
            </a:extLst>
          </p:cNvPr>
          <p:cNvSpPr>
            <a:spLocks noGrp="1"/>
          </p:cNvSpPr>
          <p:nvPr>
            <p:ph type="title"/>
          </p:nvPr>
        </p:nvSpPr>
        <p:spPr/>
        <p:txBody>
          <a:bodyPr/>
          <a:lstStyle/>
          <a:p>
            <a:r>
              <a:rPr lang="en-US" dirty="0"/>
              <a:t>Cookies in PHP Example</a:t>
            </a:r>
          </a:p>
        </p:txBody>
      </p:sp>
      <p:sp>
        <p:nvSpPr>
          <p:cNvPr id="4" name="Slide Number Placeholder 3">
            <a:extLst>
              <a:ext uri="{FF2B5EF4-FFF2-40B4-BE49-F238E27FC236}">
                <a16:creationId xmlns:a16="http://schemas.microsoft.com/office/drawing/2014/main" id="{F4DD8FAA-9794-4C60-A94D-A8D58E06BA4D}"/>
              </a:ext>
            </a:extLst>
          </p:cNvPr>
          <p:cNvSpPr>
            <a:spLocks noGrp="1"/>
          </p:cNvSpPr>
          <p:nvPr>
            <p:ph type="sldNum" sz="quarter" idx="10"/>
          </p:nvPr>
        </p:nvSpPr>
        <p:spPr/>
        <p:txBody>
          <a:bodyPr/>
          <a:lstStyle/>
          <a:p>
            <a:pPr>
              <a:defRPr/>
            </a:pPr>
            <a:fld id="{2D801DCE-B9BA-4E03-9E27-F95A86438FEE}" type="slidenum">
              <a:rPr lang="en-US" smtClean="0"/>
              <a:pPr>
                <a:defRPr/>
              </a:pPr>
              <a:t>100</a:t>
            </a:fld>
            <a:endParaRPr lang="en-US" dirty="0"/>
          </a:p>
        </p:txBody>
      </p:sp>
      <p:pic>
        <p:nvPicPr>
          <p:cNvPr id="5" name="Picture 4">
            <a:extLst>
              <a:ext uri="{FF2B5EF4-FFF2-40B4-BE49-F238E27FC236}">
                <a16:creationId xmlns:a16="http://schemas.microsoft.com/office/drawing/2014/main" id="{85520D26-E03E-44F3-A9FC-D9F32E9B2EE6}"/>
              </a:ext>
            </a:extLst>
          </p:cNvPr>
          <p:cNvPicPr>
            <a:picLocks noChangeAspect="1"/>
          </p:cNvPicPr>
          <p:nvPr/>
        </p:nvPicPr>
        <p:blipFill>
          <a:blip r:embed="rId2"/>
          <a:stretch>
            <a:fillRect/>
          </a:stretch>
        </p:blipFill>
        <p:spPr>
          <a:xfrm>
            <a:off x="457200" y="1128370"/>
            <a:ext cx="7772400" cy="5160673"/>
          </a:xfrm>
          <a:prstGeom prst="rect">
            <a:avLst/>
          </a:prstGeom>
        </p:spPr>
      </p:pic>
      <p:sp>
        <p:nvSpPr>
          <p:cNvPr id="7" name="Rectangle 6">
            <a:extLst>
              <a:ext uri="{FF2B5EF4-FFF2-40B4-BE49-F238E27FC236}">
                <a16:creationId xmlns:a16="http://schemas.microsoft.com/office/drawing/2014/main" id="{5439C59D-7695-46FC-8274-B156F78CD35B}"/>
              </a:ext>
            </a:extLst>
          </p:cNvPr>
          <p:cNvSpPr/>
          <p:nvPr/>
        </p:nvSpPr>
        <p:spPr>
          <a:xfrm>
            <a:off x="4190215" y="1538630"/>
            <a:ext cx="1372385"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4943663"/>
      </p:ext>
    </p:extLst>
  </p:cSld>
  <p:clrMapOvr>
    <a:masterClrMapping/>
  </p:clrMapOvr>
  <p:transition>
    <p:strips/>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DD5EF-365D-4375-A479-64B04E88B18F}"/>
              </a:ext>
            </a:extLst>
          </p:cNvPr>
          <p:cNvSpPr>
            <a:spLocks noGrp="1"/>
          </p:cNvSpPr>
          <p:nvPr>
            <p:ph type="title"/>
          </p:nvPr>
        </p:nvSpPr>
        <p:spPr/>
        <p:txBody>
          <a:bodyPr/>
          <a:lstStyle/>
          <a:p>
            <a:r>
              <a:rPr lang="en-US" dirty="0"/>
              <a:t>Cookies in PHP Example</a:t>
            </a:r>
          </a:p>
        </p:txBody>
      </p:sp>
      <p:sp>
        <p:nvSpPr>
          <p:cNvPr id="4" name="Slide Number Placeholder 3">
            <a:extLst>
              <a:ext uri="{FF2B5EF4-FFF2-40B4-BE49-F238E27FC236}">
                <a16:creationId xmlns:a16="http://schemas.microsoft.com/office/drawing/2014/main" id="{C47A1949-BB75-444D-89C4-709AE638665A}"/>
              </a:ext>
            </a:extLst>
          </p:cNvPr>
          <p:cNvSpPr>
            <a:spLocks noGrp="1"/>
          </p:cNvSpPr>
          <p:nvPr>
            <p:ph type="sldNum" sz="quarter" idx="10"/>
          </p:nvPr>
        </p:nvSpPr>
        <p:spPr/>
        <p:txBody>
          <a:bodyPr/>
          <a:lstStyle/>
          <a:p>
            <a:pPr>
              <a:defRPr/>
            </a:pPr>
            <a:fld id="{2D801DCE-B9BA-4E03-9E27-F95A86438FEE}" type="slidenum">
              <a:rPr lang="en-US" smtClean="0"/>
              <a:pPr>
                <a:defRPr/>
              </a:pPr>
              <a:t>101</a:t>
            </a:fld>
            <a:endParaRPr lang="en-US" dirty="0"/>
          </a:p>
        </p:txBody>
      </p:sp>
      <p:pic>
        <p:nvPicPr>
          <p:cNvPr id="5" name="Picture 4">
            <a:extLst>
              <a:ext uri="{FF2B5EF4-FFF2-40B4-BE49-F238E27FC236}">
                <a16:creationId xmlns:a16="http://schemas.microsoft.com/office/drawing/2014/main" id="{734FBE31-C4EE-42DE-AFA7-18E41E7A8DBB}"/>
              </a:ext>
            </a:extLst>
          </p:cNvPr>
          <p:cNvPicPr>
            <a:picLocks noChangeAspect="1"/>
          </p:cNvPicPr>
          <p:nvPr/>
        </p:nvPicPr>
        <p:blipFill>
          <a:blip r:embed="rId2"/>
          <a:stretch>
            <a:fillRect/>
          </a:stretch>
        </p:blipFill>
        <p:spPr>
          <a:xfrm>
            <a:off x="533400" y="1163412"/>
            <a:ext cx="7696200" cy="5084988"/>
          </a:xfrm>
          <a:prstGeom prst="rect">
            <a:avLst/>
          </a:prstGeom>
        </p:spPr>
      </p:pic>
      <p:sp>
        <p:nvSpPr>
          <p:cNvPr id="7" name="Rectangle 6">
            <a:extLst>
              <a:ext uri="{FF2B5EF4-FFF2-40B4-BE49-F238E27FC236}">
                <a16:creationId xmlns:a16="http://schemas.microsoft.com/office/drawing/2014/main" id="{95AF05F1-F4C7-4C14-A2C0-A75F6EA70278}"/>
              </a:ext>
            </a:extLst>
          </p:cNvPr>
          <p:cNvSpPr/>
          <p:nvPr/>
        </p:nvSpPr>
        <p:spPr>
          <a:xfrm>
            <a:off x="4215210" y="1555700"/>
            <a:ext cx="839770" cy="3352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8997548"/>
      </p:ext>
    </p:extLst>
  </p:cSld>
  <p:clrMapOvr>
    <a:masterClrMapping/>
  </p:clrMapOvr>
  <p:transition>
    <p:strips/>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Cookies in PHP Example: register.php </a:t>
            </a:r>
          </a:p>
        </p:txBody>
      </p:sp>
      <p:sp>
        <p:nvSpPr>
          <p:cNvPr id="3" name="Content Placeholder 2"/>
          <p:cNvSpPr>
            <a:spLocks noGrp="1"/>
          </p:cNvSpPr>
          <p:nvPr>
            <p:ph idx="1"/>
          </p:nvPr>
        </p:nvSpPr>
        <p:spPr/>
        <p:txBody>
          <a:bodyPr/>
          <a:lstStyle/>
          <a:p>
            <a:pPr>
              <a:spcBef>
                <a:spcPts val="200"/>
              </a:spcBef>
              <a:buNone/>
            </a:pPr>
            <a:r>
              <a:rPr lang="en-US" sz="1600" b="1" dirty="0">
                <a:latin typeface="Courier New" pitchFamily="49" charset="0"/>
                <a:cs typeface="Courier New" pitchFamily="49" charset="0"/>
              </a:rPr>
              <a:t>&lt;body&gt;</a:t>
            </a:r>
          </a:p>
          <a:p>
            <a:pPr>
              <a:spcBef>
                <a:spcPts val="200"/>
              </a:spcBef>
              <a:buNone/>
            </a:pPr>
            <a:r>
              <a:rPr lang="en-US" sz="1600" b="1" dirty="0">
                <a:latin typeface="Courier New" pitchFamily="49" charset="0"/>
                <a:cs typeface="Courier New" pitchFamily="49" charset="0"/>
              </a:rPr>
              <a:t>&lt;?</a:t>
            </a:r>
            <a:r>
              <a:rPr lang="en-US" sz="1600" b="1" dirty="0" err="1">
                <a:latin typeface="Courier New" pitchFamily="49" charset="0"/>
                <a:cs typeface="Courier New" pitchFamily="49" charset="0"/>
              </a:rPr>
              <a:t>php</a:t>
            </a:r>
            <a:endParaRPr lang="en-US" sz="1600" b="1" dirty="0">
              <a:latin typeface="Courier New" pitchFamily="49" charset="0"/>
              <a:cs typeface="Courier New" pitchFamily="49" charset="0"/>
            </a:endParaRPr>
          </a:p>
          <a:p>
            <a:pPr>
              <a:spcBef>
                <a:spcPts val="200"/>
              </a:spcBef>
              <a:buNone/>
            </a:pPr>
            <a:r>
              <a:rPr lang="en-US" sz="1600" b="1" dirty="0">
                <a:latin typeface="Courier New" pitchFamily="49" charset="0"/>
                <a:cs typeface="Courier New" pitchFamily="49" charset="0"/>
              </a:rPr>
              <a:t>	if(</a:t>
            </a:r>
            <a:r>
              <a:rPr lang="en-US" sz="1600" b="1" dirty="0" err="1">
                <a:solidFill>
                  <a:srgbClr val="0033CC"/>
                </a:solidFill>
                <a:latin typeface="Courier New" pitchFamily="49" charset="0"/>
                <a:cs typeface="Courier New" pitchFamily="49" charset="0"/>
              </a:rPr>
              <a:t>isset</a:t>
            </a:r>
            <a:r>
              <a:rPr lang="en-US" sz="1600" b="1" dirty="0">
                <a:solidFill>
                  <a:srgbClr val="0033CC"/>
                </a:solidFill>
                <a:latin typeface="Courier New" pitchFamily="49" charset="0"/>
                <a:cs typeface="Courier New" pitchFamily="49" charset="0"/>
              </a:rPr>
              <a:t>($_COOKIE["</a:t>
            </a:r>
            <a:r>
              <a:rPr lang="en-US" sz="1600" b="1" dirty="0" err="1">
                <a:solidFill>
                  <a:srgbClr val="0033CC"/>
                </a:solidFill>
                <a:latin typeface="Courier New" pitchFamily="49" charset="0"/>
                <a:cs typeface="Courier New" pitchFamily="49" charset="0"/>
              </a:rPr>
              <a:t>regtime</a:t>
            </a:r>
            <a:r>
              <a:rPr lang="en-US" sz="1600" b="1" dirty="0">
                <a:solidFill>
                  <a:srgbClr val="0033CC"/>
                </a:solidFill>
                <a:latin typeface="Courier New" pitchFamily="49" charset="0"/>
                <a:cs typeface="Courier New" pitchFamily="49" charset="0"/>
              </a:rPr>
              <a:t>"])</a:t>
            </a:r>
            <a:r>
              <a:rPr lang="en-US" sz="1600" b="1" dirty="0">
                <a:latin typeface="Courier New" pitchFamily="49" charset="0"/>
                <a:cs typeface="Courier New" pitchFamily="49" charset="0"/>
              </a:rPr>
              <a:t>){</a:t>
            </a:r>
          </a:p>
          <a:p>
            <a:pPr>
              <a:spcBef>
                <a:spcPts val="200"/>
              </a:spcBef>
              <a:buNone/>
            </a:pPr>
            <a:r>
              <a:rPr lang="en-US" sz="1600" b="1" dirty="0">
                <a:latin typeface="Courier New" pitchFamily="49" charset="0"/>
                <a:cs typeface="Courier New" pitchFamily="49" charset="0"/>
              </a:rPr>
              <a:t>		echo "I know you \"". $_COOKIE["username"] ."\"!, </a:t>
            </a:r>
          </a:p>
          <a:p>
            <a:pPr>
              <a:spcBef>
                <a:spcPts val="200"/>
              </a:spcBef>
              <a:buNone/>
            </a:pPr>
            <a:r>
              <a:rPr lang="en-US" sz="1600" b="1" dirty="0">
                <a:latin typeface="Courier New" pitchFamily="49" charset="0"/>
                <a:cs typeface="Courier New" pitchFamily="49" charset="0"/>
              </a:rPr>
              <a:t>		You have registered ". $_COOKIE["</a:t>
            </a:r>
            <a:r>
              <a:rPr lang="en-US" sz="1600" b="1" dirty="0" err="1">
                <a:latin typeface="Courier New" pitchFamily="49" charset="0"/>
                <a:cs typeface="Courier New" pitchFamily="49" charset="0"/>
              </a:rPr>
              <a:t>regtime</a:t>
            </a:r>
            <a:r>
              <a:rPr lang="en-US" sz="1600" b="1" dirty="0">
                <a:latin typeface="Courier New" pitchFamily="49" charset="0"/>
                <a:cs typeface="Courier New" pitchFamily="49" charset="0"/>
              </a:rPr>
              <a:t>"] . "&lt;</a:t>
            </a:r>
            <a:r>
              <a:rPr lang="en-US" sz="1600" b="1" dirty="0" err="1">
                <a:latin typeface="Courier New" pitchFamily="49" charset="0"/>
                <a:cs typeface="Courier New" pitchFamily="49" charset="0"/>
              </a:rPr>
              <a:t>br</a:t>
            </a:r>
            <a:r>
              <a:rPr lang="en-US" sz="1600" b="1" dirty="0">
                <a:latin typeface="Courier New" pitchFamily="49" charset="0"/>
                <a:cs typeface="Courier New" pitchFamily="49" charset="0"/>
              </a:rPr>
              <a:t> /&gt;";</a:t>
            </a:r>
          </a:p>
          <a:p>
            <a:pPr>
              <a:spcBef>
                <a:spcPts val="200"/>
              </a:spcBef>
              <a:buNone/>
            </a:pPr>
            <a:r>
              <a:rPr lang="en-US" sz="1600" b="1" dirty="0">
                <a:latin typeface="Courier New" pitchFamily="49" charset="0"/>
                <a:cs typeface="Courier New" pitchFamily="49" charset="0"/>
              </a:rPr>
              <a:t>		echo "&lt;form method='get' </a:t>
            </a:r>
          </a:p>
          <a:p>
            <a:pPr>
              <a:spcBef>
                <a:spcPts val="200"/>
              </a:spcBef>
              <a:buNone/>
            </a:pPr>
            <a:r>
              <a:rPr lang="en-US" sz="1600" b="1" dirty="0">
                <a:latin typeface="Courier New" pitchFamily="49" charset="0"/>
                <a:cs typeface="Courier New" pitchFamily="49" charset="0"/>
              </a:rPr>
              <a:t>               action='http://127.0.0.1/IE/php/</a:t>
            </a:r>
            <a:r>
              <a:rPr lang="en-US" sz="1600" b="1" dirty="0">
                <a:solidFill>
                  <a:srgbClr val="0033CC"/>
                </a:solidFill>
                <a:latin typeface="Courier New" pitchFamily="49" charset="0"/>
                <a:cs typeface="Courier New" pitchFamily="49" charset="0"/>
              </a:rPr>
              <a:t>cookie.php</a:t>
            </a:r>
            <a:r>
              <a:rPr lang="en-US" sz="1600" b="1" dirty="0">
                <a:latin typeface="Courier New" pitchFamily="49" charset="0"/>
                <a:cs typeface="Courier New" pitchFamily="49" charset="0"/>
              </a:rPr>
              <a:t>'&gt;</a:t>
            </a:r>
          </a:p>
          <a:p>
            <a:pPr>
              <a:spcBef>
                <a:spcPts val="200"/>
              </a:spcBef>
              <a:buNone/>
            </a:pPr>
            <a:r>
              <a:rPr lang="en-US" sz="1600" b="1" dirty="0">
                <a:latin typeface="Courier New" pitchFamily="49" charset="0"/>
                <a:cs typeface="Courier New" pitchFamily="49" charset="0"/>
              </a:rPr>
              <a:t>input type='submit' </a:t>
            </a:r>
            <a:r>
              <a:rPr lang="en-US" sz="1600" b="1" dirty="0">
                <a:solidFill>
                  <a:srgbClr val="0033CC"/>
                </a:solidFill>
                <a:latin typeface="Courier New" pitchFamily="49" charset="0"/>
                <a:cs typeface="Courier New" pitchFamily="49" charset="0"/>
              </a:rPr>
              <a:t>name='unregister' </a:t>
            </a:r>
            <a:r>
              <a:rPr lang="en-US" sz="1600" b="1" dirty="0">
                <a:latin typeface="Courier New" pitchFamily="49" charset="0"/>
                <a:cs typeface="Courier New" pitchFamily="49" charset="0"/>
              </a:rPr>
              <a:t>value='Unregister' /&gt;</a:t>
            </a:r>
          </a:p>
          <a:p>
            <a:pPr>
              <a:spcBef>
                <a:spcPts val="200"/>
              </a:spcBef>
              <a:buNone/>
            </a:pPr>
            <a:r>
              <a:rPr lang="en-US" sz="1600" b="1" dirty="0">
                <a:latin typeface="Courier New" pitchFamily="49" charset="0"/>
                <a:cs typeface="Courier New" pitchFamily="49" charset="0"/>
              </a:rPr>
              <a:t>		&lt;/form&gt;	";</a:t>
            </a:r>
          </a:p>
          <a:p>
            <a:pPr>
              <a:spcBef>
                <a:spcPts val="200"/>
              </a:spcBef>
              <a:buNone/>
            </a:pPr>
            <a:r>
              <a:rPr lang="en-US" sz="1600" b="1" dirty="0">
                <a:latin typeface="Courier New" pitchFamily="49" charset="0"/>
                <a:cs typeface="Courier New" pitchFamily="49" charset="0"/>
              </a:rPr>
              <a:t>	}</a:t>
            </a:r>
          </a:p>
          <a:p>
            <a:pPr>
              <a:spcBef>
                <a:spcPts val="200"/>
              </a:spcBef>
              <a:buNone/>
            </a:pPr>
            <a:r>
              <a:rPr lang="en-US" sz="1600" b="1" dirty="0">
                <a:latin typeface="Courier New" pitchFamily="49" charset="0"/>
                <a:cs typeface="Courier New" pitchFamily="49" charset="0"/>
              </a:rPr>
              <a:t>	else{</a:t>
            </a:r>
          </a:p>
          <a:p>
            <a:pPr>
              <a:spcBef>
                <a:spcPts val="200"/>
              </a:spcBef>
              <a:buNone/>
            </a:pPr>
            <a:r>
              <a:rPr lang="en-US" sz="1600" b="1" dirty="0">
                <a:latin typeface="Courier New" pitchFamily="49" charset="0"/>
                <a:cs typeface="Courier New" pitchFamily="49" charset="0"/>
              </a:rPr>
              <a:t>		echo"&lt;form method='get' </a:t>
            </a:r>
          </a:p>
          <a:p>
            <a:pPr>
              <a:spcBef>
                <a:spcPts val="200"/>
              </a:spcBef>
              <a:buNone/>
            </a:pPr>
            <a:r>
              <a:rPr lang="en-US" sz="1600" b="1" dirty="0">
                <a:latin typeface="Courier New" pitchFamily="49" charset="0"/>
                <a:cs typeface="Courier New" pitchFamily="49" charset="0"/>
              </a:rPr>
              <a:t>          action='http://127.0.0.1/IE/php/</a:t>
            </a:r>
            <a:r>
              <a:rPr lang="en-US" sz="1600" b="1" dirty="0">
                <a:solidFill>
                  <a:srgbClr val="0033CC"/>
                </a:solidFill>
                <a:latin typeface="Courier New" pitchFamily="49" charset="0"/>
                <a:cs typeface="Courier New" pitchFamily="49" charset="0"/>
              </a:rPr>
              <a:t>cookie.php</a:t>
            </a:r>
            <a:r>
              <a:rPr lang="en-US" sz="1600" b="1" dirty="0">
                <a:latin typeface="Courier New" pitchFamily="49" charset="0"/>
                <a:cs typeface="Courier New" pitchFamily="49" charset="0"/>
              </a:rPr>
              <a:t>'&gt;</a:t>
            </a:r>
          </a:p>
          <a:p>
            <a:pPr>
              <a:spcBef>
                <a:spcPts val="200"/>
              </a:spcBef>
              <a:buNone/>
            </a:pPr>
            <a:r>
              <a:rPr lang="en-US" sz="1600" b="1" dirty="0">
                <a:latin typeface="Courier New" pitchFamily="49" charset="0"/>
                <a:cs typeface="Courier New" pitchFamily="49" charset="0"/>
              </a:rPr>
              <a:t>		   Name: &lt;input type='txt' </a:t>
            </a:r>
            <a:r>
              <a:rPr lang="en-US" sz="1600" b="1" dirty="0">
                <a:solidFill>
                  <a:srgbClr val="0033CC"/>
                </a:solidFill>
                <a:latin typeface="Courier New" pitchFamily="49" charset="0"/>
                <a:cs typeface="Courier New" pitchFamily="49" charset="0"/>
              </a:rPr>
              <a:t>name='name' </a:t>
            </a:r>
            <a:r>
              <a:rPr lang="en-US" sz="1600" b="1" dirty="0">
                <a:latin typeface="Courier New" pitchFamily="49" charset="0"/>
                <a:cs typeface="Courier New" pitchFamily="49" charset="0"/>
              </a:rPr>
              <a:t>/&gt;</a:t>
            </a:r>
          </a:p>
          <a:p>
            <a:pPr>
              <a:spcBef>
                <a:spcPts val="200"/>
              </a:spcBef>
              <a:buNone/>
            </a:pPr>
            <a:r>
              <a:rPr lang="en-US" sz="1600" b="1" dirty="0">
                <a:latin typeface="Courier New" pitchFamily="49" charset="0"/>
                <a:cs typeface="Courier New" pitchFamily="49" charset="0"/>
              </a:rPr>
              <a:t>		   &lt;input type='submit' value='Register' /&gt;</a:t>
            </a:r>
          </a:p>
          <a:p>
            <a:pPr>
              <a:spcBef>
                <a:spcPts val="200"/>
              </a:spcBef>
              <a:buNone/>
            </a:pPr>
            <a:r>
              <a:rPr lang="en-US" sz="1600" b="1" dirty="0">
                <a:latin typeface="Courier New" pitchFamily="49" charset="0"/>
                <a:cs typeface="Courier New" pitchFamily="49" charset="0"/>
              </a:rPr>
              <a:t>		&lt;/form&gt;	";</a:t>
            </a:r>
          </a:p>
          <a:p>
            <a:pPr>
              <a:spcBef>
                <a:spcPts val="200"/>
              </a:spcBef>
              <a:buNone/>
            </a:pPr>
            <a:r>
              <a:rPr lang="en-US" sz="1600" b="1" dirty="0">
                <a:latin typeface="Courier New" pitchFamily="49" charset="0"/>
                <a:cs typeface="Courier New" pitchFamily="49" charset="0"/>
              </a:rPr>
              <a:t>	}</a:t>
            </a:r>
          </a:p>
          <a:p>
            <a:pPr>
              <a:spcBef>
                <a:spcPts val="200"/>
              </a:spcBef>
              <a:buNone/>
            </a:pPr>
            <a:r>
              <a:rPr lang="en-US" sz="1600" b="1" dirty="0">
                <a:latin typeface="Courier New" pitchFamily="49" charset="0"/>
                <a:cs typeface="Courier New" pitchFamily="49" charset="0"/>
              </a:rPr>
              <a:t>?&gt;</a:t>
            </a:r>
          </a:p>
          <a:p>
            <a:pPr>
              <a:spcBef>
                <a:spcPts val="200"/>
              </a:spcBef>
              <a:buNone/>
            </a:pPr>
            <a:r>
              <a:rPr lang="en-US" sz="1600" b="1" dirty="0">
                <a:latin typeface="Courier New" pitchFamily="49" charset="0"/>
                <a:cs typeface="Courier New" pitchFamily="49" charset="0"/>
              </a:rPr>
              <a:t>&lt;/body&gt;</a:t>
            </a:r>
          </a:p>
          <a:p>
            <a:pPr>
              <a:spcBef>
                <a:spcPts val="200"/>
              </a:spcBef>
              <a:buNone/>
            </a:pPr>
            <a:endParaRPr lang="en-US" sz="16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102</a:t>
            </a:fld>
            <a:endParaRPr lang="en-US" dirty="0"/>
          </a:p>
        </p:txBody>
      </p:sp>
    </p:spTree>
  </p:cSld>
  <p:clrMapOvr>
    <a:masterClrMapping/>
  </p:clrMapOvr>
  <p:transition>
    <p:strips/>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Cookies in PHP Example: cookie.php </a:t>
            </a:r>
            <a:endParaRPr lang="en-US" sz="4800" dirty="0"/>
          </a:p>
        </p:txBody>
      </p:sp>
      <p:sp>
        <p:nvSpPr>
          <p:cNvPr id="3" name="Content Placeholder 2"/>
          <p:cNvSpPr>
            <a:spLocks noGrp="1"/>
          </p:cNvSpPr>
          <p:nvPr>
            <p:ph idx="1"/>
          </p:nvPr>
        </p:nvSpPr>
        <p:spPr/>
        <p:txBody>
          <a:bodyPr/>
          <a:lstStyle/>
          <a:p>
            <a:pPr>
              <a:spcBef>
                <a:spcPts val="200"/>
              </a:spcBef>
              <a:buNone/>
            </a:pPr>
            <a:r>
              <a:rPr lang="en-US" sz="1600" b="1" dirty="0">
                <a:latin typeface="Courier New" pitchFamily="49" charset="0"/>
                <a:cs typeface="Courier New" pitchFamily="49" charset="0"/>
              </a:rPr>
              <a:t>&lt;?</a:t>
            </a:r>
            <a:r>
              <a:rPr lang="en-US" sz="1600" b="1" dirty="0" err="1">
                <a:latin typeface="Courier New" pitchFamily="49" charset="0"/>
                <a:cs typeface="Courier New" pitchFamily="49" charset="0"/>
              </a:rPr>
              <a:t>php</a:t>
            </a:r>
            <a:endParaRPr lang="en-US" sz="1600" b="1" dirty="0">
              <a:latin typeface="Courier New" pitchFamily="49" charset="0"/>
              <a:cs typeface="Courier New" pitchFamily="49" charset="0"/>
            </a:endParaRPr>
          </a:p>
          <a:p>
            <a:pPr>
              <a:spcBef>
                <a:spcPts val="200"/>
              </a:spcBef>
              <a:buNone/>
            </a:pPr>
            <a:r>
              <a:rPr lang="en-US" sz="1600" b="1" dirty="0">
                <a:latin typeface="Courier New" pitchFamily="49" charset="0"/>
                <a:cs typeface="Courier New" pitchFamily="49" charset="0"/>
              </a:rPr>
              <a:t>	$register = -1;</a:t>
            </a:r>
          </a:p>
          <a:p>
            <a:pPr>
              <a:spcBef>
                <a:spcPts val="200"/>
              </a:spcBef>
              <a:buNone/>
            </a:pPr>
            <a:r>
              <a:rPr lang="en-US" sz="1600" b="1" dirty="0">
                <a:latin typeface="Courier New" pitchFamily="49" charset="0"/>
                <a:cs typeface="Courier New" pitchFamily="49" charset="0"/>
              </a:rPr>
              <a:t>	$name = "";</a:t>
            </a:r>
          </a:p>
          <a:p>
            <a:pPr>
              <a:spcBef>
                <a:spcPts val="200"/>
              </a:spcBef>
              <a:buNone/>
            </a:pPr>
            <a:r>
              <a:rPr lang="en-US" sz="1600" b="1" dirty="0">
                <a:latin typeface="Courier New" pitchFamily="49" charset="0"/>
                <a:cs typeface="Courier New" pitchFamily="49" charset="0"/>
              </a:rPr>
              <a:t>	if(</a:t>
            </a:r>
            <a:r>
              <a:rPr lang="en-US" sz="1600" b="1" dirty="0" err="1">
                <a:solidFill>
                  <a:srgbClr val="0033CC"/>
                </a:solidFill>
                <a:latin typeface="Courier New" pitchFamily="49" charset="0"/>
                <a:cs typeface="Courier New" pitchFamily="49" charset="0"/>
              </a:rPr>
              <a:t>strlen</a:t>
            </a:r>
            <a:r>
              <a:rPr lang="en-US" sz="1600" b="1" dirty="0">
                <a:solidFill>
                  <a:srgbClr val="0033CC"/>
                </a:solidFill>
                <a:latin typeface="Courier New" pitchFamily="49" charset="0"/>
                <a:cs typeface="Courier New" pitchFamily="49" charset="0"/>
              </a:rPr>
              <a:t>($_GET["unregister"]) &gt; 0</a:t>
            </a:r>
            <a:r>
              <a:rPr lang="en-US" sz="1600" b="1" dirty="0">
                <a:latin typeface="Courier New" pitchFamily="49" charset="0"/>
                <a:cs typeface="Courier New" pitchFamily="49" charset="0"/>
              </a:rPr>
              <a:t>){</a:t>
            </a:r>
          </a:p>
          <a:p>
            <a:pPr>
              <a:spcBef>
                <a:spcPts val="20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setcookie</a:t>
            </a:r>
            <a:r>
              <a:rPr lang="en-US" sz="1600" b="1" dirty="0">
                <a:latin typeface="Courier New" pitchFamily="49" charset="0"/>
                <a:cs typeface="Courier New" pitchFamily="49" charset="0"/>
              </a:rPr>
              <a:t>("username", "", -1);</a:t>
            </a:r>
          </a:p>
          <a:p>
            <a:pPr>
              <a:spcBef>
                <a:spcPts val="20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setcookie</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regtime</a:t>
            </a:r>
            <a:r>
              <a:rPr lang="en-US" sz="1600" b="1" dirty="0">
                <a:latin typeface="Courier New" pitchFamily="49" charset="0"/>
                <a:cs typeface="Courier New" pitchFamily="49" charset="0"/>
              </a:rPr>
              <a:t>", "", -1);</a:t>
            </a:r>
          </a:p>
          <a:p>
            <a:pPr>
              <a:spcBef>
                <a:spcPts val="200"/>
              </a:spcBef>
              <a:buNone/>
            </a:pPr>
            <a:r>
              <a:rPr lang="en-US" sz="1600" b="1" dirty="0">
                <a:latin typeface="Courier New" pitchFamily="49" charset="0"/>
                <a:cs typeface="Courier New" pitchFamily="49" charset="0"/>
              </a:rPr>
              <a:t>		</a:t>
            </a:r>
            <a:r>
              <a:rPr lang="en-US" sz="1600" b="1" dirty="0">
                <a:solidFill>
                  <a:srgbClr val="0033CC"/>
                </a:solidFill>
                <a:latin typeface="Courier New" pitchFamily="49" charset="0"/>
                <a:cs typeface="Courier New" pitchFamily="49" charset="0"/>
              </a:rPr>
              <a:t>$register = 0;</a:t>
            </a:r>
          </a:p>
          <a:p>
            <a:pPr>
              <a:spcBef>
                <a:spcPts val="200"/>
              </a:spcBef>
              <a:buNone/>
            </a:pPr>
            <a:r>
              <a:rPr lang="en-US" sz="1600" b="1" dirty="0">
                <a:latin typeface="Courier New" pitchFamily="49" charset="0"/>
                <a:cs typeface="Courier New" pitchFamily="49" charset="0"/>
              </a:rPr>
              <a:t>	}</a:t>
            </a:r>
          </a:p>
          <a:p>
            <a:pPr>
              <a:spcBef>
                <a:spcPts val="20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elseif</a:t>
            </a:r>
            <a:r>
              <a:rPr lang="en-US" sz="1600" b="1" dirty="0">
                <a:latin typeface="Courier New" pitchFamily="49" charset="0"/>
                <a:cs typeface="Courier New" pitchFamily="49" charset="0"/>
              </a:rPr>
              <a:t>(</a:t>
            </a:r>
            <a:r>
              <a:rPr lang="en-US" sz="1600" b="1" dirty="0" err="1">
                <a:solidFill>
                  <a:srgbClr val="0033CC"/>
                </a:solidFill>
                <a:latin typeface="Courier New" pitchFamily="49" charset="0"/>
                <a:cs typeface="Courier New" pitchFamily="49" charset="0"/>
              </a:rPr>
              <a:t>strlen</a:t>
            </a:r>
            <a:r>
              <a:rPr lang="en-US" sz="1600" b="1" dirty="0">
                <a:solidFill>
                  <a:srgbClr val="0033CC"/>
                </a:solidFill>
                <a:latin typeface="Courier New" pitchFamily="49" charset="0"/>
                <a:cs typeface="Courier New" pitchFamily="49" charset="0"/>
              </a:rPr>
              <a:t>($_GET["name"])</a:t>
            </a:r>
            <a:r>
              <a:rPr lang="en-US" sz="1600" b="1" dirty="0">
                <a:latin typeface="Courier New" pitchFamily="49" charset="0"/>
                <a:cs typeface="Courier New" pitchFamily="49" charset="0"/>
              </a:rPr>
              <a:t> &gt; 0){</a:t>
            </a:r>
          </a:p>
          <a:p>
            <a:pPr>
              <a:spcBef>
                <a:spcPts val="200"/>
              </a:spcBef>
              <a:buNone/>
            </a:pPr>
            <a:r>
              <a:rPr lang="en-US" sz="1600" b="1" dirty="0">
                <a:latin typeface="Courier New" pitchFamily="49" charset="0"/>
                <a:cs typeface="Courier New" pitchFamily="49" charset="0"/>
              </a:rPr>
              <a:t>		$name = $_GET["name"];</a:t>
            </a:r>
          </a:p>
          <a:p>
            <a:pPr>
              <a:spcBef>
                <a:spcPts val="200"/>
              </a:spcBef>
              <a:buNone/>
            </a:pPr>
            <a:r>
              <a:rPr lang="en-US" sz="1600" b="1" dirty="0">
                <a:latin typeface="Courier New" pitchFamily="49" charset="0"/>
                <a:cs typeface="Courier New" pitchFamily="49" charset="0"/>
              </a:rPr>
              <a:t>		$expire = time()+30*24*60*60;</a:t>
            </a:r>
          </a:p>
          <a:p>
            <a:pPr>
              <a:spcBef>
                <a:spcPts val="20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setcookie</a:t>
            </a:r>
            <a:r>
              <a:rPr lang="en-US" sz="1600" b="1" dirty="0">
                <a:latin typeface="Courier New" pitchFamily="49" charset="0"/>
                <a:cs typeface="Courier New" pitchFamily="49" charset="0"/>
              </a:rPr>
              <a:t>("username", $name, $expire);</a:t>
            </a:r>
          </a:p>
          <a:p>
            <a:pPr>
              <a:spcBef>
                <a:spcPts val="20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setcookie</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regtime</a:t>
            </a:r>
            <a:r>
              <a:rPr lang="en-US" sz="1600" b="1" dirty="0">
                <a:latin typeface="Courier New" pitchFamily="49" charset="0"/>
                <a:cs typeface="Courier New" pitchFamily="49" charset="0"/>
              </a:rPr>
              <a:t>", date("Y/m/d"), $expire);</a:t>
            </a:r>
          </a:p>
          <a:p>
            <a:pPr>
              <a:spcBef>
                <a:spcPts val="200"/>
              </a:spcBef>
              <a:buNone/>
            </a:pPr>
            <a:r>
              <a:rPr lang="en-US" sz="1600" b="1" dirty="0">
                <a:latin typeface="Courier New" pitchFamily="49" charset="0"/>
                <a:cs typeface="Courier New" pitchFamily="49" charset="0"/>
              </a:rPr>
              <a:t>		</a:t>
            </a:r>
            <a:r>
              <a:rPr lang="en-US" sz="1600" b="1" dirty="0">
                <a:solidFill>
                  <a:srgbClr val="0033CC"/>
                </a:solidFill>
                <a:latin typeface="Courier New" pitchFamily="49" charset="0"/>
                <a:cs typeface="Courier New" pitchFamily="49" charset="0"/>
              </a:rPr>
              <a:t>$register = 1;</a:t>
            </a:r>
          </a:p>
          <a:p>
            <a:pPr>
              <a:spcBef>
                <a:spcPts val="200"/>
              </a:spcBef>
              <a:buNone/>
            </a:pPr>
            <a:r>
              <a:rPr lang="en-US" sz="1600" b="1" dirty="0">
                <a:latin typeface="Courier New" pitchFamily="49" charset="0"/>
                <a:cs typeface="Courier New" pitchFamily="49" charset="0"/>
              </a:rPr>
              <a:t>	}</a:t>
            </a:r>
          </a:p>
          <a:p>
            <a:pPr>
              <a:spcBef>
                <a:spcPts val="200"/>
              </a:spcBef>
              <a:buNone/>
            </a:pPr>
            <a:r>
              <a:rPr lang="en-US" sz="1600" b="1" dirty="0">
                <a:latin typeface="Courier New" pitchFamily="49" charset="0"/>
                <a:cs typeface="Courier New" pitchFamily="49" charset="0"/>
              </a:rPr>
              <a:t>?&gt;</a:t>
            </a:r>
          </a:p>
          <a:p>
            <a:pPr>
              <a:spcBef>
                <a:spcPts val="200"/>
              </a:spcBef>
              <a:buNone/>
            </a:pPr>
            <a:r>
              <a:rPr lang="en-US" sz="1600" b="1" dirty="0">
                <a:latin typeface="Courier New" pitchFamily="49" charset="0"/>
                <a:cs typeface="Courier New" pitchFamily="49" charset="0"/>
              </a:rPr>
              <a:t>&lt;html&gt;</a:t>
            </a:r>
          </a:p>
          <a:p>
            <a:pPr>
              <a:spcBef>
                <a:spcPts val="200"/>
              </a:spcBef>
              <a:buNone/>
            </a:pPr>
            <a:r>
              <a:rPr lang="en-US" sz="1600" b="1" dirty="0">
                <a:latin typeface="Courier New" pitchFamily="49" charset="0"/>
                <a:cs typeface="Courier New" pitchFamily="49" charset="0"/>
              </a:rPr>
              <a:t>&lt;head&gt;</a:t>
            </a:r>
          </a:p>
          <a:p>
            <a:pPr>
              <a:spcBef>
                <a:spcPts val="200"/>
              </a:spcBef>
              <a:buNone/>
            </a:pPr>
            <a:r>
              <a:rPr lang="en-US" sz="1600" b="1" dirty="0">
                <a:latin typeface="Courier New" pitchFamily="49" charset="0"/>
                <a:cs typeface="Courier New" pitchFamily="49" charset="0"/>
              </a:rPr>
              <a:t>&lt;/head&gt;</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103</a:t>
            </a:fld>
            <a:endParaRPr lang="en-US" dirty="0"/>
          </a:p>
        </p:txBody>
      </p:sp>
    </p:spTree>
  </p:cSld>
  <p:clrMapOvr>
    <a:masterClrMapping/>
  </p:clrMapOvr>
  <p:transition>
    <p:strips/>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Cookies in PHP Example: cookie.php </a:t>
            </a:r>
            <a:endParaRPr lang="en-US" sz="4800" dirty="0"/>
          </a:p>
        </p:txBody>
      </p:sp>
      <p:sp>
        <p:nvSpPr>
          <p:cNvPr id="3" name="Content Placeholder 2"/>
          <p:cNvSpPr>
            <a:spLocks noGrp="1"/>
          </p:cNvSpPr>
          <p:nvPr>
            <p:ph idx="1"/>
          </p:nvPr>
        </p:nvSpPr>
        <p:spPr/>
        <p:txBody>
          <a:bodyPr/>
          <a:lstStyle/>
          <a:p>
            <a:pPr>
              <a:spcBef>
                <a:spcPts val="200"/>
              </a:spcBef>
              <a:buNone/>
            </a:pPr>
            <a:r>
              <a:rPr lang="en-US" sz="1600" b="1" dirty="0">
                <a:latin typeface="Courier New" pitchFamily="49" charset="0"/>
                <a:cs typeface="Courier New" pitchFamily="49" charset="0"/>
              </a:rPr>
              <a:t>&lt;body&gt;</a:t>
            </a:r>
          </a:p>
          <a:p>
            <a:pPr>
              <a:spcBef>
                <a:spcPts val="200"/>
              </a:spcBef>
              <a:buNone/>
            </a:pPr>
            <a:r>
              <a:rPr lang="en-US" sz="1600" b="1" dirty="0">
                <a:latin typeface="Courier New" pitchFamily="49" charset="0"/>
                <a:cs typeface="Courier New" pitchFamily="49" charset="0"/>
              </a:rPr>
              <a:t>	&lt;?</a:t>
            </a:r>
            <a:r>
              <a:rPr lang="en-US" sz="1600" b="1" dirty="0" err="1">
                <a:latin typeface="Courier New" pitchFamily="49" charset="0"/>
                <a:cs typeface="Courier New" pitchFamily="49" charset="0"/>
              </a:rPr>
              <a:t>php</a:t>
            </a:r>
            <a:endParaRPr lang="en-US" sz="1600" b="1" dirty="0">
              <a:latin typeface="Courier New" pitchFamily="49" charset="0"/>
              <a:cs typeface="Courier New" pitchFamily="49" charset="0"/>
            </a:endParaRPr>
          </a:p>
          <a:p>
            <a:pPr>
              <a:spcBef>
                <a:spcPts val="200"/>
              </a:spcBef>
              <a:buNone/>
            </a:pPr>
            <a:r>
              <a:rPr lang="en-US" sz="1600" b="1" dirty="0">
                <a:latin typeface="Courier New" pitchFamily="49" charset="0"/>
                <a:cs typeface="Courier New" pitchFamily="49" charset="0"/>
              </a:rPr>
              <a:t>		if(</a:t>
            </a:r>
            <a:r>
              <a:rPr lang="en-US" sz="1600" b="1" dirty="0">
                <a:solidFill>
                  <a:srgbClr val="0033CC"/>
                </a:solidFill>
                <a:latin typeface="Courier New" pitchFamily="49" charset="0"/>
                <a:cs typeface="Courier New" pitchFamily="49" charset="0"/>
              </a:rPr>
              <a:t>$register == 1</a:t>
            </a:r>
            <a:r>
              <a:rPr lang="en-US" sz="1600" b="1" dirty="0">
                <a:latin typeface="Courier New" pitchFamily="49" charset="0"/>
                <a:cs typeface="Courier New" pitchFamily="49" charset="0"/>
              </a:rPr>
              <a:t>){</a:t>
            </a:r>
          </a:p>
          <a:p>
            <a:pPr>
              <a:spcBef>
                <a:spcPts val="200"/>
              </a:spcBef>
              <a:buNone/>
            </a:pPr>
            <a:r>
              <a:rPr lang="en-US" sz="1600" b="1" dirty="0">
                <a:latin typeface="Courier New" pitchFamily="49" charset="0"/>
                <a:cs typeface="Courier New" pitchFamily="49" charset="0"/>
              </a:rPr>
              <a:t>		   echo $name."! Thank you &lt;</a:t>
            </a:r>
            <a:r>
              <a:rPr lang="en-US" sz="1600" b="1" dirty="0" err="1">
                <a:latin typeface="Courier New" pitchFamily="49" charset="0"/>
                <a:cs typeface="Courier New" pitchFamily="49" charset="0"/>
              </a:rPr>
              <a:t>br</a:t>
            </a:r>
            <a:r>
              <a:rPr lang="en-US" sz="1600" b="1" dirty="0">
                <a:latin typeface="Courier New" pitchFamily="49" charset="0"/>
                <a:cs typeface="Courier New" pitchFamily="49" charset="0"/>
              </a:rPr>
              <a:t> /&gt;";</a:t>
            </a:r>
          </a:p>
          <a:p>
            <a:pPr>
              <a:spcBef>
                <a:spcPts val="200"/>
              </a:spcBef>
              <a:buNone/>
            </a:pPr>
            <a:r>
              <a:rPr lang="en-US" sz="1600" b="1" dirty="0">
                <a:latin typeface="Courier New" pitchFamily="49" charset="0"/>
                <a:cs typeface="Courier New" pitchFamily="49" charset="0"/>
              </a:rPr>
              <a:t>	?&gt;</a:t>
            </a:r>
          </a:p>
          <a:p>
            <a:pPr>
              <a:spcBef>
                <a:spcPts val="200"/>
              </a:spcBef>
              <a:buNone/>
            </a:pPr>
            <a:r>
              <a:rPr lang="en-US" sz="1600" b="1" dirty="0">
                <a:latin typeface="Courier New" pitchFamily="49" charset="0"/>
                <a:cs typeface="Courier New" pitchFamily="49" charset="0"/>
              </a:rPr>
              <a:t>		You have registered successfully for one month &lt;</a:t>
            </a:r>
            <a:r>
              <a:rPr lang="en-US" sz="1600" b="1" dirty="0" err="1">
                <a:latin typeface="Courier New" pitchFamily="49" charset="0"/>
                <a:cs typeface="Courier New" pitchFamily="49" charset="0"/>
              </a:rPr>
              <a:t>br</a:t>
            </a:r>
            <a:r>
              <a:rPr lang="en-US" sz="1600" b="1" dirty="0">
                <a:latin typeface="Courier New" pitchFamily="49" charset="0"/>
                <a:cs typeface="Courier New" pitchFamily="49" charset="0"/>
              </a:rPr>
              <a:t> /&gt;</a:t>
            </a:r>
          </a:p>
          <a:p>
            <a:pPr>
              <a:spcBef>
                <a:spcPts val="200"/>
              </a:spcBef>
              <a:buNone/>
            </a:pPr>
            <a:r>
              <a:rPr lang="en-US" sz="1600" b="1" dirty="0">
                <a:latin typeface="Courier New" pitchFamily="49" charset="0"/>
                <a:cs typeface="Courier New" pitchFamily="49" charset="0"/>
              </a:rPr>
              <a:t>		You can check your &lt;a </a:t>
            </a:r>
            <a:r>
              <a:rPr lang="en-US" sz="1600" b="1" dirty="0" err="1">
                <a:latin typeface="Courier New" pitchFamily="49" charset="0"/>
                <a:cs typeface="Courier New" pitchFamily="49" charset="0"/>
              </a:rPr>
              <a:t>href</a:t>
            </a:r>
            <a:r>
              <a:rPr lang="en-US" sz="1600" b="1" dirty="0">
                <a:latin typeface="Courier New" pitchFamily="49" charset="0"/>
                <a:cs typeface="Courier New" pitchFamily="49" charset="0"/>
              </a:rPr>
              <a:t>="register.php"&gt;registration&lt;/a&gt;</a:t>
            </a:r>
          </a:p>
          <a:p>
            <a:pPr>
              <a:spcBef>
                <a:spcPts val="200"/>
              </a:spcBef>
              <a:buNone/>
            </a:pPr>
            <a:r>
              <a:rPr lang="en-US" sz="1600" b="1" dirty="0">
                <a:latin typeface="Courier New" pitchFamily="49" charset="0"/>
                <a:cs typeface="Courier New" pitchFamily="49" charset="0"/>
              </a:rPr>
              <a:t>	&lt;?</a:t>
            </a:r>
            <a:r>
              <a:rPr lang="en-US" sz="1600" b="1" dirty="0" err="1">
                <a:latin typeface="Courier New" pitchFamily="49" charset="0"/>
                <a:cs typeface="Courier New" pitchFamily="49" charset="0"/>
              </a:rPr>
              <a:t>php</a:t>
            </a:r>
            <a:endParaRPr lang="en-US" sz="1600" b="1" dirty="0">
              <a:latin typeface="Courier New" pitchFamily="49" charset="0"/>
              <a:cs typeface="Courier New" pitchFamily="49" charset="0"/>
            </a:endParaRPr>
          </a:p>
          <a:p>
            <a:pPr>
              <a:spcBef>
                <a:spcPts val="200"/>
              </a:spcBef>
              <a:buNone/>
            </a:pPr>
            <a:r>
              <a:rPr lang="en-US" sz="1600" b="1" dirty="0">
                <a:latin typeface="Courier New" pitchFamily="49" charset="0"/>
                <a:cs typeface="Courier New" pitchFamily="49" charset="0"/>
              </a:rPr>
              <a:t>		}</a:t>
            </a:r>
          </a:p>
          <a:p>
            <a:pPr>
              <a:spcBef>
                <a:spcPts val="200"/>
              </a:spcBef>
              <a:buNone/>
            </a:pPr>
            <a:r>
              <a:rPr lang="en-US" sz="1600" b="1" dirty="0">
                <a:latin typeface="Courier New" pitchFamily="49" charset="0"/>
                <a:cs typeface="Courier New" pitchFamily="49" charset="0"/>
              </a:rPr>
              <a:t>		else if(</a:t>
            </a:r>
            <a:r>
              <a:rPr lang="en-US" sz="1600" b="1" dirty="0">
                <a:solidFill>
                  <a:srgbClr val="0033CC"/>
                </a:solidFill>
                <a:latin typeface="Courier New" pitchFamily="49" charset="0"/>
                <a:cs typeface="Courier New" pitchFamily="49" charset="0"/>
              </a:rPr>
              <a:t>$register == 0</a:t>
            </a:r>
            <a:r>
              <a:rPr lang="en-US" sz="1600" b="1" dirty="0">
                <a:latin typeface="Courier New" pitchFamily="49" charset="0"/>
                <a:cs typeface="Courier New" pitchFamily="49" charset="0"/>
              </a:rPr>
              <a:t>){</a:t>
            </a:r>
          </a:p>
          <a:p>
            <a:pPr>
              <a:spcBef>
                <a:spcPts val="200"/>
              </a:spcBef>
              <a:buNone/>
            </a:pPr>
            <a:r>
              <a:rPr lang="en-US" sz="1600" b="1" dirty="0">
                <a:latin typeface="Courier New" pitchFamily="49" charset="0"/>
                <a:cs typeface="Courier New" pitchFamily="49" charset="0"/>
              </a:rPr>
              <a:t>		   echo "You have unregistered successfully, Hope to see you again &lt;</a:t>
            </a:r>
            <a:r>
              <a:rPr lang="en-US" sz="1600" b="1" dirty="0" err="1">
                <a:latin typeface="Courier New" pitchFamily="49" charset="0"/>
                <a:cs typeface="Courier New" pitchFamily="49" charset="0"/>
              </a:rPr>
              <a:t>br</a:t>
            </a:r>
            <a:r>
              <a:rPr lang="en-US" sz="1600" b="1" dirty="0">
                <a:latin typeface="Courier New" pitchFamily="49" charset="0"/>
                <a:cs typeface="Courier New" pitchFamily="49" charset="0"/>
              </a:rPr>
              <a:t> /&gt;";</a:t>
            </a:r>
          </a:p>
          <a:p>
            <a:pPr>
              <a:spcBef>
                <a:spcPts val="200"/>
              </a:spcBef>
              <a:buNone/>
            </a:pPr>
            <a:r>
              <a:rPr lang="en-US" sz="1600" b="1" dirty="0">
                <a:latin typeface="Courier New" pitchFamily="49" charset="0"/>
                <a:cs typeface="Courier New" pitchFamily="49" charset="0"/>
              </a:rPr>
              <a:t>		   echo "Do you want to &lt;a </a:t>
            </a:r>
            <a:r>
              <a:rPr lang="en-US" sz="1600" b="1" dirty="0" err="1">
                <a:latin typeface="Courier New" pitchFamily="49" charset="0"/>
                <a:cs typeface="Courier New" pitchFamily="49" charset="0"/>
              </a:rPr>
              <a:t>href</a:t>
            </a:r>
            <a:r>
              <a:rPr lang="en-US" sz="1600" b="1" dirty="0">
                <a:latin typeface="Courier New" pitchFamily="49" charset="0"/>
                <a:cs typeface="Courier New" pitchFamily="49" charset="0"/>
              </a:rPr>
              <a:t>='register.php'&gt;register&lt;/a&gt; again &lt;</a:t>
            </a:r>
            <a:r>
              <a:rPr lang="en-US" sz="1600" b="1" dirty="0" err="1">
                <a:latin typeface="Courier New" pitchFamily="49" charset="0"/>
                <a:cs typeface="Courier New" pitchFamily="49" charset="0"/>
              </a:rPr>
              <a:t>br</a:t>
            </a:r>
            <a:r>
              <a:rPr lang="en-US" sz="1600" b="1" dirty="0">
                <a:latin typeface="Courier New" pitchFamily="49" charset="0"/>
                <a:cs typeface="Courier New" pitchFamily="49" charset="0"/>
              </a:rPr>
              <a:t> /&gt;";</a:t>
            </a:r>
          </a:p>
          <a:p>
            <a:pPr>
              <a:spcBef>
                <a:spcPts val="200"/>
              </a:spcBef>
              <a:buNone/>
            </a:pPr>
            <a:r>
              <a:rPr lang="en-US" sz="1600" b="1" dirty="0">
                <a:latin typeface="Courier New" pitchFamily="49" charset="0"/>
                <a:cs typeface="Courier New" pitchFamily="49" charset="0"/>
              </a:rPr>
              <a:t>		}</a:t>
            </a:r>
          </a:p>
          <a:p>
            <a:pPr>
              <a:spcBef>
                <a:spcPts val="200"/>
              </a:spcBef>
              <a:buNone/>
            </a:pPr>
            <a:r>
              <a:rPr lang="en-US" sz="1600" b="1" dirty="0">
                <a:latin typeface="Courier New" pitchFamily="49" charset="0"/>
                <a:cs typeface="Courier New" pitchFamily="49" charset="0"/>
              </a:rPr>
              <a:t>	?&gt;</a:t>
            </a:r>
          </a:p>
          <a:p>
            <a:pPr>
              <a:spcBef>
                <a:spcPts val="200"/>
              </a:spcBef>
              <a:buNone/>
            </a:pPr>
            <a:r>
              <a:rPr lang="en-US" sz="1600" b="1" dirty="0">
                <a:latin typeface="Courier New" pitchFamily="49" charset="0"/>
                <a:cs typeface="Courier New" pitchFamily="49" charset="0"/>
              </a:rPr>
              <a:t>&lt;/body&gt;</a:t>
            </a:r>
          </a:p>
          <a:p>
            <a:pPr>
              <a:spcBef>
                <a:spcPts val="200"/>
              </a:spcBef>
              <a:buNone/>
            </a:pPr>
            <a:r>
              <a:rPr lang="en-US" sz="1600" b="1" dirty="0">
                <a:latin typeface="Courier New" pitchFamily="49" charset="0"/>
                <a:cs typeface="Courier New" pitchFamily="49" charset="0"/>
              </a:rPr>
              <a:t>&lt;/html&gt;</a:t>
            </a:r>
          </a:p>
          <a:p>
            <a:pPr>
              <a:spcBef>
                <a:spcPts val="200"/>
              </a:spcBef>
              <a:buNone/>
            </a:pPr>
            <a:endParaRPr lang="en-US" sz="16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104</a:t>
            </a:fld>
            <a:endParaRPr lang="en-US" dirty="0"/>
          </a:p>
        </p:txBody>
      </p:sp>
    </p:spTree>
  </p:cSld>
  <p:clrMapOvr>
    <a:masterClrMapping/>
  </p:clrMapOvr>
  <p:transition>
    <p:strips/>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762000"/>
          </a:xfrm>
        </p:spPr>
        <p:txBody>
          <a:bodyPr/>
          <a:lstStyle/>
          <a:p>
            <a:r>
              <a:rPr lang="en-US" dirty="0"/>
              <a:t>Cookies Issues </a:t>
            </a:r>
          </a:p>
        </p:txBody>
      </p:sp>
      <p:sp>
        <p:nvSpPr>
          <p:cNvPr id="3" name="Content Placeholder 2"/>
          <p:cNvSpPr>
            <a:spLocks noGrp="1"/>
          </p:cNvSpPr>
          <p:nvPr>
            <p:ph idx="1"/>
          </p:nvPr>
        </p:nvSpPr>
        <p:spPr>
          <a:xfrm>
            <a:off x="304800" y="1066800"/>
            <a:ext cx="8915400" cy="5181600"/>
          </a:xfrm>
        </p:spPr>
        <p:txBody>
          <a:bodyPr/>
          <a:lstStyle/>
          <a:p>
            <a:r>
              <a:rPr lang="en-US" sz="2800" dirty="0"/>
              <a:t>Security! </a:t>
            </a:r>
            <a:r>
              <a:rPr lang="en-US" sz="2400" b="1" dirty="0">
                <a:solidFill>
                  <a:srgbClr val="0033CC"/>
                </a:solidFill>
                <a:latin typeface="Courier New" pitchFamily="49" charset="0"/>
                <a:cs typeface="Courier New" pitchFamily="49" charset="0"/>
              </a:rPr>
              <a:t>$_COOKIE["login"]=true</a:t>
            </a:r>
            <a:r>
              <a:rPr lang="en-US" sz="2800" b="1" dirty="0">
                <a:solidFill>
                  <a:srgbClr val="0033CC"/>
                </a:solidFill>
                <a:latin typeface="Courier New" pitchFamily="49" charset="0"/>
                <a:cs typeface="Courier New" pitchFamily="49" charset="0"/>
              </a:rPr>
              <a:t> </a:t>
            </a:r>
            <a:r>
              <a:rPr lang="en-US" sz="2800" dirty="0"/>
              <a:t>??!!</a:t>
            </a:r>
          </a:p>
          <a:p>
            <a:r>
              <a:rPr lang="en-US" sz="2800" dirty="0"/>
              <a:t>Need to save data/state for client in </a:t>
            </a:r>
            <a:r>
              <a:rPr lang="en-US" sz="2800" dirty="0">
                <a:solidFill>
                  <a:srgbClr val="C00000"/>
                </a:solidFill>
              </a:rPr>
              <a:t>server side</a:t>
            </a:r>
          </a:p>
          <a:p>
            <a:pPr lvl="1"/>
            <a:r>
              <a:rPr lang="en-US" sz="2400" dirty="0"/>
              <a:t>E.g. login statue, current purchased items in e-shopping, name &amp; ID of students, …</a:t>
            </a:r>
          </a:p>
          <a:p>
            <a:pPr lvl="1"/>
            <a:r>
              <a:rPr lang="en-US" sz="2400" dirty="0"/>
              <a:t>We do </a:t>
            </a:r>
            <a:r>
              <a:rPr lang="en-US" sz="2400" i="1" dirty="0">
                <a:solidFill>
                  <a:srgbClr val="C00000"/>
                </a:solidFill>
              </a:rPr>
              <a:t>NOT</a:t>
            </a:r>
            <a:r>
              <a:rPr lang="en-US" sz="2400" dirty="0"/>
              <a:t> want to use cookies, because of</a:t>
            </a:r>
          </a:p>
          <a:p>
            <a:pPr lvl="2"/>
            <a:r>
              <a:rPr lang="en-US" sz="2400" dirty="0"/>
              <a:t>Security, Overhead, Performance, … </a:t>
            </a:r>
          </a:p>
          <a:p>
            <a:r>
              <a:rPr lang="en-US" sz="2800" dirty="0"/>
              <a:t>Solution</a:t>
            </a:r>
          </a:p>
          <a:p>
            <a:pPr lvl="1">
              <a:spcBef>
                <a:spcPts val="300"/>
              </a:spcBef>
            </a:pPr>
            <a:r>
              <a:rPr lang="en-US" sz="2400" dirty="0"/>
              <a:t>Create a (simple) database (i.e., </a:t>
            </a:r>
            <a:r>
              <a:rPr lang="en-US" sz="2400" i="1" dirty="0">
                <a:solidFill>
                  <a:srgbClr val="C00000"/>
                </a:solidFill>
              </a:rPr>
              <a:t>key-value</a:t>
            </a:r>
            <a:r>
              <a:rPr lang="en-US" sz="2400" dirty="0"/>
              <a:t> pairs) in server side (e.g., hash map, vector, …) for each </a:t>
            </a:r>
            <a:r>
              <a:rPr lang="en-US" sz="2400" i="1" dirty="0">
                <a:solidFill>
                  <a:srgbClr val="C00000"/>
                </a:solidFill>
              </a:rPr>
              <a:t>client</a:t>
            </a:r>
          </a:p>
          <a:p>
            <a:pPr lvl="1">
              <a:spcBef>
                <a:spcPts val="300"/>
              </a:spcBef>
            </a:pPr>
            <a:r>
              <a:rPr lang="en-US" sz="2400" dirty="0"/>
              <a:t>Data should be associated to client</a:t>
            </a:r>
          </a:p>
          <a:p>
            <a:pPr lvl="2">
              <a:spcBef>
                <a:spcPts val="300"/>
              </a:spcBef>
            </a:pPr>
            <a:r>
              <a:rPr lang="en-US" sz="2400" dirty="0"/>
              <a:t>Server should identify clients </a:t>
            </a:r>
          </a:p>
          <a:p>
            <a:pPr lvl="3">
              <a:spcBef>
                <a:spcPts val="300"/>
              </a:spcBef>
            </a:pPr>
            <a:r>
              <a:rPr lang="en-US" sz="2000" dirty="0"/>
              <a:t>User cookies are the key of the database </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105</a:t>
            </a:fld>
            <a:endParaRPr lang="en-US" dirty="0"/>
          </a:p>
        </p:txBody>
      </p:sp>
    </p:spTree>
    <p:extLst>
      <p:ext uri="{BB962C8B-B14F-4D97-AF65-F5344CB8AC3E}">
        <p14:creationId xmlns:p14="http://schemas.microsoft.com/office/powerpoint/2010/main" val="3458469832"/>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checkerboard(across)">
                                      <p:cBhvr>
                                        <p:cTn id="7" dur="500"/>
                                        <p:tgtEl>
                                          <p:spTgt spid="3">
                                            <p:txEl>
                                              <p:pRg st="5" end="5"/>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checkerboard(across)">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900" dirty="0"/>
              <a:t>PHP Sessions: Solution for Cookies Issues </a:t>
            </a:r>
          </a:p>
        </p:txBody>
      </p:sp>
      <p:sp>
        <p:nvSpPr>
          <p:cNvPr id="3" name="Content Placeholder 2"/>
          <p:cNvSpPr>
            <a:spLocks noGrp="1"/>
          </p:cNvSpPr>
          <p:nvPr>
            <p:ph idx="1"/>
          </p:nvPr>
        </p:nvSpPr>
        <p:spPr>
          <a:xfrm>
            <a:off x="228600" y="1143000"/>
            <a:ext cx="8991600" cy="5181600"/>
          </a:xfrm>
        </p:spPr>
        <p:txBody>
          <a:bodyPr/>
          <a:lstStyle/>
          <a:p>
            <a:r>
              <a:rPr lang="en-US" sz="3200" dirty="0"/>
              <a:t>PHP Session: The Cookies + The (simple) Database </a:t>
            </a:r>
          </a:p>
          <a:p>
            <a:r>
              <a:rPr lang="en-US" dirty="0"/>
              <a:t>A PHP session variable stores </a:t>
            </a:r>
            <a:r>
              <a:rPr lang="en-US" dirty="0">
                <a:solidFill>
                  <a:srgbClr val="C00000"/>
                </a:solidFill>
              </a:rPr>
              <a:t>information about settings/states</a:t>
            </a:r>
            <a:r>
              <a:rPr lang="en-US" dirty="0"/>
              <a:t> for a user session</a:t>
            </a:r>
          </a:p>
          <a:p>
            <a:pPr lvl="1"/>
            <a:r>
              <a:rPr lang="en-US" dirty="0"/>
              <a:t>To solve the "</a:t>
            </a:r>
            <a:r>
              <a:rPr lang="en-US" dirty="0">
                <a:solidFill>
                  <a:srgbClr val="C00000"/>
                </a:solidFill>
              </a:rPr>
              <a:t>stateless HTTP</a:t>
            </a:r>
            <a:r>
              <a:rPr lang="en-US" dirty="0"/>
              <a:t>" problem </a:t>
            </a:r>
          </a:p>
          <a:p>
            <a:pPr lvl="1"/>
            <a:r>
              <a:rPr lang="en-US" dirty="0"/>
              <a:t>By allowing to store user information on the server for later use</a:t>
            </a:r>
          </a:p>
          <a:p>
            <a:r>
              <a:rPr lang="en-US" dirty="0"/>
              <a:t>Works by creating a unique id (ID) for each session and store variables based on this ID</a:t>
            </a:r>
          </a:p>
          <a:p>
            <a:pPr lvl="1"/>
            <a:r>
              <a:rPr lang="en-US" dirty="0"/>
              <a:t>ID is stored in a </a:t>
            </a:r>
            <a:r>
              <a:rPr lang="en-US" i="1" dirty="0">
                <a:solidFill>
                  <a:srgbClr val="C00000"/>
                </a:solidFill>
              </a:rPr>
              <a:t>session</a:t>
            </a:r>
            <a:r>
              <a:rPr lang="en-US" dirty="0"/>
              <a:t> cookie &amp; sent back to client </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106</a:t>
            </a:fld>
            <a:endParaRPr lang="en-US" dirty="0"/>
          </a:p>
        </p:txBody>
      </p:sp>
    </p:spTree>
  </p:cSld>
  <p:clrMapOvr>
    <a:masterClrMapping/>
  </p:clrMapOvr>
  <p:transition>
    <p:strips/>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Sessions (cont’d)</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107</a:t>
            </a:fld>
            <a:endParaRPr lang="en-US" dirty="0"/>
          </a:p>
        </p:txBody>
      </p:sp>
      <p:sp>
        <p:nvSpPr>
          <p:cNvPr id="1187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8785" name="Object 1"/>
          <p:cNvGraphicFramePr>
            <a:graphicFrameLocks noChangeAspect="1"/>
          </p:cNvGraphicFramePr>
          <p:nvPr>
            <p:extLst>
              <p:ext uri="{D42A27DB-BD31-4B8C-83A1-F6EECF244321}">
                <p14:modId xmlns:p14="http://schemas.microsoft.com/office/powerpoint/2010/main" val="2886845251"/>
              </p:ext>
            </p:extLst>
          </p:nvPr>
        </p:nvGraphicFramePr>
        <p:xfrm>
          <a:off x="1676400" y="1219200"/>
          <a:ext cx="5486400" cy="4963247"/>
        </p:xfrm>
        <a:graphic>
          <a:graphicData uri="http://schemas.openxmlformats.org/presentationml/2006/ole">
            <mc:AlternateContent xmlns:mc="http://schemas.openxmlformats.org/markup-compatibility/2006">
              <mc:Choice xmlns:v="urn:schemas-microsoft-com:vml" Requires="v">
                <p:oleObj name="Visio" r:id="rId2" imgW="3898773" imgH="3520758" progId="Visio.Drawing.11">
                  <p:embed/>
                </p:oleObj>
              </mc:Choice>
              <mc:Fallback>
                <p:oleObj name="Visio" r:id="rId2" imgW="3898773" imgH="3520758" progId="Visio.Drawing.11">
                  <p:embed/>
                  <p:pic>
                    <p:nvPicPr>
                      <p:cNvPr id="0" name="Picture 1"/>
                      <p:cNvPicPr>
                        <a:picLocks noChangeAspect="1" noChangeArrowheads="1"/>
                      </p:cNvPicPr>
                      <p:nvPr/>
                    </p:nvPicPr>
                    <p:blipFill>
                      <a:blip r:embed="rId3"/>
                      <a:srcRect/>
                      <a:stretch>
                        <a:fillRect/>
                      </a:stretch>
                    </p:blipFill>
                    <p:spPr bwMode="auto">
                      <a:xfrm>
                        <a:off x="1676400" y="1219200"/>
                        <a:ext cx="5486400" cy="4963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trips/>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Sessions in Action </a:t>
            </a:r>
          </a:p>
        </p:txBody>
      </p:sp>
      <p:sp>
        <p:nvSpPr>
          <p:cNvPr id="3" name="Content Placeholder 2"/>
          <p:cNvSpPr>
            <a:spLocks noGrp="1"/>
          </p:cNvSpPr>
          <p:nvPr>
            <p:ph idx="1"/>
          </p:nvPr>
        </p:nvSpPr>
        <p:spPr>
          <a:xfrm>
            <a:off x="304800" y="1143000"/>
            <a:ext cx="8839200" cy="5181600"/>
          </a:xfrm>
        </p:spPr>
        <p:txBody>
          <a:bodyPr/>
          <a:lstStyle/>
          <a:p>
            <a:pPr>
              <a:spcBef>
                <a:spcPts val="800"/>
              </a:spcBef>
            </a:pPr>
            <a:r>
              <a:rPr lang="en-US" sz="3000" dirty="0">
                <a:solidFill>
                  <a:srgbClr val="C00000"/>
                </a:solidFill>
              </a:rPr>
              <a:t>Every page</a:t>
            </a:r>
            <a:r>
              <a:rPr lang="en-US" sz="3000" dirty="0"/>
              <a:t> that uses session data must be proceeded by the </a:t>
            </a:r>
            <a:r>
              <a:rPr lang="en-US" sz="2600" b="1" dirty="0">
                <a:solidFill>
                  <a:srgbClr val="0033CC"/>
                </a:solidFill>
                <a:latin typeface="Courier New" pitchFamily="49" charset="0"/>
                <a:cs typeface="Courier New" pitchFamily="49" charset="0"/>
              </a:rPr>
              <a:t>session_start()</a:t>
            </a:r>
            <a:endParaRPr lang="en-US" sz="2600" dirty="0"/>
          </a:p>
          <a:p>
            <a:pPr lvl="1">
              <a:spcBef>
                <a:spcPts val="800"/>
              </a:spcBef>
            </a:pPr>
            <a:r>
              <a:rPr lang="en-US" sz="2400" dirty="0"/>
              <a:t>Creates new session </a:t>
            </a:r>
            <a:r>
              <a:rPr lang="en-US" sz="2400" dirty="0">
                <a:solidFill>
                  <a:srgbClr val="C00000"/>
                </a:solidFill>
              </a:rPr>
              <a:t>or</a:t>
            </a:r>
            <a:r>
              <a:rPr lang="en-US" sz="2400" dirty="0"/>
              <a:t> retrieves info. from the (simple)DB</a:t>
            </a:r>
          </a:p>
          <a:p>
            <a:pPr lvl="2">
              <a:spcBef>
                <a:spcPts val="800"/>
              </a:spcBef>
            </a:pPr>
            <a:r>
              <a:rPr lang="en-US" sz="2400" dirty="0"/>
              <a:t>How does it know what it should do?</a:t>
            </a:r>
          </a:p>
          <a:p>
            <a:pPr lvl="1">
              <a:spcBef>
                <a:spcPts val="800"/>
              </a:spcBef>
            </a:pPr>
            <a:r>
              <a:rPr lang="en-US" sz="2400" dirty="0"/>
              <a:t>Must come before anything sent to client, before </a:t>
            </a:r>
            <a:r>
              <a:rPr lang="en-US" sz="2400" b="1" dirty="0">
                <a:solidFill>
                  <a:srgbClr val="0033CC"/>
                </a:solidFill>
                <a:latin typeface="Courier New" pitchFamily="49" charset="0"/>
                <a:cs typeface="Courier New" pitchFamily="49" charset="0"/>
              </a:rPr>
              <a:t>&lt;html&gt;</a:t>
            </a:r>
          </a:p>
          <a:p>
            <a:pPr>
              <a:spcBef>
                <a:spcPts val="800"/>
              </a:spcBef>
            </a:pPr>
            <a:r>
              <a:rPr lang="en-US" sz="3000" dirty="0"/>
              <a:t>Session variables are then set and retrieved by accessing the global </a:t>
            </a:r>
            <a:r>
              <a:rPr lang="en-US" sz="2600" b="1" dirty="0">
                <a:solidFill>
                  <a:srgbClr val="0033CC"/>
                </a:solidFill>
                <a:latin typeface="Courier New" pitchFamily="49" charset="0"/>
                <a:cs typeface="Courier New" pitchFamily="49" charset="0"/>
              </a:rPr>
              <a:t>$_SESSION</a:t>
            </a:r>
          </a:p>
          <a:p>
            <a:pPr>
              <a:spcBef>
                <a:spcPts val="800"/>
              </a:spcBef>
            </a:pPr>
            <a:r>
              <a:rPr lang="en-US" sz="2800" dirty="0"/>
              <a:t>When we don’t need the session data (e.g. logoff)</a:t>
            </a:r>
          </a:p>
          <a:p>
            <a:pPr lvl="1">
              <a:spcBef>
                <a:spcPts val="800"/>
              </a:spcBef>
            </a:pPr>
            <a:r>
              <a:rPr lang="en-US" sz="2400" dirty="0"/>
              <a:t>Remove an specific variable: </a:t>
            </a:r>
            <a:r>
              <a:rPr lang="en-US" sz="2200" b="1" dirty="0">
                <a:solidFill>
                  <a:srgbClr val="0033CC"/>
                </a:solidFill>
                <a:latin typeface="Courier New" pitchFamily="49" charset="0"/>
                <a:cs typeface="Courier New" pitchFamily="49" charset="0"/>
              </a:rPr>
              <a:t>unset($_SESSION[</a:t>
            </a:r>
            <a:r>
              <a:rPr lang="en-US" sz="2200" b="1" dirty="0">
                <a:latin typeface="Courier New" pitchFamily="49" charset="0"/>
                <a:cs typeface="Courier New" pitchFamily="49" charset="0"/>
              </a:rPr>
              <a:t>"key"</a:t>
            </a:r>
            <a:r>
              <a:rPr lang="en-US" sz="2200" b="1" dirty="0">
                <a:solidFill>
                  <a:srgbClr val="0033CC"/>
                </a:solidFill>
                <a:latin typeface="Courier New" pitchFamily="49" charset="0"/>
                <a:cs typeface="Courier New" pitchFamily="49" charset="0"/>
              </a:rPr>
              <a:t>])</a:t>
            </a:r>
          </a:p>
          <a:p>
            <a:pPr lvl="1">
              <a:spcBef>
                <a:spcPts val="800"/>
              </a:spcBef>
            </a:pPr>
            <a:r>
              <a:rPr lang="en-US" sz="2400" dirty="0"/>
              <a:t>Delete whole session data: </a:t>
            </a:r>
            <a:r>
              <a:rPr lang="en-US" sz="2200" b="1" dirty="0" err="1">
                <a:solidFill>
                  <a:srgbClr val="0033CC"/>
                </a:solidFill>
                <a:latin typeface="Courier New" pitchFamily="49" charset="0"/>
                <a:cs typeface="Courier New" pitchFamily="49" charset="0"/>
              </a:rPr>
              <a:t>session_destroy</a:t>
            </a:r>
            <a:r>
              <a:rPr lang="en-US" sz="2200" b="1" dirty="0">
                <a:solidFill>
                  <a:srgbClr val="0033CC"/>
                </a:solidFill>
                <a:latin typeface="Courier New" pitchFamily="49" charset="0"/>
                <a:cs typeface="Courier New" pitchFamily="49" charset="0"/>
              </a:rPr>
              <a:t>()</a:t>
            </a:r>
            <a:endParaRPr lang="en-US" sz="22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108</a:t>
            </a:fld>
            <a:endParaRPr lang="en-US" dirty="0"/>
          </a:p>
        </p:txBody>
      </p:sp>
    </p:spTree>
  </p:cSld>
  <p:clrMapOvr>
    <a:masterClrMapping/>
  </p:clrMapOvr>
  <p:transition>
    <p:strips/>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Sessions: Example 1</a:t>
            </a:r>
          </a:p>
        </p:txBody>
      </p:sp>
      <p:sp>
        <p:nvSpPr>
          <p:cNvPr id="3" name="Content Placeholder 2"/>
          <p:cNvSpPr>
            <a:spLocks noGrp="1"/>
          </p:cNvSpPr>
          <p:nvPr>
            <p:ph idx="1"/>
          </p:nvPr>
        </p:nvSpPr>
        <p:spPr>
          <a:xfrm>
            <a:off x="304800" y="1143000"/>
            <a:ext cx="8839200" cy="5181600"/>
          </a:xfrm>
        </p:spPr>
        <p:txBody>
          <a:bodyPr/>
          <a:lstStyle/>
          <a:p>
            <a:pPr>
              <a:spcBef>
                <a:spcPts val="100"/>
              </a:spcBef>
              <a:buNone/>
            </a:pPr>
            <a:r>
              <a:rPr lang="en-US" sz="1700" b="1" dirty="0">
                <a:latin typeface="Courier New" pitchFamily="49" charset="0"/>
                <a:cs typeface="Courier New" pitchFamily="49" charset="0"/>
              </a:rPr>
              <a:t>&lt;?</a:t>
            </a:r>
            <a:r>
              <a:rPr lang="en-US" sz="1700" b="1" dirty="0" err="1">
                <a:latin typeface="Courier New" pitchFamily="49" charset="0"/>
                <a:cs typeface="Courier New" pitchFamily="49" charset="0"/>
              </a:rPr>
              <a:t>php</a:t>
            </a:r>
            <a:r>
              <a:rPr lang="en-US" sz="1700" b="1" dirty="0">
                <a:latin typeface="Courier New" pitchFamily="49" charset="0"/>
                <a:cs typeface="Courier New" pitchFamily="49" charset="0"/>
              </a:rPr>
              <a:t> </a:t>
            </a:r>
            <a:r>
              <a:rPr lang="en-US" sz="1700" b="1" dirty="0">
                <a:solidFill>
                  <a:srgbClr val="C00000"/>
                </a:solidFill>
                <a:latin typeface="Courier New" pitchFamily="49" charset="0"/>
                <a:cs typeface="Courier New" pitchFamily="49" charset="0"/>
              </a:rPr>
              <a:t>#session1.php</a:t>
            </a:r>
          </a:p>
          <a:p>
            <a:pPr>
              <a:spcBef>
                <a:spcPts val="100"/>
              </a:spcBef>
              <a:buNone/>
            </a:pPr>
            <a:r>
              <a:rPr lang="en-US" sz="1700" b="1" dirty="0">
                <a:solidFill>
                  <a:srgbClr val="0033CC"/>
                </a:solidFill>
                <a:latin typeface="Courier New" pitchFamily="49" charset="0"/>
                <a:cs typeface="Courier New" pitchFamily="49" charset="0"/>
              </a:rPr>
              <a:t>session_start</a:t>
            </a:r>
            <a:r>
              <a:rPr lang="en-US" sz="1700" b="1" dirty="0">
                <a:latin typeface="Courier New" pitchFamily="49" charset="0"/>
                <a:cs typeface="Courier New" pitchFamily="49" charset="0"/>
              </a:rPr>
              <a:t>();</a:t>
            </a:r>
          </a:p>
          <a:p>
            <a:pPr>
              <a:spcBef>
                <a:spcPts val="100"/>
              </a:spcBef>
              <a:buNone/>
            </a:pPr>
            <a:r>
              <a:rPr lang="en-US" sz="1700" b="1" dirty="0">
                <a:solidFill>
                  <a:srgbClr val="0033CC"/>
                </a:solidFill>
                <a:latin typeface="Courier New" pitchFamily="49" charset="0"/>
                <a:cs typeface="Courier New" pitchFamily="49" charset="0"/>
              </a:rPr>
              <a:t>$_SESSION["</a:t>
            </a:r>
            <a:r>
              <a:rPr lang="en-US" sz="1700" b="1" dirty="0" err="1">
                <a:solidFill>
                  <a:srgbClr val="0033CC"/>
                </a:solidFill>
                <a:latin typeface="Courier New" pitchFamily="49" charset="0"/>
                <a:cs typeface="Courier New" pitchFamily="49" charset="0"/>
              </a:rPr>
              <a:t>cnt</a:t>
            </a:r>
            <a:r>
              <a:rPr lang="en-US" sz="1700" b="1" dirty="0">
                <a:solidFill>
                  <a:srgbClr val="0033CC"/>
                </a:solidFill>
                <a:latin typeface="Courier New" pitchFamily="49" charset="0"/>
                <a:cs typeface="Courier New" pitchFamily="49" charset="0"/>
              </a:rPr>
              <a:t>"] = (</a:t>
            </a:r>
            <a:r>
              <a:rPr lang="en-US" sz="1700" b="1" dirty="0" err="1">
                <a:solidFill>
                  <a:srgbClr val="0033CC"/>
                </a:solidFill>
                <a:latin typeface="Courier New" pitchFamily="49" charset="0"/>
                <a:cs typeface="Courier New" pitchFamily="49" charset="0"/>
              </a:rPr>
              <a:t>isset</a:t>
            </a:r>
            <a:r>
              <a:rPr lang="en-US" sz="1700" b="1" dirty="0">
                <a:solidFill>
                  <a:srgbClr val="0033CC"/>
                </a:solidFill>
                <a:latin typeface="Courier New" pitchFamily="49" charset="0"/>
                <a:cs typeface="Courier New" pitchFamily="49" charset="0"/>
              </a:rPr>
              <a:t>($_SESSION["</a:t>
            </a:r>
            <a:r>
              <a:rPr lang="en-US" sz="1700" b="1" dirty="0" err="1">
                <a:solidFill>
                  <a:srgbClr val="0033CC"/>
                </a:solidFill>
                <a:latin typeface="Courier New" pitchFamily="49" charset="0"/>
                <a:cs typeface="Courier New" pitchFamily="49" charset="0"/>
              </a:rPr>
              <a:t>cnt</a:t>
            </a:r>
            <a:r>
              <a:rPr lang="en-US" sz="1700" b="1" dirty="0">
                <a:solidFill>
                  <a:srgbClr val="0033CC"/>
                </a:solidFill>
                <a:latin typeface="Courier New" pitchFamily="49" charset="0"/>
                <a:cs typeface="Courier New" pitchFamily="49" charset="0"/>
              </a:rPr>
              <a:t>"])) ? $_SESSION["</a:t>
            </a:r>
            <a:r>
              <a:rPr lang="en-US" sz="1700" b="1" dirty="0" err="1">
                <a:solidFill>
                  <a:srgbClr val="0033CC"/>
                </a:solidFill>
                <a:latin typeface="Courier New" pitchFamily="49" charset="0"/>
                <a:cs typeface="Courier New" pitchFamily="49" charset="0"/>
              </a:rPr>
              <a:t>cnt</a:t>
            </a:r>
            <a:r>
              <a:rPr lang="en-US" sz="1700" b="1" dirty="0">
                <a:solidFill>
                  <a:srgbClr val="0033CC"/>
                </a:solidFill>
                <a:latin typeface="Courier New" pitchFamily="49" charset="0"/>
                <a:cs typeface="Courier New" pitchFamily="49" charset="0"/>
              </a:rPr>
              <a:t>"] + 1 : 1;</a:t>
            </a:r>
          </a:p>
          <a:p>
            <a:pPr>
              <a:spcBef>
                <a:spcPts val="100"/>
              </a:spcBef>
              <a:buNone/>
            </a:pPr>
            <a:r>
              <a:rPr lang="en-US" sz="1700" b="1" dirty="0">
                <a:latin typeface="Courier New" pitchFamily="49" charset="0"/>
                <a:cs typeface="Courier New" pitchFamily="49" charset="0"/>
              </a:rPr>
              <a:t>?&gt;</a:t>
            </a:r>
          </a:p>
          <a:p>
            <a:pPr>
              <a:spcBef>
                <a:spcPts val="100"/>
              </a:spcBef>
              <a:buNone/>
            </a:pPr>
            <a:r>
              <a:rPr lang="en-US" sz="1700" b="1" dirty="0">
                <a:latin typeface="Courier New" pitchFamily="49" charset="0"/>
                <a:cs typeface="Courier New" pitchFamily="49" charset="0"/>
              </a:rPr>
              <a:t>&lt;html&gt; &lt;head&gt; &lt;/head&gt;&lt;body&gt;</a:t>
            </a:r>
          </a:p>
          <a:p>
            <a:pPr>
              <a:spcBef>
                <a:spcPts val="100"/>
              </a:spcBef>
              <a:buNone/>
            </a:pPr>
            <a:r>
              <a:rPr lang="en-US" sz="1700" b="1" dirty="0">
                <a:latin typeface="Courier New" pitchFamily="49" charset="0"/>
                <a:cs typeface="Courier New" pitchFamily="49" charset="0"/>
              </a:rPr>
              <a:t>You have visited this page </a:t>
            </a:r>
            <a:r>
              <a:rPr lang="en-US" sz="1700" b="1" dirty="0">
                <a:solidFill>
                  <a:srgbClr val="0033CC"/>
                </a:solidFill>
                <a:latin typeface="Courier New" pitchFamily="49" charset="0"/>
                <a:cs typeface="Courier New" pitchFamily="49" charset="0"/>
              </a:rPr>
              <a:t>&lt;?</a:t>
            </a:r>
            <a:r>
              <a:rPr lang="en-US" sz="1700" b="1" dirty="0" err="1">
                <a:solidFill>
                  <a:srgbClr val="0033CC"/>
                </a:solidFill>
                <a:latin typeface="Courier New" pitchFamily="49" charset="0"/>
                <a:cs typeface="Courier New" pitchFamily="49" charset="0"/>
              </a:rPr>
              <a:t>php</a:t>
            </a:r>
            <a:r>
              <a:rPr lang="en-US" sz="1700" b="1" dirty="0">
                <a:solidFill>
                  <a:srgbClr val="0033CC"/>
                </a:solidFill>
                <a:latin typeface="Courier New" pitchFamily="49" charset="0"/>
                <a:cs typeface="Courier New" pitchFamily="49" charset="0"/>
              </a:rPr>
              <a:t> echo $_SESSION["</a:t>
            </a:r>
            <a:r>
              <a:rPr lang="en-US" sz="1700" b="1" dirty="0" err="1">
                <a:solidFill>
                  <a:srgbClr val="0033CC"/>
                </a:solidFill>
                <a:latin typeface="Courier New" pitchFamily="49" charset="0"/>
                <a:cs typeface="Courier New" pitchFamily="49" charset="0"/>
              </a:rPr>
              <a:t>cnt</a:t>
            </a:r>
            <a:r>
              <a:rPr lang="en-US" sz="1700" b="1" dirty="0">
                <a:solidFill>
                  <a:srgbClr val="0033CC"/>
                </a:solidFill>
                <a:latin typeface="Courier New" pitchFamily="49" charset="0"/>
                <a:cs typeface="Courier New" pitchFamily="49" charset="0"/>
              </a:rPr>
              <a:t>"]; ?&gt; </a:t>
            </a:r>
            <a:r>
              <a:rPr lang="en-US" sz="1700" b="1" dirty="0">
                <a:latin typeface="Courier New" pitchFamily="49" charset="0"/>
                <a:cs typeface="Courier New" pitchFamily="49" charset="0"/>
              </a:rPr>
              <a:t>times.</a:t>
            </a:r>
          </a:p>
          <a:p>
            <a:pPr>
              <a:spcBef>
                <a:spcPts val="100"/>
              </a:spcBef>
              <a:buNone/>
            </a:pPr>
            <a:r>
              <a:rPr lang="en-US" sz="1700" b="1" dirty="0">
                <a:latin typeface="Courier New" pitchFamily="49" charset="0"/>
                <a:cs typeface="Courier New" pitchFamily="49" charset="0"/>
              </a:rPr>
              <a:t>&lt;form method="GET" action="http://127.0.0.1/IE/php/</a:t>
            </a:r>
            <a:r>
              <a:rPr lang="en-US" sz="1700" b="1" dirty="0">
                <a:solidFill>
                  <a:srgbClr val="0033CC"/>
                </a:solidFill>
                <a:latin typeface="Courier New" pitchFamily="49" charset="0"/>
                <a:cs typeface="Courier New" pitchFamily="49" charset="0"/>
              </a:rPr>
              <a:t>reset.php</a:t>
            </a:r>
            <a:r>
              <a:rPr lang="en-US" sz="1700" b="1" dirty="0">
                <a:latin typeface="Courier New" pitchFamily="49" charset="0"/>
                <a:cs typeface="Courier New" pitchFamily="49" charset="0"/>
              </a:rPr>
              <a:t>"&gt;</a:t>
            </a:r>
          </a:p>
          <a:p>
            <a:pPr>
              <a:spcBef>
                <a:spcPts val="100"/>
              </a:spcBef>
              <a:buNone/>
            </a:pPr>
            <a:r>
              <a:rPr lang="en-US" sz="1700" b="1" dirty="0">
                <a:latin typeface="Courier New" pitchFamily="49" charset="0"/>
                <a:cs typeface="Courier New" pitchFamily="49" charset="0"/>
              </a:rPr>
              <a:t>&lt;input type="submit" name="reset" value="Reset" /&gt;</a:t>
            </a:r>
          </a:p>
          <a:p>
            <a:pPr>
              <a:spcBef>
                <a:spcPts val="100"/>
              </a:spcBef>
              <a:buNone/>
            </a:pPr>
            <a:r>
              <a:rPr lang="en-US" sz="1700" b="1" dirty="0">
                <a:latin typeface="Courier New" pitchFamily="49" charset="0"/>
                <a:cs typeface="Courier New" pitchFamily="49" charset="0"/>
              </a:rPr>
              <a:t>&lt;/form&gt;</a:t>
            </a:r>
          </a:p>
          <a:p>
            <a:pPr>
              <a:spcBef>
                <a:spcPts val="100"/>
              </a:spcBef>
              <a:buNone/>
            </a:pPr>
            <a:r>
              <a:rPr lang="en-US" sz="1700" b="1" dirty="0">
                <a:latin typeface="Courier New" pitchFamily="49" charset="0"/>
                <a:cs typeface="Courier New" pitchFamily="49" charset="0"/>
              </a:rPr>
              <a:t>&lt;/body&gt; &lt;/html&gt;</a:t>
            </a:r>
          </a:p>
          <a:p>
            <a:pPr>
              <a:spcBef>
                <a:spcPts val="100"/>
              </a:spcBef>
              <a:buNone/>
            </a:pPr>
            <a:r>
              <a:rPr lang="en-US" sz="1700" b="1" dirty="0">
                <a:latin typeface="Courier New" pitchFamily="49" charset="0"/>
                <a:cs typeface="Courier New" pitchFamily="49" charset="0"/>
              </a:rPr>
              <a:t>======================================================</a:t>
            </a:r>
          </a:p>
          <a:p>
            <a:pPr>
              <a:spcBef>
                <a:spcPts val="100"/>
              </a:spcBef>
              <a:buNone/>
            </a:pPr>
            <a:r>
              <a:rPr lang="en-US" sz="1700" b="1" dirty="0">
                <a:latin typeface="Courier New" pitchFamily="49" charset="0"/>
                <a:cs typeface="Courier New" pitchFamily="49" charset="0"/>
              </a:rPr>
              <a:t>&lt;?</a:t>
            </a:r>
            <a:r>
              <a:rPr lang="en-US" sz="1700" b="1" dirty="0" err="1">
                <a:latin typeface="Courier New" pitchFamily="49" charset="0"/>
                <a:cs typeface="Courier New" pitchFamily="49" charset="0"/>
              </a:rPr>
              <a:t>php</a:t>
            </a:r>
            <a:r>
              <a:rPr lang="en-US" sz="1700" b="1" dirty="0">
                <a:latin typeface="Courier New" pitchFamily="49" charset="0"/>
                <a:cs typeface="Courier New" pitchFamily="49" charset="0"/>
              </a:rPr>
              <a:t> </a:t>
            </a:r>
            <a:r>
              <a:rPr lang="en-US" sz="1700" b="1" dirty="0">
                <a:solidFill>
                  <a:srgbClr val="C00000"/>
                </a:solidFill>
                <a:latin typeface="Courier New" pitchFamily="49" charset="0"/>
                <a:cs typeface="Courier New" pitchFamily="49" charset="0"/>
              </a:rPr>
              <a:t>#reset.php</a:t>
            </a:r>
            <a:endParaRPr lang="en-US" sz="1700" b="1" dirty="0">
              <a:latin typeface="Courier New" pitchFamily="49" charset="0"/>
              <a:cs typeface="Courier New" pitchFamily="49" charset="0"/>
            </a:endParaRPr>
          </a:p>
          <a:p>
            <a:pPr>
              <a:spcBef>
                <a:spcPts val="100"/>
              </a:spcBef>
              <a:buNone/>
            </a:pPr>
            <a:r>
              <a:rPr lang="en-US" sz="1700" b="1" dirty="0">
                <a:solidFill>
                  <a:srgbClr val="0033CC"/>
                </a:solidFill>
                <a:latin typeface="Courier New" pitchFamily="49" charset="0"/>
                <a:cs typeface="Courier New" pitchFamily="49" charset="0"/>
              </a:rPr>
              <a:t>session_start();</a:t>
            </a:r>
          </a:p>
          <a:p>
            <a:pPr>
              <a:spcBef>
                <a:spcPts val="100"/>
              </a:spcBef>
              <a:buNone/>
            </a:pPr>
            <a:r>
              <a:rPr lang="en-US" sz="1700" b="1" dirty="0">
                <a:solidFill>
                  <a:srgbClr val="0033CC"/>
                </a:solidFill>
                <a:latin typeface="Courier New" pitchFamily="49" charset="0"/>
                <a:cs typeface="Courier New" pitchFamily="49" charset="0"/>
              </a:rPr>
              <a:t>unset($_SESSION["</a:t>
            </a:r>
            <a:r>
              <a:rPr lang="en-US" sz="1700" b="1" dirty="0" err="1">
                <a:solidFill>
                  <a:srgbClr val="0033CC"/>
                </a:solidFill>
                <a:latin typeface="Courier New" pitchFamily="49" charset="0"/>
                <a:cs typeface="Courier New" pitchFamily="49" charset="0"/>
              </a:rPr>
              <a:t>cnt</a:t>
            </a:r>
            <a:r>
              <a:rPr lang="en-US" sz="1700" b="1" dirty="0">
                <a:solidFill>
                  <a:srgbClr val="0033CC"/>
                </a:solidFill>
                <a:latin typeface="Courier New" pitchFamily="49" charset="0"/>
                <a:cs typeface="Courier New" pitchFamily="49" charset="0"/>
              </a:rPr>
              <a:t>"]); // </a:t>
            </a:r>
            <a:r>
              <a:rPr lang="en-US" sz="1700" b="1" dirty="0" err="1">
                <a:solidFill>
                  <a:srgbClr val="0033CC"/>
                </a:solidFill>
                <a:latin typeface="Courier New" pitchFamily="49" charset="0"/>
                <a:cs typeface="Courier New" pitchFamily="49" charset="0"/>
              </a:rPr>
              <a:t>session_destory</a:t>
            </a:r>
            <a:r>
              <a:rPr lang="en-US" sz="1700" b="1" dirty="0">
                <a:solidFill>
                  <a:srgbClr val="0033CC"/>
                </a:solidFill>
                <a:latin typeface="Courier New" pitchFamily="49" charset="0"/>
                <a:cs typeface="Courier New" pitchFamily="49" charset="0"/>
              </a:rPr>
              <a:t>()</a:t>
            </a:r>
          </a:p>
          <a:p>
            <a:pPr>
              <a:spcBef>
                <a:spcPts val="100"/>
              </a:spcBef>
              <a:buNone/>
            </a:pPr>
            <a:r>
              <a:rPr lang="en-US" sz="1700" b="1" dirty="0">
                <a:latin typeface="Courier New" pitchFamily="49" charset="0"/>
                <a:cs typeface="Courier New" pitchFamily="49" charset="0"/>
              </a:rPr>
              <a:t>?&gt;</a:t>
            </a:r>
          </a:p>
          <a:p>
            <a:pPr>
              <a:spcBef>
                <a:spcPts val="100"/>
              </a:spcBef>
              <a:buNone/>
            </a:pPr>
            <a:r>
              <a:rPr lang="en-US" sz="1700" b="1" dirty="0">
                <a:latin typeface="Courier New" pitchFamily="49" charset="0"/>
                <a:cs typeface="Courier New" pitchFamily="49" charset="0"/>
              </a:rPr>
              <a:t>&lt;html&gt; &lt;head&gt;&lt;/head&gt; &lt;body&gt;Your counter is reset&lt;/body&gt;&lt;/html&gt;</a:t>
            </a:r>
          </a:p>
          <a:p>
            <a:pPr>
              <a:spcBef>
                <a:spcPts val="100"/>
              </a:spcBef>
              <a:buNone/>
            </a:pPr>
            <a:endParaRPr lang="en-US" sz="1700" b="1" dirty="0">
              <a:latin typeface="Courier New" pitchFamily="49" charset="0"/>
              <a:cs typeface="Courier New" pitchFamily="49" charset="0"/>
            </a:endParaRPr>
          </a:p>
          <a:p>
            <a:pPr>
              <a:spcBef>
                <a:spcPts val="100"/>
              </a:spcBef>
              <a:buNone/>
            </a:pPr>
            <a:endParaRPr lang="en-US" sz="17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109</a:t>
            </a:fld>
            <a:endParaRPr lang="en-US" dirty="0"/>
          </a:p>
        </p:txBody>
      </p:sp>
    </p:spTree>
  </p:cSld>
  <p:clrMapOvr>
    <a:masterClrMapping/>
  </p:clrMapOvr>
  <p:transition>
    <p:strips/>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839200" cy="762000"/>
          </a:xfrm>
        </p:spPr>
        <p:txBody>
          <a:bodyPr/>
          <a:lstStyle/>
          <a:p>
            <a:r>
              <a:rPr lang="en-US" dirty="0"/>
              <a:t>Embed vs. External Server Side Code</a:t>
            </a:r>
          </a:p>
        </p:txBody>
      </p:sp>
      <p:sp>
        <p:nvSpPr>
          <p:cNvPr id="3" name="Content Placeholder 2"/>
          <p:cNvSpPr>
            <a:spLocks noGrp="1"/>
          </p:cNvSpPr>
          <p:nvPr>
            <p:ph idx="1"/>
          </p:nvPr>
        </p:nvSpPr>
        <p:spPr>
          <a:xfrm>
            <a:off x="304800" y="1143000"/>
            <a:ext cx="8839200" cy="5181600"/>
          </a:xfrm>
        </p:spPr>
        <p:txBody>
          <a:bodyPr/>
          <a:lstStyle/>
          <a:p>
            <a:pPr>
              <a:spcBef>
                <a:spcPts val="100"/>
              </a:spcBef>
            </a:pPr>
            <a:r>
              <a:rPr lang="en-US" sz="3200" dirty="0"/>
              <a:t>External code</a:t>
            </a:r>
          </a:p>
          <a:p>
            <a:pPr lvl="1">
              <a:spcBef>
                <a:spcPts val="100"/>
              </a:spcBef>
            </a:pPr>
            <a:r>
              <a:rPr lang="en-US" sz="2800" dirty="0"/>
              <a:t>A separated program: C, C++, …</a:t>
            </a:r>
          </a:p>
          <a:p>
            <a:pPr lvl="1">
              <a:spcBef>
                <a:spcPts val="100"/>
              </a:spcBef>
            </a:pPr>
            <a:r>
              <a:rPr lang="en-US" sz="2800" dirty="0"/>
              <a:t>Server runs it and sends its output back to client</a:t>
            </a:r>
          </a:p>
          <a:p>
            <a:pPr>
              <a:spcBef>
                <a:spcPts val="100"/>
              </a:spcBef>
            </a:pPr>
            <a:r>
              <a:rPr lang="en-US" sz="3200" dirty="0"/>
              <a:t>Embed code</a:t>
            </a:r>
          </a:p>
          <a:p>
            <a:pPr lvl="1">
              <a:spcBef>
                <a:spcPts val="100"/>
              </a:spcBef>
            </a:pPr>
            <a:r>
              <a:rPr lang="en-US" sz="2800" dirty="0"/>
              <a:t>Scripting inside the HTML</a:t>
            </a:r>
          </a:p>
          <a:p>
            <a:pPr lvl="2">
              <a:spcBef>
                <a:spcPts val="100"/>
              </a:spcBef>
            </a:pPr>
            <a:r>
              <a:rPr lang="en-US" sz="2800" dirty="0"/>
              <a:t>Embed programming interface within server</a:t>
            </a:r>
          </a:p>
          <a:p>
            <a:pPr lvl="3">
              <a:spcBef>
                <a:spcPts val="100"/>
              </a:spcBef>
            </a:pPr>
            <a:r>
              <a:rPr lang="en-US" dirty="0"/>
              <a:t>Which is called when server see the </a:t>
            </a:r>
            <a:r>
              <a:rPr lang="en-US" dirty="0">
                <a:solidFill>
                  <a:srgbClr val="CC0000"/>
                </a:solidFill>
              </a:rPr>
              <a:t>scripting directions</a:t>
            </a:r>
          </a:p>
          <a:p>
            <a:pPr lvl="1">
              <a:spcBef>
                <a:spcPts val="100"/>
              </a:spcBef>
            </a:pPr>
            <a:r>
              <a:rPr lang="en-US" sz="2800" dirty="0"/>
              <a:t>Examples</a:t>
            </a:r>
          </a:p>
          <a:p>
            <a:pPr lvl="2">
              <a:spcBef>
                <a:spcPts val="100"/>
              </a:spcBef>
            </a:pPr>
            <a:r>
              <a:rPr lang="en-US" sz="2400" dirty="0"/>
              <a:t>Java Server Pages (JSP): Compiled and served by a JSP server</a:t>
            </a:r>
          </a:p>
          <a:p>
            <a:pPr lvl="2">
              <a:spcBef>
                <a:spcPts val="100"/>
              </a:spcBef>
            </a:pPr>
            <a:r>
              <a:rPr lang="en-US" sz="2400" dirty="0"/>
              <a:t>Python</a:t>
            </a:r>
          </a:p>
          <a:p>
            <a:pPr lvl="2">
              <a:spcBef>
                <a:spcPts val="100"/>
              </a:spcBef>
            </a:pPr>
            <a:r>
              <a:rPr lang="en-US" sz="2400" dirty="0"/>
              <a:t>PHP (the most common language)</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11</a:t>
            </a:fld>
            <a:endParaRPr lang="en-US" dirty="0"/>
          </a:p>
        </p:txBody>
      </p:sp>
    </p:spTree>
    <p:extLst>
      <p:ext uri="{BB962C8B-B14F-4D97-AF65-F5344CB8AC3E}">
        <p14:creationId xmlns:p14="http://schemas.microsoft.com/office/powerpoint/2010/main" val="431365088"/>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checkerboard(across)">
                                      <p:cBhvr>
                                        <p:cTn id="15" dur="500"/>
                                        <p:tgtEl>
                                          <p:spTgt spid="3">
                                            <p:txEl>
                                              <p:pRg st="4" end="4"/>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checkerboard(across)">
                                      <p:cBhvr>
                                        <p:cTn id="18" dur="500"/>
                                        <p:tgtEl>
                                          <p:spTgt spid="3">
                                            <p:txEl>
                                              <p:pRg st="5" end="5"/>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checkerboard(across)">
                                      <p:cBhvr>
                                        <p:cTn id="21" dur="500"/>
                                        <p:tgtEl>
                                          <p:spTgt spid="3">
                                            <p:txEl>
                                              <p:pRg st="6" end="6"/>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checkerboard(across)">
                                      <p:cBhvr>
                                        <p:cTn id="24" dur="500"/>
                                        <p:tgtEl>
                                          <p:spTgt spid="3">
                                            <p:txEl>
                                              <p:pRg st="7" end="7"/>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checkerboard(across)">
                                      <p:cBhvr>
                                        <p:cTn id="27" dur="500"/>
                                        <p:tgtEl>
                                          <p:spTgt spid="3">
                                            <p:txEl>
                                              <p:pRg st="8" end="8"/>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checkerboard(across)">
                                      <p:cBhvr>
                                        <p:cTn id="30" dur="500"/>
                                        <p:tgtEl>
                                          <p:spTgt spid="3">
                                            <p:txEl>
                                              <p:pRg st="9" end="9"/>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3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C121-0F8B-48B4-B3CA-3FC841167BD5}"/>
              </a:ext>
            </a:extLst>
          </p:cNvPr>
          <p:cNvSpPr>
            <a:spLocks noGrp="1"/>
          </p:cNvSpPr>
          <p:nvPr>
            <p:ph type="title"/>
          </p:nvPr>
        </p:nvSpPr>
        <p:spPr/>
        <p:txBody>
          <a:bodyPr/>
          <a:lstStyle/>
          <a:p>
            <a:r>
              <a:rPr lang="en-US" dirty="0"/>
              <a:t>PHP Sessions: Example 1 (cont’d)</a:t>
            </a:r>
          </a:p>
        </p:txBody>
      </p:sp>
      <p:sp>
        <p:nvSpPr>
          <p:cNvPr id="4" name="Slide Number Placeholder 3">
            <a:extLst>
              <a:ext uri="{FF2B5EF4-FFF2-40B4-BE49-F238E27FC236}">
                <a16:creationId xmlns:a16="http://schemas.microsoft.com/office/drawing/2014/main" id="{934283B9-2AC0-410F-BBA5-5231B5F8B7B5}"/>
              </a:ext>
            </a:extLst>
          </p:cNvPr>
          <p:cNvSpPr>
            <a:spLocks noGrp="1"/>
          </p:cNvSpPr>
          <p:nvPr>
            <p:ph type="sldNum" sz="quarter" idx="10"/>
          </p:nvPr>
        </p:nvSpPr>
        <p:spPr/>
        <p:txBody>
          <a:bodyPr/>
          <a:lstStyle/>
          <a:p>
            <a:pPr>
              <a:defRPr/>
            </a:pPr>
            <a:fld id="{2D801DCE-B9BA-4E03-9E27-F95A86438FEE}" type="slidenum">
              <a:rPr lang="en-US" smtClean="0"/>
              <a:pPr>
                <a:defRPr/>
              </a:pPr>
              <a:t>110</a:t>
            </a:fld>
            <a:endParaRPr lang="en-US" dirty="0"/>
          </a:p>
        </p:txBody>
      </p:sp>
      <p:pic>
        <p:nvPicPr>
          <p:cNvPr id="5" name="Picture 4">
            <a:extLst>
              <a:ext uri="{FF2B5EF4-FFF2-40B4-BE49-F238E27FC236}">
                <a16:creationId xmlns:a16="http://schemas.microsoft.com/office/drawing/2014/main" id="{012ACDDD-9044-477C-9F03-4FF70CB20C3F}"/>
              </a:ext>
            </a:extLst>
          </p:cNvPr>
          <p:cNvPicPr>
            <a:picLocks noChangeAspect="1"/>
          </p:cNvPicPr>
          <p:nvPr/>
        </p:nvPicPr>
        <p:blipFill>
          <a:blip r:embed="rId3"/>
          <a:stretch>
            <a:fillRect/>
          </a:stretch>
        </p:blipFill>
        <p:spPr>
          <a:xfrm>
            <a:off x="304800" y="1295400"/>
            <a:ext cx="8654191" cy="4684748"/>
          </a:xfrm>
          <a:prstGeom prst="rect">
            <a:avLst/>
          </a:prstGeom>
        </p:spPr>
      </p:pic>
    </p:spTree>
    <p:extLst>
      <p:ext uri="{BB962C8B-B14F-4D97-AF65-F5344CB8AC3E}">
        <p14:creationId xmlns:p14="http://schemas.microsoft.com/office/powerpoint/2010/main" val="3197167163"/>
      </p:ext>
    </p:extLst>
  </p:cSld>
  <p:clrMapOvr>
    <a:masterClrMapping/>
  </p:clrMapOvr>
  <p:transition>
    <p:strips/>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F6A0-60C4-445F-95C7-3617F2B47E9F}"/>
              </a:ext>
            </a:extLst>
          </p:cNvPr>
          <p:cNvSpPr>
            <a:spLocks noGrp="1"/>
          </p:cNvSpPr>
          <p:nvPr>
            <p:ph type="title"/>
          </p:nvPr>
        </p:nvSpPr>
        <p:spPr/>
        <p:txBody>
          <a:bodyPr/>
          <a:lstStyle/>
          <a:p>
            <a:r>
              <a:rPr lang="en-US" dirty="0"/>
              <a:t>PHP Sessions: Example 2 (cont’d)</a:t>
            </a:r>
          </a:p>
        </p:txBody>
      </p:sp>
      <p:sp>
        <p:nvSpPr>
          <p:cNvPr id="4" name="Slide Number Placeholder 3">
            <a:extLst>
              <a:ext uri="{FF2B5EF4-FFF2-40B4-BE49-F238E27FC236}">
                <a16:creationId xmlns:a16="http://schemas.microsoft.com/office/drawing/2014/main" id="{4C889AB3-DCEF-41AE-93BC-27BD40DD3669}"/>
              </a:ext>
            </a:extLst>
          </p:cNvPr>
          <p:cNvSpPr>
            <a:spLocks noGrp="1"/>
          </p:cNvSpPr>
          <p:nvPr>
            <p:ph type="sldNum" sz="quarter" idx="10"/>
          </p:nvPr>
        </p:nvSpPr>
        <p:spPr/>
        <p:txBody>
          <a:bodyPr/>
          <a:lstStyle/>
          <a:p>
            <a:pPr>
              <a:defRPr/>
            </a:pPr>
            <a:fld id="{2D801DCE-B9BA-4E03-9E27-F95A86438FEE}" type="slidenum">
              <a:rPr lang="en-US" smtClean="0"/>
              <a:pPr>
                <a:defRPr/>
              </a:pPr>
              <a:t>111</a:t>
            </a:fld>
            <a:endParaRPr lang="en-US" dirty="0"/>
          </a:p>
        </p:txBody>
      </p:sp>
      <p:pic>
        <p:nvPicPr>
          <p:cNvPr id="5" name="Picture 4">
            <a:extLst>
              <a:ext uri="{FF2B5EF4-FFF2-40B4-BE49-F238E27FC236}">
                <a16:creationId xmlns:a16="http://schemas.microsoft.com/office/drawing/2014/main" id="{A556BD1E-EF50-40BD-BC0E-81A0A13BC162}"/>
              </a:ext>
            </a:extLst>
          </p:cNvPr>
          <p:cNvPicPr>
            <a:picLocks noChangeAspect="1"/>
          </p:cNvPicPr>
          <p:nvPr/>
        </p:nvPicPr>
        <p:blipFill>
          <a:blip r:embed="rId2"/>
          <a:stretch>
            <a:fillRect/>
          </a:stretch>
        </p:blipFill>
        <p:spPr>
          <a:xfrm>
            <a:off x="331013" y="1523644"/>
            <a:ext cx="8458200" cy="4648556"/>
          </a:xfrm>
          <a:prstGeom prst="rect">
            <a:avLst/>
          </a:prstGeom>
        </p:spPr>
      </p:pic>
    </p:spTree>
    <p:extLst>
      <p:ext uri="{BB962C8B-B14F-4D97-AF65-F5344CB8AC3E}">
        <p14:creationId xmlns:p14="http://schemas.microsoft.com/office/powerpoint/2010/main" val="1375311761"/>
      </p:ext>
    </p:extLst>
  </p:cSld>
  <p:clrMapOvr>
    <a:masterClrMapping/>
  </p:clrMapOvr>
  <p:transition>
    <p:strips/>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AEB4-6C99-4063-AD1F-017FE2570F30}"/>
              </a:ext>
            </a:extLst>
          </p:cNvPr>
          <p:cNvSpPr>
            <a:spLocks noGrp="1"/>
          </p:cNvSpPr>
          <p:nvPr>
            <p:ph type="title"/>
          </p:nvPr>
        </p:nvSpPr>
        <p:spPr/>
        <p:txBody>
          <a:bodyPr/>
          <a:lstStyle/>
          <a:p>
            <a:r>
              <a:rPr lang="en-US" dirty="0"/>
              <a:t>PHP Sessions: Example 2 (cont’d)</a:t>
            </a:r>
          </a:p>
        </p:txBody>
      </p:sp>
      <p:sp>
        <p:nvSpPr>
          <p:cNvPr id="4" name="Slide Number Placeholder 3">
            <a:extLst>
              <a:ext uri="{FF2B5EF4-FFF2-40B4-BE49-F238E27FC236}">
                <a16:creationId xmlns:a16="http://schemas.microsoft.com/office/drawing/2014/main" id="{9745D51D-85AA-4465-8690-FCBAA9D64366}"/>
              </a:ext>
            </a:extLst>
          </p:cNvPr>
          <p:cNvSpPr>
            <a:spLocks noGrp="1"/>
          </p:cNvSpPr>
          <p:nvPr>
            <p:ph type="sldNum" sz="quarter" idx="10"/>
          </p:nvPr>
        </p:nvSpPr>
        <p:spPr/>
        <p:txBody>
          <a:bodyPr/>
          <a:lstStyle/>
          <a:p>
            <a:pPr>
              <a:defRPr/>
            </a:pPr>
            <a:fld id="{2D801DCE-B9BA-4E03-9E27-F95A86438FEE}" type="slidenum">
              <a:rPr lang="en-US" smtClean="0"/>
              <a:pPr>
                <a:defRPr/>
              </a:pPr>
              <a:t>112</a:t>
            </a:fld>
            <a:endParaRPr lang="en-US" dirty="0"/>
          </a:p>
        </p:txBody>
      </p:sp>
      <p:pic>
        <p:nvPicPr>
          <p:cNvPr id="5" name="Picture 4">
            <a:extLst>
              <a:ext uri="{FF2B5EF4-FFF2-40B4-BE49-F238E27FC236}">
                <a16:creationId xmlns:a16="http://schemas.microsoft.com/office/drawing/2014/main" id="{F05662C7-B545-4F8F-8F8F-5616920BB7A6}"/>
              </a:ext>
            </a:extLst>
          </p:cNvPr>
          <p:cNvPicPr>
            <a:picLocks noChangeAspect="1"/>
          </p:cNvPicPr>
          <p:nvPr/>
        </p:nvPicPr>
        <p:blipFill>
          <a:blip r:embed="rId2"/>
          <a:stretch>
            <a:fillRect/>
          </a:stretch>
        </p:blipFill>
        <p:spPr>
          <a:xfrm>
            <a:off x="152400" y="1397385"/>
            <a:ext cx="8839200" cy="4393815"/>
          </a:xfrm>
          <a:prstGeom prst="rect">
            <a:avLst/>
          </a:prstGeom>
        </p:spPr>
      </p:pic>
    </p:spTree>
    <p:extLst>
      <p:ext uri="{BB962C8B-B14F-4D97-AF65-F5344CB8AC3E}">
        <p14:creationId xmlns:p14="http://schemas.microsoft.com/office/powerpoint/2010/main" val="4172743028"/>
      </p:ext>
    </p:extLst>
  </p:cSld>
  <p:clrMapOvr>
    <a:masterClrMapping/>
  </p:clrMapOvr>
  <p:transition>
    <p:strips/>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Sessions: Example 2 (cont’d)</a:t>
            </a:r>
          </a:p>
        </p:txBody>
      </p:sp>
      <p:sp>
        <p:nvSpPr>
          <p:cNvPr id="3" name="Content Placeholder 2"/>
          <p:cNvSpPr>
            <a:spLocks noGrp="1"/>
          </p:cNvSpPr>
          <p:nvPr>
            <p:ph idx="1"/>
          </p:nvPr>
        </p:nvSpPr>
        <p:spPr/>
        <p:txBody>
          <a:bodyPr/>
          <a:lstStyle/>
          <a:p>
            <a:r>
              <a:rPr lang="en-US" sz="2800" dirty="0"/>
              <a:t>login.php</a:t>
            </a:r>
          </a:p>
          <a:p>
            <a:pPr lvl="1"/>
            <a:r>
              <a:rPr lang="en-US" sz="2400" dirty="0"/>
              <a:t>Check user/pass </a:t>
            </a:r>
          </a:p>
          <a:p>
            <a:pPr lvl="1"/>
            <a:r>
              <a:rPr lang="en-US" sz="2400" dirty="0"/>
              <a:t>Setup session </a:t>
            </a:r>
          </a:p>
          <a:p>
            <a:pPr lvl="1"/>
            <a:r>
              <a:rPr lang="en-US" sz="2400" dirty="0"/>
              <a:t>Redirect to home.php</a:t>
            </a:r>
          </a:p>
          <a:p>
            <a:r>
              <a:rPr lang="en-US" sz="2800" dirty="0"/>
              <a:t>home.php </a:t>
            </a:r>
          </a:p>
          <a:p>
            <a:pPr lvl="1"/>
            <a:r>
              <a:rPr lang="en-US" sz="2400" dirty="0"/>
              <a:t>Access to the session</a:t>
            </a:r>
          </a:p>
          <a:p>
            <a:pPr lvl="1"/>
            <a:r>
              <a:rPr lang="en-US" sz="2400" dirty="0"/>
              <a:t>Check authentication </a:t>
            </a:r>
          </a:p>
          <a:p>
            <a:pPr lvl="1"/>
            <a:r>
              <a:rPr lang="en-US" sz="2400" dirty="0"/>
              <a:t>Logout using logout.php</a:t>
            </a:r>
          </a:p>
          <a:p>
            <a:r>
              <a:rPr lang="en-US" sz="2800" dirty="0"/>
              <a:t>logout.php</a:t>
            </a:r>
          </a:p>
          <a:p>
            <a:pPr lvl="1"/>
            <a:r>
              <a:rPr lang="en-US" sz="2400" dirty="0"/>
              <a:t>Destroy session</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113</a:t>
            </a:fld>
            <a:endParaRPr lang="en-US" dirty="0"/>
          </a:p>
        </p:txBody>
      </p:sp>
    </p:spTree>
  </p:cSld>
  <p:clrMapOvr>
    <a:masterClrMapping/>
  </p:clrMapOvr>
  <p:transition>
    <p:strips/>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Sessions: Example 2: </a:t>
            </a:r>
            <a:r>
              <a:rPr lang="en-US" dirty="0" err="1"/>
              <a:t>login.php</a:t>
            </a:r>
            <a:endParaRPr lang="en-US" dirty="0"/>
          </a:p>
        </p:txBody>
      </p:sp>
      <p:sp>
        <p:nvSpPr>
          <p:cNvPr id="3" name="Content Placeholder 2"/>
          <p:cNvSpPr>
            <a:spLocks noGrp="1"/>
          </p:cNvSpPr>
          <p:nvPr>
            <p:ph idx="1"/>
          </p:nvPr>
        </p:nvSpPr>
        <p:spPr>
          <a:xfrm>
            <a:off x="304800" y="1066800"/>
            <a:ext cx="8991600" cy="5181600"/>
          </a:xfrm>
        </p:spPr>
        <p:txBody>
          <a:bodyPr/>
          <a:lstStyle/>
          <a:p>
            <a:pPr marL="0" indent="0">
              <a:lnSpc>
                <a:spcPct val="90000"/>
              </a:lnSpc>
              <a:spcBef>
                <a:spcPts val="0"/>
              </a:spcBef>
              <a:buNone/>
            </a:pPr>
            <a:r>
              <a:rPr lang="en-US" sz="1500" b="1" dirty="0">
                <a:latin typeface="Courier New" panose="02070309020205020404" pitchFamily="49" charset="0"/>
                <a:cs typeface="Courier New" panose="02070309020205020404" pitchFamily="49" charset="0"/>
                <a:sym typeface="Wingdings" pitchFamily="2" charset="2"/>
              </a:rPr>
              <a:t>&lt;?php </a:t>
            </a:r>
            <a:r>
              <a:rPr lang="en-US" sz="1500" b="1" dirty="0" err="1">
                <a:latin typeface="Courier New" panose="02070309020205020404" pitchFamily="49" charset="0"/>
                <a:cs typeface="Courier New" panose="02070309020205020404" pitchFamily="49" charset="0"/>
                <a:sym typeface="Wingdings" pitchFamily="2" charset="2"/>
              </a:rPr>
              <a:t>session_start</a:t>
            </a:r>
            <a:r>
              <a:rPr lang="en-US" sz="1500" b="1" dirty="0">
                <a:latin typeface="Courier New" panose="02070309020205020404" pitchFamily="49" charset="0"/>
                <a:cs typeface="Courier New" panose="02070309020205020404" pitchFamily="49" charset="0"/>
                <a:sym typeface="Wingdings" pitchFamily="2" charset="2"/>
              </a:rPr>
              <a:t>(); ?&gt;</a:t>
            </a:r>
          </a:p>
          <a:p>
            <a:pPr marL="0" indent="0">
              <a:lnSpc>
                <a:spcPct val="90000"/>
              </a:lnSpc>
              <a:spcBef>
                <a:spcPts val="0"/>
              </a:spcBef>
              <a:buNone/>
            </a:pPr>
            <a:r>
              <a:rPr lang="en-US" sz="1500" b="1" dirty="0">
                <a:latin typeface="Courier New" panose="02070309020205020404" pitchFamily="49" charset="0"/>
                <a:cs typeface="Courier New" panose="02070309020205020404" pitchFamily="49" charset="0"/>
                <a:sym typeface="Wingdings" pitchFamily="2" charset="2"/>
              </a:rPr>
              <a:t>&lt;html&gt; &lt;head&gt;&lt;/head&gt; &lt;body&gt;</a:t>
            </a:r>
          </a:p>
          <a:p>
            <a:pPr marL="0" indent="0">
              <a:lnSpc>
                <a:spcPct val="90000"/>
              </a:lnSpc>
              <a:spcBef>
                <a:spcPts val="0"/>
              </a:spcBef>
              <a:buNone/>
            </a:pPr>
            <a:r>
              <a:rPr lang="en-US" sz="1500" b="1" dirty="0">
                <a:latin typeface="Courier New" panose="02070309020205020404" pitchFamily="49" charset="0"/>
                <a:cs typeface="Courier New" panose="02070309020205020404" pitchFamily="49" charset="0"/>
                <a:sym typeface="Wingdings" pitchFamily="2" charset="2"/>
              </a:rPr>
              <a:t>&lt;?</a:t>
            </a:r>
            <a:r>
              <a:rPr lang="en-US" sz="1500" b="1" dirty="0" err="1">
                <a:latin typeface="Courier New" panose="02070309020205020404" pitchFamily="49" charset="0"/>
                <a:cs typeface="Courier New" panose="02070309020205020404" pitchFamily="49" charset="0"/>
                <a:sym typeface="Wingdings" pitchFamily="2" charset="2"/>
              </a:rPr>
              <a:t>php</a:t>
            </a:r>
            <a:r>
              <a:rPr lang="en-US" sz="1500" b="1" dirty="0">
                <a:latin typeface="Courier New" panose="02070309020205020404" pitchFamily="49" charset="0"/>
                <a:cs typeface="Courier New" panose="02070309020205020404" pitchFamily="49" charset="0"/>
                <a:sym typeface="Wingdings" pitchFamily="2" charset="2"/>
              </a:rPr>
              <a:t> </a:t>
            </a:r>
          </a:p>
          <a:p>
            <a:pPr marL="0" indent="0">
              <a:lnSpc>
                <a:spcPct val="90000"/>
              </a:lnSpc>
              <a:spcBef>
                <a:spcPts val="0"/>
              </a:spcBef>
              <a:buNone/>
            </a:pPr>
            <a:r>
              <a:rPr lang="en-US" sz="1500" b="1" dirty="0">
                <a:latin typeface="Courier New" panose="02070309020205020404" pitchFamily="49" charset="0"/>
                <a:cs typeface="Courier New" panose="02070309020205020404" pitchFamily="49" charset="0"/>
                <a:sym typeface="Wingdings" pitchFamily="2" charset="2"/>
              </a:rPr>
              <a:t>$name=$_REQUEST["user"]; $pass=$_REQUEST["pass"];</a:t>
            </a:r>
          </a:p>
          <a:p>
            <a:pPr marL="0" indent="0">
              <a:lnSpc>
                <a:spcPct val="90000"/>
              </a:lnSpc>
              <a:spcBef>
                <a:spcPts val="0"/>
              </a:spcBef>
              <a:buNone/>
            </a:pPr>
            <a:r>
              <a:rPr lang="en-US" sz="1500" b="1" dirty="0">
                <a:latin typeface="Courier New" panose="02070309020205020404" pitchFamily="49" charset="0"/>
                <a:cs typeface="Courier New" panose="02070309020205020404" pitchFamily="49" charset="0"/>
                <a:sym typeface="Wingdings" pitchFamily="2" charset="2"/>
              </a:rPr>
              <a:t>if(</a:t>
            </a:r>
            <a:r>
              <a:rPr lang="en-US" sz="1500" b="1" dirty="0" err="1">
                <a:latin typeface="Courier New" panose="02070309020205020404" pitchFamily="49" charset="0"/>
                <a:cs typeface="Courier New" panose="02070309020205020404" pitchFamily="49" charset="0"/>
                <a:sym typeface="Wingdings" pitchFamily="2" charset="2"/>
              </a:rPr>
              <a:t>isset</a:t>
            </a:r>
            <a:r>
              <a:rPr lang="en-US" sz="1500" b="1" dirty="0">
                <a:latin typeface="Courier New" panose="02070309020205020404" pitchFamily="49" charset="0"/>
                <a:cs typeface="Courier New" panose="02070309020205020404" pitchFamily="49" charset="0"/>
                <a:sym typeface="Wingdings" pitchFamily="2" charset="2"/>
              </a:rPr>
              <a:t>($_SESSION["auth"]) &amp;&amp; $_SESSION["</a:t>
            </a:r>
            <a:r>
              <a:rPr lang="en-US" sz="1500" b="1" dirty="0" err="1">
                <a:latin typeface="Courier New" panose="02070309020205020404" pitchFamily="49" charset="0"/>
                <a:cs typeface="Courier New" panose="02070309020205020404" pitchFamily="49" charset="0"/>
                <a:sym typeface="Wingdings" pitchFamily="2" charset="2"/>
              </a:rPr>
              <a:t>auth</a:t>
            </a:r>
            <a:r>
              <a:rPr lang="en-US" sz="1500" b="1" dirty="0">
                <a:latin typeface="Courier New" panose="02070309020205020404" pitchFamily="49" charset="0"/>
                <a:cs typeface="Courier New" panose="02070309020205020404" pitchFamily="49" charset="0"/>
                <a:sym typeface="Wingdings" pitchFamily="2" charset="2"/>
              </a:rPr>
              <a:t>"]){ </a:t>
            </a:r>
            <a:r>
              <a:rPr lang="en-US" sz="1500" b="1" dirty="0">
                <a:solidFill>
                  <a:srgbClr val="FF0000"/>
                </a:solidFill>
                <a:latin typeface="Courier New" panose="02070309020205020404" pitchFamily="49" charset="0"/>
                <a:cs typeface="Courier New" panose="02070309020205020404" pitchFamily="49" charset="0"/>
                <a:sym typeface="Wingdings" pitchFamily="2" charset="2"/>
              </a:rPr>
              <a:t>#signed user</a:t>
            </a:r>
          </a:p>
          <a:p>
            <a:pPr marL="0" indent="0">
              <a:lnSpc>
                <a:spcPct val="90000"/>
              </a:lnSpc>
              <a:spcBef>
                <a:spcPts val="0"/>
              </a:spcBef>
              <a:buNone/>
            </a:pPr>
            <a:r>
              <a:rPr lang="en-US" sz="1500" b="1" dirty="0">
                <a:latin typeface="Courier New" panose="02070309020205020404" pitchFamily="49" charset="0"/>
                <a:cs typeface="Courier New" panose="02070309020205020404" pitchFamily="49" charset="0"/>
                <a:sym typeface="Wingdings" pitchFamily="2" charset="2"/>
              </a:rPr>
              <a:t>?&gt;</a:t>
            </a:r>
          </a:p>
          <a:p>
            <a:pPr marL="0" indent="0">
              <a:lnSpc>
                <a:spcPct val="90000"/>
              </a:lnSpc>
              <a:spcBef>
                <a:spcPts val="0"/>
              </a:spcBef>
              <a:buNone/>
            </a:pPr>
            <a:r>
              <a:rPr lang="en-US" sz="1500" b="1" dirty="0">
                <a:latin typeface="Courier New" panose="02070309020205020404" pitchFamily="49" charset="0"/>
                <a:cs typeface="Courier New" panose="02070309020205020404" pitchFamily="49" charset="0"/>
                <a:sym typeface="Wingdings" pitchFamily="2" charset="2"/>
              </a:rPr>
              <a:t>You have already signed in, go to your &lt;a </a:t>
            </a:r>
            <a:r>
              <a:rPr lang="en-US" sz="1500" b="1" dirty="0" err="1">
                <a:latin typeface="Courier New" panose="02070309020205020404" pitchFamily="49" charset="0"/>
                <a:cs typeface="Courier New" panose="02070309020205020404" pitchFamily="49" charset="0"/>
                <a:sym typeface="Wingdings" pitchFamily="2" charset="2"/>
              </a:rPr>
              <a:t>href</a:t>
            </a:r>
            <a:r>
              <a:rPr lang="en-US" sz="1500" b="1" dirty="0">
                <a:latin typeface="Courier New" panose="02070309020205020404" pitchFamily="49" charset="0"/>
                <a:cs typeface="Courier New" panose="02070309020205020404" pitchFamily="49" charset="0"/>
                <a:sym typeface="Wingdings" pitchFamily="2" charset="2"/>
              </a:rPr>
              <a:t>="</a:t>
            </a:r>
            <a:r>
              <a:rPr lang="en-US" sz="1500" b="1" dirty="0" err="1">
                <a:latin typeface="Courier New" panose="02070309020205020404" pitchFamily="49" charset="0"/>
                <a:cs typeface="Courier New" panose="02070309020205020404" pitchFamily="49" charset="0"/>
                <a:sym typeface="Wingdings" pitchFamily="2" charset="2"/>
              </a:rPr>
              <a:t>home.php</a:t>
            </a:r>
            <a:r>
              <a:rPr lang="en-US" sz="1500" b="1" dirty="0">
                <a:latin typeface="Courier New" panose="02070309020205020404" pitchFamily="49" charset="0"/>
                <a:cs typeface="Courier New" panose="02070309020205020404" pitchFamily="49" charset="0"/>
                <a:sym typeface="Wingdings" pitchFamily="2" charset="2"/>
              </a:rPr>
              <a:t>"&gt;home&lt;/a&gt;</a:t>
            </a:r>
          </a:p>
          <a:p>
            <a:pPr marL="0" indent="0">
              <a:lnSpc>
                <a:spcPct val="90000"/>
              </a:lnSpc>
              <a:spcBef>
                <a:spcPts val="0"/>
              </a:spcBef>
              <a:buNone/>
            </a:pPr>
            <a:r>
              <a:rPr lang="en-US" sz="1500" b="1" dirty="0">
                <a:latin typeface="Courier New" panose="02070309020205020404" pitchFamily="49" charset="0"/>
                <a:cs typeface="Courier New" panose="02070309020205020404" pitchFamily="49" charset="0"/>
                <a:sym typeface="Wingdings" pitchFamily="2" charset="2"/>
              </a:rPr>
              <a:t>&lt;?php</a:t>
            </a:r>
          </a:p>
          <a:p>
            <a:pPr marL="0" indent="0">
              <a:lnSpc>
                <a:spcPct val="90000"/>
              </a:lnSpc>
              <a:spcBef>
                <a:spcPts val="0"/>
              </a:spcBef>
              <a:buNone/>
            </a:pPr>
            <a:r>
              <a:rPr lang="en-US" sz="1500" b="1" dirty="0">
                <a:latin typeface="Courier New" panose="02070309020205020404" pitchFamily="49" charset="0"/>
                <a:cs typeface="Courier New" panose="02070309020205020404" pitchFamily="49" charset="0"/>
                <a:sym typeface="Wingdings" pitchFamily="2" charset="2"/>
              </a:rPr>
              <a:t>}	</a:t>
            </a:r>
          </a:p>
          <a:p>
            <a:pPr marL="0" indent="0">
              <a:lnSpc>
                <a:spcPct val="90000"/>
              </a:lnSpc>
              <a:spcBef>
                <a:spcPts val="0"/>
              </a:spcBef>
              <a:buNone/>
            </a:pPr>
            <a:r>
              <a:rPr lang="en-US" sz="1500" b="1" dirty="0">
                <a:latin typeface="Courier New" panose="02070309020205020404" pitchFamily="49" charset="0"/>
                <a:cs typeface="Courier New" panose="02070309020205020404" pitchFamily="49" charset="0"/>
                <a:sym typeface="Wingdings" pitchFamily="2" charset="2"/>
              </a:rPr>
              <a:t>elseif((</a:t>
            </a:r>
            <a:r>
              <a:rPr lang="en-US" sz="1500" b="1" dirty="0" err="1">
                <a:latin typeface="Courier New" panose="02070309020205020404" pitchFamily="49" charset="0"/>
                <a:cs typeface="Courier New" panose="02070309020205020404" pitchFamily="49" charset="0"/>
                <a:sym typeface="Wingdings" pitchFamily="2" charset="2"/>
              </a:rPr>
              <a:t>strlen</a:t>
            </a:r>
            <a:r>
              <a:rPr lang="en-US" sz="1500" b="1" dirty="0">
                <a:latin typeface="Courier New" panose="02070309020205020404" pitchFamily="49" charset="0"/>
                <a:cs typeface="Courier New" panose="02070309020205020404" pitchFamily="49" charset="0"/>
                <a:sym typeface="Wingdings" pitchFamily="2" charset="2"/>
              </a:rPr>
              <a:t>($name)&gt;0)&amp;&amp;(</a:t>
            </a:r>
            <a:r>
              <a:rPr lang="en-US" sz="1500" b="1" dirty="0" err="1">
                <a:latin typeface="Courier New" panose="02070309020205020404" pitchFamily="49" charset="0"/>
                <a:cs typeface="Courier New" panose="02070309020205020404" pitchFamily="49" charset="0"/>
                <a:sym typeface="Wingdings" pitchFamily="2" charset="2"/>
              </a:rPr>
              <a:t>strlen</a:t>
            </a:r>
            <a:r>
              <a:rPr lang="en-US" sz="1500" b="1" dirty="0">
                <a:latin typeface="Courier New" panose="02070309020205020404" pitchFamily="49" charset="0"/>
                <a:cs typeface="Courier New" panose="02070309020205020404" pitchFamily="49" charset="0"/>
                <a:sym typeface="Wingdings" pitchFamily="2" charset="2"/>
              </a:rPr>
              <a:t>($pass)&gt;0)){ #</a:t>
            </a:r>
            <a:r>
              <a:rPr lang="en-US" sz="1500" b="1" dirty="0">
                <a:solidFill>
                  <a:srgbClr val="FF0000"/>
                </a:solidFill>
                <a:latin typeface="Courier New" panose="02070309020205020404" pitchFamily="49" charset="0"/>
                <a:cs typeface="Courier New" panose="02070309020205020404" pitchFamily="49" charset="0"/>
                <a:sym typeface="Wingdings" pitchFamily="2" charset="2"/>
              </a:rPr>
              <a:t>correct sign in</a:t>
            </a:r>
          </a:p>
          <a:p>
            <a:pPr marL="0" indent="0">
              <a:lnSpc>
                <a:spcPct val="90000"/>
              </a:lnSpc>
              <a:spcBef>
                <a:spcPts val="0"/>
              </a:spcBef>
              <a:buNone/>
            </a:pPr>
            <a:r>
              <a:rPr lang="en-US" sz="1500" b="1" dirty="0">
                <a:latin typeface="Courier New" panose="02070309020205020404" pitchFamily="49" charset="0"/>
                <a:cs typeface="Courier New" panose="02070309020205020404" pitchFamily="49" charset="0"/>
                <a:sym typeface="Wingdings" pitchFamily="2" charset="2"/>
              </a:rPr>
              <a:t>	if((</a:t>
            </a:r>
            <a:r>
              <a:rPr lang="en-US" sz="1500" b="1" dirty="0" err="1">
                <a:latin typeface="Courier New" panose="02070309020205020404" pitchFamily="49" charset="0"/>
                <a:cs typeface="Courier New" panose="02070309020205020404" pitchFamily="49" charset="0"/>
                <a:sym typeface="Wingdings" pitchFamily="2" charset="2"/>
              </a:rPr>
              <a:t>strcmp</a:t>
            </a:r>
            <a:r>
              <a:rPr lang="en-US" sz="1500" b="1" dirty="0">
                <a:latin typeface="Courier New" panose="02070309020205020404" pitchFamily="49" charset="0"/>
                <a:cs typeface="Courier New" panose="02070309020205020404" pitchFamily="49" charset="0"/>
                <a:sym typeface="Wingdings" pitchFamily="2" charset="2"/>
              </a:rPr>
              <a:t>($name,"</a:t>
            </a:r>
            <a:r>
              <a:rPr lang="en-US" sz="1500" b="1" dirty="0" err="1">
                <a:latin typeface="Courier New" panose="02070309020205020404" pitchFamily="49" charset="0"/>
                <a:cs typeface="Courier New" panose="02070309020205020404" pitchFamily="49" charset="0"/>
                <a:sym typeface="Wingdings" pitchFamily="2" charset="2"/>
              </a:rPr>
              <a:t>ali</a:t>
            </a:r>
            <a:r>
              <a:rPr lang="en-US" sz="1500" b="1" dirty="0">
                <a:latin typeface="Courier New" panose="02070309020205020404" pitchFamily="49" charset="0"/>
                <a:cs typeface="Courier New" panose="02070309020205020404" pitchFamily="49" charset="0"/>
                <a:sym typeface="Wingdings" pitchFamily="2" charset="2"/>
              </a:rPr>
              <a:t>")==0) &amp;&amp; (</a:t>
            </a:r>
            <a:r>
              <a:rPr lang="en-US" sz="1500" b="1" dirty="0" err="1">
                <a:latin typeface="Courier New" panose="02070309020205020404" pitchFamily="49" charset="0"/>
                <a:cs typeface="Courier New" panose="02070309020205020404" pitchFamily="49" charset="0"/>
                <a:sym typeface="Wingdings" pitchFamily="2" charset="2"/>
              </a:rPr>
              <a:t>strcmp</a:t>
            </a:r>
            <a:r>
              <a:rPr lang="en-US" sz="1500" b="1" dirty="0">
                <a:latin typeface="Courier New" panose="02070309020205020404" pitchFamily="49" charset="0"/>
                <a:cs typeface="Courier New" panose="02070309020205020404" pitchFamily="49" charset="0"/>
                <a:sym typeface="Wingdings" pitchFamily="2" charset="2"/>
              </a:rPr>
              <a:t>($pass="123")==0)){</a:t>
            </a:r>
          </a:p>
          <a:p>
            <a:pPr marL="0" indent="0">
              <a:lnSpc>
                <a:spcPct val="90000"/>
              </a:lnSpc>
              <a:spcBef>
                <a:spcPts val="0"/>
              </a:spcBef>
              <a:buNone/>
            </a:pPr>
            <a:r>
              <a:rPr lang="en-US" sz="1500" b="1" dirty="0">
                <a:latin typeface="Courier New" panose="02070309020205020404" pitchFamily="49" charset="0"/>
                <a:cs typeface="Courier New" panose="02070309020205020404" pitchFamily="49" charset="0"/>
                <a:sym typeface="Wingdings" pitchFamily="2" charset="2"/>
              </a:rPr>
              <a:t>		echo "correct pass";</a:t>
            </a:r>
          </a:p>
          <a:p>
            <a:pPr marL="0" indent="0">
              <a:lnSpc>
                <a:spcPct val="90000"/>
              </a:lnSpc>
              <a:spcBef>
                <a:spcPts val="0"/>
              </a:spcBef>
              <a:buNone/>
            </a:pPr>
            <a:r>
              <a:rPr lang="en-US" sz="1500" b="1" dirty="0">
                <a:latin typeface="Courier New" panose="02070309020205020404" pitchFamily="49" charset="0"/>
                <a:cs typeface="Courier New" panose="02070309020205020404" pitchFamily="49" charset="0"/>
                <a:sym typeface="Wingdings" pitchFamily="2" charset="2"/>
              </a:rPr>
              <a:t>		$_SESSION["auth"] = True;</a:t>
            </a:r>
          </a:p>
          <a:p>
            <a:pPr marL="0" indent="0">
              <a:lnSpc>
                <a:spcPct val="90000"/>
              </a:lnSpc>
              <a:spcBef>
                <a:spcPts val="0"/>
              </a:spcBef>
              <a:buNone/>
            </a:pPr>
            <a:r>
              <a:rPr lang="en-US" sz="1500" b="1" dirty="0">
                <a:latin typeface="Courier New" panose="02070309020205020404" pitchFamily="49" charset="0"/>
                <a:cs typeface="Courier New" panose="02070309020205020404" pitchFamily="49" charset="0"/>
                <a:sym typeface="Wingdings" pitchFamily="2" charset="2"/>
              </a:rPr>
              <a:t>		header("Location: </a:t>
            </a:r>
            <a:r>
              <a:rPr lang="en-US" sz="1500" b="1" dirty="0" err="1">
                <a:latin typeface="Courier New" panose="02070309020205020404" pitchFamily="49" charset="0"/>
                <a:cs typeface="Courier New" panose="02070309020205020404" pitchFamily="49" charset="0"/>
                <a:sym typeface="Wingdings" pitchFamily="2" charset="2"/>
              </a:rPr>
              <a:t>home.php</a:t>
            </a:r>
            <a:r>
              <a:rPr lang="en-US" sz="1500" b="1" dirty="0">
                <a:latin typeface="Courier New" panose="02070309020205020404" pitchFamily="49" charset="0"/>
                <a:cs typeface="Courier New" panose="02070309020205020404" pitchFamily="49" charset="0"/>
                <a:sym typeface="Wingdings" pitchFamily="2" charset="2"/>
              </a:rPr>
              <a:t>");</a:t>
            </a:r>
          </a:p>
          <a:p>
            <a:pPr marL="0" indent="0">
              <a:lnSpc>
                <a:spcPct val="90000"/>
              </a:lnSpc>
              <a:spcBef>
                <a:spcPts val="0"/>
              </a:spcBef>
              <a:buNone/>
            </a:pPr>
            <a:r>
              <a:rPr lang="en-US" sz="1500" b="1" dirty="0">
                <a:latin typeface="Courier New" panose="02070309020205020404" pitchFamily="49" charset="0"/>
                <a:cs typeface="Courier New" panose="02070309020205020404" pitchFamily="49" charset="0"/>
                <a:sym typeface="Wingdings" pitchFamily="2" charset="2"/>
              </a:rPr>
              <a:t>	}</a:t>
            </a:r>
          </a:p>
          <a:p>
            <a:pPr marL="0" indent="0">
              <a:lnSpc>
                <a:spcPct val="90000"/>
              </a:lnSpc>
              <a:spcBef>
                <a:spcPts val="0"/>
              </a:spcBef>
              <a:buNone/>
            </a:pPr>
            <a:r>
              <a:rPr lang="en-US" sz="1500" b="1" dirty="0">
                <a:latin typeface="Courier New" panose="02070309020205020404" pitchFamily="49" charset="0"/>
                <a:cs typeface="Courier New" panose="02070309020205020404" pitchFamily="49" charset="0"/>
                <a:sym typeface="Wingdings" pitchFamily="2" charset="2"/>
              </a:rPr>
              <a:t>	else{ echo "Incorrect pass"; }</a:t>
            </a:r>
          </a:p>
          <a:p>
            <a:pPr marL="0" indent="0">
              <a:lnSpc>
                <a:spcPct val="90000"/>
              </a:lnSpc>
              <a:spcBef>
                <a:spcPts val="0"/>
              </a:spcBef>
              <a:buNone/>
            </a:pPr>
            <a:r>
              <a:rPr lang="en-US" sz="1500" b="1" dirty="0">
                <a:latin typeface="Courier New" panose="02070309020205020404" pitchFamily="49" charset="0"/>
                <a:cs typeface="Courier New" panose="02070309020205020404" pitchFamily="49" charset="0"/>
                <a:sym typeface="Wingdings" pitchFamily="2" charset="2"/>
              </a:rPr>
              <a:t>else{</a:t>
            </a:r>
          </a:p>
          <a:p>
            <a:pPr marL="0" indent="0">
              <a:lnSpc>
                <a:spcPct val="90000"/>
              </a:lnSpc>
              <a:spcBef>
                <a:spcPts val="0"/>
              </a:spcBef>
              <a:buNone/>
            </a:pPr>
            <a:r>
              <a:rPr lang="en-US" sz="1500" b="1" dirty="0">
                <a:latin typeface="Courier New" panose="02070309020205020404" pitchFamily="49" charset="0"/>
                <a:cs typeface="Courier New" panose="02070309020205020404" pitchFamily="49" charset="0"/>
                <a:sym typeface="Wingdings" pitchFamily="2" charset="2"/>
              </a:rPr>
              <a:t>?&gt;</a:t>
            </a:r>
          </a:p>
          <a:p>
            <a:pPr marL="0" indent="0">
              <a:lnSpc>
                <a:spcPct val="90000"/>
              </a:lnSpc>
              <a:spcBef>
                <a:spcPts val="0"/>
              </a:spcBef>
              <a:buNone/>
            </a:pPr>
            <a:r>
              <a:rPr lang="en-US" sz="1500" b="1" dirty="0">
                <a:latin typeface="Courier New" panose="02070309020205020404" pitchFamily="49" charset="0"/>
                <a:cs typeface="Courier New" panose="02070309020205020404" pitchFamily="49" charset="0"/>
                <a:sym typeface="Wingdings" pitchFamily="2" charset="2"/>
              </a:rPr>
              <a:t>&lt;form method="GET" action="</a:t>
            </a:r>
            <a:r>
              <a:rPr lang="en-US" sz="1500" b="1" dirty="0" err="1">
                <a:latin typeface="Courier New" panose="02070309020205020404" pitchFamily="49" charset="0"/>
                <a:cs typeface="Courier New" panose="02070309020205020404" pitchFamily="49" charset="0"/>
                <a:sym typeface="Wingdings" pitchFamily="2" charset="2"/>
              </a:rPr>
              <a:t>login.php</a:t>
            </a:r>
            <a:r>
              <a:rPr lang="en-US" sz="1500" b="1" dirty="0">
                <a:latin typeface="Courier New" panose="02070309020205020404" pitchFamily="49" charset="0"/>
                <a:cs typeface="Courier New" panose="02070309020205020404" pitchFamily="49" charset="0"/>
                <a:sym typeface="Wingdings" pitchFamily="2" charset="2"/>
              </a:rPr>
              <a:t>"&gt;</a:t>
            </a:r>
          </a:p>
          <a:p>
            <a:pPr marL="0" indent="0">
              <a:lnSpc>
                <a:spcPct val="90000"/>
              </a:lnSpc>
              <a:spcBef>
                <a:spcPts val="0"/>
              </a:spcBef>
              <a:buNone/>
            </a:pPr>
            <a:r>
              <a:rPr lang="en-US" sz="1500" b="1" dirty="0">
                <a:latin typeface="Courier New" panose="02070309020205020404" pitchFamily="49" charset="0"/>
                <a:cs typeface="Courier New" panose="02070309020205020404" pitchFamily="49" charset="0"/>
                <a:sym typeface="Wingdings" pitchFamily="2" charset="2"/>
              </a:rPr>
              <a:t>Username: &lt;input type="text" name="user" /&gt;</a:t>
            </a:r>
          </a:p>
          <a:p>
            <a:pPr marL="0" indent="0">
              <a:lnSpc>
                <a:spcPct val="90000"/>
              </a:lnSpc>
              <a:spcBef>
                <a:spcPts val="0"/>
              </a:spcBef>
              <a:buNone/>
            </a:pPr>
            <a:r>
              <a:rPr lang="en-US" sz="1500" b="1" dirty="0">
                <a:latin typeface="Courier New" panose="02070309020205020404" pitchFamily="49" charset="0"/>
                <a:cs typeface="Courier New" panose="02070309020205020404" pitchFamily="49" charset="0"/>
                <a:sym typeface="Wingdings" pitchFamily="2" charset="2"/>
              </a:rPr>
              <a:t>Password: &lt;input type="password" name="pass" /&gt;</a:t>
            </a:r>
          </a:p>
          <a:p>
            <a:pPr marL="0" indent="0">
              <a:lnSpc>
                <a:spcPct val="90000"/>
              </a:lnSpc>
              <a:spcBef>
                <a:spcPts val="0"/>
              </a:spcBef>
              <a:buNone/>
            </a:pPr>
            <a:r>
              <a:rPr lang="en-US" sz="1500" b="1" dirty="0">
                <a:latin typeface="Courier New" panose="02070309020205020404" pitchFamily="49" charset="0"/>
                <a:cs typeface="Courier New" panose="02070309020205020404" pitchFamily="49" charset="0"/>
                <a:sym typeface="Wingdings" pitchFamily="2" charset="2"/>
              </a:rPr>
              <a:t>&lt;input type="submit" value="Login" /&gt;</a:t>
            </a:r>
          </a:p>
          <a:p>
            <a:pPr marL="0" indent="0">
              <a:lnSpc>
                <a:spcPct val="90000"/>
              </a:lnSpc>
              <a:spcBef>
                <a:spcPts val="0"/>
              </a:spcBef>
              <a:buNone/>
            </a:pPr>
            <a:r>
              <a:rPr lang="en-US" sz="1500" b="1" dirty="0">
                <a:latin typeface="Courier New" panose="02070309020205020404" pitchFamily="49" charset="0"/>
                <a:cs typeface="Courier New" panose="02070309020205020404" pitchFamily="49" charset="0"/>
                <a:sym typeface="Wingdings" pitchFamily="2" charset="2"/>
              </a:rPr>
              <a:t>&lt;/form&gt;</a:t>
            </a:r>
          </a:p>
          <a:p>
            <a:pPr marL="0" indent="0">
              <a:lnSpc>
                <a:spcPct val="90000"/>
              </a:lnSpc>
              <a:spcBef>
                <a:spcPts val="0"/>
              </a:spcBef>
              <a:buNone/>
            </a:pPr>
            <a:r>
              <a:rPr lang="en-US" sz="1500" b="1" dirty="0">
                <a:latin typeface="Courier New" panose="02070309020205020404" pitchFamily="49" charset="0"/>
                <a:cs typeface="Courier New" panose="02070309020205020404" pitchFamily="49" charset="0"/>
                <a:sym typeface="Wingdings" pitchFamily="2" charset="2"/>
              </a:rPr>
              <a:t>&lt;?php } ?&gt;</a:t>
            </a:r>
          </a:p>
          <a:p>
            <a:pPr marL="0" indent="0">
              <a:lnSpc>
                <a:spcPct val="90000"/>
              </a:lnSpc>
              <a:spcBef>
                <a:spcPts val="0"/>
              </a:spcBef>
              <a:buNone/>
            </a:pPr>
            <a:r>
              <a:rPr lang="en-US" sz="1500" b="1" dirty="0">
                <a:latin typeface="Courier New" panose="02070309020205020404" pitchFamily="49" charset="0"/>
                <a:cs typeface="Courier New" panose="02070309020205020404" pitchFamily="49" charset="0"/>
                <a:sym typeface="Wingdings" pitchFamily="2" charset="2"/>
              </a:rPr>
              <a:t>&lt;/body&gt;</a:t>
            </a:r>
          </a:p>
          <a:p>
            <a:pPr marL="0" indent="0">
              <a:lnSpc>
                <a:spcPct val="90000"/>
              </a:lnSpc>
              <a:spcBef>
                <a:spcPts val="0"/>
              </a:spcBef>
              <a:buNone/>
            </a:pPr>
            <a:endParaRPr lang="en-US" sz="1500" b="1" dirty="0">
              <a:latin typeface="Courier New" panose="02070309020205020404" pitchFamily="49" charset="0"/>
              <a:cs typeface="Courier New" panose="02070309020205020404" pitchFamily="49" charset="0"/>
              <a:sym typeface="Wingdings" pitchFamily="2" charset="2"/>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114</a:t>
            </a:fld>
            <a:endParaRPr lang="en-US" dirty="0"/>
          </a:p>
        </p:txBody>
      </p:sp>
    </p:spTree>
  </p:cSld>
  <p:clrMapOvr>
    <a:masterClrMapping/>
  </p:clrMapOvr>
  <p:transition>
    <p:strips/>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E83EB-7E81-4BD3-AEAC-70097864C817}"/>
              </a:ext>
            </a:extLst>
          </p:cNvPr>
          <p:cNvSpPr>
            <a:spLocks noGrp="1"/>
          </p:cNvSpPr>
          <p:nvPr>
            <p:ph type="title"/>
          </p:nvPr>
        </p:nvSpPr>
        <p:spPr>
          <a:xfrm>
            <a:off x="304800" y="152400"/>
            <a:ext cx="8763000" cy="762000"/>
          </a:xfrm>
        </p:spPr>
        <p:txBody>
          <a:bodyPr/>
          <a:lstStyle/>
          <a:p>
            <a:r>
              <a:rPr lang="en-US" dirty="0"/>
              <a:t>PHP Sessions: Example 2: </a:t>
            </a:r>
            <a:r>
              <a:rPr lang="en-US" dirty="0" err="1"/>
              <a:t>home.php</a:t>
            </a:r>
            <a:endParaRPr lang="en-US" dirty="0"/>
          </a:p>
        </p:txBody>
      </p:sp>
      <p:sp>
        <p:nvSpPr>
          <p:cNvPr id="3" name="Content Placeholder 2">
            <a:extLst>
              <a:ext uri="{FF2B5EF4-FFF2-40B4-BE49-F238E27FC236}">
                <a16:creationId xmlns:a16="http://schemas.microsoft.com/office/drawing/2014/main" id="{DE15AD9D-1018-462B-A8C1-117A0C077AEA}"/>
              </a:ext>
            </a:extLst>
          </p:cNvPr>
          <p:cNvSpPr>
            <a:spLocks noGrp="1"/>
          </p:cNvSpPr>
          <p:nvPr>
            <p:ph idx="1"/>
          </p:nvPr>
        </p:nvSpPr>
        <p:spPr>
          <a:xfrm>
            <a:off x="304800" y="1143000"/>
            <a:ext cx="8763000" cy="5181600"/>
          </a:xfrm>
        </p:spPr>
        <p:txBody>
          <a:bodyPr/>
          <a:lstStyle/>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&lt;?php </a:t>
            </a:r>
          </a:p>
          <a:p>
            <a:pPr marL="0" indent="0">
              <a:lnSpc>
                <a:spcPct val="90000"/>
              </a:lnSpc>
              <a:spcBef>
                <a:spcPts val="0"/>
              </a:spcBef>
              <a:buNone/>
            </a:pPr>
            <a:r>
              <a:rPr lang="en-US" sz="1800" b="1" dirty="0" err="1">
                <a:latin typeface="Courier New" panose="02070309020205020404" pitchFamily="49" charset="0"/>
                <a:cs typeface="Courier New" panose="02070309020205020404" pitchFamily="49" charset="0"/>
              </a:rPr>
              <a:t>session_start</a:t>
            </a:r>
            <a:r>
              <a:rPr lang="en-US" sz="1800" b="1"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if(!(</a:t>
            </a:r>
            <a:r>
              <a:rPr lang="en-US" sz="1800" b="1" dirty="0" err="1">
                <a:latin typeface="Courier New" panose="02070309020205020404" pitchFamily="49" charset="0"/>
                <a:cs typeface="Courier New" panose="02070309020205020404" pitchFamily="49" charset="0"/>
              </a:rPr>
              <a:t>isset</a:t>
            </a:r>
            <a:r>
              <a:rPr lang="en-US" sz="1800" b="1" dirty="0">
                <a:latin typeface="Courier New" panose="02070309020205020404" pitchFamily="49" charset="0"/>
                <a:cs typeface="Courier New" panose="02070309020205020404" pitchFamily="49" charset="0"/>
              </a:rPr>
              <a:t>($_SESSION["auth"]) &amp;&amp; $_SESSION["</a:t>
            </a:r>
            <a:r>
              <a:rPr lang="en-US" sz="1800" b="1" dirty="0" err="1">
                <a:latin typeface="Courier New" panose="02070309020205020404" pitchFamily="49" charset="0"/>
                <a:cs typeface="Courier New" panose="02070309020205020404" pitchFamily="49" charset="0"/>
              </a:rPr>
              <a:t>auth</a:t>
            </a:r>
            <a:r>
              <a:rPr lang="en-US" sz="1800" b="1" dirty="0">
                <a:latin typeface="Courier New" panose="02070309020205020404" pitchFamily="49" charset="0"/>
                <a:cs typeface="Courier New" panose="02070309020205020404" pitchFamily="49" charset="0"/>
              </a:rPr>
              <a:t>"]))</a:t>
            </a:r>
            <a:r>
              <a:rPr lang="en-US" sz="1400" b="1" dirty="0">
                <a:solidFill>
                  <a:srgbClr val="FF0000"/>
                </a:solidFill>
                <a:latin typeface="Courier New" panose="02070309020205020404" pitchFamily="49" charset="0"/>
                <a:cs typeface="Courier New" panose="02070309020205020404" pitchFamily="49" charset="0"/>
              </a:rPr>
              <a:t>#unsigned user</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	header("Location: </a:t>
            </a:r>
            <a:r>
              <a:rPr lang="en-US" sz="1800" b="1" dirty="0" err="1">
                <a:latin typeface="Courier New" panose="02070309020205020404" pitchFamily="49" charset="0"/>
                <a:cs typeface="Courier New" panose="02070309020205020404" pitchFamily="49" charset="0"/>
              </a:rPr>
              <a:t>login.php</a:t>
            </a:r>
            <a:r>
              <a:rPr lang="en-US" sz="1800" b="1"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?&gt;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&lt;html&gt; &lt;head&gt;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&lt;script type="text/</a:t>
            </a:r>
            <a:r>
              <a:rPr lang="en-US" sz="1800" b="1" dirty="0" err="1">
                <a:latin typeface="Courier New" panose="02070309020205020404" pitchFamily="49" charset="0"/>
                <a:cs typeface="Courier New" panose="02070309020205020404" pitchFamily="49" charset="0"/>
              </a:rPr>
              <a:t>javascript</a:t>
            </a:r>
            <a:r>
              <a:rPr lang="en-US" sz="1800" b="1" dirty="0">
                <a:latin typeface="Courier New" panose="02070309020205020404" pitchFamily="49" charset="0"/>
                <a:cs typeface="Courier New" panose="02070309020205020404" pitchFamily="49" charset="0"/>
              </a:rPr>
              <a:t>"&gt;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function logout(){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xmlhttp</a:t>
            </a:r>
            <a:r>
              <a:rPr lang="en-US" sz="1800" b="1" dirty="0">
                <a:latin typeface="Courier New" panose="02070309020205020404" pitchFamily="49" charset="0"/>
                <a:cs typeface="Courier New" panose="02070309020205020404" pitchFamily="49" charset="0"/>
              </a:rPr>
              <a:t>=new XMLHttpRequest();</a:t>
            </a:r>
            <a:r>
              <a:rPr lang="en-US" sz="1400" b="1" dirty="0">
                <a:solidFill>
                  <a:srgbClr val="FF0000"/>
                </a:solidFill>
                <a:latin typeface="Courier New" panose="02070309020205020404" pitchFamily="49" charset="0"/>
                <a:cs typeface="Courier New" panose="02070309020205020404" pitchFamily="49" charset="0"/>
              </a:rPr>
              <a:t># open(method, url, </a:t>
            </a:r>
            <a:r>
              <a:rPr lang="en-US" sz="1400" b="1" dirty="0" err="1">
                <a:solidFill>
                  <a:srgbClr val="FF0000"/>
                </a:solidFill>
                <a:latin typeface="Courier New" panose="02070309020205020404" pitchFamily="49" charset="0"/>
                <a:cs typeface="Courier New" panose="02070309020205020404" pitchFamily="49" charset="0"/>
              </a:rPr>
              <a:t>async</a:t>
            </a:r>
            <a:r>
              <a:rPr lang="en-US" sz="1800" b="1"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xmlhttp.open</a:t>
            </a:r>
            <a:r>
              <a:rPr lang="en-US" sz="1800" b="1" dirty="0">
                <a:latin typeface="Courier New" panose="02070309020205020404" pitchFamily="49" charset="0"/>
                <a:cs typeface="Courier New" panose="02070309020205020404" pitchFamily="49" charset="0"/>
              </a:rPr>
              <a:t>("GET", "</a:t>
            </a:r>
            <a:r>
              <a:rPr lang="en-US" sz="1800" b="1" dirty="0" err="1">
                <a:latin typeface="Courier New" panose="02070309020205020404" pitchFamily="49" charset="0"/>
                <a:cs typeface="Courier New" panose="02070309020205020404" pitchFamily="49" charset="0"/>
              </a:rPr>
              <a:t>logout.php</a:t>
            </a:r>
            <a:r>
              <a:rPr lang="en-US" sz="1800" b="1" dirty="0">
                <a:latin typeface="Courier New" panose="02070309020205020404" pitchFamily="49" charset="0"/>
                <a:cs typeface="Courier New" panose="02070309020205020404" pitchFamily="49" charset="0"/>
              </a:rPr>
              <a:t>", false);</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xmlhttp.send</a:t>
            </a:r>
            <a:r>
              <a:rPr lang="en-US" sz="1800" b="1"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&lt;/script&gt;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&lt;/head&gt;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&lt;body </a:t>
            </a:r>
            <a:r>
              <a:rPr lang="en-US" sz="1800" b="1" dirty="0" err="1">
                <a:latin typeface="Courier New" panose="02070309020205020404" pitchFamily="49" charset="0"/>
                <a:cs typeface="Courier New" panose="02070309020205020404" pitchFamily="49" charset="0"/>
              </a:rPr>
              <a:t>onunload</a:t>
            </a:r>
            <a:r>
              <a:rPr lang="en-US" sz="1800" b="1" dirty="0">
                <a:latin typeface="Courier New" panose="02070309020205020404" pitchFamily="49" charset="0"/>
                <a:cs typeface="Courier New" panose="02070309020205020404" pitchFamily="49" charset="0"/>
              </a:rPr>
              <a:t>="logout()"&gt;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&lt;body&gt;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Welcome to your home :-) :D</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&lt;form action="</a:t>
            </a:r>
            <a:r>
              <a:rPr lang="en-US" sz="1800" b="1" dirty="0" err="1">
                <a:latin typeface="Courier New" panose="02070309020205020404" pitchFamily="49" charset="0"/>
                <a:cs typeface="Courier New" panose="02070309020205020404" pitchFamily="49" charset="0"/>
              </a:rPr>
              <a:t>logout.php</a:t>
            </a:r>
            <a:r>
              <a:rPr lang="en-US" sz="1800" b="1" dirty="0">
                <a:latin typeface="Courier New" panose="02070309020205020404" pitchFamily="49" charset="0"/>
                <a:cs typeface="Courier New" panose="02070309020205020404" pitchFamily="49" charset="0"/>
              </a:rPr>
              <a:t>" method="GET"&gt;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&lt;input type="submit" value="Logout" /&gt;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&lt;/form&gt;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&lt;/body&gt;&lt;/html&gt;</a:t>
            </a:r>
          </a:p>
          <a:p>
            <a:pPr marL="0" indent="0">
              <a:lnSpc>
                <a:spcPct val="90000"/>
              </a:lnSpc>
              <a:spcBef>
                <a:spcPts val="0"/>
              </a:spcBef>
              <a:buNone/>
            </a:pPr>
            <a:endParaRPr lang="en-US" sz="18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2DB75466-2F03-494C-B07E-BDC7F306A656}"/>
              </a:ext>
            </a:extLst>
          </p:cNvPr>
          <p:cNvSpPr>
            <a:spLocks noGrp="1"/>
          </p:cNvSpPr>
          <p:nvPr>
            <p:ph type="sldNum" sz="quarter" idx="10"/>
          </p:nvPr>
        </p:nvSpPr>
        <p:spPr/>
        <p:txBody>
          <a:bodyPr/>
          <a:lstStyle/>
          <a:p>
            <a:pPr>
              <a:defRPr/>
            </a:pPr>
            <a:fld id="{2D801DCE-B9BA-4E03-9E27-F95A86438FEE}" type="slidenum">
              <a:rPr lang="en-US" smtClean="0"/>
              <a:pPr>
                <a:defRPr/>
              </a:pPr>
              <a:t>115</a:t>
            </a:fld>
            <a:endParaRPr lang="en-US" dirty="0"/>
          </a:p>
        </p:txBody>
      </p:sp>
    </p:spTree>
    <p:extLst>
      <p:ext uri="{BB962C8B-B14F-4D97-AF65-F5344CB8AC3E}">
        <p14:creationId xmlns:p14="http://schemas.microsoft.com/office/powerpoint/2010/main" val="1579371100"/>
      </p:ext>
    </p:extLst>
  </p:cSld>
  <p:clrMapOvr>
    <a:masterClrMapping/>
  </p:clrMapOvr>
  <p:transition>
    <p:strips/>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E83EB-7E81-4BD3-AEAC-70097864C817}"/>
              </a:ext>
            </a:extLst>
          </p:cNvPr>
          <p:cNvSpPr>
            <a:spLocks noGrp="1"/>
          </p:cNvSpPr>
          <p:nvPr>
            <p:ph type="title"/>
          </p:nvPr>
        </p:nvSpPr>
        <p:spPr>
          <a:xfrm>
            <a:off x="304800" y="152400"/>
            <a:ext cx="8763000" cy="762000"/>
          </a:xfrm>
        </p:spPr>
        <p:txBody>
          <a:bodyPr/>
          <a:lstStyle/>
          <a:p>
            <a:r>
              <a:rPr lang="en-US" dirty="0"/>
              <a:t>PHP Sessions: Example 2: </a:t>
            </a:r>
            <a:r>
              <a:rPr lang="en-US" dirty="0" err="1"/>
              <a:t>logout.php</a:t>
            </a:r>
            <a:endParaRPr lang="en-US" dirty="0"/>
          </a:p>
        </p:txBody>
      </p:sp>
      <p:sp>
        <p:nvSpPr>
          <p:cNvPr id="3" name="Content Placeholder 2">
            <a:extLst>
              <a:ext uri="{FF2B5EF4-FFF2-40B4-BE49-F238E27FC236}">
                <a16:creationId xmlns:a16="http://schemas.microsoft.com/office/drawing/2014/main" id="{DE15AD9D-1018-462B-A8C1-117A0C077AEA}"/>
              </a:ext>
            </a:extLst>
          </p:cNvPr>
          <p:cNvSpPr>
            <a:spLocks noGrp="1"/>
          </p:cNvSpPr>
          <p:nvPr>
            <p:ph idx="1"/>
          </p:nvPr>
        </p:nvSpPr>
        <p:spPr/>
        <p:txBody>
          <a:bodyPr/>
          <a:lstStyle/>
          <a:p>
            <a:pPr marL="0" indent="0">
              <a:lnSpc>
                <a:spcPct val="90000"/>
              </a:lnSpc>
              <a:spcBef>
                <a:spcPts val="0"/>
              </a:spcBef>
              <a:buNone/>
            </a:pPr>
            <a:r>
              <a:rPr lang="en-US" sz="2000" b="1" dirty="0">
                <a:latin typeface="Courier New" panose="02070309020205020404" pitchFamily="49" charset="0"/>
                <a:cs typeface="Courier New" panose="02070309020205020404" pitchFamily="49" charset="0"/>
              </a:rPr>
              <a:t>&lt;?php</a:t>
            </a:r>
          </a:p>
          <a:p>
            <a:pPr marL="0" indent="0">
              <a:lnSpc>
                <a:spcPct val="90000"/>
              </a:lnSpc>
              <a:spcBef>
                <a:spcPts val="0"/>
              </a:spcBef>
              <a:buNone/>
            </a:pPr>
            <a:r>
              <a:rPr lang="en-US" sz="2000" b="1" dirty="0" err="1">
                <a:latin typeface="Courier New" panose="02070309020205020404" pitchFamily="49" charset="0"/>
                <a:cs typeface="Courier New" panose="02070309020205020404" pitchFamily="49" charset="0"/>
              </a:rPr>
              <a:t>session_start</a:t>
            </a:r>
            <a:r>
              <a:rPr lang="en-US" sz="2000" b="1"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2000" b="1" dirty="0" err="1">
                <a:latin typeface="Courier New" panose="02070309020205020404" pitchFamily="49" charset="0"/>
                <a:cs typeface="Courier New" panose="02070309020205020404" pitchFamily="49" charset="0"/>
              </a:rPr>
              <a:t>session_destroy</a:t>
            </a:r>
            <a:r>
              <a:rPr lang="en-US" sz="2000" b="1"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2000" b="1" dirty="0">
                <a:latin typeface="Courier New" panose="02070309020205020404" pitchFamily="49" charset="0"/>
                <a:cs typeface="Courier New" panose="02070309020205020404" pitchFamily="49" charset="0"/>
              </a:rPr>
              <a:t>header("Location: </a:t>
            </a:r>
            <a:r>
              <a:rPr lang="en-US" sz="2000" b="1" dirty="0" err="1">
                <a:latin typeface="Courier New" panose="02070309020205020404" pitchFamily="49" charset="0"/>
                <a:cs typeface="Courier New" panose="02070309020205020404" pitchFamily="49" charset="0"/>
              </a:rPr>
              <a:t>login.php</a:t>
            </a:r>
            <a:r>
              <a:rPr lang="en-US" sz="2000" b="1"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2000" b="1" dirty="0">
                <a:latin typeface="Courier New" panose="02070309020205020404" pitchFamily="49" charset="0"/>
                <a:cs typeface="Courier New" panose="02070309020205020404" pitchFamily="49" charset="0"/>
              </a:rPr>
              <a:t>?&gt;</a:t>
            </a:r>
          </a:p>
        </p:txBody>
      </p:sp>
      <p:sp>
        <p:nvSpPr>
          <p:cNvPr id="4" name="Slide Number Placeholder 3">
            <a:extLst>
              <a:ext uri="{FF2B5EF4-FFF2-40B4-BE49-F238E27FC236}">
                <a16:creationId xmlns:a16="http://schemas.microsoft.com/office/drawing/2014/main" id="{2DB75466-2F03-494C-B07E-BDC7F306A656}"/>
              </a:ext>
            </a:extLst>
          </p:cNvPr>
          <p:cNvSpPr>
            <a:spLocks noGrp="1"/>
          </p:cNvSpPr>
          <p:nvPr>
            <p:ph type="sldNum" sz="quarter" idx="10"/>
          </p:nvPr>
        </p:nvSpPr>
        <p:spPr/>
        <p:txBody>
          <a:bodyPr/>
          <a:lstStyle/>
          <a:p>
            <a:pPr>
              <a:defRPr/>
            </a:pPr>
            <a:fld id="{2D801DCE-B9BA-4E03-9E27-F95A86438FEE}" type="slidenum">
              <a:rPr lang="en-US" smtClean="0"/>
              <a:pPr>
                <a:defRPr/>
              </a:pPr>
              <a:t>116</a:t>
            </a:fld>
            <a:endParaRPr lang="en-US" dirty="0"/>
          </a:p>
        </p:txBody>
      </p:sp>
    </p:spTree>
    <p:extLst>
      <p:ext uri="{BB962C8B-B14F-4D97-AF65-F5344CB8AC3E}">
        <p14:creationId xmlns:p14="http://schemas.microsoft.com/office/powerpoint/2010/main" val="2292012903"/>
      </p:ext>
    </p:extLst>
  </p:cSld>
  <p:clrMapOvr>
    <a:masterClrMapping/>
  </p:clrMapOvr>
  <p:transition>
    <p:strips/>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vs. Cookies</a:t>
            </a:r>
          </a:p>
        </p:txBody>
      </p:sp>
      <p:sp>
        <p:nvSpPr>
          <p:cNvPr id="3" name="Content Placeholder 2"/>
          <p:cNvSpPr>
            <a:spLocks noGrp="1"/>
          </p:cNvSpPr>
          <p:nvPr>
            <p:ph idx="1"/>
          </p:nvPr>
        </p:nvSpPr>
        <p:spPr>
          <a:xfrm>
            <a:off x="304800" y="990600"/>
            <a:ext cx="8382000" cy="5486400"/>
          </a:xfrm>
        </p:spPr>
        <p:txBody>
          <a:bodyPr/>
          <a:lstStyle/>
          <a:p>
            <a:r>
              <a:rPr lang="en-US" sz="3200" dirty="0"/>
              <a:t>Session overview:</a:t>
            </a:r>
          </a:p>
          <a:p>
            <a:pPr lvl="1"/>
            <a:r>
              <a:rPr lang="en-US" sz="2400" dirty="0"/>
              <a:t> the client request to the server via GET or POST method.</a:t>
            </a:r>
          </a:p>
          <a:p>
            <a:pPr lvl="1"/>
            <a:r>
              <a:rPr lang="en-US" sz="2400" dirty="0"/>
              <a:t>The </a:t>
            </a:r>
            <a:r>
              <a:rPr lang="en-US" sz="2400" dirty="0" err="1"/>
              <a:t>sessionID</a:t>
            </a:r>
            <a:r>
              <a:rPr lang="en-US" sz="2400" dirty="0"/>
              <a:t> is created on the server,  save in </a:t>
            </a:r>
            <a:r>
              <a:rPr lang="en-US" sz="2400" dirty="0" err="1"/>
              <a:t>db</a:t>
            </a:r>
            <a:r>
              <a:rPr lang="en-US" sz="2400" dirty="0"/>
              <a:t> and return the </a:t>
            </a:r>
            <a:r>
              <a:rPr lang="en-US" sz="2400" dirty="0" err="1"/>
              <a:t>sessionID</a:t>
            </a:r>
            <a:r>
              <a:rPr lang="en-US" sz="2400" dirty="0"/>
              <a:t> with a cookie as a response to the client.</a:t>
            </a:r>
          </a:p>
          <a:p>
            <a:pPr lvl="1"/>
            <a:r>
              <a:rPr lang="en-US" sz="2400" dirty="0"/>
              <a:t>Cookie with </a:t>
            </a:r>
            <a:r>
              <a:rPr lang="en-US" sz="2400" dirty="0" err="1"/>
              <a:t>sessionID</a:t>
            </a:r>
            <a:r>
              <a:rPr lang="en-US" sz="2400" dirty="0"/>
              <a:t> stored on </a:t>
            </a:r>
          </a:p>
          <a:p>
            <a:pPr marL="344487" lvl="1" indent="0">
              <a:buNone/>
            </a:pPr>
            <a:r>
              <a:rPr lang="en-US" sz="2400" dirty="0"/>
              <a:t>the browser is sent back to the </a:t>
            </a:r>
          </a:p>
          <a:p>
            <a:pPr marL="344487" lvl="1" indent="0">
              <a:buNone/>
            </a:pPr>
            <a:r>
              <a:rPr lang="en-US" sz="2400" dirty="0"/>
              <a:t>server. The server matches this </a:t>
            </a:r>
          </a:p>
          <a:p>
            <a:pPr marL="344487" lvl="1" indent="0">
              <a:buNone/>
            </a:pPr>
            <a:r>
              <a:rPr lang="en-US" sz="2400" dirty="0"/>
              <a:t>id with the saved </a:t>
            </a:r>
            <a:r>
              <a:rPr lang="en-US" sz="2400" dirty="0" err="1"/>
              <a:t>sessionID</a:t>
            </a:r>
            <a:r>
              <a:rPr lang="en-US" sz="2400" dirty="0"/>
              <a:t> and </a:t>
            </a:r>
          </a:p>
          <a:p>
            <a:pPr marL="344487" lvl="1" indent="0">
              <a:buNone/>
            </a:pPr>
            <a:r>
              <a:rPr lang="en-US" sz="2400" dirty="0"/>
              <a:t>sends a response HTTP200</a:t>
            </a:r>
          </a:p>
          <a:p>
            <a:pPr marL="0" indent="0">
              <a:buNone/>
            </a:pPr>
            <a:endParaRPr lang="en-US" sz="2000" dirty="0"/>
          </a:p>
          <a:p>
            <a:pPr lvl="1"/>
            <a:endParaRPr lang="en-US" sz="28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117</a:t>
            </a:fld>
            <a:endParaRPr lang="en-US" dirty="0"/>
          </a:p>
        </p:txBody>
      </p:sp>
      <p:pic>
        <p:nvPicPr>
          <p:cNvPr id="5" name="Picture 4"/>
          <p:cNvPicPr>
            <a:picLocks noChangeAspect="1"/>
          </p:cNvPicPr>
          <p:nvPr/>
        </p:nvPicPr>
        <p:blipFill>
          <a:blip r:embed="rId2"/>
          <a:stretch>
            <a:fillRect/>
          </a:stretch>
        </p:blipFill>
        <p:spPr>
          <a:xfrm>
            <a:off x="4953000" y="3352800"/>
            <a:ext cx="3934932" cy="2871787"/>
          </a:xfrm>
          <a:prstGeom prst="rect">
            <a:avLst/>
          </a:prstGeom>
        </p:spPr>
      </p:pic>
    </p:spTree>
    <p:extLst>
      <p:ext uri="{BB962C8B-B14F-4D97-AF65-F5344CB8AC3E}">
        <p14:creationId xmlns:p14="http://schemas.microsoft.com/office/powerpoint/2010/main" val="2855309694"/>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vs. Cookies</a:t>
            </a:r>
          </a:p>
        </p:txBody>
      </p:sp>
      <p:sp>
        <p:nvSpPr>
          <p:cNvPr id="3" name="Content Placeholder 2"/>
          <p:cNvSpPr>
            <a:spLocks noGrp="1"/>
          </p:cNvSpPr>
          <p:nvPr>
            <p:ph idx="1"/>
          </p:nvPr>
        </p:nvSpPr>
        <p:spPr>
          <a:xfrm>
            <a:off x="304800" y="990600"/>
            <a:ext cx="8382000" cy="5486400"/>
          </a:xfrm>
        </p:spPr>
        <p:txBody>
          <a:bodyPr/>
          <a:lstStyle/>
          <a:p>
            <a:r>
              <a:rPr lang="en-US" sz="3200" dirty="0"/>
              <a:t>Sessions use cookies</a:t>
            </a:r>
          </a:p>
          <a:p>
            <a:pPr lvl="1"/>
            <a:r>
              <a:rPr lang="en-US" sz="2800" dirty="0"/>
              <a:t>The “Session ID” cookie</a:t>
            </a:r>
          </a:p>
          <a:p>
            <a:r>
              <a:rPr lang="en-US" sz="3200" dirty="0"/>
              <a:t>However, data is saved in server side (is not sent to client)</a:t>
            </a:r>
          </a:p>
          <a:p>
            <a:pPr lvl="1"/>
            <a:r>
              <a:rPr lang="en-US" sz="2800" dirty="0"/>
              <a:t>Less overhead on client</a:t>
            </a:r>
          </a:p>
          <a:p>
            <a:pPr lvl="1"/>
            <a:r>
              <a:rPr lang="en-US" sz="2800" dirty="0"/>
              <a:t>Less bandwidth for data transmission</a:t>
            </a:r>
          </a:p>
          <a:p>
            <a:pPr lvl="1"/>
            <a:r>
              <a:rPr lang="en-US" sz="2800" dirty="0"/>
              <a:t>More secure</a:t>
            </a:r>
          </a:p>
          <a:p>
            <a:pPr lvl="2"/>
            <a:r>
              <a:rPr lang="en-US" sz="2400" dirty="0"/>
              <a:t>Client (and also hackers) does know what you are saving</a:t>
            </a:r>
          </a:p>
          <a:p>
            <a:pPr lvl="2"/>
            <a:r>
              <a:rPr lang="en-US" sz="2400" dirty="0"/>
              <a:t>Harder to hijack the session, compare</a:t>
            </a:r>
          </a:p>
          <a:p>
            <a:pPr lvl="3"/>
            <a:r>
              <a:rPr lang="en-US" sz="2000" b="1" dirty="0" err="1">
                <a:solidFill>
                  <a:srgbClr val="0033CC"/>
                </a:solidFill>
                <a:latin typeface="Courier New" pitchFamily="49" charset="0"/>
                <a:cs typeface="Courier New" pitchFamily="49" charset="0"/>
              </a:rPr>
              <a:t>setcookie</a:t>
            </a:r>
            <a:r>
              <a:rPr lang="en-US" sz="2000" b="1" dirty="0">
                <a:latin typeface="Courier New" pitchFamily="49" charset="0"/>
                <a:cs typeface="Courier New" pitchFamily="49" charset="0"/>
              </a:rPr>
              <a:t>("login", 1);</a:t>
            </a:r>
          </a:p>
          <a:p>
            <a:pPr lvl="3"/>
            <a:r>
              <a:rPr lang="en-US" sz="2000" b="1" dirty="0">
                <a:solidFill>
                  <a:srgbClr val="0033CC"/>
                </a:solidFill>
                <a:latin typeface="Courier New" pitchFamily="49" charset="0"/>
                <a:cs typeface="Courier New" pitchFamily="49" charset="0"/>
              </a:rPr>
              <a:t>$_SESSION</a:t>
            </a:r>
            <a:r>
              <a:rPr lang="en-US" sz="2000" b="1" dirty="0">
                <a:latin typeface="Courier New" pitchFamily="49" charset="0"/>
                <a:cs typeface="Courier New" pitchFamily="49" charset="0"/>
              </a:rPr>
              <a:t>[login] = 1;</a:t>
            </a:r>
            <a:endParaRPr lang="en-US" sz="2000" dirty="0"/>
          </a:p>
          <a:p>
            <a:pPr lvl="1"/>
            <a:endParaRPr lang="en-US" sz="28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118</a:t>
            </a:fld>
            <a:endParaRPr lang="en-US" dirty="0"/>
          </a:p>
        </p:txBody>
      </p:sp>
    </p:spTree>
    <p:extLst>
      <p:ext uri="{BB962C8B-B14F-4D97-AF65-F5344CB8AC3E}">
        <p14:creationId xmlns:p14="http://schemas.microsoft.com/office/powerpoint/2010/main" val="4279952988"/>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839200" cy="762000"/>
          </a:xfrm>
        </p:spPr>
        <p:txBody>
          <a:bodyPr/>
          <a:lstStyle/>
          <a:p>
            <a:r>
              <a:rPr lang="en-US" altLang="zh-TW" dirty="0">
                <a:ea typeface="新細明體" pitchFamily="18" charset="-120"/>
              </a:rPr>
              <a:t>Session Parameters: Global Settings</a:t>
            </a:r>
            <a:endParaRPr lang="en-US" dirty="0"/>
          </a:p>
        </p:txBody>
      </p:sp>
      <p:sp>
        <p:nvSpPr>
          <p:cNvPr id="3" name="Content Placeholder 2"/>
          <p:cNvSpPr>
            <a:spLocks noGrp="1"/>
          </p:cNvSpPr>
          <p:nvPr>
            <p:ph idx="1"/>
          </p:nvPr>
        </p:nvSpPr>
        <p:spPr/>
        <p:txBody>
          <a:bodyPr/>
          <a:lstStyle/>
          <a:p>
            <a:r>
              <a:rPr lang="en-US" sz="2800" dirty="0"/>
              <a:t>S</a:t>
            </a:r>
            <a:r>
              <a:rPr lang="en-US" altLang="zh-TW" dirty="0">
                <a:ea typeface="新細明體" pitchFamily="18" charset="-120"/>
              </a:rPr>
              <a:t>ession related parameters are configured in “php.ini”</a:t>
            </a:r>
          </a:p>
          <a:p>
            <a:r>
              <a:rPr lang="en-US" altLang="zh-TW" sz="2700" b="1" dirty="0">
                <a:solidFill>
                  <a:srgbClr val="0000FF"/>
                </a:solidFill>
                <a:latin typeface="Courier New" pitchFamily="49" charset="0"/>
                <a:ea typeface="新細明體" pitchFamily="18" charset="-120"/>
                <a:cs typeface="Courier New" pitchFamily="49" charset="0"/>
              </a:rPr>
              <a:t>session.name</a:t>
            </a:r>
            <a:r>
              <a:rPr lang="en-US" altLang="zh-TW" sz="2800" dirty="0">
                <a:ea typeface="新細明體" pitchFamily="18" charset="-120"/>
              </a:rPr>
              <a:t>: Name of the session (used as cookie name)</a:t>
            </a:r>
          </a:p>
          <a:p>
            <a:pPr>
              <a:lnSpc>
                <a:spcPct val="80000"/>
              </a:lnSpc>
            </a:pPr>
            <a:r>
              <a:rPr lang="en-US" altLang="zh-TW" sz="2700" b="1" dirty="0" err="1">
                <a:solidFill>
                  <a:srgbClr val="0000FF"/>
                </a:solidFill>
                <a:latin typeface="Courier New" pitchFamily="49" charset="0"/>
                <a:ea typeface="新細明體" pitchFamily="18" charset="-120"/>
                <a:cs typeface="Courier New" pitchFamily="49" charset="0"/>
              </a:rPr>
              <a:t>session.cookie_lifetime</a:t>
            </a:r>
            <a:r>
              <a:rPr lang="en-US" altLang="zh-TW" sz="2800" dirty="0">
                <a:ea typeface="新細明體" pitchFamily="18" charset="-120"/>
              </a:rPr>
              <a:t>: Lifetime of cookie send for browser </a:t>
            </a:r>
          </a:p>
          <a:p>
            <a:pPr>
              <a:lnSpc>
                <a:spcPct val="80000"/>
              </a:lnSpc>
            </a:pPr>
            <a:r>
              <a:rPr lang="en-US" altLang="zh-TW" sz="2700" b="1" dirty="0" err="1">
                <a:solidFill>
                  <a:srgbClr val="0000FF"/>
                </a:solidFill>
                <a:latin typeface="Courier New" pitchFamily="49" charset="0"/>
                <a:ea typeface="新細明體" pitchFamily="18" charset="-120"/>
                <a:cs typeface="Courier New" pitchFamily="49" charset="0"/>
              </a:rPr>
              <a:t>session.cookie_path</a:t>
            </a:r>
            <a:r>
              <a:rPr lang="en-US" altLang="zh-TW" sz="2800" dirty="0">
                <a:ea typeface="新細明體" pitchFamily="18" charset="-120"/>
              </a:rPr>
              <a:t>: The path for which the cookie is valid</a:t>
            </a:r>
          </a:p>
          <a:p>
            <a:pPr>
              <a:lnSpc>
                <a:spcPct val="80000"/>
              </a:lnSpc>
            </a:pPr>
            <a:r>
              <a:rPr lang="en-US" altLang="zh-TW" sz="2700" b="1" dirty="0">
                <a:solidFill>
                  <a:srgbClr val="0000FF"/>
                </a:solidFill>
                <a:latin typeface="Courier New" pitchFamily="49" charset="0"/>
                <a:ea typeface="新細明體" pitchFamily="18" charset="-120"/>
                <a:cs typeface="Courier New" pitchFamily="49" charset="0"/>
              </a:rPr>
              <a:t>session.gc_maxlifetime</a:t>
            </a:r>
            <a:r>
              <a:rPr lang="en-US" sz="2800" dirty="0"/>
              <a:t>: Lifetime of session in server side, it is collected by GC</a:t>
            </a:r>
            <a:endParaRPr lang="en-US" altLang="zh-TW" sz="2800" dirty="0">
              <a:ea typeface="新細明體" pitchFamily="18" charset="-12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119</a:t>
            </a:fld>
            <a:endParaRPr lang="en-US" dirty="0"/>
          </a:p>
        </p:txBody>
      </p:sp>
    </p:spTree>
  </p:cSld>
  <p:clrMapOvr>
    <a:masterClrMapping/>
  </p:clrMapOvr>
  <p:transition>
    <p:strips/>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Introduction</a:t>
            </a:r>
          </a:p>
        </p:txBody>
      </p:sp>
      <p:sp>
        <p:nvSpPr>
          <p:cNvPr id="3" name="Content Placeholder 2"/>
          <p:cNvSpPr>
            <a:spLocks noGrp="1"/>
          </p:cNvSpPr>
          <p:nvPr>
            <p:ph idx="1"/>
          </p:nvPr>
        </p:nvSpPr>
        <p:spPr>
          <a:xfrm>
            <a:off x="304800" y="1143000"/>
            <a:ext cx="8839200" cy="5181600"/>
          </a:xfrm>
        </p:spPr>
        <p:txBody>
          <a:bodyPr/>
          <a:lstStyle/>
          <a:p>
            <a:r>
              <a:rPr lang="en-US" dirty="0"/>
              <a:t>PHP stands for</a:t>
            </a:r>
          </a:p>
          <a:p>
            <a:pPr lvl="1"/>
            <a:r>
              <a:rPr lang="en-GB" dirty="0"/>
              <a:t>Originally: “</a:t>
            </a:r>
            <a:r>
              <a:rPr lang="en-GB" dirty="0">
                <a:solidFill>
                  <a:srgbClr val="C00000"/>
                </a:solidFill>
              </a:rPr>
              <a:t>P</a:t>
            </a:r>
            <a:r>
              <a:rPr lang="en-GB" dirty="0"/>
              <a:t>ersonal </a:t>
            </a:r>
            <a:r>
              <a:rPr lang="en-GB" dirty="0">
                <a:solidFill>
                  <a:srgbClr val="C00000"/>
                </a:solidFill>
              </a:rPr>
              <a:t>H</a:t>
            </a:r>
            <a:r>
              <a:rPr lang="en-GB" dirty="0"/>
              <a:t>ome </a:t>
            </a:r>
            <a:r>
              <a:rPr lang="en-GB" dirty="0">
                <a:solidFill>
                  <a:srgbClr val="C00000"/>
                </a:solidFill>
              </a:rPr>
              <a:t>P</a:t>
            </a:r>
            <a:r>
              <a:rPr lang="en-GB" dirty="0"/>
              <a:t>ages”</a:t>
            </a:r>
            <a:endParaRPr lang="en-US" dirty="0"/>
          </a:p>
          <a:p>
            <a:pPr lvl="1"/>
            <a:r>
              <a:rPr lang="en-US" dirty="0"/>
              <a:t>Now: “</a:t>
            </a:r>
            <a:r>
              <a:rPr lang="en-US" dirty="0">
                <a:solidFill>
                  <a:srgbClr val="C00000"/>
                </a:solidFill>
              </a:rPr>
              <a:t>P</a:t>
            </a:r>
            <a:r>
              <a:rPr lang="en-US" dirty="0"/>
              <a:t>HP: </a:t>
            </a:r>
            <a:r>
              <a:rPr lang="en-US" dirty="0">
                <a:solidFill>
                  <a:srgbClr val="C00000"/>
                </a:solidFill>
              </a:rPr>
              <a:t>H</a:t>
            </a:r>
            <a:r>
              <a:rPr lang="en-US" dirty="0"/>
              <a:t>ypertext </a:t>
            </a:r>
            <a:r>
              <a:rPr lang="en-US" dirty="0">
                <a:solidFill>
                  <a:srgbClr val="C00000"/>
                </a:solidFill>
              </a:rPr>
              <a:t>P</a:t>
            </a:r>
            <a:r>
              <a:rPr lang="en-US" dirty="0"/>
              <a:t>reprocessor”</a:t>
            </a:r>
          </a:p>
          <a:p>
            <a:r>
              <a:rPr lang="en-US" dirty="0"/>
              <a:t>Widely-used scripting language</a:t>
            </a:r>
          </a:p>
          <a:p>
            <a:r>
              <a:rPr lang="en-US" dirty="0"/>
              <a:t>Specially suited for web development </a:t>
            </a:r>
          </a:p>
          <a:p>
            <a:pPr lvl="1"/>
            <a:r>
              <a:rPr lang="en-US" dirty="0"/>
              <a:t>Server side scripting </a:t>
            </a:r>
            <a:r>
              <a:rPr lang="en-US" dirty="0">
                <a:sym typeface="Wingdings" pitchFamily="2" charset="2"/>
              </a:rPr>
              <a:t> Dynamic Content</a:t>
            </a:r>
            <a:endParaRPr lang="en-US" dirty="0"/>
          </a:p>
          <a:p>
            <a:pPr lvl="1"/>
            <a:r>
              <a:rPr lang="en-US" dirty="0"/>
              <a:t>Typically runs on a web server that takes PHP as input and gives out HTML pages as output</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12</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Parameters: Per Script</a:t>
            </a:r>
          </a:p>
        </p:txBody>
      </p:sp>
      <p:sp>
        <p:nvSpPr>
          <p:cNvPr id="3" name="Content Placeholder 2"/>
          <p:cNvSpPr>
            <a:spLocks noGrp="1"/>
          </p:cNvSpPr>
          <p:nvPr>
            <p:ph idx="1"/>
          </p:nvPr>
        </p:nvSpPr>
        <p:spPr>
          <a:xfrm>
            <a:off x="304800" y="1143000"/>
            <a:ext cx="8839200" cy="5181600"/>
          </a:xfrm>
        </p:spPr>
        <p:txBody>
          <a:bodyPr/>
          <a:lstStyle/>
          <a:p>
            <a:pPr>
              <a:buNone/>
            </a:pPr>
            <a:r>
              <a:rPr lang="en-US" altLang="zh-TW" sz="2600" b="1" dirty="0">
                <a:latin typeface="Courier New" pitchFamily="49" charset="0"/>
                <a:ea typeface="新細明體" pitchFamily="18" charset="-120"/>
                <a:cs typeface="Courier New" pitchFamily="49" charset="0"/>
              </a:rPr>
              <a:t>void </a:t>
            </a:r>
            <a:r>
              <a:rPr lang="en-US" altLang="zh-TW" sz="2600" b="1" dirty="0" err="1">
                <a:solidFill>
                  <a:srgbClr val="0033CC"/>
                </a:solidFill>
                <a:latin typeface="Courier New" pitchFamily="49" charset="0"/>
                <a:ea typeface="新細明體" pitchFamily="18" charset="-120"/>
                <a:cs typeface="Courier New" pitchFamily="49" charset="0"/>
              </a:rPr>
              <a:t>session_set_cookie_params</a:t>
            </a:r>
            <a:r>
              <a:rPr lang="en-US" altLang="zh-TW" sz="2600" b="1" dirty="0">
                <a:latin typeface="Courier New" pitchFamily="49" charset="0"/>
                <a:ea typeface="新細明體" pitchFamily="18" charset="-120"/>
                <a:cs typeface="Courier New" pitchFamily="49" charset="0"/>
              </a:rPr>
              <a:t>(</a:t>
            </a:r>
            <a:r>
              <a:rPr lang="en-US" altLang="zh-TW" sz="2600" b="1" dirty="0" err="1">
                <a:latin typeface="Courier New" pitchFamily="49" charset="0"/>
                <a:ea typeface="新細明體" pitchFamily="18" charset="-120"/>
                <a:cs typeface="Courier New" pitchFamily="49" charset="0"/>
              </a:rPr>
              <a:t>int</a:t>
            </a:r>
            <a:r>
              <a:rPr lang="en-US" altLang="zh-TW" sz="2600" b="1" dirty="0">
                <a:latin typeface="Courier New" pitchFamily="49" charset="0"/>
                <a:ea typeface="新細明體" pitchFamily="18" charset="-120"/>
                <a:cs typeface="Courier New" pitchFamily="49" charset="0"/>
              </a:rPr>
              <a:t> $lifetime, string $path, string $domain, </a:t>
            </a:r>
            <a:r>
              <a:rPr lang="en-US" altLang="zh-TW" sz="2600" b="1" dirty="0" err="1">
                <a:latin typeface="Courier New" pitchFamily="49" charset="0"/>
                <a:ea typeface="新細明體" pitchFamily="18" charset="-120"/>
                <a:cs typeface="Courier New" pitchFamily="49" charset="0"/>
              </a:rPr>
              <a:t>bool</a:t>
            </a:r>
            <a:r>
              <a:rPr lang="en-US" altLang="zh-TW" sz="2600" b="1" dirty="0">
                <a:latin typeface="Courier New" pitchFamily="49" charset="0"/>
                <a:ea typeface="新細明體" pitchFamily="18" charset="-120"/>
                <a:cs typeface="Courier New" pitchFamily="49" charset="0"/>
              </a:rPr>
              <a:t> $secure=false, </a:t>
            </a:r>
            <a:r>
              <a:rPr lang="en-US" altLang="zh-TW" sz="2600" b="1" dirty="0" err="1">
                <a:latin typeface="Courier New" pitchFamily="49" charset="0"/>
                <a:ea typeface="新細明體" pitchFamily="18" charset="-120"/>
                <a:cs typeface="Courier New" pitchFamily="49" charset="0"/>
              </a:rPr>
              <a:t>bool</a:t>
            </a:r>
            <a:r>
              <a:rPr lang="en-US" altLang="zh-TW" sz="2600" b="1" dirty="0">
                <a:latin typeface="Courier New" pitchFamily="49" charset="0"/>
                <a:ea typeface="新細明體" pitchFamily="18" charset="-120"/>
                <a:cs typeface="Courier New" pitchFamily="49" charset="0"/>
              </a:rPr>
              <a:t> $</a:t>
            </a:r>
            <a:r>
              <a:rPr lang="en-US" altLang="zh-TW" sz="2600" b="1" dirty="0" err="1">
                <a:latin typeface="Courier New" pitchFamily="49" charset="0"/>
                <a:ea typeface="新細明體" pitchFamily="18" charset="-120"/>
                <a:cs typeface="Courier New" pitchFamily="49" charset="0"/>
              </a:rPr>
              <a:t>httponly</a:t>
            </a:r>
            <a:r>
              <a:rPr lang="en-US" altLang="zh-TW" sz="2600" b="1" dirty="0">
                <a:latin typeface="Courier New" pitchFamily="49" charset="0"/>
                <a:ea typeface="新細明體" pitchFamily="18" charset="-120"/>
                <a:cs typeface="Courier New" pitchFamily="49" charset="0"/>
              </a:rPr>
              <a:t>=false) </a:t>
            </a:r>
          </a:p>
          <a:p>
            <a:pPr>
              <a:buNone/>
            </a:pPr>
            <a:endParaRPr lang="en-US" altLang="zh-TW" sz="1600" b="1" dirty="0">
              <a:latin typeface="Courier New" pitchFamily="49" charset="0"/>
              <a:ea typeface="新細明體" pitchFamily="18" charset="-120"/>
              <a:cs typeface="Courier New" pitchFamily="49" charset="0"/>
            </a:endParaRPr>
          </a:p>
          <a:p>
            <a:r>
              <a:rPr lang="en-US" altLang="zh-TW" sz="2600" dirty="0">
                <a:ea typeface="新細明體" pitchFamily="18" charset="-120"/>
              </a:rPr>
              <a:t>The effect of this function only lasts for the duration of the script. Thus, you need to call this function for every request and before </a:t>
            </a:r>
            <a:r>
              <a:rPr lang="en-US" altLang="zh-TW" sz="2500" b="1" dirty="0" err="1">
                <a:solidFill>
                  <a:srgbClr val="0033CC"/>
                </a:solidFill>
                <a:latin typeface="Courier New" pitchFamily="49" charset="0"/>
                <a:ea typeface="新細明體" pitchFamily="18" charset="-120"/>
                <a:cs typeface="Courier New" pitchFamily="49" charset="0"/>
              </a:rPr>
              <a:t>session_start</a:t>
            </a:r>
            <a:r>
              <a:rPr lang="en-US" altLang="zh-TW" sz="2500" b="1" dirty="0">
                <a:solidFill>
                  <a:srgbClr val="0033CC"/>
                </a:solidFill>
                <a:latin typeface="Courier New" pitchFamily="49" charset="0"/>
                <a:ea typeface="新細明體" pitchFamily="18" charset="-120"/>
                <a:cs typeface="Courier New" pitchFamily="49" charset="0"/>
              </a:rPr>
              <a:t>()</a:t>
            </a:r>
            <a:r>
              <a:rPr lang="en-US" altLang="zh-TW" sz="2600" dirty="0">
                <a:ea typeface="新細明體" pitchFamily="18" charset="-120"/>
              </a:rPr>
              <a:t>is called</a:t>
            </a:r>
            <a:endParaRPr lang="en-US" altLang="zh-TW" sz="2600" u="sng" dirty="0">
              <a:ea typeface="新細明體" pitchFamily="18" charset="-120"/>
            </a:endParaRPr>
          </a:p>
          <a:p>
            <a:r>
              <a:rPr lang="en-US" altLang="zh-TW" sz="2600" dirty="0">
                <a:ea typeface="新細明體" pitchFamily="18" charset="-120"/>
              </a:rPr>
              <a:t>Default value of </a:t>
            </a:r>
            <a:r>
              <a:rPr lang="en-US" altLang="zh-TW" sz="2500" b="1" dirty="0">
                <a:solidFill>
                  <a:srgbClr val="0033CC"/>
                </a:solidFill>
                <a:latin typeface="Courier New" pitchFamily="49" charset="0"/>
                <a:ea typeface="新細明體" pitchFamily="18" charset="-120"/>
                <a:cs typeface="Courier New" pitchFamily="49" charset="0"/>
              </a:rPr>
              <a:t>$path </a:t>
            </a:r>
            <a:r>
              <a:rPr lang="en-US" altLang="zh-TW" sz="2600" dirty="0">
                <a:ea typeface="新細明體" pitchFamily="18" charset="-120"/>
              </a:rPr>
              <a:t>is</a:t>
            </a:r>
            <a:r>
              <a:rPr lang="en-US" altLang="zh-TW" sz="2600" b="1" dirty="0">
                <a:solidFill>
                  <a:srgbClr val="0033CC"/>
                </a:solidFill>
                <a:latin typeface="Courier New" pitchFamily="49" charset="0"/>
                <a:ea typeface="新細明體" pitchFamily="18" charset="-120"/>
                <a:cs typeface="Courier New" pitchFamily="49" charset="0"/>
              </a:rPr>
              <a:t> '/'</a:t>
            </a:r>
            <a:r>
              <a:rPr lang="en-US" altLang="zh-TW" sz="2600" dirty="0">
                <a:ea typeface="新細明體" pitchFamily="18" charset="-120"/>
              </a:rPr>
              <a:t>. To prevent session ID from being discovered by other PHP scripts running in the same domain, you should set </a:t>
            </a:r>
            <a:r>
              <a:rPr lang="en-US" altLang="zh-TW" sz="2500" b="1" dirty="0">
                <a:solidFill>
                  <a:srgbClr val="0033CC"/>
                </a:solidFill>
                <a:latin typeface="Courier New" pitchFamily="49" charset="0"/>
                <a:ea typeface="新細明體" pitchFamily="18" charset="-120"/>
                <a:cs typeface="Courier New" pitchFamily="49" charset="0"/>
              </a:rPr>
              <a:t>$path </a:t>
            </a:r>
            <a:r>
              <a:rPr lang="en-US" altLang="zh-TW" sz="2600" dirty="0">
                <a:ea typeface="新細明體" pitchFamily="18" charset="-120"/>
              </a:rPr>
              <a:t>to the subfolder where your scripts are stored</a:t>
            </a:r>
          </a:p>
          <a:p>
            <a:endParaRPr lang="en-US" sz="26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120</a:t>
            </a:fld>
            <a:endParaRPr lang="en-US" dirty="0"/>
          </a:p>
        </p:txBody>
      </p:sp>
    </p:spTree>
  </p:cSld>
  <p:clrMapOvr>
    <a:masterClrMapping/>
  </p:clrMapOvr>
  <p:transition>
    <p:strips/>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does a PHP Session Expire?</a:t>
            </a:r>
          </a:p>
        </p:txBody>
      </p:sp>
      <p:sp>
        <p:nvSpPr>
          <p:cNvPr id="3" name="Content Placeholder 2"/>
          <p:cNvSpPr>
            <a:spLocks noGrp="1"/>
          </p:cNvSpPr>
          <p:nvPr>
            <p:ph idx="1"/>
          </p:nvPr>
        </p:nvSpPr>
        <p:spPr>
          <a:xfrm>
            <a:off x="304800" y="1066800"/>
            <a:ext cx="8991600" cy="5181600"/>
          </a:xfrm>
        </p:spPr>
        <p:txBody>
          <a:bodyPr/>
          <a:lstStyle/>
          <a:p>
            <a:r>
              <a:rPr lang="en-US" sz="2800" dirty="0"/>
              <a:t>PHP Session is a relation between</a:t>
            </a:r>
          </a:p>
          <a:p>
            <a:pPr lvl="1"/>
            <a:r>
              <a:rPr lang="en-US" sz="2400" dirty="0"/>
              <a:t>Session ID Cookie in </a:t>
            </a:r>
            <a:r>
              <a:rPr lang="en-US" sz="2400" dirty="0">
                <a:solidFill>
                  <a:srgbClr val="C00000"/>
                </a:solidFill>
              </a:rPr>
              <a:t>Client</a:t>
            </a:r>
            <a:r>
              <a:rPr lang="en-US" sz="2400" dirty="0"/>
              <a:t> side</a:t>
            </a:r>
          </a:p>
          <a:p>
            <a:pPr lvl="1"/>
            <a:r>
              <a:rPr lang="en-US" sz="2400" dirty="0"/>
              <a:t>Session Data Base in </a:t>
            </a:r>
            <a:r>
              <a:rPr lang="en-US" sz="2400" dirty="0">
                <a:solidFill>
                  <a:srgbClr val="C00000"/>
                </a:solidFill>
              </a:rPr>
              <a:t>Server</a:t>
            </a:r>
            <a:r>
              <a:rPr lang="en-US" sz="2400" dirty="0"/>
              <a:t> side </a:t>
            </a:r>
          </a:p>
          <a:p>
            <a:r>
              <a:rPr lang="en-US" sz="2800" dirty="0"/>
              <a:t>So, session is not accessible</a:t>
            </a:r>
          </a:p>
          <a:p>
            <a:pPr lvl="1"/>
            <a:r>
              <a:rPr lang="en-US" sz="2400" dirty="0"/>
              <a:t>Session ID cookie is destroyed</a:t>
            </a:r>
          </a:p>
          <a:p>
            <a:pPr lvl="2"/>
            <a:r>
              <a:rPr lang="en-US" sz="2400" dirty="0"/>
              <a:t>Browser restarts, delete cookie, …</a:t>
            </a:r>
          </a:p>
          <a:p>
            <a:pPr lvl="1"/>
            <a:r>
              <a:rPr lang="en-US" sz="2400" dirty="0"/>
              <a:t>Session is destroyed</a:t>
            </a:r>
          </a:p>
          <a:p>
            <a:pPr lvl="2"/>
            <a:r>
              <a:rPr lang="en-US" sz="2400" dirty="0"/>
              <a:t>Intentionally: logout, automatic (</a:t>
            </a:r>
            <a:r>
              <a:rPr lang="en-US" sz="2400" dirty="0" err="1"/>
              <a:t>ajax</a:t>
            </a:r>
            <a:r>
              <a:rPr lang="en-US" sz="2400" dirty="0"/>
              <a:t> based) logout, …</a:t>
            </a:r>
          </a:p>
          <a:p>
            <a:pPr lvl="2"/>
            <a:r>
              <a:rPr lang="en-US" sz="2400" dirty="0"/>
              <a:t>Accidently: </a:t>
            </a:r>
          </a:p>
          <a:p>
            <a:pPr lvl="3"/>
            <a:r>
              <a:rPr lang="en-US" sz="2000" dirty="0"/>
              <a:t>Server restart</a:t>
            </a:r>
          </a:p>
          <a:p>
            <a:pPr lvl="3"/>
            <a:r>
              <a:rPr lang="en-US" sz="2000" dirty="0"/>
              <a:t>Long inactive session are collected by garbage collector</a:t>
            </a:r>
          </a:p>
          <a:p>
            <a:pPr lvl="4"/>
            <a:r>
              <a:rPr lang="en-US" sz="1800" dirty="0"/>
              <a:t>Avoiding over utilizing server memory </a:t>
            </a:r>
          </a:p>
          <a:p>
            <a:pPr lvl="2"/>
            <a:endParaRPr lang="en-US" sz="24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121</a:t>
            </a:fld>
            <a:endParaRPr lang="en-US" dirty="0"/>
          </a:p>
        </p:txBody>
      </p:sp>
    </p:spTree>
    <p:extLst>
      <p:ext uri="{BB962C8B-B14F-4D97-AF65-F5344CB8AC3E}">
        <p14:creationId xmlns:p14="http://schemas.microsoft.com/office/powerpoint/2010/main" val="1410688104"/>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spcBef>
                <a:spcPts val="800"/>
              </a:spcBef>
            </a:pPr>
            <a:r>
              <a:rPr lang="en-US" sz="3200" dirty="0">
                <a:solidFill>
                  <a:srgbClr val="C2C2C2"/>
                </a:solidFill>
              </a:rPr>
              <a:t>Introduction to CGI</a:t>
            </a:r>
          </a:p>
          <a:p>
            <a:pPr>
              <a:spcBef>
                <a:spcPts val="800"/>
              </a:spcBef>
            </a:pPr>
            <a:r>
              <a:rPr lang="en-US" sz="3200" dirty="0">
                <a:solidFill>
                  <a:srgbClr val="C2C2C2"/>
                </a:solidFill>
              </a:rPr>
              <a:t>Introduction to PHP</a:t>
            </a:r>
          </a:p>
          <a:p>
            <a:pPr>
              <a:spcBef>
                <a:spcPts val="800"/>
              </a:spcBef>
            </a:pPr>
            <a:r>
              <a:rPr lang="en-US" sz="3200" dirty="0">
                <a:solidFill>
                  <a:srgbClr val="C2C2C2"/>
                </a:solidFill>
              </a:rPr>
              <a:t>PHP Basic</a:t>
            </a:r>
          </a:p>
          <a:p>
            <a:pPr>
              <a:spcBef>
                <a:spcPts val="800"/>
              </a:spcBef>
            </a:pPr>
            <a:r>
              <a:rPr lang="en-US" sz="3200" dirty="0">
                <a:solidFill>
                  <a:srgbClr val="C2C2C2"/>
                </a:solidFill>
              </a:rPr>
              <a:t>Input Data Handling</a:t>
            </a:r>
          </a:p>
          <a:p>
            <a:pPr>
              <a:spcBef>
                <a:spcPts val="800"/>
              </a:spcBef>
            </a:pPr>
            <a:r>
              <a:rPr lang="en-US" sz="3200" dirty="0">
                <a:solidFill>
                  <a:srgbClr val="C2C2C2"/>
                </a:solidFill>
              </a:rPr>
              <a:t>HTTP Headers</a:t>
            </a:r>
          </a:p>
          <a:p>
            <a:pPr>
              <a:spcBef>
                <a:spcPts val="800"/>
              </a:spcBef>
            </a:pPr>
            <a:r>
              <a:rPr lang="en-US" sz="3200" dirty="0">
                <a:solidFill>
                  <a:srgbClr val="C2C2C2"/>
                </a:solidFill>
              </a:rPr>
              <a:t>Cookies &amp; Session Management</a:t>
            </a:r>
          </a:p>
          <a:p>
            <a:pPr>
              <a:spcBef>
                <a:spcPts val="800"/>
              </a:spcBef>
            </a:pPr>
            <a:r>
              <a:rPr lang="en-US" sz="3200" dirty="0"/>
              <a:t>Database</a:t>
            </a:r>
          </a:p>
          <a:p>
            <a:pPr>
              <a:spcBef>
                <a:spcPts val="800"/>
              </a:spcBef>
            </a:pPr>
            <a:r>
              <a:rPr lang="en-US" sz="3200" dirty="0">
                <a:solidFill>
                  <a:srgbClr val="C2C2C2"/>
                </a:solidFill>
              </a:rPr>
              <a:t>XML &amp; JSON</a:t>
            </a:r>
          </a:p>
          <a:p>
            <a:pPr>
              <a:spcBef>
                <a:spcPts val="800"/>
              </a:spcBef>
            </a:pPr>
            <a:r>
              <a:rPr lang="en-US" sz="3200" dirty="0">
                <a:solidFill>
                  <a:srgbClr val="C2C2C2"/>
                </a:solidFill>
              </a:rPr>
              <a:t>Error Handling</a:t>
            </a:r>
          </a:p>
          <a:p>
            <a:pPr>
              <a:spcBef>
                <a:spcPts val="800"/>
              </a:spcBef>
            </a:pPr>
            <a:endParaRPr lang="en-US" sz="3200" dirty="0">
              <a:solidFill>
                <a:srgbClr val="C2C2C2"/>
              </a:solidFill>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122</a:t>
            </a:fld>
            <a:endParaRPr lang="en-US" dirty="0"/>
          </a:p>
        </p:txBody>
      </p:sp>
    </p:spTree>
    <p:extLst>
      <p:ext uri="{BB962C8B-B14F-4D97-AF65-F5344CB8AC3E}">
        <p14:creationId xmlns:p14="http://schemas.microsoft.com/office/powerpoint/2010/main" val="3614887967"/>
      </p:ext>
    </p:extLst>
  </p:cSld>
  <p:clrMapOvr>
    <a:masterClrMapping/>
  </p:clrMapOvr>
  <p:transition>
    <p:strips/>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in Web Applications </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123</a:t>
            </a:fld>
            <a:endParaRPr lang="en-US" dirty="0"/>
          </a:p>
        </p:txBody>
      </p:sp>
      <p:sp>
        <p:nvSpPr>
          <p:cNvPr id="259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9073" name="Object 1"/>
          <p:cNvGraphicFramePr>
            <a:graphicFrameLocks noChangeAspect="1"/>
          </p:cNvGraphicFramePr>
          <p:nvPr>
            <p:extLst>
              <p:ext uri="{D42A27DB-BD31-4B8C-83A1-F6EECF244321}">
                <p14:modId xmlns:p14="http://schemas.microsoft.com/office/powerpoint/2010/main" val="1154341784"/>
              </p:ext>
            </p:extLst>
          </p:nvPr>
        </p:nvGraphicFramePr>
        <p:xfrm>
          <a:off x="533399" y="914400"/>
          <a:ext cx="8237425" cy="5399210"/>
        </p:xfrm>
        <a:graphic>
          <a:graphicData uri="http://schemas.openxmlformats.org/presentationml/2006/ole">
            <mc:AlternateContent xmlns:mc="http://schemas.openxmlformats.org/markup-compatibility/2006">
              <mc:Choice xmlns:v="urn:schemas-microsoft-com:vml" Requires="v">
                <p:oleObj name="Visio" r:id="rId2" imgW="6367653" imgH="4176078" progId="Visio.Drawing.11">
                  <p:embed/>
                </p:oleObj>
              </mc:Choice>
              <mc:Fallback>
                <p:oleObj name="Visio" r:id="rId2" imgW="6367653" imgH="4176078" progId="Visio.Drawing.11">
                  <p:embed/>
                  <p:pic>
                    <p:nvPicPr>
                      <p:cNvPr id="0" name=""/>
                      <p:cNvPicPr>
                        <a:picLocks noChangeAspect="1" noChangeArrowheads="1"/>
                      </p:cNvPicPr>
                      <p:nvPr/>
                    </p:nvPicPr>
                    <p:blipFill>
                      <a:blip r:embed="rId3"/>
                      <a:srcRect/>
                      <a:stretch>
                        <a:fillRect/>
                      </a:stretch>
                    </p:blipFill>
                    <p:spPr bwMode="auto">
                      <a:xfrm>
                        <a:off x="533399" y="914400"/>
                        <a:ext cx="8237425" cy="5399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84896298"/>
      </p:ext>
    </p:extLst>
  </p:cSld>
  <p:clrMapOvr>
    <a:masterClrMapping/>
  </p:clrMapOvr>
  <p:transition>
    <p:strips/>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Databases in PHP</a:t>
            </a:r>
          </a:p>
        </p:txBody>
      </p:sp>
      <p:sp>
        <p:nvSpPr>
          <p:cNvPr id="3" name="Content Placeholder 2"/>
          <p:cNvSpPr>
            <a:spLocks noGrp="1"/>
          </p:cNvSpPr>
          <p:nvPr>
            <p:ph idx="1"/>
          </p:nvPr>
        </p:nvSpPr>
        <p:spPr/>
        <p:txBody>
          <a:bodyPr/>
          <a:lstStyle/>
          <a:p>
            <a:r>
              <a:rPr lang="en-US" dirty="0"/>
              <a:t>Many databases; here, </a:t>
            </a:r>
            <a:r>
              <a:rPr lang="en-US" dirty="0" err="1"/>
              <a:t>MySQL</a:t>
            </a:r>
            <a:endParaRPr lang="en-US" dirty="0"/>
          </a:p>
          <a:p>
            <a:r>
              <a:rPr lang="en-US" dirty="0"/>
              <a:t>Fast review of databases’ basics</a:t>
            </a:r>
          </a:p>
          <a:p>
            <a:pPr lvl="1">
              <a:spcBef>
                <a:spcPts val="100"/>
              </a:spcBef>
            </a:pPr>
            <a:r>
              <a:rPr lang="en-US" dirty="0"/>
              <a:t>Database, Table, Row, …</a:t>
            </a:r>
          </a:p>
          <a:p>
            <a:pPr lvl="1">
              <a:spcBef>
                <a:spcPts val="100"/>
              </a:spcBef>
            </a:pPr>
            <a:r>
              <a:rPr lang="en-US" dirty="0"/>
              <a:t>Database creation</a:t>
            </a:r>
          </a:p>
          <a:p>
            <a:pPr lvl="1">
              <a:spcBef>
                <a:spcPts val="100"/>
              </a:spcBef>
            </a:pPr>
            <a:r>
              <a:rPr lang="en-US" dirty="0"/>
              <a:t>Database modification </a:t>
            </a:r>
          </a:p>
          <a:p>
            <a:pPr lvl="1">
              <a:spcBef>
                <a:spcPts val="100"/>
              </a:spcBef>
            </a:pPr>
            <a:r>
              <a:rPr lang="en-US" dirty="0"/>
              <a:t>Database query</a:t>
            </a:r>
          </a:p>
          <a:p>
            <a:r>
              <a:rPr lang="en-US" dirty="0" err="1"/>
              <a:t>MySQL</a:t>
            </a:r>
            <a:r>
              <a:rPr lang="en-US" dirty="0"/>
              <a:t> in PHP</a:t>
            </a:r>
          </a:p>
          <a:p>
            <a:pPr lvl="1">
              <a:spcBef>
                <a:spcPts val="100"/>
              </a:spcBef>
            </a:pPr>
            <a:r>
              <a:rPr lang="en-US" dirty="0"/>
              <a:t>Database connection</a:t>
            </a:r>
          </a:p>
          <a:p>
            <a:pPr lvl="1">
              <a:spcBef>
                <a:spcPts val="100"/>
              </a:spcBef>
            </a:pPr>
            <a:r>
              <a:rPr lang="en-US" dirty="0"/>
              <a:t>Modification &amp; Query</a:t>
            </a:r>
          </a:p>
          <a:p>
            <a:pPr lvl="1">
              <a:spcBef>
                <a:spcPts val="100"/>
              </a:spcBef>
            </a:pPr>
            <a:r>
              <a:rPr lang="en-US" dirty="0"/>
              <a:t>SQL injection </a:t>
            </a:r>
          </a:p>
          <a:p>
            <a:pPr lvl="1"/>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124</a:t>
            </a:fld>
            <a:endParaRPr lang="en-US" dirty="0"/>
          </a:p>
        </p:txBody>
      </p:sp>
    </p:spTree>
    <p:extLst>
      <p:ext uri="{BB962C8B-B14F-4D97-AF65-F5344CB8AC3E}">
        <p14:creationId xmlns:p14="http://schemas.microsoft.com/office/powerpoint/2010/main" val="988742120"/>
      </p:ext>
    </p:extLst>
  </p:cSld>
  <p:clrMapOvr>
    <a:masterClrMapping/>
  </p:clrMapOvr>
  <p:transition>
    <p:strips/>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 Basic Concept</a:t>
            </a:r>
          </a:p>
        </p:txBody>
      </p:sp>
      <p:sp>
        <p:nvSpPr>
          <p:cNvPr id="3" name="Content Placeholder 2"/>
          <p:cNvSpPr>
            <a:spLocks noGrp="1"/>
          </p:cNvSpPr>
          <p:nvPr>
            <p:ph idx="1"/>
          </p:nvPr>
        </p:nvSpPr>
        <p:spPr/>
        <p:txBody>
          <a:bodyPr/>
          <a:lstStyle/>
          <a:p>
            <a:r>
              <a:rPr lang="en-US" sz="3200" dirty="0"/>
              <a:t>Relational database</a:t>
            </a:r>
          </a:p>
          <a:p>
            <a:pPr lvl="1">
              <a:spcBef>
                <a:spcPts val="0"/>
              </a:spcBef>
            </a:pPr>
            <a:r>
              <a:rPr lang="en-US" sz="2800" dirty="0"/>
              <a:t>Database server contains multiple databases </a:t>
            </a:r>
          </a:p>
          <a:p>
            <a:pPr lvl="1">
              <a:spcBef>
                <a:spcPts val="0"/>
              </a:spcBef>
            </a:pPr>
            <a:r>
              <a:rPr lang="en-US" sz="2800" dirty="0"/>
              <a:t>Each database consists of multiple tables</a:t>
            </a:r>
          </a:p>
          <a:p>
            <a:pPr lvl="1">
              <a:spcBef>
                <a:spcPts val="0"/>
              </a:spcBef>
            </a:pPr>
            <a:r>
              <a:rPr lang="en-US" sz="2800" dirty="0"/>
              <a:t>Each table is defined by its columns (&amp; types)</a:t>
            </a:r>
          </a:p>
          <a:p>
            <a:pPr lvl="1">
              <a:spcBef>
                <a:spcPts val="0"/>
              </a:spcBef>
            </a:pPr>
            <a:r>
              <a:rPr lang="en-US" sz="2800" dirty="0"/>
              <a:t>Each row is a data record </a:t>
            </a:r>
          </a:p>
          <a:p>
            <a:pPr lvl="1">
              <a:spcBef>
                <a:spcPts val="0"/>
              </a:spcBef>
            </a:pPr>
            <a:r>
              <a:rPr lang="en-US" sz="2800" dirty="0"/>
              <a:t>A column is the primary key</a:t>
            </a:r>
          </a:p>
          <a:p>
            <a:pPr lvl="2">
              <a:spcBef>
                <a:spcPts val="0"/>
              </a:spcBef>
            </a:pPr>
            <a:r>
              <a:rPr lang="en-US" sz="2800" dirty="0"/>
              <a:t>A unique identifier for each record</a:t>
            </a:r>
          </a:p>
          <a:p>
            <a:pPr>
              <a:spcBef>
                <a:spcPts val="1200"/>
              </a:spcBef>
            </a:pPr>
            <a:r>
              <a:rPr lang="en-US" sz="3200" dirty="0"/>
              <a:t>We use Structured Query Language (SQL) for database management</a:t>
            </a:r>
          </a:p>
          <a:p>
            <a:pPr lvl="1">
              <a:spcBef>
                <a:spcPts val="100"/>
              </a:spcBef>
            </a:pPr>
            <a:r>
              <a:rPr lang="en-US" sz="2800" dirty="0"/>
              <a:t>A famous SQL based database </a:t>
            </a:r>
            <a:r>
              <a:rPr lang="en-US" sz="2800" dirty="0">
                <a:sym typeface="Wingdings" pitchFamily="2" charset="2"/>
              </a:rPr>
              <a:t> </a:t>
            </a:r>
            <a:r>
              <a:rPr lang="en-US" sz="2800" dirty="0" err="1">
                <a:sym typeface="Wingdings" pitchFamily="2" charset="2"/>
              </a:rPr>
              <a:t>MySQL</a:t>
            </a:r>
            <a:endParaRPr lang="en-US" sz="2800" dirty="0">
              <a:sym typeface="Wingdings" pitchFamily="2" charset="2"/>
            </a:endParaRPr>
          </a:p>
          <a:p>
            <a:pPr lvl="2">
              <a:spcBef>
                <a:spcPts val="100"/>
              </a:spcBef>
            </a:pPr>
            <a:r>
              <a:rPr lang="en-US" sz="2800" dirty="0">
                <a:sym typeface="Wingdings" pitchFamily="2" charset="2"/>
              </a:rPr>
              <a:t>Free, Open source, and multiplatform</a:t>
            </a:r>
            <a:endParaRPr lang="en-US" sz="28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125</a:t>
            </a:fld>
            <a:endParaRPr lang="en-US" dirty="0"/>
          </a:p>
        </p:txBody>
      </p:sp>
    </p:spTree>
    <p:extLst>
      <p:ext uri="{BB962C8B-B14F-4D97-AF65-F5344CB8AC3E}">
        <p14:creationId xmlns:p14="http://schemas.microsoft.com/office/powerpoint/2010/main" val="400838061"/>
      </p:ext>
    </p:extLst>
  </p:cSld>
  <p:clrMapOvr>
    <a:masterClrMapping/>
  </p:clrMapOvr>
  <p:transition>
    <p:strips/>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Commands: Create Table</a:t>
            </a:r>
          </a:p>
        </p:txBody>
      </p:sp>
      <p:sp>
        <p:nvSpPr>
          <p:cNvPr id="3" name="Content Placeholder 2"/>
          <p:cNvSpPr>
            <a:spLocks noGrp="1"/>
          </p:cNvSpPr>
          <p:nvPr>
            <p:ph idx="1"/>
          </p:nvPr>
        </p:nvSpPr>
        <p:spPr>
          <a:xfrm>
            <a:off x="304800" y="1143000"/>
            <a:ext cx="8839200" cy="5181600"/>
          </a:xfrm>
        </p:spPr>
        <p:txBody>
          <a:bodyPr/>
          <a:lstStyle/>
          <a:p>
            <a:pPr>
              <a:spcBef>
                <a:spcPts val="200"/>
              </a:spcBef>
              <a:buNone/>
              <a:tabLst>
                <a:tab pos="1597025" algn="l"/>
              </a:tabLst>
            </a:pPr>
            <a:r>
              <a:rPr lang="en-US" sz="2400" b="1" dirty="0">
                <a:solidFill>
                  <a:srgbClr val="0033CC"/>
                </a:solidFill>
                <a:latin typeface="Courier New" pitchFamily="49" charset="0"/>
                <a:cs typeface="Courier New" pitchFamily="49" charset="0"/>
              </a:rPr>
              <a:t>CREATE TABLE</a:t>
            </a:r>
            <a:r>
              <a:rPr lang="en-US" sz="2400" b="1" dirty="0">
                <a:latin typeface="Courier New" pitchFamily="49" charset="0"/>
                <a:cs typeface="Courier New" pitchFamily="49" charset="0"/>
              </a:rPr>
              <a:t> students(</a:t>
            </a:r>
          </a:p>
          <a:p>
            <a:pPr>
              <a:spcBef>
                <a:spcPts val="200"/>
              </a:spcBef>
              <a:buNone/>
              <a:tabLst>
                <a:tab pos="1597025" algn="l"/>
              </a:tabLst>
            </a:pPr>
            <a:r>
              <a:rPr lang="en-US" sz="2400" b="1" dirty="0">
                <a:latin typeface="Courier New" pitchFamily="49" charset="0"/>
                <a:cs typeface="Courier New" pitchFamily="49" charset="0"/>
              </a:rPr>
              <a:t>	name </a:t>
            </a:r>
            <a:r>
              <a:rPr lang="en-US" sz="2400" b="1" dirty="0" err="1">
                <a:latin typeface="Courier New" pitchFamily="49" charset="0"/>
                <a:cs typeface="Courier New" pitchFamily="49" charset="0"/>
              </a:rPr>
              <a:t>VARCHAR</a:t>
            </a:r>
            <a:r>
              <a:rPr lang="en-US" sz="2400" b="1" dirty="0">
                <a:latin typeface="Courier New" pitchFamily="49" charset="0"/>
                <a:cs typeface="Courier New" pitchFamily="49" charset="0"/>
              </a:rPr>
              <a:t>(55), 	num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(3),</a:t>
            </a:r>
          </a:p>
          <a:p>
            <a:pPr>
              <a:spcBef>
                <a:spcPts val="200"/>
              </a:spcBef>
              <a:buNone/>
              <a:tabLst>
                <a:tab pos="1597025" algn="l"/>
              </a:tabLst>
            </a:pPr>
            <a:r>
              <a:rPr lang="en-US" sz="2400" b="1" dirty="0">
                <a:latin typeface="Courier New" pitchFamily="49" charset="0"/>
                <a:cs typeface="Courier New" pitchFamily="49" charset="0"/>
              </a:rPr>
              <a:t>	grade DECIMAL(2,2),</a:t>
            </a:r>
          </a:p>
          <a:p>
            <a:pPr>
              <a:spcBef>
                <a:spcPts val="200"/>
              </a:spcBef>
              <a:buNone/>
              <a:tabLst>
                <a:tab pos="1597025" algn="l"/>
              </a:tabLst>
            </a:pPr>
            <a:r>
              <a:rPr lang="en-US" sz="2400" b="1" dirty="0">
                <a:latin typeface="Courier New" pitchFamily="49" charset="0"/>
                <a:cs typeface="Courier New" pitchFamily="49" charset="0"/>
              </a:rPr>
              <a:t>	</a:t>
            </a:r>
            <a:r>
              <a:rPr lang="en-US" sz="2400" b="1" dirty="0">
                <a:solidFill>
                  <a:srgbClr val="0033CC"/>
                </a:solidFill>
                <a:latin typeface="Courier New" pitchFamily="49" charset="0"/>
                <a:cs typeface="Courier New" pitchFamily="49" charset="0"/>
              </a:rPr>
              <a:t>primary key</a:t>
            </a:r>
            <a:r>
              <a:rPr lang="en-US" sz="2400" b="1" dirty="0">
                <a:latin typeface="Courier New" pitchFamily="49" charset="0"/>
                <a:cs typeface="Courier New" pitchFamily="49" charset="0"/>
              </a:rPr>
              <a:t>(num)</a:t>
            </a:r>
          </a:p>
          <a:p>
            <a:pPr>
              <a:spcBef>
                <a:spcPts val="200"/>
              </a:spcBef>
              <a:buNone/>
              <a:tabLst>
                <a:tab pos="1597025" algn="l"/>
              </a:tabLst>
            </a:pPr>
            <a:r>
              <a:rPr lang="en-US" sz="2400" b="1" dirty="0">
                <a:latin typeface="Courier New" pitchFamily="49" charset="0"/>
                <a:cs typeface="Courier New" pitchFamily="49" charset="0"/>
              </a:rPr>
              <a:t>);</a:t>
            </a:r>
            <a:endParaRPr lang="en-US" sz="2000" dirty="0">
              <a:latin typeface="Bell Gothic Std Light" pitchFamily="34" charset="0"/>
            </a:endParaRPr>
          </a:p>
          <a:p>
            <a:pPr>
              <a:spcBef>
                <a:spcPct val="20000"/>
              </a:spcBef>
              <a:tabLst>
                <a:tab pos="1597025" algn="l"/>
              </a:tabLst>
            </a:pPr>
            <a:r>
              <a:rPr lang="en-US" dirty="0">
                <a:latin typeface="Bell Gothic Std Light" pitchFamily="34" charset="0"/>
              </a:rPr>
              <a:t>Types</a:t>
            </a:r>
          </a:p>
          <a:p>
            <a:pPr lvl="1">
              <a:tabLst>
                <a:tab pos="1597025" algn="l"/>
              </a:tabLst>
            </a:pPr>
            <a:r>
              <a:rPr lang="en-US" b="1" dirty="0">
                <a:solidFill>
                  <a:srgbClr val="0033CC"/>
                </a:solidFill>
                <a:latin typeface="Courier New" pitchFamily="49" charset="0"/>
                <a:cs typeface="Courier New" pitchFamily="49" charset="0"/>
              </a:rPr>
              <a:t>TEXT</a:t>
            </a:r>
            <a:r>
              <a:rPr lang="en-US" dirty="0">
                <a:latin typeface="Bell Gothic Std Light" pitchFamily="34" charset="0"/>
              </a:rPr>
              <a:t>, </a:t>
            </a:r>
            <a:r>
              <a:rPr lang="en-US" b="1" dirty="0">
                <a:solidFill>
                  <a:srgbClr val="0033CC"/>
                </a:solidFill>
                <a:latin typeface="Courier New" pitchFamily="49" charset="0"/>
                <a:cs typeface="Courier New" pitchFamily="49" charset="0"/>
              </a:rPr>
              <a:t>CHAR</a:t>
            </a:r>
            <a:r>
              <a:rPr lang="en-US" dirty="0">
                <a:latin typeface="Bell Gothic Std Light" pitchFamily="34" charset="0"/>
              </a:rPr>
              <a:t>(size), </a:t>
            </a:r>
            <a:r>
              <a:rPr lang="en-US" b="1" dirty="0">
                <a:solidFill>
                  <a:srgbClr val="0033CC"/>
                </a:solidFill>
                <a:latin typeface="Courier New" pitchFamily="49" charset="0"/>
                <a:cs typeface="Courier New" pitchFamily="49" charset="0"/>
              </a:rPr>
              <a:t>VARCHAR</a:t>
            </a:r>
            <a:r>
              <a:rPr lang="en-US" dirty="0">
                <a:latin typeface="Bell Gothic Std Light" pitchFamily="34" charset="0"/>
              </a:rPr>
              <a:t>(</a:t>
            </a:r>
            <a:r>
              <a:rPr lang="en-US" dirty="0" err="1">
                <a:latin typeface="Bell Gothic Std Light" pitchFamily="34" charset="0"/>
              </a:rPr>
              <a:t>maxsize</a:t>
            </a:r>
            <a:r>
              <a:rPr lang="en-US" dirty="0">
                <a:latin typeface="Bell Gothic Std Light" pitchFamily="34" charset="0"/>
              </a:rPr>
              <a:t>), </a:t>
            </a:r>
            <a:r>
              <a:rPr lang="en-US" b="1" dirty="0">
                <a:solidFill>
                  <a:srgbClr val="0033CC"/>
                </a:solidFill>
                <a:latin typeface="Courier New" pitchFamily="49" charset="0"/>
                <a:cs typeface="Courier New" pitchFamily="49" charset="0"/>
              </a:rPr>
              <a:t>INT</a:t>
            </a:r>
            <a:r>
              <a:rPr lang="en-US" dirty="0">
                <a:latin typeface="Bell Gothic Std Light" pitchFamily="34" charset="0"/>
              </a:rPr>
              <a:t>(</a:t>
            </a:r>
            <a:r>
              <a:rPr lang="en-US" dirty="0" err="1">
                <a:latin typeface="Bell Gothic Std Light" pitchFamily="34" charset="0"/>
              </a:rPr>
              <a:t>maxsize</a:t>
            </a:r>
            <a:r>
              <a:rPr lang="en-US" dirty="0">
                <a:latin typeface="Bell Gothic Std Light" pitchFamily="34" charset="0"/>
              </a:rPr>
              <a:t>), </a:t>
            </a:r>
            <a:r>
              <a:rPr lang="en-US" b="1" dirty="0">
                <a:solidFill>
                  <a:srgbClr val="0033CC"/>
                </a:solidFill>
                <a:latin typeface="Courier New" pitchFamily="49" charset="0"/>
                <a:cs typeface="Courier New" pitchFamily="49" charset="0"/>
              </a:rPr>
              <a:t>DECIMAL</a:t>
            </a:r>
            <a:r>
              <a:rPr lang="en-US" dirty="0">
                <a:latin typeface="Bell Gothic Std Light" pitchFamily="34" charset="0"/>
              </a:rPr>
              <a:t>(</a:t>
            </a:r>
            <a:r>
              <a:rPr lang="en-US" dirty="0" err="1">
                <a:latin typeface="Bell Gothic Std Light" pitchFamily="34" charset="0"/>
              </a:rPr>
              <a:t>maxsize</a:t>
            </a:r>
            <a:r>
              <a:rPr lang="en-US" dirty="0">
                <a:latin typeface="Bell Gothic Std Light" pitchFamily="34" charset="0"/>
              </a:rPr>
              <a:t>, precision) , </a:t>
            </a:r>
            <a:r>
              <a:rPr lang="en-US" b="1" dirty="0">
                <a:solidFill>
                  <a:srgbClr val="0033CC"/>
                </a:solidFill>
                <a:latin typeface="Courier New" pitchFamily="49" charset="0"/>
                <a:cs typeface="Courier New" pitchFamily="49" charset="0"/>
              </a:rPr>
              <a:t>DATE</a:t>
            </a:r>
            <a:r>
              <a:rPr lang="en-US" dirty="0">
                <a:latin typeface="Bell Gothic Std Light" pitchFamily="34" charset="0"/>
              </a:rPr>
              <a:t>(), </a:t>
            </a:r>
            <a:r>
              <a:rPr lang="en-US" b="1" dirty="0">
                <a:solidFill>
                  <a:srgbClr val="0033CC"/>
                </a:solidFill>
                <a:latin typeface="Courier New" pitchFamily="49" charset="0"/>
                <a:cs typeface="Courier New" pitchFamily="49" charset="0"/>
              </a:rPr>
              <a:t>YEAR</a:t>
            </a:r>
            <a:r>
              <a:rPr lang="en-US" dirty="0">
                <a:latin typeface="Bell Gothic Std Light" pitchFamily="34" charset="0"/>
              </a:rPr>
              <a:t>(),….</a:t>
            </a:r>
          </a:p>
          <a:p>
            <a:pPr>
              <a:tabLst>
                <a:tab pos="1597025" algn="l"/>
              </a:tabLst>
            </a:pPr>
            <a:r>
              <a:rPr lang="en-US" dirty="0">
                <a:latin typeface="Bell Gothic Std Light" pitchFamily="34" charset="0"/>
              </a:rPr>
              <a:t>For primary key</a:t>
            </a:r>
          </a:p>
          <a:p>
            <a:pPr lvl="1">
              <a:tabLst>
                <a:tab pos="1597025" algn="l"/>
              </a:tabLst>
            </a:pPr>
            <a:r>
              <a:rPr lang="en-US" sz="2400" dirty="0">
                <a:latin typeface="Bell Gothic Std Light" pitchFamily="34" charset="0"/>
              </a:rPr>
              <a:t> </a:t>
            </a:r>
            <a:r>
              <a:rPr lang="en-US" sz="2400" b="1" dirty="0">
                <a:latin typeface="Courier New" pitchFamily="49" charset="0"/>
                <a:cs typeface="Courier New" pitchFamily="49" charset="0"/>
              </a:rPr>
              <a:t>id </a:t>
            </a:r>
            <a:r>
              <a:rPr lang="en-US" sz="2400" b="1" dirty="0" err="1">
                <a:solidFill>
                  <a:srgbClr val="0033CC"/>
                </a:solidFill>
                <a:latin typeface="Courier New" pitchFamily="49" charset="0"/>
                <a:cs typeface="Courier New" pitchFamily="49" charset="0"/>
              </a:rPr>
              <a:t>INT</a:t>
            </a:r>
            <a:r>
              <a:rPr lang="en-US" sz="2400" b="1" dirty="0">
                <a:solidFill>
                  <a:srgbClr val="0033CC"/>
                </a:solidFill>
                <a:latin typeface="Courier New" pitchFamily="49" charset="0"/>
                <a:cs typeface="Courier New" pitchFamily="49" charset="0"/>
              </a:rPr>
              <a:t> </a:t>
            </a:r>
            <a:r>
              <a:rPr lang="en-US" sz="2400" b="1" dirty="0" err="1">
                <a:solidFill>
                  <a:srgbClr val="0033CC"/>
                </a:solidFill>
                <a:latin typeface="Courier New" pitchFamily="49" charset="0"/>
                <a:cs typeface="Courier New" pitchFamily="49" charset="0"/>
              </a:rPr>
              <a:t>AUTO_INCREMENT</a:t>
            </a:r>
            <a:r>
              <a:rPr lang="en-US" sz="2400" b="1" dirty="0">
                <a:latin typeface="Courier New" pitchFamily="49" charset="0"/>
                <a:cs typeface="Courier New" pitchFamily="49" charset="0"/>
              </a:rPr>
              <a:t>, </a:t>
            </a:r>
            <a:r>
              <a:rPr lang="en-US" sz="2400" b="1" dirty="0">
                <a:solidFill>
                  <a:srgbClr val="0033CC"/>
                </a:solidFill>
                <a:latin typeface="Courier New" pitchFamily="49" charset="0"/>
                <a:cs typeface="Courier New" pitchFamily="49" charset="0"/>
              </a:rPr>
              <a:t>primary key</a:t>
            </a:r>
            <a:r>
              <a:rPr lang="en-US" sz="2400" b="1" dirty="0">
                <a:latin typeface="Courier New" pitchFamily="49" charset="0"/>
                <a:cs typeface="Courier New" pitchFamily="49" charset="0"/>
              </a:rPr>
              <a:t>(id)</a:t>
            </a:r>
            <a:endParaRPr lang="en-US" dirty="0">
              <a:latin typeface="Bell Gothic Std Light" pitchFamily="34"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126</a:t>
            </a:fld>
            <a:endParaRPr lang="en-US" dirty="0"/>
          </a:p>
        </p:txBody>
      </p:sp>
    </p:spTree>
    <p:extLst>
      <p:ext uri="{BB962C8B-B14F-4D97-AF65-F5344CB8AC3E}">
        <p14:creationId xmlns:p14="http://schemas.microsoft.com/office/powerpoint/2010/main" val="665048726"/>
      </p:ext>
    </p:extLst>
  </p:cSld>
  <p:clrMapOvr>
    <a:masterClrMapping/>
  </p:clrMapOvr>
  <p:transition>
    <p:strips/>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Commands (cont’d)</a:t>
            </a:r>
          </a:p>
        </p:txBody>
      </p:sp>
      <p:sp>
        <p:nvSpPr>
          <p:cNvPr id="3" name="Content Placeholder 2"/>
          <p:cNvSpPr>
            <a:spLocks noGrp="1"/>
          </p:cNvSpPr>
          <p:nvPr>
            <p:ph idx="1"/>
          </p:nvPr>
        </p:nvSpPr>
        <p:spPr>
          <a:xfrm>
            <a:off x="304800" y="1143000"/>
            <a:ext cx="9220200" cy="5181600"/>
          </a:xfrm>
        </p:spPr>
        <p:txBody>
          <a:bodyPr/>
          <a:lstStyle/>
          <a:p>
            <a:r>
              <a:rPr lang="en-US" dirty="0"/>
              <a:t>Inserting data</a:t>
            </a:r>
          </a:p>
          <a:p>
            <a:pPr lvl="1"/>
            <a:r>
              <a:rPr lang="en-US" sz="2400" b="1" dirty="0">
                <a:solidFill>
                  <a:srgbClr val="0033CC"/>
                </a:solidFill>
                <a:latin typeface="Courier New" pitchFamily="49" charset="0"/>
                <a:cs typeface="Courier New" pitchFamily="49" charset="0"/>
              </a:rPr>
              <a:t>INSERT INTO </a:t>
            </a:r>
            <a:r>
              <a:rPr lang="en-US" sz="2400" dirty="0" err="1"/>
              <a:t>tabelname</a:t>
            </a:r>
            <a:r>
              <a:rPr lang="en-US" sz="2400" dirty="0"/>
              <a:t> (column1, …)            					  </a:t>
            </a:r>
            <a:r>
              <a:rPr lang="en-US" sz="2400" b="1" dirty="0">
                <a:solidFill>
                  <a:srgbClr val="0033CC"/>
                </a:solidFill>
                <a:latin typeface="Courier New" pitchFamily="49" charset="0"/>
                <a:cs typeface="Courier New" pitchFamily="49" charset="0"/>
              </a:rPr>
              <a:t>VALUES</a:t>
            </a:r>
            <a:r>
              <a:rPr lang="en-US" sz="2400" dirty="0"/>
              <a:t> (val1, …);</a:t>
            </a:r>
          </a:p>
          <a:p>
            <a:pPr lvl="2"/>
            <a:r>
              <a:rPr lang="en-US" sz="2400" b="1" dirty="0">
                <a:solidFill>
                  <a:srgbClr val="0033CC"/>
                </a:solidFill>
                <a:latin typeface="Courier New" pitchFamily="49" charset="0"/>
                <a:cs typeface="Courier New" pitchFamily="49" charset="0"/>
              </a:rPr>
              <a:t>INSERT INTO </a:t>
            </a:r>
            <a:r>
              <a:rPr lang="en-US" sz="2400" b="1" dirty="0">
                <a:latin typeface="Courier New" pitchFamily="49" charset="0"/>
                <a:cs typeface="Courier New" pitchFamily="49" charset="0"/>
              </a:rPr>
              <a:t>students(</a:t>
            </a:r>
            <a:r>
              <a:rPr lang="en-US" sz="2400" b="1" dirty="0" err="1">
                <a:latin typeface="Courier New" pitchFamily="49" charset="0"/>
                <a:cs typeface="Courier New" pitchFamily="49" charset="0"/>
              </a:rPr>
              <a:t>name,grade,num</a:t>
            </a:r>
            <a:r>
              <a:rPr lang="en-US" sz="2400" b="1" dirty="0">
                <a:latin typeface="Courier New" pitchFamily="49" charset="0"/>
                <a:cs typeface="Courier New" pitchFamily="49" charset="0"/>
              </a:rPr>
              <a:t>) </a:t>
            </a:r>
          </a:p>
          <a:p>
            <a:pPr lvl="2">
              <a:buNone/>
            </a:pPr>
            <a:r>
              <a:rPr lang="en-US" sz="2400" b="1" dirty="0">
                <a:latin typeface="Courier New" pitchFamily="49" charset="0"/>
                <a:cs typeface="Courier New" pitchFamily="49" charset="0"/>
              </a:rPr>
              <a:t>			   VALUES ("Ali", 15.23, 1122);</a:t>
            </a:r>
          </a:p>
          <a:p>
            <a:r>
              <a:rPr lang="en-US" dirty="0"/>
              <a:t>Querying data</a:t>
            </a:r>
          </a:p>
          <a:p>
            <a:pPr lvl="1"/>
            <a:r>
              <a:rPr lang="en-US" sz="2400" b="1" dirty="0">
                <a:solidFill>
                  <a:srgbClr val="0033CC"/>
                </a:solidFill>
                <a:latin typeface="Courier New" pitchFamily="49" charset="0"/>
                <a:cs typeface="Courier New" pitchFamily="49" charset="0"/>
              </a:rPr>
              <a:t>SELECT</a:t>
            </a:r>
            <a:r>
              <a:rPr lang="en-US" sz="2400" dirty="0"/>
              <a:t> </a:t>
            </a:r>
            <a:r>
              <a:rPr lang="en-US" sz="2400" dirty="0" err="1"/>
              <a:t>columnname</a:t>
            </a:r>
            <a:r>
              <a:rPr lang="en-US" sz="2400" dirty="0"/>
              <a:t> </a:t>
            </a:r>
            <a:r>
              <a:rPr lang="en-US" sz="2400" b="1" dirty="0">
                <a:solidFill>
                  <a:srgbClr val="0033CC"/>
                </a:solidFill>
                <a:latin typeface="Courier New" pitchFamily="49" charset="0"/>
                <a:cs typeface="Courier New" pitchFamily="49" charset="0"/>
              </a:rPr>
              <a:t>FROM</a:t>
            </a:r>
            <a:r>
              <a:rPr lang="en-US" sz="2400" dirty="0"/>
              <a:t> table </a:t>
            </a:r>
            <a:r>
              <a:rPr lang="en-US" sz="2400" b="1" dirty="0">
                <a:solidFill>
                  <a:srgbClr val="0033CC"/>
                </a:solidFill>
                <a:latin typeface="Courier New" pitchFamily="49" charset="0"/>
                <a:cs typeface="Courier New" pitchFamily="49" charset="0"/>
              </a:rPr>
              <a:t>WHERE</a:t>
            </a:r>
            <a:r>
              <a:rPr lang="en-US" sz="2400" dirty="0"/>
              <a:t> condition</a:t>
            </a:r>
          </a:p>
          <a:p>
            <a:pPr lvl="2"/>
            <a:r>
              <a:rPr lang="en-US" sz="2400" b="1" dirty="0">
                <a:solidFill>
                  <a:srgbClr val="0033CC"/>
                </a:solidFill>
                <a:latin typeface="Courier New" pitchFamily="49" charset="0"/>
                <a:cs typeface="Courier New" pitchFamily="49" charset="0"/>
              </a:rPr>
              <a:t>SELECT</a:t>
            </a:r>
            <a:r>
              <a:rPr lang="en-US" sz="2400" dirty="0"/>
              <a:t> * </a:t>
            </a:r>
            <a:r>
              <a:rPr lang="en-US" sz="2400" b="1" dirty="0">
                <a:solidFill>
                  <a:srgbClr val="0033CC"/>
                </a:solidFill>
                <a:latin typeface="Courier New" pitchFamily="49" charset="0"/>
                <a:cs typeface="Courier New" pitchFamily="49" charset="0"/>
              </a:rPr>
              <a:t>FROM</a:t>
            </a:r>
            <a:r>
              <a:rPr lang="en-US" sz="2400" dirty="0"/>
              <a:t> students </a:t>
            </a:r>
            <a:r>
              <a:rPr lang="en-US" sz="2400" b="1" dirty="0">
                <a:solidFill>
                  <a:srgbClr val="0033CC"/>
                </a:solidFill>
                <a:latin typeface="Courier New" pitchFamily="49" charset="0"/>
                <a:cs typeface="Courier New" pitchFamily="49" charset="0"/>
              </a:rPr>
              <a:t>WHERE</a:t>
            </a:r>
            <a:r>
              <a:rPr lang="en-US" sz="2400" dirty="0"/>
              <a:t> grade=20</a:t>
            </a:r>
          </a:p>
          <a:p>
            <a:pPr lvl="1"/>
            <a:r>
              <a:rPr lang="en-US" sz="2400" dirty="0"/>
              <a:t>Conditions by comparison &amp; logical</a:t>
            </a:r>
          </a:p>
          <a:p>
            <a:pPr lvl="2"/>
            <a:r>
              <a:rPr lang="en-US" sz="2400" b="1" dirty="0">
                <a:latin typeface="Courier New" pitchFamily="49" charset="0"/>
                <a:cs typeface="Courier New" pitchFamily="49" charset="0"/>
              </a:rPr>
              <a:t>=, !=, &lt;, &lt;=, &gt;, &gt;=, …</a:t>
            </a:r>
          </a:p>
          <a:p>
            <a:pPr lvl="2"/>
            <a:r>
              <a:rPr lang="en-US" sz="2400" b="1" dirty="0">
                <a:latin typeface="Courier New" pitchFamily="49" charset="0"/>
                <a:cs typeface="Courier New" pitchFamily="49" charset="0"/>
              </a:rPr>
              <a:t>AND, OR</a:t>
            </a:r>
          </a:p>
          <a:p>
            <a:pPr lvl="1"/>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127</a:t>
            </a:fld>
            <a:endParaRPr lang="en-US" dirty="0"/>
          </a:p>
        </p:txBody>
      </p:sp>
    </p:spTree>
    <p:extLst>
      <p:ext uri="{BB962C8B-B14F-4D97-AF65-F5344CB8AC3E}">
        <p14:creationId xmlns:p14="http://schemas.microsoft.com/office/powerpoint/2010/main" val="2978280159"/>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Commands (cont’d)</a:t>
            </a:r>
          </a:p>
        </p:txBody>
      </p:sp>
      <p:sp>
        <p:nvSpPr>
          <p:cNvPr id="3" name="Content Placeholder 2"/>
          <p:cNvSpPr>
            <a:spLocks noGrp="1"/>
          </p:cNvSpPr>
          <p:nvPr>
            <p:ph idx="1"/>
          </p:nvPr>
        </p:nvSpPr>
        <p:spPr/>
        <p:txBody>
          <a:bodyPr/>
          <a:lstStyle/>
          <a:p>
            <a:r>
              <a:rPr lang="en-US" sz="2800" dirty="0"/>
              <a:t>Updating records</a:t>
            </a:r>
          </a:p>
          <a:p>
            <a:pPr lvl="1"/>
            <a:r>
              <a:rPr lang="en-US" sz="2400" b="1" dirty="0">
                <a:solidFill>
                  <a:srgbClr val="0033CC"/>
                </a:solidFill>
                <a:latin typeface="Courier New" pitchFamily="49" charset="0"/>
                <a:cs typeface="Courier New" pitchFamily="49" charset="0"/>
              </a:rPr>
              <a:t>UPDATE</a:t>
            </a:r>
            <a:r>
              <a:rPr lang="en-US" sz="2400" dirty="0"/>
              <a:t> </a:t>
            </a:r>
            <a:r>
              <a:rPr lang="en-US" sz="2400" dirty="0" err="1"/>
              <a:t>tablename</a:t>
            </a:r>
            <a:r>
              <a:rPr lang="en-US" sz="2400" dirty="0"/>
              <a:t> </a:t>
            </a:r>
            <a:r>
              <a:rPr lang="en-US" sz="2400" b="1" dirty="0">
                <a:solidFill>
                  <a:srgbClr val="0033CC"/>
                </a:solidFill>
                <a:latin typeface="Courier New" pitchFamily="49" charset="0"/>
                <a:cs typeface="Courier New" pitchFamily="49" charset="0"/>
              </a:rPr>
              <a:t>SET</a:t>
            </a:r>
            <a:r>
              <a:rPr lang="en-US" sz="2400" dirty="0"/>
              <a:t> col1=val1, col2=val2, … </a:t>
            </a:r>
            <a:r>
              <a:rPr lang="en-US" sz="2400" b="1" dirty="0">
                <a:solidFill>
                  <a:srgbClr val="0033CC"/>
                </a:solidFill>
                <a:latin typeface="Courier New" pitchFamily="49" charset="0"/>
                <a:cs typeface="Courier New" pitchFamily="49" charset="0"/>
              </a:rPr>
              <a:t>WHERE</a:t>
            </a:r>
            <a:r>
              <a:rPr lang="en-US" sz="2400" dirty="0"/>
              <a:t> condition</a:t>
            </a:r>
          </a:p>
          <a:p>
            <a:pPr lvl="2"/>
            <a:r>
              <a:rPr lang="en-US" sz="2400" b="1" dirty="0">
                <a:solidFill>
                  <a:srgbClr val="0033CC"/>
                </a:solidFill>
                <a:latin typeface="Courier New" pitchFamily="49" charset="0"/>
                <a:cs typeface="Courier New" pitchFamily="49" charset="0"/>
              </a:rPr>
              <a:t>UPDATE</a:t>
            </a:r>
            <a:r>
              <a:rPr lang="en-US" sz="2400" dirty="0"/>
              <a:t> student </a:t>
            </a:r>
            <a:r>
              <a:rPr lang="en-US" sz="2400" b="1" dirty="0">
                <a:solidFill>
                  <a:srgbClr val="0033CC"/>
                </a:solidFill>
                <a:latin typeface="Courier New" pitchFamily="49" charset="0"/>
                <a:cs typeface="Courier New" pitchFamily="49" charset="0"/>
              </a:rPr>
              <a:t>SET</a:t>
            </a:r>
            <a:r>
              <a:rPr lang="en-US" sz="2400" dirty="0"/>
              <a:t> grade=20 </a:t>
            </a:r>
            <a:r>
              <a:rPr lang="en-US" sz="2400" b="1" dirty="0">
                <a:solidFill>
                  <a:srgbClr val="0033CC"/>
                </a:solidFill>
                <a:latin typeface="Courier New" pitchFamily="49" charset="0"/>
                <a:cs typeface="Courier New" pitchFamily="49" charset="0"/>
              </a:rPr>
              <a:t>WHERE</a:t>
            </a:r>
            <a:r>
              <a:rPr lang="en-US" sz="2400" dirty="0"/>
              <a:t> name=‘Ali’;</a:t>
            </a:r>
          </a:p>
          <a:p>
            <a:r>
              <a:rPr lang="en-US" sz="2800" dirty="0"/>
              <a:t>Deleting a record from a table </a:t>
            </a:r>
          </a:p>
          <a:p>
            <a:pPr lvl="1"/>
            <a:r>
              <a:rPr lang="en-US" sz="2400" b="1" dirty="0">
                <a:solidFill>
                  <a:srgbClr val="0033CC"/>
                </a:solidFill>
                <a:latin typeface="Courier New" pitchFamily="49" charset="0"/>
                <a:cs typeface="Courier New" pitchFamily="49" charset="0"/>
              </a:rPr>
              <a:t>DELETE FROM</a:t>
            </a:r>
            <a:r>
              <a:rPr lang="en-US" sz="2400" dirty="0"/>
              <a:t> </a:t>
            </a:r>
            <a:r>
              <a:rPr lang="en-US" sz="2400" dirty="0" err="1"/>
              <a:t>tablename</a:t>
            </a:r>
            <a:r>
              <a:rPr lang="en-US" sz="2400" dirty="0"/>
              <a:t> </a:t>
            </a:r>
            <a:r>
              <a:rPr lang="en-US" sz="2400" b="1" dirty="0">
                <a:solidFill>
                  <a:srgbClr val="0033CC"/>
                </a:solidFill>
                <a:latin typeface="Courier New" pitchFamily="49" charset="0"/>
                <a:cs typeface="Courier New" pitchFamily="49" charset="0"/>
              </a:rPr>
              <a:t>WHERE</a:t>
            </a:r>
            <a:r>
              <a:rPr lang="en-US" sz="2400" dirty="0"/>
              <a:t> condition;</a:t>
            </a:r>
          </a:p>
          <a:p>
            <a:pPr lvl="2"/>
            <a:r>
              <a:rPr lang="en-US" sz="2400" dirty="0"/>
              <a:t>E.g. clear the students table</a:t>
            </a:r>
          </a:p>
          <a:p>
            <a:pPr marL="671512" lvl="2" indent="0">
              <a:buNone/>
            </a:pPr>
            <a:r>
              <a:rPr lang="en-US" sz="2400" b="1" dirty="0">
                <a:solidFill>
                  <a:srgbClr val="0033CC"/>
                </a:solidFill>
                <a:latin typeface="Courier New" pitchFamily="49" charset="0"/>
                <a:cs typeface="Courier New" pitchFamily="49" charset="0"/>
              </a:rPr>
              <a:t>  DELETE FROM </a:t>
            </a:r>
            <a:r>
              <a:rPr lang="en-US" sz="2400" dirty="0"/>
              <a:t>students;</a:t>
            </a:r>
          </a:p>
          <a:p>
            <a:r>
              <a:rPr lang="en-US" sz="2800" dirty="0"/>
              <a:t>Deleting a table</a:t>
            </a:r>
          </a:p>
          <a:p>
            <a:pPr lvl="1"/>
            <a:r>
              <a:rPr lang="en-US" sz="2400" b="1" dirty="0">
                <a:solidFill>
                  <a:srgbClr val="0033CC"/>
                </a:solidFill>
                <a:latin typeface="Courier New" pitchFamily="49" charset="0"/>
                <a:cs typeface="Courier New" pitchFamily="49" charset="0"/>
              </a:rPr>
              <a:t>DROP TABLE </a:t>
            </a:r>
            <a:r>
              <a:rPr lang="en-US" sz="2400" dirty="0" err="1"/>
              <a:t>tablename</a:t>
            </a:r>
            <a:r>
              <a:rPr lang="en-US" sz="2400" dirty="0"/>
              <a:t>;</a:t>
            </a:r>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128</a:t>
            </a:fld>
            <a:endParaRPr lang="en-US" dirty="0"/>
          </a:p>
        </p:txBody>
      </p:sp>
      <p:sp>
        <p:nvSpPr>
          <p:cNvPr id="5" name="TextBox 4"/>
          <p:cNvSpPr txBox="1"/>
          <p:nvPr/>
        </p:nvSpPr>
        <p:spPr>
          <a:xfrm>
            <a:off x="6629400" y="5705478"/>
            <a:ext cx="2286000" cy="461665"/>
          </a:xfrm>
          <a:prstGeom prst="rect">
            <a:avLst/>
          </a:prstGeom>
          <a:noFill/>
        </p:spPr>
        <p:txBody>
          <a:bodyPr wrap="square" rtlCol="0">
            <a:spAutoFit/>
          </a:bodyPr>
          <a:lstStyle/>
          <a:p>
            <a:r>
              <a:rPr lang="en-US" sz="2400" b="1" dirty="0">
                <a:solidFill>
                  <a:srgbClr val="FF0000"/>
                </a:solidFill>
              </a:rPr>
              <a:t>Real Example</a:t>
            </a:r>
          </a:p>
        </p:txBody>
      </p:sp>
    </p:spTree>
    <p:extLst>
      <p:ext uri="{BB962C8B-B14F-4D97-AF65-F5344CB8AC3E}">
        <p14:creationId xmlns:p14="http://schemas.microsoft.com/office/powerpoint/2010/main" val="3496429503"/>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C2A04-E757-433D-AF39-5C6AA18D4CC7}"/>
              </a:ext>
            </a:extLst>
          </p:cNvPr>
          <p:cNvSpPr>
            <a:spLocks noGrp="1"/>
          </p:cNvSpPr>
          <p:nvPr>
            <p:ph type="title"/>
          </p:nvPr>
        </p:nvSpPr>
        <p:spPr/>
        <p:txBody>
          <a:bodyPr/>
          <a:lstStyle/>
          <a:p>
            <a:r>
              <a:rPr lang="en-US" dirty="0"/>
              <a:t>SQL Examples</a:t>
            </a:r>
          </a:p>
        </p:txBody>
      </p:sp>
      <p:sp>
        <p:nvSpPr>
          <p:cNvPr id="4" name="Slide Number Placeholder 3">
            <a:extLst>
              <a:ext uri="{FF2B5EF4-FFF2-40B4-BE49-F238E27FC236}">
                <a16:creationId xmlns:a16="http://schemas.microsoft.com/office/drawing/2014/main" id="{EAE828FF-C949-4B9B-8D9C-B5FF9BB7108B}"/>
              </a:ext>
            </a:extLst>
          </p:cNvPr>
          <p:cNvSpPr>
            <a:spLocks noGrp="1"/>
          </p:cNvSpPr>
          <p:nvPr>
            <p:ph type="sldNum" sz="quarter" idx="10"/>
          </p:nvPr>
        </p:nvSpPr>
        <p:spPr/>
        <p:txBody>
          <a:bodyPr/>
          <a:lstStyle/>
          <a:p>
            <a:pPr>
              <a:defRPr/>
            </a:pPr>
            <a:fld id="{2D801DCE-B9BA-4E03-9E27-F95A86438FEE}" type="slidenum">
              <a:rPr lang="en-US" smtClean="0"/>
              <a:pPr>
                <a:defRPr/>
              </a:pPr>
              <a:t>129</a:t>
            </a:fld>
            <a:endParaRPr lang="en-US" dirty="0"/>
          </a:p>
        </p:txBody>
      </p:sp>
      <p:pic>
        <p:nvPicPr>
          <p:cNvPr id="8" name="Picture 7">
            <a:extLst>
              <a:ext uri="{FF2B5EF4-FFF2-40B4-BE49-F238E27FC236}">
                <a16:creationId xmlns:a16="http://schemas.microsoft.com/office/drawing/2014/main" id="{FA0973D4-D3D9-4620-946A-9460D9D8A33A}"/>
              </a:ext>
            </a:extLst>
          </p:cNvPr>
          <p:cNvPicPr>
            <a:picLocks noChangeAspect="1"/>
          </p:cNvPicPr>
          <p:nvPr/>
        </p:nvPicPr>
        <p:blipFill>
          <a:blip r:embed="rId2"/>
          <a:stretch>
            <a:fillRect/>
          </a:stretch>
        </p:blipFill>
        <p:spPr>
          <a:xfrm>
            <a:off x="301142" y="1143000"/>
            <a:ext cx="8458200" cy="4996442"/>
          </a:xfrm>
          <a:prstGeom prst="rect">
            <a:avLst/>
          </a:prstGeom>
        </p:spPr>
      </p:pic>
    </p:spTree>
    <p:extLst>
      <p:ext uri="{BB962C8B-B14F-4D97-AF65-F5344CB8AC3E}">
        <p14:creationId xmlns:p14="http://schemas.microsoft.com/office/powerpoint/2010/main" val="3414691156"/>
      </p:ext>
    </p:extLst>
  </p:cSld>
  <p:clrMapOvr>
    <a:masterClrMapping/>
  </p:clrMapOvr>
  <p:transition>
    <p:strips/>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Features</a:t>
            </a:r>
          </a:p>
        </p:txBody>
      </p:sp>
      <p:sp>
        <p:nvSpPr>
          <p:cNvPr id="3" name="Content Placeholder 2"/>
          <p:cNvSpPr>
            <a:spLocks noGrp="1"/>
          </p:cNvSpPr>
          <p:nvPr>
            <p:ph idx="1"/>
          </p:nvPr>
        </p:nvSpPr>
        <p:spPr>
          <a:xfrm>
            <a:off x="304800" y="1143000"/>
            <a:ext cx="8839200" cy="5181600"/>
          </a:xfrm>
        </p:spPr>
        <p:txBody>
          <a:bodyPr/>
          <a:lstStyle/>
          <a:p>
            <a:pPr>
              <a:lnSpc>
                <a:spcPct val="90000"/>
              </a:lnSpc>
            </a:pPr>
            <a:r>
              <a:rPr lang="en-US" sz="3600" dirty="0"/>
              <a:t>One of the top five</a:t>
            </a:r>
          </a:p>
          <a:p>
            <a:pPr>
              <a:lnSpc>
                <a:spcPct val="90000"/>
              </a:lnSpc>
            </a:pPr>
            <a:r>
              <a:rPr lang="en-US" sz="3600" dirty="0"/>
              <a:t>A syntax similar to C and Java</a:t>
            </a:r>
          </a:p>
          <a:p>
            <a:pPr>
              <a:lnSpc>
                <a:spcPct val="90000"/>
              </a:lnSpc>
            </a:pPr>
            <a:r>
              <a:rPr lang="en-US" sz="3600" dirty="0"/>
              <a:t>Connects with 20+ databases</a:t>
            </a:r>
          </a:p>
          <a:p>
            <a:pPr>
              <a:lnSpc>
                <a:spcPct val="90000"/>
              </a:lnSpc>
            </a:pPr>
            <a:r>
              <a:rPr lang="en-US" sz="3600" dirty="0"/>
              <a:t>Version 5+ supports OOP</a:t>
            </a:r>
          </a:p>
          <a:p>
            <a:pPr>
              <a:lnSpc>
                <a:spcPct val="90000"/>
              </a:lnSpc>
            </a:pPr>
            <a:r>
              <a:rPr lang="en-US" sz="3600" dirty="0"/>
              <a:t>Multi-platform compatible</a:t>
            </a:r>
          </a:p>
          <a:p>
            <a:pPr lvl="1"/>
            <a:r>
              <a:rPr lang="en-US" sz="3200" dirty="0"/>
              <a:t>Linux &amp; Windows &amp; Wide range of web servers</a:t>
            </a:r>
          </a:p>
          <a:p>
            <a:r>
              <a:rPr lang="en-US" sz="3600" dirty="0"/>
              <a:t>Rich library: Over 1000 built-in functions</a:t>
            </a:r>
          </a:p>
          <a:p>
            <a:r>
              <a:rPr lang="en-US" sz="3600" dirty="0"/>
              <a:t>Easy to learn</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13</a:t>
            </a:fld>
            <a:endParaRPr lang="en-US" dirty="0"/>
          </a:p>
        </p:txBody>
      </p:sp>
    </p:spTree>
  </p:cSld>
  <p:clrMapOvr>
    <a:masterClrMapping/>
  </p:clrMapOvr>
  <p:transition>
    <p:strips/>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AE8FF-A037-4748-9ABE-6FF6DE66D973}"/>
              </a:ext>
            </a:extLst>
          </p:cNvPr>
          <p:cNvSpPr>
            <a:spLocks noGrp="1"/>
          </p:cNvSpPr>
          <p:nvPr>
            <p:ph type="title"/>
          </p:nvPr>
        </p:nvSpPr>
        <p:spPr/>
        <p:txBody>
          <a:bodyPr/>
          <a:lstStyle/>
          <a:p>
            <a:r>
              <a:rPr lang="en-US" dirty="0"/>
              <a:t>SQL Examples (cont’d)</a:t>
            </a:r>
          </a:p>
        </p:txBody>
      </p:sp>
      <p:sp>
        <p:nvSpPr>
          <p:cNvPr id="4" name="Slide Number Placeholder 3">
            <a:extLst>
              <a:ext uri="{FF2B5EF4-FFF2-40B4-BE49-F238E27FC236}">
                <a16:creationId xmlns:a16="http://schemas.microsoft.com/office/drawing/2014/main" id="{8267084D-6ED1-4F2A-9662-B8EF1FCF6840}"/>
              </a:ext>
            </a:extLst>
          </p:cNvPr>
          <p:cNvSpPr>
            <a:spLocks noGrp="1"/>
          </p:cNvSpPr>
          <p:nvPr>
            <p:ph type="sldNum" sz="quarter" idx="10"/>
          </p:nvPr>
        </p:nvSpPr>
        <p:spPr/>
        <p:txBody>
          <a:bodyPr/>
          <a:lstStyle/>
          <a:p>
            <a:pPr>
              <a:defRPr/>
            </a:pPr>
            <a:fld id="{2D801DCE-B9BA-4E03-9E27-F95A86438FEE}" type="slidenum">
              <a:rPr lang="en-US" smtClean="0"/>
              <a:pPr>
                <a:defRPr/>
              </a:pPr>
              <a:t>130</a:t>
            </a:fld>
            <a:endParaRPr lang="en-US" dirty="0"/>
          </a:p>
        </p:txBody>
      </p:sp>
      <p:pic>
        <p:nvPicPr>
          <p:cNvPr id="5" name="Picture 4">
            <a:extLst>
              <a:ext uri="{FF2B5EF4-FFF2-40B4-BE49-F238E27FC236}">
                <a16:creationId xmlns:a16="http://schemas.microsoft.com/office/drawing/2014/main" id="{6F3899BE-C65E-4AB3-961C-8586E6ADC026}"/>
              </a:ext>
            </a:extLst>
          </p:cNvPr>
          <p:cNvPicPr>
            <a:picLocks noChangeAspect="1"/>
          </p:cNvPicPr>
          <p:nvPr/>
        </p:nvPicPr>
        <p:blipFill>
          <a:blip r:embed="rId2"/>
          <a:stretch>
            <a:fillRect/>
          </a:stretch>
        </p:blipFill>
        <p:spPr>
          <a:xfrm>
            <a:off x="533400" y="1152088"/>
            <a:ext cx="8001000" cy="5096312"/>
          </a:xfrm>
          <a:prstGeom prst="rect">
            <a:avLst/>
          </a:prstGeom>
        </p:spPr>
      </p:pic>
    </p:spTree>
    <p:extLst>
      <p:ext uri="{BB962C8B-B14F-4D97-AF65-F5344CB8AC3E}">
        <p14:creationId xmlns:p14="http://schemas.microsoft.com/office/powerpoint/2010/main" val="49993964"/>
      </p:ext>
    </p:extLst>
  </p:cSld>
  <p:clrMapOvr>
    <a:masterClrMapping/>
  </p:clrMapOvr>
  <p:transition>
    <p:strips/>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1DF96-5CC1-4601-9B7F-0D2E2E9169E6}"/>
              </a:ext>
            </a:extLst>
          </p:cNvPr>
          <p:cNvSpPr>
            <a:spLocks noGrp="1"/>
          </p:cNvSpPr>
          <p:nvPr>
            <p:ph type="title"/>
          </p:nvPr>
        </p:nvSpPr>
        <p:spPr/>
        <p:txBody>
          <a:bodyPr/>
          <a:lstStyle/>
          <a:p>
            <a:r>
              <a:rPr lang="en-US" dirty="0"/>
              <a:t>SQL Examples (cont’d)</a:t>
            </a:r>
          </a:p>
        </p:txBody>
      </p:sp>
      <p:sp>
        <p:nvSpPr>
          <p:cNvPr id="4" name="Slide Number Placeholder 3">
            <a:extLst>
              <a:ext uri="{FF2B5EF4-FFF2-40B4-BE49-F238E27FC236}">
                <a16:creationId xmlns:a16="http://schemas.microsoft.com/office/drawing/2014/main" id="{451269E7-DEC2-4043-96D4-9A8EF7F0463B}"/>
              </a:ext>
            </a:extLst>
          </p:cNvPr>
          <p:cNvSpPr>
            <a:spLocks noGrp="1"/>
          </p:cNvSpPr>
          <p:nvPr>
            <p:ph type="sldNum" sz="quarter" idx="10"/>
          </p:nvPr>
        </p:nvSpPr>
        <p:spPr/>
        <p:txBody>
          <a:bodyPr/>
          <a:lstStyle/>
          <a:p>
            <a:pPr>
              <a:defRPr/>
            </a:pPr>
            <a:fld id="{2D801DCE-B9BA-4E03-9E27-F95A86438FEE}" type="slidenum">
              <a:rPr lang="en-US" smtClean="0"/>
              <a:pPr>
                <a:defRPr/>
              </a:pPr>
              <a:t>131</a:t>
            </a:fld>
            <a:endParaRPr lang="en-US" dirty="0"/>
          </a:p>
        </p:txBody>
      </p:sp>
      <p:pic>
        <p:nvPicPr>
          <p:cNvPr id="5" name="Picture 4">
            <a:extLst>
              <a:ext uri="{FF2B5EF4-FFF2-40B4-BE49-F238E27FC236}">
                <a16:creationId xmlns:a16="http://schemas.microsoft.com/office/drawing/2014/main" id="{83A712CC-82B7-43BB-B8E6-58D45E080FB8}"/>
              </a:ext>
            </a:extLst>
          </p:cNvPr>
          <p:cNvPicPr>
            <a:picLocks noChangeAspect="1"/>
          </p:cNvPicPr>
          <p:nvPr/>
        </p:nvPicPr>
        <p:blipFill>
          <a:blip r:embed="rId2"/>
          <a:stretch>
            <a:fillRect/>
          </a:stretch>
        </p:blipFill>
        <p:spPr>
          <a:xfrm>
            <a:off x="838200" y="1143000"/>
            <a:ext cx="7162800" cy="5132400"/>
          </a:xfrm>
          <a:prstGeom prst="rect">
            <a:avLst/>
          </a:prstGeom>
        </p:spPr>
      </p:pic>
    </p:spTree>
    <p:extLst>
      <p:ext uri="{BB962C8B-B14F-4D97-AF65-F5344CB8AC3E}">
        <p14:creationId xmlns:p14="http://schemas.microsoft.com/office/powerpoint/2010/main" val="3268951198"/>
      </p:ext>
    </p:extLst>
  </p:cSld>
  <p:clrMapOvr>
    <a:masterClrMapping/>
  </p:clrMapOvr>
  <p:transition>
    <p:strips/>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in PHP</a:t>
            </a:r>
          </a:p>
        </p:txBody>
      </p:sp>
      <p:sp>
        <p:nvSpPr>
          <p:cNvPr id="3" name="Content Placeholder 2"/>
          <p:cNvSpPr>
            <a:spLocks noGrp="1"/>
          </p:cNvSpPr>
          <p:nvPr>
            <p:ph idx="1"/>
          </p:nvPr>
        </p:nvSpPr>
        <p:spPr>
          <a:xfrm>
            <a:off x="304800" y="1143000"/>
            <a:ext cx="8991600" cy="5181600"/>
          </a:xfrm>
        </p:spPr>
        <p:txBody>
          <a:bodyPr/>
          <a:lstStyle/>
          <a:p>
            <a:r>
              <a:rPr lang="en-US" sz="3200" dirty="0"/>
              <a:t>There are two interfaces (API) to access MySQL in</a:t>
            </a:r>
          </a:p>
          <a:p>
            <a:pPr lvl="1"/>
            <a:r>
              <a:rPr lang="en-US" dirty="0"/>
              <a:t>The Old API</a:t>
            </a:r>
          </a:p>
          <a:p>
            <a:pPr lvl="2"/>
            <a:r>
              <a:rPr lang="en-US" sz="2800" dirty="0"/>
              <a:t>Functions start by </a:t>
            </a:r>
            <a:r>
              <a:rPr lang="en-US" sz="2800" b="1" dirty="0" err="1">
                <a:solidFill>
                  <a:srgbClr val="0033CC"/>
                </a:solidFill>
                <a:latin typeface="Courier New" pitchFamily="49" charset="0"/>
                <a:cs typeface="Courier New" pitchFamily="49" charset="0"/>
              </a:rPr>
              <a:t>mysql</a:t>
            </a:r>
            <a:r>
              <a:rPr lang="en-US" sz="2800" b="1" dirty="0">
                <a:solidFill>
                  <a:srgbClr val="0033CC"/>
                </a:solidFill>
                <a:latin typeface="Courier New" pitchFamily="49" charset="0"/>
                <a:cs typeface="Courier New" pitchFamily="49" charset="0"/>
              </a:rPr>
              <a:t>_</a:t>
            </a:r>
          </a:p>
          <a:p>
            <a:pPr lvl="2"/>
            <a:r>
              <a:rPr lang="en-US" sz="2800" dirty="0"/>
              <a:t>Now deprecated, will be removed</a:t>
            </a:r>
          </a:p>
          <a:p>
            <a:pPr lvl="3"/>
            <a:r>
              <a:rPr lang="en-US" dirty="0"/>
              <a:t>However, very popular, lot of web applications based on</a:t>
            </a:r>
          </a:p>
          <a:p>
            <a:pPr lvl="1"/>
            <a:r>
              <a:rPr lang="en-US" dirty="0"/>
              <a:t>The New Improved Extension</a:t>
            </a:r>
          </a:p>
          <a:p>
            <a:pPr lvl="2"/>
            <a:r>
              <a:rPr lang="en-US" sz="2800" dirty="0"/>
              <a:t>Available in two modes</a:t>
            </a:r>
          </a:p>
          <a:p>
            <a:pPr lvl="3"/>
            <a:r>
              <a:rPr lang="en-US" dirty="0"/>
              <a:t>Procedural mode: functions start by </a:t>
            </a:r>
            <a:r>
              <a:rPr lang="en-US" b="1" dirty="0" err="1">
                <a:solidFill>
                  <a:srgbClr val="0033CC"/>
                </a:solidFill>
                <a:latin typeface="Courier New" pitchFamily="49" charset="0"/>
                <a:cs typeface="Courier New" pitchFamily="49" charset="0"/>
              </a:rPr>
              <a:t>mysqli</a:t>
            </a:r>
            <a:r>
              <a:rPr lang="en-US" b="1" dirty="0">
                <a:solidFill>
                  <a:srgbClr val="0033CC"/>
                </a:solidFill>
                <a:latin typeface="Courier New" pitchFamily="49" charset="0"/>
                <a:cs typeface="Courier New" pitchFamily="49" charset="0"/>
              </a:rPr>
              <a:t>_</a:t>
            </a:r>
            <a:endParaRPr lang="en-US" dirty="0"/>
          </a:p>
          <a:p>
            <a:pPr lvl="4"/>
            <a:r>
              <a:rPr lang="en-US" dirty="0"/>
              <a:t>Very similar to the old API, with minor differences &amp; new features</a:t>
            </a:r>
          </a:p>
          <a:p>
            <a:pPr lvl="3"/>
            <a:r>
              <a:rPr lang="en-US" dirty="0"/>
              <a:t>Object oriented mode</a:t>
            </a:r>
          </a:p>
          <a:p>
            <a:pPr lvl="4"/>
            <a:r>
              <a:rPr lang="en-US" dirty="0"/>
              <a:t>The same functions but as </a:t>
            </a:r>
            <a:r>
              <a:rPr lang="en-US" sz="1800" dirty="0"/>
              <a:t>a method of objects </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132</a:t>
            </a:fld>
            <a:endParaRPr lang="en-US" dirty="0"/>
          </a:p>
        </p:txBody>
      </p:sp>
    </p:spTree>
    <p:extLst>
      <p:ext uri="{BB962C8B-B14F-4D97-AF65-F5344CB8AC3E}">
        <p14:creationId xmlns:p14="http://schemas.microsoft.com/office/powerpoint/2010/main" val="3640602923"/>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in PHP (cont’d)</a:t>
            </a:r>
          </a:p>
        </p:txBody>
      </p:sp>
      <p:sp>
        <p:nvSpPr>
          <p:cNvPr id="3" name="Content Placeholder 2"/>
          <p:cNvSpPr>
            <a:spLocks noGrp="1"/>
          </p:cNvSpPr>
          <p:nvPr>
            <p:ph idx="1"/>
          </p:nvPr>
        </p:nvSpPr>
        <p:spPr/>
        <p:txBody>
          <a:bodyPr/>
          <a:lstStyle/>
          <a:p>
            <a:r>
              <a:rPr lang="en-US" dirty="0"/>
              <a:t>In general, all APIs follow the same concept to work with MySQL DB</a:t>
            </a:r>
          </a:p>
          <a:p>
            <a:pPr lvl="1"/>
            <a:r>
              <a:rPr lang="en-US" dirty="0"/>
              <a:t>Functions &amp; Parameters are different</a:t>
            </a:r>
          </a:p>
          <a:p>
            <a:r>
              <a:rPr lang="en-US" dirty="0"/>
              <a:t>The steps of the follow</a:t>
            </a:r>
          </a:p>
          <a:p>
            <a:pPr lvl="1"/>
            <a:r>
              <a:rPr lang="en-US" dirty="0"/>
              <a:t>Connect to the database server</a:t>
            </a:r>
          </a:p>
          <a:p>
            <a:pPr lvl="1"/>
            <a:r>
              <a:rPr lang="en-US" dirty="0"/>
              <a:t>Select the database in the server</a:t>
            </a:r>
          </a:p>
          <a:p>
            <a:pPr lvl="1"/>
            <a:r>
              <a:rPr lang="en-US" dirty="0"/>
              <a:t>Send SQL queries to the tables of the database</a:t>
            </a:r>
          </a:p>
          <a:p>
            <a:pPr lvl="1"/>
            <a:r>
              <a:rPr lang="en-US" dirty="0"/>
              <a:t>Process the result (typically as an array)</a:t>
            </a:r>
          </a:p>
          <a:p>
            <a:pPr lvl="1"/>
            <a:r>
              <a:rPr lang="en-US" dirty="0"/>
              <a:t>Close the connection</a:t>
            </a:r>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133</a:t>
            </a:fld>
            <a:endParaRPr lang="en-US" dirty="0"/>
          </a:p>
        </p:txBody>
      </p:sp>
      <p:sp>
        <p:nvSpPr>
          <p:cNvPr id="5" name="Curved Left Arrow 4"/>
          <p:cNvSpPr/>
          <p:nvPr/>
        </p:nvSpPr>
        <p:spPr>
          <a:xfrm rot="10800000">
            <a:off x="228600" y="4724400"/>
            <a:ext cx="381000" cy="762000"/>
          </a:xfrm>
          <a:prstGeom prst="curved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1083242"/>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t>MySQL</a:t>
            </a:r>
            <a:r>
              <a:rPr lang="en-US" sz="4000" dirty="0"/>
              <a:t> in PHP: Connecting &amp; Selecting</a:t>
            </a:r>
          </a:p>
        </p:txBody>
      </p:sp>
      <p:sp>
        <p:nvSpPr>
          <p:cNvPr id="3" name="Content Placeholder 2"/>
          <p:cNvSpPr>
            <a:spLocks noGrp="1"/>
          </p:cNvSpPr>
          <p:nvPr>
            <p:ph idx="1"/>
          </p:nvPr>
        </p:nvSpPr>
        <p:spPr>
          <a:xfrm>
            <a:off x="304800" y="1143000"/>
            <a:ext cx="8839200" cy="5181600"/>
          </a:xfrm>
        </p:spPr>
        <p:txBody>
          <a:bodyPr/>
          <a:lstStyle/>
          <a:p>
            <a:r>
              <a:rPr lang="en-US" dirty="0"/>
              <a:t>The first step to work with </a:t>
            </a:r>
            <a:r>
              <a:rPr lang="en-US" dirty="0" err="1"/>
              <a:t>MySQL</a:t>
            </a:r>
            <a:endParaRPr lang="en-US" dirty="0"/>
          </a:p>
          <a:p>
            <a:pPr lvl="1"/>
            <a:r>
              <a:rPr lang="en-US" dirty="0"/>
              <a:t>1) Connecting to the MySQL server </a:t>
            </a:r>
          </a:p>
          <a:p>
            <a:pPr lvl="1"/>
            <a:r>
              <a:rPr lang="en-US" dirty="0"/>
              <a:t>2) Selecting database</a:t>
            </a:r>
          </a:p>
          <a:p>
            <a:pPr lvl="1"/>
            <a:r>
              <a:rPr lang="en-US" dirty="0"/>
              <a:t>Required for all operations on database </a:t>
            </a:r>
          </a:p>
          <a:p>
            <a:pPr marL="344487" lvl="1" indent="0">
              <a:buNone/>
            </a:pPr>
            <a:endParaRPr lang="en-US" sz="2400" dirty="0"/>
          </a:p>
          <a:p>
            <a:pPr>
              <a:buNone/>
            </a:pPr>
            <a:r>
              <a:rPr lang="en-US" sz="2800" b="1" dirty="0">
                <a:latin typeface="Courier New" pitchFamily="49" charset="0"/>
                <a:cs typeface="Courier New" pitchFamily="49" charset="0"/>
              </a:rPr>
              <a:t>$</a:t>
            </a:r>
            <a:r>
              <a:rPr lang="en-US" sz="2400" b="1" dirty="0" err="1">
                <a:latin typeface="Courier New" pitchFamily="49" charset="0"/>
                <a:cs typeface="Courier New" pitchFamily="49" charset="0"/>
              </a:rPr>
              <a:t>mysqli</a:t>
            </a:r>
            <a:r>
              <a:rPr lang="en-US" sz="2400" b="1" dirty="0">
                <a:latin typeface="Courier New" pitchFamily="49" charset="0"/>
                <a:cs typeface="Courier New" pitchFamily="49" charset="0"/>
              </a:rPr>
              <a:t> = </a:t>
            </a:r>
            <a:r>
              <a:rPr lang="en-US" sz="2400" b="1" dirty="0" err="1">
                <a:solidFill>
                  <a:srgbClr val="0033CC"/>
                </a:solidFill>
                <a:latin typeface="Courier New" pitchFamily="49" charset="0"/>
                <a:cs typeface="Courier New" pitchFamily="49" charset="0"/>
              </a:rPr>
              <a:t>mysqli_connect</a:t>
            </a:r>
            <a:r>
              <a:rPr lang="en-US" sz="2400" b="1" dirty="0">
                <a:latin typeface="Courier New" pitchFamily="49" charset="0"/>
                <a:cs typeface="Courier New" pitchFamily="49" charset="0"/>
              </a:rPr>
              <a:t>("server address", "</a:t>
            </a:r>
            <a:r>
              <a:rPr lang="en-US" sz="2400" b="1" dirty="0" err="1">
                <a:latin typeface="Courier New" pitchFamily="49" charset="0"/>
                <a:cs typeface="Courier New" pitchFamily="49" charset="0"/>
              </a:rPr>
              <a:t>username","password</a:t>
            </a:r>
            <a:r>
              <a:rPr lang="en-US" sz="2400" b="1" dirty="0">
                <a:latin typeface="Courier New" pitchFamily="49" charset="0"/>
                <a:cs typeface="Courier New" pitchFamily="49" charset="0"/>
              </a:rPr>
              <a:t>", "DB name") or die(</a:t>
            </a:r>
            <a:r>
              <a:rPr lang="en-US" sz="2400" b="1" dirty="0" err="1">
                <a:latin typeface="Courier New" pitchFamily="49" charset="0"/>
                <a:cs typeface="Courier New" pitchFamily="49" charset="0"/>
              </a:rPr>
              <a:t>mysqli_connect_error</a:t>
            </a:r>
            <a:r>
              <a:rPr lang="en-US" sz="2400" b="1" dirty="0">
                <a:latin typeface="Courier New" pitchFamily="49" charset="0"/>
                <a:cs typeface="Courier New" pitchFamily="49" charset="0"/>
              </a:rPr>
              <a:t>()); </a:t>
            </a:r>
          </a:p>
          <a:p>
            <a:pPr marL="671512" lvl="2" indent="0">
              <a:buNone/>
            </a:pPr>
            <a:endParaRPr lang="en-US" dirty="0"/>
          </a:p>
          <a:p>
            <a:pPr lvl="2"/>
            <a:r>
              <a:rPr lang="en-US" dirty="0"/>
              <a:t>We don’t want to continue if it fails</a:t>
            </a:r>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134</a:t>
            </a:fld>
            <a:endParaRPr lang="en-US" dirty="0"/>
          </a:p>
        </p:txBody>
      </p:sp>
    </p:spTree>
    <p:extLst>
      <p:ext uri="{BB962C8B-B14F-4D97-AF65-F5344CB8AC3E}">
        <p14:creationId xmlns:p14="http://schemas.microsoft.com/office/powerpoint/2010/main" val="1857904668"/>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MySQL</a:t>
            </a:r>
            <a:r>
              <a:rPr lang="en-US" dirty="0"/>
              <a:t> in PHP: SQL Commands</a:t>
            </a:r>
          </a:p>
        </p:txBody>
      </p:sp>
      <p:sp>
        <p:nvSpPr>
          <p:cNvPr id="3" name="Content Placeholder 2"/>
          <p:cNvSpPr>
            <a:spLocks noGrp="1"/>
          </p:cNvSpPr>
          <p:nvPr>
            <p:ph idx="1"/>
          </p:nvPr>
        </p:nvSpPr>
        <p:spPr>
          <a:xfrm>
            <a:off x="304800" y="1143000"/>
            <a:ext cx="9067800" cy="5181600"/>
          </a:xfrm>
        </p:spPr>
        <p:txBody>
          <a:bodyPr/>
          <a:lstStyle/>
          <a:p>
            <a:r>
              <a:rPr lang="en-US" dirty="0"/>
              <a:t>SQL commands are send by </a:t>
            </a:r>
            <a:r>
              <a:rPr lang="en-US" b="1" dirty="0" err="1">
                <a:solidFill>
                  <a:srgbClr val="0033CC"/>
                </a:solidFill>
                <a:latin typeface="Courier New" pitchFamily="49" charset="0"/>
                <a:cs typeface="Courier New" pitchFamily="49" charset="0"/>
              </a:rPr>
              <a:t>mysq</a:t>
            </a:r>
            <a:r>
              <a:rPr lang="en-US" sz="3000" b="1" dirty="0" err="1">
                <a:solidFill>
                  <a:srgbClr val="0033CC"/>
                </a:solidFill>
                <a:latin typeface="Courier New" pitchFamily="49" charset="0"/>
                <a:cs typeface="Courier New" pitchFamily="49" charset="0"/>
              </a:rPr>
              <a:t>li_query</a:t>
            </a:r>
            <a:r>
              <a:rPr lang="en-US" sz="3000" b="1" dirty="0">
                <a:solidFill>
                  <a:srgbClr val="0033CC"/>
                </a:solidFill>
                <a:latin typeface="Courier New" pitchFamily="49" charset="0"/>
                <a:cs typeface="Courier New" pitchFamily="49" charset="0"/>
              </a:rPr>
              <a:t>(</a:t>
            </a:r>
            <a:r>
              <a:rPr lang="en-US" sz="3000" b="1" dirty="0">
                <a:solidFill>
                  <a:srgbClr val="000000"/>
                </a:solidFill>
                <a:latin typeface="Courier New" pitchFamily="49" charset="0"/>
                <a:cs typeface="Courier New" pitchFamily="49" charset="0"/>
              </a:rPr>
              <a:t>$</a:t>
            </a:r>
            <a:r>
              <a:rPr lang="en-US" sz="3200" b="1" dirty="0" err="1">
                <a:solidFill>
                  <a:srgbClr val="000000"/>
                </a:solidFill>
                <a:latin typeface="Courier New" pitchFamily="49" charset="0"/>
                <a:cs typeface="Courier New" pitchFamily="49" charset="0"/>
              </a:rPr>
              <a:t>mysqli</a:t>
            </a:r>
            <a:r>
              <a:rPr lang="en-US" sz="3200" b="1" dirty="0">
                <a:solidFill>
                  <a:srgbClr val="000000"/>
                </a:solidFill>
                <a:latin typeface="Courier New" pitchFamily="49" charset="0"/>
                <a:cs typeface="Courier New" pitchFamily="49" charset="0"/>
              </a:rPr>
              <a:t>,</a:t>
            </a:r>
            <a:r>
              <a:rPr lang="en-US" sz="3000" b="1" dirty="0">
                <a:latin typeface="Courier New" pitchFamily="49" charset="0"/>
                <a:cs typeface="Courier New" pitchFamily="49" charset="0"/>
              </a:rPr>
              <a:t>"SQL Command"</a:t>
            </a:r>
            <a:r>
              <a:rPr lang="en-US" sz="3000" b="1" dirty="0">
                <a:solidFill>
                  <a:srgbClr val="0033CC"/>
                </a:solidFill>
                <a:latin typeface="Courier New" pitchFamily="49" charset="0"/>
                <a:cs typeface="Courier New" pitchFamily="49" charset="0"/>
              </a:rPr>
              <a:t>) </a:t>
            </a:r>
          </a:p>
          <a:p>
            <a:pPr lvl="1"/>
            <a:r>
              <a:rPr lang="en-US" dirty="0"/>
              <a:t>Syntax is the SQL </a:t>
            </a:r>
          </a:p>
          <a:p>
            <a:r>
              <a:rPr lang="en-US" dirty="0"/>
              <a:t>E.g., Create table in the selected database </a:t>
            </a:r>
          </a:p>
          <a:p>
            <a:pPr>
              <a:spcBef>
                <a:spcPts val="500"/>
              </a:spcBef>
              <a:buNone/>
            </a:pPr>
            <a:r>
              <a:rPr lang="en-US" sz="2600" b="1" dirty="0" err="1">
                <a:solidFill>
                  <a:srgbClr val="0033CC"/>
                </a:solidFill>
                <a:latin typeface="Courier New" pitchFamily="49" charset="0"/>
                <a:cs typeface="Courier New" pitchFamily="49" charset="0"/>
              </a:rPr>
              <a:t>mysqli_query</a:t>
            </a:r>
            <a:r>
              <a:rPr lang="en-US" sz="2600" b="1" dirty="0">
                <a:latin typeface="Courier New" pitchFamily="49" charset="0"/>
                <a:cs typeface="Courier New" pitchFamily="49" charset="0"/>
              </a:rPr>
              <a:t>($</a:t>
            </a:r>
            <a:r>
              <a:rPr lang="en-US" sz="2600" b="1" dirty="0" err="1">
                <a:latin typeface="Courier New" pitchFamily="49" charset="0"/>
                <a:cs typeface="Courier New" pitchFamily="49" charset="0"/>
              </a:rPr>
              <a:t>mysqli</a:t>
            </a:r>
            <a:r>
              <a:rPr lang="en-US" sz="2600" b="1" dirty="0">
                <a:latin typeface="Courier New" pitchFamily="49" charset="0"/>
                <a:cs typeface="Courier New" pitchFamily="49" charset="0"/>
              </a:rPr>
              <a:t>, "CREATE TABLE students(</a:t>
            </a:r>
          </a:p>
          <a:p>
            <a:pPr>
              <a:spcBef>
                <a:spcPts val="500"/>
              </a:spcBef>
              <a:buNone/>
            </a:pPr>
            <a:r>
              <a:rPr lang="en-US" sz="2600" b="1" dirty="0">
                <a:latin typeface="Courier New" pitchFamily="49" charset="0"/>
                <a:cs typeface="Courier New" pitchFamily="49" charset="0"/>
              </a:rPr>
              <a:t>	id </a:t>
            </a:r>
            <a:r>
              <a:rPr lang="en-US" sz="2600" b="1" dirty="0" err="1">
                <a:solidFill>
                  <a:srgbClr val="0033CC"/>
                </a:solidFill>
                <a:latin typeface="Courier New" pitchFamily="49" charset="0"/>
                <a:cs typeface="Courier New" pitchFamily="49" charset="0"/>
              </a:rPr>
              <a:t>INT</a:t>
            </a:r>
            <a:r>
              <a:rPr lang="en-US" sz="2600" b="1" dirty="0">
                <a:solidFill>
                  <a:srgbClr val="0033CC"/>
                </a:solidFill>
                <a:latin typeface="Courier New" pitchFamily="49" charset="0"/>
                <a:cs typeface="Courier New" pitchFamily="49" charset="0"/>
              </a:rPr>
              <a:t> </a:t>
            </a:r>
            <a:r>
              <a:rPr lang="en-US" sz="2600" b="1" dirty="0" err="1">
                <a:solidFill>
                  <a:srgbClr val="0033CC"/>
                </a:solidFill>
                <a:latin typeface="Courier New" pitchFamily="49" charset="0"/>
                <a:cs typeface="Courier New" pitchFamily="49" charset="0"/>
              </a:rPr>
              <a:t>AUTO_INCREMENT</a:t>
            </a:r>
            <a:r>
              <a:rPr lang="en-US" sz="2600" b="1" dirty="0">
                <a:latin typeface="Courier New" pitchFamily="49" charset="0"/>
                <a:cs typeface="Courier New" pitchFamily="49" charset="0"/>
              </a:rPr>
              <a:t>, </a:t>
            </a:r>
          </a:p>
          <a:p>
            <a:pPr>
              <a:spcBef>
                <a:spcPts val="500"/>
              </a:spcBef>
              <a:buNone/>
            </a:pPr>
            <a:r>
              <a:rPr lang="en-US" sz="2600" b="1" dirty="0">
                <a:latin typeface="Courier New" pitchFamily="49" charset="0"/>
                <a:cs typeface="Courier New" pitchFamily="49" charset="0"/>
              </a:rPr>
              <a:t>	primary key(id),</a:t>
            </a:r>
          </a:p>
          <a:p>
            <a:pPr>
              <a:spcBef>
                <a:spcPts val="500"/>
              </a:spcBef>
              <a:buNone/>
            </a:pPr>
            <a:r>
              <a:rPr lang="en-US" sz="2600" b="1" dirty="0">
                <a:latin typeface="Courier New" pitchFamily="49" charset="0"/>
                <a:cs typeface="Courier New" pitchFamily="49" charset="0"/>
              </a:rPr>
              <a:t>	name </a:t>
            </a:r>
            <a:r>
              <a:rPr lang="en-US" sz="2600" b="1" dirty="0" err="1">
                <a:latin typeface="Courier New" pitchFamily="49" charset="0"/>
                <a:cs typeface="Courier New" pitchFamily="49" charset="0"/>
              </a:rPr>
              <a:t>VARCHAR</a:t>
            </a:r>
            <a:r>
              <a:rPr lang="en-US" sz="2600" b="1" dirty="0">
                <a:latin typeface="Courier New" pitchFamily="49" charset="0"/>
                <a:cs typeface="Courier New" pitchFamily="49" charset="0"/>
              </a:rPr>
              <a:t>(50),</a:t>
            </a:r>
          </a:p>
          <a:p>
            <a:pPr>
              <a:spcBef>
                <a:spcPts val="500"/>
              </a:spcBef>
              <a:buNone/>
            </a:pPr>
            <a:r>
              <a:rPr lang="en-US" sz="2600" b="1" dirty="0">
                <a:latin typeface="Courier New" pitchFamily="49" charset="0"/>
                <a:cs typeface="Courier New" pitchFamily="49" charset="0"/>
              </a:rPr>
              <a:t>	</a:t>
            </a:r>
            <a:r>
              <a:rPr lang="en-US" sz="2600" b="1" dirty="0" err="1">
                <a:latin typeface="Courier New" pitchFamily="49" charset="0"/>
                <a:cs typeface="Courier New" pitchFamily="49" charset="0"/>
              </a:rPr>
              <a:t>stdnum</a:t>
            </a:r>
            <a:r>
              <a:rPr lang="en-US" sz="2600" b="1" dirty="0">
                <a:latin typeface="Courier New" pitchFamily="49" charset="0"/>
                <a:cs typeface="Courier New" pitchFamily="49" charset="0"/>
              </a:rPr>
              <a:t> INT(8))");</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135</a:t>
            </a:fld>
            <a:endParaRPr lang="en-US" dirty="0"/>
          </a:p>
        </p:txBody>
      </p:sp>
    </p:spTree>
    <p:extLst>
      <p:ext uri="{BB962C8B-B14F-4D97-AF65-F5344CB8AC3E}">
        <p14:creationId xmlns:p14="http://schemas.microsoft.com/office/powerpoint/2010/main" val="1515371980"/>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checkerboard(across)">
                                      <p:cBhvr>
                                        <p:cTn id="10" dur="500"/>
                                        <p:tgtEl>
                                          <p:spTgt spid="3">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checkerboard(across)">
                                      <p:cBhvr>
                                        <p:cTn id="13" dur="500"/>
                                        <p:tgtEl>
                                          <p:spTgt spid="3">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checkerboard(across)">
                                      <p:cBhvr>
                                        <p:cTn id="16" dur="500"/>
                                        <p:tgtEl>
                                          <p:spTgt spid="3">
                                            <p:txEl>
                                              <p:pRg st="5" end="5"/>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checkerboard(across)">
                                      <p:cBhvr>
                                        <p:cTn id="19" dur="500"/>
                                        <p:tgtEl>
                                          <p:spTgt spid="3">
                                            <p:txEl>
                                              <p:pRg st="6" end="6"/>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checkerboard(across)">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MySQL</a:t>
            </a:r>
            <a:r>
              <a:rPr lang="en-US" dirty="0"/>
              <a:t> in PHP: Query &amp; Closing</a:t>
            </a:r>
          </a:p>
        </p:txBody>
      </p:sp>
      <p:sp>
        <p:nvSpPr>
          <p:cNvPr id="3" name="Content Placeholder 2"/>
          <p:cNvSpPr>
            <a:spLocks noGrp="1"/>
          </p:cNvSpPr>
          <p:nvPr>
            <p:ph idx="1"/>
          </p:nvPr>
        </p:nvSpPr>
        <p:spPr>
          <a:xfrm>
            <a:off x="304800" y="1143000"/>
            <a:ext cx="8991600" cy="5181600"/>
          </a:xfrm>
        </p:spPr>
        <p:txBody>
          <a:bodyPr/>
          <a:lstStyle/>
          <a:p>
            <a:r>
              <a:rPr lang="en-US" dirty="0"/>
              <a:t>Query result is processed by </a:t>
            </a:r>
            <a:r>
              <a:rPr lang="en-US" sz="2800" b="1" dirty="0" err="1">
                <a:solidFill>
                  <a:srgbClr val="0033CC"/>
                </a:solidFill>
                <a:latin typeface="Courier New" pitchFamily="49" charset="0"/>
                <a:cs typeface="Courier New" pitchFamily="49" charset="0"/>
              </a:rPr>
              <a:t>mysqli_fetch</a:t>
            </a:r>
            <a:r>
              <a:rPr lang="en-US" b="1" dirty="0">
                <a:solidFill>
                  <a:srgbClr val="0033CC"/>
                </a:solidFill>
                <a:latin typeface="Courier New" pitchFamily="49" charset="0"/>
                <a:cs typeface="Courier New" pitchFamily="49" charset="0"/>
              </a:rPr>
              <a:t>_</a:t>
            </a:r>
            <a:r>
              <a:rPr lang="en-US" dirty="0"/>
              <a:t>*</a:t>
            </a:r>
          </a:p>
          <a:p>
            <a:pPr lvl="1"/>
            <a:r>
              <a:rPr lang="en-US" dirty="0"/>
              <a:t>E.g., </a:t>
            </a:r>
            <a:r>
              <a:rPr lang="en-US" sz="2400" b="1" dirty="0" err="1">
                <a:solidFill>
                  <a:srgbClr val="0033CC"/>
                </a:solidFill>
                <a:latin typeface="Courier New" pitchFamily="49" charset="0"/>
                <a:cs typeface="Courier New" pitchFamily="49" charset="0"/>
              </a:rPr>
              <a:t>mysqli_fetch_assoc</a:t>
            </a:r>
            <a:r>
              <a:rPr lang="en-US" sz="2600" b="1" dirty="0">
                <a:solidFill>
                  <a:srgbClr val="0033CC"/>
                </a:solidFill>
                <a:latin typeface="Courier New" pitchFamily="49" charset="0"/>
                <a:cs typeface="Courier New" pitchFamily="49" charset="0"/>
              </a:rPr>
              <a:t>()</a:t>
            </a:r>
          </a:p>
          <a:p>
            <a:pPr>
              <a:buNone/>
            </a:pPr>
            <a:endParaRPr lang="en-US" sz="500" b="1" dirty="0">
              <a:solidFill>
                <a:srgbClr val="0033CC"/>
              </a:solidFill>
              <a:latin typeface="Courier New" pitchFamily="49" charset="0"/>
              <a:cs typeface="Courier New" pitchFamily="49" charset="0"/>
            </a:endParaRPr>
          </a:p>
          <a:p>
            <a:pPr>
              <a:spcBef>
                <a:spcPts val="300"/>
              </a:spcBef>
              <a:buNone/>
            </a:pPr>
            <a:r>
              <a:rPr lang="en-US" sz="2400" b="1" dirty="0">
                <a:latin typeface="Courier New" pitchFamily="49" charset="0"/>
                <a:cs typeface="Courier New" pitchFamily="49" charset="0"/>
              </a:rPr>
              <a:t>$result = </a:t>
            </a:r>
            <a:r>
              <a:rPr lang="en-US" sz="2400" b="1" dirty="0" err="1">
                <a:latin typeface="Courier New" pitchFamily="49" charset="0"/>
                <a:cs typeface="Courier New" pitchFamily="49" charset="0"/>
              </a:rPr>
              <a:t>mysqli_query</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db</a:t>
            </a:r>
            <a:r>
              <a:rPr lang="en-US" sz="2400" b="1" dirty="0">
                <a:latin typeface="Courier New" pitchFamily="49" charset="0"/>
                <a:cs typeface="Courier New" pitchFamily="49" charset="0"/>
              </a:rPr>
              <a:t>, "SELECT </a:t>
            </a:r>
            <a:r>
              <a:rPr lang="en-US" sz="2400" b="1" dirty="0">
                <a:solidFill>
                  <a:srgbClr val="C00000"/>
                </a:solidFill>
                <a:latin typeface="Courier New" pitchFamily="49" charset="0"/>
                <a:cs typeface="Courier New" pitchFamily="49" charset="0"/>
              </a:rPr>
              <a:t>name</a:t>
            </a:r>
            <a:r>
              <a:rPr lang="en-US" sz="2400" b="1" dirty="0">
                <a:latin typeface="Courier New" pitchFamily="49" charset="0"/>
                <a:cs typeface="Courier New" pitchFamily="49" charset="0"/>
              </a:rPr>
              <a:t>, </a:t>
            </a:r>
            <a:r>
              <a:rPr lang="en-US" sz="2400" b="1" dirty="0">
                <a:solidFill>
                  <a:srgbClr val="C00000"/>
                </a:solidFill>
                <a:latin typeface="Courier New" pitchFamily="49" charset="0"/>
                <a:cs typeface="Courier New" pitchFamily="49" charset="0"/>
              </a:rPr>
              <a:t>grade</a:t>
            </a:r>
            <a:r>
              <a:rPr lang="en-US" sz="2400" b="1" dirty="0">
                <a:latin typeface="Courier New" pitchFamily="49" charset="0"/>
                <a:cs typeface="Courier New" pitchFamily="49" charset="0"/>
              </a:rPr>
              <a:t> from ...");</a:t>
            </a:r>
          </a:p>
          <a:p>
            <a:pPr>
              <a:spcBef>
                <a:spcPts val="200"/>
              </a:spcBef>
              <a:buNone/>
            </a:pPr>
            <a:r>
              <a:rPr lang="en-US" sz="2400" b="1" dirty="0">
                <a:latin typeface="Courier New" pitchFamily="49" charset="0"/>
                <a:cs typeface="Courier New" pitchFamily="49" charset="0"/>
              </a:rPr>
              <a:t>while($row = </a:t>
            </a:r>
            <a:r>
              <a:rPr lang="en-US" sz="2400" b="1" dirty="0" err="1">
                <a:solidFill>
                  <a:srgbClr val="0033CC"/>
                </a:solidFill>
                <a:latin typeface="Courier New" pitchFamily="49" charset="0"/>
                <a:cs typeface="Courier New" pitchFamily="49" charset="0"/>
              </a:rPr>
              <a:t>mysqli_fetch_assoc</a:t>
            </a:r>
            <a:r>
              <a:rPr lang="en-US" sz="2400" b="1" dirty="0">
                <a:latin typeface="Courier New" pitchFamily="49" charset="0"/>
                <a:cs typeface="Courier New" pitchFamily="49" charset="0"/>
              </a:rPr>
              <a:t>($result)){ </a:t>
            </a:r>
          </a:p>
          <a:p>
            <a:pPr>
              <a:spcBef>
                <a:spcPts val="200"/>
              </a:spcBef>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std_name</a:t>
            </a:r>
            <a:r>
              <a:rPr lang="en-US" sz="2400" b="1" dirty="0">
                <a:latin typeface="Courier New" pitchFamily="49" charset="0"/>
                <a:cs typeface="Courier New" pitchFamily="49" charset="0"/>
              </a:rPr>
              <a:t> = </a:t>
            </a:r>
            <a:r>
              <a:rPr lang="en-US" sz="2400" b="1" dirty="0">
                <a:solidFill>
                  <a:srgbClr val="C00000"/>
                </a:solidFill>
                <a:latin typeface="Courier New" pitchFamily="49" charset="0"/>
                <a:cs typeface="Courier New" pitchFamily="49" charset="0"/>
              </a:rPr>
              <a:t>$row['name']</a:t>
            </a:r>
            <a:r>
              <a:rPr lang="en-US" sz="2400" b="1" dirty="0">
                <a:latin typeface="Courier New" pitchFamily="49" charset="0"/>
                <a:cs typeface="Courier New" pitchFamily="49" charset="0"/>
              </a:rPr>
              <a:t>;</a:t>
            </a:r>
          </a:p>
          <a:p>
            <a:pPr>
              <a:spcBef>
                <a:spcPts val="200"/>
              </a:spcBef>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std_grade</a:t>
            </a:r>
            <a:r>
              <a:rPr lang="en-US" sz="2400" b="1" dirty="0">
                <a:latin typeface="Courier New" pitchFamily="49" charset="0"/>
                <a:cs typeface="Courier New" pitchFamily="49" charset="0"/>
              </a:rPr>
              <a:t> = </a:t>
            </a:r>
            <a:r>
              <a:rPr lang="en-US" sz="2400" b="1" dirty="0">
                <a:solidFill>
                  <a:srgbClr val="C00000"/>
                </a:solidFill>
                <a:latin typeface="Courier New" pitchFamily="49" charset="0"/>
                <a:cs typeface="Courier New" pitchFamily="49" charset="0"/>
              </a:rPr>
              <a:t>$row['grade']</a:t>
            </a:r>
            <a:r>
              <a:rPr lang="en-US" sz="2400" b="1" dirty="0">
                <a:latin typeface="Courier New" pitchFamily="49" charset="0"/>
                <a:cs typeface="Courier New" pitchFamily="49" charset="0"/>
              </a:rPr>
              <a:t>;</a:t>
            </a:r>
          </a:p>
          <a:p>
            <a:pPr>
              <a:spcBef>
                <a:spcPts val="200"/>
              </a:spcBef>
              <a:buNone/>
            </a:pPr>
            <a:r>
              <a:rPr lang="en-US" sz="2400" b="1" dirty="0">
                <a:latin typeface="Courier New" pitchFamily="49" charset="0"/>
                <a:cs typeface="Courier New" pitchFamily="49" charset="0"/>
              </a:rPr>
              <a:t>}</a:t>
            </a:r>
          </a:p>
          <a:p>
            <a:pPr>
              <a:spcBef>
                <a:spcPts val="200"/>
              </a:spcBef>
              <a:buNone/>
            </a:pPr>
            <a:r>
              <a:rPr lang="en-US" sz="2400" b="1" dirty="0" err="1">
                <a:solidFill>
                  <a:srgbClr val="0033CC"/>
                </a:solidFill>
                <a:latin typeface="Courier New" pitchFamily="49" charset="0"/>
                <a:cs typeface="Courier New" pitchFamily="49" charset="0"/>
              </a:rPr>
              <a:t>mysqli_free_result</a:t>
            </a:r>
            <a:r>
              <a:rPr lang="en-US" sz="2400" b="1" dirty="0">
                <a:latin typeface="Courier New" pitchFamily="49" charset="0"/>
                <a:cs typeface="Courier New" pitchFamily="49" charset="0"/>
              </a:rPr>
              <a:t>($result);</a:t>
            </a:r>
          </a:p>
          <a:p>
            <a:pPr>
              <a:spcBef>
                <a:spcPts val="300"/>
              </a:spcBef>
              <a:buNone/>
            </a:pPr>
            <a:endParaRPr lang="en-US" sz="900" b="1" dirty="0">
              <a:latin typeface="Courier New" pitchFamily="49" charset="0"/>
              <a:cs typeface="Courier New" pitchFamily="49" charset="0"/>
            </a:endParaRPr>
          </a:p>
          <a:p>
            <a:pPr>
              <a:spcBef>
                <a:spcPts val="0"/>
              </a:spcBef>
            </a:pPr>
            <a:r>
              <a:rPr lang="en-US" sz="3000" dirty="0"/>
              <a:t>Close database connection:  </a:t>
            </a:r>
          </a:p>
          <a:p>
            <a:pPr>
              <a:spcBef>
                <a:spcPts val="0"/>
              </a:spcBef>
              <a:buNone/>
            </a:pPr>
            <a:r>
              <a:rPr lang="en-US" sz="3000" b="1" dirty="0">
                <a:solidFill>
                  <a:srgbClr val="0033CC"/>
                </a:solidFill>
                <a:latin typeface="Courier New" pitchFamily="49" charset="0"/>
                <a:cs typeface="Courier New" pitchFamily="49" charset="0"/>
              </a:rPr>
              <a:t>	</a:t>
            </a:r>
            <a:r>
              <a:rPr lang="en-US" sz="2800" b="1" dirty="0" err="1">
                <a:solidFill>
                  <a:srgbClr val="0033CC"/>
                </a:solidFill>
                <a:latin typeface="Courier New" pitchFamily="49" charset="0"/>
                <a:cs typeface="Courier New" pitchFamily="49" charset="0"/>
              </a:rPr>
              <a:t>mysqli_close</a:t>
            </a:r>
            <a:r>
              <a:rPr lang="en-US" sz="3000" b="1" dirty="0">
                <a:solidFill>
                  <a:srgbClr val="0033CC"/>
                </a:solidFill>
                <a:latin typeface="Courier New" pitchFamily="49" charset="0"/>
                <a:cs typeface="Courier New" pitchFamily="49" charset="0"/>
              </a:rPr>
              <a:t>(</a:t>
            </a:r>
            <a:r>
              <a:rPr lang="en-US" sz="2800" b="1" dirty="0">
                <a:latin typeface="Courier New" pitchFamily="49" charset="0"/>
                <a:cs typeface="Courier New" pitchFamily="49" charset="0"/>
              </a:rPr>
              <a:t>$</a:t>
            </a:r>
            <a:r>
              <a:rPr lang="en-US" sz="2800" b="1" dirty="0" err="1">
                <a:latin typeface="Courier New" pitchFamily="49" charset="0"/>
                <a:cs typeface="Courier New" pitchFamily="49" charset="0"/>
              </a:rPr>
              <a:t>mysqli</a:t>
            </a:r>
            <a:r>
              <a:rPr lang="en-US" sz="3000" b="1" dirty="0">
                <a:solidFill>
                  <a:srgbClr val="0033CC"/>
                </a:solidFill>
                <a:latin typeface="Courier New" pitchFamily="49" charset="0"/>
                <a:cs typeface="Courier New" pitchFamily="49" charset="0"/>
              </a:rPr>
              <a:t>)</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136</a:t>
            </a:fld>
            <a:endParaRPr lang="en-US" dirty="0"/>
          </a:p>
        </p:txBody>
      </p:sp>
    </p:spTree>
    <p:extLst>
      <p:ext uri="{BB962C8B-B14F-4D97-AF65-F5344CB8AC3E}">
        <p14:creationId xmlns:p14="http://schemas.microsoft.com/office/powerpoint/2010/main" val="2091499527"/>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checkerboard(across)">
                                      <p:cBhvr>
                                        <p:cTn id="10" dur="500"/>
                                        <p:tgtEl>
                                          <p:spTgt spid="3">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checkerboard(across)">
                                      <p:cBhvr>
                                        <p:cTn id="13" dur="500"/>
                                        <p:tgtEl>
                                          <p:spTgt spid="3">
                                            <p:txEl>
                                              <p:pRg st="5" end="5"/>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checkerboard(across)">
                                      <p:cBhvr>
                                        <p:cTn id="16" dur="500"/>
                                        <p:tgtEl>
                                          <p:spTgt spid="3">
                                            <p:txEl>
                                              <p:pRg st="6" end="6"/>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checkerboard(across)">
                                      <p:cBhvr>
                                        <p:cTn id="19" dur="500"/>
                                        <p:tgtEl>
                                          <p:spTgt spid="3">
                                            <p:txEl>
                                              <p:pRg st="7" end="7"/>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checkerboard(across)">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27" dur="500"/>
                                        <p:tgtEl>
                                          <p:spTgt spid="3">
                                            <p:txEl>
                                              <p:pRg st="10" end="10"/>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3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Example</a:t>
            </a:r>
          </a:p>
        </p:txBody>
      </p:sp>
      <p:sp>
        <p:nvSpPr>
          <p:cNvPr id="3" name="Content Placeholder 2"/>
          <p:cNvSpPr>
            <a:spLocks noGrp="1"/>
          </p:cNvSpPr>
          <p:nvPr>
            <p:ph idx="1"/>
          </p:nvPr>
        </p:nvSpPr>
        <p:spPr>
          <a:xfrm>
            <a:off x="304800" y="1143000"/>
            <a:ext cx="8839200" cy="5181600"/>
          </a:xfrm>
        </p:spPr>
        <p:txBody>
          <a:bodyPr/>
          <a:lstStyle/>
          <a:p>
            <a:r>
              <a:rPr lang="en-US" dirty="0"/>
              <a:t>Database: students</a:t>
            </a:r>
          </a:p>
          <a:p>
            <a:r>
              <a:rPr lang="en-US" dirty="0"/>
              <a:t>Table: IE</a:t>
            </a:r>
          </a:p>
          <a:p>
            <a:pPr lvl="1"/>
            <a:r>
              <a:rPr lang="en-US" dirty="0"/>
              <a:t>(name, </a:t>
            </a:r>
            <a:r>
              <a:rPr lang="en-US" dirty="0" err="1"/>
              <a:t>fam</a:t>
            </a:r>
            <a:r>
              <a:rPr lang="en-US" dirty="0"/>
              <a:t>, grade, num)</a:t>
            </a:r>
          </a:p>
          <a:p>
            <a:r>
              <a:rPr lang="en-US" dirty="0"/>
              <a:t>datainput.html: HTML form to insert data</a:t>
            </a:r>
          </a:p>
          <a:p>
            <a:r>
              <a:rPr lang="en-US" dirty="0"/>
              <a:t>dbinsert.php: Insert data to DB</a:t>
            </a:r>
          </a:p>
          <a:p>
            <a:r>
              <a:rPr lang="en-US" dirty="0"/>
              <a:t>datasearch.html: HTML form to query</a:t>
            </a:r>
          </a:p>
          <a:p>
            <a:r>
              <a:rPr lang="en-US" dirty="0"/>
              <a:t>dbsearch.php: Run the query and show result</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137</a:t>
            </a:fld>
            <a:endParaRPr lang="en-US" dirty="0"/>
          </a:p>
        </p:txBody>
      </p:sp>
    </p:spTree>
    <p:extLst>
      <p:ext uri="{BB962C8B-B14F-4D97-AF65-F5344CB8AC3E}">
        <p14:creationId xmlns:p14="http://schemas.microsoft.com/office/powerpoint/2010/main" val="1343620599"/>
      </p:ext>
    </p:extLst>
  </p:cSld>
  <p:clrMapOvr>
    <a:masterClrMapping/>
  </p:clrMapOvr>
  <p:transition>
    <p:strips/>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7C5F4-E941-499B-BF25-4BF3B12F5EF6}"/>
              </a:ext>
            </a:extLst>
          </p:cNvPr>
          <p:cNvSpPr>
            <a:spLocks noGrp="1"/>
          </p:cNvSpPr>
          <p:nvPr>
            <p:ph type="title"/>
          </p:nvPr>
        </p:nvSpPr>
        <p:spPr/>
        <p:txBody>
          <a:bodyPr/>
          <a:lstStyle/>
          <a:p>
            <a:r>
              <a:rPr lang="en-US" dirty="0"/>
              <a:t>MySQL Example (cont’d)</a:t>
            </a:r>
          </a:p>
        </p:txBody>
      </p:sp>
      <p:sp>
        <p:nvSpPr>
          <p:cNvPr id="4" name="Slide Number Placeholder 3">
            <a:extLst>
              <a:ext uri="{FF2B5EF4-FFF2-40B4-BE49-F238E27FC236}">
                <a16:creationId xmlns:a16="http://schemas.microsoft.com/office/drawing/2014/main" id="{F061A524-004E-485C-B714-966750918A7B}"/>
              </a:ext>
            </a:extLst>
          </p:cNvPr>
          <p:cNvSpPr>
            <a:spLocks noGrp="1"/>
          </p:cNvSpPr>
          <p:nvPr>
            <p:ph type="sldNum" sz="quarter" idx="10"/>
          </p:nvPr>
        </p:nvSpPr>
        <p:spPr/>
        <p:txBody>
          <a:bodyPr/>
          <a:lstStyle/>
          <a:p>
            <a:pPr>
              <a:defRPr/>
            </a:pPr>
            <a:fld id="{2D801DCE-B9BA-4E03-9E27-F95A86438FEE}" type="slidenum">
              <a:rPr lang="en-US" smtClean="0"/>
              <a:pPr>
                <a:defRPr/>
              </a:pPr>
              <a:t>138</a:t>
            </a:fld>
            <a:endParaRPr lang="en-US" dirty="0"/>
          </a:p>
        </p:txBody>
      </p:sp>
      <p:pic>
        <p:nvPicPr>
          <p:cNvPr id="5" name="Picture 4">
            <a:extLst>
              <a:ext uri="{FF2B5EF4-FFF2-40B4-BE49-F238E27FC236}">
                <a16:creationId xmlns:a16="http://schemas.microsoft.com/office/drawing/2014/main" id="{6C6DF9B2-F8D3-453D-BE32-F8336660AFA4}"/>
              </a:ext>
            </a:extLst>
          </p:cNvPr>
          <p:cNvPicPr>
            <a:picLocks noChangeAspect="1"/>
          </p:cNvPicPr>
          <p:nvPr/>
        </p:nvPicPr>
        <p:blipFill>
          <a:blip r:embed="rId2"/>
          <a:stretch>
            <a:fillRect/>
          </a:stretch>
        </p:blipFill>
        <p:spPr>
          <a:xfrm>
            <a:off x="609600" y="1141042"/>
            <a:ext cx="7696200" cy="5064915"/>
          </a:xfrm>
          <a:prstGeom prst="rect">
            <a:avLst/>
          </a:prstGeom>
        </p:spPr>
      </p:pic>
    </p:spTree>
    <p:extLst>
      <p:ext uri="{BB962C8B-B14F-4D97-AF65-F5344CB8AC3E}">
        <p14:creationId xmlns:p14="http://schemas.microsoft.com/office/powerpoint/2010/main" val="1471044517"/>
      </p:ext>
    </p:extLst>
  </p:cSld>
  <p:clrMapOvr>
    <a:masterClrMapping/>
  </p:clrMapOvr>
  <p:transition>
    <p:strips/>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FA314-29B7-4404-B403-44F99F64A0D2}"/>
              </a:ext>
            </a:extLst>
          </p:cNvPr>
          <p:cNvSpPr>
            <a:spLocks noGrp="1"/>
          </p:cNvSpPr>
          <p:nvPr>
            <p:ph type="title"/>
          </p:nvPr>
        </p:nvSpPr>
        <p:spPr/>
        <p:txBody>
          <a:bodyPr/>
          <a:lstStyle/>
          <a:p>
            <a:r>
              <a:rPr lang="en-US" dirty="0"/>
              <a:t>MySQL Example (cont’d)</a:t>
            </a:r>
          </a:p>
        </p:txBody>
      </p:sp>
      <p:sp>
        <p:nvSpPr>
          <p:cNvPr id="4" name="Slide Number Placeholder 3">
            <a:extLst>
              <a:ext uri="{FF2B5EF4-FFF2-40B4-BE49-F238E27FC236}">
                <a16:creationId xmlns:a16="http://schemas.microsoft.com/office/drawing/2014/main" id="{1E1BB698-5D3E-423F-B8CF-DFFC001DC22E}"/>
              </a:ext>
            </a:extLst>
          </p:cNvPr>
          <p:cNvSpPr>
            <a:spLocks noGrp="1"/>
          </p:cNvSpPr>
          <p:nvPr>
            <p:ph type="sldNum" sz="quarter" idx="10"/>
          </p:nvPr>
        </p:nvSpPr>
        <p:spPr/>
        <p:txBody>
          <a:bodyPr/>
          <a:lstStyle/>
          <a:p>
            <a:pPr>
              <a:defRPr/>
            </a:pPr>
            <a:fld id="{2D801DCE-B9BA-4E03-9E27-F95A86438FEE}" type="slidenum">
              <a:rPr lang="en-US" smtClean="0"/>
              <a:pPr>
                <a:defRPr/>
              </a:pPr>
              <a:t>139</a:t>
            </a:fld>
            <a:endParaRPr lang="en-US" dirty="0"/>
          </a:p>
        </p:txBody>
      </p:sp>
      <p:pic>
        <p:nvPicPr>
          <p:cNvPr id="5" name="Picture 4">
            <a:extLst>
              <a:ext uri="{FF2B5EF4-FFF2-40B4-BE49-F238E27FC236}">
                <a16:creationId xmlns:a16="http://schemas.microsoft.com/office/drawing/2014/main" id="{0657CA53-B18C-4F0D-A90E-8D156FAC8532}"/>
              </a:ext>
            </a:extLst>
          </p:cNvPr>
          <p:cNvPicPr>
            <a:picLocks noChangeAspect="1"/>
          </p:cNvPicPr>
          <p:nvPr/>
        </p:nvPicPr>
        <p:blipFill>
          <a:blip r:embed="rId2"/>
          <a:stretch>
            <a:fillRect/>
          </a:stretch>
        </p:blipFill>
        <p:spPr>
          <a:xfrm>
            <a:off x="304800" y="1143000"/>
            <a:ext cx="8382000" cy="5135027"/>
          </a:xfrm>
          <a:prstGeom prst="rect">
            <a:avLst/>
          </a:prstGeom>
        </p:spPr>
      </p:pic>
    </p:spTree>
    <p:extLst>
      <p:ext uri="{BB962C8B-B14F-4D97-AF65-F5344CB8AC3E}">
        <p14:creationId xmlns:p14="http://schemas.microsoft.com/office/powerpoint/2010/main" val="1802784675"/>
      </p:ext>
    </p:extLst>
  </p:cSld>
  <p:clrMapOvr>
    <a:masterClrMapping/>
  </p:clrMapOvr>
  <p:transition>
    <p:strips/>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Scripts</a:t>
            </a:r>
          </a:p>
        </p:txBody>
      </p:sp>
      <p:sp>
        <p:nvSpPr>
          <p:cNvPr id="3" name="Content Placeholder 2"/>
          <p:cNvSpPr>
            <a:spLocks noGrp="1"/>
          </p:cNvSpPr>
          <p:nvPr>
            <p:ph idx="1"/>
          </p:nvPr>
        </p:nvSpPr>
        <p:spPr>
          <a:xfrm>
            <a:off x="304800" y="1143000"/>
            <a:ext cx="8839200" cy="5181600"/>
          </a:xfrm>
        </p:spPr>
        <p:txBody>
          <a:bodyPr/>
          <a:lstStyle/>
          <a:p>
            <a:pPr>
              <a:lnSpc>
                <a:spcPct val="90000"/>
              </a:lnSpc>
            </a:pPr>
            <a:r>
              <a:rPr lang="en-US" sz="3200" dirty="0"/>
              <a:t>Typically file ends in .</a:t>
            </a:r>
            <a:r>
              <a:rPr lang="en-US" sz="3200" dirty="0" err="1"/>
              <a:t>php</a:t>
            </a:r>
            <a:endParaRPr lang="en-US" sz="3200" dirty="0"/>
          </a:p>
          <a:p>
            <a:pPr lvl="1">
              <a:lnSpc>
                <a:spcPct val="90000"/>
              </a:lnSpc>
            </a:pPr>
            <a:r>
              <a:rPr lang="en-US" sz="2800" dirty="0"/>
              <a:t>Set by the web server configuration </a:t>
            </a:r>
          </a:p>
          <a:p>
            <a:pPr>
              <a:lnSpc>
                <a:spcPct val="90000"/>
              </a:lnSpc>
            </a:pPr>
            <a:r>
              <a:rPr lang="en-US" sz="2900" dirty="0"/>
              <a:t>PHP scripts run when sent a GET/POST request to them</a:t>
            </a:r>
          </a:p>
          <a:p>
            <a:pPr>
              <a:lnSpc>
                <a:spcPct val="90000"/>
              </a:lnSpc>
            </a:pPr>
            <a:r>
              <a:rPr lang="en-US" sz="3200" dirty="0"/>
              <a:t>Mixed in HTML, separated with &lt;?php    ?&gt; tag</a:t>
            </a:r>
          </a:p>
          <a:p>
            <a:pPr lvl="1">
              <a:lnSpc>
                <a:spcPct val="90000"/>
              </a:lnSpc>
            </a:pPr>
            <a:r>
              <a:rPr lang="en-US" sz="2800" dirty="0"/>
              <a:t>Or &lt;? ?&gt;  tag</a:t>
            </a:r>
          </a:p>
          <a:p>
            <a:pPr lvl="1">
              <a:lnSpc>
                <a:spcPct val="90000"/>
              </a:lnSpc>
            </a:pPr>
            <a:r>
              <a:rPr lang="en-US" sz="2800" dirty="0"/>
              <a:t>Can be placed anywhere in the document</a:t>
            </a:r>
          </a:p>
          <a:p>
            <a:pPr>
              <a:lnSpc>
                <a:spcPct val="90000"/>
              </a:lnSpc>
            </a:pPr>
            <a:r>
              <a:rPr lang="en-US" sz="3200" dirty="0"/>
              <a:t>PHP commands can make up an entire file, or can be contained in html</a:t>
            </a:r>
          </a:p>
          <a:p>
            <a:pPr lvl="1">
              <a:lnSpc>
                <a:spcPct val="90000"/>
              </a:lnSpc>
            </a:pPr>
            <a:r>
              <a:rPr lang="en-US" sz="2800" dirty="0"/>
              <a:t>Server recognizes embedded script and executes</a:t>
            </a:r>
          </a:p>
          <a:p>
            <a:pPr>
              <a:lnSpc>
                <a:spcPct val="90000"/>
              </a:lnSpc>
            </a:pPr>
            <a:r>
              <a:rPr lang="en-US" sz="3200" i="1" dirty="0"/>
              <a:t>Result</a:t>
            </a:r>
            <a:r>
              <a:rPr lang="en-US" sz="3200" dirty="0"/>
              <a:t> passed to browser, </a:t>
            </a:r>
            <a:r>
              <a:rPr lang="en-US" sz="3200" dirty="0">
                <a:solidFill>
                  <a:srgbClr val="C00000"/>
                </a:solidFill>
              </a:rPr>
              <a:t>source isn't visible</a:t>
            </a:r>
          </a:p>
          <a:p>
            <a:endParaRPr lang="en-US" sz="32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14</a:t>
            </a:fld>
            <a:endParaRPr lang="en-US" dirty="0"/>
          </a:p>
        </p:txBody>
      </p:sp>
    </p:spTree>
  </p:cSld>
  <p:clrMapOvr>
    <a:masterClrMapping/>
  </p:clrMapOvr>
  <p:transition>
    <p:strips/>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datainput.html</a:t>
            </a:r>
          </a:p>
        </p:txBody>
      </p:sp>
      <p:sp>
        <p:nvSpPr>
          <p:cNvPr id="3" name="Content Placeholder 2"/>
          <p:cNvSpPr>
            <a:spLocks noGrp="1"/>
          </p:cNvSpPr>
          <p:nvPr>
            <p:ph idx="1"/>
          </p:nvPr>
        </p:nvSpPr>
        <p:spPr/>
        <p:txBody>
          <a:bodyPr/>
          <a:lstStyle/>
          <a:p>
            <a:pPr>
              <a:spcBef>
                <a:spcPts val="200"/>
              </a:spcBef>
              <a:buNone/>
            </a:pPr>
            <a:r>
              <a:rPr lang="en-US" sz="2000" b="1" dirty="0">
                <a:latin typeface="Courier New" pitchFamily="49" charset="0"/>
                <a:cs typeface="Courier New" pitchFamily="49" charset="0"/>
              </a:rPr>
              <a:t>&lt;html&gt;</a:t>
            </a:r>
          </a:p>
          <a:p>
            <a:pPr>
              <a:spcBef>
                <a:spcPts val="200"/>
              </a:spcBef>
              <a:buNone/>
            </a:pPr>
            <a:r>
              <a:rPr lang="en-US" sz="2000" b="1" dirty="0">
                <a:latin typeface="Courier New" pitchFamily="49" charset="0"/>
                <a:cs typeface="Courier New" pitchFamily="49" charset="0"/>
              </a:rPr>
              <a:t>&lt;head&gt;</a:t>
            </a:r>
          </a:p>
          <a:p>
            <a:pPr>
              <a:spcBef>
                <a:spcPts val="200"/>
              </a:spcBef>
              <a:buNone/>
            </a:pPr>
            <a:r>
              <a:rPr lang="en-US" sz="2000" b="1" dirty="0">
                <a:latin typeface="Courier New" pitchFamily="49" charset="0"/>
                <a:cs typeface="Courier New" pitchFamily="49" charset="0"/>
              </a:rPr>
              <a:t>&lt;/head&gt;</a:t>
            </a:r>
          </a:p>
          <a:p>
            <a:pPr>
              <a:spcBef>
                <a:spcPts val="200"/>
              </a:spcBef>
              <a:buNone/>
            </a:pPr>
            <a:r>
              <a:rPr lang="en-US" sz="2000" b="1" dirty="0">
                <a:latin typeface="Courier New" pitchFamily="49" charset="0"/>
                <a:cs typeface="Courier New" pitchFamily="49" charset="0"/>
              </a:rPr>
              <a:t>&lt;body&gt;</a:t>
            </a:r>
          </a:p>
          <a:p>
            <a:pPr>
              <a:spcBef>
                <a:spcPts val="200"/>
              </a:spcBef>
              <a:buNone/>
            </a:pPr>
            <a:r>
              <a:rPr lang="en-US" sz="2000" b="1" dirty="0">
                <a:latin typeface="Courier New" pitchFamily="49" charset="0"/>
                <a:cs typeface="Courier New" pitchFamily="49" charset="0"/>
              </a:rPr>
              <a:t>	&lt;form action="http://127.0.0.1/IE/php/</a:t>
            </a:r>
            <a:r>
              <a:rPr lang="en-US" sz="2000" b="1" dirty="0">
                <a:solidFill>
                  <a:srgbClr val="C00000"/>
                </a:solidFill>
                <a:latin typeface="Courier New" pitchFamily="49" charset="0"/>
                <a:cs typeface="Courier New" pitchFamily="49" charset="0"/>
              </a:rPr>
              <a:t>dbinsert.php</a:t>
            </a:r>
            <a:r>
              <a:rPr lang="en-US" sz="2000" b="1" dirty="0">
                <a:latin typeface="Courier New" pitchFamily="49" charset="0"/>
                <a:cs typeface="Courier New" pitchFamily="49" charset="0"/>
              </a:rPr>
              <a:t>" method="GET"&gt;</a:t>
            </a:r>
          </a:p>
          <a:p>
            <a:pPr>
              <a:spcBef>
                <a:spcPts val="200"/>
              </a:spcBef>
              <a:buNone/>
            </a:pPr>
            <a:r>
              <a:rPr lang="en-US" sz="2000" b="1" dirty="0">
                <a:latin typeface="Courier New" pitchFamily="49" charset="0"/>
                <a:cs typeface="Courier New" pitchFamily="49" charset="0"/>
              </a:rPr>
              <a:t>		Name: &lt;input type="text" name="</a:t>
            </a:r>
            <a:r>
              <a:rPr lang="en-US" sz="2000" b="1" dirty="0">
                <a:solidFill>
                  <a:srgbClr val="C00000"/>
                </a:solidFill>
                <a:latin typeface="Courier New" pitchFamily="49" charset="0"/>
                <a:cs typeface="Courier New" pitchFamily="49" charset="0"/>
              </a:rPr>
              <a:t>n</a:t>
            </a:r>
            <a:r>
              <a:rPr lang="en-US" sz="2000" b="1" dirty="0">
                <a:latin typeface="Courier New" pitchFamily="49" charset="0"/>
                <a:cs typeface="Courier New" pitchFamily="49" charset="0"/>
              </a:rPr>
              <a:t>" /&gt;&lt;</a:t>
            </a:r>
            <a:r>
              <a:rPr lang="en-US" sz="2000" b="1" dirty="0" err="1">
                <a:latin typeface="Courier New" pitchFamily="49" charset="0"/>
                <a:cs typeface="Courier New" pitchFamily="49" charset="0"/>
              </a:rPr>
              <a:t>br</a:t>
            </a:r>
            <a:r>
              <a:rPr lang="en-US" sz="2000" b="1" dirty="0">
                <a:latin typeface="Courier New" pitchFamily="49" charset="0"/>
                <a:cs typeface="Courier New" pitchFamily="49" charset="0"/>
              </a:rPr>
              <a:t> /&gt;</a:t>
            </a:r>
          </a:p>
          <a:p>
            <a:pPr>
              <a:spcBef>
                <a:spcPts val="200"/>
              </a:spcBef>
              <a:buNone/>
            </a:pPr>
            <a:r>
              <a:rPr lang="en-US" sz="2000" b="1" dirty="0">
                <a:latin typeface="Courier New" pitchFamily="49" charset="0"/>
                <a:cs typeface="Courier New" pitchFamily="49" charset="0"/>
              </a:rPr>
              <a:t>		Family: &lt;input type="text" name="</a:t>
            </a:r>
            <a:r>
              <a:rPr lang="en-US" sz="2000" b="1" dirty="0">
                <a:solidFill>
                  <a:srgbClr val="C00000"/>
                </a:solidFill>
                <a:latin typeface="Courier New" pitchFamily="49" charset="0"/>
                <a:cs typeface="Courier New" pitchFamily="49" charset="0"/>
              </a:rPr>
              <a:t>f</a:t>
            </a:r>
            <a:r>
              <a:rPr lang="en-US" sz="2000" b="1" dirty="0">
                <a:latin typeface="Courier New" pitchFamily="49" charset="0"/>
                <a:cs typeface="Courier New" pitchFamily="49" charset="0"/>
              </a:rPr>
              <a:t>" /&gt;&lt;</a:t>
            </a:r>
            <a:r>
              <a:rPr lang="en-US" sz="2000" b="1" dirty="0" err="1">
                <a:latin typeface="Courier New" pitchFamily="49" charset="0"/>
                <a:cs typeface="Courier New" pitchFamily="49" charset="0"/>
              </a:rPr>
              <a:t>br</a:t>
            </a:r>
            <a:r>
              <a:rPr lang="en-US" sz="2000" b="1" dirty="0">
                <a:latin typeface="Courier New" pitchFamily="49" charset="0"/>
                <a:cs typeface="Courier New" pitchFamily="49" charset="0"/>
              </a:rPr>
              <a:t> /&gt;</a:t>
            </a:r>
          </a:p>
          <a:p>
            <a:pPr>
              <a:spcBef>
                <a:spcPts val="200"/>
              </a:spcBef>
              <a:buNone/>
            </a:pPr>
            <a:r>
              <a:rPr lang="en-US" sz="2000" b="1" dirty="0">
                <a:latin typeface="Courier New" pitchFamily="49" charset="0"/>
                <a:cs typeface="Courier New" pitchFamily="49" charset="0"/>
              </a:rPr>
              <a:t>		Std #: &lt;input type="text" name="</a:t>
            </a:r>
            <a:r>
              <a:rPr lang="en-US" sz="2000" b="1" dirty="0" err="1">
                <a:solidFill>
                  <a:srgbClr val="C00000"/>
                </a:solidFill>
                <a:latin typeface="Courier New" pitchFamily="49" charset="0"/>
                <a:cs typeface="Courier New" pitchFamily="49" charset="0"/>
              </a:rPr>
              <a:t>i</a:t>
            </a:r>
            <a:r>
              <a:rPr lang="en-US" sz="2000" b="1" dirty="0">
                <a:latin typeface="Courier New" pitchFamily="49" charset="0"/>
                <a:cs typeface="Courier New" pitchFamily="49" charset="0"/>
              </a:rPr>
              <a:t>" /&gt;&lt;</a:t>
            </a:r>
            <a:r>
              <a:rPr lang="en-US" sz="2000" b="1" dirty="0" err="1">
                <a:latin typeface="Courier New" pitchFamily="49" charset="0"/>
                <a:cs typeface="Courier New" pitchFamily="49" charset="0"/>
              </a:rPr>
              <a:t>br</a:t>
            </a:r>
            <a:r>
              <a:rPr lang="en-US" sz="2000" b="1" dirty="0">
                <a:latin typeface="Courier New" pitchFamily="49" charset="0"/>
                <a:cs typeface="Courier New" pitchFamily="49" charset="0"/>
              </a:rPr>
              <a:t> /&gt;</a:t>
            </a:r>
          </a:p>
          <a:p>
            <a:pPr>
              <a:spcBef>
                <a:spcPts val="200"/>
              </a:spcBef>
              <a:buNone/>
            </a:pPr>
            <a:r>
              <a:rPr lang="en-US" sz="2000" b="1" dirty="0">
                <a:latin typeface="Courier New" pitchFamily="49" charset="0"/>
                <a:cs typeface="Courier New" pitchFamily="49" charset="0"/>
              </a:rPr>
              <a:t>		Grade: &lt;input type="text" name="</a:t>
            </a:r>
            <a:r>
              <a:rPr lang="en-US" sz="2000" b="1" dirty="0">
                <a:solidFill>
                  <a:srgbClr val="C00000"/>
                </a:solidFill>
                <a:latin typeface="Courier New" pitchFamily="49" charset="0"/>
                <a:cs typeface="Courier New" pitchFamily="49" charset="0"/>
              </a:rPr>
              <a:t>g</a:t>
            </a:r>
            <a:r>
              <a:rPr lang="en-US" sz="2000" b="1" dirty="0">
                <a:latin typeface="Courier New" pitchFamily="49" charset="0"/>
                <a:cs typeface="Courier New" pitchFamily="49" charset="0"/>
              </a:rPr>
              <a:t>" /&gt;&lt;</a:t>
            </a:r>
            <a:r>
              <a:rPr lang="en-US" sz="2000" b="1" dirty="0" err="1">
                <a:latin typeface="Courier New" pitchFamily="49" charset="0"/>
                <a:cs typeface="Courier New" pitchFamily="49" charset="0"/>
              </a:rPr>
              <a:t>br</a:t>
            </a:r>
            <a:r>
              <a:rPr lang="en-US" sz="2000" b="1" dirty="0">
                <a:latin typeface="Courier New" pitchFamily="49" charset="0"/>
                <a:cs typeface="Courier New" pitchFamily="49" charset="0"/>
              </a:rPr>
              <a:t> /&gt;</a:t>
            </a:r>
          </a:p>
          <a:p>
            <a:pPr>
              <a:spcBef>
                <a:spcPts val="200"/>
              </a:spcBef>
              <a:buNone/>
            </a:pPr>
            <a:r>
              <a:rPr lang="en-US" sz="2000" b="1" dirty="0">
                <a:latin typeface="Courier New" pitchFamily="49" charset="0"/>
                <a:cs typeface="Courier New" pitchFamily="49" charset="0"/>
              </a:rPr>
              <a:t>		&lt;input type="submit" value="Insert Data" /&gt;</a:t>
            </a:r>
          </a:p>
          <a:p>
            <a:pPr>
              <a:spcBef>
                <a:spcPts val="200"/>
              </a:spcBef>
              <a:buNone/>
            </a:pPr>
            <a:r>
              <a:rPr lang="en-US" sz="2000" b="1" dirty="0">
                <a:latin typeface="Courier New" pitchFamily="49" charset="0"/>
                <a:cs typeface="Courier New" pitchFamily="49" charset="0"/>
              </a:rPr>
              <a:t>	&lt;/form&gt;</a:t>
            </a:r>
          </a:p>
          <a:p>
            <a:pPr>
              <a:spcBef>
                <a:spcPts val="200"/>
              </a:spcBef>
              <a:buNone/>
            </a:pPr>
            <a:r>
              <a:rPr lang="en-US" sz="2000" b="1" dirty="0">
                <a:latin typeface="Courier New" pitchFamily="49" charset="0"/>
                <a:cs typeface="Courier New" pitchFamily="49" charset="0"/>
              </a:rPr>
              <a:t>&lt;/body&gt;</a:t>
            </a:r>
          </a:p>
          <a:p>
            <a:pPr>
              <a:spcBef>
                <a:spcPts val="200"/>
              </a:spcBef>
              <a:buNone/>
            </a:pPr>
            <a:r>
              <a:rPr lang="en-US" sz="2000" b="1" dirty="0">
                <a:latin typeface="Courier New" pitchFamily="49" charset="0"/>
                <a:cs typeface="Courier New" pitchFamily="49" charset="0"/>
              </a:rPr>
              <a:t>&lt;/html&gt;</a:t>
            </a:r>
          </a:p>
          <a:p>
            <a:pPr>
              <a:spcBef>
                <a:spcPts val="200"/>
              </a:spcBef>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140</a:t>
            </a:fld>
            <a:endParaRPr lang="en-US" dirty="0"/>
          </a:p>
        </p:txBody>
      </p:sp>
    </p:spTree>
    <p:extLst>
      <p:ext uri="{BB962C8B-B14F-4D97-AF65-F5344CB8AC3E}">
        <p14:creationId xmlns:p14="http://schemas.microsoft.com/office/powerpoint/2010/main" val="3911883953"/>
      </p:ext>
    </p:extLst>
  </p:cSld>
  <p:clrMapOvr>
    <a:masterClrMapping/>
  </p:clrMapOvr>
  <p:transition>
    <p:strips/>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dbinsert.php </a:t>
            </a:r>
          </a:p>
        </p:txBody>
      </p:sp>
      <p:sp>
        <p:nvSpPr>
          <p:cNvPr id="3" name="Content Placeholder 2"/>
          <p:cNvSpPr>
            <a:spLocks noGrp="1"/>
          </p:cNvSpPr>
          <p:nvPr>
            <p:ph idx="1"/>
          </p:nvPr>
        </p:nvSpPr>
        <p:spPr>
          <a:xfrm>
            <a:off x="304800" y="1143000"/>
            <a:ext cx="8915400" cy="5181600"/>
          </a:xfrm>
        </p:spPr>
        <p:txBody>
          <a:bodyPr/>
          <a:lstStyle/>
          <a:p>
            <a:pPr>
              <a:spcBef>
                <a:spcPts val="100"/>
              </a:spcBef>
              <a:buNone/>
            </a:pPr>
            <a:r>
              <a:rPr lang="en-US" sz="1600" b="1" dirty="0">
                <a:latin typeface="Courier New" pitchFamily="49" charset="0"/>
                <a:cs typeface="Courier New" pitchFamily="49" charset="0"/>
              </a:rPr>
              <a:t>&lt;?</a:t>
            </a:r>
            <a:r>
              <a:rPr lang="en-US" sz="1600" b="1" dirty="0" err="1">
                <a:latin typeface="Courier New" pitchFamily="49" charset="0"/>
                <a:cs typeface="Courier New" pitchFamily="49" charset="0"/>
              </a:rPr>
              <a:t>php</a:t>
            </a:r>
            <a:endParaRPr lang="en-US" sz="1600" b="1" dirty="0">
              <a:latin typeface="Courier New" pitchFamily="49" charset="0"/>
              <a:cs typeface="Courier New" pitchFamily="49" charset="0"/>
            </a:endParaRPr>
          </a:p>
          <a:p>
            <a:pPr>
              <a:spcBef>
                <a:spcPts val="100"/>
              </a:spcBef>
              <a:buNone/>
            </a:pPr>
            <a:r>
              <a:rPr lang="en-US" sz="1600" b="1" dirty="0">
                <a:latin typeface="Courier New" pitchFamily="49" charset="0"/>
                <a:cs typeface="Courier New" pitchFamily="49" charset="0"/>
              </a:rPr>
              <a:t>$name = $_REQUEST["</a:t>
            </a:r>
            <a:r>
              <a:rPr lang="en-US" sz="1600" b="1" dirty="0">
                <a:solidFill>
                  <a:srgbClr val="C00000"/>
                </a:solidFill>
                <a:latin typeface="Courier New" pitchFamily="49" charset="0"/>
                <a:cs typeface="Courier New" pitchFamily="49" charset="0"/>
              </a:rPr>
              <a:t>n</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famanme</a:t>
            </a:r>
            <a:r>
              <a:rPr lang="en-US" sz="1600" b="1" dirty="0">
                <a:latin typeface="Courier New" pitchFamily="49" charset="0"/>
                <a:cs typeface="Courier New" pitchFamily="49" charset="0"/>
              </a:rPr>
              <a:t> = $_REQUEST["</a:t>
            </a:r>
            <a:r>
              <a:rPr lang="en-US" sz="1600" b="1" dirty="0">
                <a:solidFill>
                  <a:srgbClr val="C00000"/>
                </a:solidFill>
                <a:latin typeface="Courier New" pitchFamily="49" charset="0"/>
                <a:cs typeface="Courier New" pitchFamily="49" charset="0"/>
              </a:rPr>
              <a:t>f</a:t>
            </a:r>
            <a:r>
              <a:rPr lang="en-US" sz="1600" b="1" dirty="0">
                <a:latin typeface="Courier New" pitchFamily="49" charset="0"/>
                <a:cs typeface="Courier New" pitchFamily="49" charset="0"/>
              </a:rPr>
              <a:t>"];</a:t>
            </a:r>
          </a:p>
          <a:p>
            <a:pPr>
              <a:spcBef>
                <a:spcPts val="100"/>
              </a:spcBef>
              <a:buNone/>
            </a:pPr>
            <a:r>
              <a:rPr lang="en-US" sz="1600" b="1" dirty="0">
                <a:latin typeface="Courier New" pitchFamily="49" charset="0"/>
                <a:cs typeface="Courier New" pitchFamily="49" charset="0"/>
              </a:rPr>
              <a:t>$grade = $_REQUEST["</a:t>
            </a:r>
            <a:r>
              <a:rPr lang="en-US" sz="1600" b="1" dirty="0">
                <a:solidFill>
                  <a:srgbClr val="C00000"/>
                </a:solidFill>
                <a:latin typeface="Courier New" pitchFamily="49" charset="0"/>
                <a:cs typeface="Courier New" pitchFamily="49" charset="0"/>
              </a:rPr>
              <a:t>g</a:t>
            </a:r>
            <a:r>
              <a:rPr lang="en-US" sz="1600" b="1" dirty="0">
                <a:latin typeface="Courier New" pitchFamily="49" charset="0"/>
                <a:cs typeface="Courier New" pitchFamily="49" charset="0"/>
              </a:rPr>
              <a:t>"]; $num = $_REQUEST["</a:t>
            </a:r>
            <a:r>
              <a:rPr lang="en-US" sz="1600" b="1" dirty="0" err="1">
                <a:solidFill>
                  <a:srgbClr val="C00000"/>
                </a:solidFill>
                <a:latin typeface="Courier New" pitchFamily="49" charset="0"/>
                <a:cs typeface="Courier New" pitchFamily="49" charset="0"/>
              </a:rPr>
              <a:t>i</a:t>
            </a:r>
            <a:r>
              <a:rPr lang="en-US" sz="1600" b="1" dirty="0">
                <a:latin typeface="Courier New" pitchFamily="49" charset="0"/>
                <a:cs typeface="Courier New" pitchFamily="49" charset="0"/>
              </a:rPr>
              <a:t>"];</a:t>
            </a:r>
          </a:p>
          <a:p>
            <a:pPr>
              <a:spcBef>
                <a:spcPts val="100"/>
              </a:spcBef>
              <a:buNone/>
            </a:pPr>
            <a:endParaRPr lang="en-US" sz="1600" b="1" dirty="0">
              <a:latin typeface="Courier New" pitchFamily="49" charset="0"/>
              <a:cs typeface="Courier New" pitchFamily="49" charset="0"/>
            </a:endParaRPr>
          </a:p>
          <a:p>
            <a:pPr>
              <a:spcBef>
                <a:spcPts val="100"/>
              </a:spcBef>
              <a:buNone/>
            </a:pPr>
            <a:r>
              <a:rPr lang="en-US" sz="1600" b="1" dirty="0">
                <a:latin typeface="Courier New" pitchFamily="49" charset="0"/>
                <a:cs typeface="Courier New" pitchFamily="49" charset="0"/>
              </a:rPr>
              <a:t>if((</a:t>
            </a:r>
            <a:r>
              <a:rPr lang="en-US" sz="1600" b="1" dirty="0" err="1">
                <a:latin typeface="Courier New" pitchFamily="49" charset="0"/>
                <a:cs typeface="Courier New" pitchFamily="49" charset="0"/>
              </a:rPr>
              <a:t>strlen</a:t>
            </a:r>
            <a:r>
              <a:rPr lang="en-US" sz="1600" b="1" dirty="0">
                <a:latin typeface="Courier New" pitchFamily="49" charset="0"/>
                <a:cs typeface="Courier New" pitchFamily="49" charset="0"/>
              </a:rPr>
              <a:t>($num) &gt; 0) &amp;&amp; (</a:t>
            </a:r>
            <a:r>
              <a:rPr lang="en-US" sz="1600" b="1" dirty="0" err="1">
                <a:latin typeface="Courier New" pitchFamily="49" charset="0"/>
                <a:cs typeface="Courier New" pitchFamily="49" charset="0"/>
              </a:rPr>
              <a:t>strlen</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famanme</a:t>
            </a:r>
            <a:r>
              <a:rPr lang="en-US" sz="1600" b="1" dirty="0">
                <a:latin typeface="Courier New" pitchFamily="49" charset="0"/>
                <a:cs typeface="Courier New" pitchFamily="49" charset="0"/>
              </a:rPr>
              <a:t>) &gt; 0) &amp;&amp; (</a:t>
            </a:r>
            <a:r>
              <a:rPr lang="en-US" sz="1600" b="1" dirty="0" err="1">
                <a:latin typeface="Courier New" pitchFamily="49" charset="0"/>
                <a:cs typeface="Courier New" pitchFamily="49" charset="0"/>
              </a:rPr>
              <a:t>strlen</a:t>
            </a:r>
            <a:r>
              <a:rPr lang="en-US" sz="1600" b="1" dirty="0">
                <a:latin typeface="Courier New" pitchFamily="49" charset="0"/>
                <a:cs typeface="Courier New" pitchFamily="49" charset="0"/>
              </a:rPr>
              <a:t>($grade) &gt; 0) &amp;&amp; (</a:t>
            </a:r>
            <a:r>
              <a:rPr lang="en-US" sz="1600" b="1" dirty="0" err="1">
                <a:latin typeface="Courier New" pitchFamily="49" charset="0"/>
                <a:cs typeface="Courier New" pitchFamily="49" charset="0"/>
              </a:rPr>
              <a:t>strlen</a:t>
            </a:r>
            <a:r>
              <a:rPr lang="en-US" sz="1600" b="1" dirty="0">
                <a:latin typeface="Courier New" pitchFamily="49" charset="0"/>
                <a:cs typeface="Courier New" pitchFamily="49" charset="0"/>
              </a:rPr>
              <a:t>($num) &gt; 0)){</a:t>
            </a:r>
          </a:p>
          <a:p>
            <a:pPr>
              <a:spcBef>
                <a:spcPts val="100"/>
              </a:spcBef>
              <a:buNone/>
            </a:pPr>
            <a:r>
              <a:rPr lang="en-US" sz="1600" b="1" dirty="0">
                <a:latin typeface="Courier New" pitchFamily="49" charset="0"/>
                <a:cs typeface="Courier New" pitchFamily="49" charset="0"/>
              </a:rPr>
              <a:t>	$db = </a:t>
            </a:r>
            <a:r>
              <a:rPr lang="en-US" sz="1600" b="1" dirty="0" err="1">
                <a:solidFill>
                  <a:srgbClr val="0033CC"/>
                </a:solidFill>
                <a:latin typeface="Courier New" pitchFamily="49" charset="0"/>
                <a:cs typeface="Courier New" pitchFamily="49" charset="0"/>
              </a:rPr>
              <a:t>mysqli_connect</a:t>
            </a:r>
            <a:r>
              <a:rPr lang="en-US" sz="1600" b="1" dirty="0">
                <a:latin typeface="Courier New" pitchFamily="49" charset="0"/>
                <a:cs typeface="Courier New" pitchFamily="49" charset="0"/>
              </a:rPr>
              <a:t>("127.0.0.1", "root", "12345678", "students") or die(</a:t>
            </a:r>
            <a:r>
              <a:rPr lang="en-US" sz="1600" b="1" dirty="0" err="1">
                <a:latin typeface="Courier New" pitchFamily="49" charset="0"/>
                <a:cs typeface="Courier New" pitchFamily="49" charset="0"/>
              </a:rPr>
              <a:t>mysqli_connect_error</a:t>
            </a:r>
            <a:r>
              <a:rPr lang="en-US" sz="1600" b="1" dirty="0">
                <a:latin typeface="Courier New" pitchFamily="49" charset="0"/>
                <a:cs typeface="Courier New" pitchFamily="49" charset="0"/>
              </a:rPr>
              <a:t>());</a:t>
            </a:r>
          </a:p>
          <a:p>
            <a:pPr>
              <a:spcBef>
                <a:spcPts val="100"/>
              </a:spcBef>
              <a:buNone/>
            </a:pPr>
            <a:endParaRPr lang="en-US" sz="1600" b="1" dirty="0">
              <a:latin typeface="Courier New" pitchFamily="49" charset="0"/>
              <a:cs typeface="Courier New" pitchFamily="49" charset="0"/>
            </a:endParaRPr>
          </a:p>
          <a:p>
            <a:pPr>
              <a:spcBef>
                <a:spcPts val="100"/>
              </a:spcBef>
              <a:buNone/>
            </a:pPr>
            <a:r>
              <a:rPr lang="en-US" sz="1600" b="1" dirty="0">
                <a:latin typeface="Courier New" pitchFamily="49" charset="0"/>
                <a:cs typeface="Courier New" pitchFamily="49" charset="0"/>
              </a:rPr>
              <a:t>	$result = </a:t>
            </a:r>
            <a:r>
              <a:rPr lang="en-US" sz="1600" b="1" dirty="0" err="1">
                <a:solidFill>
                  <a:srgbClr val="0033CC"/>
                </a:solidFill>
                <a:latin typeface="Courier New" pitchFamily="49" charset="0"/>
                <a:cs typeface="Courier New" pitchFamily="49" charset="0"/>
              </a:rPr>
              <a:t>mysqli_query</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db</a:t>
            </a:r>
            <a:r>
              <a:rPr lang="en-US" sz="1600" b="1" dirty="0">
                <a:latin typeface="Courier New" pitchFamily="49" charset="0"/>
                <a:cs typeface="Courier New" pitchFamily="49" charset="0"/>
              </a:rPr>
              <a:t>, "</a:t>
            </a:r>
            <a:r>
              <a:rPr lang="en-US" sz="1600" b="1" dirty="0">
                <a:solidFill>
                  <a:srgbClr val="C00000"/>
                </a:solidFill>
                <a:latin typeface="Courier New" pitchFamily="49" charset="0"/>
                <a:cs typeface="Courier New" pitchFamily="49" charset="0"/>
              </a:rPr>
              <a:t>INSERT</a:t>
            </a:r>
            <a:r>
              <a:rPr lang="en-US" sz="1600" b="1" dirty="0">
                <a:latin typeface="Courier New" pitchFamily="49" charset="0"/>
                <a:cs typeface="Courier New" pitchFamily="49" charset="0"/>
              </a:rPr>
              <a:t> INTO </a:t>
            </a:r>
            <a:r>
              <a:rPr lang="en-US" sz="1600" b="1" dirty="0">
                <a:solidFill>
                  <a:srgbClr val="C00000"/>
                </a:solidFill>
                <a:latin typeface="Courier New" pitchFamily="49" charset="0"/>
                <a:cs typeface="Courier New" pitchFamily="49" charset="0"/>
              </a:rPr>
              <a:t>IE</a:t>
            </a:r>
            <a:r>
              <a:rPr lang="en-US" sz="1600" b="1" dirty="0">
                <a:latin typeface="Courier New" pitchFamily="49" charset="0"/>
                <a:cs typeface="Courier New" pitchFamily="49" charset="0"/>
              </a:rPr>
              <a:t>(name, fam, num, grade) </a:t>
            </a:r>
            <a:r>
              <a:rPr lang="en-US" sz="1600" b="1" dirty="0">
                <a:solidFill>
                  <a:srgbClr val="C00000"/>
                </a:solidFill>
                <a:latin typeface="Courier New" pitchFamily="49" charset="0"/>
                <a:cs typeface="Courier New" pitchFamily="49" charset="0"/>
              </a:rPr>
              <a:t>VALUES('$name', '$</a:t>
            </a:r>
            <a:r>
              <a:rPr lang="en-US" sz="1600" b="1" dirty="0" err="1">
                <a:solidFill>
                  <a:srgbClr val="C00000"/>
                </a:solidFill>
                <a:latin typeface="Courier New" pitchFamily="49" charset="0"/>
                <a:cs typeface="Courier New" pitchFamily="49" charset="0"/>
              </a:rPr>
              <a:t>famanme</a:t>
            </a:r>
            <a:r>
              <a:rPr lang="en-US" sz="1600" b="1" dirty="0">
                <a:solidFill>
                  <a:srgbClr val="C00000"/>
                </a:solidFill>
                <a:latin typeface="Courier New" pitchFamily="49" charset="0"/>
                <a:cs typeface="Courier New" pitchFamily="49" charset="0"/>
              </a:rPr>
              <a:t>', '$num', '$grade')</a:t>
            </a:r>
            <a:r>
              <a:rPr lang="en-US" sz="1600" b="1" dirty="0">
                <a:latin typeface="Courier New" pitchFamily="49" charset="0"/>
                <a:cs typeface="Courier New" pitchFamily="49" charset="0"/>
              </a:rPr>
              <a:t>;") or die(</a:t>
            </a:r>
            <a:r>
              <a:rPr lang="en-US" sz="1600" b="1" dirty="0" err="1">
                <a:latin typeface="Courier New" pitchFamily="49" charset="0"/>
                <a:cs typeface="Courier New" pitchFamily="49" charset="0"/>
              </a:rPr>
              <a:t>mysqli_error</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db</a:t>
            </a:r>
            <a:r>
              <a:rPr lang="en-US" sz="1600" b="1" dirty="0">
                <a:latin typeface="Courier New" pitchFamily="49" charset="0"/>
                <a:cs typeface="Courier New" pitchFamily="49" charset="0"/>
              </a:rPr>
              <a:t>));</a:t>
            </a:r>
          </a:p>
          <a:p>
            <a:pPr>
              <a:spcBef>
                <a:spcPts val="100"/>
              </a:spcBef>
              <a:buNone/>
            </a:pPr>
            <a:endParaRPr lang="en-US" sz="1600" b="1" dirty="0">
              <a:latin typeface="Courier New" pitchFamily="49" charset="0"/>
              <a:cs typeface="Courier New" pitchFamily="49" charset="0"/>
            </a:endParaRPr>
          </a:p>
          <a:p>
            <a:pPr>
              <a:spcBef>
                <a:spcPts val="10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mysqli_close</a:t>
            </a:r>
            <a:r>
              <a:rPr lang="en-US" sz="1600" b="1" dirty="0">
                <a:latin typeface="Courier New" pitchFamily="49" charset="0"/>
                <a:cs typeface="Courier New" pitchFamily="49" charset="0"/>
              </a:rPr>
              <a:t>($db);</a:t>
            </a:r>
          </a:p>
          <a:p>
            <a:pPr>
              <a:spcBef>
                <a:spcPts val="100"/>
              </a:spcBef>
              <a:buNone/>
            </a:pPr>
            <a:r>
              <a:rPr lang="en-US" sz="1600" b="1" dirty="0">
                <a:latin typeface="Courier New" pitchFamily="49" charset="0"/>
                <a:cs typeface="Courier New" pitchFamily="49" charset="0"/>
              </a:rPr>
              <a:t>	echo "Data has been inserted successfully &lt;</a:t>
            </a:r>
            <a:r>
              <a:rPr lang="en-US" sz="1600" b="1" dirty="0" err="1">
                <a:latin typeface="Courier New" pitchFamily="49" charset="0"/>
                <a:cs typeface="Courier New" pitchFamily="49" charset="0"/>
              </a:rPr>
              <a:t>br</a:t>
            </a:r>
            <a:r>
              <a:rPr lang="en-US" sz="1600" b="1" dirty="0">
                <a:latin typeface="Courier New" pitchFamily="49" charset="0"/>
                <a:cs typeface="Courier New" pitchFamily="49" charset="0"/>
              </a:rPr>
              <a:t> /&gt;";</a:t>
            </a:r>
          </a:p>
          <a:p>
            <a:pPr>
              <a:spcBef>
                <a:spcPts val="100"/>
              </a:spcBef>
              <a:buNone/>
            </a:pPr>
            <a:r>
              <a:rPr lang="en-US" sz="1600" b="1" dirty="0">
                <a:latin typeface="Courier New" pitchFamily="49" charset="0"/>
                <a:cs typeface="Courier New" pitchFamily="49" charset="0"/>
              </a:rPr>
              <a:t>}</a:t>
            </a:r>
          </a:p>
          <a:p>
            <a:pPr>
              <a:spcBef>
                <a:spcPts val="100"/>
              </a:spcBef>
              <a:buNone/>
            </a:pPr>
            <a:r>
              <a:rPr lang="en-US" sz="1600" b="1" dirty="0">
                <a:latin typeface="Courier New" pitchFamily="49" charset="0"/>
                <a:cs typeface="Courier New" pitchFamily="49" charset="0"/>
              </a:rPr>
              <a:t>else{</a:t>
            </a:r>
          </a:p>
          <a:p>
            <a:pPr>
              <a:spcBef>
                <a:spcPts val="100"/>
              </a:spcBef>
              <a:buNone/>
            </a:pPr>
            <a:r>
              <a:rPr lang="en-US" sz="1600" b="1" dirty="0">
                <a:latin typeface="Courier New" pitchFamily="49" charset="0"/>
                <a:cs typeface="Courier New" pitchFamily="49" charset="0"/>
              </a:rPr>
              <a:t>	echo "Wrong Input";</a:t>
            </a:r>
          </a:p>
          <a:p>
            <a:pPr>
              <a:spcBef>
                <a:spcPts val="100"/>
              </a:spcBef>
              <a:buNone/>
            </a:pPr>
            <a:r>
              <a:rPr lang="en-US" sz="1600" b="1" dirty="0">
                <a:latin typeface="Courier New" pitchFamily="49" charset="0"/>
                <a:cs typeface="Courier New" pitchFamily="49" charset="0"/>
              </a:rPr>
              <a:t>}</a:t>
            </a:r>
          </a:p>
          <a:p>
            <a:pPr>
              <a:spcBef>
                <a:spcPts val="100"/>
              </a:spcBef>
              <a:buNone/>
            </a:pPr>
            <a:r>
              <a:rPr lang="en-US" sz="1600" b="1" dirty="0">
                <a:latin typeface="Courier New" pitchFamily="49" charset="0"/>
                <a:cs typeface="Courier New" pitchFamily="49" charset="0"/>
              </a:rPr>
              <a:t>?&gt;</a:t>
            </a:r>
          </a:p>
          <a:p>
            <a:pPr>
              <a:spcBef>
                <a:spcPts val="100"/>
              </a:spcBef>
              <a:buNone/>
            </a:pPr>
            <a:endParaRPr lang="en-US" sz="16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141</a:t>
            </a:fld>
            <a:endParaRPr lang="en-US" dirty="0"/>
          </a:p>
        </p:txBody>
      </p:sp>
    </p:spTree>
    <p:extLst>
      <p:ext uri="{BB962C8B-B14F-4D97-AF65-F5344CB8AC3E}">
        <p14:creationId xmlns:p14="http://schemas.microsoft.com/office/powerpoint/2010/main" val="1218376676"/>
      </p:ext>
    </p:extLst>
  </p:cSld>
  <p:clrMapOvr>
    <a:masterClrMapping/>
  </p:clrMapOvr>
  <p:transition>
    <p:strips/>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496FF-61BF-4C03-B77D-1F3FF59B8158}"/>
              </a:ext>
            </a:extLst>
          </p:cNvPr>
          <p:cNvSpPr>
            <a:spLocks noGrp="1"/>
          </p:cNvSpPr>
          <p:nvPr>
            <p:ph type="title"/>
          </p:nvPr>
        </p:nvSpPr>
        <p:spPr/>
        <p:txBody>
          <a:bodyPr/>
          <a:lstStyle/>
          <a:p>
            <a:r>
              <a:rPr lang="en-US" dirty="0"/>
              <a:t>MySQL Example (cont’d)</a:t>
            </a:r>
          </a:p>
        </p:txBody>
      </p:sp>
      <p:sp>
        <p:nvSpPr>
          <p:cNvPr id="4" name="Slide Number Placeholder 3">
            <a:extLst>
              <a:ext uri="{FF2B5EF4-FFF2-40B4-BE49-F238E27FC236}">
                <a16:creationId xmlns:a16="http://schemas.microsoft.com/office/drawing/2014/main" id="{10656D38-8E98-426D-8BF0-3C18987C1C95}"/>
              </a:ext>
            </a:extLst>
          </p:cNvPr>
          <p:cNvSpPr>
            <a:spLocks noGrp="1"/>
          </p:cNvSpPr>
          <p:nvPr>
            <p:ph type="sldNum" sz="quarter" idx="10"/>
          </p:nvPr>
        </p:nvSpPr>
        <p:spPr/>
        <p:txBody>
          <a:bodyPr/>
          <a:lstStyle/>
          <a:p>
            <a:pPr>
              <a:defRPr/>
            </a:pPr>
            <a:fld id="{2D801DCE-B9BA-4E03-9E27-F95A86438FEE}" type="slidenum">
              <a:rPr lang="en-US" smtClean="0"/>
              <a:pPr>
                <a:defRPr/>
              </a:pPr>
              <a:t>142</a:t>
            </a:fld>
            <a:endParaRPr lang="en-US" dirty="0"/>
          </a:p>
        </p:txBody>
      </p:sp>
      <p:pic>
        <p:nvPicPr>
          <p:cNvPr id="5" name="Picture 4">
            <a:extLst>
              <a:ext uri="{FF2B5EF4-FFF2-40B4-BE49-F238E27FC236}">
                <a16:creationId xmlns:a16="http://schemas.microsoft.com/office/drawing/2014/main" id="{E4B433D0-7933-4351-B748-620872FBEABD}"/>
              </a:ext>
            </a:extLst>
          </p:cNvPr>
          <p:cNvPicPr>
            <a:picLocks noChangeAspect="1"/>
          </p:cNvPicPr>
          <p:nvPr/>
        </p:nvPicPr>
        <p:blipFill>
          <a:blip r:embed="rId2"/>
          <a:stretch>
            <a:fillRect/>
          </a:stretch>
        </p:blipFill>
        <p:spPr>
          <a:xfrm>
            <a:off x="381000" y="1202170"/>
            <a:ext cx="8153400" cy="5069592"/>
          </a:xfrm>
          <a:prstGeom prst="rect">
            <a:avLst/>
          </a:prstGeom>
        </p:spPr>
      </p:pic>
    </p:spTree>
    <p:extLst>
      <p:ext uri="{BB962C8B-B14F-4D97-AF65-F5344CB8AC3E}">
        <p14:creationId xmlns:p14="http://schemas.microsoft.com/office/powerpoint/2010/main" val="4238850645"/>
      </p:ext>
    </p:extLst>
  </p:cSld>
  <p:clrMapOvr>
    <a:masterClrMapping/>
  </p:clrMapOvr>
  <p:transition>
    <p:strips/>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datasearch.html</a:t>
            </a:r>
          </a:p>
        </p:txBody>
      </p:sp>
      <p:sp>
        <p:nvSpPr>
          <p:cNvPr id="3" name="Content Placeholder 2"/>
          <p:cNvSpPr>
            <a:spLocks noGrp="1"/>
          </p:cNvSpPr>
          <p:nvPr>
            <p:ph idx="1"/>
          </p:nvPr>
        </p:nvSpPr>
        <p:spPr/>
        <p:txBody>
          <a:bodyPr/>
          <a:lstStyle/>
          <a:p>
            <a:pPr>
              <a:spcBef>
                <a:spcPts val="200"/>
              </a:spcBef>
              <a:buNone/>
            </a:pPr>
            <a:r>
              <a:rPr lang="en-US" sz="1700" b="1" dirty="0">
                <a:latin typeface="Courier New" pitchFamily="49" charset="0"/>
                <a:cs typeface="Courier New" pitchFamily="49" charset="0"/>
              </a:rPr>
              <a:t>&lt;html&gt;</a:t>
            </a:r>
          </a:p>
          <a:p>
            <a:pPr>
              <a:spcBef>
                <a:spcPts val="200"/>
              </a:spcBef>
              <a:buNone/>
            </a:pPr>
            <a:r>
              <a:rPr lang="en-US" sz="1700" b="1" dirty="0">
                <a:latin typeface="Courier New" pitchFamily="49" charset="0"/>
                <a:cs typeface="Courier New" pitchFamily="49" charset="0"/>
              </a:rPr>
              <a:t>&lt;head&gt;</a:t>
            </a:r>
          </a:p>
          <a:p>
            <a:pPr>
              <a:spcBef>
                <a:spcPts val="200"/>
              </a:spcBef>
              <a:buNone/>
            </a:pPr>
            <a:r>
              <a:rPr lang="en-US" sz="1700" b="1" dirty="0">
                <a:latin typeface="Courier New" pitchFamily="49" charset="0"/>
                <a:cs typeface="Courier New" pitchFamily="49" charset="0"/>
              </a:rPr>
              <a:t>&lt;/head&gt;</a:t>
            </a:r>
          </a:p>
          <a:p>
            <a:pPr>
              <a:spcBef>
                <a:spcPts val="200"/>
              </a:spcBef>
              <a:buNone/>
            </a:pPr>
            <a:r>
              <a:rPr lang="en-US" sz="1700" b="1" dirty="0">
                <a:latin typeface="Courier New" pitchFamily="49" charset="0"/>
                <a:cs typeface="Courier New" pitchFamily="49" charset="0"/>
              </a:rPr>
              <a:t>&lt;body&gt;</a:t>
            </a:r>
          </a:p>
          <a:p>
            <a:pPr>
              <a:spcBef>
                <a:spcPts val="200"/>
              </a:spcBef>
              <a:buNone/>
            </a:pPr>
            <a:r>
              <a:rPr lang="en-US" sz="1700" b="1" dirty="0">
                <a:latin typeface="Courier New" pitchFamily="49" charset="0"/>
                <a:cs typeface="Courier New" pitchFamily="49" charset="0"/>
              </a:rPr>
              <a:t>	&lt;form action="http://127.0.0.1/IE/php/</a:t>
            </a:r>
            <a:r>
              <a:rPr lang="en-US" sz="1700" b="1" dirty="0">
                <a:solidFill>
                  <a:srgbClr val="C00000"/>
                </a:solidFill>
                <a:latin typeface="Courier New" pitchFamily="49" charset="0"/>
                <a:cs typeface="Courier New" pitchFamily="49" charset="0"/>
              </a:rPr>
              <a:t>dbsearch.php</a:t>
            </a:r>
            <a:r>
              <a:rPr lang="en-US" sz="1700" b="1" dirty="0">
                <a:latin typeface="Courier New" pitchFamily="49" charset="0"/>
                <a:cs typeface="Courier New" pitchFamily="49" charset="0"/>
              </a:rPr>
              <a:t>" method="GET"&gt;</a:t>
            </a:r>
          </a:p>
          <a:p>
            <a:pPr>
              <a:spcBef>
                <a:spcPts val="200"/>
              </a:spcBef>
              <a:buNone/>
            </a:pPr>
            <a:r>
              <a:rPr lang="en-US" sz="1700" b="1" dirty="0">
                <a:latin typeface="Courier New" pitchFamily="49" charset="0"/>
                <a:cs typeface="Courier New" pitchFamily="49" charset="0"/>
              </a:rPr>
              <a:t>	Parameter: </a:t>
            </a:r>
          </a:p>
          <a:p>
            <a:pPr>
              <a:spcBef>
                <a:spcPts val="200"/>
              </a:spcBef>
              <a:buNone/>
            </a:pPr>
            <a:r>
              <a:rPr lang="en-US" sz="1700" b="1" dirty="0">
                <a:latin typeface="Courier New" pitchFamily="49" charset="0"/>
                <a:cs typeface="Courier New" pitchFamily="49" charset="0"/>
              </a:rPr>
              <a:t>		&lt;select name="</a:t>
            </a:r>
            <a:r>
              <a:rPr lang="en-US" sz="1700" b="1" dirty="0" err="1">
                <a:solidFill>
                  <a:srgbClr val="C00000"/>
                </a:solidFill>
                <a:latin typeface="Courier New" pitchFamily="49" charset="0"/>
                <a:cs typeface="Courier New" pitchFamily="49" charset="0"/>
              </a:rPr>
              <a:t>col</a:t>
            </a:r>
            <a:r>
              <a:rPr lang="en-US" sz="1700" b="1" dirty="0">
                <a:latin typeface="Courier New" pitchFamily="49" charset="0"/>
                <a:cs typeface="Courier New" pitchFamily="49" charset="0"/>
              </a:rPr>
              <a:t>"&gt;</a:t>
            </a:r>
          </a:p>
          <a:p>
            <a:pPr>
              <a:spcBef>
                <a:spcPts val="200"/>
              </a:spcBef>
              <a:buNone/>
            </a:pPr>
            <a:r>
              <a:rPr lang="en-US" sz="1700" b="1" dirty="0">
                <a:latin typeface="Courier New" pitchFamily="49" charset="0"/>
                <a:cs typeface="Courier New" pitchFamily="49" charset="0"/>
              </a:rPr>
              <a:t>			&lt;option value="</a:t>
            </a:r>
            <a:r>
              <a:rPr lang="en-US" sz="1700" b="1" dirty="0">
                <a:solidFill>
                  <a:srgbClr val="C00000"/>
                </a:solidFill>
                <a:latin typeface="Courier New" pitchFamily="49" charset="0"/>
                <a:cs typeface="Courier New" pitchFamily="49" charset="0"/>
              </a:rPr>
              <a:t>name</a:t>
            </a:r>
            <a:r>
              <a:rPr lang="en-US" sz="1700" b="1" dirty="0">
                <a:latin typeface="Courier New" pitchFamily="49" charset="0"/>
                <a:cs typeface="Courier New" pitchFamily="49" charset="0"/>
              </a:rPr>
              <a:t>"&gt;Name&lt;/option&gt;</a:t>
            </a:r>
          </a:p>
          <a:p>
            <a:pPr>
              <a:spcBef>
                <a:spcPts val="200"/>
              </a:spcBef>
              <a:buNone/>
            </a:pPr>
            <a:r>
              <a:rPr lang="en-US" sz="1700" b="1" dirty="0">
                <a:latin typeface="Courier New" pitchFamily="49" charset="0"/>
                <a:cs typeface="Courier New" pitchFamily="49" charset="0"/>
              </a:rPr>
              <a:t>			&lt;option value="</a:t>
            </a:r>
            <a:r>
              <a:rPr lang="en-US" sz="1700" b="1" dirty="0" err="1">
                <a:solidFill>
                  <a:srgbClr val="C00000"/>
                </a:solidFill>
                <a:latin typeface="Courier New" pitchFamily="49" charset="0"/>
                <a:cs typeface="Courier New" pitchFamily="49" charset="0"/>
              </a:rPr>
              <a:t>fam</a:t>
            </a:r>
            <a:r>
              <a:rPr lang="en-US" sz="1700" b="1" dirty="0">
                <a:latin typeface="Courier New" pitchFamily="49" charset="0"/>
                <a:cs typeface="Courier New" pitchFamily="49" charset="0"/>
              </a:rPr>
              <a:t>"&gt;Family&lt;/option&gt;</a:t>
            </a:r>
          </a:p>
          <a:p>
            <a:pPr>
              <a:spcBef>
                <a:spcPts val="200"/>
              </a:spcBef>
              <a:buNone/>
            </a:pPr>
            <a:r>
              <a:rPr lang="en-US" sz="1700" b="1" dirty="0">
                <a:latin typeface="Courier New" pitchFamily="49" charset="0"/>
                <a:cs typeface="Courier New" pitchFamily="49" charset="0"/>
              </a:rPr>
              <a:t>			&lt;option value="</a:t>
            </a:r>
            <a:r>
              <a:rPr lang="en-US" sz="1700" b="1" dirty="0">
                <a:solidFill>
                  <a:srgbClr val="C00000"/>
                </a:solidFill>
                <a:latin typeface="Courier New" pitchFamily="49" charset="0"/>
                <a:cs typeface="Courier New" pitchFamily="49" charset="0"/>
              </a:rPr>
              <a:t>grade</a:t>
            </a:r>
            <a:r>
              <a:rPr lang="en-US" sz="1700" b="1" dirty="0">
                <a:latin typeface="Courier New" pitchFamily="49" charset="0"/>
                <a:cs typeface="Courier New" pitchFamily="49" charset="0"/>
              </a:rPr>
              <a:t>"&gt;Grade&lt;/option&gt;</a:t>
            </a:r>
          </a:p>
          <a:p>
            <a:pPr>
              <a:spcBef>
                <a:spcPts val="200"/>
              </a:spcBef>
              <a:buNone/>
            </a:pPr>
            <a:r>
              <a:rPr lang="en-US" sz="1700" b="1" dirty="0">
                <a:latin typeface="Courier New" pitchFamily="49" charset="0"/>
                <a:cs typeface="Courier New" pitchFamily="49" charset="0"/>
              </a:rPr>
              <a:t>			&lt;option value="</a:t>
            </a:r>
            <a:r>
              <a:rPr lang="en-US" sz="1700" b="1" dirty="0">
                <a:solidFill>
                  <a:srgbClr val="C00000"/>
                </a:solidFill>
                <a:latin typeface="Courier New" pitchFamily="49" charset="0"/>
                <a:cs typeface="Courier New" pitchFamily="49" charset="0"/>
              </a:rPr>
              <a:t>num</a:t>
            </a:r>
            <a:r>
              <a:rPr lang="en-US" sz="1700" b="1" dirty="0">
                <a:latin typeface="Courier New" pitchFamily="49" charset="0"/>
                <a:cs typeface="Courier New" pitchFamily="49" charset="0"/>
              </a:rPr>
              <a:t>"&gt;Student #&lt;/option&gt;</a:t>
            </a:r>
          </a:p>
          <a:p>
            <a:pPr>
              <a:spcBef>
                <a:spcPts val="200"/>
              </a:spcBef>
              <a:buNone/>
            </a:pPr>
            <a:r>
              <a:rPr lang="en-US" sz="1700" b="1" dirty="0">
                <a:latin typeface="Courier New" pitchFamily="49" charset="0"/>
                <a:cs typeface="Courier New" pitchFamily="49" charset="0"/>
              </a:rPr>
              <a:t>		&lt;/select&gt;</a:t>
            </a:r>
          </a:p>
          <a:p>
            <a:pPr>
              <a:spcBef>
                <a:spcPts val="200"/>
              </a:spcBef>
              <a:buNone/>
            </a:pPr>
            <a:r>
              <a:rPr lang="en-US" sz="1700" b="1" dirty="0">
                <a:latin typeface="Courier New" pitchFamily="49" charset="0"/>
                <a:cs typeface="Courier New" pitchFamily="49" charset="0"/>
              </a:rPr>
              <a:t>		&lt;input type="text" name="</a:t>
            </a:r>
            <a:r>
              <a:rPr lang="en-US" sz="1700" b="1" dirty="0">
                <a:solidFill>
                  <a:srgbClr val="C00000"/>
                </a:solidFill>
                <a:latin typeface="Courier New" pitchFamily="49" charset="0"/>
                <a:cs typeface="Courier New" pitchFamily="49" charset="0"/>
              </a:rPr>
              <a:t>query</a:t>
            </a:r>
            <a:r>
              <a:rPr lang="en-US" sz="1700" b="1" dirty="0">
                <a:latin typeface="Courier New" pitchFamily="49" charset="0"/>
                <a:cs typeface="Courier New" pitchFamily="49" charset="0"/>
              </a:rPr>
              <a:t>" /&gt; &lt;</a:t>
            </a:r>
            <a:r>
              <a:rPr lang="en-US" sz="1700" b="1" dirty="0" err="1">
                <a:latin typeface="Courier New" pitchFamily="49" charset="0"/>
                <a:cs typeface="Courier New" pitchFamily="49" charset="0"/>
              </a:rPr>
              <a:t>br</a:t>
            </a:r>
            <a:r>
              <a:rPr lang="en-US" sz="1700" b="1" dirty="0">
                <a:latin typeface="Courier New" pitchFamily="49" charset="0"/>
                <a:cs typeface="Courier New" pitchFamily="49" charset="0"/>
              </a:rPr>
              <a:t> /&gt;</a:t>
            </a:r>
          </a:p>
          <a:p>
            <a:pPr>
              <a:spcBef>
                <a:spcPts val="200"/>
              </a:spcBef>
              <a:buNone/>
            </a:pPr>
            <a:r>
              <a:rPr lang="en-US" sz="1700" b="1" dirty="0">
                <a:latin typeface="Courier New" pitchFamily="49" charset="0"/>
                <a:cs typeface="Courier New" pitchFamily="49" charset="0"/>
              </a:rPr>
              <a:t>		&lt;input type="submit" value="Search" /&gt;</a:t>
            </a:r>
          </a:p>
          <a:p>
            <a:pPr>
              <a:spcBef>
                <a:spcPts val="200"/>
              </a:spcBef>
              <a:buNone/>
            </a:pPr>
            <a:r>
              <a:rPr lang="en-US" sz="1700" b="1" dirty="0">
                <a:latin typeface="Courier New" pitchFamily="49" charset="0"/>
                <a:cs typeface="Courier New" pitchFamily="49" charset="0"/>
              </a:rPr>
              <a:t>	&lt;/form&gt;</a:t>
            </a:r>
          </a:p>
          <a:p>
            <a:pPr>
              <a:spcBef>
                <a:spcPts val="200"/>
              </a:spcBef>
              <a:buNone/>
            </a:pPr>
            <a:r>
              <a:rPr lang="en-US" sz="1700" b="1" dirty="0">
                <a:latin typeface="Courier New" pitchFamily="49" charset="0"/>
                <a:cs typeface="Courier New" pitchFamily="49" charset="0"/>
              </a:rPr>
              <a:t>&lt;/body&gt;</a:t>
            </a:r>
          </a:p>
          <a:p>
            <a:pPr>
              <a:spcBef>
                <a:spcPts val="200"/>
              </a:spcBef>
              <a:buNone/>
            </a:pPr>
            <a:r>
              <a:rPr lang="en-US" sz="1700" b="1" dirty="0">
                <a:latin typeface="Courier New" pitchFamily="49" charset="0"/>
                <a:cs typeface="Courier New" pitchFamily="49" charset="0"/>
              </a:rPr>
              <a:t>&lt;/html&gt;</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143</a:t>
            </a:fld>
            <a:endParaRPr lang="en-US" dirty="0"/>
          </a:p>
        </p:txBody>
      </p:sp>
    </p:spTree>
    <p:extLst>
      <p:ext uri="{BB962C8B-B14F-4D97-AF65-F5344CB8AC3E}">
        <p14:creationId xmlns:p14="http://schemas.microsoft.com/office/powerpoint/2010/main" val="4173225338"/>
      </p:ext>
    </p:extLst>
  </p:cSld>
  <p:clrMapOvr>
    <a:masterClrMapping/>
  </p:clrMapOvr>
  <p:transition>
    <p:strips/>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dbsearch.php</a:t>
            </a:r>
          </a:p>
        </p:txBody>
      </p:sp>
      <p:sp>
        <p:nvSpPr>
          <p:cNvPr id="3" name="Content Placeholder 2"/>
          <p:cNvSpPr>
            <a:spLocks noGrp="1"/>
          </p:cNvSpPr>
          <p:nvPr>
            <p:ph idx="1"/>
          </p:nvPr>
        </p:nvSpPr>
        <p:spPr>
          <a:xfrm>
            <a:off x="304800" y="1066800"/>
            <a:ext cx="8839200" cy="5181600"/>
          </a:xfrm>
        </p:spPr>
        <p:txBody>
          <a:bodyPr/>
          <a:lstStyle/>
          <a:p>
            <a:pPr>
              <a:spcBef>
                <a:spcPts val="200"/>
              </a:spcBef>
              <a:buNone/>
            </a:pPr>
            <a:r>
              <a:rPr lang="en-US" sz="1500" b="1" dirty="0">
                <a:latin typeface="Courier New" pitchFamily="49" charset="0"/>
                <a:cs typeface="Courier New" pitchFamily="49" charset="0"/>
              </a:rPr>
              <a:t>&lt;?</a:t>
            </a:r>
            <a:r>
              <a:rPr lang="en-US" sz="1500" b="1" dirty="0" err="1">
                <a:latin typeface="Courier New" pitchFamily="49" charset="0"/>
                <a:cs typeface="Courier New" pitchFamily="49" charset="0"/>
              </a:rPr>
              <a:t>php</a:t>
            </a:r>
            <a:endParaRPr lang="en-US" sz="1500" b="1" dirty="0">
              <a:latin typeface="Courier New" pitchFamily="49" charset="0"/>
              <a:cs typeface="Courier New" pitchFamily="49" charset="0"/>
            </a:endParaRPr>
          </a:p>
          <a:p>
            <a:pPr>
              <a:spcBef>
                <a:spcPts val="200"/>
              </a:spcBef>
              <a:buNone/>
            </a:pPr>
            <a:r>
              <a:rPr lang="en-US" sz="1500" b="1" dirty="0">
                <a:latin typeface="Courier New" pitchFamily="49" charset="0"/>
                <a:cs typeface="Courier New" pitchFamily="49" charset="0"/>
              </a:rPr>
              <a:t>$column = $_REQUEST["</a:t>
            </a:r>
            <a:r>
              <a:rPr lang="en-US" sz="1500" b="1" dirty="0" err="1">
                <a:latin typeface="Courier New" pitchFamily="49" charset="0"/>
                <a:cs typeface="Courier New" pitchFamily="49" charset="0"/>
              </a:rPr>
              <a:t>col</a:t>
            </a:r>
            <a:r>
              <a:rPr lang="en-US" sz="1500" b="1" dirty="0">
                <a:latin typeface="Courier New" pitchFamily="49" charset="0"/>
                <a:cs typeface="Courier New" pitchFamily="49" charset="0"/>
              </a:rPr>
              <a:t>"]; $value = $_REQUEST["query"];</a:t>
            </a:r>
          </a:p>
          <a:p>
            <a:pPr>
              <a:spcBef>
                <a:spcPts val="200"/>
              </a:spcBef>
              <a:buNone/>
            </a:pPr>
            <a:endParaRPr lang="en-US" sz="1500" b="1" dirty="0">
              <a:latin typeface="Courier New" pitchFamily="49" charset="0"/>
              <a:cs typeface="Courier New" pitchFamily="49" charset="0"/>
            </a:endParaRPr>
          </a:p>
          <a:p>
            <a:pPr>
              <a:spcBef>
                <a:spcPts val="200"/>
              </a:spcBef>
              <a:buNone/>
            </a:pPr>
            <a:r>
              <a:rPr lang="en-US" sz="1500" b="1" dirty="0">
                <a:latin typeface="Courier New" pitchFamily="49" charset="0"/>
                <a:cs typeface="Courier New" pitchFamily="49" charset="0"/>
              </a:rPr>
              <a:t>if((</a:t>
            </a:r>
            <a:r>
              <a:rPr lang="en-US" sz="1500" b="1" dirty="0" err="1">
                <a:latin typeface="Courier New" pitchFamily="49" charset="0"/>
                <a:cs typeface="Courier New" pitchFamily="49" charset="0"/>
              </a:rPr>
              <a:t>strlen</a:t>
            </a:r>
            <a:r>
              <a:rPr lang="en-US" sz="1500" b="1" dirty="0">
                <a:latin typeface="Courier New" pitchFamily="49" charset="0"/>
                <a:cs typeface="Courier New" pitchFamily="49" charset="0"/>
              </a:rPr>
              <a:t>($column) &gt; 0) &amp;&amp; (</a:t>
            </a:r>
            <a:r>
              <a:rPr lang="en-US" sz="1500" b="1" dirty="0" err="1">
                <a:latin typeface="Courier New" pitchFamily="49" charset="0"/>
                <a:cs typeface="Courier New" pitchFamily="49" charset="0"/>
              </a:rPr>
              <a:t>strlen</a:t>
            </a:r>
            <a:r>
              <a:rPr lang="en-US" sz="1500" b="1" dirty="0">
                <a:latin typeface="Courier New" pitchFamily="49" charset="0"/>
                <a:cs typeface="Courier New" pitchFamily="49" charset="0"/>
              </a:rPr>
              <a:t>($value) &gt; 0)){</a:t>
            </a:r>
          </a:p>
          <a:p>
            <a:pPr>
              <a:spcBef>
                <a:spcPts val="200"/>
              </a:spcBef>
              <a:buNone/>
            </a:pPr>
            <a:r>
              <a:rPr lang="en-US" sz="1500" b="1" dirty="0">
                <a:latin typeface="Courier New" pitchFamily="49" charset="0"/>
                <a:cs typeface="Courier New" pitchFamily="49" charset="0"/>
              </a:rPr>
              <a:t>	$db = </a:t>
            </a:r>
            <a:r>
              <a:rPr lang="en-US" sz="1500" b="1" dirty="0" err="1">
                <a:solidFill>
                  <a:srgbClr val="0033CC"/>
                </a:solidFill>
                <a:latin typeface="Courier New" pitchFamily="49" charset="0"/>
                <a:cs typeface="Courier New" pitchFamily="49" charset="0"/>
              </a:rPr>
              <a:t>mysqli_connect</a:t>
            </a:r>
            <a:r>
              <a:rPr lang="en-US" sz="1500" b="1" dirty="0">
                <a:latin typeface="Courier New" pitchFamily="49" charset="0"/>
                <a:cs typeface="Courier New" pitchFamily="49" charset="0"/>
              </a:rPr>
              <a:t>("127.0.0.1", "root", "12345678", "students") or die(</a:t>
            </a:r>
            <a:r>
              <a:rPr lang="en-US" sz="1500" b="1" dirty="0" err="1">
                <a:latin typeface="Courier New" pitchFamily="49" charset="0"/>
                <a:cs typeface="Courier New" pitchFamily="49" charset="0"/>
              </a:rPr>
              <a:t>mysqli_connect_error</a:t>
            </a:r>
            <a:r>
              <a:rPr lang="en-US" sz="1500" b="1" dirty="0">
                <a:latin typeface="Courier New" pitchFamily="49" charset="0"/>
                <a:cs typeface="Courier New" pitchFamily="49" charset="0"/>
              </a:rPr>
              <a:t>());</a:t>
            </a:r>
          </a:p>
          <a:p>
            <a:pPr>
              <a:spcBef>
                <a:spcPts val="200"/>
              </a:spcBef>
              <a:buNone/>
            </a:pPr>
            <a:endParaRPr lang="en-US" sz="1500" b="1" dirty="0">
              <a:latin typeface="Courier New" pitchFamily="49" charset="0"/>
              <a:cs typeface="Courier New" pitchFamily="49" charset="0"/>
            </a:endParaRPr>
          </a:p>
          <a:p>
            <a:pPr>
              <a:spcBef>
                <a:spcPts val="200"/>
              </a:spcBef>
              <a:buNone/>
            </a:pPr>
            <a:r>
              <a:rPr lang="en-US" sz="1500" b="1" dirty="0">
                <a:latin typeface="Courier New" pitchFamily="49" charset="0"/>
                <a:cs typeface="Courier New" pitchFamily="49" charset="0"/>
              </a:rPr>
              <a:t>   $result = </a:t>
            </a:r>
            <a:r>
              <a:rPr lang="en-US" sz="1500" b="1" dirty="0" err="1">
                <a:solidFill>
                  <a:srgbClr val="0033CC"/>
                </a:solidFill>
                <a:latin typeface="Courier New" pitchFamily="49" charset="0"/>
                <a:cs typeface="Courier New" pitchFamily="49" charset="0"/>
              </a:rPr>
              <a:t>mysqli_query</a:t>
            </a:r>
            <a:r>
              <a:rPr lang="en-US" sz="1500" b="1" dirty="0">
                <a:latin typeface="Courier New" pitchFamily="49" charset="0"/>
                <a:cs typeface="Courier New" pitchFamily="49" charset="0"/>
              </a:rPr>
              <a:t>($</a:t>
            </a:r>
            <a:r>
              <a:rPr lang="en-US" sz="1500" b="1" dirty="0" err="1">
                <a:latin typeface="Courier New" pitchFamily="49" charset="0"/>
                <a:cs typeface="Courier New" pitchFamily="49" charset="0"/>
              </a:rPr>
              <a:t>db</a:t>
            </a:r>
            <a:r>
              <a:rPr lang="en-US" sz="1500" b="1" dirty="0">
                <a:latin typeface="Courier New" pitchFamily="49" charset="0"/>
                <a:cs typeface="Courier New" pitchFamily="49" charset="0"/>
              </a:rPr>
              <a:t>, "SELECT </a:t>
            </a:r>
            <a:r>
              <a:rPr lang="en-US" sz="1500" b="1" dirty="0" err="1">
                <a:solidFill>
                  <a:srgbClr val="C00000"/>
                </a:solidFill>
                <a:latin typeface="Courier New" pitchFamily="49" charset="0"/>
                <a:cs typeface="Courier New" pitchFamily="49" charset="0"/>
              </a:rPr>
              <a:t>name,fam,num,grade</a:t>
            </a:r>
            <a:r>
              <a:rPr lang="en-US" sz="1500" b="1" dirty="0">
                <a:latin typeface="Courier New" pitchFamily="49" charset="0"/>
                <a:cs typeface="Courier New" pitchFamily="49" charset="0"/>
              </a:rPr>
              <a:t> FROM IE WHERE </a:t>
            </a:r>
            <a:r>
              <a:rPr lang="en-US" sz="1500" b="1" dirty="0">
                <a:solidFill>
                  <a:srgbClr val="C00000"/>
                </a:solidFill>
                <a:latin typeface="Courier New" pitchFamily="49" charset="0"/>
                <a:cs typeface="Courier New" pitchFamily="49" charset="0"/>
              </a:rPr>
              <a:t>$column='$value' </a:t>
            </a:r>
            <a:r>
              <a:rPr lang="en-US" sz="1500" b="1" dirty="0">
                <a:latin typeface="Courier New" pitchFamily="49" charset="0"/>
                <a:cs typeface="Courier New" pitchFamily="49" charset="0"/>
              </a:rPr>
              <a:t>ORDER BY grade DESC");</a:t>
            </a:r>
          </a:p>
          <a:p>
            <a:pPr>
              <a:spcBef>
                <a:spcPts val="200"/>
              </a:spcBef>
              <a:buNone/>
            </a:pPr>
            <a:endParaRPr lang="en-US" sz="1500" b="1" dirty="0">
              <a:latin typeface="Courier New" pitchFamily="49" charset="0"/>
              <a:cs typeface="Courier New" pitchFamily="49" charset="0"/>
            </a:endParaRPr>
          </a:p>
          <a:p>
            <a:pPr>
              <a:spcBef>
                <a:spcPts val="200"/>
              </a:spcBef>
              <a:buNone/>
            </a:pPr>
            <a:r>
              <a:rPr lang="en-US" sz="1500" b="1" dirty="0">
                <a:latin typeface="Courier New" pitchFamily="49" charset="0"/>
                <a:cs typeface="Courier New" pitchFamily="49" charset="0"/>
              </a:rPr>
              <a:t>	while($row = </a:t>
            </a:r>
            <a:r>
              <a:rPr lang="en-US" sz="1500" b="1" dirty="0" err="1">
                <a:solidFill>
                  <a:srgbClr val="0033CC"/>
                </a:solidFill>
                <a:latin typeface="Courier New" pitchFamily="49" charset="0"/>
                <a:cs typeface="Courier New" pitchFamily="49" charset="0"/>
              </a:rPr>
              <a:t>mysqli_fetch_assoc</a:t>
            </a:r>
            <a:r>
              <a:rPr lang="en-US" sz="1500" b="1" dirty="0">
                <a:latin typeface="Courier New" pitchFamily="49" charset="0"/>
                <a:cs typeface="Courier New" pitchFamily="49" charset="0"/>
              </a:rPr>
              <a:t>($result))</a:t>
            </a:r>
          </a:p>
          <a:p>
            <a:pPr>
              <a:spcBef>
                <a:spcPts val="200"/>
              </a:spcBef>
              <a:buNone/>
            </a:pPr>
            <a:r>
              <a:rPr lang="en-US" sz="1500" b="1" dirty="0">
                <a:latin typeface="Courier New" pitchFamily="49" charset="0"/>
                <a:cs typeface="Courier New" pitchFamily="49" charset="0"/>
              </a:rPr>
              <a:t>		echo "Name: ", $row["name"], ", Family: ", $row["</a:t>
            </a:r>
            <a:r>
              <a:rPr lang="en-US" sz="1500" b="1" dirty="0" err="1">
                <a:latin typeface="Courier New" pitchFamily="49" charset="0"/>
                <a:cs typeface="Courier New" pitchFamily="49" charset="0"/>
              </a:rPr>
              <a:t>fam</a:t>
            </a:r>
            <a:r>
              <a:rPr lang="en-US" sz="1500" b="1" dirty="0">
                <a:latin typeface="Courier New" pitchFamily="49" charset="0"/>
                <a:cs typeface="Courier New" pitchFamily="49" charset="0"/>
              </a:rPr>
              <a:t>"], ", Std #: ", $row["num"], ", Grade: ", $row["grade"], "&lt;</a:t>
            </a:r>
            <a:r>
              <a:rPr lang="en-US" sz="1500" b="1" dirty="0" err="1">
                <a:latin typeface="Courier New" pitchFamily="49" charset="0"/>
                <a:cs typeface="Courier New" pitchFamily="49" charset="0"/>
              </a:rPr>
              <a:t>br</a:t>
            </a:r>
            <a:r>
              <a:rPr lang="en-US" sz="1500" b="1" dirty="0">
                <a:latin typeface="Courier New" pitchFamily="49" charset="0"/>
                <a:cs typeface="Courier New" pitchFamily="49" charset="0"/>
              </a:rPr>
              <a:t> /&gt;";</a:t>
            </a:r>
          </a:p>
          <a:p>
            <a:pPr>
              <a:spcBef>
                <a:spcPts val="200"/>
              </a:spcBef>
              <a:buNone/>
            </a:pPr>
            <a:endParaRPr lang="en-US" sz="1500" b="1" dirty="0">
              <a:latin typeface="Courier New" pitchFamily="49" charset="0"/>
              <a:cs typeface="Courier New" pitchFamily="49" charset="0"/>
            </a:endParaRPr>
          </a:p>
          <a:p>
            <a:pPr>
              <a:spcBef>
                <a:spcPts val="200"/>
              </a:spcBef>
              <a:buNone/>
            </a:pPr>
            <a:r>
              <a:rPr lang="en-US" sz="1500" b="1" dirty="0">
                <a:latin typeface="Courier New" pitchFamily="49" charset="0"/>
                <a:cs typeface="Courier New" pitchFamily="49" charset="0"/>
              </a:rPr>
              <a:t>	</a:t>
            </a:r>
            <a:r>
              <a:rPr lang="en-US" sz="1500" b="1" dirty="0" err="1">
                <a:solidFill>
                  <a:srgbClr val="0033CC"/>
                </a:solidFill>
                <a:latin typeface="Courier New" pitchFamily="49" charset="0"/>
                <a:cs typeface="Courier New" pitchFamily="49" charset="0"/>
              </a:rPr>
              <a:t>mysqli_free_result</a:t>
            </a:r>
            <a:r>
              <a:rPr lang="en-US" sz="1500" b="1" dirty="0">
                <a:latin typeface="Courier New" pitchFamily="49" charset="0"/>
                <a:cs typeface="Courier New" pitchFamily="49" charset="0"/>
              </a:rPr>
              <a:t>($result);</a:t>
            </a:r>
          </a:p>
          <a:p>
            <a:pPr>
              <a:spcBef>
                <a:spcPts val="200"/>
              </a:spcBef>
              <a:buNone/>
            </a:pPr>
            <a:r>
              <a:rPr lang="en-US" sz="1500" b="1" dirty="0">
                <a:latin typeface="Courier New" pitchFamily="49" charset="0"/>
                <a:cs typeface="Courier New" pitchFamily="49" charset="0"/>
              </a:rPr>
              <a:t>	</a:t>
            </a:r>
            <a:r>
              <a:rPr lang="en-US" sz="1500" b="1" dirty="0" err="1">
                <a:solidFill>
                  <a:srgbClr val="0033CC"/>
                </a:solidFill>
                <a:latin typeface="Courier New" pitchFamily="49" charset="0"/>
                <a:cs typeface="Courier New" pitchFamily="49" charset="0"/>
              </a:rPr>
              <a:t>mysqli_close</a:t>
            </a:r>
            <a:r>
              <a:rPr lang="en-US" sz="1500" b="1" dirty="0">
                <a:latin typeface="Courier New" pitchFamily="49" charset="0"/>
                <a:cs typeface="Courier New" pitchFamily="49" charset="0"/>
              </a:rPr>
              <a:t>($db);</a:t>
            </a:r>
          </a:p>
          <a:p>
            <a:pPr>
              <a:spcBef>
                <a:spcPts val="200"/>
              </a:spcBef>
              <a:buNone/>
            </a:pPr>
            <a:r>
              <a:rPr lang="en-US" sz="1500" b="1" dirty="0">
                <a:latin typeface="Courier New" pitchFamily="49" charset="0"/>
                <a:cs typeface="Courier New" pitchFamily="49" charset="0"/>
              </a:rPr>
              <a:t>}</a:t>
            </a:r>
          </a:p>
          <a:p>
            <a:pPr>
              <a:spcBef>
                <a:spcPts val="200"/>
              </a:spcBef>
              <a:buNone/>
            </a:pPr>
            <a:r>
              <a:rPr lang="en-US" sz="1500" b="1" dirty="0">
                <a:latin typeface="Courier New" pitchFamily="49" charset="0"/>
                <a:cs typeface="Courier New" pitchFamily="49" charset="0"/>
              </a:rPr>
              <a:t>else{</a:t>
            </a:r>
          </a:p>
          <a:p>
            <a:pPr>
              <a:spcBef>
                <a:spcPts val="200"/>
              </a:spcBef>
              <a:buNone/>
            </a:pPr>
            <a:r>
              <a:rPr lang="en-US" sz="1500" b="1" dirty="0">
                <a:latin typeface="Courier New" pitchFamily="49" charset="0"/>
                <a:cs typeface="Courier New" pitchFamily="49" charset="0"/>
              </a:rPr>
              <a:t>	echo "Wrong Input";</a:t>
            </a:r>
          </a:p>
          <a:p>
            <a:pPr>
              <a:spcBef>
                <a:spcPts val="200"/>
              </a:spcBef>
              <a:buNone/>
            </a:pPr>
            <a:r>
              <a:rPr lang="en-US" sz="1500" b="1" dirty="0">
                <a:latin typeface="Courier New" pitchFamily="49" charset="0"/>
                <a:cs typeface="Courier New" pitchFamily="49" charset="0"/>
              </a:rPr>
              <a:t>}</a:t>
            </a:r>
          </a:p>
          <a:p>
            <a:pPr>
              <a:spcBef>
                <a:spcPts val="200"/>
              </a:spcBef>
              <a:buNone/>
            </a:pPr>
            <a:r>
              <a:rPr lang="en-US" sz="1500" b="1" dirty="0">
                <a:latin typeface="Courier New" pitchFamily="49" charset="0"/>
                <a:cs typeface="Courier New" pitchFamily="49" charset="0"/>
              </a:rPr>
              <a:t>?&gt;</a:t>
            </a:r>
          </a:p>
          <a:p>
            <a:pPr>
              <a:spcBef>
                <a:spcPts val="200"/>
              </a:spcBef>
              <a:buNone/>
            </a:pPr>
            <a:endParaRPr lang="en-US" sz="15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144</a:t>
            </a:fld>
            <a:endParaRPr lang="en-US" dirty="0"/>
          </a:p>
        </p:txBody>
      </p:sp>
    </p:spTree>
    <p:extLst>
      <p:ext uri="{BB962C8B-B14F-4D97-AF65-F5344CB8AC3E}">
        <p14:creationId xmlns:p14="http://schemas.microsoft.com/office/powerpoint/2010/main" val="4053113698"/>
      </p:ext>
    </p:extLst>
  </p:cSld>
  <p:clrMapOvr>
    <a:masterClrMapping/>
  </p:clrMapOvr>
  <p:transition>
    <p:strips/>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spcBef>
                <a:spcPts val="800"/>
              </a:spcBef>
            </a:pPr>
            <a:r>
              <a:rPr lang="en-US" sz="3200" dirty="0">
                <a:solidFill>
                  <a:srgbClr val="C2C2C2"/>
                </a:solidFill>
              </a:rPr>
              <a:t>Introduction to CGI</a:t>
            </a:r>
          </a:p>
          <a:p>
            <a:pPr>
              <a:spcBef>
                <a:spcPts val="800"/>
              </a:spcBef>
            </a:pPr>
            <a:r>
              <a:rPr lang="en-US" sz="3200" dirty="0">
                <a:solidFill>
                  <a:srgbClr val="C2C2C2"/>
                </a:solidFill>
              </a:rPr>
              <a:t>Introduction to PHP</a:t>
            </a:r>
          </a:p>
          <a:p>
            <a:pPr>
              <a:spcBef>
                <a:spcPts val="800"/>
              </a:spcBef>
            </a:pPr>
            <a:r>
              <a:rPr lang="en-US" sz="3200" dirty="0">
                <a:solidFill>
                  <a:srgbClr val="C2C2C2"/>
                </a:solidFill>
              </a:rPr>
              <a:t>PHP Basic</a:t>
            </a:r>
          </a:p>
          <a:p>
            <a:pPr>
              <a:spcBef>
                <a:spcPts val="800"/>
              </a:spcBef>
            </a:pPr>
            <a:r>
              <a:rPr lang="en-US" sz="3200" dirty="0">
                <a:solidFill>
                  <a:srgbClr val="C2C2C2"/>
                </a:solidFill>
              </a:rPr>
              <a:t>Input Data Handling</a:t>
            </a:r>
          </a:p>
          <a:p>
            <a:pPr>
              <a:spcBef>
                <a:spcPts val="800"/>
              </a:spcBef>
            </a:pPr>
            <a:r>
              <a:rPr lang="en-US" sz="3200" dirty="0">
                <a:solidFill>
                  <a:srgbClr val="C2C2C2"/>
                </a:solidFill>
              </a:rPr>
              <a:t>HTTP Headers</a:t>
            </a:r>
          </a:p>
          <a:p>
            <a:pPr>
              <a:spcBef>
                <a:spcPts val="800"/>
              </a:spcBef>
            </a:pPr>
            <a:r>
              <a:rPr lang="en-US" sz="3200" dirty="0">
                <a:solidFill>
                  <a:srgbClr val="C2C2C2"/>
                </a:solidFill>
              </a:rPr>
              <a:t>Cookies &amp; Session Management</a:t>
            </a:r>
          </a:p>
          <a:p>
            <a:pPr>
              <a:spcBef>
                <a:spcPts val="800"/>
              </a:spcBef>
            </a:pPr>
            <a:r>
              <a:rPr lang="en-US" sz="3200" dirty="0"/>
              <a:t>Database: </a:t>
            </a:r>
            <a:r>
              <a:rPr lang="en-US" sz="3200" dirty="0">
                <a:solidFill>
                  <a:srgbClr val="C00000"/>
                </a:solidFill>
              </a:rPr>
              <a:t>SQL Injection</a:t>
            </a:r>
          </a:p>
          <a:p>
            <a:pPr>
              <a:spcBef>
                <a:spcPts val="800"/>
              </a:spcBef>
            </a:pPr>
            <a:r>
              <a:rPr lang="en-US" sz="3200" dirty="0">
                <a:solidFill>
                  <a:srgbClr val="C2C2C2"/>
                </a:solidFill>
              </a:rPr>
              <a:t>XML &amp; JSON</a:t>
            </a:r>
          </a:p>
          <a:p>
            <a:pPr>
              <a:spcBef>
                <a:spcPts val="800"/>
              </a:spcBef>
            </a:pPr>
            <a:r>
              <a:rPr lang="en-US" sz="3200" dirty="0">
                <a:solidFill>
                  <a:srgbClr val="C2C2C2"/>
                </a:solidFill>
              </a:rPr>
              <a:t>Error Handling</a:t>
            </a:r>
          </a:p>
          <a:p>
            <a:pPr>
              <a:spcBef>
                <a:spcPts val="800"/>
              </a:spcBef>
            </a:pPr>
            <a:endParaRPr lang="en-US" sz="3200" dirty="0">
              <a:solidFill>
                <a:srgbClr val="C2C2C2"/>
              </a:solidFill>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145</a:t>
            </a:fld>
            <a:endParaRPr lang="en-US" dirty="0"/>
          </a:p>
        </p:txBody>
      </p:sp>
    </p:spTree>
    <p:extLst>
      <p:ext uri="{BB962C8B-B14F-4D97-AF65-F5344CB8AC3E}">
        <p14:creationId xmlns:p14="http://schemas.microsoft.com/office/powerpoint/2010/main" val="519167641"/>
      </p:ext>
    </p:extLst>
  </p:cSld>
  <p:clrMapOvr>
    <a:masterClrMapping/>
  </p:clrMapOvr>
  <p:transition>
    <p:strips/>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Injection</a:t>
            </a:r>
          </a:p>
        </p:txBody>
      </p:sp>
      <p:sp>
        <p:nvSpPr>
          <p:cNvPr id="3" name="Content Placeholder 2"/>
          <p:cNvSpPr>
            <a:spLocks noGrp="1"/>
          </p:cNvSpPr>
          <p:nvPr>
            <p:ph idx="1"/>
          </p:nvPr>
        </p:nvSpPr>
        <p:spPr>
          <a:xfrm>
            <a:off x="304800" y="1143000"/>
            <a:ext cx="8915400" cy="5181600"/>
          </a:xfrm>
        </p:spPr>
        <p:txBody>
          <a:bodyPr/>
          <a:lstStyle/>
          <a:p>
            <a:r>
              <a:rPr lang="en-US" dirty="0"/>
              <a:t>Technique that malicious user (attacker) can inject (unexpected &amp; harmful) SQL commands into SQL statements via web pages</a:t>
            </a:r>
          </a:p>
          <a:p>
            <a:pPr lvl="1"/>
            <a:r>
              <a:rPr lang="en-US" dirty="0"/>
              <a:t>Compromise user security</a:t>
            </a:r>
          </a:p>
          <a:p>
            <a:pPr lvl="2"/>
            <a:r>
              <a:rPr lang="en-US" dirty="0"/>
              <a:t>Get confidential information</a:t>
            </a:r>
          </a:p>
          <a:p>
            <a:pPr lvl="1"/>
            <a:r>
              <a:rPr lang="en-US" dirty="0"/>
              <a:t>Compromise web application integrity</a:t>
            </a:r>
          </a:p>
          <a:p>
            <a:pPr lvl="2"/>
            <a:r>
              <a:rPr lang="en-US" dirty="0"/>
              <a:t>Alert the database</a:t>
            </a:r>
          </a:p>
          <a:p>
            <a:r>
              <a:rPr lang="en-US" dirty="0"/>
              <a:t>One of the most common approach to attack web applications</a:t>
            </a:r>
          </a:p>
          <a:p>
            <a:pPr marL="671512" lvl="2" indent="0">
              <a:buNone/>
            </a:pPr>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146</a:t>
            </a:fld>
            <a:endParaRPr lang="en-US" dirty="0"/>
          </a:p>
        </p:txBody>
      </p:sp>
    </p:spTree>
    <p:extLst>
      <p:ext uri="{BB962C8B-B14F-4D97-AF65-F5344CB8AC3E}">
        <p14:creationId xmlns:p14="http://schemas.microsoft.com/office/powerpoint/2010/main" val="2632947267"/>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Injection Example</a:t>
            </a:r>
          </a:p>
        </p:txBody>
      </p:sp>
      <p:sp>
        <p:nvSpPr>
          <p:cNvPr id="3" name="Content Placeholder 2"/>
          <p:cNvSpPr>
            <a:spLocks noGrp="1"/>
          </p:cNvSpPr>
          <p:nvPr>
            <p:ph idx="1"/>
          </p:nvPr>
        </p:nvSpPr>
        <p:spPr/>
        <p:txBody>
          <a:bodyPr/>
          <a:lstStyle/>
          <a:p>
            <a:pPr>
              <a:spcBef>
                <a:spcPts val="400"/>
              </a:spcBef>
            </a:pPr>
            <a:r>
              <a:rPr lang="en-US" dirty="0"/>
              <a:t>Two tables in “injection” DB</a:t>
            </a:r>
          </a:p>
          <a:p>
            <a:pPr lvl="1">
              <a:spcBef>
                <a:spcPts val="400"/>
              </a:spcBef>
            </a:pPr>
            <a:r>
              <a:rPr lang="en-US" dirty="0"/>
              <a:t>account (id, pass, name, balance)</a:t>
            </a:r>
          </a:p>
          <a:p>
            <a:pPr lvl="1">
              <a:spcBef>
                <a:spcPts val="400"/>
              </a:spcBef>
            </a:pPr>
            <a:r>
              <a:rPr lang="en-US" dirty="0"/>
              <a:t>private (c1, c2)</a:t>
            </a:r>
          </a:p>
          <a:p>
            <a:pPr>
              <a:spcBef>
                <a:spcPts val="400"/>
              </a:spcBef>
            </a:pPr>
            <a:r>
              <a:rPr lang="en-US" dirty="0"/>
              <a:t>Three forms to search the DB</a:t>
            </a:r>
          </a:p>
          <a:p>
            <a:pPr lvl="1">
              <a:spcBef>
                <a:spcPts val="400"/>
              </a:spcBef>
            </a:pPr>
            <a:r>
              <a:rPr lang="en-US" dirty="0"/>
              <a:t>Only ID based</a:t>
            </a:r>
          </a:p>
          <a:p>
            <a:pPr lvl="1">
              <a:spcBef>
                <a:spcPts val="400"/>
              </a:spcBef>
            </a:pPr>
            <a:r>
              <a:rPr lang="en-US" dirty="0"/>
              <a:t>ID &amp; Pass</a:t>
            </a:r>
          </a:p>
          <a:p>
            <a:pPr lvl="1">
              <a:spcBef>
                <a:spcPts val="400"/>
              </a:spcBef>
            </a:pPr>
            <a:r>
              <a:rPr lang="en-US" dirty="0"/>
              <a:t>Multiple IDs</a:t>
            </a:r>
          </a:p>
          <a:p>
            <a:pPr>
              <a:spcBef>
                <a:spcPts val="400"/>
              </a:spcBef>
            </a:pPr>
            <a:r>
              <a:rPr lang="en-US" dirty="0"/>
              <a:t>Two PHP scripts</a:t>
            </a:r>
          </a:p>
          <a:p>
            <a:pPr lvl="1">
              <a:spcBef>
                <a:spcPts val="100"/>
              </a:spcBef>
            </a:pPr>
            <a:r>
              <a:rPr lang="en-US" dirty="0"/>
              <a:t>Single query for form #1 &amp; #2</a:t>
            </a:r>
          </a:p>
          <a:p>
            <a:pPr lvl="1">
              <a:spcBef>
                <a:spcPts val="100"/>
              </a:spcBef>
            </a:pPr>
            <a:r>
              <a:rPr lang="en-US" dirty="0"/>
              <a:t>Multi query for form  #3</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147</a:t>
            </a:fld>
            <a:endParaRPr lang="en-US" dirty="0"/>
          </a:p>
        </p:txBody>
      </p:sp>
    </p:spTree>
    <p:extLst>
      <p:ext uri="{BB962C8B-B14F-4D97-AF65-F5344CB8AC3E}">
        <p14:creationId xmlns:p14="http://schemas.microsoft.com/office/powerpoint/2010/main" val="3940484313"/>
      </p:ext>
    </p:extLst>
  </p:cSld>
  <p:clrMapOvr>
    <a:masterClrMapping/>
  </p:clrMapOvr>
  <p:transition>
    <p:strips/>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5C790-8604-429F-8B7C-FEDE88FB0320}"/>
              </a:ext>
            </a:extLst>
          </p:cNvPr>
          <p:cNvSpPr>
            <a:spLocks noGrp="1"/>
          </p:cNvSpPr>
          <p:nvPr>
            <p:ph type="title"/>
          </p:nvPr>
        </p:nvSpPr>
        <p:spPr/>
        <p:txBody>
          <a:bodyPr/>
          <a:lstStyle/>
          <a:p>
            <a:r>
              <a:rPr lang="en-US" dirty="0"/>
              <a:t>SQL Injection Example (cont’d)</a:t>
            </a:r>
          </a:p>
        </p:txBody>
      </p:sp>
      <p:sp>
        <p:nvSpPr>
          <p:cNvPr id="4" name="Slide Number Placeholder 3">
            <a:extLst>
              <a:ext uri="{FF2B5EF4-FFF2-40B4-BE49-F238E27FC236}">
                <a16:creationId xmlns:a16="http://schemas.microsoft.com/office/drawing/2014/main" id="{24F0C1D3-B9A5-4D8A-834C-8E34E4F15CFB}"/>
              </a:ext>
            </a:extLst>
          </p:cNvPr>
          <p:cNvSpPr>
            <a:spLocks noGrp="1"/>
          </p:cNvSpPr>
          <p:nvPr>
            <p:ph type="sldNum" sz="quarter" idx="10"/>
          </p:nvPr>
        </p:nvSpPr>
        <p:spPr/>
        <p:txBody>
          <a:bodyPr/>
          <a:lstStyle/>
          <a:p>
            <a:pPr>
              <a:defRPr/>
            </a:pPr>
            <a:fld id="{2D801DCE-B9BA-4E03-9E27-F95A86438FEE}" type="slidenum">
              <a:rPr lang="en-US" smtClean="0"/>
              <a:pPr>
                <a:defRPr/>
              </a:pPr>
              <a:t>148</a:t>
            </a:fld>
            <a:endParaRPr lang="en-US" dirty="0"/>
          </a:p>
        </p:txBody>
      </p:sp>
      <p:pic>
        <p:nvPicPr>
          <p:cNvPr id="5" name="Picture 4">
            <a:extLst>
              <a:ext uri="{FF2B5EF4-FFF2-40B4-BE49-F238E27FC236}">
                <a16:creationId xmlns:a16="http://schemas.microsoft.com/office/drawing/2014/main" id="{0978624F-8F77-4722-AFB6-0611B29C4EED}"/>
              </a:ext>
            </a:extLst>
          </p:cNvPr>
          <p:cNvPicPr>
            <a:picLocks noChangeAspect="1"/>
          </p:cNvPicPr>
          <p:nvPr/>
        </p:nvPicPr>
        <p:blipFill>
          <a:blip r:embed="rId2"/>
          <a:stretch>
            <a:fillRect/>
          </a:stretch>
        </p:blipFill>
        <p:spPr>
          <a:xfrm>
            <a:off x="1676400" y="1200381"/>
            <a:ext cx="5378779" cy="5048019"/>
          </a:xfrm>
          <a:prstGeom prst="rect">
            <a:avLst/>
          </a:prstGeom>
        </p:spPr>
      </p:pic>
    </p:spTree>
    <p:extLst>
      <p:ext uri="{BB962C8B-B14F-4D97-AF65-F5344CB8AC3E}">
        <p14:creationId xmlns:p14="http://schemas.microsoft.com/office/powerpoint/2010/main" val="2732476317"/>
      </p:ext>
    </p:extLst>
  </p:cSld>
  <p:clrMapOvr>
    <a:masterClrMapping/>
  </p:clrMapOvr>
  <p:transition>
    <p:strips/>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11B5-3395-44E4-8114-4186E3ED85A1}"/>
              </a:ext>
            </a:extLst>
          </p:cNvPr>
          <p:cNvSpPr>
            <a:spLocks noGrp="1"/>
          </p:cNvSpPr>
          <p:nvPr>
            <p:ph type="title"/>
          </p:nvPr>
        </p:nvSpPr>
        <p:spPr/>
        <p:txBody>
          <a:bodyPr/>
          <a:lstStyle/>
          <a:p>
            <a:r>
              <a:rPr lang="en-US" dirty="0"/>
              <a:t>SQL Injection Example (cont’d)</a:t>
            </a:r>
          </a:p>
        </p:txBody>
      </p:sp>
      <p:sp>
        <p:nvSpPr>
          <p:cNvPr id="4" name="Slide Number Placeholder 3">
            <a:extLst>
              <a:ext uri="{FF2B5EF4-FFF2-40B4-BE49-F238E27FC236}">
                <a16:creationId xmlns:a16="http://schemas.microsoft.com/office/drawing/2014/main" id="{D902A5C9-4533-4799-BA8F-FD962CDC7925}"/>
              </a:ext>
            </a:extLst>
          </p:cNvPr>
          <p:cNvSpPr>
            <a:spLocks noGrp="1"/>
          </p:cNvSpPr>
          <p:nvPr>
            <p:ph type="sldNum" sz="quarter" idx="10"/>
          </p:nvPr>
        </p:nvSpPr>
        <p:spPr/>
        <p:txBody>
          <a:bodyPr/>
          <a:lstStyle/>
          <a:p>
            <a:pPr>
              <a:defRPr/>
            </a:pPr>
            <a:fld id="{2D801DCE-B9BA-4E03-9E27-F95A86438FEE}" type="slidenum">
              <a:rPr lang="en-US" smtClean="0"/>
              <a:pPr>
                <a:defRPr/>
              </a:pPr>
              <a:t>149</a:t>
            </a:fld>
            <a:endParaRPr lang="en-US" dirty="0"/>
          </a:p>
        </p:txBody>
      </p:sp>
      <p:pic>
        <p:nvPicPr>
          <p:cNvPr id="5" name="Picture 4">
            <a:extLst>
              <a:ext uri="{FF2B5EF4-FFF2-40B4-BE49-F238E27FC236}">
                <a16:creationId xmlns:a16="http://schemas.microsoft.com/office/drawing/2014/main" id="{98A091EB-A238-4391-BB40-5A54ABEBDF05}"/>
              </a:ext>
            </a:extLst>
          </p:cNvPr>
          <p:cNvPicPr>
            <a:picLocks noChangeAspect="1"/>
          </p:cNvPicPr>
          <p:nvPr/>
        </p:nvPicPr>
        <p:blipFill>
          <a:blip r:embed="rId2"/>
          <a:stretch>
            <a:fillRect/>
          </a:stretch>
        </p:blipFill>
        <p:spPr>
          <a:xfrm>
            <a:off x="381000" y="1295400"/>
            <a:ext cx="8382000" cy="4720390"/>
          </a:xfrm>
          <a:prstGeom prst="rect">
            <a:avLst/>
          </a:prstGeom>
        </p:spPr>
      </p:pic>
    </p:spTree>
    <p:extLst>
      <p:ext uri="{BB962C8B-B14F-4D97-AF65-F5344CB8AC3E}">
        <p14:creationId xmlns:p14="http://schemas.microsoft.com/office/powerpoint/2010/main" val="40155275"/>
      </p:ext>
    </p:extLst>
  </p:cSld>
  <p:clrMapOvr>
    <a:masterClrMapping/>
  </p:clrMapOvr>
  <p:transition>
    <p:strips/>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in Action</a:t>
            </a:r>
          </a:p>
        </p:txBody>
      </p:sp>
      <p:sp>
        <p:nvSpPr>
          <p:cNvPr id="3" name="Content Placeholder 2"/>
          <p:cNvSpPr>
            <a:spLocks noGrp="1"/>
          </p:cNvSpPr>
          <p:nvPr>
            <p:ph idx="1"/>
          </p:nvPr>
        </p:nvSpPr>
        <p:spPr>
          <a:xfrm>
            <a:off x="304800" y="1143000"/>
            <a:ext cx="8839200" cy="5181600"/>
          </a:xfrm>
        </p:spPr>
        <p:txBody>
          <a:bodyPr/>
          <a:lstStyle/>
          <a:p>
            <a:r>
              <a:rPr lang="en-US" sz="2800" dirty="0"/>
              <a:t>Web server solution stack:</a:t>
            </a:r>
          </a:p>
          <a:p>
            <a:pPr lvl="1"/>
            <a:r>
              <a:rPr lang="en-US" sz="2400" dirty="0"/>
              <a:t>LAMP (Linux, Apache, MySQL, PHP)</a:t>
            </a:r>
          </a:p>
          <a:p>
            <a:pPr lvl="1"/>
            <a:r>
              <a:rPr lang="en-US" sz="2400" dirty="0"/>
              <a:t>WAMP(Windows, Apache, PHP, MySQL)</a:t>
            </a:r>
          </a:p>
          <a:p>
            <a:pPr lvl="1"/>
            <a:r>
              <a:rPr lang="en-US" sz="2400" dirty="0"/>
              <a:t>MAMP (MAC, Apache, PHP, MySQL)</a:t>
            </a:r>
          </a:p>
          <a:p>
            <a:pPr lvl="1"/>
            <a:r>
              <a:rPr lang="en-US" sz="2400" dirty="0"/>
              <a:t>XAMP (Cross Platform)</a:t>
            </a:r>
          </a:p>
          <a:p>
            <a:pPr lvl="1"/>
            <a:r>
              <a:rPr lang="en-US" sz="2400" dirty="0"/>
              <a:t>And etc.</a:t>
            </a:r>
          </a:p>
          <a:p>
            <a:r>
              <a:rPr lang="en-US" sz="2800" dirty="0"/>
              <a:t>Installation </a:t>
            </a:r>
          </a:p>
          <a:p>
            <a:pPr lvl="1"/>
            <a:r>
              <a:rPr lang="en-US" sz="2400" dirty="0"/>
              <a:t>From source:</a:t>
            </a:r>
          </a:p>
          <a:p>
            <a:pPr marL="952500" lvl="2" indent="-273050" eaLnBrk="1" hangingPunct="1">
              <a:spcBef>
                <a:spcPts val="575"/>
              </a:spcBef>
            </a:pPr>
            <a:r>
              <a:rPr lang="en-US" sz="2400" dirty="0"/>
              <a:t>Apache:  </a:t>
            </a:r>
            <a:r>
              <a:rPr lang="en-US" sz="2400" dirty="0">
                <a:hlinkClick r:id="rId2"/>
              </a:rPr>
              <a:t>http://httpd.apache.org/</a:t>
            </a:r>
            <a:endParaRPr lang="en-US" sz="2400" dirty="0"/>
          </a:p>
          <a:p>
            <a:pPr marL="952500" lvl="2" indent="-273050" eaLnBrk="1" hangingPunct="1">
              <a:spcBef>
                <a:spcPts val="575"/>
              </a:spcBef>
            </a:pPr>
            <a:r>
              <a:rPr lang="en-US" sz="2400" dirty="0"/>
              <a:t>PHP: </a:t>
            </a:r>
            <a:r>
              <a:rPr lang="en-US" sz="2400" dirty="0">
                <a:hlinkClick r:id="rId3"/>
              </a:rPr>
              <a:t>http://www.php.net</a:t>
            </a:r>
            <a:endParaRPr lang="en-US" sz="2400" dirty="0"/>
          </a:p>
          <a:p>
            <a:pPr marL="952500" lvl="2" indent="-273050" eaLnBrk="1" hangingPunct="1">
              <a:spcBef>
                <a:spcPts val="575"/>
              </a:spcBef>
            </a:pPr>
            <a:r>
              <a:rPr lang="en-US" sz="2400" dirty="0" err="1"/>
              <a:t>MySQL</a:t>
            </a:r>
            <a:r>
              <a:rPr lang="en-US" sz="2400" dirty="0"/>
              <a:t>: </a:t>
            </a:r>
            <a:r>
              <a:rPr lang="en-US" sz="2400" dirty="0">
                <a:hlinkClick r:id="rId4"/>
              </a:rPr>
              <a:t>http://www.mysql.com/</a:t>
            </a:r>
            <a:endParaRPr lang="en-US" sz="2400" dirty="0"/>
          </a:p>
          <a:p>
            <a:endParaRPr lang="en-US" sz="28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15</a:t>
            </a:fld>
            <a:endParaRPr lang="en-US" dirty="0"/>
          </a:p>
        </p:txBody>
      </p:sp>
      <p:sp>
        <p:nvSpPr>
          <p:cNvPr id="34" name="Slide Number Placeholder 4"/>
          <p:cNvSpPr txBox="1">
            <a:spLocks/>
          </p:cNvSpPr>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730E527E-950E-4865-B33B-6F8A9701A3AD}" type="slidenum">
              <a:rPr kumimoji="0" lang="en-US" sz="1400" b="0" i="0" u="none" strike="noStrike" kern="1200" cap="none" spc="0" normalizeH="0" baseline="0" noProof="0" smtClean="0">
                <a:ln>
                  <a:noFill/>
                </a:ln>
                <a:solidFill>
                  <a:srgbClr val="FFFF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808756557"/>
      </p:ext>
    </p:extLst>
  </p:cSld>
  <p:clrMapOvr>
    <a:masterClrMapping/>
  </p:clrMapOvr>
  <p:transition>
    <p:strips/>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Injection Example (cont’d)</a:t>
            </a:r>
          </a:p>
        </p:txBody>
      </p:sp>
      <p:sp>
        <p:nvSpPr>
          <p:cNvPr id="3" name="Content Placeholder 2"/>
          <p:cNvSpPr>
            <a:spLocks noGrp="1"/>
          </p:cNvSpPr>
          <p:nvPr>
            <p:ph idx="1"/>
          </p:nvPr>
        </p:nvSpPr>
        <p:spPr/>
        <p:txBody>
          <a:bodyPr/>
          <a:lstStyle/>
          <a:p>
            <a:r>
              <a:rPr lang="en-US" sz="3200" dirty="0"/>
              <a:t>SQL statement in single query script</a:t>
            </a:r>
          </a:p>
          <a:p>
            <a:pPr marL="0" indent="0">
              <a:buNone/>
            </a:pPr>
            <a:r>
              <a:rPr lang="en-US" sz="2400" b="1" dirty="0">
                <a:solidFill>
                  <a:srgbClr val="0033CC"/>
                </a:solidFill>
                <a:latin typeface="Courier New" pitchFamily="49" charset="0"/>
                <a:cs typeface="Courier New" pitchFamily="49" charset="0"/>
              </a:rPr>
              <a:t>$query = 'SELECT * FROM account WHERE id='.$</a:t>
            </a:r>
            <a:r>
              <a:rPr lang="en-US" sz="2400" b="1" dirty="0" err="1">
                <a:solidFill>
                  <a:srgbClr val="0033CC"/>
                </a:solidFill>
                <a:latin typeface="Courier New" pitchFamily="49" charset="0"/>
                <a:cs typeface="Courier New" pitchFamily="49" charset="0"/>
              </a:rPr>
              <a:t>user_id</a:t>
            </a:r>
            <a:r>
              <a:rPr lang="en-US" sz="2400" b="1" dirty="0">
                <a:solidFill>
                  <a:srgbClr val="0033CC"/>
                </a:solidFill>
                <a:latin typeface="Courier New" pitchFamily="49" charset="0"/>
                <a:cs typeface="Courier New" pitchFamily="49" charset="0"/>
              </a:rPr>
              <a:t>;</a:t>
            </a:r>
          </a:p>
          <a:p>
            <a:pPr marL="0" indent="0">
              <a:spcBef>
                <a:spcPts val="0"/>
              </a:spcBef>
              <a:buNone/>
            </a:pPr>
            <a:r>
              <a:rPr lang="en-US" sz="3200" dirty="0"/>
              <a:t>Or</a:t>
            </a:r>
          </a:p>
          <a:p>
            <a:pPr marL="0" indent="0">
              <a:buNone/>
            </a:pPr>
            <a:r>
              <a:rPr lang="en-US" sz="2400" b="1" dirty="0">
                <a:solidFill>
                  <a:srgbClr val="0033CC"/>
                </a:solidFill>
                <a:latin typeface="Courier New" pitchFamily="49" charset="0"/>
                <a:cs typeface="Courier New" pitchFamily="49" charset="0"/>
              </a:rPr>
              <a:t>$query = 'SELECT * FROM account WHERE id='.$</a:t>
            </a:r>
            <a:r>
              <a:rPr lang="en-US" sz="2400" b="1" dirty="0" err="1">
                <a:solidFill>
                  <a:srgbClr val="0033CC"/>
                </a:solidFill>
                <a:latin typeface="Courier New" pitchFamily="49" charset="0"/>
                <a:cs typeface="Courier New" pitchFamily="49" charset="0"/>
              </a:rPr>
              <a:t>user_id</a:t>
            </a:r>
            <a:r>
              <a:rPr lang="en-US" sz="2400" b="1" dirty="0">
                <a:solidFill>
                  <a:srgbClr val="0033CC"/>
                </a:solidFill>
                <a:latin typeface="Courier New" pitchFamily="49" charset="0"/>
                <a:cs typeface="Courier New" pitchFamily="49" charset="0"/>
              </a:rPr>
              <a:t>.' and pass="'.$password.'"';</a:t>
            </a:r>
          </a:p>
          <a:p>
            <a:r>
              <a:rPr lang="en-US" sz="3200" dirty="0"/>
              <a:t>SQL statement in multi query script</a:t>
            </a:r>
          </a:p>
          <a:p>
            <a:pPr marL="0" indent="0">
              <a:buNone/>
            </a:pPr>
            <a:r>
              <a:rPr lang="en-US" sz="2400" b="1" dirty="0">
                <a:solidFill>
                  <a:srgbClr val="0033CC"/>
                </a:solidFill>
                <a:latin typeface="Courier New" pitchFamily="49" charset="0"/>
                <a:cs typeface="Courier New" pitchFamily="49" charset="0"/>
              </a:rPr>
              <a:t>$query = 'SELECT * FROM account WHERE id='.$user_id1.';';</a:t>
            </a:r>
          </a:p>
          <a:p>
            <a:pPr marL="0" indent="0">
              <a:buNone/>
            </a:pPr>
            <a:r>
              <a:rPr lang="en-US" sz="2400" b="1" dirty="0">
                <a:solidFill>
                  <a:srgbClr val="0033CC"/>
                </a:solidFill>
                <a:latin typeface="Courier New" pitchFamily="49" charset="0"/>
                <a:cs typeface="Courier New" pitchFamily="49" charset="0"/>
              </a:rPr>
              <a:t>$query .= 'SELECT * FROM account WHERE id='.$user_id2.';';</a:t>
            </a:r>
          </a:p>
          <a:p>
            <a:pPr lvl="1"/>
            <a:endParaRPr lang="en-US" sz="2400" b="1" dirty="0">
              <a:solidFill>
                <a:srgbClr val="0033CC"/>
              </a:solidFill>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150</a:t>
            </a:fld>
            <a:endParaRPr lang="en-US" dirty="0"/>
          </a:p>
        </p:txBody>
      </p:sp>
    </p:spTree>
    <p:extLst>
      <p:ext uri="{BB962C8B-B14F-4D97-AF65-F5344CB8AC3E}">
        <p14:creationId xmlns:p14="http://schemas.microsoft.com/office/powerpoint/2010/main" val="15766807"/>
      </p:ext>
    </p:extLst>
  </p:cSld>
  <p:clrMapOvr>
    <a:masterClrMapping/>
  </p:clrMapOvr>
  <p:transition>
    <p:strips/>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ECC38-EAD7-4874-8405-AB810A6E4C88}"/>
              </a:ext>
            </a:extLst>
          </p:cNvPr>
          <p:cNvSpPr>
            <a:spLocks noGrp="1"/>
          </p:cNvSpPr>
          <p:nvPr>
            <p:ph type="title"/>
          </p:nvPr>
        </p:nvSpPr>
        <p:spPr/>
        <p:txBody>
          <a:bodyPr/>
          <a:lstStyle/>
          <a:p>
            <a:r>
              <a:rPr lang="en-US" dirty="0"/>
              <a:t>SQL Injection Example (cont’d)</a:t>
            </a:r>
          </a:p>
        </p:txBody>
      </p:sp>
      <p:sp>
        <p:nvSpPr>
          <p:cNvPr id="4" name="Slide Number Placeholder 3">
            <a:extLst>
              <a:ext uri="{FF2B5EF4-FFF2-40B4-BE49-F238E27FC236}">
                <a16:creationId xmlns:a16="http://schemas.microsoft.com/office/drawing/2014/main" id="{0DBB04B5-4545-4A04-A4F9-4FF2B5F043B6}"/>
              </a:ext>
            </a:extLst>
          </p:cNvPr>
          <p:cNvSpPr>
            <a:spLocks noGrp="1"/>
          </p:cNvSpPr>
          <p:nvPr>
            <p:ph type="sldNum" sz="quarter" idx="10"/>
          </p:nvPr>
        </p:nvSpPr>
        <p:spPr/>
        <p:txBody>
          <a:bodyPr/>
          <a:lstStyle/>
          <a:p>
            <a:pPr>
              <a:defRPr/>
            </a:pPr>
            <a:fld id="{2D801DCE-B9BA-4E03-9E27-F95A86438FEE}" type="slidenum">
              <a:rPr lang="en-US" smtClean="0"/>
              <a:pPr>
                <a:defRPr/>
              </a:pPr>
              <a:t>151</a:t>
            </a:fld>
            <a:endParaRPr lang="en-US" dirty="0"/>
          </a:p>
        </p:txBody>
      </p:sp>
      <p:pic>
        <p:nvPicPr>
          <p:cNvPr id="5" name="Picture 4">
            <a:extLst>
              <a:ext uri="{FF2B5EF4-FFF2-40B4-BE49-F238E27FC236}">
                <a16:creationId xmlns:a16="http://schemas.microsoft.com/office/drawing/2014/main" id="{B5D9E6AB-2DFB-4331-A4FB-11F70DC0987A}"/>
              </a:ext>
            </a:extLst>
          </p:cNvPr>
          <p:cNvPicPr>
            <a:picLocks noChangeAspect="1"/>
          </p:cNvPicPr>
          <p:nvPr/>
        </p:nvPicPr>
        <p:blipFill>
          <a:blip r:embed="rId2"/>
          <a:stretch>
            <a:fillRect/>
          </a:stretch>
        </p:blipFill>
        <p:spPr>
          <a:xfrm>
            <a:off x="304800" y="1248058"/>
            <a:ext cx="8305800" cy="2368408"/>
          </a:xfrm>
          <a:prstGeom prst="rect">
            <a:avLst/>
          </a:prstGeom>
        </p:spPr>
      </p:pic>
      <p:pic>
        <p:nvPicPr>
          <p:cNvPr id="7" name="Picture 6">
            <a:extLst>
              <a:ext uri="{FF2B5EF4-FFF2-40B4-BE49-F238E27FC236}">
                <a16:creationId xmlns:a16="http://schemas.microsoft.com/office/drawing/2014/main" id="{4197BE71-EFD9-4534-A4CB-E5380FB00F05}"/>
              </a:ext>
            </a:extLst>
          </p:cNvPr>
          <p:cNvPicPr>
            <a:picLocks noChangeAspect="1"/>
          </p:cNvPicPr>
          <p:nvPr/>
        </p:nvPicPr>
        <p:blipFill>
          <a:blip r:embed="rId3"/>
          <a:stretch>
            <a:fillRect/>
          </a:stretch>
        </p:blipFill>
        <p:spPr>
          <a:xfrm>
            <a:off x="457200" y="3950124"/>
            <a:ext cx="8153400" cy="2162049"/>
          </a:xfrm>
          <a:prstGeom prst="rect">
            <a:avLst/>
          </a:prstGeom>
        </p:spPr>
      </p:pic>
    </p:spTree>
    <p:extLst>
      <p:ext uri="{BB962C8B-B14F-4D97-AF65-F5344CB8AC3E}">
        <p14:creationId xmlns:p14="http://schemas.microsoft.com/office/powerpoint/2010/main" val="168515176"/>
      </p:ext>
    </p:extLst>
  </p:cSld>
  <p:clrMapOvr>
    <a:masterClrMapping/>
  </p:clrMapOvr>
  <p:transition>
    <p:strips/>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CE4B5-3397-45C3-8EE9-D7E5700D1EBA}"/>
              </a:ext>
            </a:extLst>
          </p:cNvPr>
          <p:cNvSpPr>
            <a:spLocks noGrp="1"/>
          </p:cNvSpPr>
          <p:nvPr>
            <p:ph type="title"/>
          </p:nvPr>
        </p:nvSpPr>
        <p:spPr/>
        <p:txBody>
          <a:bodyPr/>
          <a:lstStyle/>
          <a:p>
            <a:r>
              <a:rPr lang="en-US" dirty="0"/>
              <a:t>SQL Injection Example (cont’d)</a:t>
            </a:r>
          </a:p>
        </p:txBody>
      </p:sp>
      <p:sp>
        <p:nvSpPr>
          <p:cNvPr id="4" name="Slide Number Placeholder 3">
            <a:extLst>
              <a:ext uri="{FF2B5EF4-FFF2-40B4-BE49-F238E27FC236}">
                <a16:creationId xmlns:a16="http://schemas.microsoft.com/office/drawing/2014/main" id="{6EBFF4CE-EAED-472B-BC3E-69A2ED1ABBCE}"/>
              </a:ext>
            </a:extLst>
          </p:cNvPr>
          <p:cNvSpPr>
            <a:spLocks noGrp="1"/>
          </p:cNvSpPr>
          <p:nvPr>
            <p:ph type="sldNum" sz="quarter" idx="10"/>
          </p:nvPr>
        </p:nvSpPr>
        <p:spPr/>
        <p:txBody>
          <a:bodyPr/>
          <a:lstStyle/>
          <a:p>
            <a:pPr>
              <a:defRPr/>
            </a:pPr>
            <a:fld id="{2D801DCE-B9BA-4E03-9E27-F95A86438FEE}" type="slidenum">
              <a:rPr lang="en-US" smtClean="0"/>
              <a:pPr>
                <a:defRPr/>
              </a:pPr>
              <a:t>152</a:t>
            </a:fld>
            <a:endParaRPr lang="en-US" dirty="0"/>
          </a:p>
        </p:txBody>
      </p:sp>
      <p:pic>
        <p:nvPicPr>
          <p:cNvPr id="5" name="Picture 4">
            <a:extLst>
              <a:ext uri="{FF2B5EF4-FFF2-40B4-BE49-F238E27FC236}">
                <a16:creationId xmlns:a16="http://schemas.microsoft.com/office/drawing/2014/main" id="{BFDC6B2A-A565-4C7A-80E9-1ABD63742003}"/>
              </a:ext>
            </a:extLst>
          </p:cNvPr>
          <p:cNvPicPr>
            <a:picLocks noChangeAspect="1"/>
          </p:cNvPicPr>
          <p:nvPr/>
        </p:nvPicPr>
        <p:blipFill>
          <a:blip r:embed="rId2"/>
          <a:stretch>
            <a:fillRect/>
          </a:stretch>
        </p:blipFill>
        <p:spPr>
          <a:xfrm>
            <a:off x="228600" y="1295400"/>
            <a:ext cx="8534400" cy="1616449"/>
          </a:xfrm>
          <a:prstGeom prst="rect">
            <a:avLst/>
          </a:prstGeom>
        </p:spPr>
      </p:pic>
      <p:pic>
        <p:nvPicPr>
          <p:cNvPr id="6" name="Picture 5">
            <a:extLst>
              <a:ext uri="{FF2B5EF4-FFF2-40B4-BE49-F238E27FC236}">
                <a16:creationId xmlns:a16="http://schemas.microsoft.com/office/drawing/2014/main" id="{213AA294-05E5-4136-9B5B-F2CEE0AB2421}"/>
              </a:ext>
            </a:extLst>
          </p:cNvPr>
          <p:cNvPicPr>
            <a:picLocks noChangeAspect="1"/>
          </p:cNvPicPr>
          <p:nvPr/>
        </p:nvPicPr>
        <p:blipFill>
          <a:blip r:embed="rId3"/>
          <a:stretch>
            <a:fillRect/>
          </a:stretch>
        </p:blipFill>
        <p:spPr>
          <a:xfrm>
            <a:off x="419100" y="3292849"/>
            <a:ext cx="8305800" cy="2786815"/>
          </a:xfrm>
          <a:prstGeom prst="rect">
            <a:avLst/>
          </a:prstGeom>
        </p:spPr>
      </p:pic>
    </p:spTree>
    <p:extLst>
      <p:ext uri="{BB962C8B-B14F-4D97-AF65-F5344CB8AC3E}">
        <p14:creationId xmlns:p14="http://schemas.microsoft.com/office/powerpoint/2010/main" val="1015437083"/>
      </p:ext>
    </p:extLst>
  </p:cSld>
  <p:clrMapOvr>
    <a:masterClrMapping/>
  </p:clrMapOvr>
  <p:transition>
    <p:strips/>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BC51A-D270-483E-A25C-2FAFF2394B87}"/>
              </a:ext>
            </a:extLst>
          </p:cNvPr>
          <p:cNvSpPr>
            <a:spLocks noGrp="1"/>
          </p:cNvSpPr>
          <p:nvPr>
            <p:ph type="title"/>
          </p:nvPr>
        </p:nvSpPr>
        <p:spPr/>
        <p:txBody>
          <a:bodyPr/>
          <a:lstStyle/>
          <a:p>
            <a:r>
              <a:rPr lang="en-US" dirty="0"/>
              <a:t>SQL Injection Example (cont’d)</a:t>
            </a:r>
          </a:p>
        </p:txBody>
      </p:sp>
      <p:sp>
        <p:nvSpPr>
          <p:cNvPr id="4" name="Slide Number Placeholder 3">
            <a:extLst>
              <a:ext uri="{FF2B5EF4-FFF2-40B4-BE49-F238E27FC236}">
                <a16:creationId xmlns:a16="http://schemas.microsoft.com/office/drawing/2014/main" id="{FA668B5E-4081-4F0F-A98B-F1263E1B9CE5}"/>
              </a:ext>
            </a:extLst>
          </p:cNvPr>
          <p:cNvSpPr>
            <a:spLocks noGrp="1"/>
          </p:cNvSpPr>
          <p:nvPr>
            <p:ph type="sldNum" sz="quarter" idx="10"/>
          </p:nvPr>
        </p:nvSpPr>
        <p:spPr/>
        <p:txBody>
          <a:bodyPr/>
          <a:lstStyle/>
          <a:p>
            <a:pPr>
              <a:defRPr/>
            </a:pPr>
            <a:fld id="{2D801DCE-B9BA-4E03-9E27-F95A86438FEE}" type="slidenum">
              <a:rPr lang="en-US" smtClean="0"/>
              <a:pPr>
                <a:defRPr/>
              </a:pPr>
              <a:t>153</a:t>
            </a:fld>
            <a:endParaRPr lang="en-US" dirty="0"/>
          </a:p>
        </p:txBody>
      </p:sp>
      <p:pic>
        <p:nvPicPr>
          <p:cNvPr id="5" name="Picture 4">
            <a:extLst>
              <a:ext uri="{FF2B5EF4-FFF2-40B4-BE49-F238E27FC236}">
                <a16:creationId xmlns:a16="http://schemas.microsoft.com/office/drawing/2014/main" id="{0C0FFF15-7243-4A5C-8BD6-AC636733CF9A}"/>
              </a:ext>
            </a:extLst>
          </p:cNvPr>
          <p:cNvPicPr>
            <a:picLocks noChangeAspect="1"/>
          </p:cNvPicPr>
          <p:nvPr/>
        </p:nvPicPr>
        <p:blipFill>
          <a:blip r:embed="rId3"/>
          <a:stretch>
            <a:fillRect/>
          </a:stretch>
        </p:blipFill>
        <p:spPr>
          <a:xfrm>
            <a:off x="152400" y="1219201"/>
            <a:ext cx="8610600" cy="1406738"/>
          </a:xfrm>
          <a:prstGeom prst="rect">
            <a:avLst/>
          </a:prstGeom>
        </p:spPr>
      </p:pic>
      <p:pic>
        <p:nvPicPr>
          <p:cNvPr id="6" name="Picture 5">
            <a:extLst>
              <a:ext uri="{FF2B5EF4-FFF2-40B4-BE49-F238E27FC236}">
                <a16:creationId xmlns:a16="http://schemas.microsoft.com/office/drawing/2014/main" id="{ADE7A634-3C24-4E18-8B79-3BA0BCA33A9D}"/>
              </a:ext>
            </a:extLst>
          </p:cNvPr>
          <p:cNvPicPr>
            <a:picLocks noChangeAspect="1"/>
          </p:cNvPicPr>
          <p:nvPr/>
        </p:nvPicPr>
        <p:blipFill>
          <a:blip r:embed="rId4"/>
          <a:stretch>
            <a:fillRect/>
          </a:stretch>
        </p:blipFill>
        <p:spPr>
          <a:xfrm>
            <a:off x="304800" y="2971800"/>
            <a:ext cx="8458200" cy="3182955"/>
          </a:xfrm>
          <a:prstGeom prst="rect">
            <a:avLst/>
          </a:prstGeom>
        </p:spPr>
      </p:pic>
    </p:spTree>
    <p:extLst>
      <p:ext uri="{BB962C8B-B14F-4D97-AF65-F5344CB8AC3E}">
        <p14:creationId xmlns:p14="http://schemas.microsoft.com/office/powerpoint/2010/main" val="3926220103"/>
      </p:ext>
    </p:extLst>
  </p:cSld>
  <p:clrMapOvr>
    <a:masterClrMapping/>
  </p:clrMapOvr>
  <p:transition>
    <p:strips/>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47049-05F6-44F4-9BBF-F4E81F10298D}"/>
              </a:ext>
            </a:extLst>
          </p:cNvPr>
          <p:cNvSpPr>
            <a:spLocks noGrp="1"/>
          </p:cNvSpPr>
          <p:nvPr>
            <p:ph type="title"/>
          </p:nvPr>
        </p:nvSpPr>
        <p:spPr/>
        <p:txBody>
          <a:bodyPr/>
          <a:lstStyle/>
          <a:p>
            <a:r>
              <a:rPr lang="en-US" dirty="0"/>
              <a:t>SQL Injection Example (cont’d)</a:t>
            </a:r>
          </a:p>
        </p:txBody>
      </p:sp>
      <p:sp>
        <p:nvSpPr>
          <p:cNvPr id="3" name="Content Placeholder 2">
            <a:extLst>
              <a:ext uri="{FF2B5EF4-FFF2-40B4-BE49-F238E27FC236}">
                <a16:creationId xmlns:a16="http://schemas.microsoft.com/office/drawing/2014/main" id="{29ABD919-314F-4D7D-8219-9D5A3F7DBBFC}"/>
              </a:ext>
            </a:extLst>
          </p:cNvPr>
          <p:cNvSpPr>
            <a:spLocks noGrp="1"/>
          </p:cNvSpPr>
          <p:nvPr>
            <p:ph idx="1"/>
          </p:nvPr>
        </p:nvSpPr>
        <p:spPr/>
        <p:txBody>
          <a:bodyPr/>
          <a:lstStyle/>
          <a:p>
            <a:r>
              <a:rPr lang="en-US" dirty="0"/>
              <a:t>When ID is 1111 or 1=1 then</a:t>
            </a:r>
          </a:p>
          <a:p>
            <a:pPr marL="0" indent="0">
              <a:buNone/>
            </a:pPr>
            <a:r>
              <a:rPr lang="en-US" sz="3200" b="1" dirty="0">
                <a:solidFill>
                  <a:srgbClr val="0033CC"/>
                </a:solidFill>
                <a:latin typeface="Courier New" pitchFamily="49" charset="0"/>
                <a:cs typeface="Courier New" pitchFamily="49" charset="0"/>
              </a:rPr>
              <a:t>$query = 'SELECT * FROM account WHERE id='.$</a:t>
            </a:r>
            <a:r>
              <a:rPr lang="en-US" sz="3200" b="1" dirty="0" err="1">
                <a:solidFill>
                  <a:srgbClr val="0033CC"/>
                </a:solidFill>
                <a:latin typeface="Courier New" pitchFamily="49" charset="0"/>
                <a:cs typeface="Courier New" pitchFamily="49" charset="0"/>
              </a:rPr>
              <a:t>user_id</a:t>
            </a:r>
            <a:r>
              <a:rPr lang="en-US" sz="3200" b="1" dirty="0">
                <a:solidFill>
                  <a:srgbClr val="0033CC"/>
                </a:solidFill>
                <a:latin typeface="Courier New" pitchFamily="49" charset="0"/>
                <a:cs typeface="Courier New" pitchFamily="49" charset="0"/>
              </a:rPr>
              <a:t>;</a:t>
            </a:r>
          </a:p>
          <a:p>
            <a:r>
              <a:rPr lang="en-US" dirty="0"/>
              <a:t>Will be </a:t>
            </a:r>
          </a:p>
          <a:p>
            <a:pPr marL="0" indent="0">
              <a:buNone/>
            </a:pPr>
            <a:r>
              <a:rPr lang="en-US" sz="3200" b="1" dirty="0">
                <a:solidFill>
                  <a:srgbClr val="0033CC"/>
                </a:solidFill>
                <a:latin typeface="Courier New" pitchFamily="49" charset="0"/>
                <a:cs typeface="Courier New" pitchFamily="49" charset="0"/>
              </a:rPr>
              <a:t>$query = 'SELECT * FROM account WHERE </a:t>
            </a:r>
            <a:r>
              <a:rPr lang="en-US" sz="3200" b="1" dirty="0">
                <a:solidFill>
                  <a:srgbClr val="C00000"/>
                </a:solidFill>
                <a:latin typeface="Courier New" pitchFamily="49" charset="0"/>
                <a:cs typeface="Courier New" pitchFamily="49" charset="0"/>
              </a:rPr>
              <a:t>id=1111 or 1=1</a:t>
            </a:r>
            <a:r>
              <a:rPr lang="en-US" sz="3200" b="1" dirty="0">
                <a:solidFill>
                  <a:srgbClr val="0033CC"/>
                </a:solidFill>
                <a:latin typeface="Courier New" pitchFamily="49" charset="0"/>
                <a:cs typeface="Courier New" pitchFamily="49" charset="0"/>
              </a:rPr>
              <a:t>’;</a:t>
            </a:r>
          </a:p>
          <a:p>
            <a:r>
              <a:rPr lang="en-US" dirty="0"/>
              <a:t>Which is always true!!!</a:t>
            </a:r>
          </a:p>
          <a:p>
            <a:endParaRPr lang="en-US" dirty="0"/>
          </a:p>
        </p:txBody>
      </p:sp>
      <p:sp>
        <p:nvSpPr>
          <p:cNvPr id="4" name="Slide Number Placeholder 3">
            <a:extLst>
              <a:ext uri="{FF2B5EF4-FFF2-40B4-BE49-F238E27FC236}">
                <a16:creationId xmlns:a16="http://schemas.microsoft.com/office/drawing/2014/main" id="{4F061031-739B-40B1-B72F-BB7F2AF49C19}"/>
              </a:ext>
            </a:extLst>
          </p:cNvPr>
          <p:cNvSpPr>
            <a:spLocks noGrp="1"/>
          </p:cNvSpPr>
          <p:nvPr>
            <p:ph type="sldNum" sz="quarter" idx="10"/>
          </p:nvPr>
        </p:nvSpPr>
        <p:spPr/>
        <p:txBody>
          <a:bodyPr/>
          <a:lstStyle/>
          <a:p>
            <a:pPr>
              <a:defRPr/>
            </a:pPr>
            <a:fld id="{2D801DCE-B9BA-4E03-9E27-F95A86438FEE}" type="slidenum">
              <a:rPr lang="en-US" smtClean="0"/>
              <a:pPr>
                <a:defRPr/>
              </a:pPr>
              <a:t>154</a:t>
            </a:fld>
            <a:endParaRPr lang="en-US" dirty="0"/>
          </a:p>
        </p:txBody>
      </p:sp>
    </p:spTree>
    <p:extLst>
      <p:ext uri="{BB962C8B-B14F-4D97-AF65-F5344CB8AC3E}">
        <p14:creationId xmlns:p14="http://schemas.microsoft.com/office/powerpoint/2010/main" val="469219136"/>
      </p:ext>
    </p:extLst>
  </p:cSld>
  <p:clrMapOvr>
    <a:masterClrMapping/>
  </p:clrMapOvr>
  <p:transition>
    <p:strips/>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11F9C-A74E-4642-A377-25AC7559F394}"/>
              </a:ext>
            </a:extLst>
          </p:cNvPr>
          <p:cNvSpPr>
            <a:spLocks noGrp="1"/>
          </p:cNvSpPr>
          <p:nvPr>
            <p:ph type="title"/>
          </p:nvPr>
        </p:nvSpPr>
        <p:spPr/>
        <p:txBody>
          <a:bodyPr/>
          <a:lstStyle/>
          <a:p>
            <a:r>
              <a:rPr lang="en-US" dirty="0"/>
              <a:t>SQL Injection Example (cont’d)</a:t>
            </a:r>
          </a:p>
        </p:txBody>
      </p:sp>
      <p:sp>
        <p:nvSpPr>
          <p:cNvPr id="4" name="Slide Number Placeholder 3">
            <a:extLst>
              <a:ext uri="{FF2B5EF4-FFF2-40B4-BE49-F238E27FC236}">
                <a16:creationId xmlns:a16="http://schemas.microsoft.com/office/drawing/2014/main" id="{EE26486F-A1FD-4A4B-A27C-5248BA6D1C83}"/>
              </a:ext>
            </a:extLst>
          </p:cNvPr>
          <p:cNvSpPr>
            <a:spLocks noGrp="1"/>
          </p:cNvSpPr>
          <p:nvPr>
            <p:ph type="sldNum" sz="quarter" idx="10"/>
          </p:nvPr>
        </p:nvSpPr>
        <p:spPr/>
        <p:txBody>
          <a:bodyPr/>
          <a:lstStyle/>
          <a:p>
            <a:pPr>
              <a:defRPr/>
            </a:pPr>
            <a:fld id="{2D801DCE-B9BA-4E03-9E27-F95A86438FEE}" type="slidenum">
              <a:rPr lang="en-US" smtClean="0"/>
              <a:pPr>
                <a:defRPr/>
              </a:pPr>
              <a:t>155</a:t>
            </a:fld>
            <a:endParaRPr lang="en-US" dirty="0"/>
          </a:p>
        </p:txBody>
      </p:sp>
      <p:pic>
        <p:nvPicPr>
          <p:cNvPr id="6" name="Picture 5">
            <a:extLst>
              <a:ext uri="{FF2B5EF4-FFF2-40B4-BE49-F238E27FC236}">
                <a16:creationId xmlns:a16="http://schemas.microsoft.com/office/drawing/2014/main" id="{466A4EA6-C4FD-4B99-8298-60039CCBC52D}"/>
              </a:ext>
            </a:extLst>
          </p:cNvPr>
          <p:cNvPicPr>
            <a:picLocks noChangeAspect="1"/>
          </p:cNvPicPr>
          <p:nvPr/>
        </p:nvPicPr>
        <p:blipFill>
          <a:blip r:embed="rId3"/>
          <a:stretch>
            <a:fillRect/>
          </a:stretch>
        </p:blipFill>
        <p:spPr>
          <a:xfrm>
            <a:off x="299314" y="3352800"/>
            <a:ext cx="8387486" cy="2836295"/>
          </a:xfrm>
          <a:prstGeom prst="rect">
            <a:avLst/>
          </a:prstGeom>
        </p:spPr>
      </p:pic>
      <p:pic>
        <p:nvPicPr>
          <p:cNvPr id="3" name="Picture 2"/>
          <p:cNvPicPr>
            <a:picLocks noChangeAspect="1"/>
          </p:cNvPicPr>
          <p:nvPr/>
        </p:nvPicPr>
        <p:blipFill>
          <a:blip r:embed="rId4"/>
          <a:stretch>
            <a:fillRect/>
          </a:stretch>
        </p:blipFill>
        <p:spPr>
          <a:xfrm>
            <a:off x="357187" y="1066800"/>
            <a:ext cx="8353425" cy="1628775"/>
          </a:xfrm>
          <a:prstGeom prst="rect">
            <a:avLst/>
          </a:prstGeom>
        </p:spPr>
      </p:pic>
    </p:spTree>
    <p:extLst>
      <p:ext uri="{BB962C8B-B14F-4D97-AF65-F5344CB8AC3E}">
        <p14:creationId xmlns:p14="http://schemas.microsoft.com/office/powerpoint/2010/main" val="3969325427"/>
      </p:ext>
    </p:extLst>
  </p:cSld>
  <p:clrMapOvr>
    <a:masterClrMapping/>
  </p:clrMapOvr>
  <p:transition>
    <p:strips/>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47049-05F6-44F4-9BBF-F4E81F10298D}"/>
              </a:ext>
            </a:extLst>
          </p:cNvPr>
          <p:cNvSpPr>
            <a:spLocks noGrp="1"/>
          </p:cNvSpPr>
          <p:nvPr>
            <p:ph type="title"/>
          </p:nvPr>
        </p:nvSpPr>
        <p:spPr/>
        <p:txBody>
          <a:bodyPr/>
          <a:lstStyle/>
          <a:p>
            <a:r>
              <a:rPr lang="en-US" dirty="0"/>
              <a:t>SQL Injection Example (cont’d)</a:t>
            </a:r>
          </a:p>
        </p:txBody>
      </p:sp>
      <p:sp>
        <p:nvSpPr>
          <p:cNvPr id="3" name="Content Placeholder 2">
            <a:extLst>
              <a:ext uri="{FF2B5EF4-FFF2-40B4-BE49-F238E27FC236}">
                <a16:creationId xmlns:a16="http://schemas.microsoft.com/office/drawing/2014/main" id="{29ABD919-314F-4D7D-8219-9D5A3F7DBBFC}"/>
              </a:ext>
            </a:extLst>
          </p:cNvPr>
          <p:cNvSpPr>
            <a:spLocks noGrp="1"/>
          </p:cNvSpPr>
          <p:nvPr>
            <p:ph idx="1"/>
          </p:nvPr>
        </p:nvSpPr>
        <p:spPr/>
        <p:txBody>
          <a:bodyPr/>
          <a:lstStyle/>
          <a:p>
            <a:pPr marL="0" indent="0">
              <a:buNone/>
            </a:pPr>
            <a:r>
              <a:rPr lang="en-US" sz="3200" b="1" dirty="0">
                <a:solidFill>
                  <a:srgbClr val="0033CC"/>
                </a:solidFill>
                <a:latin typeface="Courier New" pitchFamily="49" charset="0"/>
                <a:cs typeface="Courier New" pitchFamily="49" charset="0"/>
              </a:rPr>
              <a:t>$query = 'SELECT * FROM account WHERE id='.$</a:t>
            </a:r>
            <a:r>
              <a:rPr lang="en-US" sz="3200" b="1" dirty="0" err="1">
                <a:solidFill>
                  <a:srgbClr val="0033CC"/>
                </a:solidFill>
                <a:latin typeface="Courier New" pitchFamily="49" charset="0"/>
                <a:cs typeface="Courier New" pitchFamily="49" charset="0"/>
              </a:rPr>
              <a:t>user_id</a:t>
            </a:r>
            <a:r>
              <a:rPr lang="en-US" sz="3200" b="1" dirty="0">
                <a:solidFill>
                  <a:srgbClr val="0033CC"/>
                </a:solidFill>
                <a:latin typeface="Courier New" pitchFamily="49" charset="0"/>
                <a:cs typeface="Courier New" pitchFamily="49" charset="0"/>
              </a:rPr>
              <a:t>.' and pass="'.$password.'"';</a:t>
            </a:r>
          </a:p>
          <a:p>
            <a:r>
              <a:rPr lang="en-US" dirty="0"/>
              <a:t>Will be </a:t>
            </a:r>
          </a:p>
          <a:p>
            <a:pPr marL="0" indent="0">
              <a:buNone/>
            </a:pPr>
            <a:r>
              <a:rPr lang="en-US" sz="3200" b="1" dirty="0">
                <a:solidFill>
                  <a:srgbClr val="0033CC"/>
                </a:solidFill>
                <a:latin typeface="Courier New" pitchFamily="49" charset="0"/>
                <a:cs typeface="Courier New" pitchFamily="49" charset="0"/>
              </a:rPr>
              <a:t>$query = 'SELECT * FROM account WHERE </a:t>
            </a:r>
            <a:r>
              <a:rPr lang="en-US" sz="3200" b="1" dirty="0">
                <a:solidFill>
                  <a:srgbClr val="C00000"/>
                </a:solidFill>
                <a:latin typeface="Courier New" pitchFamily="49" charset="0"/>
                <a:cs typeface="Courier New" pitchFamily="49" charset="0"/>
              </a:rPr>
              <a:t>id=1111 or ““=“” and pass=“pass1”or “”=“”’</a:t>
            </a:r>
            <a:r>
              <a:rPr lang="en-US" sz="3200" b="1" dirty="0">
                <a:solidFill>
                  <a:srgbClr val="0033CC"/>
                </a:solidFill>
                <a:latin typeface="Courier New" pitchFamily="49" charset="0"/>
                <a:cs typeface="Courier New" pitchFamily="49" charset="0"/>
              </a:rPr>
              <a:t>;</a:t>
            </a:r>
          </a:p>
          <a:p>
            <a:r>
              <a:rPr lang="en-US" dirty="0"/>
              <a:t>Which is always true!!!</a:t>
            </a:r>
          </a:p>
          <a:p>
            <a:endParaRPr lang="en-US" dirty="0"/>
          </a:p>
        </p:txBody>
      </p:sp>
      <p:sp>
        <p:nvSpPr>
          <p:cNvPr id="4" name="Slide Number Placeholder 3">
            <a:extLst>
              <a:ext uri="{FF2B5EF4-FFF2-40B4-BE49-F238E27FC236}">
                <a16:creationId xmlns:a16="http://schemas.microsoft.com/office/drawing/2014/main" id="{4F061031-739B-40B1-B72F-BB7F2AF49C19}"/>
              </a:ext>
            </a:extLst>
          </p:cNvPr>
          <p:cNvSpPr>
            <a:spLocks noGrp="1"/>
          </p:cNvSpPr>
          <p:nvPr>
            <p:ph type="sldNum" sz="quarter" idx="10"/>
          </p:nvPr>
        </p:nvSpPr>
        <p:spPr/>
        <p:txBody>
          <a:bodyPr/>
          <a:lstStyle/>
          <a:p>
            <a:pPr>
              <a:defRPr/>
            </a:pPr>
            <a:fld id="{2D801DCE-B9BA-4E03-9E27-F95A86438FEE}" type="slidenum">
              <a:rPr lang="en-US" smtClean="0"/>
              <a:pPr>
                <a:defRPr/>
              </a:pPr>
              <a:t>156</a:t>
            </a:fld>
            <a:endParaRPr lang="en-US" dirty="0"/>
          </a:p>
        </p:txBody>
      </p:sp>
    </p:spTree>
    <p:extLst>
      <p:ext uri="{BB962C8B-B14F-4D97-AF65-F5344CB8AC3E}">
        <p14:creationId xmlns:p14="http://schemas.microsoft.com/office/powerpoint/2010/main" val="4121077947"/>
      </p:ext>
    </p:extLst>
  </p:cSld>
  <p:clrMapOvr>
    <a:masterClrMapping/>
  </p:clrMapOvr>
  <p:transition>
    <p:strips/>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A77AB-FBD2-4AC0-8B8C-2E8678C89BCC}"/>
              </a:ext>
            </a:extLst>
          </p:cNvPr>
          <p:cNvSpPr>
            <a:spLocks noGrp="1"/>
          </p:cNvSpPr>
          <p:nvPr>
            <p:ph type="title"/>
          </p:nvPr>
        </p:nvSpPr>
        <p:spPr/>
        <p:txBody>
          <a:bodyPr/>
          <a:lstStyle/>
          <a:p>
            <a:r>
              <a:rPr lang="en-US" dirty="0"/>
              <a:t>SQL Injection Example (cont’d)</a:t>
            </a:r>
          </a:p>
        </p:txBody>
      </p:sp>
      <p:sp>
        <p:nvSpPr>
          <p:cNvPr id="4" name="Slide Number Placeholder 3">
            <a:extLst>
              <a:ext uri="{FF2B5EF4-FFF2-40B4-BE49-F238E27FC236}">
                <a16:creationId xmlns:a16="http://schemas.microsoft.com/office/drawing/2014/main" id="{3E166A81-8736-4009-806E-EB466A527B31}"/>
              </a:ext>
            </a:extLst>
          </p:cNvPr>
          <p:cNvSpPr>
            <a:spLocks noGrp="1"/>
          </p:cNvSpPr>
          <p:nvPr>
            <p:ph type="sldNum" sz="quarter" idx="10"/>
          </p:nvPr>
        </p:nvSpPr>
        <p:spPr/>
        <p:txBody>
          <a:bodyPr/>
          <a:lstStyle/>
          <a:p>
            <a:pPr>
              <a:defRPr/>
            </a:pPr>
            <a:fld id="{2D801DCE-B9BA-4E03-9E27-F95A86438FEE}" type="slidenum">
              <a:rPr lang="en-US" smtClean="0"/>
              <a:pPr>
                <a:defRPr/>
              </a:pPr>
              <a:t>157</a:t>
            </a:fld>
            <a:endParaRPr lang="en-US" dirty="0"/>
          </a:p>
        </p:txBody>
      </p:sp>
      <p:pic>
        <p:nvPicPr>
          <p:cNvPr id="5" name="Picture 4">
            <a:extLst>
              <a:ext uri="{FF2B5EF4-FFF2-40B4-BE49-F238E27FC236}">
                <a16:creationId xmlns:a16="http://schemas.microsoft.com/office/drawing/2014/main" id="{5A652762-5FCC-49DF-85AF-AE228D1FF502}"/>
              </a:ext>
            </a:extLst>
          </p:cNvPr>
          <p:cNvPicPr>
            <a:picLocks noChangeAspect="1"/>
          </p:cNvPicPr>
          <p:nvPr/>
        </p:nvPicPr>
        <p:blipFill>
          <a:blip r:embed="rId2"/>
          <a:stretch>
            <a:fillRect/>
          </a:stretch>
        </p:blipFill>
        <p:spPr>
          <a:xfrm>
            <a:off x="304800" y="2134200"/>
            <a:ext cx="7467600" cy="1675800"/>
          </a:xfrm>
          <a:prstGeom prst="rect">
            <a:avLst/>
          </a:prstGeom>
        </p:spPr>
      </p:pic>
      <p:pic>
        <p:nvPicPr>
          <p:cNvPr id="6" name="Picture 5">
            <a:extLst>
              <a:ext uri="{FF2B5EF4-FFF2-40B4-BE49-F238E27FC236}">
                <a16:creationId xmlns:a16="http://schemas.microsoft.com/office/drawing/2014/main" id="{E68B3316-3AEC-4F1C-B0C7-2C3F9008807B}"/>
              </a:ext>
            </a:extLst>
          </p:cNvPr>
          <p:cNvPicPr>
            <a:picLocks noChangeAspect="1"/>
          </p:cNvPicPr>
          <p:nvPr/>
        </p:nvPicPr>
        <p:blipFill>
          <a:blip r:embed="rId3"/>
          <a:stretch>
            <a:fillRect/>
          </a:stretch>
        </p:blipFill>
        <p:spPr>
          <a:xfrm>
            <a:off x="228600" y="1033538"/>
            <a:ext cx="7696200" cy="1404862"/>
          </a:xfrm>
          <a:prstGeom prst="rect">
            <a:avLst/>
          </a:prstGeom>
        </p:spPr>
      </p:pic>
      <p:pic>
        <p:nvPicPr>
          <p:cNvPr id="7" name="Picture 6">
            <a:extLst>
              <a:ext uri="{FF2B5EF4-FFF2-40B4-BE49-F238E27FC236}">
                <a16:creationId xmlns:a16="http://schemas.microsoft.com/office/drawing/2014/main" id="{6FEAD0E4-D87E-4A0B-A6E5-6C4871FCA4E5}"/>
              </a:ext>
            </a:extLst>
          </p:cNvPr>
          <p:cNvPicPr>
            <a:picLocks noChangeAspect="1"/>
          </p:cNvPicPr>
          <p:nvPr/>
        </p:nvPicPr>
        <p:blipFill>
          <a:blip r:embed="rId4"/>
          <a:stretch>
            <a:fillRect/>
          </a:stretch>
        </p:blipFill>
        <p:spPr>
          <a:xfrm>
            <a:off x="2971800" y="3624813"/>
            <a:ext cx="3124200" cy="3385587"/>
          </a:xfrm>
          <a:prstGeom prst="rect">
            <a:avLst/>
          </a:prstGeom>
        </p:spPr>
      </p:pic>
    </p:spTree>
    <p:extLst>
      <p:ext uri="{BB962C8B-B14F-4D97-AF65-F5344CB8AC3E}">
        <p14:creationId xmlns:p14="http://schemas.microsoft.com/office/powerpoint/2010/main" val="2609932317"/>
      </p:ext>
    </p:extLst>
  </p:cSld>
  <p:clrMapOvr>
    <a:masterClrMapping/>
  </p:clrMapOvr>
  <p:transition>
    <p:strips/>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B250-024C-4758-9830-8CB1CF41313A}"/>
              </a:ext>
            </a:extLst>
          </p:cNvPr>
          <p:cNvSpPr>
            <a:spLocks noGrp="1"/>
          </p:cNvSpPr>
          <p:nvPr>
            <p:ph type="title"/>
          </p:nvPr>
        </p:nvSpPr>
        <p:spPr/>
        <p:txBody>
          <a:bodyPr/>
          <a:lstStyle/>
          <a:p>
            <a:r>
              <a:rPr lang="en-US" dirty="0"/>
              <a:t>SQL Injection Mitigation</a:t>
            </a:r>
          </a:p>
        </p:txBody>
      </p:sp>
      <p:sp>
        <p:nvSpPr>
          <p:cNvPr id="3" name="Content Placeholder 2">
            <a:extLst>
              <a:ext uri="{FF2B5EF4-FFF2-40B4-BE49-F238E27FC236}">
                <a16:creationId xmlns:a16="http://schemas.microsoft.com/office/drawing/2014/main" id="{54973360-13E6-4248-BBB2-C4092CBFBDDF}"/>
              </a:ext>
            </a:extLst>
          </p:cNvPr>
          <p:cNvSpPr>
            <a:spLocks noGrp="1"/>
          </p:cNvSpPr>
          <p:nvPr>
            <p:ph idx="1"/>
          </p:nvPr>
        </p:nvSpPr>
        <p:spPr/>
        <p:txBody>
          <a:bodyPr/>
          <a:lstStyle/>
          <a:p>
            <a:r>
              <a:rPr lang="en-US" dirty="0"/>
              <a:t>Prevent the malformed inputs</a:t>
            </a:r>
          </a:p>
          <a:p>
            <a:r>
              <a:rPr lang="en-US" dirty="0"/>
              <a:t>Basic tool: PHP Filters</a:t>
            </a:r>
          </a:p>
          <a:p>
            <a:r>
              <a:rPr lang="en-US" dirty="0"/>
              <a:t>However, it is not a complete solution, e.g.,</a:t>
            </a:r>
          </a:p>
          <a:p>
            <a:pPr lvl="1"/>
            <a:r>
              <a:rPr lang="en-US" dirty="0"/>
              <a:t>ID should be int</a:t>
            </a:r>
          </a:p>
          <a:p>
            <a:pPr lvl="2"/>
            <a:r>
              <a:rPr lang="en-US" dirty="0"/>
              <a:t>Filter by </a:t>
            </a:r>
            <a:r>
              <a:rPr lang="en-US" sz="2500" b="1" dirty="0">
                <a:solidFill>
                  <a:srgbClr val="0033CC"/>
                </a:solidFill>
                <a:latin typeface="Courier New" pitchFamily="49" charset="0"/>
                <a:cs typeface="Courier New" pitchFamily="49" charset="0"/>
              </a:rPr>
              <a:t>FILTER_VALIDATE_INT</a:t>
            </a:r>
            <a:r>
              <a:rPr lang="en-US" sz="2500" dirty="0"/>
              <a:t> </a:t>
            </a:r>
          </a:p>
          <a:p>
            <a:pPr lvl="1"/>
            <a:r>
              <a:rPr lang="en-US" sz="2800" dirty="0"/>
              <a:t>Password is string</a:t>
            </a:r>
          </a:p>
          <a:p>
            <a:pPr lvl="2"/>
            <a:r>
              <a:rPr lang="en-US" sz="2500" dirty="0"/>
              <a:t>Filter by ???!!</a:t>
            </a:r>
          </a:p>
        </p:txBody>
      </p:sp>
      <p:sp>
        <p:nvSpPr>
          <p:cNvPr id="4" name="Slide Number Placeholder 3">
            <a:extLst>
              <a:ext uri="{FF2B5EF4-FFF2-40B4-BE49-F238E27FC236}">
                <a16:creationId xmlns:a16="http://schemas.microsoft.com/office/drawing/2014/main" id="{B8A434EB-9280-4494-B672-ECE52B70F37B}"/>
              </a:ext>
            </a:extLst>
          </p:cNvPr>
          <p:cNvSpPr>
            <a:spLocks noGrp="1"/>
          </p:cNvSpPr>
          <p:nvPr>
            <p:ph type="sldNum" sz="quarter" idx="10"/>
          </p:nvPr>
        </p:nvSpPr>
        <p:spPr/>
        <p:txBody>
          <a:bodyPr/>
          <a:lstStyle/>
          <a:p>
            <a:pPr>
              <a:defRPr/>
            </a:pPr>
            <a:fld id="{2D801DCE-B9BA-4E03-9E27-F95A86438FEE}" type="slidenum">
              <a:rPr lang="en-US" smtClean="0"/>
              <a:pPr>
                <a:defRPr/>
              </a:pPr>
              <a:t>158</a:t>
            </a:fld>
            <a:endParaRPr lang="en-US" dirty="0"/>
          </a:p>
        </p:txBody>
      </p:sp>
    </p:spTree>
    <p:extLst>
      <p:ext uri="{BB962C8B-B14F-4D97-AF65-F5344CB8AC3E}">
        <p14:creationId xmlns:p14="http://schemas.microsoft.com/office/powerpoint/2010/main" val="3807345272"/>
      </p:ext>
    </p:extLst>
  </p:cSld>
  <p:clrMapOvr>
    <a:masterClrMapping/>
  </p:clrMapOvr>
  <p:transition>
    <p:strips/>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9144000" cy="762000"/>
          </a:xfrm>
        </p:spPr>
        <p:txBody>
          <a:bodyPr/>
          <a:lstStyle/>
          <a:p>
            <a:r>
              <a:rPr lang="en-US" dirty="0"/>
              <a:t>Preventing SQL Injection</a:t>
            </a:r>
          </a:p>
        </p:txBody>
      </p:sp>
      <p:sp>
        <p:nvSpPr>
          <p:cNvPr id="3" name="Content Placeholder 2"/>
          <p:cNvSpPr>
            <a:spLocks noGrp="1"/>
          </p:cNvSpPr>
          <p:nvPr>
            <p:ph idx="1"/>
          </p:nvPr>
        </p:nvSpPr>
        <p:spPr>
          <a:xfrm>
            <a:off x="304800" y="1143000"/>
            <a:ext cx="8839200" cy="5181600"/>
          </a:xfrm>
        </p:spPr>
        <p:txBody>
          <a:bodyPr/>
          <a:lstStyle/>
          <a:p>
            <a:r>
              <a:rPr lang="en-US" sz="3200" dirty="0"/>
              <a:t>Parameterized queries by </a:t>
            </a:r>
            <a:r>
              <a:rPr lang="en-US" sz="3200" i="1" dirty="0">
                <a:solidFill>
                  <a:srgbClr val="CC0000"/>
                </a:solidFill>
              </a:rPr>
              <a:t>preparing</a:t>
            </a:r>
            <a:r>
              <a:rPr lang="en-US" sz="3200" dirty="0">
                <a:solidFill>
                  <a:srgbClr val="CC0000"/>
                </a:solidFill>
              </a:rPr>
              <a:t> </a:t>
            </a:r>
            <a:r>
              <a:rPr lang="en-US" sz="3200" dirty="0"/>
              <a:t>statements</a:t>
            </a:r>
          </a:p>
          <a:p>
            <a:pPr lvl="1">
              <a:spcBef>
                <a:spcPts val="100"/>
              </a:spcBef>
            </a:pPr>
            <a:r>
              <a:rPr lang="en-US" sz="2800" dirty="0"/>
              <a:t>Preparing stage</a:t>
            </a:r>
          </a:p>
          <a:p>
            <a:pPr lvl="2">
              <a:spcBef>
                <a:spcPts val="100"/>
              </a:spcBef>
            </a:pPr>
            <a:r>
              <a:rPr lang="en-US" sz="2400" dirty="0"/>
              <a:t>Statement </a:t>
            </a:r>
            <a:r>
              <a:rPr lang="en-US" sz="2400" i="1" dirty="0">
                <a:solidFill>
                  <a:srgbClr val="C00000"/>
                </a:solidFill>
              </a:rPr>
              <a:t>template</a:t>
            </a:r>
            <a:r>
              <a:rPr lang="en-US" sz="2400" dirty="0"/>
              <a:t> is sent to server </a:t>
            </a:r>
          </a:p>
          <a:p>
            <a:pPr lvl="3">
              <a:spcBef>
                <a:spcPts val="100"/>
              </a:spcBef>
            </a:pPr>
            <a:r>
              <a:rPr lang="en-US" sz="2000" dirty="0"/>
              <a:t>Server checks syntax &amp; initialize internal resources for execution</a:t>
            </a:r>
          </a:p>
          <a:p>
            <a:pPr lvl="1">
              <a:spcBef>
                <a:spcPts val="100"/>
              </a:spcBef>
            </a:pPr>
            <a:r>
              <a:rPr lang="en-US" sz="2800" dirty="0"/>
              <a:t>Variable binding &amp; Execution stage</a:t>
            </a:r>
          </a:p>
          <a:p>
            <a:pPr lvl="2">
              <a:spcBef>
                <a:spcPts val="100"/>
              </a:spcBef>
            </a:pPr>
            <a:r>
              <a:rPr lang="en-US" sz="2400" i="1" dirty="0">
                <a:solidFill>
                  <a:srgbClr val="C00000"/>
                </a:solidFill>
              </a:rPr>
              <a:t>Value</a:t>
            </a:r>
            <a:r>
              <a:rPr lang="en-US" sz="2400" dirty="0"/>
              <a:t> of variables are sent</a:t>
            </a:r>
          </a:p>
          <a:p>
            <a:pPr lvl="2">
              <a:spcBef>
                <a:spcPts val="100"/>
              </a:spcBef>
            </a:pPr>
            <a:r>
              <a:rPr lang="en-US" sz="2400" dirty="0"/>
              <a:t>Server creates statement from the template &amp; the bounded variables &amp; executes it</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159</a:t>
            </a:fld>
            <a:endParaRPr lang="en-US" dirty="0"/>
          </a:p>
        </p:txBody>
      </p:sp>
    </p:spTree>
    <p:extLst>
      <p:ext uri="{BB962C8B-B14F-4D97-AF65-F5344CB8AC3E}">
        <p14:creationId xmlns:p14="http://schemas.microsoft.com/office/powerpoint/2010/main" val="4220977323"/>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PHP “Hello World”: Server Side</a:t>
            </a:r>
          </a:p>
        </p:txBody>
      </p:sp>
      <p:sp>
        <p:nvSpPr>
          <p:cNvPr id="3" name="Content Placeholder 2"/>
          <p:cNvSpPr>
            <a:spLocks noGrp="1"/>
          </p:cNvSpPr>
          <p:nvPr>
            <p:ph idx="1"/>
          </p:nvPr>
        </p:nvSpPr>
        <p:spPr/>
        <p:txBody>
          <a:bodyPr/>
          <a:lstStyle/>
          <a:p>
            <a:pPr>
              <a:spcBef>
                <a:spcPts val="300"/>
              </a:spcBef>
              <a:buNone/>
            </a:pPr>
            <a:r>
              <a:rPr lang="en-US" sz="3200" b="1" dirty="0">
                <a:latin typeface="Courier New" pitchFamily="49" charset="0"/>
                <a:cs typeface="Courier New" pitchFamily="49" charset="0"/>
              </a:rPr>
              <a:t>&lt;!</a:t>
            </a:r>
            <a:r>
              <a:rPr lang="en-US" sz="3200" b="1" dirty="0" err="1">
                <a:latin typeface="Courier New" pitchFamily="49" charset="0"/>
                <a:cs typeface="Courier New" pitchFamily="49" charset="0"/>
              </a:rPr>
              <a:t>DOCTYPE</a:t>
            </a:r>
            <a:r>
              <a:rPr lang="en-US" sz="3200" b="1" dirty="0">
                <a:latin typeface="Courier New" pitchFamily="49" charset="0"/>
                <a:cs typeface="Courier New" pitchFamily="49" charset="0"/>
              </a:rPr>
              <a:t> html&gt;</a:t>
            </a:r>
          </a:p>
          <a:p>
            <a:pPr>
              <a:spcBef>
                <a:spcPts val="300"/>
              </a:spcBef>
              <a:buNone/>
            </a:pPr>
            <a:r>
              <a:rPr lang="en-US" sz="3200" b="1" dirty="0">
                <a:latin typeface="Courier New" pitchFamily="49" charset="0"/>
                <a:cs typeface="Courier New" pitchFamily="49" charset="0"/>
              </a:rPr>
              <a:t>&lt;html&gt;</a:t>
            </a:r>
          </a:p>
          <a:p>
            <a:pPr>
              <a:spcBef>
                <a:spcPts val="300"/>
              </a:spcBef>
              <a:buNone/>
            </a:pPr>
            <a:r>
              <a:rPr lang="en-US" sz="3200" b="1" dirty="0">
                <a:latin typeface="Courier New" pitchFamily="49" charset="0"/>
                <a:cs typeface="Courier New" pitchFamily="49" charset="0"/>
              </a:rPr>
              <a:t>&lt;head&gt;</a:t>
            </a:r>
          </a:p>
          <a:p>
            <a:pPr>
              <a:spcBef>
                <a:spcPts val="300"/>
              </a:spcBef>
              <a:buNone/>
            </a:pPr>
            <a:r>
              <a:rPr lang="en-US" sz="3200" b="1" dirty="0">
                <a:latin typeface="Courier New" pitchFamily="49" charset="0"/>
                <a:cs typeface="Courier New" pitchFamily="49" charset="0"/>
              </a:rPr>
              <a:t>&lt;/head&gt;</a:t>
            </a:r>
          </a:p>
          <a:p>
            <a:pPr>
              <a:spcBef>
                <a:spcPts val="300"/>
              </a:spcBef>
              <a:buNone/>
            </a:pPr>
            <a:r>
              <a:rPr lang="en-US" sz="3200" b="1" dirty="0">
                <a:latin typeface="Courier New" pitchFamily="49" charset="0"/>
                <a:cs typeface="Courier New" pitchFamily="49" charset="0"/>
              </a:rPr>
              <a:t>&lt;body&gt;</a:t>
            </a:r>
          </a:p>
          <a:p>
            <a:pPr>
              <a:spcBef>
                <a:spcPts val="300"/>
              </a:spcBef>
              <a:buNone/>
            </a:pPr>
            <a:r>
              <a:rPr lang="en-US" sz="3200" b="1" dirty="0">
                <a:solidFill>
                  <a:srgbClr val="0033CC"/>
                </a:solidFill>
                <a:latin typeface="Courier New" pitchFamily="49" charset="0"/>
                <a:cs typeface="Courier New" pitchFamily="49" charset="0"/>
              </a:rPr>
              <a:t>&lt;?</a:t>
            </a:r>
            <a:r>
              <a:rPr lang="en-US" sz="3200" b="1" dirty="0" err="1">
                <a:solidFill>
                  <a:srgbClr val="0033CC"/>
                </a:solidFill>
                <a:latin typeface="Courier New" pitchFamily="49" charset="0"/>
                <a:cs typeface="Courier New" pitchFamily="49" charset="0"/>
              </a:rPr>
              <a:t>php</a:t>
            </a:r>
            <a:endParaRPr lang="en-US" sz="3200" b="1" dirty="0">
              <a:solidFill>
                <a:srgbClr val="0033CC"/>
              </a:solidFill>
              <a:latin typeface="Courier New" pitchFamily="49" charset="0"/>
              <a:cs typeface="Courier New" pitchFamily="49" charset="0"/>
            </a:endParaRPr>
          </a:p>
          <a:p>
            <a:pPr>
              <a:spcBef>
                <a:spcPts val="300"/>
              </a:spcBef>
              <a:buNone/>
            </a:pPr>
            <a:r>
              <a:rPr lang="en-US" sz="3200" b="1" dirty="0">
                <a:solidFill>
                  <a:srgbClr val="C00000"/>
                </a:solidFill>
                <a:latin typeface="Courier New" pitchFamily="49" charset="0"/>
                <a:cs typeface="Courier New" pitchFamily="49" charset="0"/>
              </a:rPr>
              <a:t>	print "&lt;h1&gt;Hello World&lt;/h1&gt;";</a:t>
            </a:r>
          </a:p>
          <a:p>
            <a:pPr>
              <a:spcBef>
                <a:spcPts val="300"/>
              </a:spcBef>
              <a:buNone/>
            </a:pPr>
            <a:r>
              <a:rPr lang="en-US" sz="3200" b="1" dirty="0">
                <a:solidFill>
                  <a:srgbClr val="0033CC"/>
                </a:solidFill>
                <a:latin typeface="Courier New" pitchFamily="49" charset="0"/>
                <a:cs typeface="Courier New" pitchFamily="49" charset="0"/>
              </a:rPr>
              <a:t>?&gt;</a:t>
            </a:r>
          </a:p>
          <a:p>
            <a:pPr>
              <a:spcBef>
                <a:spcPts val="300"/>
              </a:spcBef>
              <a:buNone/>
            </a:pPr>
            <a:r>
              <a:rPr lang="en-US" sz="3200" b="1" dirty="0">
                <a:latin typeface="Courier New" pitchFamily="49" charset="0"/>
                <a:cs typeface="Courier New" pitchFamily="49" charset="0"/>
              </a:rPr>
              <a:t>&lt;/body&gt;</a:t>
            </a:r>
          </a:p>
          <a:p>
            <a:pPr>
              <a:spcBef>
                <a:spcPts val="300"/>
              </a:spcBef>
              <a:buNone/>
            </a:pPr>
            <a:r>
              <a:rPr lang="en-US" sz="3200" b="1" dirty="0">
                <a:latin typeface="Courier New" pitchFamily="49" charset="0"/>
                <a:cs typeface="Courier New" pitchFamily="49" charset="0"/>
              </a:rPr>
              <a:t>&lt;/html&gt;</a:t>
            </a:r>
          </a:p>
          <a:p>
            <a:pPr>
              <a:spcBef>
                <a:spcPts val="300"/>
              </a:spcBef>
              <a:buNone/>
            </a:pPr>
            <a:r>
              <a:rPr lang="en-US" sz="3200" b="1" dirty="0">
                <a:latin typeface="Courier New" pitchFamily="49" charset="0"/>
                <a:cs typeface="Courier New" pitchFamily="49" charset="0"/>
              </a:rPr>
              <a:t>	</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16</a:t>
            </a:fld>
            <a:endParaRPr lang="en-US" dirty="0"/>
          </a:p>
        </p:txBody>
      </p:sp>
      <p:grpSp>
        <p:nvGrpSpPr>
          <p:cNvPr id="19" name="Group 18"/>
          <p:cNvGrpSpPr/>
          <p:nvPr/>
        </p:nvGrpSpPr>
        <p:grpSpPr>
          <a:xfrm>
            <a:off x="304800" y="1219200"/>
            <a:ext cx="8686800" cy="5105400"/>
            <a:chOff x="304800" y="1219200"/>
            <a:chExt cx="8686800" cy="5105400"/>
          </a:xfrm>
        </p:grpSpPr>
        <p:sp>
          <p:nvSpPr>
            <p:cNvPr id="5" name="Rounded Rectangle 4"/>
            <p:cNvSpPr/>
            <p:nvPr/>
          </p:nvSpPr>
          <p:spPr>
            <a:xfrm>
              <a:off x="304800" y="1219200"/>
              <a:ext cx="4191000" cy="2590800"/>
            </a:xfrm>
            <a:prstGeom prst="roundRect">
              <a:avLst/>
            </a:prstGeom>
            <a:solidFill>
              <a:srgbClr val="0070C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04800" y="5334000"/>
              <a:ext cx="4191000" cy="990600"/>
            </a:xfrm>
            <a:prstGeom prst="roundRect">
              <a:avLst/>
            </a:prstGeom>
            <a:solidFill>
              <a:srgbClr val="0070C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endCxn id="11" idx="1"/>
            </p:cNvCxnSpPr>
            <p:nvPr/>
          </p:nvCxnSpPr>
          <p:spPr>
            <a:xfrm>
              <a:off x="4495800" y="2409855"/>
              <a:ext cx="9906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1" idx="1"/>
            </p:cNvCxnSpPr>
            <p:nvPr/>
          </p:nvCxnSpPr>
          <p:spPr>
            <a:xfrm flipV="1">
              <a:off x="4495800" y="2409855"/>
              <a:ext cx="990600" cy="34194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86400" y="2209800"/>
              <a:ext cx="3429000" cy="400110"/>
            </a:xfrm>
            <a:prstGeom prst="rect">
              <a:avLst/>
            </a:prstGeom>
            <a:noFill/>
            <a:ln>
              <a:solidFill>
                <a:schemeClr val="tx1"/>
              </a:solidFill>
            </a:ln>
          </p:spPr>
          <p:txBody>
            <a:bodyPr wrap="square" rtlCol="0">
              <a:spAutoFit/>
            </a:bodyPr>
            <a:lstStyle/>
            <a:p>
              <a:r>
                <a:rPr lang="en-US" sz="2000" dirty="0"/>
                <a:t>Sent to client in “copy mode”</a:t>
              </a:r>
            </a:p>
          </p:txBody>
        </p:sp>
        <p:cxnSp>
          <p:nvCxnSpPr>
            <p:cNvPr id="12" name="Straight Arrow Connector 11"/>
            <p:cNvCxnSpPr>
              <a:endCxn id="16" idx="1"/>
            </p:cNvCxnSpPr>
            <p:nvPr/>
          </p:nvCxnSpPr>
          <p:spPr>
            <a:xfrm>
              <a:off x="5257800" y="5298744"/>
              <a:ext cx="457200" cy="58106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340056" y="3850944"/>
              <a:ext cx="7620000" cy="1447800"/>
            </a:xfrm>
            <a:prstGeom prst="roundRect">
              <a:avLst/>
            </a:prstGeom>
            <a:solidFill>
              <a:srgbClr val="C0000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715000" y="5525869"/>
              <a:ext cx="3276600" cy="707886"/>
            </a:xfrm>
            <a:prstGeom prst="rect">
              <a:avLst/>
            </a:prstGeom>
            <a:noFill/>
            <a:ln>
              <a:solidFill>
                <a:schemeClr val="tx1"/>
              </a:solidFill>
            </a:ln>
          </p:spPr>
          <p:txBody>
            <a:bodyPr wrap="square" rtlCol="0">
              <a:spAutoFit/>
            </a:bodyPr>
            <a:lstStyle/>
            <a:p>
              <a:r>
                <a:rPr lang="en-US" sz="2000" dirty="0"/>
                <a:t>Parsed and output is sent to client in “interpret mode”</a:t>
              </a:r>
            </a:p>
          </p:txBody>
        </p:sp>
      </p:gr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heckerboard(across)">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Preventing SQL Injection (cont’d)</a:t>
            </a:r>
          </a:p>
        </p:txBody>
      </p:sp>
      <p:sp>
        <p:nvSpPr>
          <p:cNvPr id="3" name="Content Placeholder 2"/>
          <p:cNvSpPr>
            <a:spLocks noGrp="1"/>
          </p:cNvSpPr>
          <p:nvPr>
            <p:ph idx="1"/>
          </p:nvPr>
        </p:nvSpPr>
        <p:spPr>
          <a:xfrm>
            <a:off x="304800" y="1143000"/>
            <a:ext cx="8915400" cy="5181600"/>
          </a:xfrm>
        </p:spPr>
        <p:txBody>
          <a:bodyPr/>
          <a:lstStyle/>
          <a:p>
            <a:r>
              <a:rPr lang="en-US" dirty="0"/>
              <a:t>1) Preparing template (statement)</a:t>
            </a:r>
          </a:p>
          <a:p>
            <a:pPr marL="0" indent="0">
              <a:buNone/>
            </a:pPr>
            <a:r>
              <a:rPr lang="en-US" sz="2400" b="1" dirty="0">
                <a:solidFill>
                  <a:srgbClr val="C00000"/>
                </a:solidFill>
                <a:latin typeface="Courier New" pitchFamily="49" charset="0"/>
                <a:cs typeface="Courier New" pitchFamily="49" charset="0"/>
              </a:rPr>
              <a:t>$</a:t>
            </a:r>
            <a:r>
              <a:rPr lang="en-US" sz="2400" b="1" dirty="0" err="1">
                <a:solidFill>
                  <a:srgbClr val="C00000"/>
                </a:solidFill>
                <a:latin typeface="Courier New" pitchFamily="49" charset="0"/>
                <a:cs typeface="Courier New" pitchFamily="49" charset="0"/>
              </a:rPr>
              <a:t>stmt</a:t>
            </a:r>
            <a:r>
              <a:rPr lang="en-US" sz="2400" b="1" dirty="0">
                <a:latin typeface="Courier New" pitchFamily="49" charset="0"/>
                <a:cs typeface="Courier New" pitchFamily="49" charset="0"/>
              </a:rPr>
              <a:t> = </a:t>
            </a:r>
            <a:r>
              <a:rPr lang="en-US" sz="2400" b="1" dirty="0" err="1">
                <a:solidFill>
                  <a:srgbClr val="0033CC"/>
                </a:solidFill>
                <a:latin typeface="Courier New" pitchFamily="49" charset="0"/>
                <a:cs typeface="Courier New" pitchFamily="49" charset="0"/>
              </a:rPr>
              <a:t>mysqli_prepare</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db</a:t>
            </a:r>
            <a:r>
              <a:rPr lang="en-US" sz="2400" b="1" dirty="0">
                <a:latin typeface="Courier New" pitchFamily="49" charset="0"/>
                <a:cs typeface="Courier New" pitchFamily="49" charset="0"/>
              </a:rPr>
              <a:t>, "SELECT id, pass, name, balance FROM account WHERE id=</a:t>
            </a:r>
            <a:r>
              <a:rPr lang="en-US" sz="2400" b="1" dirty="0">
                <a:solidFill>
                  <a:srgbClr val="CC0000"/>
                </a:solidFill>
                <a:latin typeface="Courier New" pitchFamily="49" charset="0"/>
                <a:cs typeface="Courier New" pitchFamily="49" charset="0"/>
              </a:rPr>
              <a:t>?</a:t>
            </a:r>
            <a:r>
              <a:rPr lang="en-US" sz="2400" b="1" dirty="0">
                <a:latin typeface="Courier New" pitchFamily="49" charset="0"/>
                <a:cs typeface="Courier New" pitchFamily="49" charset="0"/>
              </a:rPr>
              <a:t>");</a:t>
            </a:r>
          </a:p>
          <a:p>
            <a:endParaRPr lang="en-US" sz="500" dirty="0"/>
          </a:p>
          <a:p>
            <a:r>
              <a:rPr lang="en-US" dirty="0"/>
              <a:t>2) Binding variables </a:t>
            </a:r>
          </a:p>
          <a:p>
            <a:pPr marL="0" indent="0">
              <a:buNone/>
            </a:pPr>
            <a:r>
              <a:rPr lang="en-US" sz="2400" b="1" dirty="0" err="1">
                <a:solidFill>
                  <a:srgbClr val="0033CC"/>
                </a:solidFill>
                <a:latin typeface="Courier New" pitchFamily="49" charset="0"/>
                <a:cs typeface="Courier New" pitchFamily="49" charset="0"/>
              </a:rPr>
              <a:t>mysqli_stmt_bind_param</a:t>
            </a:r>
            <a:r>
              <a:rPr lang="en-US" sz="2400" b="1" dirty="0">
                <a:latin typeface="Courier New" pitchFamily="49" charset="0"/>
                <a:cs typeface="Courier New" pitchFamily="49" charset="0"/>
              </a:rPr>
              <a:t>(</a:t>
            </a:r>
            <a:r>
              <a:rPr lang="en-US" sz="2400" b="1" dirty="0">
                <a:solidFill>
                  <a:srgbClr val="C00000"/>
                </a:solidFill>
                <a:latin typeface="Courier New" pitchFamily="49" charset="0"/>
                <a:cs typeface="Courier New" pitchFamily="49" charset="0"/>
              </a:rPr>
              <a:t>$</a:t>
            </a:r>
            <a:r>
              <a:rPr lang="en-US" sz="2400" b="1" dirty="0" err="1">
                <a:solidFill>
                  <a:srgbClr val="C00000"/>
                </a:solidFill>
                <a:latin typeface="Courier New" pitchFamily="49" charset="0"/>
                <a:cs typeface="Courier New" pitchFamily="49" charset="0"/>
              </a:rPr>
              <a:t>stmt</a:t>
            </a:r>
            <a:r>
              <a:rPr lang="en-US" sz="2400" b="1" dirty="0">
                <a:latin typeface="Courier New" pitchFamily="49" charset="0"/>
                <a:cs typeface="Courier New" pitchFamily="49" charset="0"/>
              </a:rPr>
              <a:t>, "</a:t>
            </a:r>
            <a:r>
              <a:rPr lang="en-US" sz="2400" b="1" dirty="0" err="1">
                <a:solidFill>
                  <a:srgbClr val="CC0000"/>
                </a:solidFill>
                <a:latin typeface="Courier New" pitchFamily="49" charset="0"/>
                <a:cs typeface="Courier New" pitchFamily="49" charset="0"/>
              </a:rPr>
              <a:t>i</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user_id</a:t>
            </a:r>
            <a:r>
              <a:rPr lang="en-US" sz="2400" b="1" dirty="0">
                <a:latin typeface="Courier New" pitchFamily="49" charset="0"/>
                <a:cs typeface="Courier New" pitchFamily="49" charset="0"/>
              </a:rPr>
              <a:t>);</a:t>
            </a:r>
          </a:p>
          <a:p>
            <a:pPr marL="327025" lvl="1" indent="0" algn="ctr">
              <a:buNone/>
            </a:pPr>
            <a:r>
              <a:rPr lang="en-US" sz="1800" b="1" dirty="0">
                <a:solidFill>
                  <a:schemeClr val="accent6">
                    <a:lumMod val="75000"/>
                  </a:schemeClr>
                </a:solidFill>
                <a:latin typeface="Courier New" pitchFamily="49" charset="0"/>
                <a:cs typeface="Courier New" pitchFamily="49" charset="0"/>
              </a:rPr>
              <a:t>#guide:(</a:t>
            </a:r>
            <a:r>
              <a:rPr lang="en-US" sz="1800" b="1" dirty="0" err="1">
                <a:solidFill>
                  <a:schemeClr val="accent6">
                    <a:lumMod val="75000"/>
                  </a:schemeClr>
                </a:solidFill>
                <a:latin typeface="Courier New" pitchFamily="49" charset="0"/>
                <a:cs typeface="Courier New" pitchFamily="49" charset="0"/>
              </a:rPr>
              <a:t>i</a:t>
            </a:r>
            <a:r>
              <a:rPr lang="en-US" sz="1800" b="1" dirty="0">
                <a:solidFill>
                  <a:schemeClr val="accent6">
                    <a:lumMod val="75000"/>
                  </a:schemeClr>
                </a:solidFill>
                <a:latin typeface="Courier New" pitchFamily="49" charset="0"/>
                <a:cs typeface="Courier New" pitchFamily="49" charset="0"/>
              </a:rPr>
              <a:t>=</a:t>
            </a:r>
            <a:r>
              <a:rPr lang="en-US" sz="1800" b="1" dirty="0" err="1">
                <a:solidFill>
                  <a:schemeClr val="accent6">
                    <a:lumMod val="75000"/>
                  </a:schemeClr>
                </a:solidFill>
                <a:latin typeface="Courier New" pitchFamily="49" charset="0"/>
                <a:cs typeface="Courier New" pitchFamily="49" charset="0"/>
              </a:rPr>
              <a:t>int,d</a:t>
            </a:r>
            <a:r>
              <a:rPr lang="en-US" sz="1800" b="1" dirty="0">
                <a:solidFill>
                  <a:schemeClr val="accent6">
                    <a:lumMod val="75000"/>
                  </a:schemeClr>
                </a:solidFill>
                <a:latin typeface="Courier New" pitchFamily="49" charset="0"/>
                <a:cs typeface="Courier New" pitchFamily="49" charset="0"/>
              </a:rPr>
              <a:t>=</a:t>
            </a:r>
            <a:r>
              <a:rPr lang="en-US" sz="1800" b="1" dirty="0" err="1">
                <a:solidFill>
                  <a:schemeClr val="accent6">
                    <a:lumMod val="75000"/>
                  </a:schemeClr>
                </a:solidFill>
                <a:latin typeface="Courier New" pitchFamily="49" charset="0"/>
                <a:cs typeface="Courier New" pitchFamily="49" charset="0"/>
              </a:rPr>
              <a:t>float,s</a:t>
            </a:r>
            <a:r>
              <a:rPr lang="en-US" sz="1800" b="1" dirty="0">
                <a:solidFill>
                  <a:schemeClr val="accent6">
                    <a:lumMod val="75000"/>
                  </a:schemeClr>
                </a:solidFill>
                <a:latin typeface="Courier New" pitchFamily="49" charset="0"/>
                <a:cs typeface="Courier New" pitchFamily="49" charset="0"/>
              </a:rPr>
              <a:t>=string,..)</a:t>
            </a:r>
          </a:p>
          <a:p>
            <a:endParaRPr lang="en-US" sz="500" dirty="0"/>
          </a:p>
          <a:p>
            <a:r>
              <a:rPr lang="en-US" dirty="0"/>
              <a:t>3) Executing the statement</a:t>
            </a:r>
          </a:p>
          <a:p>
            <a:pPr marL="0" indent="0">
              <a:buNone/>
            </a:pPr>
            <a:r>
              <a:rPr lang="en-US" sz="2400" b="1" dirty="0" err="1">
                <a:solidFill>
                  <a:srgbClr val="0033CC"/>
                </a:solidFill>
                <a:latin typeface="Courier New" pitchFamily="49" charset="0"/>
                <a:cs typeface="Courier New" pitchFamily="49" charset="0"/>
              </a:rPr>
              <a:t>mysqli_stmt_execute</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stmt</a:t>
            </a:r>
            <a:r>
              <a:rPr lang="en-US" sz="2400" b="1" dirty="0">
                <a:latin typeface="Courier New" pitchFamily="49" charset="0"/>
                <a:cs typeface="Courier New" pitchFamily="49" charset="0"/>
              </a:rPr>
              <a:t>);</a:t>
            </a:r>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160</a:t>
            </a:fld>
            <a:endParaRPr lang="en-US" dirty="0"/>
          </a:p>
        </p:txBody>
      </p:sp>
    </p:spTree>
    <p:extLst>
      <p:ext uri="{BB962C8B-B14F-4D97-AF65-F5344CB8AC3E}">
        <p14:creationId xmlns:p14="http://schemas.microsoft.com/office/powerpoint/2010/main" val="3127029135"/>
      </p:ext>
    </p:extLst>
  </p:cSld>
  <p:clrMapOvr>
    <a:masterClrMapping/>
  </p:clrMapOvr>
  <p:transition>
    <p:strips/>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Preventing SQL Injection (cont’d)</a:t>
            </a:r>
          </a:p>
        </p:txBody>
      </p:sp>
      <p:sp>
        <p:nvSpPr>
          <p:cNvPr id="3" name="Content Placeholder 2"/>
          <p:cNvSpPr>
            <a:spLocks noGrp="1"/>
          </p:cNvSpPr>
          <p:nvPr>
            <p:ph idx="1"/>
          </p:nvPr>
        </p:nvSpPr>
        <p:spPr/>
        <p:txBody>
          <a:bodyPr/>
          <a:lstStyle/>
          <a:p>
            <a:r>
              <a:rPr lang="en-US" dirty="0"/>
              <a:t>4) Binding the results</a:t>
            </a:r>
          </a:p>
          <a:p>
            <a:pPr lvl="1"/>
            <a:r>
              <a:rPr lang="en-US" dirty="0"/>
              <a:t>A variable per column in the output </a:t>
            </a:r>
          </a:p>
          <a:p>
            <a:pPr marL="0" indent="0">
              <a:buNone/>
            </a:pPr>
            <a:r>
              <a:rPr lang="en-US" sz="2400" b="1" dirty="0" err="1">
                <a:solidFill>
                  <a:srgbClr val="0033CC"/>
                </a:solidFill>
                <a:latin typeface="Courier New" pitchFamily="49" charset="0"/>
                <a:cs typeface="Courier New" pitchFamily="49" charset="0"/>
              </a:rPr>
              <a:t>mysqli_stmt_bind_result</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stmt</a:t>
            </a:r>
            <a:r>
              <a:rPr lang="en-US" sz="2400" b="1" dirty="0">
                <a:latin typeface="Courier New" pitchFamily="49" charset="0"/>
                <a:cs typeface="Courier New" pitchFamily="49" charset="0"/>
              </a:rPr>
              <a:t>, $ids, $</a:t>
            </a:r>
            <a:r>
              <a:rPr lang="en-US" sz="2400" b="1" dirty="0" err="1">
                <a:latin typeface="Courier New" pitchFamily="49" charset="0"/>
                <a:cs typeface="Courier New" pitchFamily="49" charset="0"/>
              </a:rPr>
              <a:t>passs</a:t>
            </a:r>
            <a:r>
              <a:rPr lang="en-US" sz="2400" b="1" dirty="0">
                <a:latin typeface="Courier New" pitchFamily="49" charset="0"/>
                <a:cs typeface="Courier New" pitchFamily="49" charset="0"/>
              </a:rPr>
              <a:t>, $names, $balances);</a:t>
            </a:r>
          </a:p>
          <a:p>
            <a:pPr marL="0" indent="0">
              <a:buNone/>
            </a:pPr>
            <a:endParaRPr lang="en-US" sz="1200" b="1" dirty="0">
              <a:latin typeface="Courier New" pitchFamily="49" charset="0"/>
              <a:cs typeface="Courier New" pitchFamily="49" charset="0"/>
            </a:endParaRPr>
          </a:p>
          <a:p>
            <a:r>
              <a:rPr lang="en-US" dirty="0"/>
              <a:t>5) Fetching output from the result</a:t>
            </a:r>
          </a:p>
          <a:p>
            <a:pPr marL="0" indent="0">
              <a:buNone/>
            </a:pPr>
            <a:r>
              <a:rPr lang="en-US" sz="2400" b="1" dirty="0">
                <a:latin typeface="Courier New" pitchFamily="49" charset="0"/>
                <a:cs typeface="Courier New" pitchFamily="49" charset="0"/>
              </a:rPr>
              <a:t>while (</a:t>
            </a:r>
            <a:r>
              <a:rPr lang="en-US" sz="2400" b="1" dirty="0" err="1">
                <a:solidFill>
                  <a:srgbClr val="0033CC"/>
                </a:solidFill>
                <a:latin typeface="Courier New" pitchFamily="49" charset="0"/>
                <a:cs typeface="Courier New" pitchFamily="49" charset="0"/>
              </a:rPr>
              <a:t>mysqli_stmt_fetch</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stmt</a:t>
            </a:r>
            <a:r>
              <a:rPr lang="en-US" sz="2400" b="1" dirty="0">
                <a:latin typeface="Courier New" pitchFamily="49" charset="0"/>
                <a:cs typeface="Courier New" pitchFamily="49" charset="0"/>
              </a:rPr>
              <a:t>)) {</a:t>
            </a:r>
          </a:p>
          <a:p>
            <a:pPr marL="0" indent="0">
              <a:spcBef>
                <a:spcPts val="0"/>
              </a:spcBef>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("ID: %s,  Password: %s,  Name: </a:t>
            </a:r>
          </a:p>
          <a:p>
            <a:pPr marL="0" indent="0">
              <a:spcBef>
                <a:spcPts val="0"/>
              </a:spcBef>
              <a:buNone/>
            </a:pPr>
            <a:r>
              <a:rPr lang="en-US" sz="2400" b="1" dirty="0">
                <a:latin typeface="Courier New" pitchFamily="49" charset="0"/>
                <a:cs typeface="Courier New" pitchFamily="49" charset="0"/>
              </a:rPr>
              <a:t>	%s, Balance: %s\n", $ids, $</a:t>
            </a:r>
            <a:r>
              <a:rPr lang="en-US" sz="2400" b="1" dirty="0" err="1">
                <a:latin typeface="Courier New" pitchFamily="49" charset="0"/>
                <a:cs typeface="Courier New" pitchFamily="49" charset="0"/>
              </a:rPr>
              <a:t>passs</a:t>
            </a:r>
            <a:r>
              <a:rPr lang="en-US" sz="2400" b="1" dirty="0">
                <a:latin typeface="Courier New" pitchFamily="49" charset="0"/>
                <a:cs typeface="Courier New" pitchFamily="49" charset="0"/>
              </a:rPr>
              <a:t>, </a:t>
            </a:r>
          </a:p>
          <a:p>
            <a:pPr marL="0" indent="0">
              <a:spcBef>
                <a:spcPts val="0"/>
              </a:spcBef>
              <a:buNone/>
            </a:pPr>
            <a:r>
              <a:rPr lang="en-US" sz="2400" b="1" dirty="0">
                <a:latin typeface="Courier New" pitchFamily="49" charset="0"/>
                <a:cs typeface="Courier New" pitchFamily="49" charset="0"/>
              </a:rPr>
              <a:t>	$names, $balances);</a:t>
            </a:r>
          </a:p>
          <a:p>
            <a:pPr marL="0" indent="0">
              <a:buNone/>
            </a:pPr>
            <a:r>
              <a:rPr lang="en-US" sz="2400" b="1" dirty="0">
                <a:latin typeface="Courier New" pitchFamily="49" charset="0"/>
                <a:cs typeface="Courier New" pitchFamily="49" charset="0"/>
              </a:rPr>
              <a:t>}</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161</a:t>
            </a:fld>
            <a:endParaRPr lang="en-US" dirty="0"/>
          </a:p>
        </p:txBody>
      </p:sp>
    </p:spTree>
    <p:extLst>
      <p:ext uri="{BB962C8B-B14F-4D97-AF65-F5344CB8AC3E}">
        <p14:creationId xmlns:p14="http://schemas.microsoft.com/office/powerpoint/2010/main" val="2953015256"/>
      </p:ext>
    </p:extLst>
  </p:cSld>
  <p:clrMapOvr>
    <a:masterClrMapping/>
  </p:clrMapOvr>
  <p:transition>
    <p:strips/>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Preventing SQL Injection Example</a:t>
            </a:r>
          </a:p>
        </p:txBody>
      </p:sp>
      <p:sp>
        <p:nvSpPr>
          <p:cNvPr id="3" name="Content Placeholder 2"/>
          <p:cNvSpPr>
            <a:spLocks noGrp="1"/>
          </p:cNvSpPr>
          <p:nvPr>
            <p:ph idx="1"/>
          </p:nvPr>
        </p:nvSpPr>
        <p:spPr/>
        <p:txBody>
          <a:bodyPr/>
          <a:lstStyle/>
          <a:p>
            <a:r>
              <a:rPr lang="en-US" sz="3200" dirty="0"/>
              <a:t>Query by ID</a:t>
            </a:r>
          </a:p>
          <a:p>
            <a:pPr marL="0" indent="0">
              <a:buNone/>
            </a:pP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stmt</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mysqli_prepare</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db</a:t>
            </a:r>
            <a:r>
              <a:rPr lang="en-US" sz="2000" b="1" dirty="0">
                <a:latin typeface="Courier New" pitchFamily="49" charset="0"/>
                <a:cs typeface="Courier New" pitchFamily="49" charset="0"/>
              </a:rPr>
              <a:t>, "SELECT id, pass, name, balance FROM account WHERE </a:t>
            </a:r>
            <a:r>
              <a:rPr lang="en-US" sz="2000" b="1" dirty="0">
                <a:solidFill>
                  <a:srgbClr val="CC0000"/>
                </a:solidFill>
                <a:latin typeface="Courier New" pitchFamily="49" charset="0"/>
                <a:cs typeface="Courier New" pitchFamily="49" charset="0"/>
              </a:rPr>
              <a:t>id=?</a:t>
            </a:r>
            <a:r>
              <a:rPr lang="en-US" sz="2000" b="1" dirty="0">
                <a:latin typeface="Courier New" pitchFamily="49" charset="0"/>
                <a:cs typeface="Courier New" pitchFamily="49" charset="0"/>
              </a:rPr>
              <a:t>")</a:t>
            </a:r>
          </a:p>
          <a:p>
            <a:pPr marL="0" indent="0">
              <a:buNone/>
            </a:pPr>
            <a:r>
              <a:rPr lang="en-US" sz="2000" b="1" dirty="0" err="1">
                <a:latin typeface="Courier New" pitchFamily="49" charset="0"/>
                <a:cs typeface="Courier New" pitchFamily="49" charset="0"/>
              </a:rPr>
              <a:t>mysqli_stmt_bind_param</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stmt</a:t>
            </a:r>
            <a:r>
              <a:rPr lang="en-US" sz="2000" b="1" dirty="0">
                <a:latin typeface="Courier New" pitchFamily="49" charset="0"/>
                <a:cs typeface="Courier New" pitchFamily="49" charset="0"/>
              </a:rPr>
              <a:t>, </a:t>
            </a:r>
            <a:r>
              <a:rPr lang="en-US" sz="2000" b="1" dirty="0">
                <a:solidFill>
                  <a:srgbClr val="CC0000"/>
                </a:solidFill>
                <a:latin typeface="Courier New" pitchFamily="49" charset="0"/>
                <a:cs typeface="Courier New" pitchFamily="49" charset="0"/>
              </a:rPr>
              <a:t>"</a:t>
            </a:r>
            <a:r>
              <a:rPr lang="en-US" sz="2000" b="1" dirty="0" err="1">
                <a:solidFill>
                  <a:srgbClr val="CC0000"/>
                </a:solidFill>
                <a:latin typeface="Courier New" pitchFamily="49" charset="0"/>
                <a:cs typeface="Courier New" pitchFamily="49" charset="0"/>
              </a:rPr>
              <a:t>i</a:t>
            </a:r>
            <a:r>
              <a:rPr lang="en-US" sz="2000" b="1" dirty="0">
                <a:solidFill>
                  <a:srgbClr val="CC0000"/>
                </a:solidFill>
                <a:latin typeface="Courier New" pitchFamily="49" charset="0"/>
                <a:cs typeface="Courier New" pitchFamily="49" charset="0"/>
              </a:rPr>
              <a:t>", $</a:t>
            </a:r>
            <a:r>
              <a:rPr lang="en-US" sz="2000" b="1" dirty="0" err="1">
                <a:solidFill>
                  <a:srgbClr val="CC0000"/>
                </a:solidFill>
                <a:latin typeface="Courier New" pitchFamily="49" charset="0"/>
                <a:cs typeface="Courier New" pitchFamily="49" charset="0"/>
              </a:rPr>
              <a:t>user_id</a:t>
            </a:r>
            <a:r>
              <a:rPr lang="en-US" sz="2000" b="1" dirty="0">
                <a:latin typeface="Courier New" pitchFamily="49" charset="0"/>
                <a:cs typeface="Courier New" pitchFamily="49" charset="0"/>
              </a:rPr>
              <a:t>) </a:t>
            </a:r>
          </a:p>
          <a:p>
            <a:pPr marL="0" indent="0">
              <a:buNone/>
            </a:pPr>
            <a:endParaRPr lang="en-US" sz="3200" dirty="0"/>
          </a:p>
          <a:p>
            <a:r>
              <a:rPr lang="en-US" sz="3200" dirty="0"/>
              <a:t>Query by ID and Password</a:t>
            </a:r>
          </a:p>
          <a:p>
            <a:pPr marL="0" indent="0">
              <a:buNone/>
            </a:pP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stmt</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mysqli_prepare</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db</a:t>
            </a:r>
            <a:r>
              <a:rPr lang="en-US" sz="2000" b="1" dirty="0">
                <a:latin typeface="Courier New" pitchFamily="49" charset="0"/>
                <a:cs typeface="Courier New" pitchFamily="49" charset="0"/>
              </a:rPr>
              <a:t>, "SELECT id, pass, name, balance FROM account WHERE </a:t>
            </a:r>
            <a:r>
              <a:rPr lang="en-US" sz="2000" b="1" dirty="0">
                <a:solidFill>
                  <a:srgbClr val="CC0000"/>
                </a:solidFill>
                <a:latin typeface="Courier New" pitchFamily="49" charset="0"/>
                <a:cs typeface="Courier New" pitchFamily="49" charset="0"/>
              </a:rPr>
              <a:t>id=? and pass=?</a:t>
            </a:r>
            <a:r>
              <a:rPr lang="en-US" sz="2000" b="1" dirty="0">
                <a:latin typeface="Courier New" pitchFamily="49" charset="0"/>
                <a:cs typeface="Courier New" pitchFamily="49" charset="0"/>
              </a:rPr>
              <a:t>")</a:t>
            </a:r>
          </a:p>
          <a:p>
            <a:pPr marL="0" indent="0">
              <a:buNone/>
            </a:pPr>
            <a:r>
              <a:rPr lang="en-US" sz="2000" b="1" dirty="0" err="1">
                <a:latin typeface="Courier New" pitchFamily="49" charset="0"/>
                <a:cs typeface="Courier New" pitchFamily="49" charset="0"/>
              </a:rPr>
              <a:t>mysqli_stmt_bind_param</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stmt</a:t>
            </a:r>
            <a:r>
              <a:rPr lang="en-US" sz="2000" b="1" dirty="0">
                <a:latin typeface="Courier New" pitchFamily="49" charset="0"/>
                <a:cs typeface="Courier New" pitchFamily="49" charset="0"/>
              </a:rPr>
              <a:t>, </a:t>
            </a:r>
            <a:r>
              <a:rPr lang="en-US" sz="2000" b="1" dirty="0">
                <a:solidFill>
                  <a:srgbClr val="CC0000"/>
                </a:solidFill>
                <a:latin typeface="Courier New" pitchFamily="49" charset="0"/>
                <a:cs typeface="Courier New" pitchFamily="49" charset="0"/>
              </a:rPr>
              <a:t>"is", $</a:t>
            </a:r>
            <a:r>
              <a:rPr lang="en-US" sz="2000" b="1" dirty="0" err="1">
                <a:solidFill>
                  <a:srgbClr val="CC0000"/>
                </a:solidFill>
                <a:latin typeface="Courier New" pitchFamily="49" charset="0"/>
                <a:cs typeface="Courier New" pitchFamily="49" charset="0"/>
              </a:rPr>
              <a:t>user_id</a:t>
            </a:r>
            <a:r>
              <a:rPr lang="en-US" sz="2000" b="1" dirty="0">
                <a:solidFill>
                  <a:srgbClr val="CC0000"/>
                </a:solidFill>
                <a:latin typeface="Courier New" pitchFamily="49" charset="0"/>
                <a:cs typeface="Courier New" pitchFamily="49" charset="0"/>
              </a:rPr>
              <a:t>, $password</a:t>
            </a:r>
            <a:r>
              <a:rPr lang="en-US" sz="2000" b="1" dirty="0">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a:t>
            </a:r>
            <a:r>
              <a:rPr lang="en-US" sz="2000" b="1" dirty="0" err="1">
                <a:solidFill>
                  <a:srgbClr val="FF0000"/>
                </a:solidFill>
                <a:latin typeface="Courier New" pitchFamily="49" charset="0"/>
                <a:cs typeface="Courier New" pitchFamily="49" charset="0"/>
              </a:rPr>
              <a:t>is:sting</a:t>
            </a:r>
            <a:r>
              <a:rPr lang="en-US" sz="2000" b="1" dirty="0">
                <a:solidFill>
                  <a:srgbClr val="FF0000"/>
                </a:solidFill>
                <a:latin typeface="Courier New" pitchFamily="49" charset="0"/>
                <a:cs typeface="Courier New" pitchFamily="49" charset="0"/>
              </a:rPr>
              <a:t> and </a:t>
            </a:r>
            <a:r>
              <a:rPr lang="en-US" sz="2000" b="1" dirty="0" err="1">
                <a:solidFill>
                  <a:srgbClr val="FF0000"/>
                </a:solidFill>
                <a:latin typeface="Courier New" pitchFamily="49" charset="0"/>
                <a:cs typeface="Courier New" pitchFamily="49" charset="0"/>
              </a:rPr>
              <a:t>int</a:t>
            </a:r>
            <a:endParaRPr lang="en-US" sz="2000" b="1" dirty="0">
              <a:solidFill>
                <a:srgbClr val="FF0000"/>
              </a:solidFill>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162</a:t>
            </a:fld>
            <a:endParaRPr lang="en-US" dirty="0"/>
          </a:p>
        </p:txBody>
      </p:sp>
    </p:spTree>
    <p:extLst>
      <p:ext uri="{BB962C8B-B14F-4D97-AF65-F5344CB8AC3E}">
        <p14:creationId xmlns:p14="http://schemas.microsoft.com/office/powerpoint/2010/main" val="588222244"/>
      </p:ext>
    </p:extLst>
  </p:cSld>
  <p:clrMapOvr>
    <a:masterClrMapping/>
  </p:clrMapOvr>
  <p:transition>
    <p:strips/>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08C0-C739-4F8E-99F6-4E6065CCE9E6}"/>
              </a:ext>
            </a:extLst>
          </p:cNvPr>
          <p:cNvSpPr>
            <a:spLocks noGrp="1"/>
          </p:cNvSpPr>
          <p:nvPr>
            <p:ph type="title"/>
          </p:nvPr>
        </p:nvSpPr>
        <p:spPr/>
        <p:txBody>
          <a:bodyPr/>
          <a:lstStyle/>
          <a:p>
            <a:r>
              <a:rPr lang="en-US" dirty="0"/>
              <a:t>Preventing SQL Injection Example</a:t>
            </a:r>
          </a:p>
        </p:txBody>
      </p:sp>
      <p:sp>
        <p:nvSpPr>
          <p:cNvPr id="4" name="Slide Number Placeholder 3">
            <a:extLst>
              <a:ext uri="{FF2B5EF4-FFF2-40B4-BE49-F238E27FC236}">
                <a16:creationId xmlns:a16="http://schemas.microsoft.com/office/drawing/2014/main" id="{4929A151-2AFB-410A-8DE2-E886C2A4E313}"/>
              </a:ext>
            </a:extLst>
          </p:cNvPr>
          <p:cNvSpPr>
            <a:spLocks noGrp="1"/>
          </p:cNvSpPr>
          <p:nvPr>
            <p:ph type="sldNum" sz="quarter" idx="10"/>
          </p:nvPr>
        </p:nvSpPr>
        <p:spPr/>
        <p:txBody>
          <a:bodyPr/>
          <a:lstStyle/>
          <a:p>
            <a:pPr>
              <a:defRPr/>
            </a:pPr>
            <a:fld id="{2D801DCE-B9BA-4E03-9E27-F95A86438FEE}" type="slidenum">
              <a:rPr lang="en-US" smtClean="0"/>
              <a:pPr>
                <a:defRPr/>
              </a:pPr>
              <a:t>163</a:t>
            </a:fld>
            <a:endParaRPr lang="en-US" dirty="0"/>
          </a:p>
        </p:txBody>
      </p:sp>
      <p:pic>
        <p:nvPicPr>
          <p:cNvPr id="5" name="Picture 4">
            <a:extLst>
              <a:ext uri="{FF2B5EF4-FFF2-40B4-BE49-F238E27FC236}">
                <a16:creationId xmlns:a16="http://schemas.microsoft.com/office/drawing/2014/main" id="{6E56C048-BF83-40EE-A6CD-9301BD235545}"/>
              </a:ext>
            </a:extLst>
          </p:cNvPr>
          <p:cNvPicPr>
            <a:picLocks noChangeAspect="1"/>
          </p:cNvPicPr>
          <p:nvPr/>
        </p:nvPicPr>
        <p:blipFill>
          <a:blip r:embed="rId2"/>
          <a:stretch>
            <a:fillRect/>
          </a:stretch>
        </p:blipFill>
        <p:spPr>
          <a:xfrm>
            <a:off x="304800" y="1310116"/>
            <a:ext cx="8382000" cy="1585484"/>
          </a:xfrm>
          <a:prstGeom prst="rect">
            <a:avLst/>
          </a:prstGeom>
        </p:spPr>
      </p:pic>
      <p:pic>
        <p:nvPicPr>
          <p:cNvPr id="6" name="Picture 5">
            <a:extLst>
              <a:ext uri="{FF2B5EF4-FFF2-40B4-BE49-F238E27FC236}">
                <a16:creationId xmlns:a16="http://schemas.microsoft.com/office/drawing/2014/main" id="{0C3C12D8-87F4-42BD-AA7C-5AE4EF9E31D8}"/>
              </a:ext>
            </a:extLst>
          </p:cNvPr>
          <p:cNvPicPr>
            <a:picLocks noChangeAspect="1"/>
          </p:cNvPicPr>
          <p:nvPr/>
        </p:nvPicPr>
        <p:blipFill>
          <a:blip r:embed="rId3"/>
          <a:stretch>
            <a:fillRect/>
          </a:stretch>
        </p:blipFill>
        <p:spPr>
          <a:xfrm>
            <a:off x="304800" y="3441294"/>
            <a:ext cx="8413844" cy="2730906"/>
          </a:xfrm>
          <a:prstGeom prst="rect">
            <a:avLst/>
          </a:prstGeom>
        </p:spPr>
      </p:pic>
    </p:spTree>
    <p:extLst>
      <p:ext uri="{BB962C8B-B14F-4D97-AF65-F5344CB8AC3E}">
        <p14:creationId xmlns:p14="http://schemas.microsoft.com/office/powerpoint/2010/main" val="1391342752"/>
      </p:ext>
    </p:extLst>
  </p:cSld>
  <p:clrMapOvr>
    <a:masterClrMapping/>
  </p:clrMapOvr>
  <p:transition>
    <p:strips/>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8B37-D1AA-454F-A23B-1ED76C3D25F1}"/>
              </a:ext>
            </a:extLst>
          </p:cNvPr>
          <p:cNvSpPr>
            <a:spLocks noGrp="1"/>
          </p:cNvSpPr>
          <p:nvPr>
            <p:ph type="title"/>
          </p:nvPr>
        </p:nvSpPr>
        <p:spPr/>
        <p:txBody>
          <a:bodyPr/>
          <a:lstStyle/>
          <a:p>
            <a:r>
              <a:rPr lang="en-US" dirty="0"/>
              <a:t>Preventing SQL Injection Example</a:t>
            </a:r>
          </a:p>
        </p:txBody>
      </p:sp>
      <p:sp>
        <p:nvSpPr>
          <p:cNvPr id="4" name="Slide Number Placeholder 3">
            <a:extLst>
              <a:ext uri="{FF2B5EF4-FFF2-40B4-BE49-F238E27FC236}">
                <a16:creationId xmlns:a16="http://schemas.microsoft.com/office/drawing/2014/main" id="{88B1A5A8-E4C7-460B-A936-AA7D3A77FF93}"/>
              </a:ext>
            </a:extLst>
          </p:cNvPr>
          <p:cNvSpPr>
            <a:spLocks noGrp="1"/>
          </p:cNvSpPr>
          <p:nvPr>
            <p:ph type="sldNum" sz="quarter" idx="10"/>
          </p:nvPr>
        </p:nvSpPr>
        <p:spPr/>
        <p:txBody>
          <a:bodyPr/>
          <a:lstStyle/>
          <a:p>
            <a:pPr>
              <a:defRPr/>
            </a:pPr>
            <a:fld id="{2D801DCE-B9BA-4E03-9E27-F95A86438FEE}" type="slidenum">
              <a:rPr lang="en-US" smtClean="0"/>
              <a:pPr>
                <a:defRPr/>
              </a:pPr>
              <a:t>164</a:t>
            </a:fld>
            <a:endParaRPr lang="en-US" dirty="0"/>
          </a:p>
        </p:txBody>
      </p:sp>
      <p:pic>
        <p:nvPicPr>
          <p:cNvPr id="6" name="Picture 5">
            <a:extLst>
              <a:ext uri="{FF2B5EF4-FFF2-40B4-BE49-F238E27FC236}">
                <a16:creationId xmlns:a16="http://schemas.microsoft.com/office/drawing/2014/main" id="{FCEDB709-2113-4C86-AD31-CD63747B290C}"/>
              </a:ext>
            </a:extLst>
          </p:cNvPr>
          <p:cNvPicPr>
            <a:picLocks noChangeAspect="1"/>
          </p:cNvPicPr>
          <p:nvPr/>
        </p:nvPicPr>
        <p:blipFill>
          <a:blip r:embed="rId2"/>
          <a:stretch>
            <a:fillRect/>
          </a:stretch>
        </p:blipFill>
        <p:spPr>
          <a:xfrm>
            <a:off x="381000" y="3640678"/>
            <a:ext cx="8229600" cy="2379122"/>
          </a:xfrm>
          <a:prstGeom prst="rect">
            <a:avLst/>
          </a:prstGeom>
        </p:spPr>
      </p:pic>
      <p:pic>
        <p:nvPicPr>
          <p:cNvPr id="7" name="Picture 6">
            <a:extLst>
              <a:ext uri="{FF2B5EF4-FFF2-40B4-BE49-F238E27FC236}">
                <a16:creationId xmlns:a16="http://schemas.microsoft.com/office/drawing/2014/main" id="{5F9A3CED-E169-41F7-B572-82487BF07BDD}"/>
              </a:ext>
            </a:extLst>
          </p:cNvPr>
          <p:cNvPicPr>
            <a:picLocks noChangeAspect="1"/>
          </p:cNvPicPr>
          <p:nvPr/>
        </p:nvPicPr>
        <p:blipFill>
          <a:blip r:embed="rId3"/>
          <a:stretch>
            <a:fillRect/>
          </a:stretch>
        </p:blipFill>
        <p:spPr>
          <a:xfrm>
            <a:off x="247650" y="1295400"/>
            <a:ext cx="8648700" cy="1809750"/>
          </a:xfrm>
          <a:prstGeom prst="rect">
            <a:avLst/>
          </a:prstGeom>
        </p:spPr>
      </p:pic>
    </p:spTree>
    <p:extLst>
      <p:ext uri="{BB962C8B-B14F-4D97-AF65-F5344CB8AC3E}">
        <p14:creationId xmlns:p14="http://schemas.microsoft.com/office/powerpoint/2010/main" val="2182274933"/>
      </p:ext>
    </p:extLst>
  </p:cSld>
  <p:clrMapOvr>
    <a:masterClrMapping/>
  </p:clrMapOvr>
  <p:transition>
    <p:strips/>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D8D11-6019-4FF9-9B9C-A618A0B5FFC3}"/>
              </a:ext>
            </a:extLst>
          </p:cNvPr>
          <p:cNvSpPr>
            <a:spLocks noGrp="1"/>
          </p:cNvSpPr>
          <p:nvPr>
            <p:ph type="title"/>
          </p:nvPr>
        </p:nvSpPr>
        <p:spPr/>
        <p:txBody>
          <a:bodyPr/>
          <a:lstStyle/>
          <a:p>
            <a:r>
              <a:rPr lang="en-US" dirty="0"/>
              <a:t>Preventing SQL Injection Example</a:t>
            </a:r>
          </a:p>
        </p:txBody>
      </p:sp>
      <p:sp>
        <p:nvSpPr>
          <p:cNvPr id="4" name="Slide Number Placeholder 3">
            <a:extLst>
              <a:ext uri="{FF2B5EF4-FFF2-40B4-BE49-F238E27FC236}">
                <a16:creationId xmlns:a16="http://schemas.microsoft.com/office/drawing/2014/main" id="{05E9CE0F-EEDE-4690-9C39-3B6BFBB8FF38}"/>
              </a:ext>
            </a:extLst>
          </p:cNvPr>
          <p:cNvSpPr>
            <a:spLocks noGrp="1"/>
          </p:cNvSpPr>
          <p:nvPr>
            <p:ph type="sldNum" sz="quarter" idx="10"/>
          </p:nvPr>
        </p:nvSpPr>
        <p:spPr/>
        <p:txBody>
          <a:bodyPr/>
          <a:lstStyle/>
          <a:p>
            <a:pPr>
              <a:defRPr/>
            </a:pPr>
            <a:fld id="{2D801DCE-B9BA-4E03-9E27-F95A86438FEE}" type="slidenum">
              <a:rPr lang="en-US" smtClean="0"/>
              <a:pPr>
                <a:defRPr/>
              </a:pPr>
              <a:t>165</a:t>
            </a:fld>
            <a:endParaRPr lang="en-US" dirty="0"/>
          </a:p>
        </p:txBody>
      </p:sp>
      <p:sp>
        <p:nvSpPr>
          <p:cNvPr id="5" name="Content Placeholder 2">
            <a:extLst>
              <a:ext uri="{FF2B5EF4-FFF2-40B4-BE49-F238E27FC236}">
                <a16:creationId xmlns:a16="http://schemas.microsoft.com/office/drawing/2014/main" id="{DB1A69B5-26DB-4D55-9C3E-17BA2ADE1F89}"/>
              </a:ext>
            </a:extLst>
          </p:cNvPr>
          <p:cNvSpPr>
            <a:spLocks noGrp="1"/>
          </p:cNvSpPr>
          <p:nvPr>
            <p:ph idx="1"/>
          </p:nvPr>
        </p:nvSpPr>
        <p:spPr>
          <a:xfrm>
            <a:off x="304800" y="1143000"/>
            <a:ext cx="8382000" cy="5181600"/>
          </a:xfrm>
        </p:spPr>
        <p:txBody>
          <a:bodyPr/>
          <a:lstStyle/>
          <a:p>
            <a:r>
              <a:rPr lang="en-US" dirty="0"/>
              <a:t>When ID is </a:t>
            </a:r>
            <a:r>
              <a:rPr lang="en-US" dirty="0">
                <a:solidFill>
                  <a:srgbClr val="CC0000"/>
                </a:solidFill>
              </a:rPr>
              <a:t>1111 or ""=""</a:t>
            </a:r>
            <a:r>
              <a:rPr lang="en-US" dirty="0"/>
              <a:t>  and Pass is </a:t>
            </a:r>
            <a:r>
              <a:rPr lang="en-US" dirty="0">
                <a:solidFill>
                  <a:srgbClr val="CC0000"/>
                </a:solidFill>
              </a:rPr>
              <a:t>pass1 or ""="</a:t>
            </a:r>
            <a:r>
              <a:rPr lang="en-US" dirty="0"/>
              <a:t> then</a:t>
            </a:r>
          </a:p>
          <a:p>
            <a:pPr marL="0" indent="0">
              <a:buNone/>
            </a:pPr>
            <a:r>
              <a:rPr lang="en-US" sz="3200" b="1" dirty="0" err="1">
                <a:latin typeface="Courier New" pitchFamily="49" charset="0"/>
                <a:cs typeface="Courier New" pitchFamily="49" charset="0"/>
              </a:rPr>
              <a:t>mysqli_stmt_bind_param</a:t>
            </a:r>
            <a:r>
              <a:rPr lang="en-US" sz="3200" b="1" dirty="0">
                <a:latin typeface="Courier New" pitchFamily="49" charset="0"/>
                <a:cs typeface="Courier New" pitchFamily="49" charset="0"/>
              </a:rPr>
              <a:t>($</a:t>
            </a:r>
            <a:r>
              <a:rPr lang="en-US" sz="3200" b="1" dirty="0" err="1">
                <a:latin typeface="Courier New" pitchFamily="49" charset="0"/>
                <a:cs typeface="Courier New" pitchFamily="49" charset="0"/>
              </a:rPr>
              <a:t>stmt</a:t>
            </a:r>
            <a:r>
              <a:rPr lang="en-US" sz="3200" b="1" dirty="0">
                <a:latin typeface="Courier New" pitchFamily="49" charset="0"/>
                <a:cs typeface="Courier New" pitchFamily="49" charset="0"/>
              </a:rPr>
              <a:t>, </a:t>
            </a:r>
            <a:r>
              <a:rPr lang="en-US" sz="3200" b="1" dirty="0">
                <a:solidFill>
                  <a:srgbClr val="CC0000"/>
                </a:solidFill>
                <a:latin typeface="Courier New" pitchFamily="49" charset="0"/>
                <a:cs typeface="Courier New" pitchFamily="49" charset="0"/>
              </a:rPr>
              <a:t>"is", </a:t>
            </a:r>
            <a:r>
              <a:rPr lang="en-US" sz="3200" dirty="0">
                <a:solidFill>
                  <a:srgbClr val="CC0000"/>
                </a:solidFill>
              </a:rPr>
              <a:t>1111 or ""=""</a:t>
            </a:r>
            <a:r>
              <a:rPr lang="en-US" sz="3200" b="1" dirty="0">
                <a:solidFill>
                  <a:srgbClr val="CC0000"/>
                </a:solidFill>
                <a:latin typeface="Courier New" pitchFamily="49" charset="0"/>
                <a:cs typeface="Courier New" pitchFamily="49" charset="0"/>
              </a:rPr>
              <a:t>, </a:t>
            </a:r>
            <a:r>
              <a:rPr lang="en-US" sz="3200" dirty="0">
                <a:solidFill>
                  <a:srgbClr val="CC0000"/>
                </a:solidFill>
              </a:rPr>
              <a:t>pass1 or ""="</a:t>
            </a:r>
            <a:r>
              <a:rPr lang="en-US" sz="3200" b="1" dirty="0">
                <a:latin typeface="Courier New" pitchFamily="49" charset="0"/>
                <a:cs typeface="Courier New" pitchFamily="49" charset="0"/>
              </a:rPr>
              <a:t>)</a:t>
            </a:r>
          </a:p>
          <a:p>
            <a:r>
              <a:rPr lang="en-US" dirty="0"/>
              <a:t>The query will be </a:t>
            </a:r>
          </a:p>
          <a:p>
            <a:pPr marL="0" indent="0">
              <a:buNone/>
            </a:pPr>
            <a:r>
              <a:rPr lang="en-US" sz="3200" b="1" dirty="0">
                <a:solidFill>
                  <a:srgbClr val="0033CC"/>
                </a:solidFill>
                <a:latin typeface="Courier New" pitchFamily="49" charset="0"/>
                <a:cs typeface="Courier New" pitchFamily="49" charset="0"/>
              </a:rPr>
              <a:t>SELECT * FROM account WHERE </a:t>
            </a:r>
            <a:r>
              <a:rPr lang="en-US" sz="3200" b="1" dirty="0">
                <a:solidFill>
                  <a:srgbClr val="C00000"/>
                </a:solidFill>
                <a:latin typeface="Courier New" pitchFamily="49" charset="0"/>
                <a:cs typeface="Courier New" pitchFamily="49" charset="0"/>
              </a:rPr>
              <a:t>id=1111 </a:t>
            </a:r>
            <a:r>
              <a:rPr lang="en-US" sz="3200" b="1" dirty="0">
                <a:solidFill>
                  <a:srgbClr val="0033CC"/>
                </a:solidFill>
                <a:latin typeface="Courier New" pitchFamily="49" charset="0"/>
                <a:cs typeface="Courier New" pitchFamily="49" charset="0"/>
              </a:rPr>
              <a:t>and</a:t>
            </a:r>
            <a:r>
              <a:rPr lang="en-US" sz="3200" b="1" dirty="0">
                <a:solidFill>
                  <a:srgbClr val="C00000"/>
                </a:solidFill>
                <a:latin typeface="Courier New" pitchFamily="49" charset="0"/>
                <a:cs typeface="Courier New" pitchFamily="49" charset="0"/>
              </a:rPr>
              <a:t> pass = </a:t>
            </a:r>
            <a:r>
              <a:rPr lang="en-US" sz="3200" b="1" dirty="0">
                <a:solidFill>
                  <a:srgbClr val="0033CC"/>
                </a:solidFill>
                <a:latin typeface="Courier New" pitchFamily="49" charset="0"/>
                <a:cs typeface="Courier New" pitchFamily="49" charset="0"/>
              </a:rPr>
              <a:t>"</a:t>
            </a:r>
            <a:r>
              <a:rPr lang="en-US" sz="3200" b="1" dirty="0">
                <a:solidFill>
                  <a:srgbClr val="C00000"/>
                </a:solidFill>
                <a:latin typeface="Courier New" pitchFamily="49" charset="0"/>
                <a:cs typeface="Courier New" pitchFamily="49" charset="0"/>
              </a:rPr>
              <a:t>pass1 or ""="</a:t>
            </a:r>
            <a:r>
              <a:rPr lang="en-US" sz="3200" b="1" dirty="0">
                <a:solidFill>
                  <a:srgbClr val="0033CC"/>
                </a:solidFill>
                <a:latin typeface="Courier New" pitchFamily="49" charset="0"/>
                <a:cs typeface="Courier New" pitchFamily="49" charset="0"/>
              </a:rPr>
              <a:t>";</a:t>
            </a:r>
          </a:p>
          <a:p>
            <a:r>
              <a:rPr lang="en-US" dirty="0"/>
              <a:t>Which is false!</a:t>
            </a:r>
          </a:p>
          <a:p>
            <a:endParaRPr lang="en-US" dirty="0"/>
          </a:p>
        </p:txBody>
      </p:sp>
    </p:spTree>
    <p:extLst>
      <p:ext uri="{BB962C8B-B14F-4D97-AF65-F5344CB8AC3E}">
        <p14:creationId xmlns:p14="http://schemas.microsoft.com/office/powerpoint/2010/main" val="4240196874"/>
      </p:ext>
    </p:extLst>
  </p:cSld>
  <p:clrMapOvr>
    <a:masterClrMapping/>
  </p:clrMapOvr>
  <p:transition>
    <p:strips/>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spcBef>
                <a:spcPts val="800"/>
              </a:spcBef>
            </a:pPr>
            <a:r>
              <a:rPr lang="en-US" sz="3200" dirty="0">
                <a:solidFill>
                  <a:srgbClr val="C2C2C2"/>
                </a:solidFill>
              </a:rPr>
              <a:t>Introduction to CGI</a:t>
            </a:r>
          </a:p>
          <a:p>
            <a:pPr>
              <a:spcBef>
                <a:spcPts val="800"/>
              </a:spcBef>
            </a:pPr>
            <a:r>
              <a:rPr lang="en-US" sz="3200" dirty="0">
                <a:solidFill>
                  <a:srgbClr val="C2C2C2"/>
                </a:solidFill>
              </a:rPr>
              <a:t>Introduction to PHP</a:t>
            </a:r>
          </a:p>
          <a:p>
            <a:pPr>
              <a:spcBef>
                <a:spcPts val="800"/>
              </a:spcBef>
            </a:pPr>
            <a:r>
              <a:rPr lang="en-US" sz="3200" dirty="0">
                <a:solidFill>
                  <a:srgbClr val="C2C2C2"/>
                </a:solidFill>
              </a:rPr>
              <a:t>PHP Basic</a:t>
            </a:r>
          </a:p>
          <a:p>
            <a:pPr>
              <a:spcBef>
                <a:spcPts val="800"/>
              </a:spcBef>
            </a:pPr>
            <a:r>
              <a:rPr lang="en-US" sz="3200" dirty="0">
                <a:solidFill>
                  <a:srgbClr val="C2C2C2"/>
                </a:solidFill>
              </a:rPr>
              <a:t>Input Data Handling</a:t>
            </a:r>
          </a:p>
          <a:p>
            <a:pPr>
              <a:spcBef>
                <a:spcPts val="800"/>
              </a:spcBef>
            </a:pPr>
            <a:r>
              <a:rPr lang="en-US" sz="3200" dirty="0">
                <a:solidFill>
                  <a:srgbClr val="C2C2C2"/>
                </a:solidFill>
              </a:rPr>
              <a:t>HTTP Headers</a:t>
            </a:r>
          </a:p>
          <a:p>
            <a:pPr>
              <a:spcBef>
                <a:spcPts val="800"/>
              </a:spcBef>
            </a:pPr>
            <a:r>
              <a:rPr lang="en-US" sz="3200" dirty="0">
                <a:solidFill>
                  <a:srgbClr val="C2C2C2"/>
                </a:solidFill>
              </a:rPr>
              <a:t>Cookies &amp; Session Management</a:t>
            </a:r>
          </a:p>
          <a:p>
            <a:pPr>
              <a:spcBef>
                <a:spcPts val="800"/>
              </a:spcBef>
            </a:pPr>
            <a:r>
              <a:rPr lang="en-US" sz="3200" dirty="0"/>
              <a:t>Database: </a:t>
            </a:r>
            <a:r>
              <a:rPr lang="en-US" sz="3200" dirty="0">
                <a:solidFill>
                  <a:srgbClr val="C00000"/>
                </a:solidFill>
              </a:rPr>
              <a:t>ORM</a:t>
            </a:r>
          </a:p>
          <a:p>
            <a:pPr>
              <a:spcBef>
                <a:spcPts val="800"/>
              </a:spcBef>
            </a:pPr>
            <a:r>
              <a:rPr lang="en-US" sz="3200" dirty="0">
                <a:solidFill>
                  <a:srgbClr val="C2C2C2"/>
                </a:solidFill>
              </a:rPr>
              <a:t>XML &amp; JSON</a:t>
            </a:r>
          </a:p>
          <a:p>
            <a:pPr>
              <a:spcBef>
                <a:spcPts val="800"/>
              </a:spcBef>
            </a:pPr>
            <a:r>
              <a:rPr lang="en-US" sz="3200" dirty="0">
                <a:solidFill>
                  <a:srgbClr val="C2C2C2"/>
                </a:solidFill>
              </a:rPr>
              <a:t>Error Handling</a:t>
            </a:r>
          </a:p>
          <a:p>
            <a:pPr>
              <a:spcBef>
                <a:spcPts val="800"/>
              </a:spcBef>
            </a:pPr>
            <a:endParaRPr lang="en-US" sz="3200" dirty="0">
              <a:solidFill>
                <a:srgbClr val="C2C2C2"/>
              </a:solidFill>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166</a:t>
            </a:fld>
            <a:endParaRPr lang="en-US" dirty="0"/>
          </a:p>
        </p:txBody>
      </p:sp>
    </p:spTree>
    <p:extLst>
      <p:ext uri="{BB962C8B-B14F-4D97-AF65-F5344CB8AC3E}">
        <p14:creationId xmlns:p14="http://schemas.microsoft.com/office/powerpoint/2010/main" val="3007582810"/>
      </p:ext>
    </p:extLst>
  </p:cSld>
  <p:clrMapOvr>
    <a:masterClrMapping/>
  </p:clrMapOvr>
  <p:transition>
    <p:strips/>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ORM?!!!</a:t>
            </a:r>
          </a:p>
        </p:txBody>
      </p:sp>
      <p:sp>
        <p:nvSpPr>
          <p:cNvPr id="3" name="Content Placeholder 2"/>
          <p:cNvSpPr>
            <a:spLocks noGrp="1"/>
          </p:cNvSpPr>
          <p:nvPr>
            <p:ph idx="1"/>
          </p:nvPr>
        </p:nvSpPr>
        <p:spPr/>
        <p:txBody>
          <a:bodyPr/>
          <a:lstStyle/>
          <a:p>
            <a:r>
              <a:rPr lang="en-US" sz="3200" dirty="0"/>
              <a:t>How much easy to work with DB</a:t>
            </a:r>
          </a:p>
          <a:p>
            <a:pPr lvl="1"/>
            <a:r>
              <a:rPr lang="en-US" sz="2800" dirty="0"/>
              <a:t>A lot of SQL commands inside PHP </a:t>
            </a:r>
            <a:r>
              <a:rPr lang="en-US" sz="2800" dirty="0">
                <a:sym typeface="Wingdings" panose="05000000000000000000" pitchFamily="2" charset="2"/>
              </a:rPr>
              <a:t></a:t>
            </a:r>
          </a:p>
          <a:p>
            <a:r>
              <a:rPr lang="en-US" sz="3200" dirty="0">
                <a:sym typeface="Wingdings" panose="05000000000000000000" pitchFamily="2" charset="2"/>
              </a:rPr>
              <a:t>Request from team leader</a:t>
            </a:r>
          </a:p>
          <a:p>
            <a:pPr marL="0" indent="0">
              <a:buNone/>
            </a:pPr>
            <a:r>
              <a:rPr lang="en-US" sz="3200" dirty="0">
                <a:sym typeface="Wingdings" panose="05000000000000000000" pitchFamily="2" charset="2"/>
              </a:rPr>
              <a:t>	“Change DB from MySQL to Mongo/…”</a:t>
            </a:r>
          </a:p>
          <a:p>
            <a:pPr lvl="1"/>
            <a:r>
              <a:rPr lang="en-US" sz="2800" dirty="0">
                <a:sym typeface="Wingdings" panose="05000000000000000000" pitchFamily="2" charset="2"/>
              </a:rPr>
              <a:t>What?!!! Replace all the SQL commands? </a:t>
            </a:r>
          </a:p>
          <a:p>
            <a:r>
              <a:rPr lang="en-US" sz="3200" dirty="0">
                <a:sym typeface="Wingdings" panose="05000000000000000000" pitchFamily="2" charset="2"/>
              </a:rPr>
              <a:t>Problem: The lake of DB abstraction</a:t>
            </a:r>
          </a:p>
          <a:p>
            <a:r>
              <a:rPr lang="en-US" sz="3200" dirty="0">
                <a:sym typeface="Wingdings" panose="05000000000000000000" pitchFamily="2" charset="2"/>
              </a:rPr>
              <a:t>Solution: Add the DB abstraction </a:t>
            </a:r>
          </a:p>
          <a:p>
            <a:pPr lvl="1"/>
            <a:r>
              <a:rPr lang="en-US" sz="2800" dirty="0">
                <a:sym typeface="Wingdings" panose="05000000000000000000" pitchFamily="2" charset="2"/>
              </a:rPr>
              <a:t>DBAL: Database Abstraction Layer</a:t>
            </a:r>
          </a:p>
          <a:p>
            <a:pPr lvl="1"/>
            <a:r>
              <a:rPr lang="en-US" sz="2800" dirty="0">
                <a:sym typeface="Wingdings" panose="05000000000000000000" pitchFamily="2" charset="2"/>
              </a:rPr>
              <a:t>ORM: Object Relational Map</a:t>
            </a:r>
            <a:endParaRPr lang="en-US" sz="28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167</a:t>
            </a:fld>
            <a:endParaRPr lang="en-US" dirty="0"/>
          </a:p>
        </p:txBody>
      </p:sp>
    </p:spTree>
    <p:extLst>
      <p:ext uri="{BB962C8B-B14F-4D97-AF65-F5344CB8AC3E}">
        <p14:creationId xmlns:p14="http://schemas.microsoft.com/office/powerpoint/2010/main" val="1973450193"/>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Relational Mapping</a:t>
            </a:r>
          </a:p>
        </p:txBody>
      </p:sp>
      <p:sp>
        <p:nvSpPr>
          <p:cNvPr id="3" name="Content Placeholder 2"/>
          <p:cNvSpPr>
            <a:spLocks noGrp="1"/>
          </p:cNvSpPr>
          <p:nvPr>
            <p:ph idx="1"/>
          </p:nvPr>
        </p:nvSpPr>
        <p:spPr>
          <a:xfrm>
            <a:off x="304800" y="1143000"/>
            <a:ext cx="8686800" cy="5181600"/>
          </a:xfrm>
        </p:spPr>
        <p:txBody>
          <a:bodyPr/>
          <a:lstStyle/>
          <a:p>
            <a:r>
              <a:rPr lang="en-US" sz="2800" dirty="0"/>
              <a:t>ORM is the mapping of the properties of POD (Plain Old Data) objects to columns of DB</a:t>
            </a:r>
          </a:p>
          <a:p>
            <a:pPr lvl="1"/>
            <a:r>
              <a:rPr lang="en-US" sz="2400" dirty="0"/>
              <a:t>Each table in represented as an class</a:t>
            </a:r>
          </a:p>
          <a:p>
            <a:pPr lvl="1"/>
            <a:r>
              <a:rPr lang="en-US" sz="2400" dirty="0"/>
              <a:t>Each row is represented as an object</a:t>
            </a:r>
          </a:p>
          <a:p>
            <a:pPr lvl="1"/>
            <a:r>
              <a:rPr lang="en-US" sz="2400" dirty="0"/>
              <a:t>Get/Set the object Read/Update the row</a:t>
            </a:r>
          </a:p>
          <a:p>
            <a:pPr lvl="2"/>
            <a:r>
              <a:rPr lang="en-US" sz="2000" dirty="0"/>
              <a:t>Without any SQL command!!! </a:t>
            </a:r>
            <a:r>
              <a:rPr lang="en-US" sz="2000" dirty="0">
                <a:sym typeface="Wingdings" panose="05000000000000000000" pitchFamily="2" charset="2"/>
              </a:rPr>
              <a:t></a:t>
            </a:r>
          </a:p>
          <a:p>
            <a:r>
              <a:rPr lang="en-US" sz="2800" dirty="0"/>
              <a:t>Object</a:t>
            </a:r>
          </a:p>
          <a:p>
            <a:pPr lvl="1"/>
            <a:r>
              <a:rPr lang="en-US" sz="2400" dirty="0"/>
              <a:t>book {id, title, published}</a:t>
            </a:r>
          </a:p>
          <a:p>
            <a:r>
              <a:rPr lang="en-US" sz="2800" dirty="0"/>
              <a:t>DB: </a:t>
            </a:r>
            <a:r>
              <a:rPr lang="en-US" sz="2400" dirty="0"/>
              <a:t>Table ‘book’</a:t>
            </a:r>
          </a:p>
          <a:p>
            <a:pPr marL="344487" lvl="1" indent="0">
              <a:buNone/>
            </a:pPr>
            <a:endParaRPr lang="en-US" sz="24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168</a:t>
            </a:fld>
            <a:endParaRPr lang="en-US" dirty="0"/>
          </a:p>
        </p:txBody>
      </p:sp>
      <p:pic>
        <p:nvPicPr>
          <p:cNvPr id="5" name="Picture 4"/>
          <p:cNvPicPr>
            <a:picLocks noChangeAspect="1"/>
          </p:cNvPicPr>
          <p:nvPr/>
        </p:nvPicPr>
        <p:blipFill>
          <a:blip r:embed="rId2"/>
          <a:stretch>
            <a:fillRect/>
          </a:stretch>
        </p:blipFill>
        <p:spPr>
          <a:xfrm>
            <a:off x="762000" y="4803891"/>
            <a:ext cx="9296037" cy="1828800"/>
          </a:xfrm>
          <a:prstGeom prst="rect">
            <a:avLst/>
          </a:prstGeom>
        </p:spPr>
      </p:pic>
    </p:spTree>
    <p:extLst>
      <p:ext uri="{BB962C8B-B14F-4D97-AF65-F5344CB8AC3E}">
        <p14:creationId xmlns:p14="http://schemas.microsoft.com/office/powerpoint/2010/main" val="2667541751"/>
      </p:ext>
    </p:extLst>
  </p:cSld>
  <p:clrMapOvr>
    <a:masterClrMapping/>
  </p:clrMapOvr>
  <p:transition>
    <p:strips/>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ORM</a:t>
            </a:r>
          </a:p>
        </p:txBody>
      </p:sp>
      <p:sp>
        <p:nvSpPr>
          <p:cNvPr id="3" name="Content Placeholder 2"/>
          <p:cNvSpPr>
            <a:spLocks noGrp="1"/>
          </p:cNvSpPr>
          <p:nvPr>
            <p:ph idx="1"/>
          </p:nvPr>
        </p:nvSpPr>
        <p:spPr>
          <a:xfrm>
            <a:off x="152400" y="1066800"/>
            <a:ext cx="9220200" cy="5181600"/>
          </a:xfrm>
        </p:spPr>
        <p:txBody>
          <a:bodyPr/>
          <a:lstStyle/>
          <a:p>
            <a:r>
              <a:rPr lang="en-US" sz="3200" dirty="0"/>
              <a:t>Many libraries and frameworks</a:t>
            </a:r>
          </a:p>
          <a:p>
            <a:pPr lvl="1"/>
            <a:r>
              <a:rPr lang="en-US" sz="2800" dirty="0"/>
              <a:t>Google it</a:t>
            </a:r>
          </a:p>
          <a:p>
            <a:r>
              <a:rPr lang="en-US" sz="3200" dirty="0"/>
              <a:t>One of the most simple &amp; easy to use</a:t>
            </a:r>
          </a:p>
          <a:p>
            <a:pPr lvl="1"/>
            <a:r>
              <a:rPr lang="en-US" sz="2800" dirty="0"/>
              <a:t>RedBeanPHP</a:t>
            </a:r>
          </a:p>
          <a:p>
            <a:r>
              <a:rPr lang="en-US" sz="3200" dirty="0"/>
              <a:t>No installation, just a </a:t>
            </a:r>
            <a:r>
              <a:rPr lang="en-US" sz="3200" dirty="0" err="1"/>
              <a:t>php</a:t>
            </a:r>
            <a:r>
              <a:rPr lang="en-US" sz="3200" dirty="0"/>
              <a:t> file added to your script</a:t>
            </a:r>
          </a:p>
          <a:p>
            <a:r>
              <a:rPr lang="en-US" sz="3200" dirty="0"/>
              <a:t>Support multiple DBs</a:t>
            </a:r>
          </a:p>
          <a:p>
            <a:r>
              <a:rPr lang="en-US" sz="3200" dirty="0"/>
              <a:t>All DB operation through object manipulation</a:t>
            </a:r>
          </a:p>
          <a:p>
            <a:r>
              <a:rPr lang="en-US" sz="3200" dirty="0"/>
              <a:t>Creates tables, Adds columns, Changes Types, …       </a:t>
            </a:r>
          </a:p>
          <a:p>
            <a:pPr marL="0" indent="0">
              <a:spcBef>
                <a:spcPts val="0"/>
              </a:spcBef>
              <a:buNone/>
            </a:pPr>
            <a:r>
              <a:rPr lang="en-US" sz="3200" dirty="0"/>
              <a:t>                                     </a:t>
            </a:r>
            <a:r>
              <a:rPr lang="en-US" sz="3200" i="1" dirty="0">
                <a:solidFill>
                  <a:srgbClr val="C00000"/>
                </a:solidFill>
              </a:rPr>
              <a:t>on the fly</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169</a:t>
            </a:fld>
            <a:endParaRPr lang="en-US" dirty="0"/>
          </a:p>
        </p:txBody>
      </p:sp>
    </p:spTree>
    <p:extLst>
      <p:ext uri="{BB962C8B-B14F-4D97-AF65-F5344CB8AC3E}">
        <p14:creationId xmlns:p14="http://schemas.microsoft.com/office/powerpoint/2010/main" val="70864339"/>
      </p:ext>
    </p:extLst>
  </p:cSld>
  <p:clrMapOvr>
    <a:masterClrMapping/>
  </p:clrMapOvr>
  <p:transition>
    <p:strips/>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PHP “Hello World”: Client Side</a:t>
            </a:r>
          </a:p>
        </p:txBody>
      </p:sp>
      <p:sp>
        <p:nvSpPr>
          <p:cNvPr id="3" name="Content Placeholder 2"/>
          <p:cNvSpPr>
            <a:spLocks noGrp="1"/>
          </p:cNvSpPr>
          <p:nvPr>
            <p:ph idx="1"/>
          </p:nvPr>
        </p:nvSpPr>
        <p:spPr/>
        <p:txBody>
          <a:bodyPr/>
          <a:lstStyle/>
          <a:p>
            <a:pPr>
              <a:spcBef>
                <a:spcPts val="300"/>
              </a:spcBef>
              <a:buNone/>
            </a:pPr>
            <a:r>
              <a:rPr lang="en-US" sz="3200" b="1" dirty="0">
                <a:latin typeface="Courier New" pitchFamily="49" charset="0"/>
                <a:cs typeface="Courier New" pitchFamily="49" charset="0"/>
              </a:rPr>
              <a:t>&lt;!</a:t>
            </a:r>
            <a:r>
              <a:rPr lang="en-US" sz="3200" b="1" dirty="0" err="1">
                <a:latin typeface="Courier New" pitchFamily="49" charset="0"/>
                <a:cs typeface="Courier New" pitchFamily="49" charset="0"/>
              </a:rPr>
              <a:t>DOCTYPE</a:t>
            </a:r>
            <a:r>
              <a:rPr lang="en-US" sz="3200" b="1" dirty="0">
                <a:latin typeface="Courier New" pitchFamily="49" charset="0"/>
                <a:cs typeface="Courier New" pitchFamily="49" charset="0"/>
              </a:rPr>
              <a:t> html&gt;</a:t>
            </a:r>
          </a:p>
          <a:p>
            <a:pPr>
              <a:spcBef>
                <a:spcPts val="300"/>
              </a:spcBef>
              <a:buNone/>
            </a:pPr>
            <a:r>
              <a:rPr lang="en-US" sz="3200" b="1" dirty="0">
                <a:latin typeface="Courier New" pitchFamily="49" charset="0"/>
                <a:cs typeface="Courier New" pitchFamily="49" charset="0"/>
              </a:rPr>
              <a:t>&lt;html&gt;</a:t>
            </a:r>
          </a:p>
          <a:p>
            <a:pPr>
              <a:spcBef>
                <a:spcPts val="300"/>
              </a:spcBef>
              <a:buNone/>
            </a:pPr>
            <a:r>
              <a:rPr lang="en-US" sz="3200" b="1" dirty="0">
                <a:latin typeface="Courier New" pitchFamily="49" charset="0"/>
                <a:cs typeface="Courier New" pitchFamily="49" charset="0"/>
              </a:rPr>
              <a:t>&lt;head&gt;</a:t>
            </a:r>
          </a:p>
          <a:p>
            <a:pPr>
              <a:spcBef>
                <a:spcPts val="300"/>
              </a:spcBef>
              <a:buNone/>
            </a:pPr>
            <a:r>
              <a:rPr lang="en-US" sz="3200" b="1" dirty="0">
                <a:latin typeface="Courier New" pitchFamily="49" charset="0"/>
                <a:cs typeface="Courier New" pitchFamily="49" charset="0"/>
              </a:rPr>
              <a:t>&lt;/head&gt;</a:t>
            </a:r>
          </a:p>
          <a:p>
            <a:pPr>
              <a:spcBef>
                <a:spcPts val="300"/>
              </a:spcBef>
              <a:buNone/>
            </a:pPr>
            <a:r>
              <a:rPr lang="en-US" sz="3200" b="1" dirty="0">
                <a:latin typeface="Courier New" pitchFamily="49" charset="0"/>
                <a:cs typeface="Courier New" pitchFamily="49" charset="0"/>
              </a:rPr>
              <a:t>&lt;body&gt;</a:t>
            </a:r>
          </a:p>
          <a:p>
            <a:pPr>
              <a:spcBef>
                <a:spcPts val="300"/>
              </a:spcBef>
              <a:buNone/>
            </a:pPr>
            <a:endParaRPr lang="en-US" sz="3200" b="1" dirty="0">
              <a:solidFill>
                <a:srgbClr val="C00000"/>
              </a:solidFill>
              <a:latin typeface="Courier New" pitchFamily="49" charset="0"/>
              <a:cs typeface="Courier New" pitchFamily="49" charset="0"/>
            </a:endParaRPr>
          </a:p>
          <a:p>
            <a:pPr>
              <a:spcBef>
                <a:spcPts val="300"/>
              </a:spcBef>
              <a:buNone/>
            </a:pPr>
            <a:r>
              <a:rPr lang="en-US" sz="3200" b="1" dirty="0">
                <a:solidFill>
                  <a:srgbClr val="C00000"/>
                </a:solidFill>
                <a:latin typeface="Courier New" pitchFamily="49" charset="0"/>
                <a:cs typeface="Courier New" pitchFamily="49" charset="0"/>
              </a:rPr>
              <a:t>&lt;h1&gt;Hello World&lt;/h1&gt;</a:t>
            </a:r>
          </a:p>
          <a:p>
            <a:pPr>
              <a:spcBef>
                <a:spcPts val="300"/>
              </a:spcBef>
              <a:buNone/>
            </a:pPr>
            <a:endParaRPr lang="en-US" sz="3200" b="1" dirty="0">
              <a:latin typeface="Courier New" pitchFamily="49" charset="0"/>
              <a:cs typeface="Courier New" pitchFamily="49" charset="0"/>
            </a:endParaRPr>
          </a:p>
          <a:p>
            <a:pPr>
              <a:spcBef>
                <a:spcPts val="300"/>
              </a:spcBef>
              <a:buNone/>
            </a:pPr>
            <a:r>
              <a:rPr lang="en-US" sz="3200" b="1" dirty="0">
                <a:latin typeface="Courier New" pitchFamily="49" charset="0"/>
                <a:cs typeface="Courier New" pitchFamily="49" charset="0"/>
              </a:rPr>
              <a:t>&lt;/body&gt;</a:t>
            </a:r>
          </a:p>
          <a:p>
            <a:pPr>
              <a:spcBef>
                <a:spcPts val="300"/>
              </a:spcBef>
              <a:buNone/>
            </a:pPr>
            <a:r>
              <a:rPr lang="en-US" sz="3200" b="1" dirty="0">
                <a:latin typeface="Courier New" pitchFamily="49" charset="0"/>
                <a:cs typeface="Courier New" pitchFamily="49" charset="0"/>
              </a:rPr>
              <a:t>&lt;/html&gt;</a:t>
            </a:r>
          </a:p>
          <a:p>
            <a:pPr>
              <a:spcBef>
                <a:spcPts val="300"/>
              </a:spcBef>
              <a:buNone/>
            </a:pPr>
            <a:r>
              <a:rPr lang="en-US" sz="3200" b="1" dirty="0">
                <a:latin typeface="Courier New" pitchFamily="49" charset="0"/>
                <a:cs typeface="Courier New" pitchFamily="49" charset="0"/>
              </a:rPr>
              <a:t>	</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17</a:t>
            </a:fld>
            <a:endParaRPr lang="en-US" dirty="0"/>
          </a:p>
        </p:txBody>
      </p:sp>
    </p:spTree>
    <p:extLst>
      <p:ext uri="{BB962C8B-B14F-4D97-AF65-F5344CB8AC3E}">
        <p14:creationId xmlns:p14="http://schemas.microsoft.com/office/powerpoint/2010/main" val="2665904297"/>
      </p:ext>
    </p:extLst>
  </p:cSld>
  <p:clrMapOvr>
    <a:masterClrMapping/>
  </p:clrMapOvr>
  <p:transition>
    <p:strips/>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spcBef>
                <a:spcPts val="800"/>
              </a:spcBef>
            </a:pPr>
            <a:r>
              <a:rPr lang="en-US" sz="3200" dirty="0">
                <a:solidFill>
                  <a:srgbClr val="C2C2C2"/>
                </a:solidFill>
              </a:rPr>
              <a:t>Introduction to CGI</a:t>
            </a:r>
          </a:p>
          <a:p>
            <a:pPr>
              <a:spcBef>
                <a:spcPts val="800"/>
              </a:spcBef>
            </a:pPr>
            <a:r>
              <a:rPr lang="en-US" sz="3200" dirty="0">
                <a:solidFill>
                  <a:srgbClr val="C2C2C2"/>
                </a:solidFill>
              </a:rPr>
              <a:t>Introduction to PHP</a:t>
            </a:r>
          </a:p>
          <a:p>
            <a:pPr>
              <a:spcBef>
                <a:spcPts val="800"/>
              </a:spcBef>
            </a:pPr>
            <a:r>
              <a:rPr lang="en-US" sz="3200" dirty="0">
                <a:solidFill>
                  <a:srgbClr val="C2C2C2"/>
                </a:solidFill>
              </a:rPr>
              <a:t>PHP Basic</a:t>
            </a:r>
          </a:p>
          <a:p>
            <a:pPr>
              <a:spcBef>
                <a:spcPts val="800"/>
              </a:spcBef>
            </a:pPr>
            <a:r>
              <a:rPr lang="en-US" sz="3200" dirty="0">
                <a:solidFill>
                  <a:srgbClr val="C2C2C2"/>
                </a:solidFill>
              </a:rPr>
              <a:t>Input Data Handling</a:t>
            </a:r>
          </a:p>
          <a:p>
            <a:pPr>
              <a:spcBef>
                <a:spcPts val="800"/>
              </a:spcBef>
            </a:pPr>
            <a:r>
              <a:rPr lang="en-US" sz="3200" dirty="0">
                <a:solidFill>
                  <a:srgbClr val="C2C2C2"/>
                </a:solidFill>
              </a:rPr>
              <a:t>HTTP Headers</a:t>
            </a:r>
          </a:p>
          <a:p>
            <a:pPr>
              <a:spcBef>
                <a:spcPts val="800"/>
              </a:spcBef>
            </a:pPr>
            <a:r>
              <a:rPr lang="en-US" sz="3200" dirty="0">
                <a:solidFill>
                  <a:srgbClr val="C2C2C2"/>
                </a:solidFill>
              </a:rPr>
              <a:t>Cookies &amp; Session Management</a:t>
            </a:r>
          </a:p>
          <a:p>
            <a:pPr>
              <a:spcBef>
                <a:spcPts val="800"/>
              </a:spcBef>
            </a:pPr>
            <a:r>
              <a:rPr lang="en-US" sz="3200" dirty="0">
                <a:solidFill>
                  <a:srgbClr val="C2C2C2"/>
                </a:solidFill>
              </a:rPr>
              <a:t>Database</a:t>
            </a:r>
          </a:p>
          <a:p>
            <a:pPr>
              <a:spcBef>
                <a:spcPts val="800"/>
              </a:spcBef>
            </a:pPr>
            <a:r>
              <a:rPr lang="en-US" sz="3200" dirty="0"/>
              <a:t>XML &amp; JSON</a:t>
            </a:r>
          </a:p>
          <a:p>
            <a:pPr>
              <a:spcBef>
                <a:spcPts val="800"/>
              </a:spcBef>
            </a:pPr>
            <a:r>
              <a:rPr lang="en-US" sz="3200" dirty="0">
                <a:solidFill>
                  <a:srgbClr val="C2C2C2"/>
                </a:solidFill>
              </a:rPr>
              <a:t>Error</a:t>
            </a:r>
            <a:r>
              <a:rPr lang="en-US" sz="3200" dirty="0"/>
              <a:t> </a:t>
            </a:r>
            <a:r>
              <a:rPr lang="en-US" sz="3200" dirty="0">
                <a:solidFill>
                  <a:srgbClr val="C2C2C2"/>
                </a:solidFill>
              </a:rPr>
              <a:t>Handling</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170</a:t>
            </a:fld>
            <a:endParaRPr lang="en-US" dirty="0"/>
          </a:p>
        </p:txBody>
      </p:sp>
    </p:spTree>
    <p:extLst>
      <p:ext uri="{BB962C8B-B14F-4D97-AF65-F5344CB8AC3E}">
        <p14:creationId xmlns:p14="http://schemas.microsoft.com/office/powerpoint/2010/main" val="3561401404"/>
      </p:ext>
    </p:extLst>
  </p:cSld>
  <p:clrMapOvr>
    <a:masterClrMapping/>
  </p:clrMapOvr>
  <p:transition>
    <p:strips/>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in Web Applications </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171</a:t>
            </a:fld>
            <a:endParaRPr lang="en-US" dirty="0"/>
          </a:p>
        </p:txBody>
      </p:sp>
      <p:sp>
        <p:nvSpPr>
          <p:cNvPr id="259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9073" name="Object 1"/>
          <p:cNvGraphicFramePr>
            <a:graphicFrameLocks noChangeAspect="1"/>
          </p:cNvGraphicFramePr>
          <p:nvPr>
            <p:extLst>
              <p:ext uri="{D42A27DB-BD31-4B8C-83A1-F6EECF244321}">
                <p14:modId xmlns:p14="http://schemas.microsoft.com/office/powerpoint/2010/main" val="1387623137"/>
              </p:ext>
            </p:extLst>
          </p:nvPr>
        </p:nvGraphicFramePr>
        <p:xfrm>
          <a:off x="533399" y="914400"/>
          <a:ext cx="8237425" cy="5399210"/>
        </p:xfrm>
        <a:graphic>
          <a:graphicData uri="http://schemas.openxmlformats.org/presentationml/2006/ole">
            <mc:AlternateContent xmlns:mc="http://schemas.openxmlformats.org/markup-compatibility/2006">
              <mc:Choice xmlns:v="urn:schemas-microsoft-com:vml" Requires="v">
                <p:oleObj name="Visio" r:id="rId3" imgW="6357659" imgH="4166585" progId="Visio.Drawing.11">
                  <p:embed/>
                </p:oleObj>
              </mc:Choice>
              <mc:Fallback>
                <p:oleObj name="Visio" r:id="rId3" imgW="6357659" imgH="4166585" progId="Visio.Drawing.11">
                  <p:embed/>
                  <p:pic>
                    <p:nvPicPr>
                      <p:cNvPr id="0" name=""/>
                      <p:cNvPicPr>
                        <a:picLocks noChangeAspect="1" noChangeArrowheads="1"/>
                      </p:cNvPicPr>
                      <p:nvPr/>
                    </p:nvPicPr>
                    <p:blipFill>
                      <a:blip r:embed="rId4"/>
                      <a:srcRect/>
                      <a:stretch>
                        <a:fillRect/>
                      </a:stretch>
                    </p:blipFill>
                    <p:spPr bwMode="auto">
                      <a:xfrm>
                        <a:off x="533399" y="914400"/>
                        <a:ext cx="8237425" cy="5399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82475608"/>
      </p:ext>
    </p:extLst>
  </p:cSld>
  <p:clrMapOvr>
    <a:masterClrMapping/>
  </p:clrMapOvr>
  <p:transition>
    <p:strips/>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 in PHP</a:t>
            </a:r>
          </a:p>
        </p:txBody>
      </p:sp>
      <p:sp>
        <p:nvSpPr>
          <p:cNvPr id="3" name="Content Placeholder 2"/>
          <p:cNvSpPr>
            <a:spLocks noGrp="1"/>
          </p:cNvSpPr>
          <p:nvPr>
            <p:ph idx="1"/>
          </p:nvPr>
        </p:nvSpPr>
        <p:spPr>
          <a:xfrm>
            <a:off x="27878" y="990600"/>
            <a:ext cx="9220200" cy="5181600"/>
          </a:xfrm>
        </p:spPr>
        <p:txBody>
          <a:bodyPr/>
          <a:lstStyle/>
          <a:p>
            <a:r>
              <a:rPr lang="en-US" sz="3000" dirty="0"/>
              <a:t>How to exchange JSON data between the client and a PHP server.</a:t>
            </a:r>
          </a:p>
          <a:p>
            <a:r>
              <a:rPr lang="en-US" sz="3000" dirty="0"/>
              <a:t>PHP object/array to JSON object conversion</a:t>
            </a:r>
          </a:p>
          <a:p>
            <a:pPr lvl="1"/>
            <a:r>
              <a:rPr lang="en-US" sz="2800" b="1" dirty="0" err="1">
                <a:solidFill>
                  <a:srgbClr val="0033CC"/>
                </a:solidFill>
                <a:latin typeface="Courier New" pitchFamily="49" charset="0"/>
                <a:cs typeface="Courier New" pitchFamily="49" charset="0"/>
              </a:rPr>
              <a:t>json_encode</a:t>
            </a:r>
            <a:r>
              <a:rPr lang="en-US" sz="2800" b="1" dirty="0">
                <a:solidFill>
                  <a:srgbClr val="0033CC"/>
                </a:solidFill>
                <a:latin typeface="Courier New" pitchFamily="49" charset="0"/>
                <a:cs typeface="Courier New" pitchFamily="49" charset="0"/>
              </a:rPr>
              <a:t>()</a:t>
            </a:r>
            <a:endParaRPr lang="en-US" sz="2800" dirty="0"/>
          </a:p>
          <a:p>
            <a:pPr lvl="2"/>
            <a:r>
              <a:rPr lang="en-US" sz="2600" dirty="0"/>
              <a:t>Keys in JSON are the variable names of array or the key of the array</a:t>
            </a:r>
          </a:p>
          <a:p>
            <a:pPr lvl="2"/>
            <a:r>
              <a:rPr lang="en-US" sz="2600" dirty="0"/>
              <a:t> Object’s methods, private and protected member are </a:t>
            </a:r>
            <a:r>
              <a:rPr lang="en-US" sz="2600" dirty="0">
                <a:solidFill>
                  <a:srgbClr val="C00000"/>
                </a:solidFill>
              </a:rPr>
              <a:t>excluded</a:t>
            </a:r>
          </a:p>
          <a:p>
            <a:r>
              <a:rPr lang="en-US" sz="3000" dirty="0"/>
              <a:t>JSON objects to PHP object conversion</a:t>
            </a:r>
          </a:p>
          <a:p>
            <a:pPr lvl="1"/>
            <a:r>
              <a:rPr lang="en-US" sz="2600" b="1" dirty="0" err="1">
                <a:solidFill>
                  <a:srgbClr val="0033CC"/>
                </a:solidFill>
                <a:latin typeface="Courier New" pitchFamily="49" charset="0"/>
                <a:ea typeface="+mn-ea"/>
                <a:cs typeface="Courier New" pitchFamily="49" charset="0"/>
              </a:rPr>
              <a:t>json_decode</a:t>
            </a:r>
            <a:r>
              <a:rPr lang="en-US" sz="2600" b="1" dirty="0">
                <a:solidFill>
                  <a:srgbClr val="0033CC"/>
                </a:solidFill>
                <a:latin typeface="Courier New" pitchFamily="49" charset="0"/>
                <a:ea typeface="+mn-ea"/>
                <a:cs typeface="Courier New" pitchFamily="49" charset="0"/>
              </a:rPr>
              <a:t>()</a:t>
            </a:r>
            <a:r>
              <a:rPr lang="en-US" sz="2600" dirty="0">
                <a:ea typeface="+mn-ea"/>
              </a:rPr>
              <a:t>: </a:t>
            </a:r>
            <a:r>
              <a:rPr lang="en-US" sz="2600" dirty="0"/>
              <a:t>PHP object can also be converted to arrays</a:t>
            </a:r>
          </a:p>
          <a:p>
            <a:pPr lvl="1"/>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172</a:t>
            </a:fld>
            <a:endParaRPr lang="en-US" dirty="0"/>
          </a:p>
        </p:txBody>
      </p:sp>
    </p:spTree>
    <p:extLst>
      <p:ext uri="{BB962C8B-B14F-4D97-AF65-F5344CB8AC3E}">
        <p14:creationId xmlns:p14="http://schemas.microsoft.com/office/powerpoint/2010/main" val="1569493523"/>
      </p:ext>
    </p:extLst>
  </p:cSld>
  <p:clrMapOvr>
    <a:masterClrMapping/>
  </p:clrMapOvr>
  <p:transition>
    <p:strips/>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 in PHP Example</a:t>
            </a:r>
          </a:p>
        </p:txBody>
      </p:sp>
      <p:sp>
        <p:nvSpPr>
          <p:cNvPr id="3" name="Content Placeholder 2"/>
          <p:cNvSpPr>
            <a:spLocks noGrp="1"/>
          </p:cNvSpPr>
          <p:nvPr>
            <p:ph idx="1"/>
          </p:nvPr>
        </p:nvSpPr>
        <p:spPr/>
        <p:txBody>
          <a:bodyPr/>
          <a:lstStyle/>
          <a:p>
            <a:pPr marL="0" indent="0">
              <a:spcBef>
                <a:spcPts val="0"/>
              </a:spcBef>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php</a:t>
            </a:r>
            <a:endParaRPr lang="en-US" sz="2000" b="1" dirty="0">
              <a:latin typeface="Courier New" panose="02070309020205020404" pitchFamily="49" charset="0"/>
              <a:cs typeface="Courier New" panose="02070309020205020404" pitchFamily="49" charset="0"/>
            </a:endParaRPr>
          </a:p>
          <a:p>
            <a:pPr marL="0" indent="0">
              <a:spcBef>
                <a:spcPts val="0"/>
              </a:spcBef>
              <a:buNone/>
            </a:pPr>
            <a:r>
              <a:rPr lang="en-US" sz="2000" b="1" dirty="0">
                <a:solidFill>
                  <a:srgbClr val="0033CC"/>
                </a:solidFill>
                <a:latin typeface="Courier New" pitchFamily="49" charset="0"/>
                <a:cs typeface="Courier New" pitchFamily="49" charset="0"/>
              </a:rPr>
              <a:t>class</a:t>
            </a:r>
            <a:r>
              <a:rPr lang="en-US" sz="2000" b="1" dirty="0">
                <a:latin typeface="Courier New" panose="02070309020205020404" pitchFamily="49" charset="0"/>
                <a:cs typeface="Courier New" panose="02070309020205020404" pitchFamily="49" charset="0"/>
              </a:rPr>
              <a:t> Book{</a:t>
            </a:r>
          </a:p>
          <a:p>
            <a:pPr marL="0" indent="0">
              <a:spcBef>
                <a:spcPts val="0"/>
              </a:spcBef>
              <a:buNone/>
            </a:pPr>
            <a:r>
              <a:rPr lang="en-US" sz="2000" b="1" dirty="0">
                <a:latin typeface="Courier New" panose="02070309020205020404" pitchFamily="49" charset="0"/>
                <a:cs typeface="Courier New" panose="02070309020205020404" pitchFamily="49" charset="0"/>
              </a:rPr>
              <a:t>        </a:t>
            </a:r>
            <a:r>
              <a:rPr lang="en-US" sz="2000" b="1" dirty="0">
                <a:solidFill>
                  <a:srgbClr val="C00000"/>
                </a:solidFill>
                <a:latin typeface="Courier New" panose="02070309020205020404" pitchFamily="49" charset="0"/>
                <a:cs typeface="Courier New" panose="02070309020205020404" pitchFamily="49" charset="0"/>
              </a:rPr>
              <a:t>private</a:t>
            </a:r>
            <a:r>
              <a:rPr lang="en-US" sz="2000" b="1" dirty="0">
                <a:latin typeface="Courier New" panose="02070309020205020404" pitchFamily="49" charset="0"/>
                <a:cs typeface="Courier New" panose="02070309020205020404" pitchFamily="49" charset="0"/>
              </a:rPr>
              <a:t> $name;</a:t>
            </a:r>
          </a:p>
          <a:p>
            <a:pPr marL="0" indent="0">
              <a:spcBef>
                <a:spcPts val="0"/>
              </a:spcBef>
              <a:buNone/>
            </a:pPr>
            <a:endParaRPr lang="en-US" sz="2000" b="1" dirty="0">
              <a:latin typeface="Courier New" panose="02070309020205020404" pitchFamily="49" charset="0"/>
              <a:cs typeface="Courier New" panose="02070309020205020404" pitchFamily="49" charset="0"/>
            </a:endParaRPr>
          </a:p>
          <a:p>
            <a:pPr marL="0" indent="0">
              <a:spcBef>
                <a:spcPts val="0"/>
              </a:spcBef>
              <a:buNone/>
            </a:pPr>
            <a:r>
              <a:rPr lang="en-US" sz="2000" b="1" dirty="0">
                <a:latin typeface="Courier New" panose="02070309020205020404" pitchFamily="49" charset="0"/>
                <a:cs typeface="Courier New" panose="02070309020205020404" pitchFamily="49" charset="0"/>
              </a:rPr>
              <a:t>        </a:t>
            </a:r>
            <a:r>
              <a:rPr lang="en-US" sz="2000" b="1" dirty="0">
                <a:solidFill>
                  <a:srgbClr val="0033CC"/>
                </a:solidFill>
                <a:latin typeface="Courier New" pitchFamily="49" charset="0"/>
                <a:cs typeface="Courier New" pitchFamily="49" charset="0"/>
              </a:rPr>
              <a:t>function</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set_name</a:t>
            </a:r>
            <a:r>
              <a:rPr lang="en-US" sz="2000" b="1" dirty="0">
                <a:latin typeface="Courier New" panose="02070309020205020404" pitchFamily="49" charset="0"/>
                <a:cs typeface="Courier New" panose="02070309020205020404" pitchFamily="49" charset="0"/>
              </a:rPr>
              <a:t>($name){</a:t>
            </a:r>
          </a:p>
          <a:p>
            <a:pPr marL="0" indent="0">
              <a:spcBef>
                <a:spcPts val="0"/>
              </a:spcBef>
              <a:buNone/>
            </a:pPr>
            <a:r>
              <a:rPr lang="en-US" sz="2000" b="1" dirty="0">
                <a:latin typeface="Courier New" panose="02070309020205020404" pitchFamily="49" charset="0"/>
                <a:cs typeface="Courier New" panose="02070309020205020404" pitchFamily="49" charset="0"/>
              </a:rPr>
              <a:t>                $name = $this-&gt;name;</a:t>
            </a:r>
          </a:p>
          <a:p>
            <a:pPr marL="0" indent="0">
              <a:spcBef>
                <a:spcPts val="0"/>
              </a:spcBef>
              <a:buNone/>
            </a:pPr>
            <a:r>
              <a:rPr lang="en-US" sz="2000" b="1" dirty="0">
                <a:latin typeface="Courier New" panose="02070309020205020404" pitchFamily="49" charset="0"/>
                <a:cs typeface="Courier New" panose="02070309020205020404" pitchFamily="49" charset="0"/>
              </a:rPr>
              <a:t>        }</a:t>
            </a:r>
          </a:p>
          <a:p>
            <a:pPr marL="0" indent="0">
              <a:spcBef>
                <a:spcPts val="0"/>
              </a:spcBef>
              <a:buNone/>
            </a:pPr>
            <a:r>
              <a:rPr lang="en-US" sz="2000" b="1" dirty="0">
                <a:latin typeface="Courier New" panose="02070309020205020404" pitchFamily="49" charset="0"/>
                <a:cs typeface="Courier New" panose="02070309020205020404" pitchFamily="49" charset="0"/>
              </a:rPr>
              <a:t>        </a:t>
            </a:r>
            <a:r>
              <a:rPr lang="en-US" sz="2000" b="1" dirty="0">
                <a:solidFill>
                  <a:srgbClr val="0033CC"/>
                </a:solidFill>
                <a:latin typeface="Courier New" pitchFamily="49" charset="0"/>
                <a:cs typeface="Courier New" pitchFamily="49" charset="0"/>
              </a:rPr>
              <a:t>function</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get_name</a:t>
            </a:r>
            <a:r>
              <a:rPr lang="en-US" sz="2000" b="1" dirty="0">
                <a:latin typeface="Courier New" panose="02070309020205020404" pitchFamily="49" charset="0"/>
                <a:cs typeface="Courier New" panose="02070309020205020404" pitchFamily="49" charset="0"/>
              </a:rPr>
              <a:t>(){</a:t>
            </a:r>
          </a:p>
          <a:p>
            <a:pPr marL="0" indent="0">
              <a:spcBef>
                <a:spcPts val="0"/>
              </a:spcBef>
              <a:buNone/>
            </a:pPr>
            <a:r>
              <a:rPr lang="en-US" sz="2000" b="1" dirty="0">
                <a:latin typeface="Courier New" panose="02070309020205020404" pitchFamily="49" charset="0"/>
                <a:cs typeface="Courier New" panose="02070309020205020404" pitchFamily="49" charset="0"/>
              </a:rPr>
              <a:t>                return $this-&gt;name;</a:t>
            </a:r>
          </a:p>
          <a:p>
            <a:pPr marL="0" indent="0">
              <a:spcBef>
                <a:spcPts val="0"/>
              </a:spcBef>
              <a:buNone/>
            </a:pPr>
            <a:r>
              <a:rPr lang="en-US" sz="2000" b="1" dirty="0">
                <a:latin typeface="Courier New" panose="02070309020205020404" pitchFamily="49" charset="0"/>
                <a:cs typeface="Courier New" panose="02070309020205020404" pitchFamily="49" charset="0"/>
              </a:rPr>
              <a:t>        }</a:t>
            </a:r>
          </a:p>
          <a:p>
            <a:pPr marL="0" indent="0">
              <a:spcBef>
                <a:spcPts val="0"/>
              </a:spcBef>
              <a:buNone/>
            </a:pPr>
            <a:endParaRPr lang="en-US" sz="2000" b="1" dirty="0">
              <a:latin typeface="Courier New" panose="02070309020205020404" pitchFamily="49" charset="0"/>
              <a:cs typeface="Courier New" panose="02070309020205020404" pitchFamily="49" charset="0"/>
            </a:endParaRPr>
          </a:p>
          <a:p>
            <a:pPr marL="0" indent="0">
              <a:spcBef>
                <a:spcPts val="0"/>
              </a:spcBef>
              <a:buNone/>
            </a:pPr>
            <a:r>
              <a:rPr lang="en-US" sz="2000" b="1" dirty="0">
                <a:latin typeface="Courier New" panose="02070309020205020404" pitchFamily="49" charset="0"/>
                <a:cs typeface="Courier New" panose="02070309020205020404" pitchFamily="49" charset="0"/>
              </a:rPr>
              <a:t>        </a:t>
            </a:r>
            <a:r>
              <a:rPr lang="en-US" sz="2000" b="1" dirty="0">
                <a:solidFill>
                  <a:srgbClr val="C00000"/>
                </a:solidFill>
                <a:latin typeface="Courier New" panose="02070309020205020404" pitchFamily="49" charset="0"/>
                <a:cs typeface="Courier New" panose="02070309020205020404" pitchFamily="49" charset="0"/>
              </a:rPr>
              <a:t>protected</a:t>
            </a:r>
            <a:r>
              <a:rPr lang="en-US" sz="2000" b="1" dirty="0">
                <a:latin typeface="Courier New" panose="02070309020205020404" pitchFamily="49" charset="0"/>
                <a:cs typeface="Courier New" panose="02070309020205020404" pitchFamily="49" charset="0"/>
              </a:rPr>
              <a:t> $author;</a:t>
            </a:r>
          </a:p>
          <a:p>
            <a:pPr marL="0" indent="0">
              <a:spcBef>
                <a:spcPts val="0"/>
              </a:spcBef>
              <a:buNone/>
            </a:pPr>
            <a:endParaRPr lang="en-US" sz="2000" b="1" dirty="0">
              <a:latin typeface="Courier New" panose="02070309020205020404" pitchFamily="49" charset="0"/>
              <a:cs typeface="Courier New" panose="02070309020205020404" pitchFamily="49" charset="0"/>
            </a:endParaRPr>
          </a:p>
          <a:p>
            <a:pPr marL="0" indent="0">
              <a:spcBef>
                <a:spcPts val="0"/>
              </a:spcBef>
              <a:buNone/>
            </a:pPr>
            <a:r>
              <a:rPr lang="en-US" sz="2000" b="1" dirty="0">
                <a:latin typeface="Courier New" panose="02070309020205020404" pitchFamily="49" charset="0"/>
                <a:cs typeface="Courier New" panose="02070309020205020404" pitchFamily="49" charset="0"/>
              </a:rPr>
              <a:t>        </a:t>
            </a:r>
            <a:r>
              <a:rPr lang="en-US" sz="2000" b="1" dirty="0" err="1">
                <a:solidFill>
                  <a:srgbClr val="0033CC"/>
                </a:solidFill>
                <a:latin typeface="Courier New" pitchFamily="49" charset="0"/>
                <a:cs typeface="Courier New" pitchFamily="49" charset="0"/>
              </a:rPr>
              <a:t>var</a:t>
            </a:r>
            <a:r>
              <a:rPr lang="en-US" sz="2000" b="1" dirty="0">
                <a:latin typeface="Courier New" panose="02070309020205020404" pitchFamily="49" charset="0"/>
                <a:cs typeface="Courier New" panose="02070309020205020404" pitchFamily="49" charset="0"/>
              </a:rPr>
              <a:t> $publish;</a:t>
            </a:r>
          </a:p>
          <a:p>
            <a:pPr marL="0" indent="0">
              <a:spcBef>
                <a:spcPts val="0"/>
              </a:spcBef>
              <a:buNone/>
            </a:pPr>
            <a:r>
              <a:rPr lang="en-US" sz="2000" b="1" dirty="0">
                <a:latin typeface="Courier New" panose="02070309020205020404" pitchFamily="49" charset="0"/>
                <a:cs typeface="Courier New" panose="02070309020205020404" pitchFamily="49" charset="0"/>
              </a:rPr>
              <a:t>        </a:t>
            </a:r>
            <a:r>
              <a:rPr lang="en-US" sz="2000" b="1" dirty="0" err="1">
                <a:solidFill>
                  <a:srgbClr val="0033CC"/>
                </a:solidFill>
                <a:latin typeface="Courier New" pitchFamily="49" charset="0"/>
                <a:cs typeface="Courier New" pitchFamily="49" charset="0"/>
              </a:rPr>
              <a:t>var</a:t>
            </a:r>
            <a:r>
              <a:rPr lang="en-US" sz="2000" b="1" dirty="0">
                <a:latin typeface="Courier New" panose="02070309020205020404" pitchFamily="49" charset="0"/>
                <a:cs typeface="Courier New" panose="02070309020205020404" pitchFamily="49" charset="0"/>
              </a:rPr>
              <a:t> $price;</a:t>
            </a:r>
          </a:p>
          <a:p>
            <a:pPr marL="0" indent="0">
              <a:spcBef>
                <a:spcPts val="0"/>
              </a:spcBef>
              <a:buNone/>
            </a:pPr>
            <a:r>
              <a:rPr lang="en-US" sz="2000" b="1" dirty="0">
                <a:latin typeface="Courier New" panose="02070309020205020404" pitchFamily="49" charset="0"/>
                <a:cs typeface="Courier New" panose="02070309020205020404" pitchFamily="49" charset="0"/>
              </a:rPr>
              <a:t>}</a:t>
            </a:r>
          </a:p>
          <a:p>
            <a:pPr marL="0" indent="0">
              <a:spcBef>
                <a:spcPts val="0"/>
              </a:spcBef>
              <a:buNone/>
            </a:pPr>
            <a:endParaRPr lang="en-US" sz="20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173</a:t>
            </a:fld>
            <a:endParaRPr lang="en-US" dirty="0"/>
          </a:p>
        </p:txBody>
      </p:sp>
    </p:spTree>
    <p:extLst>
      <p:ext uri="{BB962C8B-B14F-4D97-AF65-F5344CB8AC3E}">
        <p14:creationId xmlns:p14="http://schemas.microsoft.com/office/powerpoint/2010/main" val="1170076685"/>
      </p:ext>
    </p:extLst>
  </p:cSld>
  <p:clrMapOvr>
    <a:masterClrMapping/>
  </p:clrMapOvr>
  <p:transition>
    <p:strips/>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 in PHP Example</a:t>
            </a:r>
          </a:p>
        </p:txBody>
      </p:sp>
      <p:sp>
        <p:nvSpPr>
          <p:cNvPr id="3" name="Content Placeholder 2"/>
          <p:cNvSpPr>
            <a:spLocks noGrp="1"/>
          </p:cNvSpPr>
          <p:nvPr>
            <p:ph idx="1"/>
          </p:nvPr>
        </p:nvSpPr>
        <p:spPr/>
        <p:txBody>
          <a:bodyPr/>
          <a:lstStyle/>
          <a:p>
            <a:pPr marL="0" indent="0">
              <a:spcBef>
                <a:spcPts val="0"/>
              </a:spcBef>
              <a:buNone/>
            </a:pPr>
            <a:r>
              <a:rPr lang="en-US" sz="2000" b="1" dirty="0">
                <a:latin typeface="Courier New" panose="02070309020205020404" pitchFamily="49" charset="0"/>
                <a:cs typeface="Courier New" panose="02070309020205020404" pitchFamily="49" charset="0"/>
              </a:rPr>
              <a:t>$book = </a:t>
            </a:r>
            <a:r>
              <a:rPr lang="en-US" sz="2000" b="1" dirty="0">
                <a:solidFill>
                  <a:srgbClr val="0033CC"/>
                </a:solidFill>
                <a:latin typeface="Courier New" pitchFamily="49" charset="0"/>
                <a:cs typeface="Courier New" pitchFamily="49" charset="0"/>
              </a:rPr>
              <a:t>new</a:t>
            </a:r>
            <a:r>
              <a:rPr lang="en-US" sz="2000" b="1" dirty="0">
                <a:latin typeface="Courier New" panose="02070309020205020404" pitchFamily="49" charset="0"/>
                <a:cs typeface="Courier New" panose="02070309020205020404" pitchFamily="49" charset="0"/>
              </a:rPr>
              <a:t> Book();</a:t>
            </a:r>
          </a:p>
          <a:p>
            <a:pPr marL="0" indent="0">
              <a:spcBef>
                <a:spcPts val="0"/>
              </a:spcBef>
              <a:buNone/>
            </a:pPr>
            <a:r>
              <a:rPr lang="en-US" sz="2000" b="1" dirty="0">
                <a:latin typeface="Courier New" panose="02070309020205020404" pitchFamily="49" charset="0"/>
                <a:cs typeface="Courier New" panose="02070309020205020404" pitchFamily="49" charset="0"/>
              </a:rPr>
              <a:t>$book-&gt;</a:t>
            </a:r>
            <a:r>
              <a:rPr lang="en-US" sz="2000" b="1" dirty="0" err="1">
                <a:latin typeface="Courier New" panose="02070309020205020404" pitchFamily="49" charset="0"/>
                <a:cs typeface="Courier New" panose="02070309020205020404" pitchFamily="49" charset="0"/>
              </a:rPr>
              <a:t>set_name</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PhP</a:t>
            </a:r>
            <a:r>
              <a:rPr lang="en-US" sz="2000" b="1" dirty="0">
                <a:latin typeface="Courier New" panose="02070309020205020404" pitchFamily="49" charset="0"/>
                <a:cs typeface="Courier New" panose="02070309020205020404" pitchFamily="49" charset="0"/>
              </a:rPr>
              <a:t> How to ...");</a:t>
            </a:r>
          </a:p>
          <a:p>
            <a:pPr marL="0" indent="0">
              <a:spcBef>
                <a:spcPts val="0"/>
              </a:spcBef>
              <a:buNone/>
            </a:pPr>
            <a:r>
              <a:rPr lang="en-US" sz="2000" b="1" dirty="0">
                <a:latin typeface="Courier New" panose="02070309020205020404" pitchFamily="49" charset="0"/>
                <a:cs typeface="Courier New" panose="02070309020205020404" pitchFamily="49" charset="0"/>
              </a:rPr>
              <a:t>$book-&gt;price = 1;</a:t>
            </a:r>
          </a:p>
          <a:p>
            <a:pPr marL="0" indent="0">
              <a:spcBef>
                <a:spcPts val="0"/>
              </a:spcBef>
              <a:buNone/>
            </a:pPr>
            <a:endParaRPr lang="en-US" sz="2000" b="1" dirty="0">
              <a:latin typeface="Courier New" panose="02070309020205020404" pitchFamily="49" charset="0"/>
              <a:cs typeface="Courier New" panose="02070309020205020404" pitchFamily="49" charset="0"/>
            </a:endParaRPr>
          </a:p>
          <a:p>
            <a:pPr marL="0" indent="0">
              <a:spcBef>
                <a:spcPts val="0"/>
              </a:spcBef>
              <a:buNone/>
            </a:pPr>
            <a:r>
              <a:rPr lang="en-US" sz="2000" b="1" dirty="0">
                <a:solidFill>
                  <a:srgbClr val="C00000"/>
                </a:solidFill>
                <a:latin typeface="Courier New" panose="02070309020205020404" pitchFamily="49" charset="0"/>
                <a:cs typeface="Courier New" panose="02070309020205020404" pitchFamily="49" charset="0"/>
              </a:rPr>
              <a:t>$</a:t>
            </a:r>
            <a:r>
              <a:rPr lang="en-US" sz="2000" b="1" dirty="0" err="1">
                <a:solidFill>
                  <a:srgbClr val="C00000"/>
                </a:solidFill>
                <a:latin typeface="Courier New" panose="02070309020205020404" pitchFamily="49" charset="0"/>
                <a:cs typeface="Courier New" panose="02070309020205020404" pitchFamily="49" charset="0"/>
              </a:rPr>
              <a:t>json_obj</a:t>
            </a:r>
            <a:r>
              <a:rPr lang="en-US" sz="2000" b="1" dirty="0">
                <a:latin typeface="Courier New" panose="02070309020205020404" pitchFamily="49" charset="0"/>
                <a:cs typeface="Courier New" panose="02070309020205020404" pitchFamily="49" charset="0"/>
              </a:rPr>
              <a:t> = </a:t>
            </a:r>
            <a:r>
              <a:rPr lang="en-US" sz="2000" b="1" dirty="0" err="1">
                <a:solidFill>
                  <a:srgbClr val="0033CC"/>
                </a:solidFill>
                <a:latin typeface="Courier New" pitchFamily="49" charset="0"/>
                <a:cs typeface="Courier New" pitchFamily="49" charset="0"/>
              </a:rPr>
              <a:t>json_encode</a:t>
            </a:r>
            <a:r>
              <a:rPr lang="en-US" sz="2000" b="1" dirty="0">
                <a:latin typeface="Courier New" panose="02070309020205020404" pitchFamily="49" charset="0"/>
                <a:cs typeface="Courier New" panose="02070309020205020404" pitchFamily="49" charset="0"/>
              </a:rPr>
              <a:t>($book);</a:t>
            </a:r>
          </a:p>
          <a:p>
            <a:pPr marL="0" indent="0">
              <a:spcBef>
                <a:spcPts val="0"/>
              </a:spcBef>
              <a:buNone/>
            </a:pPr>
            <a:r>
              <a:rPr lang="en-US" sz="2000" b="1" dirty="0">
                <a:solidFill>
                  <a:srgbClr val="0033CC"/>
                </a:solidFill>
                <a:latin typeface="Courier New" pitchFamily="49" charset="0"/>
                <a:cs typeface="Courier New" pitchFamily="49" charset="0"/>
              </a:rPr>
              <a:t>echo</a:t>
            </a:r>
            <a:r>
              <a:rPr lang="en-US" sz="2000" b="1" dirty="0">
                <a:latin typeface="Courier New" panose="02070309020205020404" pitchFamily="49" charset="0"/>
                <a:cs typeface="Courier New" panose="02070309020205020404" pitchFamily="49" charset="0"/>
              </a:rPr>
              <a:t> "JSON: $</a:t>
            </a:r>
            <a:r>
              <a:rPr lang="en-US" sz="2000" b="1" dirty="0" err="1">
                <a:latin typeface="Courier New" panose="02070309020205020404" pitchFamily="49" charset="0"/>
                <a:cs typeface="Courier New" panose="02070309020205020404" pitchFamily="49" charset="0"/>
              </a:rPr>
              <a:t>json_obj</a:t>
            </a:r>
            <a:r>
              <a:rPr lang="en-US" sz="2000" b="1" dirty="0">
                <a:latin typeface="Courier New" panose="02070309020205020404" pitchFamily="49" charset="0"/>
                <a:cs typeface="Courier New" panose="02070309020205020404" pitchFamily="49" charset="0"/>
              </a:rPr>
              <a:t> \n";</a:t>
            </a:r>
          </a:p>
          <a:p>
            <a:pPr marL="0" indent="0">
              <a:spcBef>
                <a:spcPts val="0"/>
              </a:spcBef>
              <a:buNone/>
            </a:pPr>
            <a:r>
              <a:rPr lang="en-US" sz="2000" b="1" dirty="0">
                <a:solidFill>
                  <a:srgbClr val="C00000"/>
                </a:solidFill>
                <a:latin typeface="Courier New" panose="02070309020205020404" pitchFamily="49" charset="0"/>
                <a:cs typeface="Courier New" panose="02070309020205020404" pitchFamily="49" charset="0"/>
              </a:rPr>
              <a:t>$</a:t>
            </a:r>
            <a:r>
              <a:rPr lang="en-US" sz="2000" b="1" dirty="0" err="1">
                <a:solidFill>
                  <a:srgbClr val="C00000"/>
                </a:solidFill>
                <a:latin typeface="Courier New" panose="02070309020205020404" pitchFamily="49" charset="0"/>
                <a:cs typeface="Courier New" panose="02070309020205020404" pitchFamily="49" charset="0"/>
              </a:rPr>
              <a:t>php_obj</a:t>
            </a:r>
            <a:r>
              <a:rPr lang="en-US" sz="2000" b="1" dirty="0">
                <a:solidFill>
                  <a:srgbClr val="C00000"/>
                </a:solidFill>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a:t>
            </a:r>
            <a:r>
              <a:rPr lang="en-US" sz="2000" b="1" dirty="0" err="1">
                <a:solidFill>
                  <a:srgbClr val="0033CC"/>
                </a:solidFill>
                <a:latin typeface="Courier New" pitchFamily="49" charset="0"/>
                <a:cs typeface="Courier New" pitchFamily="49" charset="0"/>
              </a:rPr>
              <a:t>json_decode</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json_obj</a:t>
            </a:r>
            <a:r>
              <a:rPr lang="en-US" sz="2000" b="1" dirty="0">
                <a:latin typeface="Courier New" panose="02070309020205020404" pitchFamily="49" charset="0"/>
                <a:cs typeface="Courier New" panose="02070309020205020404" pitchFamily="49" charset="0"/>
              </a:rPr>
              <a:t>);</a:t>
            </a:r>
          </a:p>
          <a:p>
            <a:pPr marL="0" indent="0">
              <a:spcBef>
                <a:spcPts val="0"/>
              </a:spcBef>
              <a:buNone/>
            </a:pPr>
            <a:r>
              <a:rPr lang="en-US" sz="2000" b="1" dirty="0" err="1">
                <a:solidFill>
                  <a:srgbClr val="0033CC"/>
                </a:solidFill>
                <a:latin typeface="Courier New" pitchFamily="49" charset="0"/>
                <a:cs typeface="Courier New" pitchFamily="49" charset="0"/>
              </a:rPr>
              <a:t>var_dump</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php_obj</a:t>
            </a:r>
            <a:r>
              <a:rPr lang="en-US" sz="2000" b="1" dirty="0">
                <a:latin typeface="Courier New" panose="02070309020205020404" pitchFamily="49" charset="0"/>
                <a:cs typeface="Courier New" panose="02070309020205020404" pitchFamily="49" charset="0"/>
              </a:rPr>
              <a:t>);</a:t>
            </a:r>
          </a:p>
          <a:p>
            <a:pPr marL="0" indent="0">
              <a:spcBef>
                <a:spcPts val="0"/>
              </a:spcBef>
              <a:buNone/>
            </a:pPr>
            <a:endParaRPr lang="en-US" sz="2000" b="1" dirty="0">
              <a:latin typeface="Courier New" panose="02070309020205020404" pitchFamily="49" charset="0"/>
              <a:cs typeface="Courier New" panose="02070309020205020404" pitchFamily="49" charset="0"/>
            </a:endParaRPr>
          </a:p>
          <a:p>
            <a:pPr marL="0" indent="0">
              <a:spcBef>
                <a:spcPts val="0"/>
              </a:spcBef>
              <a:buNone/>
            </a:pPr>
            <a:r>
              <a:rPr lang="en-US" sz="2000" b="1" dirty="0">
                <a:latin typeface="Courier New" panose="02070309020205020404" pitchFamily="49" charset="0"/>
                <a:cs typeface="Courier New" panose="02070309020205020404" pitchFamily="49" charset="0"/>
              </a:rPr>
              <a:t>$</a:t>
            </a:r>
            <a:r>
              <a:rPr lang="en-US" sz="2000" b="1" dirty="0" err="1">
                <a:solidFill>
                  <a:srgbClr val="0033CC"/>
                </a:solidFill>
                <a:latin typeface="Courier New" pitchFamily="49" charset="0"/>
                <a:cs typeface="Courier New" pitchFamily="49" charset="0"/>
              </a:rPr>
              <a:t>new_book</a:t>
            </a:r>
            <a:r>
              <a:rPr lang="en-US" sz="2000" b="1" dirty="0">
                <a:solidFill>
                  <a:srgbClr val="0033CC"/>
                </a:solidFill>
                <a:latin typeface="Courier New" pitchFamily="49" charset="0"/>
                <a:cs typeface="Courier New" pitchFamily="49" charset="0"/>
              </a:rPr>
              <a:t>=array</a:t>
            </a:r>
            <a:r>
              <a:rPr lang="en-US" sz="2000" b="1" dirty="0">
                <a:latin typeface="Courier New" panose="02070309020205020404" pitchFamily="49" charset="0"/>
                <a:cs typeface="Courier New" panose="02070309020205020404" pitchFamily="49" charset="0"/>
              </a:rPr>
              <a:t>("name" =&gt; "Another How to", "price" =&gt; 10);</a:t>
            </a:r>
          </a:p>
          <a:p>
            <a:pPr marL="0" indent="0">
              <a:spcBef>
                <a:spcPts val="0"/>
              </a:spcBef>
              <a:buNone/>
            </a:pPr>
            <a:endParaRPr lang="en-US" sz="2000" b="1" dirty="0">
              <a:latin typeface="Courier New" panose="02070309020205020404" pitchFamily="49" charset="0"/>
              <a:cs typeface="Courier New" panose="02070309020205020404" pitchFamily="49" charset="0"/>
            </a:endParaRPr>
          </a:p>
          <a:p>
            <a:pPr marL="0" indent="0">
              <a:spcBef>
                <a:spcPts val="0"/>
              </a:spcBef>
              <a:buNone/>
            </a:pPr>
            <a:r>
              <a:rPr lang="en-US" sz="2000" b="1" dirty="0">
                <a:solidFill>
                  <a:srgbClr val="C00000"/>
                </a:solidFill>
                <a:latin typeface="Courier New" panose="02070309020205020404" pitchFamily="49" charset="0"/>
                <a:cs typeface="Courier New" panose="02070309020205020404" pitchFamily="49" charset="0"/>
              </a:rPr>
              <a:t>$</a:t>
            </a:r>
            <a:r>
              <a:rPr lang="en-US" sz="2000" b="1" dirty="0" err="1">
                <a:solidFill>
                  <a:srgbClr val="C00000"/>
                </a:solidFill>
                <a:latin typeface="Courier New" panose="02070309020205020404" pitchFamily="49" charset="0"/>
                <a:cs typeface="Courier New" panose="02070309020205020404" pitchFamily="49" charset="0"/>
              </a:rPr>
              <a:t>new_json_obj</a:t>
            </a:r>
            <a:r>
              <a:rPr lang="en-US" sz="2000" b="1" dirty="0">
                <a:solidFill>
                  <a:srgbClr val="C00000"/>
                </a:solidFill>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a:t>
            </a:r>
            <a:r>
              <a:rPr lang="en-US" sz="2000" b="1" dirty="0" err="1">
                <a:solidFill>
                  <a:srgbClr val="0033CC"/>
                </a:solidFill>
                <a:latin typeface="Courier New" pitchFamily="49" charset="0"/>
                <a:cs typeface="Courier New" pitchFamily="49" charset="0"/>
              </a:rPr>
              <a:t>json_encode</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new_book</a:t>
            </a:r>
            <a:r>
              <a:rPr lang="en-US" sz="2000" b="1" dirty="0">
                <a:latin typeface="Courier New" panose="02070309020205020404" pitchFamily="49" charset="0"/>
                <a:cs typeface="Courier New" panose="02070309020205020404" pitchFamily="49" charset="0"/>
              </a:rPr>
              <a:t>);</a:t>
            </a:r>
          </a:p>
          <a:p>
            <a:pPr marL="0" indent="0">
              <a:spcBef>
                <a:spcPts val="0"/>
              </a:spcBef>
              <a:buNone/>
            </a:pPr>
            <a:r>
              <a:rPr lang="en-US" sz="2000" b="1" dirty="0">
                <a:solidFill>
                  <a:srgbClr val="0033CC"/>
                </a:solidFill>
                <a:latin typeface="Courier New" pitchFamily="49" charset="0"/>
                <a:cs typeface="Courier New" pitchFamily="49" charset="0"/>
              </a:rPr>
              <a:t>echo</a:t>
            </a:r>
            <a:r>
              <a:rPr lang="en-US" sz="2000" b="1" dirty="0">
                <a:latin typeface="Courier New" panose="02070309020205020404" pitchFamily="49" charset="0"/>
                <a:cs typeface="Courier New" panose="02070309020205020404" pitchFamily="49" charset="0"/>
              </a:rPr>
              <a:t> "JSON: $</a:t>
            </a:r>
            <a:r>
              <a:rPr lang="en-US" sz="2000" b="1" dirty="0" err="1">
                <a:latin typeface="Courier New" panose="02070309020205020404" pitchFamily="49" charset="0"/>
                <a:cs typeface="Courier New" panose="02070309020205020404" pitchFamily="49" charset="0"/>
              </a:rPr>
              <a:t>new_json_obj</a:t>
            </a:r>
            <a:r>
              <a:rPr lang="en-US" sz="2000" b="1" dirty="0">
                <a:latin typeface="Courier New" panose="02070309020205020404" pitchFamily="49" charset="0"/>
                <a:cs typeface="Courier New" panose="02070309020205020404" pitchFamily="49" charset="0"/>
              </a:rPr>
              <a:t> \n";</a:t>
            </a:r>
          </a:p>
          <a:p>
            <a:pPr marL="0" indent="0">
              <a:spcBef>
                <a:spcPts val="0"/>
              </a:spcBef>
              <a:buNone/>
            </a:pPr>
            <a:r>
              <a:rPr lang="en-US" sz="2000" b="1" dirty="0">
                <a:solidFill>
                  <a:srgbClr val="C00000"/>
                </a:solidFill>
                <a:latin typeface="Courier New" panose="02070309020205020404" pitchFamily="49" charset="0"/>
                <a:cs typeface="Courier New" panose="02070309020205020404" pitchFamily="49" charset="0"/>
              </a:rPr>
              <a:t>$</a:t>
            </a:r>
            <a:r>
              <a:rPr lang="en-US" sz="2000" b="1" dirty="0" err="1">
                <a:solidFill>
                  <a:srgbClr val="C00000"/>
                </a:solidFill>
                <a:latin typeface="Courier New" panose="02070309020205020404" pitchFamily="49" charset="0"/>
                <a:cs typeface="Courier New" panose="02070309020205020404" pitchFamily="49" charset="0"/>
              </a:rPr>
              <a:t>new_php_obj</a:t>
            </a:r>
            <a:r>
              <a:rPr lang="en-US" sz="2000" b="1" dirty="0">
                <a:latin typeface="Courier New" panose="02070309020205020404" pitchFamily="49" charset="0"/>
                <a:cs typeface="Courier New" panose="02070309020205020404" pitchFamily="49" charset="0"/>
              </a:rPr>
              <a:t> = </a:t>
            </a:r>
            <a:r>
              <a:rPr lang="en-US" sz="2000" b="1" dirty="0" err="1">
                <a:solidFill>
                  <a:srgbClr val="0033CC"/>
                </a:solidFill>
                <a:latin typeface="Courier New" pitchFamily="49" charset="0"/>
                <a:cs typeface="Courier New" pitchFamily="49" charset="0"/>
              </a:rPr>
              <a:t>json_decode</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new_json_obj</a:t>
            </a:r>
            <a:r>
              <a:rPr lang="en-US" sz="2000" b="1" dirty="0">
                <a:latin typeface="Courier New" panose="02070309020205020404" pitchFamily="49" charset="0"/>
                <a:cs typeface="Courier New" panose="02070309020205020404" pitchFamily="49" charset="0"/>
              </a:rPr>
              <a:t>);</a:t>
            </a:r>
          </a:p>
          <a:p>
            <a:pPr marL="0" indent="0">
              <a:spcBef>
                <a:spcPts val="0"/>
              </a:spcBef>
              <a:buNone/>
            </a:pPr>
            <a:r>
              <a:rPr lang="en-US" sz="2000" b="1" dirty="0" err="1">
                <a:solidFill>
                  <a:srgbClr val="0033CC"/>
                </a:solidFill>
                <a:latin typeface="Courier New" pitchFamily="49" charset="0"/>
                <a:cs typeface="Courier New" pitchFamily="49" charset="0"/>
              </a:rPr>
              <a:t>var_dump</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new_php_obj</a:t>
            </a:r>
            <a:r>
              <a:rPr lang="en-US" sz="2000" b="1" dirty="0">
                <a:latin typeface="Courier New" panose="02070309020205020404" pitchFamily="49" charset="0"/>
                <a:cs typeface="Courier New" panose="02070309020205020404" pitchFamily="49" charset="0"/>
              </a:rPr>
              <a:t>);</a:t>
            </a:r>
          </a:p>
          <a:p>
            <a:pPr marL="0" indent="0">
              <a:spcBef>
                <a:spcPts val="0"/>
              </a:spcBef>
              <a:buNone/>
            </a:pPr>
            <a:r>
              <a:rPr lang="en-US" sz="2000" b="1" dirty="0">
                <a:latin typeface="Courier New" panose="02070309020205020404" pitchFamily="49" charset="0"/>
                <a:cs typeface="Courier New" panose="02070309020205020404" pitchFamily="49" charset="0"/>
              </a:rPr>
              <a:t>?&gt;</a:t>
            </a:r>
          </a:p>
          <a:p>
            <a:pPr marL="0" indent="0">
              <a:spcBef>
                <a:spcPts val="0"/>
              </a:spcBef>
              <a:buNone/>
            </a:pPr>
            <a:endParaRPr lang="en-US" sz="20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174</a:t>
            </a:fld>
            <a:endParaRPr lang="en-US" dirty="0"/>
          </a:p>
        </p:txBody>
      </p:sp>
    </p:spTree>
    <p:extLst>
      <p:ext uri="{BB962C8B-B14F-4D97-AF65-F5344CB8AC3E}">
        <p14:creationId xmlns:p14="http://schemas.microsoft.com/office/powerpoint/2010/main" val="3698291095"/>
      </p:ext>
    </p:extLst>
  </p:cSld>
  <p:clrMapOvr>
    <a:masterClrMapping/>
  </p:clrMapOvr>
  <p:transition>
    <p:strips/>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3004F-E577-46E8-B7F3-BCD9A48DF62E}"/>
              </a:ext>
            </a:extLst>
          </p:cNvPr>
          <p:cNvSpPr>
            <a:spLocks noGrp="1"/>
          </p:cNvSpPr>
          <p:nvPr>
            <p:ph type="title"/>
          </p:nvPr>
        </p:nvSpPr>
        <p:spPr/>
        <p:txBody>
          <a:bodyPr/>
          <a:lstStyle/>
          <a:p>
            <a:r>
              <a:rPr lang="en-US" dirty="0"/>
              <a:t>JSON in PHP Example</a:t>
            </a:r>
          </a:p>
        </p:txBody>
      </p:sp>
      <p:pic>
        <p:nvPicPr>
          <p:cNvPr id="5" name="Content Placeholder 4">
            <a:extLst>
              <a:ext uri="{FF2B5EF4-FFF2-40B4-BE49-F238E27FC236}">
                <a16:creationId xmlns:a16="http://schemas.microsoft.com/office/drawing/2014/main" id="{16D31B19-41B3-43EE-A9A4-8CD0A78094A3}"/>
              </a:ext>
            </a:extLst>
          </p:cNvPr>
          <p:cNvPicPr>
            <a:picLocks noGrp="1" noChangeAspect="1"/>
          </p:cNvPicPr>
          <p:nvPr>
            <p:ph idx="1"/>
          </p:nvPr>
        </p:nvPicPr>
        <p:blipFill>
          <a:blip r:embed="rId2"/>
          <a:stretch>
            <a:fillRect/>
          </a:stretch>
        </p:blipFill>
        <p:spPr>
          <a:xfrm>
            <a:off x="1457325" y="1552575"/>
            <a:ext cx="6076950" cy="4362450"/>
          </a:xfrm>
          <a:prstGeom prst="rect">
            <a:avLst/>
          </a:prstGeom>
        </p:spPr>
      </p:pic>
      <p:sp>
        <p:nvSpPr>
          <p:cNvPr id="4" name="Slide Number Placeholder 3">
            <a:extLst>
              <a:ext uri="{FF2B5EF4-FFF2-40B4-BE49-F238E27FC236}">
                <a16:creationId xmlns:a16="http://schemas.microsoft.com/office/drawing/2014/main" id="{BC4FDEC5-B94E-4F7A-ADD9-E290D4D4695C}"/>
              </a:ext>
            </a:extLst>
          </p:cNvPr>
          <p:cNvSpPr>
            <a:spLocks noGrp="1"/>
          </p:cNvSpPr>
          <p:nvPr>
            <p:ph type="sldNum" sz="quarter" idx="10"/>
          </p:nvPr>
        </p:nvSpPr>
        <p:spPr/>
        <p:txBody>
          <a:bodyPr/>
          <a:lstStyle/>
          <a:p>
            <a:pPr>
              <a:defRPr/>
            </a:pPr>
            <a:fld id="{2D801DCE-B9BA-4E03-9E27-F95A86438FEE}" type="slidenum">
              <a:rPr lang="en-US" smtClean="0"/>
              <a:pPr>
                <a:defRPr/>
              </a:pPr>
              <a:t>175</a:t>
            </a:fld>
            <a:endParaRPr lang="en-US" dirty="0"/>
          </a:p>
        </p:txBody>
      </p:sp>
    </p:spTree>
    <p:extLst>
      <p:ext uri="{BB962C8B-B14F-4D97-AF65-F5344CB8AC3E}">
        <p14:creationId xmlns:p14="http://schemas.microsoft.com/office/powerpoint/2010/main" val="647250596"/>
      </p:ext>
    </p:extLst>
  </p:cSld>
  <p:clrMapOvr>
    <a:masterClrMapping/>
  </p:clrMapOvr>
  <p:transition>
    <p:strips/>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in PHP</a:t>
            </a:r>
          </a:p>
        </p:txBody>
      </p:sp>
      <p:sp>
        <p:nvSpPr>
          <p:cNvPr id="3" name="Content Placeholder 2"/>
          <p:cNvSpPr>
            <a:spLocks noGrp="1"/>
          </p:cNvSpPr>
          <p:nvPr>
            <p:ph idx="1"/>
          </p:nvPr>
        </p:nvSpPr>
        <p:spPr>
          <a:xfrm>
            <a:off x="304800" y="1066800"/>
            <a:ext cx="8382000" cy="5181600"/>
          </a:xfrm>
        </p:spPr>
        <p:txBody>
          <a:bodyPr/>
          <a:lstStyle/>
          <a:p>
            <a:r>
              <a:rPr lang="en-US" dirty="0"/>
              <a:t>Extensive XML support in PHP</a:t>
            </a:r>
          </a:p>
          <a:p>
            <a:pPr lvl="1"/>
            <a:r>
              <a:rPr lang="en-US" dirty="0"/>
              <a:t>Different libraries to read/parse/write XML</a:t>
            </a:r>
          </a:p>
          <a:p>
            <a:r>
              <a:rPr lang="en-US" dirty="0"/>
              <a:t>Create XML</a:t>
            </a:r>
          </a:p>
          <a:p>
            <a:pPr lvl="1"/>
            <a:r>
              <a:rPr lang="en-US" dirty="0" err="1"/>
              <a:t>XMLWriter</a:t>
            </a:r>
            <a:r>
              <a:rPr lang="en-US" dirty="0"/>
              <a:t>: To create XML files easily</a:t>
            </a:r>
          </a:p>
          <a:p>
            <a:pPr lvl="1"/>
            <a:r>
              <a:rPr lang="en-US" dirty="0"/>
              <a:t>XML_Serializer: Serialize everything as XML</a:t>
            </a:r>
          </a:p>
          <a:p>
            <a:r>
              <a:rPr lang="en-US" dirty="0"/>
              <a:t>Parse XML</a:t>
            </a:r>
          </a:p>
          <a:p>
            <a:pPr lvl="1"/>
            <a:r>
              <a:rPr lang="en-US" dirty="0"/>
              <a:t>DOM library: Access to XML tree structure </a:t>
            </a:r>
          </a:p>
          <a:p>
            <a:pPr lvl="1"/>
            <a:r>
              <a:rPr lang="en-US" dirty="0"/>
              <a:t>Expat: An event based parser</a:t>
            </a:r>
          </a:p>
          <a:p>
            <a:pPr marL="0" indent="0">
              <a:buNone/>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176</a:t>
            </a:fld>
            <a:endParaRPr lang="en-US" dirty="0"/>
          </a:p>
        </p:txBody>
      </p:sp>
    </p:spTree>
    <p:extLst>
      <p:ext uri="{BB962C8B-B14F-4D97-AF65-F5344CB8AC3E}">
        <p14:creationId xmlns:p14="http://schemas.microsoft.com/office/powerpoint/2010/main" val="1841958450"/>
      </p:ext>
    </p:extLst>
  </p:cSld>
  <p:clrMapOvr>
    <a:masterClrMapping/>
  </p:clrMapOvr>
  <p:transition>
    <p:strips/>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A8772-3F04-4DFF-AA0E-9D2C4E362FBF}"/>
              </a:ext>
            </a:extLst>
          </p:cNvPr>
          <p:cNvSpPr>
            <a:spLocks noGrp="1"/>
          </p:cNvSpPr>
          <p:nvPr>
            <p:ph type="title"/>
          </p:nvPr>
        </p:nvSpPr>
        <p:spPr/>
        <p:txBody>
          <a:bodyPr/>
          <a:lstStyle/>
          <a:p>
            <a:r>
              <a:rPr lang="en-US" dirty="0"/>
              <a:t>XML in PHP Example</a:t>
            </a:r>
          </a:p>
        </p:txBody>
      </p:sp>
      <p:sp>
        <p:nvSpPr>
          <p:cNvPr id="3" name="Content Placeholder 2">
            <a:extLst>
              <a:ext uri="{FF2B5EF4-FFF2-40B4-BE49-F238E27FC236}">
                <a16:creationId xmlns:a16="http://schemas.microsoft.com/office/drawing/2014/main" id="{50444959-875B-4981-BE8F-B586A63B522A}"/>
              </a:ext>
            </a:extLst>
          </p:cNvPr>
          <p:cNvSpPr>
            <a:spLocks noGrp="1"/>
          </p:cNvSpPr>
          <p:nvPr>
            <p:ph idx="1"/>
          </p:nvPr>
        </p:nvSpPr>
        <p:spPr/>
        <p:txBody>
          <a:bodyPr/>
          <a:lstStyle/>
          <a:p>
            <a:pPr marL="0" indent="0">
              <a:spcBef>
                <a:spcPts val="0"/>
              </a:spcBef>
              <a:buNone/>
            </a:pPr>
            <a:r>
              <a:rPr lang="en-US" sz="2000" b="1" dirty="0">
                <a:latin typeface="Courier New" panose="02070309020205020404" pitchFamily="49" charset="0"/>
                <a:cs typeface="Courier New" panose="02070309020205020404" pitchFamily="49" charset="0"/>
              </a:rPr>
              <a:t>&lt;?php</a:t>
            </a:r>
          </a:p>
          <a:p>
            <a:pPr marL="0" indent="0">
              <a:spcBef>
                <a:spcPts val="0"/>
              </a:spcBef>
              <a:buNone/>
            </a:pPr>
            <a:r>
              <a:rPr lang="en-US" sz="2000" b="1" dirty="0">
                <a:solidFill>
                  <a:srgbClr val="00CC00"/>
                </a:solidFill>
                <a:latin typeface="Courier New" panose="02070309020205020404" pitchFamily="49" charset="0"/>
                <a:cs typeface="Courier New" panose="02070309020205020404" pitchFamily="49" charset="0"/>
              </a:rPr>
              <a:t>//include class file</a:t>
            </a:r>
          </a:p>
          <a:p>
            <a:pPr marL="0" indent="0">
              <a:spcBef>
                <a:spcPts val="0"/>
              </a:spcBef>
              <a:buNone/>
            </a:pPr>
            <a:r>
              <a:rPr lang="en-US" sz="2000" b="1" dirty="0">
                <a:latin typeface="Courier New" panose="02070309020205020404" pitchFamily="49" charset="0"/>
                <a:cs typeface="Courier New" panose="02070309020205020404" pitchFamily="49" charset="0"/>
              </a:rPr>
              <a:t>include("XML/</a:t>
            </a:r>
            <a:r>
              <a:rPr lang="en-US" sz="2000" b="1" dirty="0" err="1">
                <a:latin typeface="Courier New" panose="02070309020205020404" pitchFamily="49" charset="0"/>
                <a:cs typeface="Courier New" panose="02070309020205020404" pitchFamily="49" charset="0"/>
              </a:rPr>
              <a:t>Serializer.php</a:t>
            </a:r>
            <a:r>
              <a:rPr lang="en-US" sz="2000" b="1" dirty="0">
                <a:latin typeface="Courier New" panose="02070309020205020404" pitchFamily="49" charset="0"/>
                <a:cs typeface="Courier New" panose="02070309020205020404" pitchFamily="49" charset="0"/>
              </a:rPr>
              <a:t>");</a:t>
            </a:r>
          </a:p>
          <a:p>
            <a:pPr marL="0" indent="0">
              <a:spcBef>
                <a:spcPts val="0"/>
              </a:spcBef>
              <a:buNone/>
            </a:pPr>
            <a:r>
              <a:rPr lang="en-US" sz="2000" b="1" dirty="0">
                <a:solidFill>
                  <a:srgbClr val="00CC00"/>
                </a:solidFill>
                <a:latin typeface="Courier New" panose="02070309020205020404" pitchFamily="49" charset="0"/>
                <a:cs typeface="Courier New" panose="02070309020205020404" pitchFamily="49" charset="0"/>
              </a:rPr>
              <a:t>//create object</a:t>
            </a:r>
          </a:p>
          <a:p>
            <a:pPr marL="0" indent="0">
              <a:spcBef>
                <a:spcPts val="0"/>
              </a:spcBef>
              <a:buNone/>
            </a:pPr>
            <a:r>
              <a:rPr lang="en-US" sz="2000" b="1" dirty="0">
                <a:latin typeface="Courier New" panose="02070309020205020404" pitchFamily="49" charset="0"/>
                <a:cs typeface="Courier New" panose="02070309020205020404" pitchFamily="49" charset="0"/>
              </a:rPr>
              <a:t>$serializer = new XML_Serializer();</a:t>
            </a:r>
          </a:p>
          <a:p>
            <a:pPr marL="0" indent="0">
              <a:spcBef>
                <a:spcPts val="0"/>
              </a:spcBef>
              <a:buNone/>
            </a:pPr>
            <a:r>
              <a:rPr lang="en-US" sz="2000" b="1" dirty="0">
                <a:solidFill>
                  <a:srgbClr val="00CC00"/>
                </a:solidFill>
                <a:latin typeface="Courier New" panose="02070309020205020404" pitchFamily="49" charset="0"/>
                <a:cs typeface="Courier New" panose="02070309020205020404" pitchFamily="49" charset="0"/>
              </a:rPr>
              <a:t>//create array to be serialized</a:t>
            </a:r>
          </a:p>
          <a:p>
            <a:pPr marL="0" indent="0">
              <a:spcBef>
                <a:spcPts val="0"/>
              </a:spcBef>
              <a:buNone/>
            </a:pPr>
            <a:r>
              <a:rPr lang="en-US" sz="2000" b="1" dirty="0">
                <a:latin typeface="Courier New" panose="02070309020205020404" pitchFamily="49" charset="0"/>
                <a:cs typeface="Courier New" panose="02070309020205020404" pitchFamily="49" charset="0"/>
              </a:rPr>
              <a:t>$xml = array( "book" =&gt; array(</a:t>
            </a:r>
          </a:p>
          <a:p>
            <a:pPr marL="0" indent="0">
              <a:spcBef>
                <a:spcPts val="0"/>
              </a:spcBef>
              <a:buNone/>
            </a:pPr>
            <a:r>
              <a:rPr lang="en-US" sz="2000" b="1" dirty="0">
                <a:latin typeface="Courier New" panose="02070309020205020404" pitchFamily="49" charset="0"/>
                <a:cs typeface="Courier New" panose="02070309020205020404" pitchFamily="49" charset="0"/>
              </a:rPr>
              <a:t>                "title" =&gt; "Oliver Twist",</a:t>
            </a:r>
          </a:p>
          <a:p>
            <a:pPr marL="0" indent="0">
              <a:spcBef>
                <a:spcPts val="0"/>
              </a:spcBef>
              <a:buNone/>
            </a:pPr>
            <a:r>
              <a:rPr lang="en-US" sz="2000" b="1" dirty="0">
                <a:latin typeface="Courier New" panose="02070309020205020404" pitchFamily="49" charset="0"/>
                <a:cs typeface="Courier New" panose="02070309020205020404" pitchFamily="49" charset="0"/>
              </a:rPr>
              <a:t>                "author" =&gt; "Charles Dickens"));</a:t>
            </a:r>
          </a:p>
          <a:p>
            <a:pPr marL="0" indent="0">
              <a:spcBef>
                <a:spcPts val="0"/>
              </a:spcBef>
              <a:buNone/>
            </a:pPr>
            <a:r>
              <a:rPr lang="en-US" sz="2000" b="1" dirty="0">
                <a:solidFill>
                  <a:srgbClr val="00CC00"/>
                </a:solidFill>
                <a:latin typeface="Courier New" panose="02070309020205020404" pitchFamily="49" charset="0"/>
                <a:cs typeface="Courier New" panose="02070309020205020404" pitchFamily="49" charset="0"/>
              </a:rPr>
              <a:t>//perform serialization</a:t>
            </a:r>
          </a:p>
          <a:p>
            <a:pPr marL="0" indent="0">
              <a:spcBef>
                <a:spcPts val="0"/>
              </a:spcBef>
              <a:buNone/>
            </a:pPr>
            <a:r>
              <a:rPr lang="en-US" sz="2000" b="1" dirty="0">
                <a:latin typeface="Courier New" panose="02070309020205020404" pitchFamily="49" charset="0"/>
                <a:cs typeface="Courier New" panose="02070309020205020404" pitchFamily="49" charset="0"/>
              </a:rPr>
              <a:t>$result = $serializer-&gt;serialize($xml);</a:t>
            </a:r>
          </a:p>
          <a:p>
            <a:pPr marL="0" indent="0">
              <a:spcBef>
                <a:spcPts val="0"/>
              </a:spcBef>
              <a:buNone/>
            </a:pPr>
            <a:r>
              <a:rPr lang="en-US" sz="2000" b="1" dirty="0">
                <a:solidFill>
                  <a:srgbClr val="00CC00"/>
                </a:solidFill>
                <a:latin typeface="Courier New" panose="02070309020205020404" pitchFamily="49" charset="0"/>
                <a:cs typeface="Courier New" panose="02070309020205020404" pitchFamily="49" charset="0"/>
              </a:rPr>
              <a:t>//check result code and display XML if success</a:t>
            </a:r>
          </a:p>
          <a:p>
            <a:pPr marL="0" indent="0">
              <a:spcBef>
                <a:spcPts val="0"/>
              </a:spcBef>
              <a:buNone/>
            </a:pPr>
            <a:r>
              <a:rPr lang="en-US" sz="2000" b="1" dirty="0">
                <a:latin typeface="Courier New" panose="02070309020205020404" pitchFamily="49" charset="0"/>
                <a:cs typeface="Courier New" panose="02070309020205020404" pitchFamily="49" charset="0"/>
              </a:rPr>
              <a:t>if ($result === true) {</a:t>
            </a:r>
          </a:p>
          <a:p>
            <a:pPr marL="0" indent="0">
              <a:spcBef>
                <a:spcPts val="0"/>
              </a:spcBef>
              <a:buNone/>
            </a:pPr>
            <a:r>
              <a:rPr lang="en-US" sz="2000" b="1" dirty="0">
                <a:latin typeface="Courier New" panose="02070309020205020404" pitchFamily="49" charset="0"/>
                <a:cs typeface="Courier New" panose="02070309020205020404" pitchFamily="49" charset="0"/>
              </a:rPr>
              <a:t>    echo $serializer-&gt;</a:t>
            </a:r>
            <a:r>
              <a:rPr lang="en-US" sz="2000" b="1" dirty="0" err="1">
                <a:latin typeface="Courier New" panose="02070309020205020404" pitchFamily="49" charset="0"/>
                <a:cs typeface="Courier New" panose="02070309020205020404" pitchFamily="49" charset="0"/>
              </a:rPr>
              <a:t>getSerializedData</a:t>
            </a:r>
            <a:r>
              <a:rPr lang="en-US" sz="2000" b="1" dirty="0">
                <a:latin typeface="Courier New" panose="02070309020205020404" pitchFamily="49" charset="0"/>
                <a:cs typeface="Courier New" panose="02070309020205020404" pitchFamily="49" charset="0"/>
              </a:rPr>
              <a:t>();</a:t>
            </a:r>
          </a:p>
          <a:p>
            <a:pPr marL="0" indent="0">
              <a:spcBef>
                <a:spcPts val="0"/>
              </a:spcBef>
              <a:buNone/>
            </a:pPr>
            <a:r>
              <a:rPr lang="en-US" sz="2000" b="1" dirty="0">
                <a:latin typeface="Courier New" panose="02070309020205020404" pitchFamily="49" charset="0"/>
                <a:cs typeface="Courier New" panose="02070309020205020404" pitchFamily="49" charset="0"/>
              </a:rPr>
              <a:t>}</a:t>
            </a:r>
          </a:p>
          <a:p>
            <a:pPr marL="0" indent="0">
              <a:spcBef>
                <a:spcPts val="0"/>
              </a:spcBef>
              <a:buNone/>
            </a:pPr>
            <a:r>
              <a:rPr lang="en-US" sz="2000" b="1" dirty="0">
                <a:latin typeface="Courier New" panose="02070309020205020404" pitchFamily="49" charset="0"/>
                <a:cs typeface="Courier New" panose="02070309020205020404" pitchFamily="49" charset="0"/>
              </a:rPr>
              <a:t>?&gt;</a:t>
            </a:r>
          </a:p>
          <a:p>
            <a:pPr marL="0" indent="0">
              <a:spcBef>
                <a:spcPts val="0"/>
              </a:spcBef>
              <a:buNone/>
            </a:pPr>
            <a:endParaRPr lang="en-US" dirty="0"/>
          </a:p>
        </p:txBody>
      </p:sp>
      <p:sp>
        <p:nvSpPr>
          <p:cNvPr id="4" name="Slide Number Placeholder 3">
            <a:extLst>
              <a:ext uri="{FF2B5EF4-FFF2-40B4-BE49-F238E27FC236}">
                <a16:creationId xmlns:a16="http://schemas.microsoft.com/office/drawing/2014/main" id="{FF81F0BA-E969-47DB-B8B7-4A9FE085D9FA}"/>
              </a:ext>
            </a:extLst>
          </p:cNvPr>
          <p:cNvSpPr>
            <a:spLocks noGrp="1"/>
          </p:cNvSpPr>
          <p:nvPr>
            <p:ph type="sldNum" sz="quarter" idx="10"/>
          </p:nvPr>
        </p:nvSpPr>
        <p:spPr/>
        <p:txBody>
          <a:bodyPr/>
          <a:lstStyle/>
          <a:p>
            <a:pPr>
              <a:defRPr/>
            </a:pPr>
            <a:fld id="{2D801DCE-B9BA-4E03-9E27-F95A86438FEE}" type="slidenum">
              <a:rPr lang="en-US" smtClean="0"/>
              <a:pPr>
                <a:defRPr/>
              </a:pPr>
              <a:t>177</a:t>
            </a:fld>
            <a:endParaRPr lang="en-US" dirty="0"/>
          </a:p>
        </p:txBody>
      </p:sp>
    </p:spTree>
    <p:extLst>
      <p:ext uri="{BB962C8B-B14F-4D97-AF65-F5344CB8AC3E}">
        <p14:creationId xmlns:p14="http://schemas.microsoft.com/office/powerpoint/2010/main" val="880506242"/>
      </p:ext>
    </p:extLst>
  </p:cSld>
  <p:clrMapOvr>
    <a:masterClrMapping/>
  </p:clrMapOvr>
  <p:transition>
    <p:strips/>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57E95-19D3-45FA-90B1-A2BACBEB0B5F}"/>
              </a:ext>
            </a:extLst>
          </p:cNvPr>
          <p:cNvSpPr>
            <a:spLocks noGrp="1"/>
          </p:cNvSpPr>
          <p:nvPr>
            <p:ph type="title"/>
          </p:nvPr>
        </p:nvSpPr>
        <p:spPr/>
        <p:txBody>
          <a:bodyPr/>
          <a:lstStyle/>
          <a:p>
            <a:r>
              <a:rPr lang="en-US" dirty="0"/>
              <a:t>XML in PHP Example</a:t>
            </a:r>
          </a:p>
        </p:txBody>
      </p:sp>
      <p:sp>
        <p:nvSpPr>
          <p:cNvPr id="4" name="Slide Number Placeholder 3">
            <a:extLst>
              <a:ext uri="{FF2B5EF4-FFF2-40B4-BE49-F238E27FC236}">
                <a16:creationId xmlns:a16="http://schemas.microsoft.com/office/drawing/2014/main" id="{EF7B89C8-7AC0-419A-8EC1-E0278FB5ACF5}"/>
              </a:ext>
            </a:extLst>
          </p:cNvPr>
          <p:cNvSpPr>
            <a:spLocks noGrp="1"/>
          </p:cNvSpPr>
          <p:nvPr>
            <p:ph type="sldNum" sz="quarter" idx="10"/>
          </p:nvPr>
        </p:nvSpPr>
        <p:spPr/>
        <p:txBody>
          <a:bodyPr/>
          <a:lstStyle/>
          <a:p>
            <a:pPr>
              <a:defRPr/>
            </a:pPr>
            <a:fld id="{2D801DCE-B9BA-4E03-9E27-F95A86438FEE}" type="slidenum">
              <a:rPr lang="en-US" smtClean="0"/>
              <a:pPr>
                <a:defRPr/>
              </a:pPr>
              <a:t>178</a:t>
            </a:fld>
            <a:endParaRPr lang="en-US" dirty="0"/>
          </a:p>
        </p:txBody>
      </p:sp>
      <p:pic>
        <p:nvPicPr>
          <p:cNvPr id="5" name="Picture 4">
            <a:extLst>
              <a:ext uri="{FF2B5EF4-FFF2-40B4-BE49-F238E27FC236}">
                <a16:creationId xmlns:a16="http://schemas.microsoft.com/office/drawing/2014/main" id="{A6A8D3F2-6BC7-4F20-85C8-01D3FFB26A4B}"/>
              </a:ext>
            </a:extLst>
          </p:cNvPr>
          <p:cNvPicPr>
            <a:picLocks noChangeAspect="1"/>
          </p:cNvPicPr>
          <p:nvPr/>
        </p:nvPicPr>
        <p:blipFill>
          <a:blip r:embed="rId2"/>
          <a:stretch>
            <a:fillRect/>
          </a:stretch>
        </p:blipFill>
        <p:spPr>
          <a:xfrm>
            <a:off x="1790700" y="2333625"/>
            <a:ext cx="4838700" cy="2190750"/>
          </a:xfrm>
          <a:prstGeom prst="rect">
            <a:avLst/>
          </a:prstGeom>
        </p:spPr>
      </p:pic>
    </p:spTree>
    <p:extLst>
      <p:ext uri="{BB962C8B-B14F-4D97-AF65-F5344CB8AC3E}">
        <p14:creationId xmlns:p14="http://schemas.microsoft.com/office/powerpoint/2010/main" val="681877711"/>
      </p:ext>
    </p:extLst>
  </p:cSld>
  <p:clrMapOvr>
    <a:masterClrMapping/>
  </p:clrMapOvr>
  <p:transition>
    <p:strips/>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in PHP (cont’d)</a:t>
            </a:r>
          </a:p>
        </p:txBody>
      </p:sp>
      <p:sp>
        <p:nvSpPr>
          <p:cNvPr id="3" name="Content Placeholder 2"/>
          <p:cNvSpPr>
            <a:spLocks noGrp="1"/>
          </p:cNvSpPr>
          <p:nvPr>
            <p:ph idx="1"/>
          </p:nvPr>
        </p:nvSpPr>
        <p:spPr>
          <a:xfrm>
            <a:off x="304800" y="1143000"/>
            <a:ext cx="9067800" cy="5181600"/>
          </a:xfrm>
        </p:spPr>
        <p:txBody>
          <a:bodyPr/>
          <a:lstStyle/>
          <a:p>
            <a:r>
              <a:rPr lang="en-US" sz="2800" dirty="0"/>
              <a:t>There are two basic types of XML parsers:</a:t>
            </a:r>
          </a:p>
          <a:p>
            <a:pPr lvl="1"/>
            <a:r>
              <a:rPr lang="en-US" sz="2400" dirty="0"/>
              <a:t>DOM(Tree)-based parser: </a:t>
            </a:r>
          </a:p>
          <a:p>
            <a:pPr lvl="2"/>
            <a:r>
              <a:rPr lang="en-US" sz="2100" dirty="0"/>
              <a:t>XML is transformed into a tree structure</a:t>
            </a:r>
          </a:p>
          <a:p>
            <a:pPr lvl="2"/>
            <a:r>
              <a:rPr lang="en-US" sz="2100" dirty="0"/>
              <a:t>Whole document is analyzed to create tree</a:t>
            </a:r>
          </a:p>
          <a:p>
            <a:pPr lvl="2"/>
            <a:r>
              <a:rPr lang="en-US" sz="2100" dirty="0"/>
              <a:t>Easy to use by </a:t>
            </a:r>
            <a:r>
              <a:rPr lang="en-US" sz="2100" dirty="0" err="1"/>
              <a:t>getElement</a:t>
            </a:r>
            <a:r>
              <a:rPr lang="en-US" sz="2100" dirty="0"/>
              <a:t>… functions; but is not useable for   large files &amp; stream</a:t>
            </a:r>
          </a:p>
          <a:p>
            <a:pPr lvl="1"/>
            <a:r>
              <a:rPr lang="en-US" sz="2400" dirty="0"/>
              <a:t>Event-based parser: </a:t>
            </a:r>
          </a:p>
          <a:p>
            <a:pPr lvl="2"/>
            <a:r>
              <a:rPr lang="en-US" sz="2100" dirty="0"/>
              <a:t>Focus on XML content, not their structure</a:t>
            </a:r>
          </a:p>
          <a:p>
            <a:pPr lvl="2"/>
            <a:r>
              <a:rPr lang="en-US" sz="2100" dirty="0"/>
              <a:t>XML document is interpreted as a series of events</a:t>
            </a:r>
          </a:p>
          <a:p>
            <a:pPr lvl="3"/>
            <a:r>
              <a:rPr lang="en-US" sz="1900" dirty="0"/>
              <a:t>When a specific event occurs, a function is called to handle it</a:t>
            </a:r>
          </a:p>
          <a:p>
            <a:pPr lvl="2"/>
            <a:r>
              <a:rPr lang="en-US" sz="2100" dirty="0"/>
              <a:t>More programming effort, but useable for stream &amp; less memory</a:t>
            </a:r>
          </a:p>
          <a:p>
            <a:pPr marL="319087" lvl="1" indent="0">
              <a:buNone/>
            </a:pPr>
            <a:endParaRPr lang="en-US" sz="2200" dirty="0">
              <a:solidFill>
                <a:srgbClr val="FF0000"/>
              </a:solidFill>
            </a:endParaRPr>
          </a:p>
          <a:p>
            <a:pPr marL="319087" lvl="1" indent="0">
              <a:buNone/>
            </a:pPr>
            <a:r>
              <a:rPr lang="en-US" sz="2200" dirty="0">
                <a:solidFill>
                  <a:srgbClr val="FF0000"/>
                </a:solidFill>
              </a:rPr>
              <a:t>** You can study more on : https://riptutorial.com/php/topic/780/xml</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179</a:t>
            </a:fld>
            <a:endParaRPr lang="en-US" dirty="0"/>
          </a:p>
        </p:txBody>
      </p:sp>
    </p:spTree>
    <p:extLst>
      <p:ext uri="{BB962C8B-B14F-4D97-AF65-F5344CB8AC3E}">
        <p14:creationId xmlns:p14="http://schemas.microsoft.com/office/powerpoint/2010/main" val="3701158740"/>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heckerboard(across)">
                                      <p:cBhvr>
                                        <p:cTn id="13" dur="500"/>
                                        <p:tgtEl>
                                          <p:spTgt spid="3">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heckerboard(across)">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checkerboard(across)">
                                      <p:cBhvr>
                                        <p:cTn id="21" dur="500"/>
                                        <p:tgtEl>
                                          <p:spTgt spid="3">
                                            <p:txEl>
                                              <p:pRg st="5" end="5"/>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checkerboard(across)">
                                      <p:cBhvr>
                                        <p:cTn id="24" dur="500"/>
                                        <p:tgtEl>
                                          <p:spTgt spid="3">
                                            <p:txEl>
                                              <p:pRg st="6" end="6"/>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checkerboard(across)">
                                      <p:cBhvr>
                                        <p:cTn id="27" dur="500"/>
                                        <p:tgtEl>
                                          <p:spTgt spid="3">
                                            <p:txEl>
                                              <p:pRg st="7" end="7"/>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checkerboard(across)">
                                      <p:cBhvr>
                                        <p:cTn id="30" dur="500"/>
                                        <p:tgtEl>
                                          <p:spTgt spid="3">
                                            <p:txEl>
                                              <p:pRg st="8" end="8"/>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checkerboard(across)">
                                      <p:cBhvr>
                                        <p:cTn id="33" dur="500"/>
                                        <p:tgtEl>
                                          <p:spTgt spid="3">
                                            <p:txEl>
                                              <p:pRg st="9" end="9"/>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3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762000"/>
          </a:xfrm>
        </p:spPr>
        <p:txBody>
          <a:bodyPr/>
          <a:lstStyle/>
          <a:p>
            <a:r>
              <a:rPr lang="en-US" sz="4400" dirty="0"/>
              <a:t>The PHP “Hello World-2”: Server Side</a:t>
            </a:r>
          </a:p>
        </p:txBody>
      </p:sp>
      <p:sp>
        <p:nvSpPr>
          <p:cNvPr id="3" name="Content Placeholder 2"/>
          <p:cNvSpPr>
            <a:spLocks noGrp="1"/>
          </p:cNvSpPr>
          <p:nvPr>
            <p:ph idx="1"/>
          </p:nvPr>
        </p:nvSpPr>
        <p:spPr/>
        <p:txBody>
          <a:bodyPr/>
          <a:lstStyle/>
          <a:p>
            <a:pPr>
              <a:spcBef>
                <a:spcPts val="300"/>
              </a:spcBef>
              <a:buNone/>
            </a:pPr>
            <a:r>
              <a:rPr lang="en-US" sz="2800" b="1" dirty="0">
                <a:latin typeface="Courier New" pitchFamily="49" charset="0"/>
                <a:cs typeface="Courier New" pitchFamily="49" charset="0"/>
              </a:rPr>
              <a:t>&lt;!</a:t>
            </a:r>
            <a:r>
              <a:rPr lang="en-US" sz="2800" b="1" dirty="0" err="1">
                <a:latin typeface="Courier New" pitchFamily="49" charset="0"/>
                <a:cs typeface="Courier New" pitchFamily="49" charset="0"/>
              </a:rPr>
              <a:t>DOCTYPE</a:t>
            </a:r>
            <a:r>
              <a:rPr lang="en-US" sz="2800" b="1" dirty="0">
                <a:latin typeface="Courier New" pitchFamily="49" charset="0"/>
                <a:cs typeface="Courier New" pitchFamily="49" charset="0"/>
              </a:rPr>
              <a:t> html&gt;</a:t>
            </a:r>
          </a:p>
          <a:p>
            <a:pPr>
              <a:spcBef>
                <a:spcPts val="300"/>
              </a:spcBef>
              <a:buNone/>
            </a:pPr>
            <a:r>
              <a:rPr lang="en-US" sz="2800" b="1" dirty="0">
                <a:latin typeface="Courier New" pitchFamily="49" charset="0"/>
                <a:cs typeface="Courier New" pitchFamily="49" charset="0"/>
              </a:rPr>
              <a:t>&lt;html&gt;</a:t>
            </a:r>
          </a:p>
          <a:p>
            <a:pPr>
              <a:spcBef>
                <a:spcPts val="300"/>
              </a:spcBef>
              <a:buNone/>
            </a:pPr>
            <a:r>
              <a:rPr lang="en-US" sz="2800" b="1" dirty="0">
                <a:latin typeface="Courier New" pitchFamily="49" charset="0"/>
                <a:cs typeface="Courier New" pitchFamily="49" charset="0"/>
              </a:rPr>
              <a:t>&lt;body&gt;</a:t>
            </a:r>
          </a:p>
          <a:p>
            <a:pPr>
              <a:spcBef>
                <a:spcPts val="300"/>
              </a:spcBef>
              <a:buNone/>
            </a:pPr>
            <a:r>
              <a:rPr lang="en-US" sz="2800" b="1" dirty="0">
                <a:solidFill>
                  <a:srgbClr val="0033CC"/>
                </a:solidFill>
                <a:latin typeface="Courier New" pitchFamily="49" charset="0"/>
                <a:cs typeface="Courier New" pitchFamily="49" charset="0"/>
              </a:rPr>
              <a:t>&lt;?</a:t>
            </a:r>
            <a:r>
              <a:rPr lang="en-US" sz="2800" b="1" dirty="0" err="1">
                <a:solidFill>
                  <a:srgbClr val="0033CC"/>
                </a:solidFill>
                <a:latin typeface="Courier New" pitchFamily="49" charset="0"/>
                <a:cs typeface="Courier New" pitchFamily="49" charset="0"/>
              </a:rPr>
              <a:t>php</a:t>
            </a:r>
            <a:endParaRPr lang="en-US" sz="2800" b="1" dirty="0">
              <a:solidFill>
                <a:srgbClr val="0033CC"/>
              </a:solidFill>
              <a:latin typeface="Courier New" pitchFamily="49" charset="0"/>
              <a:cs typeface="Courier New" pitchFamily="49" charset="0"/>
            </a:endParaRPr>
          </a:p>
          <a:p>
            <a:pPr>
              <a:spcBef>
                <a:spcPts val="300"/>
              </a:spcBef>
              <a:buNone/>
            </a:pPr>
            <a:r>
              <a:rPr lang="en-US" sz="2800" b="1" dirty="0">
                <a:solidFill>
                  <a:srgbClr val="C00000"/>
                </a:solidFill>
                <a:latin typeface="Courier New" pitchFamily="49" charset="0"/>
                <a:cs typeface="Courier New" pitchFamily="49" charset="0"/>
              </a:rPr>
              <a:t>	$</a:t>
            </a:r>
            <a:r>
              <a:rPr lang="en-US" sz="2800" b="1" dirty="0" err="1">
                <a:solidFill>
                  <a:srgbClr val="C00000"/>
                </a:solidFill>
                <a:latin typeface="Courier New" pitchFamily="49" charset="0"/>
                <a:cs typeface="Courier New" pitchFamily="49" charset="0"/>
              </a:rPr>
              <a:t>i</a:t>
            </a:r>
            <a:r>
              <a:rPr lang="en-US" sz="2800" b="1" dirty="0">
                <a:solidFill>
                  <a:srgbClr val="C00000"/>
                </a:solidFill>
                <a:latin typeface="Courier New" pitchFamily="49" charset="0"/>
                <a:cs typeface="Courier New" pitchFamily="49" charset="0"/>
              </a:rPr>
              <a:t>=10;</a:t>
            </a:r>
          </a:p>
          <a:p>
            <a:pPr>
              <a:spcBef>
                <a:spcPts val="300"/>
              </a:spcBef>
              <a:buNone/>
            </a:pPr>
            <a:r>
              <a:rPr lang="en-US" sz="2800" b="1" dirty="0">
                <a:solidFill>
                  <a:srgbClr val="0033CC"/>
                </a:solidFill>
                <a:latin typeface="Courier New" pitchFamily="49" charset="0"/>
                <a:cs typeface="Courier New" pitchFamily="49" charset="0"/>
              </a:rPr>
              <a:t>?&gt;</a:t>
            </a:r>
          </a:p>
          <a:p>
            <a:pPr>
              <a:spcBef>
                <a:spcPts val="300"/>
              </a:spcBef>
              <a:buNone/>
            </a:pPr>
            <a:r>
              <a:rPr lang="en-US" sz="2800" b="1" dirty="0">
                <a:latin typeface="Courier New" pitchFamily="49" charset="0"/>
                <a:cs typeface="Courier New" pitchFamily="49" charset="0"/>
              </a:rPr>
              <a:t>&lt;p&gt;Hello World&lt;/p&gt;</a:t>
            </a:r>
          </a:p>
          <a:p>
            <a:pPr>
              <a:spcBef>
                <a:spcPts val="300"/>
              </a:spcBef>
              <a:buNone/>
            </a:pPr>
            <a:r>
              <a:rPr lang="en-US" sz="2800" b="1" dirty="0">
                <a:solidFill>
                  <a:srgbClr val="0033CC"/>
                </a:solidFill>
                <a:latin typeface="Courier New" pitchFamily="49" charset="0"/>
                <a:cs typeface="Courier New" pitchFamily="49" charset="0"/>
              </a:rPr>
              <a:t>&lt;?</a:t>
            </a:r>
            <a:r>
              <a:rPr lang="en-US" sz="2800" b="1" dirty="0" err="1">
                <a:solidFill>
                  <a:srgbClr val="0033CC"/>
                </a:solidFill>
                <a:latin typeface="Courier New" pitchFamily="49" charset="0"/>
                <a:cs typeface="Courier New" pitchFamily="49" charset="0"/>
              </a:rPr>
              <a:t>php</a:t>
            </a:r>
            <a:endParaRPr lang="en-US" sz="2800" b="1" dirty="0">
              <a:solidFill>
                <a:srgbClr val="0033CC"/>
              </a:solidFill>
              <a:latin typeface="Courier New" pitchFamily="49" charset="0"/>
              <a:cs typeface="Courier New" pitchFamily="49" charset="0"/>
            </a:endParaRPr>
          </a:p>
          <a:p>
            <a:pPr>
              <a:spcBef>
                <a:spcPts val="300"/>
              </a:spcBef>
              <a:buNone/>
            </a:pPr>
            <a:r>
              <a:rPr lang="en-US" sz="2800" b="1" dirty="0">
                <a:solidFill>
                  <a:srgbClr val="C00000"/>
                </a:solidFill>
                <a:latin typeface="Courier New" pitchFamily="49" charset="0"/>
                <a:cs typeface="Courier New" pitchFamily="49" charset="0"/>
              </a:rPr>
              <a:t>	print "&lt;h2&gt;</a:t>
            </a:r>
            <a:r>
              <a:rPr lang="en-US" sz="2800" b="1" dirty="0" err="1">
                <a:solidFill>
                  <a:srgbClr val="C00000"/>
                </a:solidFill>
                <a:latin typeface="Courier New" pitchFamily="49" charset="0"/>
                <a:cs typeface="Courier New" pitchFamily="49" charset="0"/>
              </a:rPr>
              <a:t>i</a:t>
            </a:r>
            <a:r>
              <a:rPr lang="en-US" sz="2800" b="1" dirty="0">
                <a:solidFill>
                  <a:srgbClr val="C00000"/>
                </a:solidFill>
                <a:latin typeface="Courier New" pitchFamily="49" charset="0"/>
                <a:cs typeface="Courier New" pitchFamily="49" charset="0"/>
              </a:rPr>
              <a:t>  = ".$</a:t>
            </a:r>
            <a:r>
              <a:rPr lang="en-US" sz="2800" b="1" dirty="0" err="1">
                <a:solidFill>
                  <a:srgbClr val="C00000"/>
                </a:solidFill>
                <a:latin typeface="Courier New" pitchFamily="49" charset="0"/>
                <a:cs typeface="Courier New" pitchFamily="49" charset="0"/>
              </a:rPr>
              <a:t>i</a:t>
            </a:r>
            <a:r>
              <a:rPr lang="en-US" sz="2800" b="1" dirty="0">
                <a:solidFill>
                  <a:srgbClr val="C00000"/>
                </a:solidFill>
                <a:latin typeface="Courier New" pitchFamily="49" charset="0"/>
                <a:cs typeface="Courier New" pitchFamily="49" charset="0"/>
              </a:rPr>
              <a:t>."&lt;/h1&gt;\n";</a:t>
            </a:r>
          </a:p>
          <a:p>
            <a:pPr>
              <a:spcBef>
                <a:spcPts val="300"/>
              </a:spcBef>
              <a:buNone/>
            </a:pPr>
            <a:r>
              <a:rPr lang="en-US" sz="2800" b="1" dirty="0">
                <a:solidFill>
                  <a:srgbClr val="0033CC"/>
                </a:solidFill>
                <a:latin typeface="Courier New" pitchFamily="49" charset="0"/>
                <a:cs typeface="Courier New" pitchFamily="49" charset="0"/>
              </a:rPr>
              <a:t>?&gt;</a:t>
            </a:r>
          </a:p>
          <a:p>
            <a:pPr>
              <a:spcBef>
                <a:spcPts val="300"/>
              </a:spcBef>
              <a:buNone/>
            </a:pPr>
            <a:r>
              <a:rPr lang="en-US" sz="2800" b="1" dirty="0">
                <a:latin typeface="Courier New" pitchFamily="49" charset="0"/>
                <a:cs typeface="Courier New" pitchFamily="49" charset="0"/>
              </a:rPr>
              <a:t>&lt;/body&gt; &lt;/html&gt;</a:t>
            </a:r>
          </a:p>
          <a:p>
            <a:pPr>
              <a:spcBef>
                <a:spcPts val="300"/>
              </a:spcBef>
              <a:buNone/>
            </a:pPr>
            <a:r>
              <a:rPr lang="en-US" sz="2800" b="1" dirty="0">
                <a:latin typeface="Courier New" pitchFamily="49" charset="0"/>
                <a:cs typeface="Courier New" pitchFamily="49" charset="0"/>
              </a:rPr>
              <a:t>	</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18</a:t>
            </a:fld>
            <a:endParaRPr lang="en-US" dirty="0"/>
          </a:p>
        </p:txBody>
      </p:sp>
      <p:sp>
        <p:nvSpPr>
          <p:cNvPr id="14" name="Rounded Rectangle 13"/>
          <p:cNvSpPr/>
          <p:nvPr/>
        </p:nvSpPr>
        <p:spPr>
          <a:xfrm>
            <a:off x="266700" y="4487612"/>
            <a:ext cx="7084610" cy="1204555"/>
          </a:xfrm>
          <a:prstGeom prst="roundRect">
            <a:avLst/>
          </a:prstGeom>
          <a:solidFill>
            <a:srgbClr val="C0000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66700" y="3933855"/>
            <a:ext cx="4191000" cy="514411"/>
          </a:xfrm>
          <a:prstGeom prst="roundRect">
            <a:avLst/>
          </a:prstGeom>
          <a:solidFill>
            <a:srgbClr val="0070C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08781" y="1219200"/>
            <a:ext cx="4191000" cy="1371600"/>
          </a:xfrm>
          <a:prstGeom prst="roundRect">
            <a:avLst/>
          </a:prstGeom>
          <a:solidFill>
            <a:srgbClr val="0070C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66700" y="5783013"/>
            <a:ext cx="4191000" cy="570131"/>
          </a:xfrm>
          <a:prstGeom prst="roundRect">
            <a:avLst/>
          </a:prstGeom>
          <a:solidFill>
            <a:srgbClr val="0070C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5" idx="3"/>
            <a:endCxn id="11" idx="1"/>
          </p:cNvCxnSpPr>
          <p:nvPr/>
        </p:nvCxnSpPr>
        <p:spPr>
          <a:xfrm>
            <a:off x="4499781" y="1905000"/>
            <a:ext cx="1062819" cy="5048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1" idx="1"/>
          </p:cNvCxnSpPr>
          <p:nvPr/>
        </p:nvCxnSpPr>
        <p:spPr>
          <a:xfrm flipV="1">
            <a:off x="4457700" y="2409855"/>
            <a:ext cx="1104900" cy="365822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62600" y="2209800"/>
            <a:ext cx="3429000" cy="400110"/>
          </a:xfrm>
          <a:prstGeom prst="rect">
            <a:avLst/>
          </a:prstGeom>
          <a:noFill/>
          <a:ln>
            <a:solidFill>
              <a:schemeClr val="tx1"/>
            </a:solidFill>
          </a:ln>
        </p:spPr>
        <p:txBody>
          <a:bodyPr wrap="square" rtlCol="0">
            <a:spAutoFit/>
          </a:bodyPr>
          <a:lstStyle/>
          <a:p>
            <a:r>
              <a:rPr lang="en-US" sz="2000" dirty="0"/>
              <a:t>Sent to client in “copy mode”</a:t>
            </a:r>
          </a:p>
        </p:txBody>
      </p:sp>
      <p:cxnSp>
        <p:nvCxnSpPr>
          <p:cNvPr id="12" name="Straight Arrow Connector 11"/>
          <p:cNvCxnSpPr>
            <a:stCxn id="13" idx="3"/>
            <a:endCxn id="16" idx="1"/>
          </p:cNvCxnSpPr>
          <p:nvPr/>
        </p:nvCxnSpPr>
        <p:spPr>
          <a:xfrm>
            <a:off x="4499781" y="3248055"/>
            <a:ext cx="1213229" cy="39775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304800" y="2590800"/>
            <a:ext cx="4194981" cy="1314510"/>
          </a:xfrm>
          <a:prstGeom prst="roundRect">
            <a:avLst/>
          </a:prstGeom>
          <a:solidFill>
            <a:srgbClr val="C0000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713010" y="3291863"/>
            <a:ext cx="3276600" cy="707886"/>
          </a:xfrm>
          <a:prstGeom prst="rect">
            <a:avLst/>
          </a:prstGeom>
          <a:noFill/>
          <a:ln>
            <a:solidFill>
              <a:schemeClr val="tx1"/>
            </a:solidFill>
          </a:ln>
        </p:spPr>
        <p:txBody>
          <a:bodyPr wrap="square" rtlCol="0">
            <a:spAutoFit/>
          </a:bodyPr>
          <a:lstStyle/>
          <a:p>
            <a:r>
              <a:rPr lang="en-US" sz="2000" dirty="0"/>
              <a:t>Parsed and output is sent to client in “interpret mode”</a:t>
            </a:r>
          </a:p>
        </p:txBody>
      </p:sp>
      <p:cxnSp>
        <p:nvCxnSpPr>
          <p:cNvPr id="20" name="Straight Arrow Connector 19"/>
          <p:cNvCxnSpPr>
            <a:endCxn id="16" idx="1"/>
          </p:cNvCxnSpPr>
          <p:nvPr/>
        </p:nvCxnSpPr>
        <p:spPr>
          <a:xfrm flipV="1">
            <a:off x="5257800" y="3645806"/>
            <a:ext cx="455210" cy="84180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457700" y="2409855"/>
            <a:ext cx="1104900" cy="178114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296079"/>
      </p:ext>
    </p:extLst>
  </p:cSld>
  <p:clrMapOvr>
    <a:masterClrMapping/>
  </p:clrMapOvr>
  <p:transition>
    <p:strips/>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304800" y="1066800"/>
            <a:ext cx="8382000" cy="5181600"/>
          </a:xfrm>
        </p:spPr>
        <p:txBody>
          <a:bodyPr/>
          <a:lstStyle/>
          <a:p>
            <a:pPr>
              <a:spcBef>
                <a:spcPts val="800"/>
              </a:spcBef>
            </a:pPr>
            <a:r>
              <a:rPr lang="en-US" sz="3200" dirty="0">
                <a:solidFill>
                  <a:srgbClr val="C2C2C2"/>
                </a:solidFill>
              </a:rPr>
              <a:t>Introduction to CGI</a:t>
            </a:r>
          </a:p>
          <a:p>
            <a:pPr>
              <a:spcBef>
                <a:spcPts val="800"/>
              </a:spcBef>
            </a:pPr>
            <a:r>
              <a:rPr lang="en-US" sz="3200" dirty="0">
                <a:solidFill>
                  <a:srgbClr val="C2C2C2"/>
                </a:solidFill>
              </a:rPr>
              <a:t>Introduction to PHP</a:t>
            </a:r>
          </a:p>
          <a:p>
            <a:pPr>
              <a:spcBef>
                <a:spcPts val="800"/>
              </a:spcBef>
            </a:pPr>
            <a:r>
              <a:rPr lang="en-US" sz="3200" dirty="0">
                <a:solidFill>
                  <a:srgbClr val="C2C2C2"/>
                </a:solidFill>
              </a:rPr>
              <a:t>PHP Basic</a:t>
            </a:r>
          </a:p>
          <a:p>
            <a:pPr>
              <a:spcBef>
                <a:spcPts val="800"/>
              </a:spcBef>
            </a:pPr>
            <a:r>
              <a:rPr lang="en-US" sz="3200" dirty="0">
                <a:solidFill>
                  <a:srgbClr val="C2C2C2"/>
                </a:solidFill>
              </a:rPr>
              <a:t>Input Data Handling</a:t>
            </a:r>
          </a:p>
          <a:p>
            <a:pPr>
              <a:spcBef>
                <a:spcPts val="800"/>
              </a:spcBef>
            </a:pPr>
            <a:r>
              <a:rPr lang="en-US" sz="3200" dirty="0">
                <a:solidFill>
                  <a:srgbClr val="C2C2C2"/>
                </a:solidFill>
              </a:rPr>
              <a:t>HTTP Headers</a:t>
            </a:r>
          </a:p>
          <a:p>
            <a:pPr>
              <a:spcBef>
                <a:spcPts val="800"/>
              </a:spcBef>
            </a:pPr>
            <a:r>
              <a:rPr lang="en-US" sz="3200" dirty="0">
                <a:solidFill>
                  <a:srgbClr val="C2C2C2"/>
                </a:solidFill>
              </a:rPr>
              <a:t>Cookies &amp; Session Management</a:t>
            </a:r>
          </a:p>
          <a:p>
            <a:pPr>
              <a:spcBef>
                <a:spcPts val="800"/>
              </a:spcBef>
            </a:pPr>
            <a:r>
              <a:rPr lang="en-US" sz="3200" dirty="0">
                <a:solidFill>
                  <a:srgbClr val="C2C2C2"/>
                </a:solidFill>
              </a:rPr>
              <a:t>Database</a:t>
            </a:r>
          </a:p>
          <a:p>
            <a:pPr>
              <a:spcBef>
                <a:spcPts val="800"/>
              </a:spcBef>
            </a:pPr>
            <a:r>
              <a:rPr lang="en-US" sz="3200" dirty="0">
                <a:solidFill>
                  <a:srgbClr val="C2C2C2"/>
                </a:solidFill>
              </a:rPr>
              <a:t>XML &amp; JSON</a:t>
            </a:r>
          </a:p>
          <a:p>
            <a:pPr>
              <a:spcBef>
                <a:spcPts val="800"/>
              </a:spcBef>
            </a:pPr>
            <a:r>
              <a:rPr lang="en-US" sz="3200" dirty="0"/>
              <a:t>Error Handling &amp; Debugging</a:t>
            </a:r>
          </a:p>
          <a:p>
            <a:pPr>
              <a:spcBef>
                <a:spcPts val="800"/>
              </a:spcBef>
            </a:pPr>
            <a:endParaRPr lang="en-US" sz="3200" dirty="0">
              <a:solidFill>
                <a:srgbClr val="C2C2C2"/>
              </a:solidFill>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180</a:t>
            </a:fld>
            <a:endParaRPr lang="en-US" dirty="0"/>
          </a:p>
        </p:txBody>
      </p:sp>
    </p:spTree>
    <p:extLst>
      <p:ext uri="{BB962C8B-B14F-4D97-AF65-F5344CB8AC3E}">
        <p14:creationId xmlns:p14="http://schemas.microsoft.com/office/powerpoint/2010/main" val="420169060"/>
      </p:ext>
    </p:extLst>
  </p:cSld>
  <p:clrMapOvr>
    <a:masterClrMapping/>
  </p:clrMapOvr>
  <p:transition>
    <p:strips/>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in Web Applications </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181</a:t>
            </a:fld>
            <a:endParaRPr lang="en-US" dirty="0"/>
          </a:p>
        </p:txBody>
      </p:sp>
      <p:sp>
        <p:nvSpPr>
          <p:cNvPr id="259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9073" name="Object 1"/>
          <p:cNvGraphicFramePr>
            <a:graphicFrameLocks noChangeAspect="1"/>
          </p:cNvGraphicFramePr>
          <p:nvPr/>
        </p:nvGraphicFramePr>
        <p:xfrm>
          <a:off x="533399" y="914400"/>
          <a:ext cx="8237425" cy="5399210"/>
        </p:xfrm>
        <a:graphic>
          <a:graphicData uri="http://schemas.openxmlformats.org/presentationml/2006/ole">
            <mc:AlternateContent xmlns:mc="http://schemas.openxmlformats.org/markup-compatibility/2006">
              <mc:Choice xmlns:v="urn:schemas-microsoft-com:vml" Requires="v">
                <p:oleObj name="Visio" r:id="rId2" imgW="6367653" imgH="4176078" progId="Visio.Drawing.11">
                  <p:embed/>
                </p:oleObj>
              </mc:Choice>
              <mc:Fallback>
                <p:oleObj name="Visio" r:id="rId2" imgW="6367653" imgH="4176078" progId="Visio.Drawing.11">
                  <p:embed/>
                  <p:pic>
                    <p:nvPicPr>
                      <p:cNvPr id="0" name=""/>
                      <p:cNvPicPr>
                        <a:picLocks noChangeAspect="1" noChangeArrowheads="1"/>
                      </p:cNvPicPr>
                      <p:nvPr/>
                    </p:nvPicPr>
                    <p:blipFill>
                      <a:blip r:embed="rId3"/>
                      <a:srcRect/>
                      <a:stretch>
                        <a:fillRect/>
                      </a:stretch>
                    </p:blipFill>
                    <p:spPr bwMode="auto">
                      <a:xfrm>
                        <a:off x="533399" y="914400"/>
                        <a:ext cx="8237425" cy="5399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8968015"/>
      </p:ext>
    </p:extLst>
  </p:cSld>
  <p:clrMapOvr>
    <a:masterClrMapping/>
  </p:clrMapOvr>
  <p:transition>
    <p:strips/>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a:t>
            </a:r>
          </a:p>
        </p:txBody>
      </p:sp>
      <p:sp>
        <p:nvSpPr>
          <p:cNvPr id="3" name="Content Placeholder 2"/>
          <p:cNvSpPr>
            <a:spLocks noGrp="1"/>
          </p:cNvSpPr>
          <p:nvPr>
            <p:ph idx="1"/>
          </p:nvPr>
        </p:nvSpPr>
        <p:spPr>
          <a:xfrm>
            <a:off x="76200" y="990600"/>
            <a:ext cx="9067800" cy="5334000"/>
          </a:xfrm>
        </p:spPr>
        <p:txBody>
          <a:bodyPr/>
          <a:lstStyle/>
          <a:p>
            <a:r>
              <a:rPr lang="en-US" sz="2400" dirty="0"/>
              <a:t>Error handling is very important in PHP</a:t>
            </a:r>
          </a:p>
          <a:p>
            <a:pPr lvl="1">
              <a:spcBef>
                <a:spcPts val="200"/>
              </a:spcBef>
            </a:pPr>
            <a:r>
              <a:rPr lang="en-US" sz="2000" dirty="0"/>
              <a:t>HTTP server is the open door of the server/network</a:t>
            </a:r>
          </a:p>
          <a:p>
            <a:pPr lvl="2">
              <a:spcBef>
                <a:spcPts val="200"/>
              </a:spcBef>
            </a:pPr>
            <a:r>
              <a:rPr lang="en-US" sz="2000" dirty="0"/>
              <a:t>Inputs come from Internet (Hackers)</a:t>
            </a:r>
          </a:p>
          <a:p>
            <a:pPr lvl="3">
              <a:spcBef>
                <a:spcPts val="200"/>
              </a:spcBef>
            </a:pPr>
            <a:r>
              <a:rPr lang="en-US" sz="2000" dirty="0"/>
              <a:t>HTTP server by itself is (almost) secure </a:t>
            </a:r>
          </a:p>
          <a:p>
            <a:pPr lvl="3">
              <a:spcBef>
                <a:spcPts val="200"/>
              </a:spcBef>
            </a:pPr>
            <a:r>
              <a:rPr lang="en-US" sz="2000" dirty="0"/>
              <a:t>HTTP server </a:t>
            </a:r>
            <a:r>
              <a:rPr lang="en-US" sz="2000" dirty="0">
                <a:solidFill>
                  <a:srgbClr val="C00000"/>
                </a:solidFill>
              </a:rPr>
              <a:t>runs</a:t>
            </a:r>
            <a:r>
              <a:rPr lang="en-US" sz="2000" dirty="0"/>
              <a:t> PHP codes </a:t>
            </a:r>
            <a:r>
              <a:rPr lang="en-US" sz="2000" dirty="0">
                <a:sym typeface="Wingdings" panose="05000000000000000000" pitchFamily="2" charset="2"/>
              </a:rPr>
              <a:t></a:t>
            </a:r>
            <a:r>
              <a:rPr lang="en-US" sz="2000" dirty="0"/>
              <a:t>A security hole in PHP </a:t>
            </a:r>
            <a:r>
              <a:rPr lang="en-US" sz="2000" dirty="0">
                <a:sym typeface="Wingdings" pitchFamily="2" charset="2"/>
              </a:rPr>
              <a:t> Access to server</a:t>
            </a:r>
            <a:endParaRPr lang="en-US" sz="2000" dirty="0"/>
          </a:p>
          <a:p>
            <a:r>
              <a:rPr lang="en-US" sz="2400" dirty="0"/>
              <a:t>Simple default error handling in PHP</a:t>
            </a:r>
          </a:p>
          <a:p>
            <a:pPr lvl="1"/>
            <a:r>
              <a:rPr lang="en-US" sz="2000" dirty="0"/>
              <a:t>An error message with filename, line number and a message describing the error which is </a:t>
            </a:r>
          </a:p>
          <a:p>
            <a:pPr lvl="2"/>
            <a:r>
              <a:rPr lang="en-US" sz="2000" dirty="0"/>
              <a:t>configured in </a:t>
            </a:r>
            <a:r>
              <a:rPr lang="en-US" sz="1600" b="1" dirty="0">
                <a:solidFill>
                  <a:srgbClr val="0033CC"/>
                </a:solidFill>
                <a:latin typeface="Courier New" pitchFamily="49" charset="0"/>
                <a:cs typeface="Courier New" pitchFamily="49" charset="0"/>
              </a:rPr>
              <a:t>php.ini</a:t>
            </a:r>
            <a:endParaRPr lang="en-US" sz="2000" b="1" dirty="0">
              <a:solidFill>
                <a:srgbClr val="0033CC"/>
              </a:solidFill>
              <a:latin typeface="Courier New" pitchFamily="49" charset="0"/>
              <a:cs typeface="Courier New" pitchFamily="49" charset="0"/>
            </a:endParaRPr>
          </a:p>
          <a:p>
            <a:pPr lvl="3">
              <a:spcBef>
                <a:spcPts val="100"/>
              </a:spcBef>
            </a:pPr>
            <a:r>
              <a:rPr lang="en-US" sz="1800" dirty="0"/>
              <a:t>Displayed: client can see, should not used in final release</a:t>
            </a:r>
          </a:p>
          <a:p>
            <a:pPr lvl="3">
              <a:spcBef>
                <a:spcPts val="100"/>
              </a:spcBef>
            </a:pPr>
            <a:r>
              <a:rPr lang="en-US" sz="1800" dirty="0"/>
              <a:t>Log: server log, useful for debugging &amp; server monitoring</a:t>
            </a:r>
          </a:p>
          <a:p>
            <a:pPr lvl="3">
              <a:spcBef>
                <a:spcPts val="100"/>
              </a:spcBef>
            </a:pPr>
            <a:r>
              <a:rPr lang="en-US" sz="1800" dirty="0"/>
              <a:t>…</a:t>
            </a:r>
          </a:p>
          <a:p>
            <a:pPr lvl="2">
              <a:spcBef>
                <a:spcPts val="100"/>
              </a:spcBef>
            </a:pPr>
            <a:r>
              <a:rPr lang="en-US" sz="2100" dirty="0"/>
              <a:t>Per script</a:t>
            </a:r>
          </a:p>
          <a:p>
            <a:pPr lvl="3">
              <a:spcBef>
                <a:spcPts val="100"/>
              </a:spcBef>
            </a:pPr>
            <a:r>
              <a:rPr lang="en-US" sz="1600" b="1" dirty="0" err="1">
                <a:solidFill>
                  <a:srgbClr val="0033CC"/>
                </a:solidFill>
                <a:latin typeface="Courier New" pitchFamily="49" charset="0"/>
                <a:cs typeface="Courier New" pitchFamily="49" charset="0"/>
              </a:rPr>
              <a:t>error_reporting</a:t>
            </a:r>
            <a:r>
              <a:rPr lang="en-US" sz="1600" b="1" dirty="0">
                <a:solidFill>
                  <a:srgbClr val="0033CC"/>
                </a:solidFill>
                <a:latin typeface="Courier New" pitchFamily="49" charset="0"/>
                <a:cs typeface="Courier New" pitchFamily="49" charset="0"/>
              </a:rPr>
              <a:t>(E_ALL);</a:t>
            </a:r>
          </a:p>
          <a:p>
            <a:pPr lvl="3">
              <a:spcBef>
                <a:spcPts val="100"/>
              </a:spcBef>
            </a:pPr>
            <a:r>
              <a:rPr lang="en-US" sz="1600" b="1" dirty="0" err="1">
                <a:solidFill>
                  <a:srgbClr val="0033CC"/>
                </a:solidFill>
                <a:latin typeface="Courier New" pitchFamily="49" charset="0"/>
                <a:cs typeface="Courier New" pitchFamily="49" charset="0"/>
              </a:rPr>
              <a:t>ini_set</a:t>
            </a:r>
            <a:r>
              <a:rPr lang="en-US" sz="1600" b="1" dirty="0">
                <a:solidFill>
                  <a:srgbClr val="0033CC"/>
                </a:solidFill>
                <a:latin typeface="Courier New" pitchFamily="49" charset="0"/>
                <a:cs typeface="Courier New" pitchFamily="49" charset="0"/>
              </a:rPr>
              <a:t>('</a:t>
            </a:r>
            <a:r>
              <a:rPr lang="en-US" sz="1600" b="1" dirty="0" err="1">
                <a:solidFill>
                  <a:srgbClr val="0033CC"/>
                </a:solidFill>
                <a:latin typeface="Courier New" pitchFamily="49" charset="0"/>
                <a:cs typeface="Courier New" pitchFamily="49" charset="0"/>
              </a:rPr>
              <a:t>display_errors</a:t>
            </a:r>
            <a:r>
              <a:rPr lang="en-US" sz="1600" b="1" dirty="0">
                <a:solidFill>
                  <a:srgbClr val="0033CC"/>
                </a:solidFill>
                <a:latin typeface="Courier New" pitchFamily="49" charset="0"/>
                <a:cs typeface="Courier New" pitchFamily="49" charset="0"/>
              </a:rPr>
              <a:t>', 'On');</a:t>
            </a:r>
          </a:p>
          <a:p>
            <a:pPr lvl="3">
              <a:spcBef>
                <a:spcPts val="100"/>
              </a:spcBef>
            </a:pPr>
            <a:r>
              <a:rPr lang="en-US" sz="1600" b="1" dirty="0" err="1">
                <a:solidFill>
                  <a:srgbClr val="0033CC"/>
                </a:solidFill>
                <a:latin typeface="Courier New" pitchFamily="49" charset="0"/>
                <a:cs typeface="Courier New" pitchFamily="49" charset="0"/>
              </a:rPr>
              <a:t>ini_set</a:t>
            </a:r>
            <a:r>
              <a:rPr lang="en-US" sz="1600" b="1" dirty="0">
                <a:solidFill>
                  <a:srgbClr val="0033CC"/>
                </a:solidFill>
                <a:latin typeface="Courier New" pitchFamily="49" charset="0"/>
                <a:cs typeface="Courier New" pitchFamily="49" charset="0"/>
              </a:rPr>
              <a:t>('</a:t>
            </a:r>
            <a:r>
              <a:rPr lang="en-US" sz="1600" b="1" dirty="0" err="1">
                <a:solidFill>
                  <a:srgbClr val="0033CC"/>
                </a:solidFill>
                <a:latin typeface="Courier New" pitchFamily="49" charset="0"/>
                <a:cs typeface="Courier New" pitchFamily="49" charset="0"/>
              </a:rPr>
              <a:t>log_errors</a:t>
            </a:r>
            <a:r>
              <a:rPr lang="en-US" sz="1600" b="1" dirty="0">
                <a:solidFill>
                  <a:srgbClr val="0033CC"/>
                </a:solidFill>
                <a:latin typeface="Courier New" pitchFamily="49" charset="0"/>
                <a:cs typeface="Courier New" pitchFamily="49" charset="0"/>
              </a:rPr>
              <a:t>', 'On');</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182</a:t>
            </a:fld>
            <a:endParaRPr lang="en-US" dirty="0"/>
          </a:p>
        </p:txBody>
      </p:sp>
    </p:spTree>
    <p:extLst>
      <p:ext uri="{BB962C8B-B14F-4D97-AF65-F5344CB8AC3E}">
        <p14:creationId xmlns:p14="http://schemas.microsoft.com/office/powerpoint/2010/main" val="2095300402"/>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checkerboard(across)">
                                      <p:cBhvr>
                                        <p:cTn id="7" dur="500"/>
                                        <p:tgtEl>
                                          <p:spTgt spid="3">
                                            <p:txEl>
                                              <p:pRg st="5" end="5"/>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checkerboard(across)">
                                      <p:cBhvr>
                                        <p:cTn id="10" dur="500"/>
                                        <p:tgtEl>
                                          <p:spTgt spid="3">
                                            <p:txEl>
                                              <p:pRg st="6" end="6"/>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checkerboard(across)">
                                      <p:cBhvr>
                                        <p:cTn id="13" dur="500"/>
                                        <p:tgtEl>
                                          <p:spTgt spid="3">
                                            <p:txEl>
                                              <p:pRg st="7" end="7"/>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checkerboard(across)">
                                      <p:cBhvr>
                                        <p:cTn id="16" dur="500"/>
                                        <p:tgtEl>
                                          <p:spTgt spid="3">
                                            <p:txEl>
                                              <p:pRg st="8" end="8"/>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checkerboard(across)">
                                      <p:cBhvr>
                                        <p:cTn id="19" dur="500"/>
                                        <p:tgtEl>
                                          <p:spTgt spid="3">
                                            <p:txEl>
                                              <p:pRg st="9" end="9"/>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22" dur="500"/>
                                        <p:tgtEl>
                                          <p:spTgt spid="3">
                                            <p:txEl>
                                              <p:pRg st="10" end="10"/>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25" dur="500"/>
                                        <p:tgtEl>
                                          <p:spTgt spid="3">
                                            <p:txEl>
                                              <p:pRg st="11" end="11"/>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
                                            <p:txEl>
                                              <p:pRg st="14" end="14"/>
                                            </p:txEl>
                                          </p:spTgt>
                                        </p:tgtEl>
                                        <p:attrNameLst>
                                          <p:attrName>style.visibility</p:attrName>
                                        </p:attrNameLst>
                                      </p:cBhvr>
                                      <p:to>
                                        <p:strVal val="visible"/>
                                      </p:to>
                                    </p:set>
                                    <p:animEffect transition="in" filter="checkerboard(across)">
                                      <p:cBhvr>
                                        <p:cTn id="28" dur="500"/>
                                        <p:tgtEl>
                                          <p:spTgt spid="3">
                                            <p:txEl>
                                              <p:pRg st="14" end="14"/>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31" dur="500"/>
                                        <p:tgtEl>
                                          <p:spTgt spid="3">
                                            <p:txEl>
                                              <p:pRg st="12" end="12"/>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
                                            <p:txEl>
                                              <p:pRg st="13" end="13"/>
                                            </p:txEl>
                                          </p:spTgt>
                                        </p:tgtEl>
                                        <p:attrNameLst>
                                          <p:attrName>style.visibility</p:attrName>
                                        </p:attrNameLst>
                                      </p:cBhvr>
                                      <p:to>
                                        <p:strVal val="visible"/>
                                      </p:to>
                                    </p:set>
                                    <p:animEffect transition="in" filter="checkerboard(across)">
                                      <p:cBhvr>
                                        <p:cTn id="3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 (cont’d)</a:t>
            </a:r>
          </a:p>
        </p:txBody>
      </p:sp>
      <p:sp>
        <p:nvSpPr>
          <p:cNvPr id="3" name="Content Placeholder 2"/>
          <p:cNvSpPr>
            <a:spLocks noGrp="1"/>
          </p:cNvSpPr>
          <p:nvPr>
            <p:ph idx="1"/>
          </p:nvPr>
        </p:nvSpPr>
        <p:spPr/>
        <p:txBody>
          <a:bodyPr/>
          <a:lstStyle/>
          <a:p>
            <a:r>
              <a:rPr lang="en-US" b="1" dirty="0">
                <a:solidFill>
                  <a:srgbClr val="0033CC"/>
                </a:solidFill>
                <a:latin typeface="Courier New" pitchFamily="49" charset="0"/>
                <a:cs typeface="Courier New" pitchFamily="49" charset="0"/>
              </a:rPr>
              <a:t>die()</a:t>
            </a:r>
            <a:r>
              <a:rPr lang="en-US" dirty="0"/>
              <a:t> function to stop running the script</a:t>
            </a:r>
          </a:p>
          <a:p>
            <a:pPr>
              <a:spcBef>
                <a:spcPts val="500"/>
              </a:spcBef>
              <a:buNone/>
            </a:pPr>
            <a:r>
              <a:rPr lang="en-US" sz="2800" b="1" dirty="0">
                <a:latin typeface="Courier New" pitchFamily="49" charset="0"/>
                <a:cs typeface="Courier New" pitchFamily="49" charset="0"/>
              </a:rPr>
              <a:t>  $file = </a:t>
            </a:r>
            <a:r>
              <a:rPr lang="en-US" sz="2800" b="1" dirty="0" err="1">
                <a:latin typeface="Courier New" pitchFamily="49" charset="0"/>
                <a:cs typeface="Courier New" pitchFamily="49" charset="0"/>
              </a:rPr>
              <a:t>fopen</a:t>
            </a:r>
            <a:r>
              <a:rPr lang="en-US" sz="2800" b="1" dirty="0">
                <a:latin typeface="Courier New" pitchFamily="49" charset="0"/>
                <a:cs typeface="Courier New" pitchFamily="49" charset="0"/>
              </a:rPr>
              <a:t>("data.txt", "r");</a:t>
            </a:r>
          </a:p>
          <a:p>
            <a:pPr>
              <a:spcBef>
                <a:spcPts val="500"/>
              </a:spcBef>
              <a:buNone/>
            </a:pPr>
            <a:r>
              <a:rPr lang="en-US" sz="2800" b="1" dirty="0">
                <a:latin typeface="Courier New" pitchFamily="49" charset="0"/>
                <a:cs typeface="Courier New" pitchFamily="49" charset="0"/>
              </a:rPr>
              <a:t>  if($file == null)</a:t>
            </a:r>
          </a:p>
          <a:p>
            <a:pPr>
              <a:spcBef>
                <a:spcPts val="500"/>
              </a:spcBef>
              <a:buNone/>
            </a:pPr>
            <a:r>
              <a:rPr lang="en-US" sz="2800" b="1" dirty="0">
                <a:latin typeface="Courier New" pitchFamily="49" charset="0"/>
                <a:cs typeface="Courier New" pitchFamily="49" charset="0"/>
              </a:rPr>
              <a:t>	   die("Cannot open file");</a:t>
            </a:r>
          </a:p>
          <a:p>
            <a:pPr lvl="1"/>
            <a:r>
              <a:rPr lang="en-US" dirty="0"/>
              <a:t>Or </a:t>
            </a:r>
          </a:p>
          <a:p>
            <a:pPr>
              <a:spcBef>
                <a:spcPts val="500"/>
              </a:spcBef>
              <a:buNone/>
            </a:pPr>
            <a:r>
              <a:rPr lang="en-US" sz="2800" b="1" dirty="0">
                <a:latin typeface="Courier New" pitchFamily="49" charset="0"/>
                <a:cs typeface="Courier New" pitchFamily="49" charset="0"/>
              </a:rPr>
              <a:t>  $file = </a:t>
            </a:r>
            <a:r>
              <a:rPr lang="en-US" sz="2800" b="1" dirty="0" err="1">
                <a:latin typeface="Courier New" pitchFamily="49" charset="0"/>
                <a:cs typeface="Courier New" pitchFamily="49" charset="0"/>
              </a:rPr>
              <a:t>fopen</a:t>
            </a:r>
            <a:r>
              <a:rPr lang="en-US" sz="2800" b="1" dirty="0">
                <a:latin typeface="Courier New" pitchFamily="49" charset="0"/>
                <a:cs typeface="Courier New" pitchFamily="49" charset="0"/>
              </a:rPr>
              <a:t>("data.txt", "r") </a:t>
            </a:r>
            <a:r>
              <a:rPr lang="en-US" sz="2800" b="1" dirty="0">
                <a:solidFill>
                  <a:srgbClr val="0033CC"/>
                </a:solidFill>
                <a:latin typeface="Courier New" pitchFamily="49" charset="0"/>
                <a:cs typeface="Courier New" pitchFamily="49" charset="0"/>
              </a:rPr>
              <a:t>or</a:t>
            </a:r>
            <a:r>
              <a:rPr lang="en-US" sz="2800" b="1" dirty="0">
                <a:latin typeface="Courier New" pitchFamily="49" charset="0"/>
                <a:cs typeface="Courier New" pitchFamily="49" charset="0"/>
              </a:rPr>
              <a:t> die("Cannot open file");</a:t>
            </a:r>
          </a:p>
          <a:p>
            <a:pPr lvl="0"/>
            <a:r>
              <a:rPr lang="en-US" dirty="0">
                <a:solidFill>
                  <a:srgbClr val="000000"/>
                </a:solidFill>
              </a:rPr>
              <a:t>Surpassing errors by @ operator</a:t>
            </a:r>
          </a:p>
          <a:p>
            <a:pPr lvl="1"/>
            <a:r>
              <a:rPr lang="en-US" dirty="0">
                <a:solidFill>
                  <a:srgbClr val="000000"/>
                </a:solidFill>
              </a:rPr>
              <a:t>Don’t send error messages to client (security)</a:t>
            </a:r>
          </a:p>
          <a:p>
            <a:pPr>
              <a:spcBef>
                <a:spcPts val="500"/>
              </a:spcBef>
              <a:buNone/>
            </a:pPr>
            <a:r>
              <a:rPr lang="en-US" sz="2800" b="1" dirty="0">
                <a:latin typeface="Courier New" pitchFamily="49" charset="0"/>
                <a:cs typeface="Courier New" pitchFamily="49" charset="0"/>
              </a:rPr>
              <a:t>  $x=10; $y=0; $z=@($x/$y);</a:t>
            </a:r>
          </a:p>
          <a:p>
            <a:pPr>
              <a:spcBef>
                <a:spcPts val="500"/>
              </a:spcBef>
              <a:buNone/>
            </a:pPr>
            <a:endParaRPr lang="en-US" sz="2800" b="1" dirty="0">
              <a:latin typeface="Courier New" pitchFamily="49" charset="0"/>
              <a:cs typeface="Courier New" pitchFamily="49" charset="0"/>
            </a:endParaRPr>
          </a:p>
          <a:p>
            <a:pPr>
              <a:buNone/>
            </a:pPr>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183</a:t>
            </a:fld>
            <a:endParaRPr lang="en-US" dirty="0"/>
          </a:p>
        </p:txBody>
      </p:sp>
    </p:spTree>
    <p:extLst>
      <p:ext uri="{BB962C8B-B14F-4D97-AF65-F5344CB8AC3E}">
        <p14:creationId xmlns:p14="http://schemas.microsoft.com/office/powerpoint/2010/main" val="371113983"/>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checkerboard(across)">
                                      <p:cBhvr>
                                        <p:cTn id="7" dur="500"/>
                                        <p:tgtEl>
                                          <p:spTgt spid="3">
                                            <p:txEl>
                                              <p:pRg st="6" end="6"/>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checkerboard(across)">
                                      <p:cBhvr>
                                        <p:cTn id="10" dur="500"/>
                                        <p:tgtEl>
                                          <p:spTgt spid="3">
                                            <p:txEl>
                                              <p:pRg st="7" end="7"/>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checkerboard(across)">
                                      <p:cBhvr>
                                        <p:cTn id="1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Error Handling</a:t>
            </a:r>
          </a:p>
        </p:txBody>
      </p:sp>
      <p:sp>
        <p:nvSpPr>
          <p:cNvPr id="3" name="Content Placeholder 2"/>
          <p:cNvSpPr>
            <a:spLocks noGrp="1"/>
          </p:cNvSpPr>
          <p:nvPr>
            <p:ph idx="1"/>
          </p:nvPr>
        </p:nvSpPr>
        <p:spPr>
          <a:xfrm>
            <a:off x="304800" y="1143000"/>
            <a:ext cx="8839200" cy="5181600"/>
          </a:xfrm>
        </p:spPr>
        <p:txBody>
          <a:bodyPr/>
          <a:lstStyle/>
          <a:p>
            <a:r>
              <a:rPr lang="en-US" sz="2800" dirty="0"/>
              <a:t>A special function is called when an error occurs</a:t>
            </a:r>
          </a:p>
          <a:p>
            <a:pPr>
              <a:buNone/>
            </a:pPr>
            <a:r>
              <a:rPr lang="en-US" sz="2400" b="1" dirty="0" err="1">
                <a:latin typeface="Courier New" pitchFamily="49" charset="0"/>
                <a:cs typeface="Courier New" pitchFamily="49" charset="0"/>
              </a:rPr>
              <a:t>error_function</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error_level</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error_message</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error_file</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error_line</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error_context</a:t>
            </a:r>
            <a:r>
              <a:rPr lang="en-US" sz="2400" b="1" dirty="0">
                <a:latin typeface="Courier New" pitchFamily="49" charset="0"/>
                <a:cs typeface="Courier New" pitchFamily="49" charset="0"/>
              </a:rPr>
              <a:t>)</a:t>
            </a:r>
          </a:p>
          <a:p>
            <a:pPr>
              <a:buNone/>
            </a:pPr>
            <a:endParaRPr lang="en-US" sz="1600" b="1" dirty="0">
              <a:latin typeface="Courier New" pitchFamily="49" charset="0"/>
              <a:cs typeface="Courier New" pitchFamily="49" charset="0"/>
            </a:endParaRPr>
          </a:p>
          <a:p>
            <a:pPr lvl="1"/>
            <a:r>
              <a:rPr lang="en-US" sz="2000" dirty="0" err="1">
                <a:solidFill>
                  <a:srgbClr val="C00000"/>
                </a:solidFill>
              </a:rPr>
              <a:t>error_level</a:t>
            </a:r>
            <a:r>
              <a:rPr lang="en-US" sz="2000" dirty="0"/>
              <a:t>: Required, specifies the error report level for the user-defined error. </a:t>
            </a:r>
          </a:p>
          <a:p>
            <a:pPr lvl="1"/>
            <a:r>
              <a:rPr lang="en-US" sz="2000" dirty="0" err="1">
                <a:solidFill>
                  <a:srgbClr val="C00000"/>
                </a:solidFill>
              </a:rPr>
              <a:t>error_message</a:t>
            </a:r>
            <a:r>
              <a:rPr lang="en-US" sz="2000" dirty="0"/>
              <a:t>: Required, specifies the error message for the user-defined error</a:t>
            </a:r>
          </a:p>
          <a:p>
            <a:pPr lvl="1"/>
            <a:r>
              <a:rPr lang="en-US" sz="2000" dirty="0" err="1">
                <a:solidFill>
                  <a:srgbClr val="C00000"/>
                </a:solidFill>
              </a:rPr>
              <a:t>error_file</a:t>
            </a:r>
            <a:r>
              <a:rPr lang="en-US" sz="2000" dirty="0"/>
              <a:t>: Optional, specifies filename in which the error occurred</a:t>
            </a:r>
          </a:p>
          <a:p>
            <a:pPr lvl="1"/>
            <a:r>
              <a:rPr lang="en-US" sz="2000" dirty="0" err="1">
                <a:solidFill>
                  <a:srgbClr val="C00000"/>
                </a:solidFill>
              </a:rPr>
              <a:t>error_line</a:t>
            </a:r>
            <a:r>
              <a:rPr lang="en-US" sz="2000" dirty="0"/>
              <a:t>: Optional, specifies line number in which the error occurred</a:t>
            </a:r>
          </a:p>
          <a:p>
            <a:pPr lvl="1"/>
            <a:r>
              <a:rPr lang="en-US" sz="2000" dirty="0" err="1">
                <a:solidFill>
                  <a:srgbClr val="C00000"/>
                </a:solidFill>
              </a:rPr>
              <a:t>error_context</a:t>
            </a:r>
            <a:r>
              <a:rPr lang="en-US" sz="2000" dirty="0"/>
              <a:t>: Optional, specifies an array containing every variable, and their values, in use when the error occurred</a:t>
            </a:r>
          </a:p>
          <a:p>
            <a:endParaRPr lang="en-US" sz="2400" dirty="0"/>
          </a:p>
          <a:p>
            <a:endParaRPr lang="en-US" sz="24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184</a:t>
            </a:fld>
            <a:endParaRPr lang="en-US" dirty="0"/>
          </a:p>
        </p:txBody>
      </p:sp>
    </p:spTree>
    <p:extLst>
      <p:ext uri="{BB962C8B-B14F-4D97-AF65-F5344CB8AC3E}">
        <p14:creationId xmlns:p14="http://schemas.microsoft.com/office/powerpoint/2010/main" val="3287762527"/>
      </p:ext>
    </p:extLst>
  </p:cSld>
  <p:clrMapOvr>
    <a:masterClrMapping/>
  </p:clrMapOvr>
  <p:transition>
    <p:strips/>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Error Handling (cont’d)</a:t>
            </a:r>
          </a:p>
        </p:txBody>
      </p:sp>
      <p:sp>
        <p:nvSpPr>
          <p:cNvPr id="3" name="Content Placeholder 2"/>
          <p:cNvSpPr>
            <a:spLocks noGrp="1"/>
          </p:cNvSpPr>
          <p:nvPr>
            <p:ph idx="1"/>
          </p:nvPr>
        </p:nvSpPr>
        <p:spPr>
          <a:xfrm>
            <a:off x="304800" y="1143000"/>
            <a:ext cx="8686800" cy="5181600"/>
          </a:xfrm>
        </p:spPr>
        <p:txBody>
          <a:bodyPr/>
          <a:lstStyle/>
          <a:p>
            <a:r>
              <a:rPr lang="en-US" dirty="0"/>
              <a:t>After creating Error Handling function, decide when this should trigger:</a:t>
            </a:r>
          </a:p>
          <a:p>
            <a:pPr lvl="1"/>
            <a:r>
              <a:rPr lang="en-US" dirty="0"/>
              <a:t>Custom error handler registration</a:t>
            </a:r>
          </a:p>
          <a:p>
            <a:pPr>
              <a:buNone/>
            </a:pPr>
            <a:r>
              <a:rPr lang="en-US" sz="2400" b="1" dirty="0">
                <a:solidFill>
                  <a:srgbClr val="0033CC"/>
                </a:solidFill>
                <a:latin typeface="Courier New" pitchFamily="49" charset="0"/>
                <a:cs typeface="Courier New" pitchFamily="49" charset="0"/>
              </a:rPr>
              <a:t>		</a:t>
            </a:r>
            <a:r>
              <a:rPr lang="en-US" sz="2400" b="1" dirty="0" err="1">
                <a:solidFill>
                  <a:srgbClr val="0033CC"/>
                </a:solidFill>
                <a:latin typeface="Courier New" pitchFamily="49" charset="0"/>
                <a:cs typeface="Courier New" pitchFamily="49" charset="0"/>
              </a:rPr>
              <a:t>set_error_handler</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functionName</a:t>
            </a:r>
            <a:r>
              <a:rPr lang="en-US" sz="2400" b="1" dirty="0">
                <a:latin typeface="Courier New" pitchFamily="49" charset="0"/>
                <a:cs typeface="Courier New" pitchFamily="49" charset="0"/>
              </a:rPr>
              <a:t>", Level);</a:t>
            </a:r>
          </a:p>
          <a:p>
            <a:pPr lvl="1"/>
            <a:r>
              <a:rPr lang="en-US" dirty="0"/>
              <a:t>Level</a:t>
            </a:r>
          </a:p>
          <a:p>
            <a:pPr lvl="2">
              <a:spcBef>
                <a:spcPts val="300"/>
              </a:spcBef>
            </a:pPr>
            <a:r>
              <a:rPr lang="en-US" sz="2200" dirty="0"/>
              <a:t>If omitted </a:t>
            </a:r>
            <a:r>
              <a:rPr lang="en-US" sz="2200" dirty="0">
                <a:sym typeface="Wingdings" pitchFamily="2" charset="2"/>
              </a:rPr>
              <a:t> all levels of errors</a:t>
            </a:r>
          </a:p>
          <a:p>
            <a:pPr lvl="2">
              <a:spcBef>
                <a:spcPts val="300"/>
              </a:spcBef>
            </a:pPr>
            <a:r>
              <a:rPr lang="en-US" sz="2200" dirty="0"/>
              <a:t>1 (</a:t>
            </a:r>
            <a:r>
              <a:rPr lang="en-US" sz="2200" dirty="0" err="1"/>
              <a:t>E_ERROR</a:t>
            </a:r>
            <a:r>
              <a:rPr lang="en-US" sz="2200" dirty="0"/>
              <a:t>): Fatal run-time errors</a:t>
            </a:r>
          </a:p>
          <a:p>
            <a:pPr lvl="2">
              <a:spcBef>
                <a:spcPts val="300"/>
              </a:spcBef>
            </a:pPr>
            <a:r>
              <a:rPr lang="en-US" sz="2200" dirty="0"/>
              <a:t>2 (</a:t>
            </a:r>
            <a:r>
              <a:rPr lang="en-US" sz="2200" dirty="0" err="1"/>
              <a:t>E_WARNING</a:t>
            </a:r>
            <a:r>
              <a:rPr lang="en-US" sz="2200" dirty="0"/>
              <a:t>): Non-fatal run-time errors </a:t>
            </a:r>
          </a:p>
          <a:p>
            <a:pPr lvl="2">
              <a:spcBef>
                <a:spcPts val="300"/>
              </a:spcBef>
            </a:pPr>
            <a:r>
              <a:rPr lang="en-US" sz="2200" dirty="0"/>
              <a:t>8 (</a:t>
            </a:r>
            <a:r>
              <a:rPr lang="en-US" sz="2200" dirty="0" err="1"/>
              <a:t>E_NOTICE</a:t>
            </a:r>
            <a:r>
              <a:rPr lang="en-US" sz="2200" dirty="0"/>
              <a:t>): Run-time notices</a:t>
            </a:r>
          </a:p>
          <a:p>
            <a:pPr lvl="2">
              <a:spcBef>
                <a:spcPts val="300"/>
              </a:spcBef>
            </a:pPr>
            <a:r>
              <a:rPr lang="en-US" sz="2200" dirty="0"/>
              <a:t>256 (</a:t>
            </a:r>
            <a:r>
              <a:rPr lang="en-US" sz="2200" dirty="0" err="1"/>
              <a:t>E_USER_ERROR</a:t>
            </a:r>
            <a:r>
              <a:rPr lang="en-US" sz="2200" dirty="0"/>
              <a:t>): Fatal user-generated error</a:t>
            </a:r>
          </a:p>
          <a:p>
            <a:pPr lvl="2">
              <a:spcBef>
                <a:spcPts val="300"/>
              </a:spcBef>
            </a:pPr>
            <a:r>
              <a:rPr lang="en-US" sz="2200" dirty="0"/>
              <a:t>512 (</a:t>
            </a:r>
            <a:r>
              <a:rPr lang="en-US" sz="2200" dirty="0" err="1"/>
              <a:t>E_USER_WARNING</a:t>
            </a:r>
            <a:r>
              <a:rPr lang="en-US" sz="2200" dirty="0"/>
              <a:t>): Non-fatal user-generated warning</a:t>
            </a:r>
          </a:p>
          <a:p>
            <a:pPr lvl="2">
              <a:spcBef>
                <a:spcPts val="300"/>
              </a:spcBef>
            </a:pPr>
            <a:r>
              <a:rPr lang="en-US" sz="2200" dirty="0"/>
              <a:t>…</a:t>
            </a:r>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185</a:t>
            </a:fld>
            <a:endParaRPr lang="en-US" dirty="0"/>
          </a:p>
        </p:txBody>
      </p:sp>
    </p:spTree>
    <p:extLst>
      <p:ext uri="{BB962C8B-B14F-4D97-AF65-F5344CB8AC3E}">
        <p14:creationId xmlns:p14="http://schemas.microsoft.com/office/powerpoint/2010/main" val="3346220844"/>
      </p:ext>
    </p:extLst>
  </p:cSld>
  <p:clrMapOvr>
    <a:masterClrMapping/>
  </p:clrMapOvr>
  <p:transition>
    <p:strips/>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 (cont’d)</a:t>
            </a:r>
          </a:p>
        </p:txBody>
      </p:sp>
      <p:sp>
        <p:nvSpPr>
          <p:cNvPr id="3" name="Content Placeholder 2"/>
          <p:cNvSpPr>
            <a:spLocks noGrp="1"/>
          </p:cNvSpPr>
          <p:nvPr>
            <p:ph idx="1"/>
          </p:nvPr>
        </p:nvSpPr>
        <p:spPr/>
        <p:txBody>
          <a:bodyPr/>
          <a:lstStyle/>
          <a:p>
            <a:r>
              <a:rPr lang="en-US" dirty="0"/>
              <a:t>In addition to system generated errors, user can trigger (generate) errors</a:t>
            </a:r>
          </a:p>
          <a:p>
            <a:pPr>
              <a:buNone/>
            </a:pPr>
            <a:r>
              <a:rPr lang="en-US" sz="2600" b="1" dirty="0">
                <a:latin typeface="Courier New" pitchFamily="49" charset="0"/>
                <a:cs typeface="Courier New" pitchFamily="49" charset="0"/>
              </a:rPr>
              <a:t>	</a:t>
            </a:r>
            <a:r>
              <a:rPr lang="en-US" sz="2600" b="1" dirty="0" err="1">
                <a:solidFill>
                  <a:srgbClr val="0033CC"/>
                </a:solidFill>
                <a:latin typeface="Courier New" pitchFamily="49" charset="0"/>
                <a:cs typeface="Courier New" pitchFamily="49" charset="0"/>
              </a:rPr>
              <a:t>trigger_error</a:t>
            </a:r>
            <a:r>
              <a:rPr lang="en-US" sz="2600" b="1" dirty="0">
                <a:latin typeface="Courier New" pitchFamily="49" charset="0"/>
                <a:cs typeface="Courier New" pitchFamily="49" charset="0"/>
              </a:rPr>
              <a:t>("Error Message", Level);</a:t>
            </a:r>
          </a:p>
          <a:p>
            <a:pPr lvl="1"/>
            <a:r>
              <a:rPr lang="en-US" dirty="0"/>
              <a:t>Message is a required custom message</a:t>
            </a:r>
          </a:p>
          <a:p>
            <a:pPr lvl="1"/>
            <a:r>
              <a:rPr lang="en-US" dirty="0"/>
              <a:t>Level is optionally specifies error level </a:t>
            </a:r>
          </a:p>
          <a:p>
            <a:pPr lvl="2"/>
            <a:r>
              <a:rPr lang="en-US" dirty="0" err="1"/>
              <a:t>E_USER_ERROR</a:t>
            </a:r>
            <a:endParaRPr lang="en-US" dirty="0"/>
          </a:p>
          <a:p>
            <a:pPr lvl="2"/>
            <a:r>
              <a:rPr lang="en-US" dirty="0" err="1"/>
              <a:t>E_USER_WARNING</a:t>
            </a:r>
            <a:endParaRPr lang="en-US" dirty="0"/>
          </a:p>
          <a:p>
            <a:pPr lvl="2"/>
            <a:r>
              <a:rPr lang="en-US" dirty="0" err="1"/>
              <a:t>E_USER_NOTICE</a:t>
            </a:r>
            <a:endParaRPr lang="en-US" dirty="0"/>
          </a:p>
          <a:p>
            <a:pPr lvl="2"/>
            <a:r>
              <a:rPr lang="en-US" dirty="0"/>
              <a:t>If omitted </a:t>
            </a:r>
            <a:r>
              <a:rPr lang="en-US" dirty="0">
                <a:sym typeface="Wingdings" pitchFamily="2" charset="2"/>
              </a:rPr>
              <a:t> </a:t>
            </a:r>
            <a:r>
              <a:rPr lang="en-US" dirty="0" err="1">
                <a:sym typeface="Wingdings" pitchFamily="2" charset="2"/>
              </a:rPr>
              <a:t>E_USER_NOTICE</a:t>
            </a:r>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186</a:t>
            </a:fld>
            <a:endParaRPr lang="en-US" dirty="0"/>
          </a:p>
        </p:txBody>
      </p:sp>
    </p:spTree>
    <p:extLst>
      <p:ext uri="{BB962C8B-B14F-4D97-AF65-F5344CB8AC3E}">
        <p14:creationId xmlns:p14="http://schemas.microsoft.com/office/powerpoint/2010/main" val="3068460439"/>
      </p:ext>
    </p:extLst>
  </p:cSld>
  <p:clrMapOvr>
    <a:masterClrMapping/>
  </p:clrMapOvr>
  <p:transition>
    <p:strips/>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 Example</a:t>
            </a:r>
          </a:p>
        </p:txBody>
      </p:sp>
      <p:sp>
        <p:nvSpPr>
          <p:cNvPr id="3" name="Content Placeholder 2"/>
          <p:cNvSpPr>
            <a:spLocks noGrp="1"/>
          </p:cNvSpPr>
          <p:nvPr>
            <p:ph idx="1"/>
          </p:nvPr>
        </p:nvSpPr>
        <p:spPr>
          <a:xfrm>
            <a:off x="304800" y="1066800"/>
            <a:ext cx="8382000" cy="5410200"/>
          </a:xfrm>
        </p:spPr>
        <p:txBody>
          <a:bodyPr/>
          <a:lstStyle/>
          <a:p>
            <a:pPr>
              <a:spcBef>
                <a:spcPts val="200"/>
              </a:spcBef>
              <a:buNone/>
            </a:pPr>
            <a:r>
              <a:rPr lang="en-US" sz="1400" b="1" dirty="0">
                <a:latin typeface="Courier New" pitchFamily="49" charset="0"/>
                <a:cs typeface="Courier New" pitchFamily="49" charset="0"/>
              </a:rPr>
              <a:t>&lt;?</a:t>
            </a:r>
            <a:r>
              <a:rPr lang="en-US" sz="1400" b="1" dirty="0" err="1">
                <a:latin typeface="Courier New" pitchFamily="49" charset="0"/>
                <a:cs typeface="Courier New" pitchFamily="49" charset="0"/>
              </a:rPr>
              <a:t>php</a:t>
            </a:r>
            <a:endParaRPr lang="en-US" sz="1400" b="1" dirty="0">
              <a:latin typeface="Courier New" pitchFamily="49" charset="0"/>
              <a:cs typeface="Courier New" pitchFamily="49" charset="0"/>
            </a:endParaRPr>
          </a:p>
          <a:p>
            <a:pPr>
              <a:spcBef>
                <a:spcPts val="200"/>
              </a:spcBef>
              <a:buNone/>
            </a:pPr>
            <a:r>
              <a:rPr lang="en-US" sz="1400" b="1" dirty="0">
                <a:latin typeface="Courier New" pitchFamily="49" charset="0"/>
                <a:cs typeface="Courier New" pitchFamily="49" charset="0"/>
              </a:rPr>
              <a:t>//error handler function</a:t>
            </a:r>
          </a:p>
          <a:p>
            <a:pPr>
              <a:spcBef>
                <a:spcPts val="200"/>
              </a:spcBef>
              <a:buNone/>
            </a:pPr>
            <a:r>
              <a:rPr lang="en-US" sz="1400" b="1" dirty="0">
                <a:latin typeface="Courier New" pitchFamily="49" charset="0"/>
                <a:cs typeface="Courier New" pitchFamily="49" charset="0"/>
              </a:rPr>
              <a:t>function </a:t>
            </a:r>
            <a:r>
              <a:rPr lang="en-US" sz="1400" b="1" dirty="0" err="1">
                <a:latin typeface="Courier New" pitchFamily="49" charset="0"/>
                <a:cs typeface="Courier New" pitchFamily="49" charset="0"/>
              </a:rPr>
              <a:t>customError</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errno</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errstr</a:t>
            </a:r>
            <a:r>
              <a:rPr lang="en-US" sz="1400" b="1" dirty="0">
                <a:latin typeface="Courier New" pitchFamily="49" charset="0"/>
                <a:cs typeface="Courier New" pitchFamily="49" charset="0"/>
              </a:rPr>
              <a:t>) {</a:t>
            </a:r>
          </a:p>
          <a:p>
            <a:pPr>
              <a:spcBef>
                <a:spcPts val="200"/>
              </a:spcBef>
              <a:buNone/>
            </a:pPr>
            <a:r>
              <a:rPr lang="en-US" sz="1400" b="1" dirty="0">
                <a:latin typeface="Courier New" pitchFamily="49" charset="0"/>
                <a:cs typeface="Courier New" pitchFamily="49" charset="0"/>
              </a:rPr>
              <a:t>  echo "&lt;b&gt;Error:&lt;/b&gt; [$</a:t>
            </a:r>
            <a:r>
              <a:rPr lang="en-US" sz="1400" b="1" dirty="0" err="1">
                <a:latin typeface="Courier New" pitchFamily="49" charset="0"/>
                <a:cs typeface="Courier New" pitchFamily="49" charset="0"/>
              </a:rPr>
              <a:t>errno</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errstr</a:t>
            </a:r>
            <a:r>
              <a:rPr lang="en-US" sz="1400" b="1" dirty="0">
                <a:latin typeface="Courier New" pitchFamily="49" charset="0"/>
                <a:cs typeface="Courier New" pitchFamily="49" charset="0"/>
              </a:rPr>
              <a:t>&lt;</a:t>
            </a:r>
            <a:r>
              <a:rPr lang="en-US" sz="1400" b="1" dirty="0" err="1">
                <a:latin typeface="Courier New" pitchFamily="49" charset="0"/>
                <a:cs typeface="Courier New" pitchFamily="49" charset="0"/>
              </a:rPr>
              <a:t>br</a:t>
            </a:r>
            <a:r>
              <a:rPr lang="en-US" sz="1400" b="1" dirty="0">
                <a:latin typeface="Courier New" pitchFamily="49" charset="0"/>
                <a:cs typeface="Courier New" pitchFamily="49" charset="0"/>
              </a:rPr>
              <a:t>&gt;";</a:t>
            </a:r>
          </a:p>
          <a:p>
            <a:pPr>
              <a:spcBef>
                <a:spcPts val="200"/>
              </a:spcBef>
              <a:buNone/>
            </a:pPr>
            <a:r>
              <a:rPr lang="en-US" sz="1400" b="1" dirty="0">
                <a:latin typeface="Courier New" pitchFamily="49" charset="0"/>
                <a:cs typeface="Courier New" pitchFamily="49" charset="0"/>
              </a:rPr>
              <a:t>  echo "Ending Script";</a:t>
            </a:r>
          </a:p>
          <a:p>
            <a:pPr>
              <a:spcBef>
                <a:spcPts val="200"/>
              </a:spcBef>
              <a:buNone/>
            </a:pPr>
            <a:r>
              <a:rPr lang="en-US" sz="1400" b="1" dirty="0">
                <a:latin typeface="Courier New" pitchFamily="49" charset="0"/>
                <a:cs typeface="Courier New" pitchFamily="49" charset="0"/>
              </a:rPr>
              <a:t>  die();</a:t>
            </a:r>
          </a:p>
          <a:p>
            <a:pPr>
              <a:spcBef>
                <a:spcPts val="200"/>
              </a:spcBef>
              <a:buNone/>
            </a:pPr>
            <a:r>
              <a:rPr lang="en-US" sz="1400" b="1" dirty="0">
                <a:latin typeface="Courier New" pitchFamily="49" charset="0"/>
                <a:cs typeface="Courier New" pitchFamily="49" charset="0"/>
              </a:rPr>
              <a:t>}</a:t>
            </a:r>
          </a:p>
          <a:p>
            <a:pPr>
              <a:spcBef>
                <a:spcPts val="200"/>
              </a:spcBef>
              <a:buNone/>
            </a:pPr>
            <a:endParaRPr lang="en-US" sz="1400" b="1" dirty="0">
              <a:latin typeface="Courier New" pitchFamily="49" charset="0"/>
              <a:cs typeface="Courier New" pitchFamily="49" charset="0"/>
            </a:endParaRPr>
          </a:p>
          <a:p>
            <a:pPr>
              <a:spcBef>
                <a:spcPts val="200"/>
              </a:spcBef>
              <a:buNone/>
            </a:pPr>
            <a:r>
              <a:rPr lang="en-US" sz="1400" b="1" dirty="0">
                <a:latin typeface="Courier New" pitchFamily="49" charset="0"/>
                <a:cs typeface="Courier New" pitchFamily="49" charset="0"/>
              </a:rPr>
              <a:t>//set error handler</a:t>
            </a:r>
          </a:p>
          <a:p>
            <a:pPr>
              <a:spcBef>
                <a:spcPts val="200"/>
              </a:spcBef>
              <a:buNone/>
            </a:pPr>
            <a:r>
              <a:rPr lang="en-US" sz="1400" b="1" dirty="0" err="1">
                <a:latin typeface="Courier New" pitchFamily="49" charset="0"/>
                <a:cs typeface="Courier New" pitchFamily="49" charset="0"/>
              </a:rPr>
              <a:t>set_error_handler</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customError</a:t>
            </a:r>
            <a:r>
              <a:rPr lang="en-US" sz="1400" b="1" dirty="0">
                <a:latin typeface="Courier New" pitchFamily="49" charset="0"/>
                <a:cs typeface="Courier New" pitchFamily="49" charset="0"/>
              </a:rPr>
              <a:t>",E_USER_WARNING);</a:t>
            </a:r>
          </a:p>
          <a:p>
            <a:pPr>
              <a:spcBef>
                <a:spcPts val="200"/>
              </a:spcBef>
              <a:buNone/>
            </a:pPr>
            <a:endParaRPr lang="en-US" sz="1400" b="1" dirty="0">
              <a:latin typeface="Courier New" pitchFamily="49" charset="0"/>
              <a:cs typeface="Courier New" pitchFamily="49" charset="0"/>
            </a:endParaRPr>
          </a:p>
          <a:p>
            <a:pPr>
              <a:spcBef>
                <a:spcPts val="200"/>
              </a:spcBef>
              <a:buNone/>
            </a:pPr>
            <a:r>
              <a:rPr lang="en-US" sz="1400" b="1" dirty="0">
                <a:latin typeface="Courier New" pitchFamily="49" charset="0"/>
                <a:cs typeface="Courier New" pitchFamily="49" charset="0"/>
              </a:rPr>
              <a:t>//trigger error</a:t>
            </a:r>
          </a:p>
          <a:p>
            <a:pPr>
              <a:spcBef>
                <a:spcPts val="200"/>
              </a:spcBef>
              <a:buNone/>
            </a:pPr>
            <a:r>
              <a:rPr lang="en-US" sz="1400" b="1" dirty="0">
                <a:latin typeface="Courier New" pitchFamily="49" charset="0"/>
                <a:cs typeface="Courier New" pitchFamily="49" charset="0"/>
              </a:rPr>
              <a:t>$test=2;</a:t>
            </a:r>
          </a:p>
          <a:p>
            <a:pPr>
              <a:spcBef>
                <a:spcPts val="200"/>
              </a:spcBef>
              <a:buNone/>
            </a:pPr>
            <a:r>
              <a:rPr lang="en-US" sz="1400" b="1" dirty="0">
                <a:latin typeface="Courier New" pitchFamily="49" charset="0"/>
                <a:cs typeface="Courier New" pitchFamily="49" charset="0"/>
              </a:rPr>
              <a:t>if ($test&gt;=1) {</a:t>
            </a:r>
          </a:p>
          <a:p>
            <a:pPr>
              <a:spcBef>
                <a:spcPts val="200"/>
              </a:spcBef>
              <a:buNone/>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trigger_error</a:t>
            </a:r>
            <a:r>
              <a:rPr lang="en-US" sz="1400" b="1" dirty="0">
                <a:latin typeface="Courier New" pitchFamily="49" charset="0"/>
                <a:cs typeface="Courier New" pitchFamily="49" charset="0"/>
              </a:rPr>
              <a:t>("Value must be 1 or </a:t>
            </a:r>
            <a:r>
              <a:rPr lang="en-US" sz="1400" b="1" dirty="0" err="1">
                <a:latin typeface="Courier New" pitchFamily="49" charset="0"/>
                <a:cs typeface="Courier New" pitchFamily="49" charset="0"/>
              </a:rPr>
              <a:t>below",E_USER_WARNING</a:t>
            </a:r>
            <a:r>
              <a:rPr lang="en-US" sz="1400" b="1" dirty="0">
                <a:latin typeface="Courier New" pitchFamily="49" charset="0"/>
                <a:cs typeface="Courier New" pitchFamily="49" charset="0"/>
              </a:rPr>
              <a:t>);</a:t>
            </a:r>
          </a:p>
          <a:p>
            <a:pPr>
              <a:spcBef>
                <a:spcPts val="200"/>
              </a:spcBef>
              <a:buNone/>
            </a:pPr>
            <a:r>
              <a:rPr lang="en-US" sz="1400" b="1" dirty="0">
                <a:latin typeface="Courier New" pitchFamily="49" charset="0"/>
                <a:cs typeface="Courier New" pitchFamily="49" charset="0"/>
              </a:rPr>
              <a:t>}</a:t>
            </a:r>
          </a:p>
          <a:p>
            <a:pPr>
              <a:spcBef>
                <a:spcPts val="200"/>
              </a:spcBef>
              <a:buNone/>
            </a:pPr>
            <a:r>
              <a:rPr lang="en-US" sz="1400" b="1" dirty="0">
                <a:latin typeface="Courier New" pitchFamily="49" charset="0"/>
                <a:cs typeface="Courier New" pitchFamily="49" charset="0"/>
              </a:rPr>
              <a:t>?&gt;</a:t>
            </a:r>
          </a:p>
          <a:p>
            <a:pPr>
              <a:spcBef>
                <a:spcPts val="200"/>
              </a:spcBef>
              <a:buNone/>
            </a:pPr>
            <a:endParaRPr lang="en-US" sz="1400" b="1" dirty="0">
              <a:latin typeface="Courier New" pitchFamily="49" charset="0"/>
              <a:cs typeface="Courier New" pitchFamily="49" charset="0"/>
            </a:endParaRPr>
          </a:p>
          <a:p>
            <a:pPr>
              <a:spcBef>
                <a:spcPts val="200"/>
              </a:spcBef>
              <a:buNone/>
            </a:pPr>
            <a:r>
              <a:rPr lang="en-US" sz="1400" b="1" dirty="0">
                <a:solidFill>
                  <a:srgbClr val="FF0000"/>
                </a:solidFill>
                <a:latin typeface="Courier New" pitchFamily="49" charset="0"/>
                <a:cs typeface="Courier New" pitchFamily="49" charset="0"/>
              </a:rPr>
              <a:t>***output**</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187</a:t>
            </a:fld>
            <a:endParaRPr lang="en-US" dirty="0"/>
          </a:p>
        </p:txBody>
      </p:sp>
      <p:pic>
        <p:nvPicPr>
          <p:cNvPr id="5" name="Picture 4"/>
          <p:cNvPicPr>
            <a:picLocks noChangeAspect="1"/>
          </p:cNvPicPr>
          <p:nvPr/>
        </p:nvPicPr>
        <p:blipFill>
          <a:blip r:embed="rId2"/>
          <a:stretch>
            <a:fillRect/>
          </a:stretch>
        </p:blipFill>
        <p:spPr>
          <a:xfrm>
            <a:off x="2543175" y="5452249"/>
            <a:ext cx="3448050" cy="866775"/>
          </a:xfrm>
          <a:prstGeom prst="rect">
            <a:avLst/>
          </a:prstGeom>
        </p:spPr>
      </p:pic>
    </p:spTree>
    <p:extLst>
      <p:ext uri="{BB962C8B-B14F-4D97-AF65-F5344CB8AC3E}">
        <p14:creationId xmlns:p14="http://schemas.microsoft.com/office/powerpoint/2010/main" val="4244928544"/>
      </p:ext>
    </p:extLst>
  </p:cSld>
  <p:clrMapOvr>
    <a:masterClrMapping/>
  </p:clrMapOvr>
  <p:transition>
    <p:strips/>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p>
        </p:txBody>
      </p:sp>
      <p:sp>
        <p:nvSpPr>
          <p:cNvPr id="3" name="Content Placeholder 2"/>
          <p:cNvSpPr>
            <a:spLocks noGrp="1"/>
          </p:cNvSpPr>
          <p:nvPr>
            <p:ph idx="1"/>
          </p:nvPr>
        </p:nvSpPr>
        <p:spPr>
          <a:xfrm>
            <a:off x="304800" y="1143000"/>
            <a:ext cx="8610600" cy="5181600"/>
          </a:xfrm>
        </p:spPr>
        <p:txBody>
          <a:bodyPr/>
          <a:lstStyle/>
          <a:p>
            <a:pPr>
              <a:spcBef>
                <a:spcPts val="1000"/>
              </a:spcBef>
            </a:pPr>
            <a:r>
              <a:rPr lang="en-US" sz="2800" dirty="0"/>
              <a:t>PHP 5 introduced OOP</a:t>
            </a:r>
          </a:p>
          <a:p>
            <a:pPr>
              <a:spcBef>
                <a:spcPts val="1000"/>
              </a:spcBef>
            </a:pPr>
            <a:r>
              <a:rPr lang="en-US" sz="2800" dirty="0"/>
              <a:t>Exception handling (using exception objects) is another approach to handle problems</a:t>
            </a:r>
          </a:p>
          <a:p>
            <a:pPr>
              <a:spcBef>
                <a:spcPts val="1000"/>
              </a:spcBef>
            </a:pPr>
            <a:r>
              <a:rPr lang="en-US" sz="2800" dirty="0"/>
              <a:t>Exception handling in PHP is very similar to Java</a:t>
            </a:r>
          </a:p>
          <a:p>
            <a:pPr lvl="1">
              <a:spcBef>
                <a:spcPts val="1000"/>
              </a:spcBef>
            </a:pPr>
            <a:r>
              <a:rPr lang="en-US" sz="2400" b="1" dirty="0">
                <a:solidFill>
                  <a:srgbClr val="0033CC"/>
                </a:solidFill>
                <a:latin typeface="Courier New" pitchFamily="49" charset="0"/>
                <a:cs typeface="Courier New" pitchFamily="49" charset="0"/>
              </a:rPr>
              <a:t>throw</a:t>
            </a:r>
            <a:r>
              <a:rPr lang="en-US" sz="2400" dirty="0"/>
              <a:t> exception &amp; </a:t>
            </a:r>
            <a:r>
              <a:rPr lang="en-US" sz="2400" b="1" dirty="0">
                <a:solidFill>
                  <a:srgbClr val="0033CC"/>
                </a:solidFill>
                <a:latin typeface="Courier New" pitchFamily="49" charset="0"/>
                <a:cs typeface="Courier New" pitchFamily="49" charset="0"/>
              </a:rPr>
              <a:t>try-catch</a:t>
            </a:r>
            <a:r>
              <a:rPr lang="en-US" sz="2400" dirty="0"/>
              <a:t> mechanism</a:t>
            </a:r>
          </a:p>
          <a:p>
            <a:pPr lvl="1">
              <a:spcBef>
                <a:spcPts val="1000"/>
              </a:spcBef>
            </a:pPr>
            <a:r>
              <a:rPr lang="en-US" sz="2400" dirty="0"/>
              <a:t>Define custom exceptions by new classes</a:t>
            </a:r>
          </a:p>
          <a:p>
            <a:pPr>
              <a:spcBef>
                <a:spcPts val="1000"/>
              </a:spcBef>
            </a:pPr>
            <a:r>
              <a:rPr lang="en-US" sz="2800" dirty="0"/>
              <a:t>If an exception is not caught, a fatal error will be issued with an "Uncaught Exception" message</a:t>
            </a:r>
          </a:p>
          <a:p>
            <a:pPr lvl="1">
              <a:spcBef>
                <a:spcPts val="1000"/>
              </a:spcBef>
            </a:pPr>
            <a:r>
              <a:rPr lang="en-US" sz="2400" b="1" dirty="0" err="1">
                <a:solidFill>
                  <a:srgbClr val="0033CC"/>
                </a:solidFill>
                <a:latin typeface="Courier New" pitchFamily="49" charset="0"/>
                <a:cs typeface="Courier New" pitchFamily="49" charset="0"/>
              </a:rPr>
              <a:t>set_exception_handler</a:t>
            </a:r>
            <a:r>
              <a:rPr lang="en-US" sz="2400" b="1" dirty="0">
                <a:solidFill>
                  <a:srgbClr val="0033CC"/>
                </a:solidFill>
                <a:latin typeface="Courier New" pitchFamily="49" charset="0"/>
                <a:cs typeface="Courier New" pitchFamily="49" charset="0"/>
              </a:rPr>
              <a:t>()</a:t>
            </a:r>
            <a:r>
              <a:rPr lang="en-US" sz="2400" dirty="0"/>
              <a:t> sets a user-defined function to handle all uncaught exceptions</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188</a:t>
            </a:fld>
            <a:endParaRPr lang="en-US" dirty="0"/>
          </a:p>
        </p:txBody>
      </p:sp>
    </p:spTree>
    <p:extLst>
      <p:ext uri="{BB962C8B-B14F-4D97-AF65-F5344CB8AC3E}">
        <p14:creationId xmlns:p14="http://schemas.microsoft.com/office/powerpoint/2010/main" val="2772801906"/>
      </p:ext>
    </p:extLst>
  </p:cSld>
  <p:clrMapOvr>
    <a:masterClrMapping/>
  </p:clrMapOvr>
  <p:transition>
    <p:strips/>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 Example</a:t>
            </a:r>
          </a:p>
        </p:txBody>
      </p:sp>
      <p:sp>
        <p:nvSpPr>
          <p:cNvPr id="3" name="Content Placeholder 2"/>
          <p:cNvSpPr>
            <a:spLocks noGrp="1"/>
          </p:cNvSpPr>
          <p:nvPr>
            <p:ph idx="1"/>
          </p:nvPr>
        </p:nvSpPr>
        <p:spPr>
          <a:xfrm>
            <a:off x="304800" y="1066800"/>
            <a:ext cx="8382000" cy="5257800"/>
          </a:xfrm>
        </p:spPr>
        <p:txBody>
          <a:bodyPr/>
          <a:lstStyle/>
          <a:p>
            <a:pPr>
              <a:spcBef>
                <a:spcPts val="300"/>
              </a:spcBef>
              <a:buNone/>
            </a:pPr>
            <a:r>
              <a:rPr lang="en-US" sz="1500" b="1" dirty="0">
                <a:latin typeface="Courier New" pitchFamily="49" charset="0"/>
                <a:cs typeface="Courier New" pitchFamily="49" charset="0"/>
              </a:rPr>
              <a:t>&lt;html&gt;</a:t>
            </a:r>
          </a:p>
          <a:p>
            <a:pPr>
              <a:spcBef>
                <a:spcPts val="300"/>
              </a:spcBef>
              <a:buNone/>
            </a:pPr>
            <a:r>
              <a:rPr lang="en-US" sz="1500" b="1" dirty="0">
                <a:latin typeface="Courier New" pitchFamily="49" charset="0"/>
                <a:cs typeface="Courier New" pitchFamily="49" charset="0"/>
              </a:rPr>
              <a:t>&lt;body&gt;</a:t>
            </a:r>
          </a:p>
          <a:p>
            <a:pPr>
              <a:spcBef>
                <a:spcPts val="300"/>
              </a:spcBef>
              <a:buNone/>
            </a:pPr>
            <a:r>
              <a:rPr lang="en-US" sz="1500" b="1" dirty="0">
                <a:latin typeface="Courier New" pitchFamily="49" charset="0"/>
                <a:cs typeface="Courier New" pitchFamily="49" charset="0"/>
              </a:rPr>
              <a:t>&lt;?php</a:t>
            </a:r>
          </a:p>
          <a:p>
            <a:pPr>
              <a:spcBef>
                <a:spcPts val="300"/>
              </a:spcBef>
              <a:buNone/>
            </a:pPr>
            <a:r>
              <a:rPr lang="en-US" sz="1500" b="1" dirty="0">
                <a:latin typeface="Courier New" pitchFamily="49" charset="0"/>
                <a:cs typeface="Courier New" pitchFamily="49" charset="0"/>
              </a:rPr>
              <a:t>class </a:t>
            </a:r>
            <a:r>
              <a:rPr lang="en-US" sz="1500" b="1" dirty="0" err="1">
                <a:latin typeface="Courier New" pitchFamily="49" charset="0"/>
                <a:cs typeface="Courier New" pitchFamily="49" charset="0"/>
              </a:rPr>
              <a:t>customException</a:t>
            </a:r>
            <a:r>
              <a:rPr lang="en-US" sz="1500" b="1" dirty="0">
                <a:latin typeface="Courier New" pitchFamily="49" charset="0"/>
                <a:cs typeface="Courier New" pitchFamily="49" charset="0"/>
              </a:rPr>
              <a:t> extends Exception {</a:t>
            </a:r>
          </a:p>
          <a:p>
            <a:pPr>
              <a:spcBef>
                <a:spcPts val="300"/>
              </a:spcBef>
              <a:buNone/>
            </a:pPr>
            <a:r>
              <a:rPr lang="en-US" sz="1500" b="1" dirty="0">
                <a:latin typeface="Courier New" pitchFamily="49" charset="0"/>
                <a:cs typeface="Courier New" pitchFamily="49" charset="0"/>
              </a:rPr>
              <a:t>	public function </a:t>
            </a:r>
            <a:r>
              <a:rPr lang="en-US" sz="1500" b="1" dirty="0" err="1">
                <a:latin typeface="Courier New" pitchFamily="49" charset="0"/>
                <a:cs typeface="Courier New" pitchFamily="49" charset="0"/>
              </a:rPr>
              <a:t>errorMessage</a:t>
            </a:r>
            <a:r>
              <a:rPr lang="en-US" sz="1500" b="1" dirty="0">
                <a:latin typeface="Courier New" pitchFamily="49" charset="0"/>
                <a:cs typeface="Courier New" pitchFamily="49" charset="0"/>
              </a:rPr>
              <a:t>() {</a:t>
            </a:r>
          </a:p>
          <a:p>
            <a:pPr>
              <a:spcBef>
                <a:spcPts val="300"/>
              </a:spcBef>
              <a:buNone/>
            </a:pPr>
            <a:r>
              <a:rPr lang="en-US" sz="1500" b="1" dirty="0">
                <a:latin typeface="Courier New" pitchFamily="49" charset="0"/>
                <a:cs typeface="Courier New" pitchFamily="49" charset="0"/>
              </a:rPr>
              <a:t>		$</a:t>
            </a:r>
            <a:r>
              <a:rPr lang="en-US" sz="1500" b="1" dirty="0" err="1">
                <a:latin typeface="Courier New" pitchFamily="49" charset="0"/>
                <a:cs typeface="Courier New" pitchFamily="49" charset="0"/>
              </a:rPr>
              <a:t>errorMsg</a:t>
            </a:r>
            <a:r>
              <a:rPr lang="en-US" sz="1500" b="1" dirty="0">
                <a:latin typeface="Courier New" pitchFamily="49" charset="0"/>
                <a:cs typeface="Courier New" pitchFamily="49" charset="0"/>
              </a:rPr>
              <a:t> = 'This is my error message, Exception has been throwed by this message: "' . $this-&gt;</a:t>
            </a:r>
            <a:r>
              <a:rPr lang="en-US" sz="1500" b="1" dirty="0" err="1">
                <a:latin typeface="Courier New" pitchFamily="49" charset="0"/>
                <a:cs typeface="Courier New" pitchFamily="49" charset="0"/>
              </a:rPr>
              <a:t>getMessage</a:t>
            </a:r>
            <a:r>
              <a:rPr lang="en-US" sz="1500" b="1" dirty="0">
                <a:latin typeface="Courier New" pitchFamily="49" charset="0"/>
                <a:cs typeface="Courier New" pitchFamily="49" charset="0"/>
              </a:rPr>
              <a:t>() .'"';</a:t>
            </a:r>
          </a:p>
          <a:p>
            <a:pPr>
              <a:spcBef>
                <a:spcPts val="300"/>
              </a:spcBef>
              <a:buNone/>
            </a:pPr>
            <a:r>
              <a:rPr lang="en-US" sz="1500" b="1" dirty="0">
                <a:latin typeface="Courier New" pitchFamily="49" charset="0"/>
                <a:cs typeface="Courier New" pitchFamily="49" charset="0"/>
              </a:rPr>
              <a:t>		return $</a:t>
            </a:r>
            <a:r>
              <a:rPr lang="en-US" sz="1500" b="1" dirty="0" err="1">
                <a:latin typeface="Courier New" pitchFamily="49" charset="0"/>
                <a:cs typeface="Courier New" pitchFamily="49" charset="0"/>
              </a:rPr>
              <a:t>errorMsg</a:t>
            </a:r>
            <a:r>
              <a:rPr lang="en-US" sz="1500" b="1" dirty="0">
                <a:latin typeface="Courier New" pitchFamily="49" charset="0"/>
                <a:cs typeface="Courier New" pitchFamily="49" charset="0"/>
              </a:rPr>
              <a:t>;</a:t>
            </a:r>
          </a:p>
          <a:p>
            <a:pPr>
              <a:spcBef>
                <a:spcPts val="300"/>
              </a:spcBef>
              <a:buNone/>
            </a:pPr>
            <a:r>
              <a:rPr lang="en-US" sz="1500" b="1" dirty="0">
                <a:latin typeface="Courier New" pitchFamily="49" charset="0"/>
                <a:cs typeface="Courier New" pitchFamily="49" charset="0"/>
              </a:rPr>
              <a:t>	}</a:t>
            </a:r>
          </a:p>
          <a:p>
            <a:pPr>
              <a:spcBef>
                <a:spcPts val="300"/>
              </a:spcBef>
              <a:buNone/>
            </a:pPr>
            <a:r>
              <a:rPr lang="en-US" sz="1500" b="1" dirty="0">
                <a:latin typeface="Courier New" pitchFamily="49" charset="0"/>
                <a:cs typeface="Courier New" pitchFamily="49" charset="0"/>
              </a:rPr>
              <a:t>}</a:t>
            </a:r>
          </a:p>
          <a:p>
            <a:pPr>
              <a:spcBef>
                <a:spcPts val="300"/>
              </a:spcBef>
              <a:buNone/>
            </a:pPr>
            <a:r>
              <a:rPr lang="en-US" sz="1500" b="1" dirty="0">
                <a:latin typeface="Courier New" pitchFamily="49" charset="0"/>
                <a:cs typeface="Courier New" pitchFamily="49" charset="0"/>
              </a:rPr>
              <a:t>try{</a:t>
            </a:r>
          </a:p>
          <a:p>
            <a:pPr>
              <a:spcBef>
                <a:spcPts val="300"/>
              </a:spcBef>
              <a:buNone/>
            </a:pPr>
            <a:r>
              <a:rPr lang="en-US" sz="1500" b="1" dirty="0">
                <a:latin typeface="Courier New" pitchFamily="49" charset="0"/>
                <a:cs typeface="Courier New" pitchFamily="49" charset="0"/>
              </a:rPr>
              <a:t>	$msg = "I am throwing an exception";</a:t>
            </a:r>
          </a:p>
          <a:p>
            <a:pPr>
              <a:spcBef>
                <a:spcPts val="300"/>
              </a:spcBef>
              <a:buNone/>
            </a:pPr>
            <a:r>
              <a:rPr lang="en-US" sz="1500" b="1" dirty="0">
                <a:latin typeface="Courier New" pitchFamily="49" charset="0"/>
                <a:cs typeface="Courier New" pitchFamily="49" charset="0"/>
              </a:rPr>
              <a:t>    throw new </a:t>
            </a:r>
            <a:r>
              <a:rPr lang="en-US" sz="1500" b="1" dirty="0" err="1">
                <a:latin typeface="Courier New" pitchFamily="49" charset="0"/>
                <a:cs typeface="Courier New" pitchFamily="49" charset="0"/>
              </a:rPr>
              <a:t>customException</a:t>
            </a:r>
            <a:r>
              <a:rPr lang="en-US" sz="1500" b="1" dirty="0">
                <a:latin typeface="Courier New" pitchFamily="49" charset="0"/>
                <a:cs typeface="Courier New" pitchFamily="49" charset="0"/>
              </a:rPr>
              <a:t>($msg);</a:t>
            </a:r>
          </a:p>
          <a:p>
            <a:pPr>
              <a:spcBef>
                <a:spcPts val="300"/>
              </a:spcBef>
              <a:buNone/>
            </a:pPr>
            <a:r>
              <a:rPr lang="en-US" sz="1500" b="1" dirty="0">
                <a:latin typeface="Courier New" pitchFamily="49" charset="0"/>
                <a:cs typeface="Courier New" pitchFamily="49" charset="0"/>
              </a:rPr>
              <a:t>}</a:t>
            </a:r>
          </a:p>
          <a:p>
            <a:pPr>
              <a:spcBef>
                <a:spcPts val="300"/>
              </a:spcBef>
              <a:buNone/>
            </a:pPr>
            <a:r>
              <a:rPr lang="en-US" sz="1500" b="1" dirty="0">
                <a:latin typeface="Courier New" pitchFamily="49" charset="0"/>
                <a:cs typeface="Courier New" pitchFamily="49" charset="0"/>
              </a:rPr>
              <a:t>catch(</a:t>
            </a:r>
            <a:r>
              <a:rPr lang="en-US" sz="1500" b="1" dirty="0" err="1">
                <a:latin typeface="Courier New" pitchFamily="49" charset="0"/>
                <a:cs typeface="Courier New" pitchFamily="49" charset="0"/>
              </a:rPr>
              <a:t>customException</a:t>
            </a:r>
            <a:r>
              <a:rPr lang="en-US" sz="1500" b="1" dirty="0">
                <a:latin typeface="Courier New" pitchFamily="49" charset="0"/>
                <a:cs typeface="Courier New" pitchFamily="49" charset="0"/>
              </a:rPr>
              <a:t> $e){</a:t>
            </a:r>
          </a:p>
          <a:p>
            <a:pPr>
              <a:spcBef>
                <a:spcPts val="300"/>
              </a:spcBef>
              <a:buNone/>
            </a:pPr>
            <a:r>
              <a:rPr lang="en-US" sz="1500" b="1" dirty="0">
                <a:latin typeface="Courier New" pitchFamily="49" charset="0"/>
                <a:cs typeface="Courier New" pitchFamily="49" charset="0"/>
              </a:rPr>
              <a:t>	echo $e-&gt;</a:t>
            </a:r>
            <a:r>
              <a:rPr lang="en-US" sz="1500" b="1" dirty="0" err="1">
                <a:latin typeface="Courier New" pitchFamily="49" charset="0"/>
                <a:cs typeface="Courier New" pitchFamily="49" charset="0"/>
              </a:rPr>
              <a:t>errorMessage</a:t>
            </a:r>
            <a:r>
              <a:rPr lang="en-US" sz="1500" b="1" dirty="0">
                <a:latin typeface="Courier New" pitchFamily="49" charset="0"/>
                <a:cs typeface="Courier New" pitchFamily="49" charset="0"/>
              </a:rPr>
              <a:t>();</a:t>
            </a:r>
          </a:p>
          <a:p>
            <a:pPr>
              <a:spcBef>
                <a:spcPts val="300"/>
              </a:spcBef>
              <a:buNone/>
            </a:pPr>
            <a:r>
              <a:rPr lang="en-US" sz="1500" b="1" dirty="0">
                <a:latin typeface="Courier New" pitchFamily="49" charset="0"/>
                <a:cs typeface="Courier New" pitchFamily="49" charset="0"/>
              </a:rPr>
              <a:t>}</a:t>
            </a:r>
          </a:p>
          <a:p>
            <a:pPr>
              <a:spcBef>
                <a:spcPts val="300"/>
              </a:spcBef>
              <a:buNone/>
            </a:pPr>
            <a:r>
              <a:rPr lang="en-US" sz="1500" b="1" dirty="0">
                <a:latin typeface="Courier New" pitchFamily="49" charset="0"/>
                <a:cs typeface="Courier New" pitchFamily="49" charset="0"/>
              </a:rPr>
              <a:t>?&gt;</a:t>
            </a:r>
          </a:p>
          <a:p>
            <a:pPr>
              <a:spcBef>
                <a:spcPts val="300"/>
              </a:spcBef>
              <a:buNone/>
            </a:pPr>
            <a:r>
              <a:rPr lang="en-US" sz="1500" b="1" dirty="0">
                <a:latin typeface="Courier New" pitchFamily="49" charset="0"/>
                <a:cs typeface="Courier New" pitchFamily="49" charset="0"/>
              </a:rPr>
              <a:t>&lt;/body&gt;</a:t>
            </a:r>
          </a:p>
          <a:p>
            <a:pPr>
              <a:spcBef>
                <a:spcPts val="300"/>
              </a:spcBef>
              <a:buNone/>
            </a:pPr>
            <a:r>
              <a:rPr lang="en-US" sz="1500" b="1" dirty="0">
                <a:latin typeface="Courier New" pitchFamily="49" charset="0"/>
                <a:cs typeface="Courier New" pitchFamily="49" charset="0"/>
              </a:rPr>
              <a:t>&lt;/html&gt;</a:t>
            </a:r>
          </a:p>
          <a:p>
            <a:pPr>
              <a:spcBef>
                <a:spcPts val="300"/>
              </a:spcBef>
              <a:buNone/>
            </a:pPr>
            <a:endParaRPr lang="en-US" sz="15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189</a:t>
            </a:fld>
            <a:endParaRPr lang="en-US" dirty="0"/>
          </a:p>
        </p:txBody>
      </p:sp>
    </p:spTree>
    <p:extLst>
      <p:ext uri="{BB962C8B-B14F-4D97-AF65-F5344CB8AC3E}">
        <p14:creationId xmlns:p14="http://schemas.microsoft.com/office/powerpoint/2010/main" val="211168892"/>
      </p:ext>
    </p:extLst>
  </p:cSld>
  <p:clrMapOvr>
    <a:masterClrMapping/>
  </p:clrMapOvr>
  <p:transition>
    <p:strips/>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762000"/>
          </a:xfrm>
        </p:spPr>
        <p:txBody>
          <a:bodyPr/>
          <a:lstStyle/>
          <a:p>
            <a:r>
              <a:rPr lang="en-US" sz="4400" dirty="0"/>
              <a:t>The PHP “Hello World-2”: Client Side</a:t>
            </a:r>
          </a:p>
        </p:txBody>
      </p:sp>
      <p:sp>
        <p:nvSpPr>
          <p:cNvPr id="3" name="Content Placeholder 2"/>
          <p:cNvSpPr>
            <a:spLocks noGrp="1"/>
          </p:cNvSpPr>
          <p:nvPr>
            <p:ph idx="1"/>
          </p:nvPr>
        </p:nvSpPr>
        <p:spPr/>
        <p:txBody>
          <a:bodyPr/>
          <a:lstStyle/>
          <a:p>
            <a:pPr>
              <a:spcBef>
                <a:spcPts val="300"/>
              </a:spcBef>
              <a:buNone/>
            </a:pPr>
            <a:r>
              <a:rPr lang="en-US" sz="3200" b="1" dirty="0">
                <a:latin typeface="Courier New" pitchFamily="49" charset="0"/>
                <a:cs typeface="Courier New" pitchFamily="49" charset="0"/>
              </a:rPr>
              <a:t>&lt;!DOCTYPE html&gt;</a:t>
            </a:r>
          </a:p>
          <a:p>
            <a:pPr>
              <a:spcBef>
                <a:spcPts val="300"/>
              </a:spcBef>
              <a:buNone/>
            </a:pPr>
            <a:r>
              <a:rPr lang="en-US" sz="3200" b="1" dirty="0">
                <a:latin typeface="Courier New" pitchFamily="49" charset="0"/>
                <a:cs typeface="Courier New" pitchFamily="49" charset="0"/>
              </a:rPr>
              <a:t>&lt;html&gt;</a:t>
            </a:r>
          </a:p>
          <a:p>
            <a:pPr>
              <a:spcBef>
                <a:spcPts val="300"/>
              </a:spcBef>
              <a:buNone/>
            </a:pPr>
            <a:r>
              <a:rPr lang="en-US" sz="3200" b="1" dirty="0">
                <a:latin typeface="Courier New" pitchFamily="49" charset="0"/>
                <a:cs typeface="Courier New" pitchFamily="49" charset="0"/>
              </a:rPr>
              <a:t>&lt;body&gt;</a:t>
            </a:r>
          </a:p>
          <a:p>
            <a:pPr>
              <a:spcBef>
                <a:spcPts val="300"/>
              </a:spcBef>
              <a:buNone/>
            </a:pPr>
            <a:r>
              <a:rPr lang="en-US" sz="3200" b="1" dirty="0">
                <a:latin typeface="Courier New" pitchFamily="49" charset="0"/>
                <a:cs typeface="Courier New" pitchFamily="49" charset="0"/>
              </a:rPr>
              <a:t>&lt;p&gt;Hello World&lt;/p&gt;</a:t>
            </a:r>
          </a:p>
          <a:p>
            <a:pPr>
              <a:spcBef>
                <a:spcPts val="300"/>
              </a:spcBef>
              <a:buNone/>
            </a:pPr>
            <a:r>
              <a:rPr lang="en-US" sz="3200" b="1" dirty="0">
                <a:latin typeface="Courier New" pitchFamily="49" charset="0"/>
                <a:cs typeface="Courier New" pitchFamily="49" charset="0"/>
              </a:rPr>
              <a:t>&lt;h2&gt;</a:t>
            </a:r>
            <a:r>
              <a:rPr lang="en-US" sz="3200" b="1" dirty="0" err="1">
                <a:latin typeface="Courier New" pitchFamily="49" charset="0"/>
                <a:cs typeface="Courier New" pitchFamily="49" charset="0"/>
              </a:rPr>
              <a:t>i</a:t>
            </a:r>
            <a:r>
              <a:rPr lang="en-US" sz="3200" b="1" dirty="0">
                <a:latin typeface="Courier New" pitchFamily="49" charset="0"/>
                <a:cs typeface="Courier New" pitchFamily="49" charset="0"/>
              </a:rPr>
              <a:t> = 10&lt;/h1&gt;</a:t>
            </a:r>
          </a:p>
          <a:p>
            <a:pPr>
              <a:spcBef>
                <a:spcPts val="300"/>
              </a:spcBef>
              <a:buNone/>
            </a:pPr>
            <a:r>
              <a:rPr lang="en-US" sz="3200" b="1" dirty="0">
                <a:latin typeface="Courier New" pitchFamily="49" charset="0"/>
                <a:cs typeface="Courier New" pitchFamily="49" charset="0"/>
              </a:rPr>
              <a:t>&lt;/body&gt; &lt;/html&gt;</a:t>
            </a:r>
          </a:p>
          <a:p>
            <a:pPr>
              <a:spcBef>
                <a:spcPts val="300"/>
              </a:spcBef>
              <a:buNone/>
            </a:pPr>
            <a:endParaRPr lang="en-US" sz="32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19</a:t>
            </a:fld>
            <a:endParaRPr lang="en-US" dirty="0"/>
          </a:p>
        </p:txBody>
      </p:sp>
    </p:spTree>
    <p:extLst>
      <p:ext uri="{BB962C8B-B14F-4D97-AF65-F5344CB8AC3E}">
        <p14:creationId xmlns:p14="http://schemas.microsoft.com/office/powerpoint/2010/main" val="152809393"/>
      </p:ext>
    </p:extLst>
  </p:cSld>
  <p:clrMapOvr>
    <a:masterClrMapping/>
  </p:clrMapOvr>
  <p:transition>
    <p:strips/>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spcBef>
                <a:spcPts val="800"/>
              </a:spcBef>
            </a:pPr>
            <a:r>
              <a:rPr lang="en-US" sz="3200" dirty="0">
                <a:solidFill>
                  <a:srgbClr val="C2C2C2"/>
                </a:solidFill>
              </a:rPr>
              <a:t>Introduction to CGI</a:t>
            </a:r>
          </a:p>
          <a:p>
            <a:pPr>
              <a:spcBef>
                <a:spcPts val="800"/>
              </a:spcBef>
            </a:pPr>
            <a:r>
              <a:rPr lang="en-US" sz="3200" dirty="0">
                <a:solidFill>
                  <a:srgbClr val="C2C2C2"/>
                </a:solidFill>
              </a:rPr>
              <a:t>Introduction to PHP</a:t>
            </a:r>
          </a:p>
          <a:p>
            <a:pPr>
              <a:spcBef>
                <a:spcPts val="800"/>
              </a:spcBef>
            </a:pPr>
            <a:r>
              <a:rPr lang="en-US" sz="3200" dirty="0">
                <a:solidFill>
                  <a:srgbClr val="C2C2C2"/>
                </a:solidFill>
              </a:rPr>
              <a:t>PHP Basic</a:t>
            </a:r>
          </a:p>
          <a:p>
            <a:pPr>
              <a:spcBef>
                <a:spcPts val="800"/>
              </a:spcBef>
            </a:pPr>
            <a:r>
              <a:rPr lang="en-US" sz="3200" dirty="0">
                <a:solidFill>
                  <a:srgbClr val="C2C2C2"/>
                </a:solidFill>
              </a:rPr>
              <a:t>Input Data Handling</a:t>
            </a:r>
          </a:p>
          <a:p>
            <a:pPr>
              <a:spcBef>
                <a:spcPts val="800"/>
              </a:spcBef>
            </a:pPr>
            <a:r>
              <a:rPr lang="en-US" sz="3200" dirty="0">
                <a:solidFill>
                  <a:srgbClr val="C2C2C2"/>
                </a:solidFill>
              </a:rPr>
              <a:t>HTTP Headers</a:t>
            </a:r>
          </a:p>
          <a:p>
            <a:pPr>
              <a:spcBef>
                <a:spcPts val="800"/>
              </a:spcBef>
            </a:pPr>
            <a:r>
              <a:rPr lang="en-US" sz="3200" dirty="0">
                <a:solidFill>
                  <a:srgbClr val="C2C2C2"/>
                </a:solidFill>
              </a:rPr>
              <a:t>Cookies &amp; Session Management</a:t>
            </a:r>
          </a:p>
          <a:p>
            <a:pPr>
              <a:spcBef>
                <a:spcPts val="800"/>
              </a:spcBef>
            </a:pPr>
            <a:r>
              <a:rPr lang="en-US" sz="3200" dirty="0">
                <a:solidFill>
                  <a:srgbClr val="C2C2C2"/>
                </a:solidFill>
              </a:rPr>
              <a:t>Database</a:t>
            </a:r>
          </a:p>
          <a:p>
            <a:pPr>
              <a:spcBef>
                <a:spcPts val="800"/>
              </a:spcBef>
            </a:pPr>
            <a:r>
              <a:rPr lang="en-US" sz="3200" dirty="0">
                <a:solidFill>
                  <a:srgbClr val="C2C2C2"/>
                </a:solidFill>
              </a:rPr>
              <a:t>XML  + JSON</a:t>
            </a:r>
          </a:p>
          <a:p>
            <a:pPr>
              <a:spcBef>
                <a:spcPts val="800"/>
              </a:spcBef>
            </a:pPr>
            <a:r>
              <a:rPr lang="en-US" sz="3200" dirty="0">
                <a:solidFill>
                  <a:srgbClr val="C2C2C2"/>
                </a:solidFill>
              </a:rPr>
              <a:t>Error Handling</a:t>
            </a:r>
          </a:p>
          <a:p>
            <a:pPr>
              <a:spcBef>
                <a:spcPts val="800"/>
              </a:spcBef>
            </a:pPr>
            <a:endParaRPr lang="en-US" sz="3200" dirty="0">
              <a:solidFill>
                <a:srgbClr val="C2C2C2"/>
              </a:solidFill>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190</a:t>
            </a:fld>
            <a:endParaRPr lang="en-US" dirty="0"/>
          </a:p>
        </p:txBody>
      </p:sp>
    </p:spTree>
    <p:extLst>
      <p:ext uri="{BB962C8B-B14F-4D97-AF65-F5344CB8AC3E}">
        <p14:creationId xmlns:p14="http://schemas.microsoft.com/office/powerpoint/2010/main" val="2881754630"/>
      </p:ext>
    </p:extLst>
  </p:cSld>
  <p:clrMapOvr>
    <a:masterClrMapping/>
  </p:clrMapOvr>
  <p:transition>
    <p:strips/>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 </a:t>
            </a:r>
          </a:p>
        </p:txBody>
      </p:sp>
      <p:sp>
        <p:nvSpPr>
          <p:cNvPr id="3" name="Content Placeholder 2"/>
          <p:cNvSpPr>
            <a:spLocks noGrp="1"/>
          </p:cNvSpPr>
          <p:nvPr>
            <p:ph idx="1"/>
          </p:nvPr>
        </p:nvSpPr>
        <p:spPr>
          <a:xfrm>
            <a:off x="304800" y="1143000"/>
            <a:ext cx="8839200" cy="5181600"/>
          </a:xfrm>
        </p:spPr>
        <p:txBody>
          <a:bodyPr/>
          <a:lstStyle/>
          <a:p>
            <a:pPr>
              <a:spcBef>
                <a:spcPts val="800"/>
              </a:spcBef>
            </a:pPr>
            <a:r>
              <a:rPr lang="en-US" sz="2400" dirty="0"/>
              <a:t>Q7.1,2) ) How to code in server side ?Which language? Syntax?</a:t>
            </a:r>
          </a:p>
          <a:p>
            <a:pPr lvl="1">
              <a:spcBef>
                <a:spcPts val="300"/>
              </a:spcBef>
            </a:pPr>
            <a:r>
              <a:rPr lang="en-US" sz="2000" dirty="0"/>
              <a:t>PHP, it is very similar to C/Java, but it is interpreted language </a:t>
            </a:r>
          </a:p>
          <a:p>
            <a:pPr lvl="1">
              <a:spcBef>
                <a:spcPts val="300"/>
              </a:spcBef>
            </a:pPr>
            <a:r>
              <a:rPr lang="en-US" sz="2000" dirty="0"/>
              <a:t>ASP.NET and </a:t>
            </a:r>
            <a:r>
              <a:rPr lang="en-US" sz="2000" dirty="0" err="1"/>
              <a:t>etc</a:t>
            </a:r>
            <a:endParaRPr lang="en-US" sz="2000" dirty="0"/>
          </a:p>
          <a:p>
            <a:pPr>
              <a:spcBef>
                <a:spcPts val="800"/>
              </a:spcBef>
            </a:pPr>
            <a:r>
              <a:rPr lang="en-US" sz="2400" dirty="0"/>
              <a:t>Q7.3) How can I get valid user’s data in server?</a:t>
            </a:r>
          </a:p>
          <a:p>
            <a:pPr lvl="1">
              <a:spcBef>
                <a:spcPts val="300"/>
              </a:spcBef>
            </a:pPr>
            <a:r>
              <a:rPr lang="en-US" sz="2000" dirty="0"/>
              <a:t>Super global arrays: </a:t>
            </a:r>
            <a:r>
              <a:rPr lang="en-US" sz="2000" b="1" dirty="0">
                <a:solidFill>
                  <a:srgbClr val="0033CC"/>
                </a:solidFill>
                <a:latin typeface="Courier New" pitchFamily="49" charset="0"/>
                <a:cs typeface="Courier New" pitchFamily="49" charset="0"/>
              </a:rPr>
              <a:t>$_GET</a:t>
            </a:r>
            <a:r>
              <a:rPr lang="en-US" sz="2000" dirty="0"/>
              <a:t>, </a:t>
            </a:r>
            <a:r>
              <a:rPr lang="en-US" sz="2000" b="1" dirty="0">
                <a:solidFill>
                  <a:srgbClr val="0033CC"/>
                </a:solidFill>
                <a:latin typeface="Courier New" pitchFamily="49" charset="0"/>
                <a:cs typeface="Courier New" pitchFamily="49" charset="0"/>
              </a:rPr>
              <a:t>$_POST</a:t>
            </a:r>
            <a:r>
              <a:rPr lang="en-US" sz="2000" dirty="0"/>
              <a:t>, </a:t>
            </a:r>
            <a:r>
              <a:rPr lang="en-US" sz="2000" b="1" dirty="0">
                <a:solidFill>
                  <a:srgbClr val="0033CC"/>
                </a:solidFill>
                <a:latin typeface="Courier New" pitchFamily="49" charset="0"/>
                <a:cs typeface="Courier New" pitchFamily="49" charset="0"/>
              </a:rPr>
              <a:t>$_REQUEST</a:t>
            </a:r>
            <a:r>
              <a:rPr lang="en-US" sz="2000" dirty="0"/>
              <a:t>, …</a:t>
            </a:r>
          </a:p>
          <a:p>
            <a:pPr lvl="1">
              <a:spcBef>
                <a:spcPts val="300"/>
              </a:spcBef>
            </a:pPr>
            <a:r>
              <a:rPr lang="en-US" sz="2000" dirty="0"/>
              <a:t>Validation mechanisms: Validating &amp; Sanitizing </a:t>
            </a:r>
          </a:p>
          <a:p>
            <a:pPr>
              <a:spcBef>
                <a:spcPts val="800"/>
              </a:spcBef>
            </a:pPr>
            <a:r>
              <a:rPr lang="en-US" sz="2400" dirty="0"/>
              <a:t>Q7.4) Can I read/write access to HTTP headers</a:t>
            </a:r>
          </a:p>
          <a:p>
            <a:pPr lvl="1">
              <a:spcBef>
                <a:spcPts val="300"/>
              </a:spcBef>
            </a:pPr>
            <a:r>
              <a:rPr lang="en-US" sz="2000" dirty="0"/>
              <a:t>Yes, </a:t>
            </a:r>
            <a:r>
              <a:rPr lang="en-US" sz="2000" b="1" dirty="0">
                <a:solidFill>
                  <a:srgbClr val="0033CC"/>
                </a:solidFill>
                <a:latin typeface="Courier New" pitchFamily="49" charset="0"/>
                <a:cs typeface="Courier New" pitchFamily="49" charset="0"/>
              </a:rPr>
              <a:t>header() </a:t>
            </a:r>
            <a:r>
              <a:rPr lang="en-US" sz="2000" dirty="0"/>
              <a:t>to write, </a:t>
            </a:r>
            <a:r>
              <a:rPr lang="en-US" sz="2000" b="1" dirty="0">
                <a:solidFill>
                  <a:srgbClr val="0033CC"/>
                </a:solidFill>
                <a:latin typeface="Courier New" pitchFamily="49" charset="0"/>
                <a:cs typeface="Courier New" pitchFamily="49" charset="0"/>
              </a:rPr>
              <a:t>$_SERVER </a:t>
            </a:r>
            <a:r>
              <a:rPr lang="en-US" sz="2000" dirty="0"/>
              <a:t>to read</a:t>
            </a:r>
          </a:p>
          <a:p>
            <a:pPr>
              <a:spcBef>
                <a:spcPts val="800"/>
              </a:spcBef>
            </a:pPr>
            <a:r>
              <a:rPr lang="en-US" sz="2400" dirty="0"/>
              <a:t>Q7.5) The users must login to access the site!</a:t>
            </a:r>
          </a:p>
          <a:p>
            <a:pPr lvl="1">
              <a:spcBef>
                <a:spcPts val="300"/>
              </a:spcBef>
            </a:pPr>
            <a:r>
              <a:rPr lang="en-US" sz="2000" dirty="0"/>
              <a:t>Okay, use PHP session + Authentication</a:t>
            </a:r>
          </a:p>
          <a:p>
            <a:pPr>
              <a:spcBef>
                <a:spcPts val="800"/>
              </a:spcBef>
            </a:pPr>
            <a:r>
              <a:rPr lang="en-US" sz="2400" dirty="0"/>
              <a:t>Q7.6) Can I use data base? How?</a:t>
            </a:r>
          </a:p>
          <a:p>
            <a:pPr lvl="1">
              <a:spcBef>
                <a:spcPts val="300"/>
              </a:spcBef>
            </a:pPr>
            <a:r>
              <a:rPr lang="en-US" sz="2000" dirty="0"/>
              <a:t>Yes, depends on you DB, MySQL is easy to use!!</a:t>
            </a:r>
          </a:p>
          <a:p>
            <a:endParaRPr lang="en-US" sz="20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191</a:t>
            </a:fld>
            <a:endParaRPr lang="en-US" dirty="0"/>
          </a:p>
        </p:txBody>
      </p:sp>
    </p:spTree>
  </p:cSld>
  <p:clrMapOvr>
    <a:masterClrMapping/>
  </p:clrMapOvr>
  <p:transition>
    <p:strips/>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Next?!</a:t>
            </a:r>
          </a:p>
        </p:txBody>
      </p:sp>
      <p:sp>
        <p:nvSpPr>
          <p:cNvPr id="3" name="Content Placeholder 2"/>
          <p:cNvSpPr>
            <a:spLocks noGrp="1"/>
          </p:cNvSpPr>
          <p:nvPr>
            <p:ph idx="1"/>
          </p:nvPr>
        </p:nvSpPr>
        <p:spPr>
          <a:xfrm>
            <a:off x="304800" y="1143000"/>
            <a:ext cx="8839200" cy="5181600"/>
          </a:xfrm>
        </p:spPr>
        <p:txBody>
          <a:bodyPr/>
          <a:lstStyle/>
          <a:p>
            <a:r>
              <a:rPr lang="en-US" sz="3200" dirty="0">
                <a:solidFill>
                  <a:srgbClr val="C00000"/>
                </a:solidFill>
              </a:rPr>
              <a:t>PHP Frameworks</a:t>
            </a:r>
          </a:p>
          <a:p>
            <a:pPr lvl="1"/>
            <a:r>
              <a:rPr lang="en-US" sz="2800" dirty="0" err="1"/>
              <a:t>Laravel</a:t>
            </a:r>
            <a:endParaRPr lang="en-US" sz="2800" dirty="0"/>
          </a:p>
          <a:p>
            <a:pPr lvl="1"/>
            <a:r>
              <a:rPr lang="en-US" sz="2800" dirty="0" err="1"/>
              <a:t>Phalcon</a:t>
            </a:r>
            <a:endParaRPr lang="en-US" sz="2800" dirty="0"/>
          </a:p>
          <a:p>
            <a:pPr lvl="1"/>
            <a:r>
              <a:rPr lang="en-US" sz="2800" dirty="0" err="1"/>
              <a:t>Symfony</a:t>
            </a:r>
            <a:r>
              <a:rPr lang="en-US" sz="2800" dirty="0"/>
              <a:t> 2</a:t>
            </a:r>
          </a:p>
          <a:p>
            <a:pPr lvl="1"/>
            <a:r>
              <a:rPr lang="en-US" sz="2800" dirty="0" err="1"/>
              <a:t>Zend</a:t>
            </a:r>
            <a:endParaRPr lang="en-US" sz="2800" dirty="0"/>
          </a:p>
          <a:p>
            <a:pPr lvl="1"/>
            <a:r>
              <a:rPr lang="en-US" sz="2800" dirty="0" err="1"/>
              <a:t>Codelgniter</a:t>
            </a:r>
            <a:endParaRPr lang="en-US" sz="2800" dirty="0"/>
          </a:p>
          <a:p>
            <a:r>
              <a:rPr lang="en-US" sz="3200" dirty="0"/>
              <a:t>Session Management </a:t>
            </a:r>
          </a:p>
          <a:p>
            <a:pPr lvl="1"/>
            <a:r>
              <a:rPr lang="en-US" sz="2800" dirty="0"/>
              <a:t>Session cookie vs Token(JWT) </a:t>
            </a:r>
          </a:p>
          <a:p>
            <a:pPr lvl="2"/>
            <a:endParaRPr lang="en-US" sz="2500" dirty="0"/>
          </a:p>
          <a:p>
            <a:pPr marL="344487" lvl="1" indent="0">
              <a:buNone/>
            </a:pPr>
            <a:endParaRPr lang="en-US" sz="28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192</a:t>
            </a:fld>
            <a:endParaRPr lang="en-US" dirty="0"/>
          </a:p>
        </p:txBody>
      </p:sp>
    </p:spTree>
    <p:extLst>
      <p:ext uri="{BB962C8B-B14F-4D97-AF65-F5344CB8AC3E}">
        <p14:creationId xmlns:p14="http://schemas.microsoft.com/office/powerpoint/2010/main" val="1802896122"/>
      </p:ext>
    </p:extLst>
  </p:cSld>
  <p:clrMapOvr>
    <a:masterClrMapping/>
  </p:clrMapOvr>
  <p:transition>
    <p:strips/>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idx="1"/>
          </p:nvPr>
        </p:nvSpPr>
        <p:spPr/>
        <p:txBody>
          <a:bodyPr/>
          <a:lstStyle/>
          <a:p>
            <a:r>
              <a:rPr lang="en-US" dirty="0"/>
              <a:t>Dr.Bakhshi slides</a:t>
            </a:r>
          </a:p>
          <a:p>
            <a:r>
              <a:rPr lang="en-US" dirty="0">
                <a:solidFill>
                  <a:srgbClr val="CC0000"/>
                </a:solidFill>
              </a:rPr>
              <a:t>Reading Assignment</a:t>
            </a:r>
            <a:r>
              <a:rPr lang="en-US" dirty="0"/>
              <a:t>: Chapter 9 of “Programming the World Wide Web”</a:t>
            </a:r>
          </a:p>
          <a:p>
            <a:r>
              <a:rPr lang="en-US" dirty="0"/>
              <a:t>PHP Manual from www.php.net</a:t>
            </a:r>
          </a:p>
          <a:p>
            <a:r>
              <a:rPr lang="en-US" dirty="0"/>
              <a:t>http://www.w3school.com/php</a:t>
            </a:r>
          </a:p>
          <a:p>
            <a:r>
              <a:rPr lang="en-US" dirty="0"/>
              <a:t>Matt </a:t>
            </a:r>
            <a:r>
              <a:rPr lang="en-US" dirty="0" err="1"/>
              <a:t>Zandstra</a:t>
            </a:r>
            <a:r>
              <a:rPr lang="en-US" dirty="0"/>
              <a:t>, “</a:t>
            </a:r>
            <a:r>
              <a:rPr lang="en-US" dirty="0" err="1"/>
              <a:t>Sams</a:t>
            </a:r>
            <a:r>
              <a:rPr lang="en-US" dirty="0"/>
              <a:t> Teach Yourself PHP in 24 Hours” </a:t>
            </a:r>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193</a:t>
            </a:fld>
            <a:endParaRPr lang="en-US" dirty="0"/>
          </a:p>
        </p:txBody>
      </p:sp>
    </p:spTree>
  </p:cSld>
  <p:clrMapOvr>
    <a:masterClrMapping/>
  </p:clrMapOvr>
  <p:transition>
    <p:strip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a:xfrm>
            <a:off x="304800" y="1143000"/>
            <a:ext cx="8839200" cy="5181600"/>
          </a:xfrm>
        </p:spPr>
        <p:txBody>
          <a:bodyPr/>
          <a:lstStyle/>
          <a:p>
            <a:r>
              <a:rPr lang="en-US" sz="3200" dirty="0"/>
              <a:t>Q7) How does server process client’s requests?</a:t>
            </a:r>
          </a:p>
          <a:p>
            <a:r>
              <a:rPr lang="en-US" sz="3200" dirty="0"/>
              <a:t>Q7.1) How to code in server side?</a:t>
            </a:r>
          </a:p>
          <a:p>
            <a:r>
              <a:rPr lang="en-US" sz="3200" dirty="0"/>
              <a:t>Q7.2) Which language? Syntax?</a:t>
            </a:r>
          </a:p>
          <a:p>
            <a:r>
              <a:rPr lang="en-US" sz="3200" dirty="0"/>
              <a:t>Q7.3) How can I get valid user’s data in server?</a:t>
            </a:r>
          </a:p>
          <a:p>
            <a:r>
              <a:rPr lang="en-US" sz="3200" dirty="0"/>
              <a:t>Q7.4) Can I read/write access to HTTP headers</a:t>
            </a:r>
          </a:p>
          <a:p>
            <a:r>
              <a:rPr lang="en-US" sz="3200" dirty="0"/>
              <a:t>Q7.5) The users must login to access the site!</a:t>
            </a:r>
          </a:p>
          <a:p>
            <a:r>
              <a:rPr lang="en-US" sz="3200" dirty="0"/>
              <a:t>Q7.6) Can I use databases? How?</a:t>
            </a:r>
          </a:p>
          <a:p>
            <a:endParaRPr lang="en-US" sz="32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2</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heckerboard(across)">
                                      <p:cBhvr>
                                        <p:cTn id="13" dur="500"/>
                                        <p:tgtEl>
                                          <p:spTgt spid="3">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heckerboard(across)">
                                      <p:cBhvr>
                                        <p:cTn id="16" dur="500"/>
                                        <p:tgtEl>
                                          <p:spTgt spid="3">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heckerboard(across)">
                                      <p:cBhvr>
                                        <p:cTn id="19" dur="500"/>
                                        <p:tgtEl>
                                          <p:spTgt spid="3">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spcBef>
                <a:spcPts val="800"/>
              </a:spcBef>
            </a:pPr>
            <a:r>
              <a:rPr lang="en-US" sz="3200" dirty="0">
                <a:solidFill>
                  <a:srgbClr val="C2C2C2"/>
                </a:solidFill>
              </a:rPr>
              <a:t>Introduction to CGI</a:t>
            </a:r>
          </a:p>
          <a:p>
            <a:pPr>
              <a:spcBef>
                <a:spcPts val="800"/>
              </a:spcBef>
            </a:pPr>
            <a:r>
              <a:rPr lang="en-US" sz="3200" dirty="0">
                <a:solidFill>
                  <a:srgbClr val="C2C2C2"/>
                </a:solidFill>
              </a:rPr>
              <a:t>Introduction to PHP</a:t>
            </a:r>
          </a:p>
          <a:p>
            <a:pPr>
              <a:spcBef>
                <a:spcPts val="800"/>
              </a:spcBef>
            </a:pPr>
            <a:r>
              <a:rPr lang="en-US" sz="3200" dirty="0"/>
              <a:t>PHP Basic</a:t>
            </a:r>
          </a:p>
          <a:p>
            <a:pPr>
              <a:spcBef>
                <a:spcPts val="800"/>
              </a:spcBef>
            </a:pPr>
            <a:r>
              <a:rPr lang="en-US" sz="3200" dirty="0">
                <a:solidFill>
                  <a:srgbClr val="C2C2C2"/>
                </a:solidFill>
              </a:rPr>
              <a:t>Input Data Handling</a:t>
            </a:r>
          </a:p>
          <a:p>
            <a:pPr>
              <a:spcBef>
                <a:spcPts val="800"/>
              </a:spcBef>
            </a:pPr>
            <a:r>
              <a:rPr lang="en-US" sz="3200" dirty="0">
                <a:solidFill>
                  <a:srgbClr val="C2C2C2"/>
                </a:solidFill>
              </a:rPr>
              <a:t>HTTP Headers</a:t>
            </a:r>
          </a:p>
          <a:p>
            <a:pPr>
              <a:spcBef>
                <a:spcPts val="800"/>
              </a:spcBef>
            </a:pPr>
            <a:r>
              <a:rPr lang="en-US" sz="3200" dirty="0">
                <a:solidFill>
                  <a:srgbClr val="C2C2C2"/>
                </a:solidFill>
              </a:rPr>
              <a:t>Cookies &amp; Session Management</a:t>
            </a:r>
          </a:p>
          <a:p>
            <a:pPr>
              <a:spcBef>
                <a:spcPts val="800"/>
              </a:spcBef>
            </a:pPr>
            <a:r>
              <a:rPr lang="en-US" sz="3200" dirty="0">
                <a:solidFill>
                  <a:srgbClr val="C2C2C2"/>
                </a:solidFill>
              </a:rPr>
              <a:t>Database</a:t>
            </a:r>
          </a:p>
          <a:p>
            <a:pPr>
              <a:spcBef>
                <a:spcPts val="800"/>
              </a:spcBef>
            </a:pPr>
            <a:r>
              <a:rPr lang="en-US" sz="3200" dirty="0">
                <a:solidFill>
                  <a:srgbClr val="C2C2C2"/>
                </a:solidFill>
              </a:rPr>
              <a:t>XML  &amp; JSON</a:t>
            </a:r>
          </a:p>
          <a:p>
            <a:pPr>
              <a:spcBef>
                <a:spcPts val="800"/>
              </a:spcBef>
            </a:pPr>
            <a:r>
              <a:rPr lang="en-US" sz="3200" dirty="0">
                <a:solidFill>
                  <a:srgbClr val="C2C2C2"/>
                </a:solidFill>
              </a:rPr>
              <a:t>Error Handling</a:t>
            </a:r>
          </a:p>
          <a:p>
            <a:pPr>
              <a:spcBef>
                <a:spcPts val="800"/>
              </a:spcBef>
            </a:pPr>
            <a:endParaRPr lang="en-US" sz="3200" dirty="0">
              <a:solidFill>
                <a:srgbClr val="C2C2C2"/>
              </a:solidFill>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20</a:t>
            </a:fld>
            <a:endParaRPr lang="en-US" dirty="0"/>
          </a:p>
        </p:txBody>
      </p:sp>
    </p:spTree>
  </p:cSld>
  <p:clrMapOvr>
    <a:masterClrMapping/>
  </p:clrMapOvr>
  <p:transition>
    <p:strips/>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a:xfrm>
            <a:off x="304800" y="1066800"/>
            <a:ext cx="8686800" cy="5181600"/>
          </a:xfrm>
        </p:spPr>
        <p:txBody>
          <a:bodyPr/>
          <a:lstStyle/>
          <a:p>
            <a:r>
              <a:rPr lang="en-US" dirty="0"/>
              <a:t>The syntax of PHP is very similar to C/C++/Java</a:t>
            </a:r>
          </a:p>
          <a:p>
            <a:pPr eaLnBrk="1" hangingPunct="1"/>
            <a:r>
              <a:rPr lang="en-US" dirty="0"/>
              <a:t>PHP &amp; C/C++ Similarities</a:t>
            </a:r>
            <a:r>
              <a:rPr lang="en-US" b="1" dirty="0"/>
              <a:t>:</a:t>
            </a:r>
          </a:p>
          <a:p>
            <a:pPr lvl="1" eaLnBrk="1" hangingPunct="1">
              <a:spcBef>
                <a:spcPts val="300"/>
              </a:spcBef>
            </a:pPr>
            <a:r>
              <a:rPr lang="en-US" dirty="0"/>
              <a:t>Case-sensitive for </a:t>
            </a:r>
            <a:r>
              <a:rPr lang="en-US" dirty="0">
                <a:solidFill>
                  <a:srgbClr val="C00000"/>
                </a:solidFill>
              </a:rPr>
              <a:t>variables</a:t>
            </a:r>
          </a:p>
          <a:p>
            <a:pPr lvl="1" eaLnBrk="1" hangingPunct="1">
              <a:spcBef>
                <a:spcPts val="300"/>
              </a:spcBef>
            </a:pPr>
            <a:r>
              <a:rPr lang="en-US" dirty="0"/>
              <a:t>Required semicolon after each statement</a:t>
            </a:r>
          </a:p>
          <a:p>
            <a:pPr lvl="1">
              <a:spcBef>
                <a:spcPts val="300"/>
              </a:spcBef>
            </a:pPr>
            <a:r>
              <a:rPr lang="en-US" dirty="0"/>
              <a:t>Commenting </a:t>
            </a:r>
            <a:r>
              <a:rPr lang="en-US" b="1" dirty="0">
                <a:solidFill>
                  <a:srgbClr val="0033CC"/>
                </a:solidFill>
                <a:latin typeface="Courier New" pitchFamily="49" charset="0"/>
                <a:cs typeface="Courier New" pitchFamily="49" charset="0"/>
              </a:rPr>
              <a:t>// /* */</a:t>
            </a:r>
          </a:p>
          <a:p>
            <a:pPr lvl="1">
              <a:spcBef>
                <a:spcPts val="300"/>
              </a:spcBef>
            </a:pPr>
            <a:r>
              <a:rPr lang="en-US" dirty="0"/>
              <a:t>Compound statements: </a:t>
            </a:r>
            <a:r>
              <a:rPr lang="en-US" b="1" dirty="0">
                <a:solidFill>
                  <a:srgbClr val="0033CC"/>
                </a:solidFill>
                <a:latin typeface="Courier New" pitchFamily="49" charset="0"/>
                <a:cs typeface="Courier New" pitchFamily="49" charset="0"/>
              </a:rPr>
              <a:t>{ }</a:t>
            </a:r>
          </a:p>
          <a:p>
            <a:pPr lvl="1">
              <a:spcBef>
                <a:spcPts val="300"/>
              </a:spcBef>
            </a:pPr>
            <a:r>
              <a:rPr lang="en-US" dirty="0"/>
              <a:t>Operators: Assignment, Arithmetic, Comparison, and Logical operator are the same </a:t>
            </a:r>
          </a:p>
          <a:p>
            <a:pPr lvl="1">
              <a:spcBef>
                <a:spcPts val="300"/>
              </a:spcBef>
            </a:pPr>
            <a:r>
              <a:rPr lang="en-US" dirty="0"/>
              <a:t>Loop: </a:t>
            </a:r>
            <a:r>
              <a:rPr lang="en-US" b="1" dirty="0">
                <a:solidFill>
                  <a:srgbClr val="0033CC"/>
                </a:solidFill>
                <a:latin typeface="Courier New" pitchFamily="49" charset="0"/>
                <a:cs typeface="Courier New" pitchFamily="49" charset="0"/>
              </a:rPr>
              <a:t>for</a:t>
            </a:r>
            <a:r>
              <a:rPr lang="en-US" dirty="0"/>
              <a:t>, </a:t>
            </a:r>
            <a:r>
              <a:rPr lang="en-US" b="1" dirty="0">
                <a:solidFill>
                  <a:srgbClr val="0033CC"/>
                </a:solidFill>
                <a:latin typeface="Courier New" pitchFamily="49" charset="0"/>
                <a:cs typeface="Courier New" pitchFamily="49" charset="0"/>
              </a:rPr>
              <a:t>while</a:t>
            </a:r>
            <a:r>
              <a:rPr lang="en-US" dirty="0"/>
              <a:t>, </a:t>
            </a:r>
            <a:r>
              <a:rPr lang="en-US" b="1" dirty="0">
                <a:solidFill>
                  <a:srgbClr val="0033CC"/>
                </a:solidFill>
                <a:latin typeface="Courier New" pitchFamily="49" charset="0"/>
                <a:cs typeface="Courier New" pitchFamily="49" charset="0"/>
              </a:rPr>
              <a:t>do-while</a:t>
            </a:r>
          </a:p>
          <a:p>
            <a:pPr lvl="1">
              <a:spcBef>
                <a:spcPts val="300"/>
              </a:spcBef>
            </a:pPr>
            <a:r>
              <a:rPr lang="en-US" dirty="0"/>
              <a:t>Conditionals statements: </a:t>
            </a:r>
            <a:r>
              <a:rPr lang="en-US" sz="2600" b="1" dirty="0">
                <a:solidFill>
                  <a:srgbClr val="0033CC"/>
                </a:solidFill>
                <a:latin typeface="Courier New" pitchFamily="49" charset="0"/>
                <a:cs typeface="Courier New" pitchFamily="49" charset="0"/>
              </a:rPr>
              <a:t>if</a:t>
            </a:r>
            <a:r>
              <a:rPr lang="en-US" sz="2600" dirty="0"/>
              <a:t>, </a:t>
            </a:r>
            <a:r>
              <a:rPr lang="en-US" sz="2600" b="1" dirty="0">
                <a:solidFill>
                  <a:srgbClr val="0033CC"/>
                </a:solidFill>
                <a:latin typeface="Courier New" pitchFamily="49" charset="0"/>
                <a:cs typeface="Courier New" pitchFamily="49" charset="0"/>
              </a:rPr>
              <a:t>else</a:t>
            </a:r>
            <a:r>
              <a:rPr lang="en-US" sz="2600" dirty="0"/>
              <a:t>, </a:t>
            </a:r>
            <a:r>
              <a:rPr lang="en-US" sz="2600" b="1" dirty="0">
                <a:solidFill>
                  <a:srgbClr val="0033CC"/>
                </a:solidFill>
                <a:latin typeface="Courier New" pitchFamily="49" charset="0"/>
                <a:cs typeface="Courier New" pitchFamily="49" charset="0"/>
              </a:rPr>
              <a:t>switch-case</a:t>
            </a:r>
          </a:p>
          <a:p>
            <a:pPr lvl="1">
              <a:spcBef>
                <a:spcPts val="300"/>
              </a:spcBef>
            </a:pPr>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21</a:t>
            </a:fld>
            <a:endParaRPr lang="en-US" dirty="0"/>
          </a:p>
        </p:txBody>
      </p:sp>
    </p:spTree>
  </p:cSld>
  <p:clrMapOvr>
    <a:masterClrMapping/>
  </p:clrMapOvr>
  <p:transition>
    <p:strips/>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a:t>Syntax (cont’d)</a:t>
            </a:r>
          </a:p>
        </p:txBody>
      </p:sp>
      <p:sp>
        <p:nvSpPr>
          <p:cNvPr id="8195" name="Rectangle 3"/>
          <p:cNvSpPr>
            <a:spLocks noGrp="1" noChangeArrowheads="1"/>
          </p:cNvSpPr>
          <p:nvPr>
            <p:ph type="body" idx="1"/>
          </p:nvPr>
        </p:nvSpPr>
        <p:spPr>
          <a:xfrm>
            <a:off x="304800" y="976312"/>
            <a:ext cx="8839200" cy="5486400"/>
          </a:xfrm>
        </p:spPr>
        <p:txBody>
          <a:bodyPr/>
          <a:lstStyle/>
          <a:p>
            <a:pPr eaLnBrk="1" hangingPunct="1">
              <a:spcBef>
                <a:spcPts val="0"/>
              </a:spcBef>
            </a:pPr>
            <a:r>
              <a:rPr lang="en-US" sz="3200" dirty="0"/>
              <a:t>PHP &amp; C/C++ Differences</a:t>
            </a:r>
            <a:r>
              <a:rPr lang="en-US" sz="3200" b="1" dirty="0"/>
              <a:t>:</a:t>
            </a:r>
          </a:p>
          <a:p>
            <a:pPr lvl="1" eaLnBrk="1" hangingPunct="1">
              <a:spcBef>
                <a:spcPts val="0"/>
              </a:spcBef>
            </a:pPr>
            <a:r>
              <a:rPr lang="en-US" sz="2800" dirty="0"/>
              <a:t>Variables begin with </a:t>
            </a:r>
            <a:r>
              <a:rPr lang="en-US" sz="2800" b="1" dirty="0">
                <a:solidFill>
                  <a:srgbClr val="0033CC"/>
                </a:solidFill>
                <a:latin typeface="Courier New" pitchFamily="49" charset="0"/>
                <a:cs typeface="Courier New" pitchFamily="49" charset="0"/>
              </a:rPr>
              <a:t>$</a:t>
            </a:r>
            <a:r>
              <a:rPr lang="en-US" sz="2800" dirty="0"/>
              <a:t> sign</a:t>
            </a:r>
          </a:p>
          <a:p>
            <a:pPr lvl="2" eaLnBrk="1" hangingPunct="1">
              <a:spcBef>
                <a:spcPts val="0"/>
              </a:spcBef>
            </a:pPr>
            <a:r>
              <a:rPr lang="en-US" sz="2400" dirty="0"/>
              <a:t>No explicit declaration of variable types </a:t>
            </a:r>
          </a:p>
          <a:p>
            <a:pPr lvl="1" eaLnBrk="1" hangingPunct="1">
              <a:spcBef>
                <a:spcPts val="0"/>
              </a:spcBef>
            </a:pPr>
            <a:r>
              <a:rPr lang="en-US" sz="2800" dirty="0"/>
              <a:t>Functions</a:t>
            </a:r>
          </a:p>
          <a:p>
            <a:pPr lvl="2" eaLnBrk="1" hangingPunct="1">
              <a:spcBef>
                <a:spcPts val="0"/>
              </a:spcBef>
            </a:pPr>
            <a:r>
              <a:rPr lang="en-US" sz="2400" dirty="0"/>
              <a:t>Defined by </a:t>
            </a:r>
            <a:r>
              <a:rPr lang="en-US" sz="2400" b="1" dirty="0">
                <a:solidFill>
                  <a:srgbClr val="0033CC"/>
                </a:solidFill>
                <a:latin typeface="Courier New" pitchFamily="49" charset="0"/>
                <a:cs typeface="Courier New" pitchFamily="49" charset="0"/>
              </a:rPr>
              <a:t>function</a:t>
            </a:r>
            <a:r>
              <a:rPr lang="en-US" sz="2400" dirty="0"/>
              <a:t> keyword</a:t>
            </a:r>
          </a:p>
          <a:p>
            <a:pPr lvl="2" eaLnBrk="1" hangingPunct="1">
              <a:spcBef>
                <a:spcPts val="0"/>
              </a:spcBef>
            </a:pPr>
            <a:r>
              <a:rPr lang="en-US" sz="2400" dirty="0"/>
              <a:t>Functions-within-a-function is allowed</a:t>
            </a:r>
          </a:p>
          <a:p>
            <a:pPr lvl="2" eaLnBrk="1" hangingPunct="1">
              <a:spcBef>
                <a:spcPts val="0"/>
              </a:spcBef>
            </a:pPr>
            <a:r>
              <a:rPr lang="en-US" sz="2400" dirty="0"/>
              <a:t>Case-</a:t>
            </a:r>
            <a:r>
              <a:rPr lang="en-US" sz="2400" i="1" dirty="0">
                <a:solidFill>
                  <a:srgbClr val="C00000"/>
                </a:solidFill>
              </a:rPr>
              <a:t>insensitive</a:t>
            </a:r>
            <a:r>
              <a:rPr lang="en-US" sz="2400" dirty="0"/>
              <a:t> function names</a:t>
            </a:r>
          </a:p>
          <a:p>
            <a:pPr lvl="1">
              <a:spcBef>
                <a:spcPts val="0"/>
              </a:spcBef>
            </a:pPr>
            <a:r>
              <a:rPr lang="en-US" sz="2800" dirty="0"/>
              <a:t>Single line commenting is also allowed by </a:t>
            </a:r>
            <a:r>
              <a:rPr lang="en-US" sz="2800" b="1" dirty="0">
                <a:solidFill>
                  <a:srgbClr val="0033CC"/>
                </a:solidFill>
                <a:latin typeface="Courier New" pitchFamily="49" charset="0"/>
                <a:cs typeface="Courier New" pitchFamily="49" charset="0"/>
              </a:rPr>
              <a:t>#</a:t>
            </a:r>
          </a:p>
          <a:p>
            <a:pPr lvl="1">
              <a:spcBef>
                <a:spcPts val="0"/>
              </a:spcBef>
            </a:pPr>
            <a:r>
              <a:rPr lang="en-US" sz="2800" dirty="0"/>
              <a:t>Strings are enclosed in </a:t>
            </a:r>
            <a:r>
              <a:rPr lang="en-US" sz="2800" b="1" dirty="0">
                <a:solidFill>
                  <a:srgbClr val="0033CC"/>
                </a:solidFill>
                <a:latin typeface="Courier New" pitchFamily="49" charset="0"/>
                <a:cs typeface="Courier New" pitchFamily="49" charset="0"/>
              </a:rPr>
              <a:t>" "</a:t>
            </a:r>
            <a:r>
              <a:rPr lang="en-US" sz="2800" dirty="0"/>
              <a:t> and also </a:t>
            </a:r>
            <a:r>
              <a:rPr lang="en-US" sz="2800" b="1" dirty="0">
                <a:solidFill>
                  <a:srgbClr val="0033CC"/>
                </a:solidFill>
                <a:latin typeface="Courier New" pitchFamily="49" charset="0"/>
                <a:cs typeface="Courier New" pitchFamily="49" charset="0"/>
              </a:rPr>
              <a:t>' '</a:t>
            </a:r>
          </a:p>
          <a:p>
            <a:pPr lvl="1">
              <a:spcBef>
                <a:spcPts val="0"/>
              </a:spcBef>
            </a:pPr>
            <a:r>
              <a:rPr lang="en-US" sz="2800" dirty="0"/>
              <a:t>Operators:</a:t>
            </a:r>
          </a:p>
          <a:p>
            <a:pPr lvl="2">
              <a:spcBef>
                <a:spcPts val="0"/>
              </a:spcBef>
            </a:pPr>
            <a:r>
              <a:rPr lang="en-US" sz="2500" dirty="0"/>
              <a:t>comparison by </a:t>
            </a:r>
            <a:r>
              <a:rPr lang="en-US" sz="2500" b="1" dirty="0">
                <a:solidFill>
                  <a:srgbClr val="0033CC"/>
                </a:solidFill>
                <a:latin typeface="Courier New" pitchFamily="49" charset="0"/>
                <a:cs typeface="Courier New" pitchFamily="49" charset="0"/>
              </a:rPr>
              <a:t>&lt;&gt;</a:t>
            </a:r>
            <a:r>
              <a:rPr lang="en-US" sz="2500" dirty="0"/>
              <a:t>, </a:t>
            </a:r>
            <a:r>
              <a:rPr lang="en-US" sz="2500" b="1" dirty="0">
                <a:solidFill>
                  <a:srgbClr val="0033CC"/>
                </a:solidFill>
                <a:latin typeface="Courier New" pitchFamily="49" charset="0"/>
                <a:cs typeface="Courier New" pitchFamily="49" charset="0"/>
              </a:rPr>
              <a:t>===</a:t>
            </a:r>
            <a:r>
              <a:rPr lang="en-US" sz="2500" dirty="0"/>
              <a:t>, </a:t>
            </a:r>
            <a:r>
              <a:rPr lang="en-US" sz="2500" b="1" dirty="0">
                <a:solidFill>
                  <a:srgbClr val="0033CC"/>
                </a:solidFill>
                <a:latin typeface="Courier New" pitchFamily="49" charset="0"/>
                <a:cs typeface="Courier New" pitchFamily="49" charset="0"/>
              </a:rPr>
              <a:t>!==</a:t>
            </a:r>
            <a:r>
              <a:rPr lang="en-US" sz="2500" dirty="0"/>
              <a:t>, concatenation by </a:t>
            </a:r>
            <a:r>
              <a:rPr lang="en-US" sz="2500" b="1" dirty="0">
                <a:solidFill>
                  <a:srgbClr val="0033CC"/>
                </a:solidFill>
                <a:latin typeface="Courier New" pitchFamily="49" charset="0"/>
                <a:cs typeface="Courier New" pitchFamily="49" charset="0"/>
              </a:rPr>
              <a:t>.</a:t>
            </a:r>
          </a:p>
          <a:p>
            <a:pPr lvl="1">
              <a:spcBef>
                <a:spcPts val="0"/>
              </a:spcBef>
            </a:pPr>
            <a:r>
              <a:rPr lang="en-US" sz="2800" dirty="0"/>
              <a:t>Loop by </a:t>
            </a:r>
            <a:r>
              <a:rPr lang="en-US" sz="2600" b="1" dirty="0" err="1">
                <a:solidFill>
                  <a:srgbClr val="0033CC"/>
                </a:solidFill>
                <a:latin typeface="Courier New" pitchFamily="49" charset="0"/>
                <a:cs typeface="Courier New" pitchFamily="49" charset="0"/>
              </a:rPr>
              <a:t>foreach</a:t>
            </a:r>
            <a:r>
              <a:rPr lang="en-US" sz="2800" b="1" dirty="0">
                <a:solidFill>
                  <a:srgbClr val="0033CC"/>
                </a:solidFill>
                <a:latin typeface="Courier New" pitchFamily="49" charset="0"/>
                <a:cs typeface="Courier New" pitchFamily="49" charset="0"/>
              </a:rPr>
              <a:t>(</a:t>
            </a:r>
            <a:r>
              <a:rPr lang="en-US" sz="2800" dirty="0"/>
              <a:t>$array </a:t>
            </a:r>
            <a:r>
              <a:rPr lang="en-US" sz="2600" b="1" dirty="0">
                <a:solidFill>
                  <a:srgbClr val="0033CC"/>
                </a:solidFill>
                <a:latin typeface="Courier New" pitchFamily="49" charset="0"/>
                <a:cs typeface="Courier New" pitchFamily="49" charset="0"/>
              </a:rPr>
              <a:t>as</a:t>
            </a:r>
            <a:r>
              <a:rPr lang="en-US" sz="2800" dirty="0"/>
              <a:t> $</a:t>
            </a:r>
            <a:r>
              <a:rPr lang="en-US" sz="2800" dirty="0" err="1"/>
              <a:t>var</a:t>
            </a:r>
            <a:r>
              <a:rPr lang="en-US" sz="2800" b="1" dirty="0">
                <a:solidFill>
                  <a:srgbClr val="0033CC"/>
                </a:solidFill>
                <a:latin typeface="Courier New" pitchFamily="49" charset="0"/>
                <a:cs typeface="Courier New" pitchFamily="49" charset="0"/>
              </a:rPr>
              <a:t>)</a:t>
            </a:r>
          </a:p>
          <a:p>
            <a:pPr lvl="1">
              <a:spcBef>
                <a:spcPts val="0"/>
              </a:spcBef>
            </a:pPr>
            <a:r>
              <a:rPr lang="en-US" sz="2800" dirty="0"/>
              <a:t>Conditional statements by </a:t>
            </a:r>
            <a:r>
              <a:rPr lang="en-US" sz="2600" b="1" dirty="0">
                <a:solidFill>
                  <a:srgbClr val="0033CC"/>
                </a:solidFill>
                <a:latin typeface="Courier New" pitchFamily="49" charset="0"/>
                <a:cs typeface="Courier New" pitchFamily="49" charset="0"/>
              </a:rPr>
              <a:t>if-</a:t>
            </a:r>
            <a:r>
              <a:rPr lang="en-US" sz="2600" b="1" dirty="0" err="1">
                <a:solidFill>
                  <a:srgbClr val="0033CC"/>
                </a:solidFill>
                <a:latin typeface="Courier New" pitchFamily="49" charset="0"/>
                <a:cs typeface="Courier New" pitchFamily="49" charset="0"/>
              </a:rPr>
              <a:t>elseif</a:t>
            </a:r>
            <a:r>
              <a:rPr lang="en-US" sz="2600" b="1" dirty="0">
                <a:solidFill>
                  <a:srgbClr val="0033CC"/>
                </a:solidFill>
                <a:latin typeface="Courier New" pitchFamily="49" charset="0"/>
                <a:cs typeface="Courier New" pitchFamily="49" charset="0"/>
              </a:rPr>
              <a:t>-else</a:t>
            </a:r>
          </a:p>
          <a:p>
            <a:pPr lvl="1" eaLnBrk="1" hangingPunct="1">
              <a:spcBef>
                <a:spcPts val="0"/>
              </a:spcBef>
            </a:pPr>
            <a:endParaRPr lang="en-US" sz="2800" dirty="0"/>
          </a:p>
          <a:p>
            <a:pPr lvl="1" eaLnBrk="1" hangingPunct="1">
              <a:spcBef>
                <a:spcPts val="0"/>
              </a:spcBef>
            </a:pPr>
            <a:endParaRPr lang="en-US" sz="2800" dirty="0"/>
          </a:p>
        </p:txBody>
      </p:sp>
      <p:sp>
        <p:nvSpPr>
          <p:cNvPr id="4" name="Slide Number Placeholder 3"/>
          <p:cNvSpPr>
            <a:spLocks noGrp="1"/>
          </p:cNvSpPr>
          <p:nvPr>
            <p:ph type="sldNum" sz="quarter" idx="10"/>
          </p:nvPr>
        </p:nvSpPr>
        <p:spPr>
          <a:xfrm>
            <a:off x="3962400" y="6477000"/>
            <a:ext cx="609600" cy="244475"/>
          </a:xfrm>
        </p:spPr>
        <p:txBody>
          <a:bodyPr/>
          <a:lstStyle/>
          <a:p>
            <a:pPr>
              <a:defRPr/>
            </a:pPr>
            <a:fld id="{2D801DCE-B9BA-4E03-9E27-F95A86438FEE}" type="slidenum">
              <a:rPr lang="en-US" smtClean="0"/>
              <a:pPr>
                <a:defRPr/>
              </a:pPr>
              <a:t>22</a:t>
            </a:fld>
            <a:endParaRPr lang="en-US" dirty="0"/>
          </a:p>
        </p:txBody>
      </p:sp>
    </p:spTree>
  </p:cSld>
  <p:clrMapOvr>
    <a:masterClrMapping/>
  </p:clrMapOvr>
  <p:transition>
    <p:strips/>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a:t>Syntax (cont’d)</a:t>
            </a:r>
          </a:p>
        </p:txBody>
      </p:sp>
      <p:sp>
        <p:nvSpPr>
          <p:cNvPr id="8195" name="Rectangle 3"/>
          <p:cNvSpPr>
            <a:spLocks noGrp="1" noChangeArrowheads="1"/>
          </p:cNvSpPr>
          <p:nvPr>
            <p:ph type="body" idx="1"/>
          </p:nvPr>
        </p:nvSpPr>
        <p:spPr>
          <a:xfrm>
            <a:off x="304800" y="976312"/>
            <a:ext cx="8839200" cy="5486400"/>
          </a:xfrm>
        </p:spPr>
        <p:txBody>
          <a:bodyPr/>
          <a:lstStyle/>
          <a:p>
            <a:pPr eaLnBrk="1" hangingPunct="1">
              <a:spcBef>
                <a:spcPts val="0"/>
              </a:spcBef>
            </a:pPr>
            <a:r>
              <a:rPr lang="en-US" sz="3200" b="1" dirty="0" err="1">
                <a:solidFill>
                  <a:srgbClr val="0033CC"/>
                </a:solidFill>
                <a:latin typeface="Courier New" pitchFamily="49" charset="0"/>
                <a:cs typeface="Courier New" pitchFamily="49" charset="0"/>
              </a:rPr>
              <a:t>foreach</a:t>
            </a:r>
            <a:r>
              <a:rPr lang="en-US" sz="3200" b="1" dirty="0">
                <a:solidFill>
                  <a:srgbClr val="0033CC"/>
                </a:solidFill>
                <a:latin typeface="Courier New" pitchFamily="49" charset="0"/>
                <a:cs typeface="Courier New" pitchFamily="49" charset="0"/>
              </a:rPr>
              <a:t> </a:t>
            </a:r>
            <a:r>
              <a:rPr lang="en-US" sz="3200" dirty="0"/>
              <a:t>example:</a:t>
            </a:r>
          </a:p>
          <a:p>
            <a:pPr marL="344487" lvl="1" indent="0" eaLnBrk="1" hangingPunct="1">
              <a:spcBef>
                <a:spcPts val="0"/>
              </a:spcBef>
              <a:buNone/>
            </a:pPr>
            <a:r>
              <a:rPr lang="en-US" sz="2600" b="1" dirty="0">
                <a:solidFill>
                  <a:srgbClr val="0033CC"/>
                </a:solidFill>
                <a:latin typeface="Courier New" pitchFamily="49" charset="0"/>
                <a:cs typeface="Courier New" pitchFamily="49" charset="0"/>
              </a:rPr>
              <a:t>&lt;?</a:t>
            </a:r>
            <a:r>
              <a:rPr lang="en-US" sz="2600" b="1" dirty="0" err="1">
                <a:solidFill>
                  <a:srgbClr val="0033CC"/>
                </a:solidFill>
                <a:latin typeface="Courier New" pitchFamily="49" charset="0"/>
                <a:cs typeface="Courier New" pitchFamily="49" charset="0"/>
              </a:rPr>
              <a:t>php</a:t>
            </a:r>
            <a:endParaRPr lang="en-US" sz="2600" b="1" dirty="0">
              <a:solidFill>
                <a:srgbClr val="0033CC"/>
              </a:solidFill>
              <a:latin typeface="Courier New" pitchFamily="49" charset="0"/>
              <a:cs typeface="Courier New" pitchFamily="49" charset="0"/>
            </a:endParaRPr>
          </a:p>
          <a:p>
            <a:pPr marL="344487" lvl="1" indent="0" eaLnBrk="1" hangingPunct="1">
              <a:spcBef>
                <a:spcPts val="0"/>
              </a:spcBef>
              <a:buNone/>
            </a:pPr>
            <a:r>
              <a:rPr lang="en-US" sz="2600" b="1" dirty="0">
                <a:solidFill>
                  <a:srgbClr val="0033CC"/>
                </a:solidFill>
                <a:latin typeface="Courier New" pitchFamily="49" charset="0"/>
                <a:cs typeface="Courier New" pitchFamily="49" charset="0"/>
              </a:rPr>
              <a:t>$colors = array("red", "green", "blue", "yellow");</a:t>
            </a:r>
          </a:p>
          <a:p>
            <a:pPr marL="344487" lvl="1" indent="0" eaLnBrk="1" hangingPunct="1">
              <a:spcBef>
                <a:spcPts val="0"/>
              </a:spcBef>
              <a:buNone/>
            </a:pPr>
            <a:endParaRPr lang="en-US" sz="2600" b="1" dirty="0">
              <a:solidFill>
                <a:srgbClr val="0033CC"/>
              </a:solidFill>
              <a:latin typeface="Courier New" pitchFamily="49" charset="0"/>
              <a:cs typeface="Courier New" pitchFamily="49" charset="0"/>
            </a:endParaRPr>
          </a:p>
          <a:p>
            <a:pPr marL="344487" lvl="1" indent="0" eaLnBrk="1" hangingPunct="1">
              <a:spcBef>
                <a:spcPts val="0"/>
              </a:spcBef>
              <a:buNone/>
            </a:pPr>
            <a:r>
              <a:rPr lang="en-US" sz="2600" b="1" dirty="0" err="1">
                <a:solidFill>
                  <a:srgbClr val="0033CC"/>
                </a:solidFill>
                <a:latin typeface="Courier New" pitchFamily="49" charset="0"/>
                <a:cs typeface="Courier New" pitchFamily="49" charset="0"/>
              </a:rPr>
              <a:t>foreach</a:t>
            </a:r>
            <a:r>
              <a:rPr lang="en-US" sz="2600" b="1" dirty="0">
                <a:solidFill>
                  <a:srgbClr val="0033CC"/>
                </a:solidFill>
                <a:latin typeface="Courier New" pitchFamily="49" charset="0"/>
                <a:cs typeface="Courier New" pitchFamily="49" charset="0"/>
              </a:rPr>
              <a:t> ($colors as $value) {</a:t>
            </a:r>
          </a:p>
          <a:p>
            <a:pPr marL="344487" lvl="1" indent="0" eaLnBrk="1" hangingPunct="1">
              <a:spcBef>
                <a:spcPts val="0"/>
              </a:spcBef>
              <a:buNone/>
            </a:pPr>
            <a:r>
              <a:rPr lang="en-US" sz="2600" b="1" dirty="0">
                <a:solidFill>
                  <a:srgbClr val="0033CC"/>
                </a:solidFill>
                <a:latin typeface="Courier New" pitchFamily="49" charset="0"/>
                <a:cs typeface="Courier New" pitchFamily="49" charset="0"/>
              </a:rPr>
              <a:t>  echo "$value &lt;</a:t>
            </a:r>
            <a:r>
              <a:rPr lang="en-US" sz="2600" b="1" dirty="0" err="1">
                <a:solidFill>
                  <a:srgbClr val="0033CC"/>
                </a:solidFill>
                <a:latin typeface="Courier New" pitchFamily="49" charset="0"/>
                <a:cs typeface="Courier New" pitchFamily="49" charset="0"/>
              </a:rPr>
              <a:t>br</a:t>
            </a:r>
            <a:r>
              <a:rPr lang="en-US" sz="2600" b="1" dirty="0">
                <a:solidFill>
                  <a:srgbClr val="0033CC"/>
                </a:solidFill>
                <a:latin typeface="Courier New" pitchFamily="49" charset="0"/>
                <a:cs typeface="Courier New" pitchFamily="49" charset="0"/>
              </a:rPr>
              <a:t>&gt;";</a:t>
            </a:r>
          </a:p>
          <a:p>
            <a:pPr marL="344487" lvl="1" indent="0" eaLnBrk="1" hangingPunct="1">
              <a:spcBef>
                <a:spcPts val="0"/>
              </a:spcBef>
              <a:buNone/>
            </a:pPr>
            <a:r>
              <a:rPr lang="en-US" sz="2600" b="1" dirty="0">
                <a:solidFill>
                  <a:srgbClr val="0033CC"/>
                </a:solidFill>
                <a:latin typeface="Courier New" pitchFamily="49" charset="0"/>
                <a:cs typeface="Courier New" pitchFamily="49" charset="0"/>
              </a:rPr>
              <a:t>}</a:t>
            </a:r>
          </a:p>
          <a:p>
            <a:pPr marL="344487" lvl="1" indent="0" eaLnBrk="1" hangingPunct="1">
              <a:spcBef>
                <a:spcPts val="0"/>
              </a:spcBef>
              <a:buNone/>
            </a:pPr>
            <a:r>
              <a:rPr lang="en-US" sz="2600" b="1" dirty="0">
                <a:solidFill>
                  <a:srgbClr val="0033CC"/>
                </a:solidFill>
                <a:latin typeface="Courier New" pitchFamily="49" charset="0"/>
                <a:cs typeface="Courier New" pitchFamily="49" charset="0"/>
              </a:rPr>
              <a:t>?&gt;</a:t>
            </a:r>
          </a:p>
          <a:p>
            <a:pPr lvl="1" eaLnBrk="1" hangingPunct="1">
              <a:spcBef>
                <a:spcPts val="0"/>
              </a:spcBef>
            </a:pPr>
            <a:endParaRPr lang="en-US" sz="2800" dirty="0"/>
          </a:p>
          <a:p>
            <a:pPr lvl="1" eaLnBrk="1" hangingPunct="1">
              <a:spcBef>
                <a:spcPts val="0"/>
              </a:spcBef>
            </a:pPr>
            <a:endParaRPr lang="en-US" sz="2800" dirty="0"/>
          </a:p>
        </p:txBody>
      </p:sp>
      <p:sp>
        <p:nvSpPr>
          <p:cNvPr id="4" name="Slide Number Placeholder 3"/>
          <p:cNvSpPr>
            <a:spLocks noGrp="1"/>
          </p:cNvSpPr>
          <p:nvPr>
            <p:ph type="sldNum" sz="quarter" idx="10"/>
          </p:nvPr>
        </p:nvSpPr>
        <p:spPr>
          <a:xfrm>
            <a:off x="3962400" y="6477000"/>
            <a:ext cx="609600" cy="244475"/>
          </a:xfrm>
        </p:spPr>
        <p:txBody>
          <a:bodyPr/>
          <a:lstStyle/>
          <a:p>
            <a:pPr>
              <a:defRPr/>
            </a:pPr>
            <a:fld id="{2D801DCE-B9BA-4E03-9E27-F95A86438FEE}" type="slidenum">
              <a:rPr lang="en-US" smtClean="0"/>
              <a:pPr>
                <a:defRPr/>
              </a:pPr>
              <a:t>23</a:t>
            </a:fld>
            <a:endParaRPr lang="en-US" dirty="0"/>
          </a:p>
        </p:txBody>
      </p:sp>
    </p:spTree>
    <p:extLst>
      <p:ext uri="{BB962C8B-B14F-4D97-AF65-F5344CB8AC3E}">
        <p14:creationId xmlns:p14="http://schemas.microsoft.com/office/powerpoint/2010/main" val="273023979"/>
      </p:ext>
    </p:extLst>
  </p:cSld>
  <p:clrMapOvr>
    <a:masterClrMapping/>
  </p:clrMapOvr>
  <p:transition>
    <p:strips/>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Variables</a:t>
            </a:r>
          </a:p>
        </p:txBody>
      </p:sp>
      <p:sp>
        <p:nvSpPr>
          <p:cNvPr id="3" name="Content Placeholder 2"/>
          <p:cNvSpPr>
            <a:spLocks noGrp="1"/>
          </p:cNvSpPr>
          <p:nvPr>
            <p:ph idx="1"/>
          </p:nvPr>
        </p:nvSpPr>
        <p:spPr>
          <a:xfrm>
            <a:off x="152400" y="1143000"/>
            <a:ext cx="8991600" cy="5181600"/>
          </a:xfrm>
        </p:spPr>
        <p:txBody>
          <a:bodyPr/>
          <a:lstStyle/>
          <a:p>
            <a:r>
              <a:rPr lang="en-US" sz="2800" dirty="0"/>
              <a:t>The scope of a variable defined within a function is local to that function</a:t>
            </a:r>
          </a:p>
          <a:p>
            <a:r>
              <a:rPr lang="en-US" sz="2800" dirty="0"/>
              <a:t>A variable defined in the main body of code has a global scope but it is NOT available inside functions!!!</a:t>
            </a:r>
          </a:p>
          <a:p>
            <a:r>
              <a:rPr lang="en-US" sz="2800" dirty="0"/>
              <a:t>To use global variables in functions, it is referenced "</a:t>
            </a:r>
            <a:r>
              <a:rPr lang="en-US" sz="2600" b="1" dirty="0">
                <a:solidFill>
                  <a:srgbClr val="0033CC"/>
                </a:solidFill>
                <a:latin typeface="Courier New" pitchFamily="49" charset="0"/>
                <a:cs typeface="Courier New" pitchFamily="49" charset="0"/>
              </a:rPr>
              <a:t>global</a:t>
            </a:r>
            <a:r>
              <a:rPr lang="en-US" sz="2800" dirty="0"/>
              <a:t>" keyword</a:t>
            </a:r>
          </a:p>
          <a:p>
            <a:pPr>
              <a:buNone/>
            </a:pPr>
            <a:endParaRPr lang="en-US" sz="800" dirty="0"/>
          </a:p>
          <a:p>
            <a:r>
              <a:rPr lang="en-US" sz="2800" dirty="0"/>
              <a:t>Static variables are also supported by the </a:t>
            </a:r>
            <a:r>
              <a:rPr lang="en-US" sz="2400" b="1" dirty="0">
                <a:solidFill>
                  <a:srgbClr val="0033CC"/>
                </a:solidFill>
                <a:latin typeface="Courier New" pitchFamily="49" charset="0"/>
                <a:cs typeface="Courier New" pitchFamily="49" charset="0"/>
              </a:rPr>
              <a:t>static</a:t>
            </a:r>
            <a:r>
              <a:rPr lang="en-US" sz="2800" dirty="0"/>
              <a:t> keyword</a:t>
            </a:r>
          </a:p>
          <a:p>
            <a:endParaRPr lang="en-US" sz="2000" dirty="0"/>
          </a:p>
          <a:p>
            <a:endParaRPr lang="en-US" sz="20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24</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checkerboard(across)">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Variables</a:t>
            </a:r>
          </a:p>
        </p:txBody>
      </p:sp>
      <p:sp>
        <p:nvSpPr>
          <p:cNvPr id="3" name="Content Placeholder 2"/>
          <p:cNvSpPr>
            <a:spLocks noGrp="1"/>
          </p:cNvSpPr>
          <p:nvPr>
            <p:ph idx="1"/>
          </p:nvPr>
        </p:nvSpPr>
        <p:spPr>
          <a:xfrm>
            <a:off x="152400" y="1143000"/>
            <a:ext cx="8991600" cy="5181600"/>
          </a:xfrm>
        </p:spPr>
        <p:txBody>
          <a:bodyPr/>
          <a:lstStyle/>
          <a:p>
            <a:r>
              <a:rPr lang="en-US" sz="2000" dirty="0"/>
              <a:t>Examples:</a:t>
            </a:r>
          </a:p>
          <a:p>
            <a:pPr marL="0" indent="0">
              <a:buNone/>
            </a:pPr>
            <a:endParaRPr lang="en-US" sz="2000" dirty="0"/>
          </a:p>
          <a:p>
            <a:endParaRPr lang="en-US" sz="20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25</a:t>
            </a:fld>
            <a:endParaRPr lang="en-US" dirty="0"/>
          </a:p>
        </p:txBody>
      </p:sp>
      <p:pic>
        <p:nvPicPr>
          <p:cNvPr id="5" name="Picture 4"/>
          <p:cNvPicPr>
            <a:picLocks noChangeAspect="1"/>
          </p:cNvPicPr>
          <p:nvPr/>
        </p:nvPicPr>
        <p:blipFill>
          <a:blip r:embed="rId2"/>
          <a:stretch>
            <a:fillRect/>
          </a:stretch>
        </p:blipFill>
        <p:spPr>
          <a:xfrm>
            <a:off x="476711" y="1861457"/>
            <a:ext cx="3028489" cy="2558143"/>
          </a:xfrm>
          <a:prstGeom prst="rect">
            <a:avLst/>
          </a:prstGeom>
        </p:spPr>
      </p:pic>
      <p:sp>
        <p:nvSpPr>
          <p:cNvPr id="6" name="Right Arrow 5"/>
          <p:cNvSpPr/>
          <p:nvPr/>
        </p:nvSpPr>
        <p:spPr>
          <a:xfrm>
            <a:off x="3619500" y="3086100"/>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25983" y="3048000"/>
            <a:ext cx="457200" cy="381000"/>
          </a:xfrm>
          <a:prstGeom prst="rect">
            <a:avLst/>
          </a:prstGeom>
          <a:noFill/>
        </p:spPr>
        <p:txBody>
          <a:bodyPr wrap="square" rtlCol="0">
            <a:spAutoFit/>
          </a:bodyPr>
          <a:lstStyle/>
          <a:p>
            <a:r>
              <a:rPr lang="en-US" dirty="0"/>
              <a:t>9</a:t>
            </a:r>
          </a:p>
        </p:txBody>
      </p:sp>
      <p:pic>
        <p:nvPicPr>
          <p:cNvPr id="8" name="Picture 7"/>
          <p:cNvPicPr>
            <a:picLocks noChangeAspect="1"/>
          </p:cNvPicPr>
          <p:nvPr/>
        </p:nvPicPr>
        <p:blipFill>
          <a:blip r:embed="rId3"/>
          <a:stretch>
            <a:fillRect/>
          </a:stretch>
        </p:blipFill>
        <p:spPr>
          <a:xfrm>
            <a:off x="5177147" y="1916195"/>
            <a:ext cx="2262673" cy="2339810"/>
          </a:xfrm>
          <a:prstGeom prst="rect">
            <a:avLst/>
          </a:prstGeom>
        </p:spPr>
      </p:pic>
      <p:sp>
        <p:nvSpPr>
          <p:cNvPr id="9" name="Right Arrow 8"/>
          <p:cNvSpPr/>
          <p:nvPr/>
        </p:nvSpPr>
        <p:spPr>
          <a:xfrm>
            <a:off x="7696200" y="3036723"/>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468513" y="3004457"/>
            <a:ext cx="588973" cy="369332"/>
          </a:xfrm>
          <a:prstGeom prst="rect">
            <a:avLst/>
          </a:prstGeom>
          <a:noFill/>
        </p:spPr>
        <p:txBody>
          <a:bodyPr wrap="square" rtlCol="0">
            <a:spAutoFit/>
          </a:bodyPr>
          <a:lstStyle/>
          <a:p>
            <a:r>
              <a:rPr lang="en-US" dirty="0"/>
              <a:t>916</a:t>
            </a:r>
          </a:p>
        </p:txBody>
      </p:sp>
    </p:spTree>
    <p:extLst>
      <p:ext uri="{BB962C8B-B14F-4D97-AF65-F5344CB8AC3E}">
        <p14:creationId xmlns:p14="http://schemas.microsoft.com/office/powerpoint/2010/main" val="3056025052"/>
      </p:ext>
    </p:extLst>
  </p:cSld>
  <p:clrMapOvr>
    <a:masterClrMapping/>
  </p:clrMapOvr>
  <p:transition>
    <p:strips/>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p>
        </p:txBody>
      </p:sp>
      <p:sp>
        <p:nvSpPr>
          <p:cNvPr id="3" name="Content Placeholder 2"/>
          <p:cNvSpPr>
            <a:spLocks noGrp="1"/>
          </p:cNvSpPr>
          <p:nvPr>
            <p:ph idx="1"/>
          </p:nvPr>
        </p:nvSpPr>
        <p:spPr>
          <a:xfrm>
            <a:off x="304800" y="1143000"/>
            <a:ext cx="8839200" cy="5181600"/>
          </a:xfrm>
        </p:spPr>
        <p:txBody>
          <a:bodyPr/>
          <a:lstStyle/>
          <a:p>
            <a:r>
              <a:rPr lang="en-US" sz="2800" dirty="0"/>
              <a:t>Similar to C/C++/… the index of array can be an integer number</a:t>
            </a:r>
          </a:p>
          <a:p>
            <a:pPr lvl="1"/>
            <a:r>
              <a:rPr lang="en-US" sz="2400" dirty="0"/>
              <a:t>Numeric array</a:t>
            </a:r>
          </a:p>
          <a:p>
            <a:r>
              <a:rPr lang="en-US" sz="2800" dirty="0"/>
              <a:t>Similar to JS the index of array can be everything</a:t>
            </a:r>
          </a:p>
          <a:p>
            <a:pPr lvl="1"/>
            <a:r>
              <a:rPr lang="en-US" sz="2400" dirty="0"/>
              <a:t>Associative array</a:t>
            </a:r>
          </a:p>
          <a:p>
            <a:pPr lvl="2"/>
            <a:r>
              <a:rPr lang="en-US" sz="2000" dirty="0"/>
              <a:t>Mapping between key (index) and value </a:t>
            </a:r>
          </a:p>
          <a:p>
            <a:r>
              <a:rPr lang="en-US" sz="2800" dirty="0"/>
              <a:t>Similar to other languages array containing one or more arrays</a:t>
            </a:r>
          </a:p>
          <a:p>
            <a:pPr lvl="1"/>
            <a:r>
              <a:rPr lang="en-US" sz="2400" dirty="0"/>
              <a:t>Multidimensional array</a:t>
            </a:r>
          </a:p>
          <a:p>
            <a:r>
              <a:rPr lang="en-US" sz="2800" dirty="0"/>
              <a:t>Arrays can also be created by </a:t>
            </a:r>
            <a:r>
              <a:rPr lang="en-US" sz="2800" b="1" dirty="0">
                <a:solidFill>
                  <a:srgbClr val="0033CC"/>
                </a:solidFill>
                <a:latin typeface="Courier New" pitchFamily="49" charset="0"/>
                <a:cs typeface="Courier New" pitchFamily="49" charset="0"/>
              </a:rPr>
              <a:t>array</a:t>
            </a:r>
            <a:r>
              <a:rPr lang="en-US" sz="2800" dirty="0">
                <a:solidFill>
                  <a:srgbClr val="0033CC"/>
                </a:solidFill>
              </a:rPr>
              <a:t> </a:t>
            </a:r>
            <a:r>
              <a:rPr lang="en-US" sz="2800" dirty="0"/>
              <a:t>function</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26</a:t>
            </a:fld>
            <a:endParaRPr lang="en-US" dirty="0"/>
          </a:p>
        </p:txBody>
      </p:sp>
    </p:spTree>
  </p:cSld>
  <p:clrMapOvr>
    <a:masterClrMapping/>
  </p:clrMapOvr>
  <p:transition>
    <p:strips/>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(cont’d)</a:t>
            </a:r>
          </a:p>
        </p:txBody>
      </p:sp>
      <p:sp>
        <p:nvSpPr>
          <p:cNvPr id="3" name="Content Placeholder 2"/>
          <p:cNvSpPr>
            <a:spLocks noGrp="1"/>
          </p:cNvSpPr>
          <p:nvPr>
            <p:ph idx="1"/>
          </p:nvPr>
        </p:nvSpPr>
        <p:spPr>
          <a:xfrm>
            <a:off x="304800" y="1066800"/>
            <a:ext cx="8839200" cy="5181600"/>
          </a:xfrm>
        </p:spPr>
        <p:txBody>
          <a:bodyPr/>
          <a:lstStyle/>
          <a:p>
            <a:r>
              <a:rPr lang="en-US" dirty="0"/>
              <a:t>Numeric arrays</a:t>
            </a:r>
          </a:p>
          <a:p>
            <a:pPr lvl="1"/>
            <a:r>
              <a:rPr lang="en-US" sz="2400" b="1" dirty="0">
                <a:latin typeface="Courier New" pitchFamily="49" charset="0"/>
                <a:cs typeface="Courier New" pitchFamily="49" charset="0"/>
              </a:rPr>
              <a:t>$cars[0]="Saab"; $cars[1]="Volvo"; $cars[2]="BMW"; $cars[3]="Toyota";</a:t>
            </a:r>
          </a:p>
          <a:p>
            <a:pPr lvl="1">
              <a:buClr>
                <a:srgbClr val="006633"/>
              </a:buClr>
            </a:pPr>
            <a:r>
              <a:rPr lang="en-US" sz="2400" b="1" dirty="0">
                <a:solidFill>
                  <a:srgbClr val="000000"/>
                </a:solidFill>
                <a:latin typeface="Courier New" pitchFamily="49" charset="0"/>
                <a:cs typeface="Courier New" pitchFamily="49" charset="0"/>
              </a:rPr>
              <a:t>$cars=</a:t>
            </a:r>
            <a:r>
              <a:rPr lang="en-US" sz="2400" b="1" dirty="0">
                <a:solidFill>
                  <a:srgbClr val="0033CC"/>
                </a:solidFill>
                <a:latin typeface="Courier New" pitchFamily="49" charset="0"/>
                <a:cs typeface="Courier New" pitchFamily="49" charset="0"/>
              </a:rPr>
              <a:t>array</a:t>
            </a:r>
            <a:r>
              <a:rPr lang="en-US" sz="2400" b="1" dirty="0">
                <a:solidFill>
                  <a:srgbClr val="000000"/>
                </a:solidFill>
                <a:latin typeface="Courier New" pitchFamily="49" charset="0"/>
                <a:cs typeface="Courier New" pitchFamily="49" charset="0"/>
              </a:rPr>
              <a:t>("</a:t>
            </a:r>
            <a:r>
              <a:rPr lang="en-US" sz="2400" b="1" dirty="0" err="1">
                <a:solidFill>
                  <a:srgbClr val="000000"/>
                </a:solidFill>
                <a:latin typeface="Courier New" pitchFamily="49" charset="0"/>
                <a:cs typeface="Courier New" pitchFamily="49" charset="0"/>
              </a:rPr>
              <a:t>Saab","Volvo","BMW","Toyota</a:t>
            </a:r>
            <a:r>
              <a:rPr lang="en-US" sz="2400" b="1" dirty="0">
                <a:solidFill>
                  <a:srgbClr val="000000"/>
                </a:solidFill>
                <a:latin typeface="Courier New" pitchFamily="49" charset="0"/>
                <a:cs typeface="Courier New" pitchFamily="49" charset="0"/>
              </a:rPr>
              <a:t>");</a:t>
            </a:r>
            <a:endParaRPr lang="en-US" dirty="0"/>
          </a:p>
          <a:p>
            <a:r>
              <a:rPr lang="en-US" dirty="0"/>
              <a:t>Associative arrays</a:t>
            </a:r>
          </a:p>
          <a:p>
            <a:pPr lvl="1"/>
            <a:r>
              <a:rPr lang="fr-FR" sz="2400" b="1" dirty="0">
                <a:latin typeface="Courier New" pitchFamily="49" charset="0"/>
                <a:cs typeface="Courier New" pitchFamily="49" charset="0"/>
              </a:rPr>
              <a:t>$ascii["A"]=65; $ascii["B"]=66; $ascii["C"]=67</a:t>
            </a:r>
          </a:p>
          <a:p>
            <a:pPr lvl="1"/>
            <a:r>
              <a:rPr lang="fr-FR" sz="2400" b="1" dirty="0">
                <a:latin typeface="Courier New" pitchFamily="49" charset="0"/>
                <a:cs typeface="Courier New" pitchFamily="49" charset="0"/>
              </a:rPr>
              <a:t>$ascii = </a:t>
            </a:r>
            <a:r>
              <a:rPr lang="fr-FR" sz="2400" b="1" dirty="0" err="1">
                <a:solidFill>
                  <a:srgbClr val="0033CC"/>
                </a:solidFill>
                <a:latin typeface="Courier New" pitchFamily="49" charset="0"/>
                <a:cs typeface="Courier New" pitchFamily="49" charset="0"/>
              </a:rPr>
              <a:t>array</a:t>
            </a:r>
            <a:r>
              <a:rPr lang="fr-FR" sz="2400" b="1" dirty="0">
                <a:latin typeface="Courier New" pitchFamily="49" charset="0"/>
                <a:cs typeface="Courier New" pitchFamily="49" charset="0"/>
              </a:rPr>
              <a:t>("A"=&gt;65, "B"=&gt;66, "C"=&gt;67);</a:t>
            </a:r>
          </a:p>
          <a:p>
            <a:r>
              <a:rPr lang="en-US" dirty="0"/>
              <a:t>Multidimensional arrays</a:t>
            </a:r>
          </a:p>
          <a:p>
            <a:pPr lvl="1"/>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std</a:t>
            </a:r>
            <a:r>
              <a:rPr lang="en-US" sz="2400" b="1" dirty="0">
                <a:latin typeface="Courier New" pitchFamily="49" charset="0"/>
                <a:cs typeface="Courier New" pitchFamily="49" charset="0"/>
              </a:rPr>
              <a:t>=</a:t>
            </a:r>
            <a:r>
              <a:rPr lang="en-US" sz="2400" b="1" dirty="0">
                <a:solidFill>
                  <a:srgbClr val="0033CC"/>
                </a:solidFill>
                <a:latin typeface="Courier New" pitchFamily="49" charset="0"/>
                <a:cs typeface="Courier New" pitchFamily="49" charset="0"/>
              </a:rPr>
              <a:t>array</a:t>
            </a:r>
            <a:r>
              <a:rPr lang="en-US" sz="2400" b="1" dirty="0">
                <a:latin typeface="Courier New" pitchFamily="49" charset="0"/>
                <a:cs typeface="Courier New" pitchFamily="49" charset="0"/>
              </a:rPr>
              <a:t>("one"=&gt;</a:t>
            </a:r>
            <a:r>
              <a:rPr lang="en-US" sz="2400" b="1" dirty="0">
                <a:solidFill>
                  <a:srgbClr val="0033CC"/>
                </a:solidFill>
                <a:latin typeface="Courier New" pitchFamily="49" charset="0"/>
                <a:cs typeface="Courier New" pitchFamily="49" charset="0"/>
              </a:rPr>
              <a:t>array</a:t>
            </a:r>
            <a:r>
              <a:rPr lang="en-US" sz="2400" b="1" dirty="0">
                <a:latin typeface="Courier New" pitchFamily="49" charset="0"/>
                <a:cs typeface="Courier New" pitchFamily="49" charset="0"/>
              </a:rPr>
              <a:t>("Ali", 1122, 20), "two"=&gt;</a:t>
            </a:r>
            <a:r>
              <a:rPr lang="en-US" sz="2400" b="1" dirty="0">
                <a:solidFill>
                  <a:srgbClr val="0033CC"/>
                </a:solidFill>
                <a:latin typeface="Courier New" pitchFamily="49" charset="0"/>
                <a:cs typeface="Courier New" pitchFamily="49" charset="0"/>
              </a:rPr>
              <a:t>array</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Hossein</a:t>
            </a:r>
            <a:r>
              <a:rPr lang="en-US" sz="2400" b="1" dirty="0">
                <a:latin typeface="Courier New" pitchFamily="49" charset="0"/>
                <a:cs typeface="Courier New" pitchFamily="49" charset="0"/>
              </a:rPr>
              <a:t>", 1133, 15));</a:t>
            </a:r>
          </a:p>
          <a:p>
            <a:endParaRPr lang="fr-FR" b="1" dirty="0">
              <a:latin typeface="Courier New" pitchFamily="49" charset="0"/>
              <a:cs typeface="Courier New" pitchFamily="49" charset="0"/>
            </a:endParaRPr>
          </a:p>
          <a:p>
            <a:pPr lvl="1"/>
            <a:endParaRPr lang="fr-FR" sz="24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27</a:t>
            </a:fld>
            <a:endParaRPr lang="en-US" dirty="0"/>
          </a:p>
        </p:txBody>
      </p:sp>
    </p:spTree>
  </p:cSld>
  <p:clrMapOvr>
    <a:masterClrMapping/>
  </p:clrMapOvr>
  <p:transition>
    <p:strips/>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(cont’d)</a:t>
            </a:r>
          </a:p>
        </p:txBody>
      </p:sp>
      <p:sp>
        <p:nvSpPr>
          <p:cNvPr id="3" name="Content Placeholder 2"/>
          <p:cNvSpPr>
            <a:spLocks noGrp="1"/>
          </p:cNvSpPr>
          <p:nvPr>
            <p:ph idx="1"/>
          </p:nvPr>
        </p:nvSpPr>
        <p:spPr>
          <a:xfrm>
            <a:off x="304800" y="1066800"/>
            <a:ext cx="8839200" cy="5181600"/>
          </a:xfrm>
        </p:spPr>
        <p:txBody>
          <a:bodyPr/>
          <a:lstStyle/>
          <a:p>
            <a:r>
              <a:rPr lang="en-US" dirty="0"/>
              <a:t>Array Example:</a:t>
            </a:r>
          </a:p>
          <a:p>
            <a:pPr marL="327025" lvl="1" indent="0">
              <a:buNone/>
            </a:pPr>
            <a:r>
              <a:rPr lang="en-US" sz="1800" b="1" dirty="0">
                <a:solidFill>
                  <a:srgbClr val="0033CC"/>
                </a:solidFill>
                <a:latin typeface="Courier New" pitchFamily="49" charset="0"/>
                <a:cs typeface="Courier New" pitchFamily="49" charset="0"/>
              </a:rPr>
              <a:t>&lt;?</a:t>
            </a:r>
            <a:r>
              <a:rPr lang="en-US" sz="1800" b="1" dirty="0" err="1">
                <a:solidFill>
                  <a:srgbClr val="0033CC"/>
                </a:solidFill>
                <a:latin typeface="Courier New" pitchFamily="49" charset="0"/>
                <a:cs typeface="Courier New" pitchFamily="49" charset="0"/>
              </a:rPr>
              <a:t>php</a:t>
            </a:r>
            <a:endParaRPr lang="en-US" sz="1800" b="1" dirty="0">
              <a:solidFill>
                <a:srgbClr val="0033CC"/>
              </a:solidFill>
              <a:latin typeface="Courier New" pitchFamily="49" charset="0"/>
              <a:cs typeface="Courier New" pitchFamily="49" charset="0"/>
            </a:endParaRPr>
          </a:p>
          <a:p>
            <a:pPr marL="327025" lvl="1" indent="0">
              <a:buNone/>
            </a:pPr>
            <a:r>
              <a:rPr lang="en-US" sz="1800" b="1" dirty="0">
                <a:solidFill>
                  <a:srgbClr val="0033CC"/>
                </a:solidFill>
                <a:latin typeface="Courier New" pitchFamily="49" charset="0"/>
                <a:cs typeface="Courier New" pitchFamily="49" charset="0"/>
              </a:rPr>
              <a:t>$age = array("Peter"=&gt;"35", "Ben"=&gt;"37", "Joe"=&gt;"43");</a:t>
            </a:r>
          </a:p>
          <a:p>
            <a:pPr marL="327025" lvl="1" indent="0">
              <a:buNone/>
            </a:pPr>
            <a:r>
              <a:rPr lang="en-US" sz="1800" b="1" dirty="0" err="1">
                <a:solidFill>
                  <a:srgbClr val="0033CC"/>
                </a:solidFill>
                <a:latin typeface="Courier New" pitchFamily="49" charset="0"/>
                <a:cs typeface="Courier New" pitchFamily="49" charset="0"/>
              </a:rPr>
              <a:t>foreach</a:t>
            </a:r>
            <a:r>
              <a:rPr lang="en-US" sz="1800" b="1" dirty="0">
                <a:solidFill>
                  <a:srgbClr val="0033CC"/>
                </a:solidFill>
                <a:latin typeface="Courier New" pitchFamily="49" charset="0"/>
                <a:cs typeface="Courier New" pitchFamily="49" charset="0"/>
              </a:rPr>
              <a:t>($age as $x =&gt; $</a:t>
            </a:r>
            <a:r>
              <a:rPr lang="en-US" sz="1800" b="1" dirty="0" err="1">
                <a:solidFill>
                  <a:srgbClr val="0033CC"/>
                </a:solidFill>
                <a:latin typeface="Courier New" pitchFamily="49" charset="0"/>
                <a:cs typeface="Courier New" pitchFamily="49" charset="0"/>
              </a:rPr>
              <a:t>val</a:t>
            </a:r>
            <a:r>
              <a:rPr lang="en-US" sz="1800" b="1" dirty="0">
                <a:solidFill>
                  <a:srgbClr val="0033CC"/>
                </a:solidFill>
                <a:latin typeface="Courier New" pitchFamily="49" charset="0"/>
                <a:cs typeface="Courier New" pitchFamily="49" charset="0"/>
              </a:rPr>
              <a:t>) {</a:t>
            </a:r>
          </a:p>
          <a:p>
            <a:pPr marL="327025" lvl="1" indent="0">
              <a:buNone/>
            </a:pPr>
            <a:r>
              <a:rPr lang="en-US" sz="1800" b="1" dirty="0">
                <a:solidFill>
                  <a:srgbClr val="0033CC"/>
                </a:solidFill>
                <a:latin typeface="Courier New" pitchFamily="49" charset="0"/>
                <a:cs typeface="Courier New" pitchFamily="49" charset="0"/>
              </a:rPr>
              <a:t>  echo "$x = $</a:t>
            </a:r>
            <a:r>
              <a:rPr lang="en-US" sz="1800" b="1" dirty="0" err="1">
                <a:solidFill>
                  <a:srgbClr val="0033CC"/>
                </a:solidFill>
                <a:latin typeface="Courier New" pitchFamily="49" charset="0"/>
                <a:cs typeface="Courier New" pitchFamily="49" charset="0"/>
              </a:rPr>
              <a:t>val</a:t>
            </a:r>
            <a:r>
              <a:rPr lang="en-US" sz="1800" b="1" dirty="0">
                <a:solidFill>
                  <a:srgbClr val="0033CC"/>
                </a:solidFill>
                <a:latin typeface="Courier New" pitchFamily="49" charset="0"/>
                <a:cs typeface="Courier New" pitchFamily="49" charset="0"/>
              </a:rPr>
              <a:t>&lt;</a:t>
            </a:r>
            <a:r>
              <a:rPr lang="en-US" sz="1800" b="1" dirty="0" err="1">
                <a:solidFill>
                  <a:srgbClr val="0033CC"/>
                </a:solidFill>
                <a:latin typeface="Courier New" pitchFamily="49" charset="0"/>
                <a:cs typeface="Courier New" pitchFamily="49" charset="0"/>
              </a:rPr>
              <a:t>br</a:t>
            </a:r>
            <a:r>
              <a:rPr lang="en-US" sz="1800" b="1" dirty="0">
                <a:solidFill>
                  <a:srgbClr val="0033CC"/>
                </a:solidFill>
                <a:latin typeface="Courier New" pitchFamily="49" charset="0"/>
                <a:cs typeface="Courier New" pitchFamily="49" charset="0"/>
              </a:rPr>
              <a:t>&gt;";</a:t>
            </a:r>
          </a:p>
          <a:p>
            <a:pPr marL="327025" lvl="1" indent="0">
              <a:buNone/>
            </a:pPr>
            <a:r>
              <a:rPr lang="en-US" sz="1800" b="1" dirty="0">
                <a:solidFill>
                  <a:srgbClr val="0033CC"/>
                </a:solidFill>
                <a:latin typeface="Courier New" pitchFamily="49" charset="0"/>
                <a:cs typeface="Courier New" pitchFamily="49" charset="0"/>
              </a:rPr>
              <a:t>}</a:t>
            </a:r>
          </a:p>
          <a:p>
            <a:pPr marL="327025" lvl="1" indent="0">
              <a:buNone/>
            </a:pPr>
            <a:r>
              <a:rPr lang="en-US" sz="1800" b="1" dirty="0">
                <a:solidFill>
                  <a:srgbClr val="0033CC"/>
                </a:solidFill>
                <a:latin typeface="Courier New" pitchFamily="49" charset="0"/>
                <a:cs typeface="Courier New" pitchFamily="49" charset="0"/>
              </a:rPr>
              <a:t>?&gt;</a:t>
            </a:r>
          </a:p>
          <a:p>
            <a:pPr lvl="1"/>
            <a:r>
              <a:rPr lang="en-US" dirty="0">
                <a:solidFill>
                  <a:srgbClr val="0033CC"/>
                </a:solidFill>
              </a:rPr>
              <a:t>=&gt;</a:t>
            </a:r>
            <a:r>
              <a:rPr lang="en-US" dirty="0"/>
              <a:t>: This means that what is on the left side of it will have a corresponding value of what is on the right side of it in array context.</a:t>
            </a:r>
          </a:p>
          <a:p>
            <a:endParaRPr lang="fr-FR" b="1" dirty="0">
              <a:latin typeface="Courier New" pitchFamily="49" charset="0"/>
              <a:cs typeface="Courier New" pitchFamily="49" charset="0"/>
            </a:endParaRPr>
          </a:p>
          <a:p>
            <a:pPr lvl="1"/>
            <a:endParaRPr lang="fr-FR" sz="24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28</a:t>
            </a:fld>
            <a:endParaRPr lang="en-US" dirty="0"/>
          </a:p>
        </p:txBody>
      </p:sp>
    </p:spTree>
    <p:extLst>
      <p:ext uri="{BB962C8B-B14F-4D97-AF65-F5344CB8AC3E}">
        <p14:creationId xmlns:p14="http://schemas.microsoft.com/office/powerpoint/2010/main" val="1657501891"/>
      </p:ext>
    </p:extLst>
  </p:cSld>
  <p:clrMapOvr>
    <a:masterClrMapping/>
  </p:clrMapOvr>
  <p:transition>
    <p:strips/>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Internal Implementation</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29</a:t>
            </a:fld>
            <a:endParaRPr lang="en-US" dirty="0"/>
          </a:p>
        </p:txBody>
      </p:sp>
      <p:pic>
        <p:nvPicPr>
          <p:cNvPr id="267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609161"/>
            <a:ext cx="7696200" cy="36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81000" y="1066800"/>
            <a:ext cx="8763000" cy="1323439"/>
          </a:xfrm>
          <a:prstGeom prst="rect">
            <a:avLst/>
          </a:prstGeom>
        </p:spPr>
        <p:txBody>
          <a:bodyPr wrap="square">
            <a:spAutoFit/>
          </a:bodyPr>
          <a:lstStyle/>
          <a:p>
            <a:r>
              <a:rPr lang="en-US" sz="2800" dirty="0"/>
              <a:t>In fact, array is a mapping between keys and values</a:t>
            </a:r>
          </a:p>
          <a:p>
            <a:pPr lvl="1"/>
            <a:r>
              <a:rPr lang="en-US" sz="2600" b="1" dirty="0">
                <a:latin typeface="Courier New" pitchFamily="49" charset="0"/>
                <a:cs typeface="Courier New" pitchFamily="49" charset="0"/>
              </a:rPr>
              <a:t>$keys = </a:t>
            </a:r>
            <a:r>
              <a:rPr lang="en-US" sz="2600" b="1" dirty="0">
                <a:solidFill>
                  <a:srgbClr val="0033CC"/>
                </a:solidFill>
                <a:latin typeface="Courier New" pitchFamily="49" charset="0"/>
                <a:cs typeface="Courier New" pitchFamily="49" charset="0"/>
              </a:rPr>
              <a:t>array_keys</a:t>
            </a:r>
            <a:r>
              <a:rPr lang="en-US" sz="2600" b="1" dirty="0">
                <a:latin typeface="Courier New" pitchFamily="49" charset="0"/>
                <a:cs typeface="Courier New" pitchFamily="49" charset="0"/>
              </a:rPr>
              <a:t>($array);</a:t>
            </a:r>
          </a:p>
          <a:p>
            <a:pPr lvl="1"/>
            <a:r>
              <a:rPr lang="en-US" sz="2600" b="1" dirty="0">
                <a:latin typeface="Courier New" pitchFamily="49" charset="0"/>
                <a:cs typeface="Courier New" pitchFamily="49" charset="0"/>
              </a:rPr>
              <a:t>$values = </a:t>
            </a:r>
            <a:r>
              <a:rPr lang="en-US" sz="2600" b="1" dirty="0" err="1">
                <a:solidFill>
                  <a:srgbClr val="0033CC"/>
                </a:solidFill>
                <a:latin typeface="Courier New" pitchFamily="49" charset="0"/>
                <a:cs typeface="Courier New" pitchFamily="49" charset="0"/>
              </a:rPr>
              <a:t>array_values</a:t>
            </a:r>
            <a:r>
              <a:rPr lang="en-US" sz="2600" b="1" dirty="0">
                <a:latin typeface="Courier New" pitchFamily="49" charset="0"/>
                <a:cs typeface="Courier New" pitchFamily="49" charset="0"/>
              </a:rPr>
              <a:t>($array);</a:t>
            </a:r>
          </a:p>
        </p:txBody>
      </p:sp>
    </p:spTree>
  </p:cSld>
  <p:clrMapOvr>
    <a:masterClrMapping/>
  </p:clrMapOvr>
  <p:transition>
    <p:strip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spcBef>
                <a:spcPts val="800"/>
              </a:spcBef>
            </a:pPr>
            <a:r>
              <a:rPr lang="en-US" sz="3200" dirty="0"/>
              <a:t>Introduction to PHP</a:t>
            </a:r>
          </a:p>
          <a:p>
            <a:pPr>
              <a:spcBef>
                <a:spcPts val="800"/>
              </a:spcBef>
            </a:pPr>
            <a:r>
              <a:rPr lang="en-US" sz="3200" dirty="0"/>
              <a:t>PHP Basic</a:t>
            </a:r>
          </a:p>
          <a:p>
            <a:pPr>
              <a:spcBef>
                <a:spcPts val="800"/>
              </a:spcBef>
            </a:pPr>
            <a:r>
              <a:rPr lang="en-US" sz="3200" dirty="0"/>
              <a:t>Input Data Handling</a:t>
            </a:r>
          </a:p>
          <a:p>
            <a:pPr>
              <a:spcBef>
                <a:spcPts val="800"/>
              </a:spcBef>
            </a:pPr>
            <a:r>
              <a:rPr lang="en-US" sz="3200" dirty="0"/>
              <a:t>HTTP Headers</a:t>
            </a:r>
          </a:p>
          <a:p>
            <a:pPr>
              <a:spcBef>
                <a:spcPts val="800"/>
              </a:spcBef>
            </a:pPr>
            <a:r>
              <a:rPr lang="en-US" sz="3200" dirty="0"/>
              <a:t>Cookies &amp; Session Management</a:t>
            </a:r>
          </a:p>
          <a:p>
            <a:pPr>
              <a:spcBef>
                <a:spcPts val="800"/>
              </a:spcBef>
            </a:pPr>
            <a:r>
              <a:rPr lang="en-US" sz="3200" dirty="0"/>
              <a:t>Database</a:t>
            </a:r>
          </a:p>
          <a:p>
            <a:pPr>
              <a:spcBef>
                <a:spcPts val="800"/>
              </a:spcBef>
            </a:pPr>
            <a:r>
              <a:rPr lang="en-US" sz="3200" dirty="0"/>
              <a:t>XML &amp; JSON</a:t>
            </a:r>
          </a:p>
          <a:p>
            <a:pPr>
              <a:spcBef>
                <a:spcPts val="800"/>
              </a:spcBef>
            </a:pPr>
            <a:r>
              <a:rPr lang="en-US" sz="3200" dirty="0"/>
              <a:t>Error Handling</a:t>
            </a:r>
          </a:p>
          <a:p>
            <a:pPr>
              <a:spcBef>
                <a:spcPts val="800"/>
              </a:spcBef>
            </a:pPr>
            <a:endParaRPr lang="en-US" sz="32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3</a:t>
            </a:fld>
            <a:endParaRPr lang="en-US" dirty="0"/>
          </a:p>
        </p:txBody>
      </p:sp>
    </p:spTree>
  </p:cSld>
  <p:clrMapOvr>
    <a:masterClrMapping/>
  </p:clrMapOvr>
  <p:transition>
    <p:strips/>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Internal Implementation</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30</a:t>
            </a:fld>
            <a:endParaRPr lang="en-US" dirty="0"/>
          </a:p>
        </p:txBody>
      </p:sp>
      <p:sp>
        <p:nvSpPr>
          <p:cNvPr id="3" name="Rectangle 2"/>
          <p:cNvSpPr/>
          <p:nvPr/>
        </p:nvSpPr>
        <p:spPr>
          <a:xfrm>
            <a:off x="381000" y="1066800"/>
            <a:ext cx="8763000" cy="2092881"/>
          </a:xfrm>
          <a:prstGeom prst="rect">
            <a:avLst/>
          </a:prstGeom>
        </p:spPr>
        <p:txBody>
          <a:bodyPr wrap="square">
            <a:spAutoFit/>
          </a:bodyPr>
          <a:lstStyle/>
          <a:p>
            <a:r>
              <a:rPr lang="en-US" sz="2600" b="1" dirty="0">
                <a:solidFill>
                  <a:srgbClr val="0033CC"/>
                </a:solidFill>
                <a:latin typeface="Courier New" pitchFamily="49" charset="0"/>
                <a:cs typeface="Courier New" pitchFamily="49" charset="0"/>
              </a:rPr>
              <a:t>&lt;?</a:t>
            </a:r>
            <a:r>
              <a:rPr lang="en-US" sz="2600" b="1" dirty="0" err="1">
                <a:solidFill>
                  <a:srgbClr val="0033CC"/>
                </a:solidFill>
                <a:latin typeface="Courier New" pitchFamily="49" charset="0"/>
                <a:cs typeface="Courier New" pitchFamily="49" charset="0"/>
              </a:rPr>
              <a:t>php</a:t>
            </a:r>
            <a:endParaRPr lang="en-US" sz="2600" b="1" dirty="0">
              <a:solidFill>
                <a:srgbClr val="0033CC"/>
              </a:solidFill>
              <a:latin typeface="Courier New" pitchFamily="49" charset="0"/>
              <a:cs typeface="Courier New" pitchFamily="49" charset="0"/>
            </a:endParaRPr>
          </a:p>
          <a:p>
            <a:r>
              <a:rPr lang="en-US" sz="2600" b="1" dirty="0">
                <a:solidFill>
                  <a:srgbClr val="0033CC"/>
                </a:solidFill>
                <a:latin typeface="Courier New" pitchFamily="49" charset="0"/>
                <a:cs typeface="Courier New" pitchFamily="49" charset="0"/>
              </a:rPr>
              <a:t>$a=array("Volvo"=&gt;"XC90","BMW"=&gt;"X5","Toyota"=&gt;"Highlander");</a:t>
            </a:r>
          </a:p>
          <a:p>
            <a:r>
              <a:rPr lang="en-US" sz="2600" b="1" dirty="0" err="1">
                <a:solidFill>
                  <a:srgbClr val="0033CC"/>
                </a:solidFill>
                <a:latin typeface="Courier New" pitchFamily="49" charset="0"/>
                <a:cs typeface="Courier New" pitchFamily="49" charset="0"/>
              </a:rPr>
              <a:t>print_r</a:t>
            </a:r>
            <a:r>
              <a:rPr lang="en-US" sz="2600" b="1" dirty="0">
                <a:solidFill>
                  <a:srgbClr val="0033CC"/>
                </a:solidFill>
                <a:latin typeface="Courier New" pitchFamily="49" charset="0"/>
                <a:cs typeface="Courier New" pitchFamily="49" charset="0"/>
              </a:rPr>
              <a:t>(array_keys($a));</a:t>
            </a:r>
          </a:p>
          <a:p>
            <a:r>
              <a:rPr lang="en-US" sz="2600" b="1" dirty="0">
                <a:solidFill>
                  <a:srgbClr val="0033CC"/>
                </a:solidFill>
                <a:latin typeface="Courier New" pitchFamily="49" charset="0"/>
                <a:cs typeface="Courier New" pitchFamily="49" charset="0"/>
              </a:rPr>
              <a:t>?&gt;</a:t>
            </a:r>
          </a:p>
        </p:txBody>
      </p:sp>
      <p:pic>
        <p:nvPicPr>
          <p:cNvPr id="5" name="Picture 4"/>
          <p:cNvPicPr>
            <a:picLocks noChangeAspect="1"/>
          </p:cNvPicPr>
          <p:nvPr/>
        </p:nvPicPr>
        <p:blipFill>
          <a:blip r:embed="rId2"/>
          <a:stretch>
            <a:fillRect/>
          </a:stretch>
        </p:blipFill>
        <p:spPr>
          <a:xfrm>
            <a:off x="1524000" y="4231719"/>
            <a:ext cx="4672795" cy="506536"/>
          </a:xfrm>
          <a:prstGeom prst="rect">
            <a:avLst/>
          </a:prstGeom>
        </p:spPr>
      </p:pic>
      <p:sp>
        <p:nvSpPr>
          <p:cNvPr id="6" name="TextBox 5"/>
          <p:cNvSpPr txBox="1"/>
          <p:nvPr/>
        </p:nvSpPr>
        <p:spPr>
          <a:xfrm>
            <a:off x="609600" y="3567512"/>
            <a:ext cx="2057400" cy="369332"/>
          </a:xfrm>
          <a:prstGeom prst="rect">
            <a:avLst/>
          </a:prstGeom>
          <a:noFill/>
        </p:spPr>
        <p:txBody>
          <a:bodyPr wrap="square" rtlCol="0">
            <a:spAutoFit/>
          </a:bodyPr>
          <a:lstStyle/>
          <a:p>
            <a:r>
              <a:rPr lang="en-US" dirty="0"/>
              <a:t>Output:</a:t>
            </a:r>
          </a:p>
        </p:txBody>
      </p:sp>
    </p:spTree>
    <p:extLst>
      <p:ext uri="{BB962C8B-B14F-4D97-AF65-F5344CB8AC3E}">
        <p14:creationId xmlns:p14="http://schemas.microsoft.com/office/powerpoint/2010/main" val="484723658"/>
      </p:ext>
    </p:extLst>
  </p:cSld>
  <p:clrMapOvr>
    <a:masterClrMapping/>
  </p:clrMapOvr>
  <p:transition>
    <p:strips/>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 Global Arrays </a:t>
            </a:r>
          </a:p>
        </p:txBody>
      </p:sp>
      <p:sp>
        <p:nvSpPr>
          <p:cNvPr id="3" name="Content Placeholder 2"/>
          <p:cNvSpPr>
            <a:spLocks noGrp="1"/>
          </p:cNvSpPr>
          <p:nvPr>
            <p:ph idx="1"/>
          </p:nvPr>
        </p:nvSpPr>
        <p:spPr>
          <a:xfrm>
            <a:off x="304800" y="1143000"/>
            <a:ext cx="8839200" cy="5181600"/>
          </a:xfrm>
        </p:spPr>
        <p:txBody>
          <a:bodyPr/>
          <a:lstStyle/>
          <a:p>
            <a:r>
              <a:rPr lang="en-US" sz="2800" dirty="0"/>
              <a:t>Several predefined variables in PHP are “</a:t>
            </a:r>
            <a:r>
              <a:rPr lang="en-US" sz="2800" dirty="0" err="1">
                <a:solidFill>
                  <a:srgbClr val="C00000"/>
                </a:solidFill>
              </a:rPr>
              <a:t>superglobals</a:t>
            </a:r>
            <a:r>
              <a:rPr lang="en-US" sz="2800" dirty="0"/>
              <a:t>”</a:t>
            </a:r>
          </a:p>
          <a:p>
            <a:pPr lvl="1">
              <a:spcBef>
                <a:spcPts val="200"/>
              </a:spcBef>
            </a:pPr>
            <a:r>
              <a:rPr lang="en-US" sz="2400" dirty="0"/>
              <a:t>Available in all scopes throughout a script</a:t>
            </a:r>
          </a:p>
          <a:p>
            <a:pPr lvl="1">
              <a:spcBef>
                <a:spcPts val="200"/>
              </a:spcBef>
            </a:pPr>
            <a:r>
              <a:rPr lang="en-US" sz="2400" dirty="0"/>
              <a:t>No need to have  </a:t>
            </a:r>
            <a:r>
              <a:rPr lang="en-US" sz="2400" b="1" dirty="0">
                <a:solidFill>
                  <a:srgbClr val="0033CC"/>
                </a:solidFill>
                <a:latin typeface="Courier New" pitchFamily="49" charset="0"/>
                <a:cs typeface="Courier New" pitchFamily="49" charset="0"/>
              </a:rPr>
              <a:t>global $</a:t>
            </a:r>
            <a:r>
              <a:rPr lang="en-US" sz="2400" dirty="0"/>
              <a:t>variable</a:t>
            </a:r>
            <a:r>
              <a:rPr lang="en-US" sz="2400" b="1" dirty="0">
                <a:solidFill>
                  <a:srgbClr val="0033CC"/>
                </a:solidFill>
                <a:latin typeface="Courier New" pitchFamily="49" charset="0"/>
                <a:cs typeface="Courier New" pitchFamily="49" charset="0"/>
              </a:rPr>
              <a:t>;</a:t>
            </a:r>
            <a:r>
              <a:rPr lang="en-US" sz="2400" dirty="0"/>
              <a:t> declaration</a:t>
            </a:r>
          </a:p>
          <a:p>
            <a:pPr lvl="1">
              <a:spcBef>
                <a:spcPts val="200"/>
              </a:spcBef>
            </a:pPr>
            <a:r>
              <a:rPr lang="en-US" sz="2400" dirty="0"/>
              <a:t>Maintained by PHP runtime environment </a:t>
            </a:r>
          </a:p>
          <a:p>
            <a:r>
              <a:rPr lang="en-US" sz="2400" b="1" dirty="0">
                <a:solidFill>
                  <a:srgbClr val="0033CC"/>
                </a:solidFill>
                <a:latin typeface="Courier New" pitchFamily="49" charset="0"/>
                <a:cs typeface="Courier New" pitchFamily="49" charset="0"/>
              </a:rPr>
              <a:t>$GLOBALS</a:t>
            </a:r>
            <a:r>
              <a:rPr lang="en-US" sz="2400" dirty="0"/>
              <a:t>: All global variables, the variable names are the keys of the array</a:t>
            </a:r>
          </a:p>
          <a:p>
            <a:pPr>
              <a:spcBef>
                <a:spcPts val="500"/>
              </a:spcBef>
            </a:pPr>
            <a:r>
              <a:rPr lang="en-US" sz="2400" b="1" dirty="0">
                <a:solidFill>
                  <a:srgbClr val="0033CC"/>
                </a:solidFill>
                <a:latin typeface="Courier New" pitchFamily="49" charset="0"/>
                <a:cs typeface="Courier New" pitchFamily="49" charset="0"/>
              </a:rPr>
              <a:t>$_GET</a:t>
            </a:r>
            <a:r>
              <a:rPr lang="en-US" sz="2400" dirty="0"/>
              <a:t>: Variables passed in URL’s query part</a:t>
            </a:r>
          </a:p>
          <a:p>
            <a:pPr>
              <a:spcBef>
                <a:spcPts val="500"/>
              </a:spcBef>
            </a:pPr>
            <a:r>
              <a:rPr lang="en-US" sz="2400" b="1" dirty="0">
                <a:solidFill>
                  <a:srgbClr val="0033CC"/>
                </a:solidFill>
                <a:latin typeface="Courier New" pitchFamily="49" charset="0"/>
                <a:cs typeface="Courier New" pitchFamily="49" charset="0"/>
              </a:rPr>
              <a:t>$_POST</a:t>
            </a:r>
            <a:r>
              <a:rPr lang="en-US" sz="2400" dirty="0"/>
              <a:t>: Variables passed by HTTP POST</a:t>
            </a:r>
          </a:p>
          <a:p>
            <a:pPr>
              <a:spcBef>
                <a:spcPts val="500"/>
              </a:spcBef>
            </a:pPr>
            <a:r>
              <a:rPr lang="en-US" sz="2400" dirty="0"/>
              <a:t> </a:t>
            </a:r>
            <a:r>
              <a:rPr lang="en-US" sz="2400" b="1" dirty="0">
                <a:solidFill>
                  <a:srgbClr val="0033CC"/>
                </a:solidFill>
                <a:latin typeface="Courier New" pitchFamily="49" charset="0"/>
                <a:cs typeface="Courier New" pitchFamily="49" charset="0"/>
              </a:rPr>
              <a:t>$_FILES</a:t>
            </a:r>
            <a:r>
              <a:rPr lang="en-US" sz="2400" dirty="0"/>
              <a:t>: Uploaded file information</a:t>
            </a:r>
          </a:p>
          <a:p>
            <a:pPr>
              <a:spcBef>
                <a:spcPts val="500"/>
              </a:spcBef>
            </a:pPr>
            <a:r>
              <a:rPr lang="en-US" sz="2400" b="1" dirty="0">
                <a:solidFill>
                  <a:srgbClr val="0033CC"/>
                </a:solidFill>
                <a:latin typeface="Courier New" pitchFamily="49" charset="0"/>
                <a:cs typeface="Courier New" pitchFamily="49" charset="0"/>
              </a:rPr>
              <a:t>$_COOKIE</a:t>
            </a:r>
            <a:r>
              <a:rPr lang="en-US" sz="2400" dirty="0"/>
              <a:t>: Cookies sent by HTTP cookie header</a:t>
            </a:r>
          </a:p>
          <a:p>
            <a:pPr>
              <a:spcBef>
                <a:spcPts val="500"/>
              </a:spcBef>
            </a:pPr>
            <a:r>
              <a:rPr lang="en-US" sz="2400" b="1" dirty="0">
                <a:solidFill>
                  <a:srgbClr val="0033CC"/>
                </a:solidFill>
                <a:latin typeface="Courier New" pitchFamily="49" charset="0"/>
                <a:cs typeface="Courier New" pitchFamily="49" charset="0"/>
              </a:rPr>
              <a:t>$_REQUEST</a:t>
            </a:r>
            <a:r>
              <a:rPr lang="en-US" sz="2400" dirty="0"/>
              <a:t>: Contains </a:t>
            </a:r>
            <a:r>
              <a:rPr lang="en-US" sz="2400" b="1" dirty="0">
                <a:solidFill>
                  <a:srgbClr val="0033CC"/>
                </a:solidFill>
                <a:latin typeface="Courier New" pitchFamily="49" charset="0"/>
                <a:cs typeface="Courier New" pitchFamily="49" charset="0"/>
              </a:rPr>
              <a:t>$_GET</a:t>
            </a:r>
            <a:r>
              <a:rPr lang="en-US" sz="2400" dirty="0"/>
              <a:t>, </a:t>
            </a:r>
            <a:r>
              <a:rPr lang="en-US" sz="2400" b="1" dirty="0">
                <a:solidFill>
                  <a:srgbClr val="0033CC"/>
                </a:solidFill>
                <a:latin typeface="Courier New" pitchFamily="49" charset="0"/>
                <a:cs typeface="Courier New" pitchFamily="49" charset="0"/>
              </a:rPr>
              <a:t>$_POST</a:t>
            </a:r>
            <a:r>
              <a:rPr lang="en-US" sz="2400" dirty="0"/>
              <a:t> and </a:t>
            </a:r>
            <a:r>
              <a:rPr lang="en-US" sz="2400" b="1" dirty="0">
                <a:solidFill>
                  <a:srgbClr val="0033CC"/>
                </a:solidFill>
                <a:latin typeface="Courier New" pitchFamily="49" charset="0"/>
                <a:cs typeface="Courier New" pitchFamily="49" charset="0"/>
              </a:rPr>
              <a:t>$_COOKIE</a:t>
            </a:r>
          </a:p>
          <a:p>
            <a:pPr>
              <a:spcBef>
                <a:spcPts val="500"/>
              </a:spcBef>
            </a:pPr>
            <a:r>
              <a:rPr lang="en-US" sz="2400" b="1" dirty="0">
                <a:solidFill>
                  <a:srgbClr val="0033CC"/>
                </a:solidFill>
                <a:latin typeface="Courier New" pitchFamily="49" charset="0"/>
                <a:cs typeface="Courier New" pitchFamily="49" charset="0"/>
              </a:rPr>
              <a:t>$_SESSION</a:t>
            </a:r>
            <a:r>
              <a:rPr lang="en-US" sz="2400" dirty="0"/>
              <a:t>: Session variables</a:t>
            </a:r>
          </a:p>
          <a:p>
            <a:pPr>
              <a:spcBef>
                <a:spcPts val="500"/>
              </a:spcBef>
            </a:pPr>
            <a:endParaRPr lang="en-US" sz="2400" dirty="0"/>
          </a:p>
          <a:p>
            <a:endParaRPr lang="en-US" sz="24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31</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checkerboard(across)">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 Global Arrays (cont’d) </a:t>
            </a:r>
          </a:p>
        </p:txBody>
      </p:sp>
      <p:sp>
        <p:nvSpPr>
          <p:cNvPr id="3" name="Content Placeholder 2"/>
          <p:cNvSpPr>
            <a:spLocks noGrp="1"/>
          </p:cNvSpPr>
          <p:nvPr>
            <p:ph idx="1"/>
          </p:nvPr>
        </p:nvSpPr>
        <p:spPr>
          <a:xfrm>
            <a:off x="304800" y="1143000"/>
            <a:ext cx="8915400" cy="5181600"/>
          </a:xfrm>
        </p:spPr>
        <p:txBody>
          <a:bodyPr/>
          <a:lstStyle/>
          <a:p>
            <a:r>
              <a:rPr lang="en-US" sz="3200" b="1" dirty="0">
                <a:solidFill>
                  <a:srgbClr val="0033CC"/>
                </a:solidFill>
                <a:latin typeface="Courier New" pitchFamily="49" charset="0"/>
                <a:cs typeface="Courier New" pitchFamily="49" charset="0"/>
              </a:rPr>
              <a:t>$_</a:t>
            </a:r>
            <a:r>
              <a:rPr lang="en-US" sz="2800" b="1" dirty="0">
                <a:solidFill>
                  <a:srgbClr val="0033CC"/>
                </a:solidFill>
                <a:latin typeface="Courier New" pitchFamily="49" charset="0"/>
                <a:cs typeface="Courier New" pitchFamily="49" charset="0"/>
              </a:rPr>
              <a:t>SERVER</a:t>
            </a:r>
            <a:r>
              <a:rPr lang="en-US" sz="2800" dirty="0"/>
              <a:t>: Information such as </a:t>
            </a:r>
            <a:r>
              <a:rPr lang="en-US" sz="2800" dirty="0">
                <a:solidFill>
                  <a:srgbClr val="C00000"/>
                </a:solidFill>
              </a:rPr>
              <a:t>headers</a:t>
            </a:r>
            <a:r>
              <a:rPr lang="en-US" sz="2800" dirty="0"/>
              <a:t>, </a:t>
            </a:r>
            <a:r>
              <a:rPr lang="en-US" sz="2800" dirty="0">
                <a:solidFill>
                  <a:srgbClr val="C00000"/>
                </a:solidFill>
              </a:rPr>
              <a:t>server</a:t>
            </a:r>
            <a:r>
              <a:rPr lang="en-US" sz="2800" dirty="0"/>
              <a:t> &amp; </a:t>
            </a:r>
            <a:r>
              <a:rPr lang="en-US" sz="2800" dirty="0">
                <a:solidFill>
                  <a:srgbClr val="C00000"/>
                </a:solidFill>
              </a:rPr>
              <a:t>client</a:t>
            </a:r>
            <a:endParaRPr lang="en-US" sz="2800" dirty="0"/>
          </a:p>
          <a:p>
            <a:pPr lvl="1"/>
            <a:r>
              <a:rPr lang="en-US" sz="2400" dirty="0"/>
              <a:t>Examples of the important keys</a:t>
            </a:r>
          </a:p>
          <a:p>
            <a:pPr lvl="1"/>
            <a:r>
              <a:rPr lang="en-US" sz="2400" b="1" dirty="0">
                <a:solidFill>
                  <a:srgbClr val="0033CC"/>
                </a:solidFill>
                <a:latin typeface="Courier New" pitchFamily="49" charset="0"/>
                <a:cs typeface="Courier New" pitchFamily="49" charset="0"/>
              </a:rPr>
              <a:t>'SERVER_ADDR'</a:t>
            </a:r>
            <a:r>
              <a:rPr lang="en-US" sz="2400" dirty="0"/>
              <a:t>: The IP address of the server</a:t>
            </a:r>
          </a:p>
          <a:p>
            <a:pPr lvl="1"/>
            <a:r>
              <a:rPr lang="en-US" sz="2400" b="1" dirty="0">
                <a:solidFill>
                  <a:srgbClr val="0033CC"/>
                </a:solidFill>
                <a:latin typeface="Courier New" pitchFamily="49" charset="0"/>
                <a:cs typeface="Courier New" pitchFamily="49" charset="0"/>
              </a:rPr>
              <a:t>'SERVER_NAME'</a:t>
            </a:r>
            <a:r>
              <a:rPr lang="en-US" sz="2400" dirty="0"/>
              <a:t>: The name of the server host</a:t>
            </a:r>
          </a:p>
          <a:p>
            <a:pPr lvl="1"/>
            <a:r>
              <a:rPr lang="en-US" sz="2400" b="1" dirty="0">
                <a:solidFill>
                  <a:srgbClr val="0033CC"/>
                </a:solidFill>
                <a:latin typeface="Courier New" pitchFamily="49" charset="0"/>
                <a:cs typeface="Courier New" pitchFamily="49" charset="0"/>
              </a:rPr>
              <a:t>'SERVER_PORT'</a:t>
            </a:r>
            <a:r>
              <a:rPr lang="en-US" sz="2400" dirty="0"/>
              <a:t>: The port of web server</a:t>
            </a:r>
            <a:endParaRPr lang="en-US" sz="2400" b="1" dirty="0">
              <a:solidFill>
                <a:srgbClr val="0033CC"/>
              </a:solidFill>
              <a:latin typeface="Courier New" pitchFamily="49" charset="0"/>
              <a:cs typeface="Courier New" pitchFamily="49" charset="0"/>
            </a:endParaRPr>
          </a:p>
          <a:p>
            <a:pPr lvl="1"/>
            <a:r>
              <a:rPr lang="en-US" sz="2400" b="1" dirty="0">
                <a:solidFill>
                  <a:srgbClr val="0033CC"/>
                </a:solidFill>
                <a:latin typeface="Courier New" pitchFamily="49" charset="0"/>
                <a:cs typeface="Courier New" pitchFamily="49" charset="0"/>
              </a:rPr>
              <a:t>'REQUEST_METHOD'</a:t>
            </a:r>
            <a:r>
              <a:rPr lang="en-US" sz="2400" dirty="0"/>
              <a:t>: The HTTP request method</a:t>
            </a:r>
          </a:p>
          <a:p>
            <a:pPr lvl="1"/>
            <a:r>
              <a:rPr lang="en-US" sz="2400" b="1" dirty="0">
                <a:solidFill>
                  <a:srgbClr val="0033CC"/>
                </a:solidFill>
                <a:latin typeface="Courier New" pitchFamily="49" charset="0"/>
                <a:cs typeface="Courier New" pitchFamily="49" charset="0"/>
              </a:rPr>
              <a:t>'HTTP_USER_AGENT'</a:t>
            </a:r>
            <a:r>
              <a:rPr lang="en-US" sz="2400" dirty="0"/>
              <a:t>: Contents of the HTTP User-Agent</a:t>
            </a:r>
          </a:p>
          <a:p>
            <a:pPr lvl="1"/>
            <a:r>
              <a:rPr lang="en-US" sz="2400" b="1" dirty="0">
                <a:solidFill>
                  <a:srgbClr val="0033CC"/>
                </a:solidFill>
                <a:latin typeface="Courier New" pitchFamily="49" charset="0"/>
                <a:cs typeface="Courier New" pitchFamily="49" charset="0"/>
              </a:rPr>
              <a:t>'REMOTE_ADDR'</a:t>
            </a:r>
            <a:r>
              <a:rPr lang="en-US" sz="2400" dirty="0"/>
              <a:t>: The IP address of client</a:t>
            </a:r>
          </a:p>
          <a:p>
            <a:r>
              <a:rPr lang="en-US" sz="2800" dirty="0"/>
              <a:t>…</a:t>
            </a:r>
          </a:p>
          <a:p>
            <a:r>
              <a:rPr lang="en-US" sz="2800" dirty="0"/>
              <a:t>Complete list: php.net/manual/en/index.php</a:t>
            </a:r>
          </a:p>
          <a:p>
            <a:endParaRPr lang="en-US" sz="40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32</a:t>
            </a:fld>
            <a:endParaRPr lang="en-US" dirty="0"/>
          </a:p>
        </p:txBody>
      </p:sp>
    </p:spTree>
  </p:cSld>
  <p:clrMapOvr>
    <a:masterClrMapping/>
  </p:clrMapOvr>
  <p:transition>
    <p:strips/>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839200" cy="762000"/>
          </a:xfrm>
        </p:spPr>
        <p:txBody>
          <a:bodyPr/>
          <a:lstStyle/>
          <a:p>
            <a:r>
              <a:rPr lang="en-US" dirty="0"/>
              <a:t>Input &amp; Output in Web Applications</a:t>
            </a:r>
          </a:p>
        </p:txBody>
      </p:sp>
      <p:sp>
        <p:nvSpPr>
          <p:cNvPr id="3" name="Content Placeholder 2"/>
          <p:cNvSpPr>
            <a:spLocks noGrp="1"/>
          </p:cNvSpPr>
          <p:nvPr>
            <p:ph idx="1"/>
          </p:nvPr>
        </p:nvSpPr>
        <p:spPr>
          <a:xfrm>
            <a:off x="304800" y="1143000"/>
            <a:ext cx="8991600" cy="5181600"/>
          </a:xfrm>
        </p:spPr>
        <p:txBody>
          <a:bodyPr/>
          <a:lstStyle/>
          <a:p>
            <a:r>
              <a:rPr lang="en-US" sz="3200" dirty="0"/>
              <a:t>Console I/O</a:t>
            </a:r>
          </a:p>
          <a:p>
            <a:pPr lvl="1">
              <a:spcBef>
                <a:spcPts val="500"/>
              </a:spcBef>
            </a:pPr>
            <a:r>
              <a:rPr lang="en-US" sz="2800" dirty="0"/>
              <a:t>Console output of script is gathered by PHP runtime then passed to web server &amp; finally sent to client</a:t>
            </a:r>
          </a:p>
          <a:p>
            <a:pPr lvl="1">
              <a:spcBef>
                <a:spcPts val="500"/>
              </a:spcBef>
            </a:pPr>
            <a:r>
              <a:rPr lang="en-US" sz="2800" dirty="0"/>
              <a:t>(Usually) No console input (</a:t>
            </a:r>
            <a:r>
              <a:rPr lang="en-US" sz="2800" dirty="0" err="1"/>
              <a:t>stdin</a:t>
            </a:r>
            <a:r>
              <a:rPr lang="en-US" sz="2800" dirty="0"/>
              <a:t>)</a:t>
            </a:r>
          </a:p>
          <a:p>
            <a:pPr lvl="2">
              <a:spcBef>
                <a:spcPts val="500"/>
              </a:spcBef>
            </a:pPr>
            <a:r>
              <a:rPr lang="en-US" sz="2400" dirty="0"/>
              <a:t>Input is given by web server to PHP scripts</a:t>
            </a:r>
          </a:p>
          <a:p>
            <a:pPr lvl="3"/>
            <a:r>
              <a:rPr lang="en-US" sz="2000" dirty="0"/>
              <a:t>Usually, the input is the values got from client using </a:t>
            </a:r>
            <a:r>
              <a:rPr lang="en-US" sz="1800" dirty="0"/>
              <a:t>Forms, Ajax, …</a:t>
            </a:r>
          </a:p>
          <a:p>
            <a:pPr lvl="2">
              <a:spcBef>
                <a:spcPts val="500"/>
              </a:spcBef>
            </a:pPr>
            <a:r>
              <a:rPr lang="en-US" sz="2400" dirty="0"/>
              <a:t>Will be discussed later</a:t>
            </a:r>
          </a:p>
          <a:p>
            <a:pPr>
              <a:spcBef>
                <a:spcPts val="1300"/>
              </a:spcBef>
            </a:pPr>
            <a:r>
              <a:rPr lang="en-US" sz="3200" dirty="0"/>
              <a:t>File I/O: Access to files for read/write</a:t>
            </a:r>
          </a:p>
          <a:p>
            <a:pPr lvl="1">
              <a:spcBef>
                <a:spcPts val="1300"/>
              </a:spcBef>
            </a:pPr>
            <a:r>
              <a:rPr lang="en-US" sz="2800" dirty="0"/>
              <a:t>Can also be used for socket </a:t>
            </a:r>
          </a:p>
          <a:p>
            <a:pPr>
              <a:spcBef>
                <a:spcPts val="1300"/>
              </a:spcBef>
            </a:pPr>
            <a:r>
              <a:rPr lang="en-US" sz="3200" dirty="0"/>
              <a:t>Database: Connect and read/write database </a:t>
            </a:r>
          </a:p>
          <a:p>
            <a:pPr lvl="1"/>
            <a:endParaRPr lang="en-US" sz="2800" dirty="0"/>
          </a:p>
          <a:p>
            <a:endParaRPr lang="en-US" sz="32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33</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839200" cy="762000"/>
          </a:xfrm>
        </p:spPr>
        <p:txBody>
          <a:bodyPr/>
          <a:lstStyle/>
          <a:p>
            <a:r>
              <a:rPr lang="en-US" sz="4000" dirty="0"/>
              <a:t>Output: </a:t>
            </a:r>
            <a:r>
              <a:rPr lang="en-US" sz="4000" b="1" dirty="0">
                <a:latin typeface="Courier New" pitchFamily="49" charset="0"/>
                <a:cs typeface="Courier New" pitchFamily="49" charset="0"/>
              </a:rPr>
              <a:t>echo</a:t>
            </a:r>
            <a:r>
              <a:rPr lang="en-US" sz="4000" dirty="0"/>
              <a:t> &amp; </a:t>
            </a:r>
            <a:r>
              <a:rPr lang="en-US" sz="4000" b="1" dirty="0">
                <a:latin typeface="Courier New" pitchFamily="49" charset="0"/>
                <a:cs typeface="Courier New" pitchFamily="49" charset="0"/>
              </a:rPr>
              <a:t>print</a:t>
            </a:r>
            <a:r>
              <a:rPr lang="en-US" sz="4000" dirty="0"/>
              <a:t> &amp; </a:t>
            </a:r>
            <a:r>
              <a:rPr lang="en-US" sz="4000" b="1" dirty="0" err="1">
                <a:latin typeface="Courier New" pitchFamily="49" charset="0"/>
                <a:cs typeface="Courier New" pitchFamily="49" charset="0"/>
              </a:rPr>
              <a:t>var_dump</a:t>
            </a:r>
            <a:endParaRPr lang="en-US" sz="4000" b="1" dirty="0">
              <a:latin typeface="Courier New" pitchFamily="49" charset="0"/>
              <a:cs typeface="Courier New" pitchFamily="49" charset="0"/>
            </a:endParaRPr>
          </a:p>
        </p:txBody>
      </p:sp>
      <p:sp>
        <p:nvSpPr>
          <p:cNvPr id="3" name="Content Placeholder 2"/>
          <p:cNvSpPr>
            <a:spLocks noGrp="1"/>
          </p:cNvSpPr>
          <p:nvPr>
            <p:ph idx="1"/>
          </p:nvPr>
        </p:nvSpPr>
        <p:spPr>
          <a:xfrm>
            <a:off x="304800" y="1066800"/>
            <a:ext cx="8610600" cy="5181600"/>
          </a:xfrm>
        </p:spPr>
        <p:txBody>
          <a:bodyPr/>
          <a:lstStyle/>
          <a:p>
            <a:pPr>
              <a:spcBef>
                <a:spcPts val="300"/>
              </a:spcBef>
              <a:buNone/>
            </a:pPr>
            <a:r>
              <a:rPr lang="en-US" altLang="zh-CN" sz="2400" b="1" dirty="0">
                <a:latin typeface="Courier New" pitchFamily="49" charset="0"/>
                <a:ea typeface="宋体" pitchFamily="2" charset="-122"/>
              </a:rPr>
              <a:t>&lt;?</a:t>
            </a:r>
            <a:r>
              <a:rPr lang="en-US" altLang="zh-CN" sz="2400" b="1" dirty="0" err="1">
                <a:latin typeface="Courier New" pitchFamily="49" charset="0"/>
                <a:ea typeface="宋体" pitchFamily="2" charset="-122"/>
              </a:rPr>
              <a:t>php</a:t>
            </a:r>
            <a:endParaRPr lang="en-US" altLang="zh-CN" sz="2400" b="1" dirty="0">
              <a:latin typeface="Courier New" pitchFamily="49" charset="0"/>
              <a:ea typeface="宋体" pitchFamily="2" charset="-122"/>
            </a:endParaRPr>
          </a:p>
          <a:p>
            <a:pPr>
              <a:spcBef>
                <a:spcPts val="300"/>
              </a:spcBef>
              <a:buNone/>
            </a:pPr>
            <a:r>
              <a:rPr lang="en-US" altLang="zh-CN" sz="2400" b="1" dirty="0">
                <a:latin typeface="Courier New" pitchFamily="49" charset="0"/>
                <a:ea typeface="宋体" pitchFamily="2" charset="-122"/>
              </a:rPr>
              <a:t>$</a:t>
            </a:r>
            <a:r>
              <a:rPr lang="en-US" altLang="zh-CN" sz="2400" b="1" dirty="0" err="1">
                <a:latin typeface="Courier New" pitchFamily="49" charset="0"/>
                <a:ea typeface="宋体" pitchFamily="2" charset="-122"/>
              </a:rPr>
              <a:t>foo</a:t>
            </a:r>
            <a:r>
              <a:rPr lang="en-US" altLang="zh-CN" sz="2400" b="1" dirty="0">
                <a:latin typeface="Courier New" pitchFamily="49" charset="0"/>
                <a:ea typeface="宋体" pitchFamily="2" charset="-122"/>
              </a:rPr>
              <a:t> = 25;			// Numerical variable</a:t>
            </a:r>
          </a:p>
          <a:p>
            <a:pPr>
              <a:spcBef>
                <a:spcPts val="300"/>
              </a:spcBef>
              <a:buNone/>
            </a:pPr>
            <a:r>
              <a:rPr lang="en-US" altLang="zh-CN" sz="2400" b="1" dirty="0">
                <a:latin typeface="Courier New" pitchFamily="49" charset="0"/>
                <a:ea typeface="宋体" pitchFamily="2" charset="-122"/>
              </a:rPr>
              <a:t>$bar = "Hello";		// String variable</a:t>
            </a:r>
          </a:p>
          <a:p>
            <a:pPr>
              <a:spcBef>
                <a:spcPts val="300"/>
              </a:spcBef>
              <a:buNone/>
            </a:pPr>
            <a:endParaRPr lang="en-US" altLang="zh-CN" sz="2400" b="1" dirty="0">
              <a:latin typeface="Courier New" pitchFamily="49" charset="0"/>
              <a:ea typeface="宋体" pitchFamily="2" charset="-122"/>
            </a:endParaRPr>
          </a:p>
          <a:p>
            <a:pPr>
              <a:spcBef>
                <a:spcPts val="300"/>
              </a:spcBef>
              <a:buNone/>
            </a:pPr>
            <a:r>
              <a:rPr lang="en-US" altLang="zh-CN" sz="2400" b="1" dirty="0">
                <a:latin typeface="Courier New" pitchFamily="49" charset="0"/>
                <a:ea typeface="宋体" pitchFamily="2" charset="-122"/>
              </a:rPr>
              <a:t>echo $bar."\n";			// Hello</a:t>
            </a:r>
          </a:p>
          <a:p>
            <a:pPr>
              <a:spcBef>
                <a:spcPts val="300"/>
              </a:spcBef>
              <a:buNone/>
            </a:pPr>
            <a:r>
              <a:rPr lang="en-US" altLang="zh-CN" sz="2400" b="1" dirty="0">
                <a:latin typeface="Courier New" pitchFamily="49" charset="0"/>
                <a:ea typeface="宋体" pitchFamily="2" charset="-122"/>
              </a:rPr>
              <a:t>echo $</a:t>
            </a:r>
            <a:r>
              <a:rPr lang="en-US" altLang="zh-CN" sz="2400" b="1" dirty="0" err="1">
                <a:latin typeface="Courier New" pitchFamily="49" charset="0"/>
                <a:ea typeface="宋体" pitchFamily="2" charset="-122"/>
              </a:rPr>
              <a:t>foo,$bar</a:t>
            </a:r>
            <a:r>
              <a:rPr lang="en-US" altLang="zh-CN" sz="2400" b="1" dirty="0">
                <a:latin typeface="Courier New" pitchFamily="49" charset="0"/>
                <a:ea typeface="宋体" pitchFamily="2" charset="-122"/>
              </a:rPr>
              <a:t>,"\n";		// 25Hello</a:t>
            </a:r>
          </a:p>
          <a:p>
            <a:pPr>
              <a:spcBef>
                <a:spcPts val="300"/>
              </a:spcBef>
              <a:buNone/>
            </a:pPr>
            <a:r>
              <a:rPr lang="en-US" altLang="zh-CN" sz="2400" b="1" dirty="0">
                <a:latin typeface="Courier New" pitchFamily="49" charset="0"/>
                <a:ea typeface="宋体" pitchFamily="2" charset="-122"/>
              </a:rPr>
              <a:t>echo "5x5=".$foo."\n";	// 5x5=25</a:t>
            </a:r>
          </a:p>
          <a:p>
            <a:pPr>
              <a:spcBef>
                <a:spcPts val="300"/>
              </a:spcBef>
              <a:buNone/>
            </a:pPr>
            <a:r>
              <a:rPr lang="en-US" altLang="zh-CN" sz="2400" b="1" dirty="0">
                <a:latin typeface="Courier New" pitchFamily="49" charset="0"/>
                <a:ea typeface="宋体" pitchFamily="2" charset="-122"/>
              </a:rPr>
              <a:t>echo "5x5=$foo\n";		// 5x5=25</a:t>
            </a:r>
          </a:p>
          <a:p>
            <a:pPr>
              <a:spcBef>
                <a:spcPts val="300"/>
              </a:spcBef>
              <a:buNone/>
            </a:pPr>
            <a:r>
              <a:rPr lang="en-US" altLang="zh-CN" sz="2400" b="1" dirty="0">
                <a:latin typeface="Courier New" pitchFamily="49" charset="0"/>
                <a:ea typeface="宋体" pitchFamily="2" charset="-122"/>
              </a:rPr>
              <a:t>echo </a:t>
            </a:r>
            <a:r>
              <a:rPr lang="en-US" altLang="zh-CN" sz="2400" b="1" dirty="0">
                <a:solidFill>
                  <a:srgbClr val="C00000"/>
                </a:solidFill>
                <a:latin typeface="Courier New" pitchFamily="49" charset="0"/>
                <a:ea typeface="宋体" pitchFamily="2" charset="-122"/>
              </a:rPr>
              <a:t>'</a:t>
            </a:r>
            <a:r>
              <a:rPr lang="en-US" altLang="zh-CN" sz="2400" b="1" dirty="0">
                <a:latin typeface="Courier New" pitchFamily="49" charset="0"/>
                <a:ea typeface="宋体" pitchFamily="2" charset="-122"/>
              </a:rPr>
              <a:t>5x5=$foo\n</a:t>
            </a:r>
            <a:r>
              <a:rPr lang="en-US" altLang="zh-CN" sz="2400" b="1" dirty="0">
                <a:solidFill>
                  <a:srgbClr val="C00000"/>
                </a:solidFill>
                <a:latin typeface="Courier New" pitchFamily="49" charset="0"/>
                <a:ea typeface="宋体" pitchFamily="2" charset="-122"/>
              </a:rPr>
              <a:t>'</a:t>
            </a:r>
            <a:r>
              <a:rPr lang="en-US" altLang="zh-CN" sz="2400" b="1" dirty="0">
                <a:latin typeface="Courier New" pitchFamily="49" charset="0"/>
                <a:ea typeface="宋体" pitchFamily="2" charset="-122"/>
              </a:rPr>
              <a:t>;		// </a:t>
            </a:r>
            <a:r>
              <a:rPr lang="en-US" altLang="zh-CN" sz="2400" b="1" dirty="0">
                <a:solidFill>
                  <a:srgbClr val="C00000"/>
                </a:solidFill>
                <a:latin typeface="Courier New" pitchFamily="49" charset="0"/>
                <a:ea typeface="宋体" pitchFamily="2" charset="-122"/>
              </a:rPr>
              <a:t>5x5=$foo\n</a:t>
            </a:r>
          </a:p>
          <a:p>
            <a:pPr>
              <a:spcBef>
                <a:spcPts val="300"/>
              </a:spcBef>
              <a:buNone/>
            </a:pPr>
            <a:r>
              <a:rPr lang="en-US" altLang="zh-CN" sz="2400" b="1" dirty="0">
                <a:latin typeface="Courier New" pitchFamily="49" charset="0"/>
                <a:ea typeface="宋体" pitchFamily="2" charset="-122"/>
              </a:rPr>
              <a:t>print "\n";			// newline</a:t>
            </a:r>
          </a:p>
          <a:p>
            <a:pPr>
              <a:spcBef>
                <a:spcPts val="300"/>
              </a:spcBef>
              <a:buNone/>
            </a:pPr>
            <a:r>
              <a:rPr lang="en-US" altLang="zh-CN" sz="2400" b="1" dirty="0">
                <a:latin typeface="Courier New" pitchFamily="49" charset="0"/>
                <a:ea typeface="宋体" pitchFamily="2" charset="-122"/>
              </a:rPr>
              <a:t>print "Output is ".$</a:t>
            </a:r>
            <a:r>
              <a:rPr lang="en-US" altLang="zh-CN" sz="2400" b="1" dirty="0" err="1">
                <a:latin typeface="Courier New" pitchFamily="49" charset="0"/>
                <a:ea typeface="宋体" pitchFamily="2" charset="-122"/>
              </a:rPr>
              <a:t>foo</a:t>
            </a:r>
            <a:r>
              <a:rPr lang="en-US" altLang="zh-CN" sz="2400" b="1" dirty="0">
                <a:latin typeface="Courier New" pitchFamily="49" charset="0"/>
                <a:ea typeface="宋体" pitchFamily="2" charset="-122"/>
              </a:rPr>
              <a:t>;	// Output is 25</a:t>
            </a:r>
          </a:p>
          <a:p>
            <a:pPr>
              <a:spcBef>
                <a:spcPts val="300"/>
              </a:spcBef>
              <a:buNone/>
            </a:pPr>
            <a:r>
              <a:rPr lang="en-US" altLang="zh-CN" sz="2400" b="1" dirty="0" err="1">
                <a:latin typeface="Courier New" pitchFamily="49" charset="0"/>
                <a:ea typeface="宋体" pitchFamily="2" charset="-122"/>
              </a:rPr>
              <a:t>var_dump</a:t>
            </a:r>
            <a:r>
              <a:rPr lang="en-US" altLang="zh-CN" sz="2400" b="1" dirty="0">
                <a:latin typeface="Courier New" pitchFamily="49" charset="0"/>
                <a:ea typeface="宋体" pitchFamily="2" charset="-122"/>
              </a:rPr>
              <a:t>($</a:t>
            </a:r>
            <a:r>
              <a:rPr lang="en-US" altLang="zh-CN" sz="2400" b="1" dirty="0" err="1">
                <a:latin typeface="Courier New" pitchFamily="49" charset="0"/>
                <a:ea typeface="宋体" pitchFamily="2" charset="-122"/>
              </a:rPr>
              <a:t>foo</a:t>
            </a:r>
            <a:r>
              <a:rPr lang="en-US" altLang="zh-CN" sz="2400" b="1" dirty="0">
                <a:latin typeface="Courier New" pitchFamily="49" charset="0"/>
                <a:ea typeface="宋体" pitchFamily="2" charset="-122"/>
              </a:rPr>
              <a:t>);          // </a:t>
            </a:r>
            <a:r>
              <a:rPr lang="en-US" altLang="zh-CN" sz="2400" b="1" dirty="0" err="1">
                <a:latin typeface="Courier New" pitchFamily="49" charset="0"/>
                <a:ea typeface="宋体" pitchFamily="2" charset="-122"/>
              </a:rPr>
              <a:t>int</a:t>
            </a:r>
            <a:r>
              <a:rPr lang="en-US" altLang="zh-CN" sz="2400" b="1" dirty="0">
                <a:latin typeface="Courier New" pitchFamily="49" charset="0"/>
                <a:ea typeface="宋体" pitchFamily="2" charset="-122"/>
              </a:rPr>
              <a:t>(25)</a:t>
            </a:r>
          </a:p>
          <a:p>
            <a:pPr>
              <a:spcBef>
                <a:spcPts val="300"/>
              </a:spcBef>
              <a:buNone/>
            </a:pPr>
            <a:r>
              <a:rPr lang="en-US" altLang="zh-CN" sz="2400" b="1" dirty="0">
                <a:latin typeface="Courier New" pitchFamily="49" charset="0"/>
                <a:ea typeface="宋体" pitchFamily="2" charset="-122"/>
              </a:rPr>
              <a:t>?&gt;</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34</a:t>
            </a:fld>
            <a:endParaRPr lang="en-US" dirty="0"/>
          </a:p>
        </p:txBody>
      </p:sp>
    </p:spTree>
  </p:cSld>
  <p:clrMapOvr>
    <a:masterClrMapping/>
  </p:clrMapOvr>
  <p:transition>
    <p:strips/>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Filesystem Operations</a:t>
            </a:r>
          </a:p>
        </p:txBody>
      </p:sp>
      <p:sp>
        <p:nvSpPr>
          <p:cNvPr id="3" name="Content Placeholder 2"/>
          <p:cNvSpPr>
            <a:spLocks noGrp="1"/>
          </p:cNvSpPr>
          <p:nvPr>
            <p:ph idx="1"/>
          </p:nvPr>
        </p:nvSpPr>
        <p:spPr>
          <a:xfrm>
            <a:off x="304800" y="1143000"/>
            <a:ext cx="8839200" cy="5181600"/>
          </a:xfrm>
        </p:spPr>
        <p:txBody>
          <a:bodyPr/>
          <a:lstStyle/>
          <a:p>
            <a:r>
              <a:rPr lang="en-US" dirty="0"/>
              <a:t>PHP filesystem operations are similar to C</a:t>
            </a:r>
          </a:p>
          <a:p>
            <a:pPr lvl="1"/>
            <a:r>
              <a:rPr lang="en-US" sz="2900" b="1" dirty="0" err="1">
                <a:solidFill>
                  <a:srgbClr val="0033CC"/>
                </a:solidFill>
                <a:latin typeface="Courier New" pitchFamily="49" charset="0"/>
                <a:cs typeface="Courier New" pitchFamily="49" charset="0"/>
              </a:rPr>
              <a:t>fopen</a:t>
            </a:r>
            <a:r>
              <a:rPr lang="en-US" sz="2900" b="1" dirty="0">
                <a:solidFill>
                  <a:srgbClr val="0033CC"/>
                </a:solidFill>
                <a:latin typeface="Courier New" pitchFamily="49" charset="0"/>
                <a:cs typeface="Courier New" pitchFamily="49" charset="0"/>
              </a:rPr>
              <a:t>(), </a:t>
            </a:r>
            <a:r>
              <a:rPr lang="en-US" sz="2900" b="1" dirty="0" err="1">
                <a:solidFill>
                  <a:srgbClr val="0033CC"/>
                </a:solidFill>
                <a:latin typeface="Courier New" pitchFamily="49" charset="0"/>
                <a:cs typeface="Courier New" pitchFamily="49" charset="0"/>
              </a:rPr>
              <a:t>fgetc</a:t>
            </a:r>
            <a:r>
              <a:rPr lang="en-US" sz="2900" b="1" dirty="0">
                <a:solidFill>
                  <a:srgbClr val="0033CC"/>
                </a:solidFill>
                <a:latin typeface="Courier New" pitchFamily="49" charset="0"/>
                <a:cs typeface="Courier New" pitchFamily="49" charset="0"/>
              </a:rPr>
              <a:t>(), </a:t>
            </a:r>
            <a:r>
              <a:rPr lang="en-US" sz="2900" b="1" dirty="0" err="1">
                <a:solidFill>
                  <a:srgbClr val="0033CC"/>
                </a:solidFill>
                <a:latin typeface="Courier New" pitchFamily="49" charset="0"/>
                <a:cs typeface="Courier New" pitchFamily="49" charset="0"/>
              </a:rPr>
              <a:t>fputc</a:t>
            </a:r>
            <a:r>
              <a:rPr lang="en-US" sz="2900" b="1" dirty="0">
                <a:solidFill>
                  <a:srgbClr val="0033CC"/>
                </a:solidFill>
                <a:latin typeface="Courier New" pitchFamily="49" charset="0"/>
                <a:cs typeface="Courier New" pitchFamily="49" charset="0"/>
              </a:rPr>
              <a:t>(),    </a:t>
            </a:r>
            <a:r>
              <a:rPr lang="en-US" sz="2900" b="1" dirty="0" err="1">
                <a:solidFill>
                  <a:srgbClr val="0033CC"/>
                </a:solidFill>
                <a:latin typeface="Courier New" pitchFamily="49" charset="0"/>
                <a:cs typeface="Courier New" pitchFamily="49" charset="0"/>
              </a:rPr>
              <a:t>fread</a:t>
            </a:r>
            <a:r>
              <a:rPr lang="en-US" sz="2900" b="1" dirty="0">
                <a:solidFill>
                  <a:srgbClr val="0033CC"/>
                </a:solidFill>
                <a:latin typeface="Courier New" pitchFamily="49" charset="0"/>
                <a:cs typeface="Courier New" pitchFamily="49" charset="0"/>
              </a:rPr>
              <a:t>(), </a:t>
            </a:r>
            <a:r>
              <a:rPr lang="en-US" sz="2900" b="1" dirty="0" err="1">
                <a:solidFill>
                  <a:srgbClr val="0033CC"/>
                </a:solidFill>
                <a:latin typeface="Courier New" pitchFamily="49" charset="0"/>
                <a:cs typeface="Courier New" pitchFamily="49" charset="0"/>
              </a:rPr>
              <a:t>fwrite</a:t>
            </a:r>
            <a:r>
              <a:rPr lang="en-US" sz="2900" b="1" dirty="0">
                <a:solidFill>
                  <a:srgbClr val="0033CC"/>
                </a:solidFill>
                <a:latin typeface="Courier New" pitchFamily="49" charset="0"/>
                <a:cs typeface="Courier New" pitchFamily="49" charset="0"/>
              </a:rPr>
              <a:t>(), </a:t>
            </a:r>
            <a:r>
              <a:rPr lang="en-US" sz="2900" b="1" dirty="0" err="1">
                <a:solidFill>
                  <a:srgbClr val="0033CC"/>
                </a:solidFill>
                <a:latin typeface="Courier New" pitchFamily="49" charset="0"/>
                <a:cs typeface="Courier New" pitchFamily="49" charset="0"/>
              </a:rPr>
              <a:t>fseek</a:t>
            </a:r>
            <a:r>
              <a:rPr lang="en-US" sz="2900" b="1" dirty="0">
                <a:solidFill>
                  <a:srgbClr val="0033CC"/>
                </a:solidFill>
                <a:latin typeface="Courier New" pitchFamily="49" charset="0"/>
                <a:cs typeface="Courier New" pitchFamily="49" charset="0"/>
              </a:rPr>
              <a:t>(), rewind(), flock(), </a:t>
            </a:r>
            <a:r>
              <a:rPr lang="en-US" sz="2900" b="1" dirty="0" err="1">
                <a:solidFill>
                  <a:srgbClr val="0033CC"/>
                </a:solidFill>
                <a:latin typeface="Courier New" pitchFamily="49" charset="0"/>
                <a:cs typeface="Courier New" pitchFamily="49" charset="0"/>
              </a:rPr>
              <a:t>fclose</a:t>
            </a:r>
            <a:r>
              <a:rPr lang="en-US" sz="2900" b="1" dirty="0">
                <a:solidFill>
                  <a:srgbClr val="0033CC"/>
                </a:solidFill>
                <a:latin typeface="Courier New" pitchFamily="49" charset="0"/>
                <a:cs typeface="Courier New" pitchFamily="49" charset="0"/>
              </a:rPr>
              <a:t>()</a:t>
            </a:r>
          </a:p>
          <a:p>
            <a:r>
              <a:rPr lang="en-US" sz="3200" b="1" dirty="0" err="1">
                <a:solidFill>
                  <a:srgbClr val="0033CC"/>
                </a:solidFill>
                <a:latin typeface="Courier New" pitchFamily="49" charset="0"/>
                <a:cs typeface="Courier New" pitchFamily="49" charset="0"/>
              </a:rPr>
              <a:t>fopen</a:t>
            </a:r>
            <a:r>
              <a:rPr lang="en-US" dirty="0"/>
              <a:t> opens URL of supported protocols</a:t>
            </a:r>
          </a:p>
          <a:p>
            <a:pPr lvl="1"/>
            <a:r>
              <a:rPr lang="en-US" dirty="0"/>
              <a:t>file://</a:t>
            </a:r>
          </a:p>
          <a:p>
            <a:pPr lvl="1"/>
            <a:r>
              <a:rPr lang="en-US" dirty="0"/>
              <a:t>http://, ftp://, …</a:t>
            </a:r>
          </a:p>
          <a:p>
            <a:r>
              <a:rPr lang="en-US" dirty="0"/>
              <a:t>To open binary files safely: </a:t>
            </a:r>
            <a:r>
              <a:rPr lang="en-US" b="1" dirty="0">
                <a:solidFill>
                  <a:srgbClr val="0033CC"/>
                </a:solidFill>
                <a:latin typeface="Courier New" pitchFamily="49" charset="0"/>
                <a:cs typeface="Courier New" pitchFamily="49" charset="0"/>
              </a:rPr>
              <a:t>b</a:t>
            </a:r>
            <a:r>
              <a:rPr lang="fa-IR" b="1" dirty="0">
                <a:solidFill>
                  <a:srgbClr val="0033CC"/>
                </a:solidFill>
                <a:latin typeface="Courier New" pitchFamily="49" charset="0"/>
                <a:cs typeface="Courier New" pitchFamily="49" charset="0"/>
              </a:rPr>
              <a:t> </a:t>
            </a:r>
          </a:p>
          <a:p>
            <a:pPr lvl="1"/>
            <a:r>
              <a:rPr lang="en-US" b="1" dirty="0" err="1">
                <a:solidFill>
                  <a:srgbClr val="0033CC"/>
                </a:solidFill>
                <a:latin typeface="Courier New" pitchFamily="49" charset="0"/>
                <a:cs typeface="Courier New" pitchFamily="49" charset="0"/>
              </a:rPr>
              <a:t>fopen</a:t>
            </a:r>
            <a:r>
              <a:rPr lang="en-US" b="1" dirty="0">
                <a:solidFill>
                  <a:srgbClr val="0033CC"/>
                </a:solidFill>
                <a:latin typeface="Courier New" pitchFamily="49" charset="0"/>
                <a:cs typeface="Courier New" pitchFamily="49" charset="0"/>
              </a:rPr>
              <a:t>($</a:t>
            </a:r>
            <a:r>
              <a:rPr lang="en-US" b="1" dirty="0" err="1">
                <a:solidFill>
                  <a:srgbClr val="0033CC"/>
                </a:solidFill>
                <a:latin typeface="Courier New" pitchFamily="49" charset="0"/>
                <a:cs typeface="Courier New" pitchFamily="49" charset="0"/>
              </a:rPr>
              <a:t>fileName</a:t>
            </a:r>
            <a:r>
              <a:rPr lang="en-US" b="1" dirty="0">
                <a:solidFill>
                  <a:srgbClr val="0033CC"/>
                </a:solidFill>
                <a:latin typeface="Courier New" pitchFamily="49" charset="0"/>
                <a:cs typeface="Courier New" pitchFamily="49" charset="0"/>
              </a:rPr>
              <a:t>, "</a:t>
            </a:r>
            <a:r>
              <a:rPr lang="en-US" b="1" dirty="0" err="1">
                <a:solidFill>
                  <a:srgbClr val="0033CC"/>
                </a:solidFill>
                <a:latin typeface="Courier New" pitchFamily="49" charset="0"/>
                <a:cs typeface="Courier New" pitchFamily="49" charset="0"/>
              </a:rPr>
              <a:t>rb</a:t>
            </a:r>
            <a:r>
              <a:rPr lang="en-US" b="1" dirty="0">
                <a:solidFill>
                  <a:srgbClr val="0033CC"/>
                </a:solidFill>
                <a:latin typeface="Courier New" pitchFamily="49" charset="0"/>
                <a:cs typeface="Courier New" pitchFamily="49" charset="0"/>
              </a:rPr>
              <a:t>").</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35</a:t>
            </a:fld>
            <a:endParaRPr lang="en-US" dirty="0"/>
          </a:p>
        </p:txBody>
      </p:sp>
    </p:spTree>
  </p:cSld>
  <p:clrMapOvr>
    <a:masterClrMapping/>
  </p:clrMapOvr>
  <p:transition>
    <p:strips/>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Filesystem</a:t>
            </a:r>
            <a:r>
              <a:rPr lang="en-US" dirty="0"/>
              <a:t> Operations (Security)</a:t>
            </a:r>
          </a:p>
        </p:txBody>
      </p:sp>
      <p:sp>
        <p:nvSpPr>
          <p:cNvPr id="3" name="Content Placeholder 2"/>
          <p:cNvSpPr>
            <a:spLocks noGrp="1"/>
          </p:cNvSpPr>
          <p:nvPr>
            <p:ph idx="1"/>
          </p:nvPr>
        </p:nvSpPr>
        <p:spPr>
          <a:xfrm>
            <a:off x="304800" y="1143000"/>
            <a:ext cx="8839200" cy="5181600"/>
          </a:xfrm>
        </p:spPr>
        <p:txBody>
          <a:bodyPr/>
          <a:lstStyle/>
          <a:p>
            <a:r>
              <a:rPr lang="en-US" dirty="0"/>
              <a:t>To increase security of web-servers, the </a:t>
            </a:r>
            <a:r>
              <a:rPr lang="en-US" b="1" dirty="0" err="1">
                <a:solidFill>
                  <a:srgbClr val="0033CC"/>
                </a:solidFill>
                <a:latin typeface="Courier New" pitchFamily="49" charset="0"/>
                <a:cs typeface="Courier New" pitchFamily="49" charset="0"/>
              </a:rPr>
              <a:t>fopen</a:t>
            </a:r>
            <a:r>
              <a:rPr lang="en-US" dirty="0"/>
              <a:t> function may be disabled</a:t>
            </a:r>
          </a:p>
          <a:p>
            <a:pPr lvl="1"/>
            <a:r>
              <a:rPr lang="en-US" dirty="0"/>
              <a:t>So, none of the previous functions can be used </a:t>
            </a:r>
            <a:r>
              <a:rPr lang="en-US" dirty="0">
                <a:sym typeface="Wingdings" pitchFamily="2" charset="2"/>
              </a:rPr>
              <a:t></a:t>
            </a:r>
            <a:endParaRPr lang="en-US" dirty="0"/>
          </a:p>
          <a:p>
            <a:r>
              <a:rPr lang="en-US" dirty="0"/>
              <a:t>Alternative functions (limited functionalities)</a:t>
            </a:r>
          </a:p>
          <a:p>
            <a:r>
              <a:rPr lang="en-US" sz="3200" b="1" dirty="0" err="1">
                <a:solidFill>
                  <a:srgbClr val="0033CC"/>
                </a:solidFill>
                <a:latin typeface="Courier New" pitchFamily="49" charset="0"/>
                <a:cs typeface="Courier New" pitchFamily="49" charset="0"/>
              </a:rPr>
              <a:t>file_get_contents</a:t>
            </a:r>
            <a:r>
              <a:rPr lang="en-US" sz="3200" dirty="0"/>
              <a:t>: To read file content into a string</a:t>
            </a:r>
          </a:p>
          <a:p>
            <a:r>
              <a:rPr lang="en-US" sz="3200" b="1" dirty="0" err="1">
                <a:solidFill>
                  <a:srgbClr val="0033CC"/>
                </a:solidFill>
                <a:latin typeface="Courier New" pitchFamily="49" charset="0"/>
                <a:cs typeface="Courier New" pitchFamily="49" charset="0"/>
              </a:rPr>
              <a:t>file_put_contents</a:t>
            </a:r>
            <a:r>
              <a:rPr lang="en-US" sz="3200" dirty="0"/>
              <a:t>: To write a string into a file </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36</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in PHP vs. Java: Similarities</a:t>
            </a:r>
          </a:p>
        </p:txBody>
      </p:sp>
      <p:sp>
        <p:nvSpPr>
          <p:cNvPr id="3" name="Content Placeholder 2"/>
          <p:cNvSpPr>
            <a:spLocks noGrp="1"/>
          </p:cNvSpPr>
          <p:nvPr>
            <p:ph idx="1"/>
          </p:nvPr>
        </p:nvSpPr>
        <p:spPr/>
        <p:txBody>
          <a:bodyPr/>
          <a:lstStyle/>
          <a:p>
            <a:r>
              <a:rPr lang="en-US" dirty="0"/>
              <a:t>Concepts all are the same</a:t>
            </a:r>
          </a:p>
          <a:p>
            <a:pPr lvl="1"/>
            <a:r>
              <a:rPr lang="en-US" dirty="0"/>
              <a:t>Class and Object</a:t>
            </a:r>
          </a:p>
          <a:p>
            <a:pPr lvl="2"/>
            <a:r>
              <a:rPr lang="en-US" dirty="0"/>
              <a:t>Instantiation, Constructor, Destructor</a:t>
            </a:r>
          </a:p>
          <a:p>
            <a:pPr lvl="1"/>
            <a:r>
              <a:rPr lang="en-US" dirty="0"/>
              <a:t>Properties and Methods</a:t>
            </a:r>
          </a:p>
          <a:p>
            <a:pPr lvl="1"/>
            <a:r>
              <a:rPr lang="en-US" dirty="0"/>
              <a:t>Inheritance</a:t>
            </a:r>
          </a:p>
          <a:p>
            <a:pPr lvl="2"/>
            <a:r>
              <a:rPr lang="en-US" dirty="0"/>
              <a:t>Method Overriding </a:t>
            </a:r>
          </a:p>
          <a:p>
            <a:pPr lvl="1"/>
            <a:r>
              <a:rPr lang="en-US" dirty="0"/>
              <a:t>Access control</a:t>
            </a:r>
          </a:p>
          <a:p>
            <a:pPr lvl="2"/>
            <a:r>
              <a:rPr lang="en-US" dirty="0"/>
              <a:t>Public, Private, Protected</a:t>
            </a:r>
          </a:p>
          <a:p>
            <a:pPr lvl="1"/>
            <a:r>
              <a:rPr lang="en-US" dirty="0"/>
              <a:t>Static members</a:t>
            </a:r>
          </a:p>
          <a:p>
            <a:pPr lvl="1"/>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37</a:t>
            </a:fld>
            <a:endParaRPr lang="en-US" dirty="0"/>
          </a:p>
        </p:txBody>
      </p:sp>
    </p:spTree>
    <p:extLst>
      <p:ext uri="{BB962C8B-B14F-4D97-AF65-F5344CB8AC3E}">
        <p14:creationId xmlns:p14="http://schemas.microsoft.com/office/powerpoint/2010/main" val="1836589484"/>
      </p:ext>
    </p:extLst>
  </p:cSld>
  <p:clrMapOvr>
    <a:masterClrMapping/>
  </p:clrMapOvr>
  <p:transition>
    <p:strips/>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OOP in PHP vs. Java: Differences</a:t>
            </a:r>
          </a:p>
        </p:txBody>
      </p:sp>
      <p:sp>
        <p:nvSpPr>
          <p:cNvPr id="3" name="Content Placeholder 2"/>
          <p:cNvSpPr>
            <a:spLocks noGrp="1"/>
          </p:cNvSpPr>
          <p:nvPr>
            <p:ph idx="1"/>
          </p:nvPr>
        </p:nvSpPr>
        <p:spPr>
          <a:xfrm>
            <a:off x="304800" y="1143000"/>
            <a:ext cx="8839200" cy="5181600"/>
          </a:xfrm>
        </p:spPr>
        <p:txBody>
          <a:bodyPr/>
          <a:lstStyle/>
          <a:p>
            <a:pPr>
              <a:spcBef>
                <a:spcPts val="100"/>
              </a:spcBef>
            </a:pPr>
            <a:r>
              <a:rPr lang="en-US" sz="3200" dirty="0"/>
              <a:t>The concepts are implemented in interpreted language (no type) + different keyword</a:t>
            </a:r>
          </a:p>
          <a:p>
            <a:pPr>
              <a:spcBef>
                <a:spcPts val="100"/>
              </a:spcBef>
            </a:pPr>
            <a:r>
              <a:rPr lang="en-US" sz="3200" dirty="0"/>
              <a:t>Class definition:</a:t>
            </a:r>
            <a:r>
              <a:rPr lang="en-US" sz="2800" b="1" dirty="0">
                <a:solidFill>
                  <a:srgbClr val="0033CC"/>
                </a:solidFill>
                <a:latin typeface="Courier New" pitchFamily="49" charset="0"/>
                <a:cs typeface="Courier New" pitchFamily="49" charset="0"/>
              </a:rPr>
              <a:t> class  {}</a:t>
            </a:r>
            <a:r>
              <a:rPr lang="en-US" sz="3200" dirty="0">
                <a:solidFill>
                  <a:srgbClr val="000000"/>
                </a:solidFill>
              </a:rPr>
              <a:t> </a:t>
            </a:r>
            <a:endParaRPr lang="en-US" sz="3200" dirty="0"/>
          </a:p>
          <a:p>
            <a:pPr>
              <a:spcBef>
                <a:spcPts val="100"/>
              </a:spcBef>
            </a:pPr>
            <a:r>
              <a:rPr lang="en-US" sz="3200" dirty="0"/>
              <a:t>Object instantiation &amp; deletion:</a:t>
            </a:r>
            <a:r>
              <a:rPr lang="en-US" sz="2800" b="1" dirty="0">
                <a:solidFill>
                  <a:srgbClr val="0033CC"/>
                </a:solidFill>
                <a:latin typeface="Courier New" pitchFamily="49" charset="0"/>
                <a:cs typeface="Courier New" pitchFamily="49" charset="0"/>
              </a:rPr>
              <a:t> new, unset</a:t>
            </a:r>
            <a:endParaRPr lang="en-US" sz="3200" dirty="0"/>
          </a:p>
          <a:p>
            <a:pPr>
              <a:spcBef>
                <a:spcPts val="100"/>
              </a:spcBef>
            </a:pPr>
            <a:r>
              <a:rPr lang="en-US" sz="3200" dirty="0"/>
              <a:t>Properties declaration:</a:t>
            </a:r>
            <a:r>
              <a:rPr lang="en-US" sz="2800" b="1" dirty="0">
                <a:solidFill>
                  <a:srgbClr val="0033CC"/>
                </a:solidFill>
                <a:latin typeface="Courier New" pitchFamily="49" charset="0"/>
                <a:cs typeface="Courier New" pitchFamily="49" charset="0"/>
              </a:rPr>
              <a:t> </a:t>
            </a:r>
            <a:r>
              <a:rPr lang="en-US" sz="2800" b="1" dirty="0" err="1">
                <a:solidFill>
                  <a:srgbClr val="0033CC"/>
                </a:solidFill>
                <a:latin typeface="Courier New" pitchFamily="49" charset="0"/>
                <a:cs typeface="Courier New" pitchFamily="49" charset="0"/>
              </a:rPr>
              <a:t>var</a:t>
            </a:r>
            <a:r>
              <a:rPr lang="en-US" sz="3200" dirty="0"/>
              <a:t> </a:t>
            </a:r>
          </a:p>
          <a:p>
            <a:pPr lvl="1">
              <a:spcBef>
                <a:spcPts val="100"/>
              </a:spcBef>
            </a:pPr>
            <a:r>
              <a:rPr lang="en-US" sz="2800" dirty="0"/>
              <a:t>If no access modifier is used</a:t>
            </a:r>
          </a:p>
          <a:p>
            <a:pPr>
              <a:spcBef>
                <a:spcPts val="100"/>
              </a:spcBef>
            </a:pPr>
            <a:r>
              <a:rPr lang="en-US" sz="3200" dirty="0"/>
              <a:t>Method declaration:</a:t>
            </a:r>
            <a:r>
              <a:rPr lang="en-US" sz="2800" b="1" dirty="0">
                <a:solidFill>
                  <a:srgbClr val="0033CC"/>
                </a:solidFill>
                <a:latin typeface="Courier New" pitchFamily="49" charset="0"/>
                <a:cs typeface="Courier New" pitchFamily="49" charset="0"/>
              </a:rPr>
              <a:t> function</a:t>
            </a:r>
          </a:p>
          <a:p>
            <a:pPr>
              <a:spcBef>
                <a:spcPts val="100"/>
              </a:spcBef>
            </a:pPr>
            <a:r>
              <a:rPr lang="en-US" sz="3200" dirty="0"/>
              <a:t>Access to properties/methods</a:t>
            </a:r>
            <a:r>
              <a:rPr lang="en-US" dirty="0"/>
              <a:t>:</a:t>
            </a:r>
            <a:r>
              <a:rPr lang="en-US" sz="3200" b="1" dirty="0">
                <a:solidFill>
                  <a:srgbClr val="0033CC"/>
                </a:solidFill>
                <a:latin typeface="Courier New" pitchFamily="49" charset="0"/>
                <a:cs typeface="Courier New" pitchFamily="49" charset="0"/>
              </a:rPr>
              <a:t> -&gt;</a:t>
            </a:r>
          </a:p>
          <a:p>
            <a:pPr>
              <a:spcBef>
                <a:spcPts val="100"/>
              </a:spcBef>
            </a:pPr>
            <a:r>
              <a:rPr lang="en-US" sz="3200" dirty="0"/>
              <a:t>This object:</a:t>
            </a:r>
            <a:r>
              <a:rPr lang="en-US" sz="2800" b="1" dirty="0">
                <a:solidFill>
                  <a:srgbClr val="0033CC"/>
                </a:solidFill>
                <a:latin typeface="Courier New" pitchFamily="49" charset="0"/>
                <a:cs typeface="Courier New" pitchFamily="49" charset="0"/>
              </a:rPr>
              <a:t> $this</a:t>
            </a:r>
          </a:p>
          <a:p>
            <a:pPr lvl="1">
              <a:spcBef>
                <a:spcPts val="100"/>
              </a:spcBef>
            </a:pPr>
            <a:r>
              <a:rPr lang="en-US" sz="2800" dirty="0"/>
              <a:t>Needed to access properties in methods </a:t>
            </a:r>
          </a:p>
          <a:p>
            <a:pPr>
              <a:spcBef>
                <a:spcPts val="100"/>
              </a:spcBef>
            </a:pPr>
            <a:endParaRPr lang="en-US" dirty="0"/>
          </a:p>
          <a:p>
            <a:pPr>
              <a:spcBef>
                <a:spcPts val="100"/>
              </a:spcBef>
            </a:pPr>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38</a:t>
            </a:fld>
            <a:endParaRPr lang="en-US" dirty="0"/>
          </a:p>
        </p:txBody>
      </p:sp>
    </p:spTree>
    <p:extLst>
      <p:ext uri="{BB962C8B-B14F-4D97-AF65-F5344CB8AC3E}">
        <p14:creationId xmlns:p14="http://schemas.microsoft.com/office/powerpoint/2010/main" val="1072745561"/>
      </p:ext>
    </p:extLst>
  </p:cSld>
  <p:clrMapOvr>
    <a:masterClrMapping/>
  </p:clrMapOvr>
  <p:transition>
    <p:strips/>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OOP in PHP vs. Java: Differences</a:t>
            </a:r>
          </a:p>
        </p:txBody>
      </p:sp>
      <p:sp>
        <p:nvSpPr>
          <p:cNvPr id="3" name="Content Placeholder 2"/>
          <p:cNvSpPr>
            <a:spLocks noGrp="1"/>
          </p:cNvSpPr>
          <p:nvPr>
            <p:ph idx="1"/>
          </p:nvPr>
        </p:nvSpPr>
        <p:spPr>
          <a:xfrm>
            <a:off x="304800" y="1143000"/>
            <a:ext cx="8839200" cy="5181600"/>
          </a:xfrm>
        </p:spPr>
        <p:txBody>
          <a:bodyPr/>
          <a:lstStyle/>
          <a:p>
            <a:pPr>
              <a:spcBef>
                <a:spcPts val="100"/>
              </a:spcBef>
            </a:pPr>
            <a:r>
              <a:rPr lang="en-US" sz="3200" dirty="0"/>
              <a:t>Simple example:</a:t>
            </a:r>
          </a:p>
          <a:p>
            <a:pPr>
              <a:spcBef>
                <a:spcPts val="100"/>
              </a:spcBef>
            </a:pPr>
            <a:endParaRPr lang="en-US" sz="2800" dirty="0"/>
          </a:p>
          <a:p>
            <a:pPr>
              <a:spcBef>
                <a:spcPts val="100"/>
              </a:spcBef>
            </a:pPr>
            <a:endParaRPr lang="en-US" dirty="0"/>
          </a:p>
          <a:p>
            <a:pPr>
              <a:spcBef>
                <a:spcPts val="100"/>
              </a:spcBef>
            </a:pPr>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39</a:t>
            </a:fld>
            <a:endParaRPr lang="en-US" dirty="0"/>
          </a:p>
        </p:txBody>
      </p:sp>
      <p:pic>
        <p:nvPicPr>
          <p:cNvPr id="6" name="Picture 5">
            <a:extLst>
              <a:ext uri="{FF2B5EF4-FFF2-40B4-BE49-F238E27FC236}">
                <a16:creationId xmlns:a16="http://schemas.microsoft.com/office/drawing/2014/main" id="{06EB2DB2-D58A-825C-8AEB-9CB77784BCB2}"/>
              </a:ext>
            </a:extLst>
          </p:cNvPr>
          <p:cNvPicPr>
            <a:picLocks noChangeAspect="1"/>
          </p:cNvPicPr>
          <p:nvPr/>
        </p:nvPicPr>
        <p:blipFill>
          <a:blip r:embed="rId3"/>
          <a:stretch>
            <a:fillRect/>
          </a:stretch>
        </p:blipFill>
        <p:spPr>
          <a:xfrm>
            <a:off x="762000" y="1828800"/>
            <a:ext cx="2600571" cy="4329599"/>
          </a:xfrm>
          <a:prstGeom prst="rect">
            <a:avLst/>
          </a:prstGeom>
        </p:spPr>
      </p:pic>
    </p:spTree>
    <p:extLst>
      <p:ext uri="{BB962C8B-B14F-4D97-AF65-F5344CB8AC3E}">
        <p14:creationId xmlns:p14="http://schemas.microsoft.com/office/powerpoint/2010/main" val="1644686371"/>
      </p:ext>
    </p:extLst>
  </p:cSld>
  <p:clrMapOvr>
    <a:masterClrMapping/>
  </p:clrMapOvr>
  <p:transition>
    <p:strip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spcBef>
                <a:spcPts val="800"/>
              </a:spcBef>
            </a:pPr>
            <a:r>
              <a:rPr lang="en-US" sz="3200" dirty="0">
                <a:solidFill>
                  <a:srgbClr val="C2C2C2"/>
                </a:solidFill>
              </a:rPr>
              <a:t>Introduction to CGI</a:t>
            </a:r>
          </a:p>
          <a:p>
            <a:pPr>
              <a:spcBef>
                <a:spcPts val="800"/>
              </a:spcBef>
            </a:pPr>
            <a:r>
              <a:rPr lang="en-US" sz="3200" dirty="0"/>
              <a:t>Introduction to PHP</a:t>
            </a:r>
          </a:p>
          <a:p>
            <a:pPr>
              <a:spcBef>
                <a:spcPts val="800"/>
              </a:spcBef>
            </a:pPr>
            <a:r>
              <a:rPr lang="en-US" sz="3200" dirty="0">
                <a:solidFill>
                  <a:srgbClr val="C2C2C2"/>
                </a:solidFill>
              </a:rPr>
              <a:t>PHP Basic</a:t>
            </a:r>
          </a:p>
          <a:p>
            <a:pPr>
              <a:spcBef>
                <a:spcPts val="800"/>
              </a:spcBef>
            </a:pPr>
            <a:r>
              <a:rPr lang="en-US" sz="3200" dirty="0">
                <a:solidFill>
                  <a:srgbClr val="C2C2C2"/>
                </a:solidFill>
              </a:rPr>
              <a:t>Input Data Handling</a:t>
            </a:r>
          </a:p>
          <a:p>
            <a:pPr>
              <a:spcBef>
                <a:spcPts val="800"/>
              </a:spcBef>
            </a:pPr>
            <a:r>
              <a:rPr lang="en-US" sz="3200" dirty="0">
                <a:solidFill>
                  <a:srgbClr val="C2C2C2"/>
                </a:solidFill>
              </a:rPr>
              <a:t>HTTP Headers</a:t>
            </a:r>
          </a:p>
          <a:p>
            <a:pPr>
              <a:spcBef>
                <a:spcPts val="800"/>
              </a:spcBef>
            </a:pPr>
            <a:r>
              <a:rPr lang="en-US" sz="3200" dirty="0">
                <a:solidFill>
                  <a:srgbClr val="C2C2C2"/>
                </a:solidFill>
              </a:rPr>
              <a:t>Cookies &amp; Session Management</a:t>
            </a:r>
          </a:p>
          <a:p>
            <a:pPr>
              <a:spcBef>
                <a:spcPts val="800"/>
              </a:spcBef>
            </a:pPr>
            <a:r>
              <a:rPr lang="en-US" sz="3200" dirty="0">
                <a:solidFill>
                  <a:srgbClr val="C2C2C2"/>
                </a:solidFill>
              </a:rPr>
              <a:t>Database</a:t>
            </a:r>
          </a:p>
          <a:p>
            <a:pPr>
              <a:spcBef>
                <a:spcPts val="800"/>
              </a:spcBef>
            </a:pPr>
            <a:r>
              <a:rPr lang="en-US" sz="3200" dirty="0">
                <a:solidFill>
                  <a:srgbClr val="C2C2C2"/>
                </a:solidFill>
              </a:rPr>
              <a:t>XML &amp; JSON</a:t>
            </a:r>
          </a:p>
          <a:p>
            <a:pPr>
              <a:spcBef>
                <a:spcPts val="800"/>
              </a:spcBef>
            </a:pPr>
            <a:r>
              <a:rPr lang="en-US" sz="3200" dirty="0">
                <a:solidFill>
                  <a:srgbClr val="C2C2C2"/>
                </a:solidFill>
              </a:rPr>
              <a:t>Error Handling</a:t>
            </a:r>
          </a:p>
          <a:p>
            <a:pPr>
              <a:spcBef>
                <a:spcPts val="800"/>
              </a:spcBef>
            </a:pPr>
            <a:endParaRPr lang="en-US" sz="3200" dirty="0">
              <a:solidFill>
                <a:srgbClr val="C2C2C2"/>
              </a:solidFill>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4</a:t>
            </a:fld>
            <a:endParaRPr lang="en-US" dirty="0"/>
          </a:p>
        </p:txBody>
      </p:sp>
    </p:spTree>
    <p:extLst>
      <p:ext uri="{BB962C8B-B14F-4D97-AF65-F5344CB8AC3E}">
        <p14:creationId xmlns:p14="http://schemas.microsoft.com/office/powerpoint/2010/main" val="784478409"/>
      </p:ext>
    </p:extLst>
  </p:cSld>
  <p:clrMapOvr>
    <a:masterClrMapping/>
  </p:clrMapOvr>
  <p:transition>
    <p:strips/>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OOP in PHP vs. Java: Differences</a:t>
            </a:r>
          </a:p>
        </p:txBody>
      </p:sp>
      <p:sp>
        <p:nvSpPr>
          <p:cNvPr id="3" name="Content Placeholder 2"/>
          <p:cNvSpPr>
            <a:spLocks noGrp="1"/>
          </p:cNvSpPr>
          <p:nvPr>
            <p:ph idx="1"/>
          </p:nvPr>
        </p:nvSpPr>
        <p:spPr>
          <a:xfrm>
            <a:off x="304800" y="1143000"/>
            <a:ext cx="8839200" cy="5181600"/>
          </a:xfrm>
        </p:spPr>
        <p:txBody>
          <a:bodyPr/>
          <a:lstStyle/>
          <a:p>
            <a:r>
              <a:rPr lang="en-US" sz="3200" dirty="0"/>
              <a:t>Constructor:</a:t>
            </a:r>
            <a:r>
              <a:rPr lang="en-US" sz="2800" b="1" dirty="0">
                <a:solidFill>
                  <a:srgbClr val="0033CC"/>
                </a:solidFill>
                <a:latin typeface="Courier New" pitchFamily="49" charset="0"/>
                <a:cs typeface="Courier New" pitchFamily="49" charset="0"/>
              </a:rPr>
              <a:t> __construct</a:t>
            </a:r>
            <a:r>
              <a:rPr lang="en-US" sz="3200" dirty="0">
                <a:solidFill>
                  <a:srgbClr val="000000"/>
                </a:solidFill>
              </a:rPr>
              <a:t> </a:t>
            </a:r>
            <a:endParaRPr lang="en-US" sz="3200" dirty="0"/>
          </a:p>
          <a:p>
            <a:r>
              <a:rPr lang="en-US" sz="3200" dirty="0"/>
              <a:t>Destructor:</a:t>
            </a:r>
            <a:r>
              <a:rPr lang="en-US" sz="2800" b="1" dirty="0">
                <a:solidFill>
                  <a:srgbClr val="0033CC"/>
                </a:solidFill>
                <a:latin typeface="Courier New" pitchFamily="49" charset="0"/>
                <a:cs typeface="Courier New" pitchFamily="49" charset="0"/>
              </a:rPr>
              <a:t> __destruct</a:t>
            </a:r>
          </a:p>
          <a:p>
            <a:r>
              <a:rPr lang="en-US" sz="3200" dirty="0"/>
              <a:t>Public, Protected, Private, Static:</a:t>
            </a:r>
            <a:r>
              <a:rPr lang="en-US" sz="2800" b="1" dirty="0">
                <a:solidFill>
                  <a:srgbClr val="0033CC"/>
                </a:solidFill>
                <a:latin typeface="Courier New" pitchFamily="49" charset="0"/>
                <a:cs typeface="Courier New" pitchFamily="49" charset="0"/>
              </a:rPr>
              <a:t> public, protected, private, static</a:t>
            </a:r>
            <a:r>
              <a:rPr lang="en-US" sz="3200" dirty="0"/>
              <a:t> </a:t>
            </a:r>
          </a:p>
          <a:p>
            <a:endParaRPr lang="en-US" sz="32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40</a:t>
            </a:fld>
            <a:endParaRPr lang="en-US" dirty="0"/>
          </a:p>
        </p:txBody>
      </p:sp>
      <p:pic>
        <p:nvPicPr>
          <p:cNvPr id="6" name="Picture 5">
            <a:extLst>
              <a:ext uri="{FF2B5EF4-FFF2-40B4-BE49-F238E27FC236}">
                <a16:creationId xmlns:a16="http://schemas.microsoft.com/office/drawing/2014/main" id="{CDD4E7A0-7B43-6003-F228-5488FC45B9CF}"/>
              </a:ext>
            </a:extLst>
          </p:cNvPr>
          <p:cNvPicPr>
            <a:picLocks noChangeAspect="1"/>
          </p:cNvPicPr>
          <p:nvPr/>
        </p:nvPicPr>
        <p:blipFill>
          <a:blip r:embed="rId3"/>
          <a:stretch>
            <a:fillRect/>
          </a:stretch>
        </p:blipFill>
        <p:spPr>
          <a:xfrm>
            <a:off x="990600" y="3448050"/>
            <a:ext cx="3124200" cy="2572870"/>
          </a:xfrm>
          <a:prstGeom prst="rect">
            <a:avLst/>
          </a:prstGeom>
        </p:spPr>
      </p:pic>
    </p:spTree>
    <p:extLst>
      <p:ext uri="{BB962C8B-B14F-4D97-AF65-F5344CB8AC3E}">
        <p14:creationId xmlns:p14="http://schemas.microsoft.com/office/powerpoint/2010/main" val="4065402583"/>
      </p:ext>
    </p:extLst>
  </p:cSld>
  <p:clrMapOvr>
    <a:masterClrMapping/>
  </p:clrMapOvr>
  <p:transition>
    <p:strips/>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OOP in PHP vs. Java: Differences</a:t>
            </a:r>
          </a:p>
        </p:txBody>
      </p:sp>
      <p:sp>
        <p:nvSpPr>
          <p:cNvPr id="3" name="Content Placeholder 2"/>
          <p:cNvSpPr>
            <a:spLocks noGrp="1"/>
          </p:cNvSpPr>
          <p:nvPr>
            <p:ph idx="1"/>
          </p:nvPr>
        </p:nvSpPr>
        <p:spPr>
          <a:xfrm>
            <a:off x="114300" y="914400"/>
            <a:ext cx="8839200" cy="5181600"/>
          </a:xfrm>
        </p:spPr>
        <p:txBody>
          <a:bodyPr/>
          <a:lstStyle/>
          <a:p>
            <a:r>
              <a:rPr lang="en-US" sz="3200" dirty="0"/>
              <a:t>Public, Protected, Private, Static:</a:t>
            </a:r>
            <a:r>
              <a:rPr lang="en-US" sz="2800" b="1" dirty="0">
                <a:solidFill>
                  <a:srgbClr val="0033CC"/>
                </a:solidFill>
                <a:latin typeface="Courier New" pitchFamily="49" charset="0"/>
                <a:cs typeface="Courier New" pitchFamily="49" charset="0"/>
              </a:rPr>
              <a:t> public, protected, private, static</a:t>
            </a:r>
            <a:r>
              <a:rPr lang="en-US" sz="3200" dirty="0"/>
              <a:t> </a:t>
            </a:r>
          </a:p>
          <a:p>
            <a:pPr lvl="1"/>
            <a:r>
              <a:rPr lang="en-US" sz="2200" b="0" i="0" dirty="0">
                <a:solidFill>
                  <a:srgbClr val="000000"/>
                </a:solidFill>
                <a:effectLst/>
                <a:latin typeface="Verdana" panose="020B0604030504040204" pitchFamily="34" charset="0"/>
              </a:rPr>
              <a:t>Static methods(function) can be called directly - without creating an instance of the class first.</a:t>
            </a:r>
            <a:endParaRPr lang="en-US" sz="2200" dirty="0">
              <a:solidFill>
                <a:srgbClr val="000000"/>
              </a:solidFill>
              <a:latin typeface="Verdana" panose="020B0604030504040204" pitchFamily="34" charset="0"/>
            </a:endParaRPr>
          </a:p>
          <a:p>
            <a:pPr lvl="1"/>
            <a:r>
              <a:rPr lang="en-US" sz="2200" dirty="0">
                <a:solidFill>
                  <a:srgbClr val="000000"/>
                </a:solidFill>
                <a:latin typeface="Verdana" panose="020B0604030504040204" pitchFamily="34" charset="0"/>
              </a:rPr>
              <a:t>Static properties can be called directly - without creating an instance of a class.</a:t>
            </a:r>
          </a:p>
          <a:p>
            <a:pPr lvl="1"/>
            <a:endParaRPr lang="en-US" sz="2200" b="0" i="0" dirty="0">
              <a:solidFill>
                <a:srgbClr val="000000"/>
              </a:solidFill>
              <a:effectLst/>
              <a:latin typeface="Verdana" panose="020B0604030504040204" pitchFamily="34" charset="0"/>
            </a:endParaRPr>
          </a:p>
          <a:p>
            <a:pPr lvl="1"/>
            <a:endParaRPr lang="en-US" sz="2200" dirty="0">
              <a:solidFill>
                <a:srgbClr val="000000"/>
              </a:solidFill>
              <a:latin typeface="Verdana" panose="020B0604030504040204" pitchFamily="34" charset="0"/>
            </a:endParaRPr>
          </a:p>
          <a:p>
            <a:pPr lvl="1"/>
            <a:endParaRPr lang="en-US" sz="2200" b="0" i="0" dirty="0">
              <a:solidFill>
                <a:srgbClr val="000000"/>
              </a:solidFill>
              <a:effectLst/>
              <a:latin typeface="Verdana" panose="020B0604030504040204" pitchFamily="34" charset="0"/>
            </a:endParaRPr>
          </a:p>
          <a:p>
            <a:pPr lvl="1"/>
            <a:endParaRPr lang="en-US" sz="2200" dirty="0">
              <a:solidFill>
                <a:srgbClr val="000000"/>
              </a:solidFill>
              <a:latin typeface="Verdana" panose="020B0604030504040204" pitchFamily="34" charset="0"/>
            </a:endParaRPr>
          </a:p>
          <a:p>
            <a:pPr lvl="1"/>
            <a:endParaRPr lang="en-US" sz="2200" b="0" i="0" dirty="0">
              <a:solidFill>
                <a:srgbClr val="000000"/>
              </a:solidFill>
              <a:effectLst/>
              <a:latin typeface="Verdana" panose="020B0604030504040204" pitchFamily="34" charset="0"/>
            </a:endParaRPr>
          </a:p>
          <a:p>
            <a:pPr lvl="1"/>
            <a:endParaRPr lang="en-US" sz="2200" dirty="0">
              <a:solidFill>
                <a:srgbClr val="000000"/>
              </a:solidFill>
              <a:latin typeface="Verdana" panose="020B0604030504040204" pitchFamily="34" charset="0"/>
            </a:endParaRPr>
          </a:p>
          <a:p>
            <a:pPr lvl="1"/>
            <a:endParaRPr lang="en-US" sz="2200" b="0" i="0" dirty="0">
              <a:solidFill>
                <a:srgbClr val="000000"/>
              </a:solidFill>
              <a:effectLst/>
              <a:latin typeface="Verdana" panose="020B0604030504040204" pitchFamily="34" charset="0"/>
            </a:endParaRPr>
          </a:p>
          <a:p>
            <a:pPr lvl="1"/>
            <a:endParaRPr lang="en-US" sz="2200" b="0" i="0" dirty="0">
              <a:solidFill>
                <a:srgbClr val="000000"/>
              </a:solidFill>
              <a:effectLst/>
              <a:latin typeface="Verdana" panose="020B0604030504040204" pitchFamily="34" charset="0"/>
            </a:endParaRPr>
          </a:p>
          <a:p>
            <a:pPr lvl="1"/>
            <a:endParaRPr lang="en-US" sz="28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41</a:t>
            </a:fld>
            <a:endParaRPr lang="en-US" dirty="0"/>
          </a:p>
        </p:txBody>
      </p:sp>
      <p:pic>
        <p:nvPicPr>
          <p:cNvPr id="6" name="Picture 5">
            <a:extLst>
              <a:ext uri="{FF2B5EF4-FFF2-40B4-BE49-F238E27FC236}">
                <a16:creationId xmlns:a16="http://schemas.microsoft.com/office/drawing/2014/main" id="{1C7FDEF4-6858-BD07-1A4E-538367E92BB9}"/>
              </a:ext>
            </a:extLst>
          </p:cNvPr>
          <p:cNvPicPr>
            <a:picLocks noChangeAspect="1"/>
          </p:cNvPicPr>
          <p:nvPr/>
        </p:nvPicPr>
        <p:blipFill>
          <a:blip r:embed="rId3"/>
          <a:stretch>
            <a:fillRect/>
          </a:stretch>
        </p:blipFill>
        <p:spPr>
          <a:xfrm>
            <a:off x="533400" y="3886200"/>
            <a:ext cx="4210638" cy="2362530"/>
          </a:xfrm>
          <a:prstGeom prst="rect">
            <a:avLst/>
          </a:prstGeom>
        </p:spPr>
      </p:pic>
      <p:pic>
        <p:nvPicPr>
          <p:cNvPr id="8" name="Picture 7">
            <a:extLst>
              <a:ext uri="{FF2B5EF4-FFF2-40B4-BE49-F238E27FC236}">
                <a16:creationId xmlns:a16="http://schemas.microsoft.com/office/drawing/2014/main" id="{B7368955-9A94-B3BA-6016-B56FC840C745}"/>
              </a:ext>
            </a:extLst>
          </p:cNvPr>
          <p:cNvPicPr>
            <a:picLocks noChangeAspect="1"/>
          </p:cNvPicPr>
          <p:nvPr/>
        </p:nvPicPr>
        <p:blipFill>
          <a:blip r:embed="rId4"/>
          <a:stretch>
            <a:fillRect/>
          </a:stretch>
        </p:blipFill>
        <p:spPr>
          <a:xfrm>
            <a:off x="4953000" y="3886200"/>
            <a:ext cx="3733800" cy="2076740"/>
          </a:xfrm>
          <a:prstGeom prst="rect">
            <a:avLst/>
          </a:prstGeom>
        </p:spPr>
      </p:pic>
    </p:spTree>
    <p:extLst>
      <p:ext uri="{BB962C8B-B14F-4D97-AF65-F5344CB8AC3E}">
        <p14:creationId xmlns:p14="http://schemas.microsoft.com/office/powerpoint/2010/main" val="546698632"/>
      </p:ext>
    </p:extLst>
  </p:cSld>
  <p:clrMapOvr>
    <a:masterClrMapping/>
  </p:clrMapOvr>
  <p:transition>
    <p:strips/>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OOP in PHP vs. Java: Differences</a:t>
            </a:r>
          </a:p>
        </p:txBody>
      </p:sp>
      <p:sp>
        <p:nvSpPr>
          <p:cNvPr id="3" name="Content Placeholder 2"/>
          <p:cNvSpPr>
            <a:spLocks noGrp="1"/>
          </p:cNvSpPr>
          <p:nvPr>
            <p:ph idx="1"/>
          </p:nvPr>
        </p:nvSpPr>
        <p:spPr>
          <a:xfrm>
            <a:off x="304800" y="1143000"/>
            <a:ext cx="8839200" cy="5181600"/>
          </a:xfrm>
        </p:spPr>
        <p:txBody>
          <a:bodyPr/>
          <a:lstStyle/>
          <a:p>
            <a:r>
              <a:rPr lang="en-US" sz="3200" dirty="0"/>
              <a:t>Inheritance:</a:t>
            </a:r>
            <a:r>
              <a:rPr lang="en-US" sz="2800" b="1" dirty="0">
                <a:solidFill>
                  <a:srgbClr val="0033CC"/>
                </a:solidFill>
                <a:latin typeface="Courier New" pitchFamily="49" charset="0"/>
                <a:cs typeface="Courier New" pitchFamily="49" charset="0"/>
              </a:rPr>
              <a:t> extends, abstract</a:t>
            </a:r>
          </a:p>
          <a:p>
            <a:pPr lvl="1"/>
            <a:r>
              <a:rPr lang="en-US" sz="2400" dirty="0">
                <a:solidFill>
                  <a:srgbClr val="0033CC"/>
                </a:solidFill>
              </a:rPr>
              <a:t>Extends: </a:t>
            </a:r>
            <a:r>
              <a:rPr lang="en-US" sz="2400" dirty="0"/>
              <a:t>An inherited class is defined by using the extends keyword.</a:t>
            </a:r>
          </a:p>
          <a:p>
            <a:pPr lvl="1"/>
            <a:endParaRPr lang="en-US" sz="2400" b="1" dirty="0">
              <a:solidFill>
                <a:srgbClr val="0033CC"/>
              </a:solidFill>
              <a:latin typeface="Courier New" pitchFamily="49" charset="0"/>
              <a:cs typeface="Courier New" pitchFamily="49" charset="0"/>
            </a:endParaRPr>
          </a:p>
          <a:p>
            <a:pPr lvl="1"/>
            <a:endParaRPr lang="en-US" sz="2400" b="1" dirty="0">
              <a:solidFill>
                <a:srgbClr val="0033CC"/>
              </a:solidFill>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42</a:t>
            </a:fld>
            <a:endParaRPr lang="en-US" dirty="0"/>
          </a:p>
        </p:txBody>
      </p:sp>
      <p:pic>
        <p:nvPicPr>
          <p:cNvPr id="7" name="Picture 6">
            <a:extLst>
              <a:ext uri="{FF2B5EF4-FFF2-40B4-BE49-F238E27FC236}">
                <a16:creationId xmlns:a16="http://schemas.microsoft.com/office/drawing/2014/main" id="{B2D8F3ED-D4BA-0DDB-CD37-1A611BE2DCAF}"/>
              </a:ext>
            </a:extLst>
          </p:cNvPr>
          <p:cNvPicPr>
            <a:picLocks noChangeAspect="1"/>
          </p:cNvPicPr>
          <p:nvPr/>
        </p:nvPicPr>
        <p:blipFill>
          <a:blip r:embed="rId3"/>
          <a:stretch>
            <a:fillRect/>
          </a:stretch>
        </p:blipFill>
        <p:spPr>
          <a:xfrm>
            <a:off x="685800" y="2209800"/>
            <a:ext cx="5539327" cy="3988862"/>
          </a:xfrm>
          <a:prstGeom prst="rect">
            <a:avLst/>
          </a:prstGeom>
        </p:spPr>
      </p:pic>
    </p:spTree>
    <p:extLst>
      <p:ext uri="{BB962C8B-B14F-4D97-AF65-F5344CB8AC3E}">
        <p14:creationId xmlns:p14="http://schemas.microsoft.com/office/powerpoint/2010/main" val="966744310"/>
      </p:ext>
    </p:extLst>
  </p:cSld>
  <p:clrMapOvr>
    <a:masterClrMapping/>
  </p:clrMapOvr>
  <p:transition>
    <p:strips/>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OOP in PHP vs. Java: Differences</a:t>
            </a:r>
          </a:p>
        </p:txBody>
      </p:sp>
      <p:pic>
        <p:nvPicPr>
          <p:cNvPr id="6" name="Content Placeholder 5">
            <a:extLst>
              <a:ext uri="{FF2B5EF4-FFF2-40B4-BE49-F238E27FC236}">
                <a16:creationId xmlns:a16="http://schemas.microsoft.com/office/drawing/2014/main" id="{F9FE41F2-C498-05CC-9939-DCEEC057DD8E}"/>
              </a:ext>
            </a:extLst>
          </p:cNvPr>
          <p:cNvPicPr>
            <a:picLocks noGrp="1" noChangeAspect="1"/>
          </p:cNvPicPr>
          <p:nvPr>
            <p:ph idx="1"/>
          </p:nvPr>
        </p:nvPicPr>
        <p:blipFill>
          <a:blip r:embed="rId3"/>
          <a:stretch>
            <a:fillRect/>
          </a:stretch>
        </p:blipFill>
        <p:spPr>
          <a:xfrm>
            <a:off x="304800" y="1219200"/>
            <a:ext cx="4691323" cy="5029200"/>
          </a:xfrm>
        </p:spPr>
      </p:pic>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43</a:t>
            </a:fld>
            <a:endParaRPr lang="en-US" dirty="0"/>
          </a:p>
        </p:txBody>
      </p:sp>
      <p:pic>
        <p:nvPicPr>
          <p:cNvPr id="8" name="Picture 7">
            <a:extLst>
              <a:ext uri="{FF2B5EF4-FFF2-40B4-BE49-F238E27FC236}">
                <a16:creationId xmlns:a16="http://schemas.microsoft.com/office/drawing/2014/main" id="{1BCA8896-E0B4-4A2C-1630-FA2F461B802A}"/>
              </a:ext>
            </a:extLst>
          </p:cNvPr>
          <p:cNvPicPr>
            <a:picLocks noChangeAspect="1"/>
          </p:cNvPicPr>
          <p:nvPr/>
        </p:nvPicPr>
        <p:blipFill>
          <a:blip r:embed="rId4"/>
          <a:stretch>
            <a:fillRect/>
          </a:stretch>
        </p:blipFill>
        <p:spPr>
          <a:xfrm>
            <a:off x="5562600" y="3886200"/>
            <a:ext cx="3742266" cy="990600"/>
          </a:xfrm>
          <a:prstGeom prst="rect">
            <a:avLst/>
          </a:prstGeom>
        </p:spPr>
      </p:pic>
    </p:spTree>
    <p:extLst>
      <p:ext uri="{BB962C8B-B14F-4D97-AF65-F5344CB8AC3E}">
        <p14:creationId xmlns:p14="http://schemas.microsoft.com/office/powerpoint/2010/main" val="2575638472"/>
      </p:ext>
    </p:extLst>
  </p:cSld>
  <p:clrMapOvr>
    <a:masterClrMapping/>
  </p:clrMapOvr>
  <p:transition>
    <p:strips/>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OOP in PHP vs. Java: Differences</a:t>
            </a:r>
          </a:p>
        </p:txBody>
      </p:sp>
      <p:sp>
        <p:nvSpPr>
          <p:cNvPr id="3" name="Content Placeholder 2"/>
          <p:cNvSpPr>
            <a:spLocks noGrp="1"/>
          </p:cNvSpPr>
          <p:nvPr>
            <p:ph idx="1"/>
          </p:nvPr>
        </p:nvSpPr>
        <p:spPr>
          <a:xfrm>
            <a:off x="304800" y="1143000"/>
            <a:ext cx="8839200" cy="5181600"/>
          </a:xfrm>
        </p:spPr>
        <p:txBody>
          <a:bodyPr/>
          <a:lstStyle/>
          <a:p>
            <a:r>
              <a:rPr lang="en-US" sz="3200" dirty="0"/>
              <a:t>Interfaces:</a:t>
            </a:r>
            <a:r>
              <a:rPr lang="en-US" sz="2800" b="1" dirty="0">
                <a:solidFill>
                  <a:srgbClr val="0033CC"/>
                </a:solidFill>
                <a:latin typeface="Courier New" pitchFamily="49" charset="0"/>
                <a:cs typeface="Courier New" pitchFamily="49" charset="0"/>
              </a:rPr>
              <a:t> interface, implements</a:t>
            </a:r>
          </a:p>
          <a:p>
            <a:pPr algn="l"/>
            <a:r>
              <a:rPr lang="en-US" sz="2200" dirty="0"/>
              <a:t>Interface are similar to abstract classes. The difference between interfaces and abstract classes are:</a:t>
            </a:r>
          </a:p>
          <a:p>
            <a:pPr lvl="1"/>
            <a:r>
              <a:rPr lang="en-US" sz="2000" dirty="0">
                <a:solidFill>
                  <a:srgbClr val="000000"/>
                </a:solidFill>
              </a:rPr>
              <a:t>Interfaces cannot have properties, while abstract classes can</a:t>
            </a:r>
          </a:p>
          <a:p>
            <a:pPr lvl="1"/>
            <a:r>
              <a:rPr lang="en-US" sz="2000" dirty="0">
                <a:solidFill>
                  <a:srgbClr val="000000"/>
                </a:solidFill>
              </a:rPr>
              <a:t>All interface methods must be public, while abstract class methods is public or protected</a:t>
            </a:r>
          </a:p>
          <a:p>
            <a:pPr lvl="1"/>
            <a:r>
              <a:rPr lang="en-US" sz="2000" dirty="0">
                <a:solidFill>
                  <a:srgbClr val="000000"/>
                </a:solidFill>
              </a:rPr>
              <a:t>All methods in an interface are abstract, so they cannot be implemented in code and the abstract keyword is not necessary</a:t>
            </a:r>
          </a:p>
          <a:p>
            <a:endParaRPr lang="en-US" sz="1050" dirty="0"/>
          </a:p>
          <a:p>
            <a:endParaRPr lang="en-US" sz="2800" b="1" dirty="0">
              <a:solidFill>
                <a:srgbClr val="0033CC"/>
              </a:solidFill>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44</a:t>
            </a:fld>
            <a:endParaRPr lang="en-US" dirty="0"/>
          </a:p>
        </p:txBody>
      </p:sp>
      <p:pic>
        <p:nvPicPr>
          <p:cNvPr id="6" name="Picture 5">
            <a:extLst>
              <a:ext uri="{FF2B5EF4-FFF2-40B4-BE49-F238E27FC236}">
                <a16:creationId xmlns:a16="http://schemas.microsoft.com/office/drawing/2014/main" id="{48F5EF1D-3961-7228-DBA5-9F369D164C39}"/>
              </a:ext>
            </a:extLst>
          </p:cNvPr>
          <p:cNvPicPr>
            <a:picLocks noChangeAspect="1"/>
          </p:cNvPicPr>
          <p:nvPr/>
        </p:nvPicPr>
        <p:blipFill>
          <a:blip r:embed="rId3"/>
          <a:stretch>
            <a:fillRect/>
          </a:stretch>
        </p:blipFill>
        <p:spPr>
          <a:xfrm>
            <a:off x="6781800" y="3886200"/>
            <a:ext cx="2057400" cy="2266836"/>
          </a:xfrm>
          <a:prstGeom prst="rect">
            <a:avLst/>
          </a:prstGeom>
        </p:spPr>
      </p:pic>
    </p:spTree>
    <p:extLst>
      <p:ext uri="{BB962C8B-B14F-4D97-AF65-F5344CB8AC3E}">
        <p14:creationId xmlns:p14="http://schemas.microsoft.com/office/powerpoint/2010/main" val="3409252558"/>
      </p:ext>
    </p:extLst>
  </p:cSld>
  <p:clrMapOvr>
    <a:masterClrMapping/>
  </p:clrMapOvr>
  <p:transition>
    <p:strips/>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Includes</a:t>
            </a:r>
          </a:p>
        </p:txBody>
      </p:sp>
      <p:sp>
        <p:nvSpPr>
          <p:cNvPr id="3" name="Content Placeholder 2"/>
          <p:cNvSpPr>
            <a:spLocks noGrp="1"/>
          </p:cNvSpPr>
          <p:nvPr>
            <p:ph idx="1"/>
          </p:nvPr>
        </p:nvSpPr>
        <p:spPr>
          <a:xfrm>
            <a:off x="304800" y="1143000"/>
            <a:ext cx="8839200" cy="5181600"/>
          </a:xfrm>
        </p:spPr>
        <p:txBody>
          <a:bodyPr/>
          <a:lstStyle/>
          <a:p>
            <a:pPr>
              <a:spcBef>
                <a:spcPts val="100"/>
              </a:spcBef>
            </a:pPr>
            <a:r>
              <a:rPr lang="en-US" sz="2800" dirty="0"/>
              <a:t>Complex server side processing </a:t>
            </a:r>
            <a:r>
              <a:rPr lang="en-US" sz="2800" dirty="0">
                <a:sym typeface="Wingdings" pitchFamily="2" charset="2"/>
              </a:rPr>
              <a:t></a:t>
            </a:r>
            <a:r>
              <a:rPr lang="en-US" sz="2800" dirty="0"/>
              <a:t> lot of PHP codes</a:t>
            </a:r>
          </a:p>
          <a:p>
            <a:pPr lvl="1">
              <a:spcBef>
                <a:spcPts val="100"/>
              </a:spcBef>
            </a:pPr>
            <a:r>
              <a:rPr lang="en-US" sz="2400" dirty="0"/>
              <a:t>Break processing into multiple files (team working)</a:t>
            </a:r>
          </a:p>
          <a:p>
            <a:pPr lvl="1">
              <a:spcBef>
                <a:spcPts val="100"/>
              </a:spcBef>
            </a:pPr>
            <a:r>
              <a:rPr lang="en-US" sz="2400" dirty="0"/>
              <a:t>Avoid mixing HTML design &amp; PHP</a:t>
            </a:r>
          </a:p>
          <a:p>
            <a:pPr>
              <a:spcBef>
                <a:spcPts val="600"/>
              </a:spcBef>
            </a:pPr>
            <a:r>
              <a:rPr lang="en-US" sz="2800" dirty="0"/>
              <a:t>Four functions to insert code from external files</a:t>
            </a:r>
          </a:p>
          <a:p>
            <a:pPr lvl="1">
              <a:spcBef>
                <a:spcPts val="100"/>
              </a:spcBef>
            </a:pPr>
            <a:r>
              <a:rPr lang="en-US" sz="2400" b="1" dirty="0">
                <a:solidFill>
                  <a:srgbClr val="0033CC"/>
                </a:solidFill>
                <a:latin typeface="Courier New" pitchFamily="49" charset="0"/>
                <a:cs typeface="Courier New" pitchFamily="49" charset="0"/>
              </a:rPr>
              <a:t>include()</a:t>
            </a:r>
            <a:r>
              <a:rPr lang="en-US" sz="2400" dirty="0"/>
              <a:t>: Try to insert file, continues if cannot find it</a:t>
            </a:r>
          </a:p>
          <a:p>
            <a:pPr lvl="2">
              <a:spcBef>
                <a:spcPts val="100"/>
              </a:spcBef>
            </a:pPr>
            <a:r>
              <a:rPr lang="en-US" sz="2000" b="1" dirty="0" err="1">
                <a:solidFill>
                  <a:srgbClr val="0033CC"/>
                </a:solidFill>
                <a:latin typeface="Courier New" pitchFamily="49" charset="0"/>
                <a:cs typeface="Courier New" pitchFamily="49" charset="0"/>
              </a:rPr>
              <a:t>include_once</a:t>
            </a:r>
            <a:r>
              <a:rPr lang="en-US" sz="2000" b="1" dirty="0">
                <a:solidFill>
                  <a:srgbClr val="0033CC"/>
                </a:solidFill>
                <a:latin typeface="Courier New" pitchFamily="49" charset="0"/>
                <a:cs typeface="Courier New" pitchFamily="49" charset="0"/>
              </a:rPr>
              <a:t>(</a:t>
            </a:r>
            <a:r>
              <a:rPr lang="en-US" sz="2000" b="1" dirty="0">
                <a:latin typeface="Courier New" pitchFamily="49" charset="0"/>
                <a:cs typeface="Courier New" pitchFamily="49" charset="0"/>
              </a:rPr>
              <a:t>"A"</a:t>
            </a:r>
            <a:r>
              <a:rPr lang="en-US" sz="2000" b="1" dirty="0">
                <a:solidFill>
                  <a:srgbClr val="0033CC"/>
                </a:solidFill>
                <a:latin typeface="Courier New" pitchFamily="49" charset="0"/>
                <a:cs typeface="Courier New" pitchFamily="49" charset="0"/>
              </a:rPr>
              <a:t>)</a:t>
            </a:r>
            <a:r>
              <a:rPr lang="en-US" sz="2000" dirty="0"/>
              <a:t>: does not include “A” if it is already included even by other included before</a:t>
            </a:r>
          </a:p>
          <a:p>
            <a:pPr lvl="1">
              <a:spcBef>
                <a:spcPts val="100"/>
              </a:spcBef>
            </a:pPr>
            <a:r>
              <a:rPr lang="en-US" sz="2400" b="1" dirty="0">
                <a:solidFill>
                  <a:srgbClr val="0033CC"/>
                </a:solidFill>
                <a:latin typeface="Courier New" pitchFamily="49" charset="0"/>
                <a:cs typeface="Courier New" pitchFamily="49" charset="0"/>
              </a:rPr>
              <a:t>require()</a:t>
            </a:r>
            <a:r>
              <a:rPr lang="en-US" sz="2400" dirty="0"/>
              <a:t>: Try to insert external file, dies if cannot find it</a:t>
            </a:r>
          </a:p>
          <a:p>
            <a:pPr lvl="2">
              <a:spcBef>
                <a:spcPts val="100"/>
              </a:spcBef>
            </a:pPr>
            <a:r>
              <a:rPr lang="en-US" sz="2000" b="1" dirty="0" err="1">
                <a:solidFill>
                  <a:srgbClr val="0033CC"/>
                </a:solidFill>
                <a:latin typeface="Courier New" pitchFamily="49" charset="0"/>
                <a:cs typeface="Courier New" pitchFamily="49" charset="0"/>
              </a:rPr>
              <a:t>require_once</a:t>
            </a:r>
            <a:r>
              <a:rPr lang="en-US" sz="2000" b="1" dirty="0">
                <a:solidFill>
                  <a:srgbClr val="0033CC"/>
                </a:solidFill>
                <a:latin typeface="Courier New" pitchFamily="49" charset="0"/>
                <a:cs typeface="Courier New" pitchFamily="49" charset="0"/>
              </a:rPr>
              <a:t>()</a:t>
            </a:r>
            <a:r>
              <a:rPr lang="en-US" sz="2000" dirty="0"/>
              <a:t>: does not include if file is already included</a:t>
            </a:r>
            <a:endParaRPr lang="en-US" sz="1800" dirty="0"/>
          </a:p>
          <a:p>
            <a:pPr>
              <a:spcBef>
                <a:spcPts val="100"/>
              </a:spcBef>
            </a:pPr>
            <a:r>
              <a:rPr lang="en-US" sz="2800" dirty="0"/>
              <a:t>The included code is interpreted &amp; run (if is not function)</a:t>
            </a:r>
          </a:p>
          <a:p>
            <a:pPr>
              <a:spcBef>
                <a:spcPts val="100"/>
              </a:spcBef>
            </a:pPr>
            <a:r>
              <a:rPr lang="en-US" sz="2800" dirty="0"/>
              <a:t>An implementation of </a:t>
            </a:r>
            <a:r>
              <a:rPr lang="en-US" sz="2800" i="1" dirty="0">
                <a:solidFill>
                  <a:srgbClr val="CC0000"/>
                </a:solidFill>
              </a:rPr>
              <a:t>server side include</a:t>
            </a:r>
            <a:r>
              <a:rPr lang="en-US" sz="2800" dirty="0"/>
              <a:t> (SSI) </a:t>
            </a:r>
          </a:p>
          <a:p>
            <a:pPr>
              <a:spcBef>
                <a:spcPts val="100"/>
              </a:spcBef>
              <a:buNone/>
            </a:pPr>
            <a:endParaRPr lang="en-US" sz="700" b="1" dirty="0">
              <a:latin typeface="Courier New" pitchFamily="49" charset="0"/>
              <a:cs typeface="Courier New" pitchFamily="49" charset="0"/>
            </a:endParaRPr>
          </a:p>
          <a:p>
            <a:pPr>
              <a:spcBef>
                <a:spcPts val="100"/>
              </a:spcBef>
              <a:buNone/>
            </a:pPr>
            <a:r>
              <a:rPr lang="en-US" sz="2400" b="1" dirty="0">
                <a:latin typeface="Courier New" pitchFamily="49" charset="0"/>
                <a:cs typeface="Courier New" pitchFamily="49" charset="0"/>
              </a:rPr>
              <a:t>&lt;html&gt; &lt;body&gt; &lt;?</a:t>
            </a:r>
            <a:r>
              <a:rPr lang="en-US" sz="2400" b="1" dirty="0" err="1">
                <a:latin typeface="Courier New" pitchFamily="49" charset="0"/>
                <a:cs typeface="Courier New" pitchFamily="49" charset="0"/>
              </a:rPr>
              <a:t>php</a:t>
            </a:r>
            <a:r>
              <a:rPr lang="en-US" sz="2400" b="1" dirty="0">
                <a:latin typeface="Courier New" pitchFamily="49" charset="0"/>
                <a:cs typeface="Courier New" pitchFamily="49" charset="0"/>
              </a:rPr>
              <a:t> include("</a:t>
            </a:r>
            <a:r>
              <a:rPr lang="en-US" sz="2400" b="1" dirty="0" err="1">
                <a:latin typeface="Courier New" pitchFamily="49" charset="0"/>
                <a:cs typeface="Courier New" pitchFamily="49" charset="0"/>
              </a:rPr>
              <a:t>header.php</a:t>
            </a:r>
            <a:r>
              <a:rPr lang="en-US" sz="2400" b="1" dirty="0">
                <a:latin typeface="Courier New" pitchFamily="49" charset="0"/>
                <a:cs typeface="Courier New" pitchFamily="49" charset="0"/>
              </a:rPr>
              <a:t>"); ?&gt;</a:t>
            </a:r>
          </a:p>
          <a:p>
            <a:pPr>
              <a:spcBef>
                <a:spcPts val="100"/>
              </a:spcBef>
              <a:buNone/>
            </a:pPr>
            <a:endParaRPr lang="en-US" sz="2000" b="1" dirty="0">
              <a:latin typeface="Courier New" pitchFamily="49" charset="0"/>
              <a:cs typeface="Courier New" pitchFamily="49" charset="0"/>
            </a:endParaRPr>
          </a:p>
          <a:p>
            <a:pPr>
              <a:spcBef>
                <a:spcPts val="100"/>
              </a:spcBef>
              <a:buNone/>
            </a:pPr>
            <a:endParaRPr lang="en-US" sz="2000" b="1" dirty="0">
              <a:latin typeface="Courier New" pitchFamily="49" charset="0"/>
              <a:cs typeface="Courier New" pitchFamily="49" charset="0"/>
            </a:endParaRPr>
          </a:p>
          <a:p>
            <a:pPr>
              <a:spcBef>
                <a:spcPts val="100"/>
              </a:spcBef>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45</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checkerboard(across)">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checkerboard(across)">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4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in Web Applications </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46</a:t>
            </a:fld>
            <a:endParaRPr lang="en-US" dirty="0"/>
          </a:p>
        </p:txBody>
      </p:sp>
      <p:sp>
        <p:nvSpPr>
          <p:cNvPr id="259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9073" name="Object 1"/>
          <p:cNvGraphicFramePr>
            <a:graphicFrameLocks noChangeAspect="1"/>
          </p:cNvGraphicFramePr>
          <p:nvPr>
            <p:extLst>
              <p:ext uri="{D42A27DB-BD31-4B8C-83A1-F6EECF244321}">
                <p14:modId xmlns:p14="http://schemas.microsoft.com/office/powerpoint/2010/main" val="3176019112"/>
              </p:ext>
            </p:extLst>
          </p:nvPr>
        </p:nvGraphicFramePr>
        <p:xfrm>
          <a:off x="536575" y="915988"/>
          <a:ext cx="8231188" cy="5395912"/>
        </p:xfrm>
        <a:graphic>
          <a:graphicData uri="http://schemas.openxmlformats.org/presentationml/2006/ole">
            <mc:AlternateContent xmlns:mc="http://schemas.openxmlformats.org/markup-compatibility/2006">
              <mc:Choice xmlns:v="urn:schemas-microsoft-com:vml" Requires="v">
                <p:oleObj name="Visio" r:id="rId2" imgW="6362523" imgH="4175461" progId="Visio.Drawing.11">
                  <p:embed/>
                </p:oleObj>
              </mc:Choice>
              <mc:Fallback>
                <p:oleObj name="Visio" r:id="rId2" imgW="6362523" imgH="4175461" progId="Visio.Drawing.11">
                  <p:embed/>
                  <p:pic>
                    <p:nvPicPr>
                      <p:cNvPr id="0" name="Picture 1"/>
                      <p:cNvPicPr>
                        <a:picLocks noChangeAspect="1" noChangeArrowheads="1"/>
                      </p:cNvPicPr>
                      <p:nvPr/>
                    </p:nvPicPr>
                    <p:blipFill>
                      <a:blip r:embed="rId3"/>
                      <a:srcRect/>
                      <a:stretch>
                        <a:fillRect/>
                      </a:stretch>
                    </p:blipFill>
                    <p:spPr bwMode="auto">
                      <a:xfrm>
                        <a:off x="536575" y="915988"/>
                        <a:ext cx="8231188" cy="539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trips/>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in Web Applications (cont’d)</a:t>
            </a:r>
          </a:p>
        </p:txBody>
      </p:sp>
      <p:sp>
        <p:nvSpPr>
          <p:cNvPr id="3" name="Content Placeholder 2"/>
          <p:cNvSpPr>
            <a:spLocks noGrp="1"/>
          </p:cNvSpPr>
          <p:nvPr>
            <p:ph idx="1"/>
          </p:nvPr>
        </p:nvSpPr>
        <p:spPr>
          <a:xfrm>
            <a:off x="304800" y="990600"/>
            <a:ext cx="8382000" cy="5334000"/>
          </a:xfrm>
        </p:spPr>
        <p:txBody>
          <a:bodyPr/>
          <a:lstStyle/>
          <a:p>
            <a:r>
              <a:rPr lang="en-US" sz="2800" dirty="0"/>
              <a:t>What do we implement by PHP?</a:t>
            </a:r>
          </a:p>
          <a:p>
            <a:pPr>
              <a:spcBef>
                <a:spcPts val="800"/>
              </a:spcBef>
            </a:pPr>
            <a:r>
              <a:rPr lang="en-US" sz="2800" dirty="0"/>
              <a:t>Redirection</a:t>
            </a:r>
          </a:p>
          <a:p>
            <a:pPr lvl="1"/>
            <a:r>
              <a:rPr lang="en-US" sz="2400" dirty="0"/>
              <a:t>HTTP header modification</a:t>
            </a:r>
          </a:p>
          <a:p>
            <a:pPr>
              <a:spcBef>
                <a:spcPts val="700"/>
              </a:spcBef>
            </a:pPr>
            <a:r>
              <a:rPr lang="en-US" sz="2800" dirty="0"/>
              <a:t>Input data</a:t>
            </a:r>
          </a:p>
          <a:p>
            <a:pPr lvl="1"/>
            <a:r>
              <a:rPr lang="en-US" sz="2400" dirty="0"/>
              <a:t>Receive data from HTML forms</a:t>
            </a:r>
          </a:p>
          <a:p>
            <a:pPr>
              <a:spcBef>
                <a:spcPts val="700"/>
              </a:spcBef>
            </a:pPr>
            <a:r>
              <a:rPr lang="en-US" sz="2800" dirty="0"/>
              <a:t>Login &amp; Logout</a:t>
            </a:r>
          </a:p>
          <a:p>
            <a:pPr lvl="1"/>
            <a:r>
              <a:rPr lang="en-US" sz="2400" dirty="0"/>
              <a:t>Session management</a:t>
            </a:r>
          </a:p>
          <a:p>
            <a:pPr>
              <a:spcBef>
                <a:spcPts val="700"/>
              </a:spcBef>
            </a:pPr>
            <a:r>
              <a:rPr lang="en-US" sz="2800" dirty="0"/>
              <a:t>Ajax request processing</a:t>
            </a:r>
          </a:p>
          <a:p>
            <a:pPr lvl="1"/>
            <a:r>
              <a:rPr lang="en-US" sz="2400" dirty="0"/>
              <a:t>XML &amp; JSON</a:t>
            </a:r>
          </a:p>
          <a:p>
            <a:pPr>
              <a:spcBef>
                <a:spcPts val="700"/>
              </a:spcBef>
            </a:pPr>
            <a:r>
              <a:rPr lang="en-US" sz="2800" dirty="0"/>
              <a:t>Database access</a:t>
            </a:r>
          </a:p>
          <a:p>
            <a:pPr>
              <a:spcBef>
                <a:spcPts val="700"/>
              </a:spcBef>
            </a:pPr>
            <a:r>
              <a:rPr lang="en-US" sz="2800" dirty="0"/>
              <a:t>Error handling </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47</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heckerboard(across)">
                                      <p:cBhvr>
                                        <p:cTn id="15" dur="500"/>
                                        <p:tgtEl>
                                          <p:spTgt spid="3">
                                            <p:txEl>
                                              <p:pRg st="3" end="3"/>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checkerboard(across)">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checkerboard(across)">
                                      <p:cBhvr>
                                        <p:cTn id="23" dur="500"/>
                                        <p:tgtEl>
                                          <p:spTgt spid="3">
                                            <p:txEl>
                                              <p:pRg st="5" end="5"/>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checkerboard(across)">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checkerboard(across)">
                                      <p:cBhvr>
                                        <p:cTn id="31" dur="500"/>
                                        <p:tgtEl>
                                          <p:spTgt spid="3">
                                            <p:txEl>
                                              <p:pRg st="7" end="7"/>
                                            </p:txEl>
                                          </p:spTgt>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checkerboard(across)">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checkerboard(across)">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spcBef>
                <a:spcPts val="800"/>
              </a:spcBef>
            </a:pPr>
            <a:r>
              <a:rPr lang="en-US" sz="3200" dirty="0">
                <a:solidFill>
                  <a:srgbClr val="C2C2C2"/>
                </a:solidFill>
              </a:rPr>
              <a:t>Introduction to CGI</a:t>
            </a:r>
          </a:p>
          <a:p>
            <a:pPr>
              <a:spcBef>
                <a:spcPts val="800"/>
              </a:spcBef>
            </a:pPr>
            <a:r>
              <a:rPr lang="en-US" sz="3200" dirty="0">
                <a:solidFill>
                  <a:srgbClr val="C2C2C2"/>
                </a:solidFill>
              </a:rPr>
              <a:t>Introduction to PHP</a:t>
            </a:r>
          </a:p>
          <a:p>
            <a:pPr>
              <a:spcBef>
                <a:spcPts val="800"/>
              </a:spcBef>
            </a:pPr>
            <a:r>
              <a:rPr lang="en-US" sz="3200" dirty="0">
                <a:solidFill>
                  <a:srgbClr val="C2C2C2"/>
                </a:solidFill>
              </a:rPr>
              <a:t>PHP Basic</a:t>
            </a:r>
          </a:p>
          <a:p>
            <a:pPr>
              <a:spcBef>
                <a:spcPts val="800"/>
              </a:spcBef>
            </a:pPr>
            <a:r>
              <a:rPr lang="en-US" sz="3200" dirty="0"/>
              <a:t>Input Data Handling</a:t>
            </a:r>
          </a:p>
          <a:p>
            <a:pPr>
              <a:spcBef>
                <a:spcPts val="800"/>
              </a:spcBef>
            </a:pPr>
            <a:r>
              <a:rPr lang="en-US" sz="3200" dirty="0">
                <a:solidFill>
                  <a:srgbClr val="C2C2C2"/>
                </a:solidFill>
              </a:rPr>
              <a:t>HTTP Headers</a:t>
            </a:r>
          </a:p>
          <a:p>
            <a:pPr>
              <a:spcBef>
                <a:spcPts val="800"/>
              </a:spcBef>
            </a:pPr>
            <a:r>
              <a:rPr lang="en-US" sz="3200" dirty="0">
                <a:solidFill>
                  <a:srgbClr val="C2C2C2"/>
                </a:solidFill>
              </a:rPr>
              <a:t>Cookies &amp; Session Management</a:t>
            </a:r>
          </a:p>
          <a:p>
            <a:pPr>
              <a:spcBef>
                <a:spcPts val="800"/>
              </a:spcBef>
            </a:pPr>
            <a:r>
              <a:rPr lang="en-US" sz="3200" dirty="0">
                <a:solidFill>
                  <a:srgbClr val="C2C2C2"/>
                </a:solidFill>
              </a:rPr>
              <a:t>Database</a:t>
            </a:r>
          </a:p>
          <a:p>
            <a:pPr>
              <a:spcBef>
                <a:spcPts val="800"/>
              </a:spcBef>
            </a:pPr>
            <a:r>
              <a:rPr lang="en-US" sz="3200" dirty="0">
                <a:solidFill>
                  <a:srgbClr val="C2C2C2"/>
                </a:solidFill>
              </a:rPr>
              <a:t>XML &amp; JSON</a:t>
            </a:r>
          </a:p>
          <a:p>
            <a:pPr>
              <a:spcBef>
                <a:spcPts val="800"/>
              </a:spcBef>
            </a:pPr>
            <a:r>
              <a:rPr lang="en-US" sz="3200" dirty="0">
                <a:solidFill>
                  <a:srgbClr val="C2C2C2"/>
                </a:solidFill>
              </a:rPr>
              <a:t>Error Handling</a:t>
            </a:r>
          </a:p>
          <a:p>
            <a:pPr>
              <a:spcBef>
                <a:spcPts val="800"/>
              </a:spcBef>
            </a:pPr>
            <a:endParaRPr lang="en-US" sz="3200" dirty="0">
              <a:solidFill>
                <a:srgbClr val="C2C2C2"/>
              </a:solidFill>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48</a:t>
            </a:fld>
            <a:endParaRPr lang="en-US" dirty="0"/>
          </a:p>
        </p:txBody>
      </p:sp>
    </p:spTree>
  </p:cSld>
  <p:clrMapOvr>
    <a:masterClrMapping/>
  </p:clrMapOvr>
  <p:transition>
    <p:strips/>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in Web Applications </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49</a:t>
            </a:fld>
            <a:endParaRPr lang="en-US" dirty="0"/>
          </a:p>
        </p:txBody>
      </p:sp>
      <p:sp>
        <p:nvSpPr>
          <p:cNvPr id="259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9073" name="Object 1"/>
          <p:cNvGraphicFramePr>
            <a:graphicFrameLocks noChangeAspect="1"/>
          </p:cNvGraphicFramePr>
          <p:nvPr>
            <p:extLst>
              <p:ext uri="{D42A27DB-BD31-4B8C-83A1-F6EECF244321}">
                <p14:modId xmlns:p14="http://schemas.microsoft.com/office/powerpoint/2010/main" val="15429275"/>
              </p:ext>
            </p:extLst>
          </p:nvPr>
        </p:nvGraphicFramePr>
        <p:xfrm>
          <a:off x="533399" y="914400"/>
          <a:ext cx="8237425" cy="5399210"/>
        </p:xfrm>
        <a:graphic>
          <a:graphicData uri="http://schemas.openxmlformats.org/presentationml/2006/ole">
            <mc:AlternateContent xmlns:mc="http://schemas.openxmlformats.org/markup-compatibility/2006">
              <mc:Choice xmlns:v="urn:schemas-microsoft-com:vml" Requires="v">
                <p:oleObj name="Visio" r:id="rId2" imgW="6367653" imgH="4176078" progId="Visio.Drawing.11">
                  <p:embed/>
                </p:oleObj>
              </mc:Choice>
              <mc:Fallback>
                <p:oleObj name="Visio" r:id="rId2" imgW="6367653" imgH="4176078" progId="Visio.Drawing.11">
                  <p:embed/>
                  <p:pic>
                    <p:nvPicPr>
                      <p:cNvPr id="0" name="Picture 2"/>
                      <p:cNvPicPr>
                        <a:picLocks noChangeAspect="1" noChangeArrowheads="1"/>
                      </p:cNvPicPr>
                      <p:nvPr/>
                    </p:nvPicPr>
                    <p:blipFill>
                      <a:blip r:embed="rId3"/>
                      <a:srcRect/>
                      <a:stretch>
                        <a:fillRect/>
                      </a:stretch>
                    </p:blipFill>
                    <p:spPr bwMode="auto">
                      <a:xfrm>
                        <a:off x="533399" y="914400"/>
                        <a:ext cx="8237425" cy="5399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trips/>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304800" y="1066800"/>
            <a:ext cx="8686800" cy="5181600"/>
          </a:xfrm>
        </p:spPr>
        <p:txBody>
          <a:bodyPr/>
          <a:lstStyle/>
          <a:p>
            <a:r>
              <a:rPr lang="en-US" sz="3200" dirty="0"/>
              <a:t>HTML/XHTML </a:t>
            </a:r>
            <a:r>
              <a:rPr lang="en-US" sz="3200" dirty="0">
                <a:solidFill>
                  <a:srgbClr val="C00000"/>
                </a:solidFill>
              </a:rPr>
              <a:t>content</a:t>
            </a:r>
            <a:r>
              <a:rPr lang="en-US" sz="3200" dirty="0"/>
              <a:t> is static</a:t>
            </a:r>
          </a:p>
          <a:p>
            <a:pPr lvl="1"/>
            <a:r>
              <a:rPr lang="en-US" sz="2800" dirty="0"/>
              <a:t>JavaScript &amp; Ajax make pages more dynamic, but the content is almost </a:t>
            </a:r>
            <a:r>
              <a:rPr lang="en-US" sz="2800" i="1" dirty="0">
                <a:solidFill>
                  <a:srgbClr val="C00000"/>
                </a:solidFill>
              </a:rPr>
              <a:t>static </a:t>
            </a:r>
          </a:p>
          <a:p>
            <a:r>
              <a:rPr lang="en-US" sz="3200" dirty="0"/>
              <a:t>Dynamic content</a:t>
            </a:r>
          </a:p>
          <a:p>
            <a:pPr lvl="1"/>
            <a:r>
              <a:rPr lang="en-US" sz="2800" dirty="0"/>
              <a:t>Pages that look differently depending on the user who visits, status, processing requests, …</a:t>
            </a:r>
          </a:p>
          <a:p>
            <a:pPr lvl="1"/>
            <a:r>
              <a:rPr lang="en-US" sz="2800" dirty="0"/>
              <a:t>E.g. Search engines, web mails, …</a:t>
            </a:r>
          </a:p>
          <a:p>
            <a:r>
              <a:rPr lang="en-US" sz="3200" dirty="0"/>
              <a:t>Web applications (hotel booking, web search applications, …) is not possible using only HTML/XHTML, CSS and JS; why?</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5</a:t>
            </a:fld>
            <a:endParaRPr lang="en-US" dirty="0"/>
          </a:p>
        </p:txBody>
      </p:sp>
    </p:spTree>
  </p:cSld>
  <p:clrMapOvr>
    <a:masterClrMapping/>
  </p:clrMapOvr>
  <p:transition>
    <p:strips/>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Data Handling</a:t>
            </a:r>
          </a:p>
        </p:txBody>
      </p:sp>
      <p:sp>
        <p:nvSpPr>
          <p:cNvPr id="3" name="Content Placeholder 2"/>
          <p:cNvSpPr>
            <a:spLocks noGrp="1"/>
          </p:cNvSpPr>
          <p:nvPr>
            <p:ph idx="1"/>
          </p:nvPr>
        </p:nvSpPr>
        <p:spPr>
          <a:xfrm>
            <a:off x="304800" y="990600"/>
            <a:ext cx="8839200" cy="5410200"/>
          </a:xfrm>
        </p:spPr>
        <p:txBody>
          <a:bodyPr/>
          <a:lstStyle/>
          <a:p>
            <a:r>
              <a:rPr lang="en-US" dirty="0"/>
              <a:t>One of the main functionalities of server side scripting is to process user input data, e.g.</a:t>
            </a:r>
          </a:p>
          <a:p>
            <a:pPr lvl="1">
              <a:spcBef>
                <a:spcPts val="100"/>
              </a:spcBef>
            </a:pPr>
            <a:r>
              <a:rPr lang="en-US" dirty="0"/>
              <a:t>Save data on server</a:t>
            </a:r>
          </a:p>
          <a:p>
            <a:pPr lvl="1">
              <a:spcBef>
                <a:spcPts val="100"/>
              </a:spcBef>
            </a:pPr>
            <a:r>
              <a:rPr lang="en-US" dirty="0"/>
              <a:t>Login &amp; Sessions </a:t>
            </a:r>
          </a:p>
          <a:p>
            <a:pPr lvl="1">
              <a:spcBef>
                <a:spcPts val="100"/>
              </a:spcBef>
            </a:pPr>
            <a:r>
              <a:rPr lang="en-US" dirty="0"/>
              <a:t>Query from database server</a:t>
            </a:r>
          </a:p>
          <a:p>
            <a:pPr lvl="1">
              <a:spcBef>
                <a:spcPts val="100"/>
              </a:spcBef>
            </a:pPr>
            <a:r>
              <a:rPr lang="en-US" dirty="0"/>
              <a:t>…</a:t>
            </a:r>
          </a:p>
          <a:p>
            <a:r>
              <a:rPr lang="en-US" dirty="0"/>
              <a:t>Input data from forms/Ajax/API/ …</a:t>
            </a:r>
          </a:p>
          <a:p>
            <a:pPr lvl="1"/>
            <a:r>
              <a:rPr lang="en-US" dirty="0"/>
              <a:t>GET method </a:t>
            </a:r>
          </a:p>
          <a:p>
            <a:pPr lvl="1"/>
            <a:r>
              <a:rPr lang="en-US" dirty="0"/>
              <a:t>POST method</a:t>
            </a:r>
          </a:p>
          <a:p>
            <a:pPr lvl="2"/>
            <a:r>
              <a:rPr lang="en-US" dirty="0"/>
              <a:t>File upload</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50</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checkerboard(across)">
                                      <p:cBhvr>
                                        <p:cTn id="7" dur="500"/>
                                        <p:tgtEl>
                                          <p:spTgt spid="3">
                                            <p:txEl>
                                              <p:pRg st="5" end="5"/>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checkerboard(across)">
                                      <p:cBhvr>
                                        <p:cTn id="10" dur="500"/>
                                        <p:tgtEl>
                                          <p:spTgt spid="3">
                                            <p:txEl>
                                              <p:pRg st="6" end="6"/>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checkerboard(across)">
                                      <p:cBhvr>
                                        <p:cTn id="13" dur="500"/>
                                        <p:tgtEl>
                                          <p:spTgt spid="3">
                                            <p:txEl>
                                              <p:pRg st="7" end="7"/>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checkerboard(across)">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Data Handling (cont’d)</a:t>
            </a:r>
          </a:p>
        </p:txBody>
      </p:sp>
      <p:sp>
        <p:nvSpPr>
          <p:cNvPr id="3" name="Content Placeholder 2"/>
          <p:cNvSpPr>
            <a:spLocks noGrp="1"/>
          </p:cNvSpPr>
          <p:nvPr>
            <p:ph idx="1"/>
          </p:nvPr>
        </p:nvSpPr>
        <p:spPr/>
        <p:txBody>
          <a:bodyPr/>
          <a:lstStyle/>
          <a:p>
            <a:r>
              <a:rPr lang="en-US" dirty="0"/>
              <a:t>Major steps of input data handling:</a:t>
            </a:r>
          </a:p>
          <a:p>
            <a:pPr lvl="1"/>
            <a:r>
              <a:rPr lang="en-US" sz="2800" dirty="0"/>
              <a:t>1) Read the data</a:t>
            </a:r>
          </a:p>
          <a:p>
            <a:pPr lvl="2"/>
            <a:r>
              <a:rPr lang="en-US" sz="2500" dirty="0"/>
              <a:t>How to read the URL query part? Post data? File?</a:t>
            </a:r>
          </a:p>
          <a:p>
            <a:pPr lvl="1"/>
            <a:r>
              <a:rPr lang="en-US" sz="2800" dirty="0"/>
              <a:t>2) Check presence &amp; existence</a:t>
            </a:r>
          </a:p>
          <a:p>
            <a:pPr lvl="2"/>
            <a:r>
              <a:rPr lang="en-US" sz="2500" dirty="0"/>
              <a:t>Is variable set? Is it empty?</a:t>
            </a:r>
          </a:p>
          <a:p>
            <a:pPr lvl="1"/>
            <a:r>
              <a:rPr lang="en-US" sz="2800" dirty="0"/>
              <a:t>3) Validation</a:t>
            </a:r>
          </a:p>
          <a:p>
            <a:pPr lvl="2"/>
            <a:r>
              <a:rPr lang="en-US" sz="2500" dirty="0"/>
              <a:t>Is data valid? Correct format?</a:t>
            </a:r>
          </a:p>
          <a:p>
            <a:pPr lvl="1"/>
            <a:r>
              <a:rPr lang="en-US" sz="2800" dirty="0"/>
              <a:t>4) Processing</a:t>
            </a:r>
          </a:p>
          <a:p>
            <a:pPr lvl="2"/>
            <a:r>
              <a:rPr lang="en-US" sz="2500" dirty="0"/>
              <a:t>Application dependent, e.g., query to DB, ….</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51</a:t>
            </a:fld>
            <a:endParaRPr lang="en-US" dirty="0"/>
          </a:p>
        </p:txBody>
      </p:sp>
    </p:spTree>
  </p:cSld>
  <p:clrMapOvr>
    <a:masterClrMapping/>
  </p:clrMapOvr>
  <p:transition>
    <p:strips/>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Reading Submitted Data</a:t>
            </a:r>
          </a:p>
        </p:txBody>
      </p:sp>
      <p:sp>
        <p:nvSpPr>
          <p:cNvPr id="3" name="Content Placeholder 2"/>
          <p:cNvSpPr>
            <a:spLocks noGrp="1"/>
          </p:cNvSpPr>
          <p:nvPr>
            <p:ph idx="1"/>
          </p:nvPr>
        </p:nvSpPr>
        <p:spPr>
          <a:xfrm>
            <a:off x="304800" y="1143000"/>
            <a:ext cx="8839200" cy="5181600"/>
          </a:xfrm>
        </p:spPr>
        <p:txBody>
          <a:bodyPr/>
          <a:lstStyle/>
          <a:p>
            <a:r>
              <a:rPr lang="en-US" dirty="0"/>
              <a:t>Main feature: data sent in “URL Query Part” or “Packet Body” are </a:t>
            </a:r>
            <a:r>
              <a:rPr lang="en-US" dirty="0">
                <a:solidFill>
                  <a:srgbClr val="CC0000"/>
                </a:solidFill>
              </a:rPr>
              <a:t>automatically</a:t>
            </a:r>
            <a:r>
              <a:rPr lang="en-US" dirty="0"/>
              <a:t> available to PHP scripts by the </a:t>
            </a:r>
            <a:r>
              <a:rPr lang="en-US" dirty="0">
                <a:solidFill>
                  <a:srgbClr val="CC0000"/>
                </a:solidFill>
              </a:rPr>
              <a:t>run-time</a:t>
            </a:r>
            <a:r>
              <a:rPr lang="en-US" dirty="0"/>
              <a:t> environment</a:t>
            </a:r>
          </a:p>
          <a:p>
            <a:pPr lvl="1"/>
            <a:r>
              <a:rPr lang="en-US" dirty="0"/>
              <a:t>Does not matter HTML form or Ajax or …</a:t>
            </a:r>
          </a:p>
          <a:p>
            <a:r>
              <a:rPr lang="en-US" dirty="0"/>
              <a:t>The PHP pre-assigned </a:t>
            </a:r>
            <a:r>
              <a:rPr lang="en-US" sz="3100" b="1" dirty="0">
                <a:solidFill>
                  <a:srgbClr val="0033CC"/>
                </a:solidFill>
                <a:latin typeface="Courier New" pitchFamily="49" charset="0"/>
                <a:cs typeface="Courier New" pitchFamily="49" charset="0"/>
              </a:rPr>
              <a:t>$_GET</a:t>
            </a:r>
            <a:r>
              <a:rPr lang="en-US" sz="3100" dirty="0"/>
              <a:t> </a:t>
            </a:r>
            <a:r>
              <a:rPr lang="en-US" dirty="0"/>
              <a:t>and </a:t>
            </a:r>
            <a:r>
              <a:rPr lang="en-US" sz="3100" b="1" dirty="0">
                <a:solidFill>
                  <a:srgbClr val="0033CC"/>
                </a:solidFill>
                <a:latin typeface="Courier New" pitchFamily="49" charset="0"/>
                <a:cs typeface="Courier New" pitchFamily="49" charset="0"/>
              </a:rPr>
              <a:t>$_POST </a:t>
            </a:r>
            <a:r>
              <a:rPr lang="en-US" dirty="0"/>
              <a:t>variables are used to retrieve the data</a:t>
            </a:r>
          </a:p>
          <a:p>
            <a:pPr lvl="1"/>
            <a:r>
              <a:rPr lang="en-US" dirty="0"/>
              <a:t>The predefined </a:t>
            </a:r>
            <a:r>
              <a:rPr lang="en-US" sz="2800" b="1" dirty="0">
                <a:solidFill>
                  <a:srgbClr val="0033CC"/>
                </a:solidFill>
                <a:latin typeface="Courier New" pitchFamily="49" charset="0"/>
                <a:cs typeface="Courier New" pitchFamily="49" charset="0"/>
              </a:rPr>
              <a:t>$_REQUEST</a:t>
            </a:r>
            <a:r>
              <a:rPr lang="en-US" dirty="0"/>
              <a:t> variable contains the contents of </a:t>
            </a:r>
            <a:r>
              <a:rPr lang="en-US" sz="2800" b="1" dirty="0">
                <a:solidFill>
                  <a:srgbClr val="0033CC"/>
                </a:solidFill>
                <a:latin typeface="Courier New" pitchFamily="49" charset="0"/>
                <a:cs typeface="Courier New" pitchFamily="49" charset="0"/>
              </a:rPr>
              <a:t>$_GET</a:t>
            </a:r>
            <a:r>
              <a:rPr lang="en-US" sz="2800" dirty="0"/>
              <a:t>, </a:t>
            </a:r>
            <a:r>
              <a:rPr lang="en-US" sz="2800" b="1" dirty="0">
                <a:solidFill>
                  <a:srgbClr val="0033CC"/>
                </a:solidFill>
                <a:latin typeface="Courier New" pitchFamily="49" charset="0"/>
                <a:cs typeface="Courier New" pitchFamily="49" charset="0"/>
              </a:rPr>
              <a:t>$_POST</a:t>
            </a:r>
            <a:r>
              <a:rPr lang="en-US" sz="2800" dirty="0"/>
              <a:t>, </a:t>
            </a:r>
            <a:r>
              <a:rPr lang="en-US" sz="2800" b="1" dirty="0">
                <a:solidFill>
                  <a:srgbClr val="0033CC"/>
                </a:solidFill>
                <a:latin typeface="Courier New" pitchFamily="49" charset="0"/>
                <a:cs typeface="Courier New" pitchFamily="49" charset="0"/>
              </a:rPr>
              <a:t>$_COOKIE</a:t>
            </a:r>
          </a:p>
          <a:p>
            <a:pPr lvl="2"/>
            <a:r>
              <a:rPr lang="en-US" dirty="0"/>
              <a:t>The </a:t>
            </a:r>
            <a:r>
              <a:rPr lang="en-US" sz="2500" b="1" dirty="0">
                <a:solidFill>
                  <a:srgbClr val="0033CC"/>
                </a:solidFill>
                <a:latin typeface="Courier New" pitchFamily="49" charset="0"/>
                <a:cs typeface="Courier New" pitchFamily="49" charset="0"/>
              </a:rPr>
              <a:t>$_REQUEST </a:t>
            </a:r>
            <a:r>
              <a:rPr lang="en-US" dirty="0"/>
              <a:t>variable can be used to collect form data sent with both GET and POST methods</a:t>
            </a:r>
          </a:p>
          <a:p>
            <a:pPr>
              <a:buNone/>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52</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Reading Submitted Data (cont’d)</a:t>
            </a:r>
          </a:p>
        </p:txBody>
      </p:sp>
      <p:sp>
        <p:nvSpPr>
          <p:cNvPr id="3" name="Content Placeholder 2"/>
          <p:cNvSpPr>
            <a:spLocks noGrp="1"/>
          </p:cNvSpPr>
          <p:nvPr>
            <p:ph idx="1"/>
          </p:nvPr>
        </p:nvSpPr>
        <p:spPr>
          <a:xfrm>
            <a:off x="304800" y="1143000"/>
            <a:ext cx="9220200" cy="5181600"/>
          </a:xfrm>
        </p:spPr>
        <p:txBody>
          <a:bodyPr/>
          <a:lstStyle/>
          <a:p>
            <a:r>
              <a:rPr lang="en-US" sz="3100" b="1" dirty="0">
                <a:solidFill>
                  <a:srgbClr val="0033CC"/>
                </a:solidFill>
                <a:latin typeface="Courier New" pitchFamily="49" charset="0"/>
                <a:cs typeface="Courier New" pitchFamily="49" charset="0"/>
              </a:rPr>
              <a:t>$_GET</a:t>
            </a:r>
            <a:r>
              <a:rPr lang="en-US" sz="3100" dirty="0"/>
              <a:t>, </a:t>
            </a:r>
            <a:r>
              <a:rPr lang="en-US" sz="3100" b="1" dirty="0">
                <a:solidFill>
                  <a:srgbClr val="0033CC"/>
                </a:solidFill>
                <a:latin typeface="Courier New" pitchFamily="49" charset="0"/>
                <a:cs typeface="Courier New" pitchFamily="49" charset="0"/>
              </a:rPr>
              <a:t>$_POST</a:t>
            </a:r>
            <a:r>
              <a:rPr lang="en-US" dirty="0"/>
              <a:t>, and </a:t>
            </a:r>
            <a:r>
              <a:rPr lang="en-US" sz="3100" b="1" dirty="0">
                <a:solidFill>
                  <a:srgbClr val="0033CC"/>
                </a:solidFill>
                <a:latin typeface="Courier New" pitchFamily="49" charset="0"/>
                <a:cs typeface="Courier New" pitchFamily="49" charset="0"/>
              </a:rPr>
              <a:t>$_REQUEST </a:t>
            </a:r>
            <a:r>
              <a:rPr lang="en-US" dirty="0"/>
              <a:t>are associative arrays</a:t>
            </a:r>
          </a:p>
          <a:p>
            <a:pPr lvl="1"/>
            <a:r>
              <a:rPr lang="en-US" dirty="0"/>
              <a:t>Key is the </a:t>
            </a:r>
            <a:r>
              <a:rPr lang="en-US" b="1" dirty="0">
                <a:solidFill>
                  <a:srgbClr val="0033CC"/>
                </a:solidFill>
                <a:latin typeface="Courier New" pitchFamily="49" charset="0"/>
                <a:cs typeface="Courier New" pitchFamily="49" charset="0"/>
              </a:rPr>
              <a:t>name</a:t>
            </a:r>
            <a:r>
              <a:rPr lang="en-US" dirty="0"/>
              <a:t> attribute of input element in a form</a:t>
            </a:r>
          </a:p>
          <a:p>
            <a:pPr lvl="1"/>
            <a:r>
              <a:rPr lang="en-US" dirty="0"/>
              <a:t>Value is the value of the input element in a form</a:t>
            </a:r>
          </a:p>
          <a:p>
            <a:r>
              <a:rPr lang="en-US" dirty="0"/>
              <a:t>HTML</a:t>
            </a:r>
          </a:p>
          <a:p>
            <a:pPr>
              <a:spcBef>
                <a:spcPts val="300"/>
              </a:spcBef>
              <a:buNone/>
            </a:pPr>
            <a:r>
              <a:rPr lang="en-US" sz="2400" b="1" dirty="0">
                <a:latin typeface="Courier New" pitchFamily="49" charset="0"/>
                <a:cs typeface="Courier New" pitchFamily="49" charset="0"/>
              </a:rPr>
              <a:t>&lt;form method="</a:t>
            </a:r>
            <a:r>
              <a:rPr lang="en-US" sz="2400" b="1" dirty="0">
                <a:solidFill>
                  <a:srgbClr val="C00000"/>
                </a:solidFill>
                <a:latin typeface="Courier New" pitchFamily="49" charset="0"/>
                <a:cs typeface="Courier New" pitchFamily="49" charset="0"/>
              </a:rPr>
              <a:t>GET</a:t>
            </a:r>
            <a:r>
              <a:rPr lang="en-US" sz="2400" b="1" dirty="0">
                <a:latin typeface="Courier New" pitchFamily="49" charset="0"/>
                <a:cs typeface="Courier New" pitchFamily="49" charset="0"/>
              </a:rPr>
              <a:t>" action="index.php"&gt;</a:t>
            </a:r>
          </a:p>
          <a:p>
            <a:pPr lvl="1">
              <a:spcBef>
                <a:spcPts val="300"/>
              </a:spcBef>
              <a:buNone/>
            </a:pPr>
            <a:r>
              <a:rPr lang="en-US" sz="2400" b="1" dirty="0">
                <a:latin typeface="Courier New" pitchFamily="49" charset="0"/>
                <a:cs typeface="Courier New" pitchFamily="49" charset="0"/>
              </a:rPr>
              <a:t>&lt;input type="text" name="</a:t>
            </a:r>
            <a:r>
              <a:rPr lang="en-US" sz="2400" b="1" dirty="0">
                <a:solidFill>
                  <a:srgbClr val="00B050"/>
                </a:solidFill>
                <a:latin typeface="Courier New" pitchFamily="49" charset="0"/>
                <a:cs typeface="Courier New" pitchFamily="49" charset="0"/>
              </a:rPr>
              <a:t>grade</a:t>
            </a:r>
            <a:r>
              <a:rPr lang="en-US" sz="2400" b="1" dirty="0">
                <a:latin typeface="Courier New" pitchFamily="49" charset="0"/>
                <a:cs typeface="Courier New" pitchFamily="49" charset="0"/>
              </a:rPr>
              <a:t>" value=""&gt;</a:t>
            </a:r>
          </a:p>
          <a:p>
            <a:pPr>
              <a:spcBef>
                <a:spcPts val="300"/>
              </a:spcBef>
              <a:buNone/>
            </a:pPr>
            <a:r>
              <a:rPr lang="en-US" sz="2400" b="1" dirty="0">
                <a:latin typeface="Courier New" pitchFamily="49" charset="0"/>
                <a:cs typeface="Courier New" pitchFamily="49" charset="0"/>
              </a:rPr>
              <a:t>&lt;/form&gt; </a:t>
            </a:r>
          </a:p>
          <a:p>
            <a:r>
              <a:rPr lang="en-US" dirty="0"/>
              <a:t>PHP</a:t>
            </a:r>
          </a:p>
          <a:p>
            <a:pPr>
              <a:spcBef>
                <a:spcPts val="300"/>
              </a:spcBef>
              <a:buNone/>
            </a:pPr>
            <a:r>
              <a:rPr lang="en-US" sz="2400" b="1" dirty="0">
                <a:latin typeface="Courier New" pitchFamily="49" charset="0"/>
                <a:cs typeface="Courier New" pitchFamily="49" charset="0"/>
              </a:rPr>
              <a:t>	$g = </a:t>
            </a:r>
            <a:r>
              <a:rPr lang="en-US" sz="2400" b="1" dirty="0">
                <a:solidFill>
                  <a:srgbClr val="C00000"/>
                </a:solidFill>
                <a:latin typeface="Courier New" pitchFamily="49" charset="0"/>
                <a:cs typeface="Courier New" pitchFamily="49" charset="0"/>
              </a:rPr>
              <a:t>$_GET</a:t>
            </a:r>
            <a:r>
              <a:rPr lang="en-US" sz="2400" b="1" dirty="0">
                <a:latin typeface="Courier New" pitchFamily="49" charset="0"/>
                <a:cs typeface="Courier New" pitchFamily="49" charset="0"/>
              </a:rPr>
              <a:t>["</a:t>
            </a:r>
            <a:r>
              <a:rPr lang="en-US" sz="2400" b="1" dirty="0">
                <a:solidFill>
                  <a:srgbClr val="00B050"/>
                </a:solidFill>
                <a:latin typeface="Courier New" pitchFamily="49" charset="0"/>
                <a:cs typeface="Courier New" pitchFamily="49" charset="0"/>
              </a:rPr>
              <a:t>grade</a:t>
            </a:r>
            <a:r>
              <a:rPr lang="en-US" sz="2400" b="1" dirty="0">
                <a:latin typeface="Courier New" pitchFamily="49" charset="0"/>
                <a:cs typeface="Courier New" pitchFamily="49" charset="0"/>
              </a:rPr>
              <a:t>"];</a:t>
            </a:r>
          </a:p>
          <a:p>
            <a:pPr>
              <a:buNone/>
            </a:pPr>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53</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839200" cy="762000"/>
          </a:xfrm>
        </p:spPr>
        <p:txBody>
          <a:bodyPr/>
          <a:lstStyle/>
          <a:p>
            <a:r>
              <a:rPr lang="en-US" sz="4400" dirty="0"/>
              <a:t>2) Checking Input Presence/Existence</a:t>
            </a:r>
          </a:p>
        </p:txBody>
      </p:sp>
      <p:sp>
        <p:nvSpPr>
          <p:cNvPr id="3" name="Content Placeholder 2"/>
          <p:cNvSpPr>
            <a:spLocks noGrp="1"/>
          </p:cNvSpPr>
          <p:nvPr>
            <p:ph idx="1"/>
          </p:nvPr>
        </p:nvSpPr>
        <p:spPr>
          <a:xfrm>
            <a:off x="38100" y="895350"/>
            <a:ext cx="9067800" cy="5181600"/>
          </a:xfrm>
        </p:spPr>
        <p:txBody>
          <a:bodyPr/>
          <a:lstStyle/>
          <a:p>
            <a:r>
              <a:rPr lang="en-US" sz="3000" b="1" dirty="0" err="1">
                <a:solidFill>
                  <a:srgbClr val="0000FF"/>
                </a:solidFill>
                <a:latin typeface="Courier New" pitchFamily="49" charset="0"/>
              </a:rPr>
              <a:t>isset</a:t>
            </a:r>
            <a:r>
              <a:rPr lang="en-US" sz="3000" b="1" dirty="0">
                <a:latin typeface="Courier New" pitchFamily="49" charset="0"/>
              </a:rPr>
              <a:t>($var)</a:t>
            </a:r>
            <a:r>
              <a:rPr lang="en-US" sz="3000" dirty="0"/>
              <a:t> </a:t>
            </a:r>
            <a:r>
              <a:rPr lang="en-US" sz="3200" dirty="0"/>
              <a:t>is false if variable is set with a value and that value should not be null.</a:t>
            </a:r>
          </a:p>
          <a:p>
            <a:pPr lvl="1"/>
            <a:r>
              <a:rPr lang="en-US" sz="2800" dirty="0"/>
              <a:t>i.e., either </a:t>
            </a:r>
            <a:r>
              <a:rPr lang="en-US" sz="2600" b="1" dirty="0">
                <a:latin typeface="Courier New" pitchFamily="49" charset="0"/>
              </a:rPr>
              <a:t>$</a:t>
            </a:r>
            <a:r>
              <a:rPr lang="en-US" sz="2600" b="1" dirty="0" err="1">
                <a:latin typeface="Courier New" pitchFamily="49" charset="0"/>
              </a:rPr>
              <a:t>var</a:t>
            </a:r>
            <a:r>
              <a:rPr lang="en-US" sz="2600" dirty="0"/>
              <a:t> </a:t>
            </a:r>
            <a:r>
              <a:rPr lang="en-US" sz="2800" dirty="0"/>
              <a:t>does not exist or is never assigned a value</a:t>
            </a:r>
          </a:p>
          <a:p>
            <a:pPr lvl="1"/>
            <a:r>
              <a:rPr lang="en-US" sz="2800" dirty="0"/>
              <a:t>Use this function to check if a </a:t>
            </a:r>
            <a:r>
              <a:rPr lang="en-US" sz="2800" dirty="0">
                <a:solidFill>
                  <a:srgbClr val="C00000"/>
                </a:solidFill>
              </a:rPr>
              <a:t>check box</a:t>
            </a:r>
            <a:r>
              <a:rPr lang="en-US" sz="2800" dirty="0"/>
              <a:t>, </a:t>
            </a:r>
            <a:r>
              <a:rPr lang="en-US" sz="2800" dirty="0">
                <a:solidFill>
                  <a:srgbClr val="C00000"/>
                </a:solidFill>
              </a:rPr>
              <a:t>radio button</a:t>
            </a:r>
            <a:r>
              <a:rPr lang="en-US" sz="2800" dirty="0"/>
              <a:t>, or </a:t>
            </a:r>
            <a:r>
              <a:rPr lang="en-US" sz="2800" dirty="0">
                <a:solidFill>
                  <a:srgbClr val="C00000"/>
                </a:solidFill>
              </a:rPr>
              <a:t>select box</a:t>
            </a:r>
            <a:r>
              <a:rPr lang="en-US" sz="2800" dirty="0"/>
              <a:t> list has a value</a:t>
            </a:r>
          </a:p>
          <a:p>
            <a:r>
              <a:rPr lang="en-US" sz="3000" b="1" dirty="0">
                <a:solidFill>
                  <a:srgbClr val="0000FF"/>
                </a:solidFill>
                <a:latin typeface="Courier New" pitchFamily="49" charset="0"/>
              </a:rPr>
              <a:t>empty</a:t>
            </a:r>
            <a:r>
              <a:rPr lang="en-US" sz="3000" b="1" dirty="0">
                <a:latin typeface="Courier New" pitchFamily="49" charset="0"/>
              </a:rPr>
              <a:t>($</a:t>
            </a:r>
            <a:r>
              <a:rPr lang="en-US" sz="3000" b="1" dirty="0" err="1">
                <a:latin typeface="Courier New" pitchFamily="49" charset="0"/>
              </a:rPr>
              <a:t>var</a:t>
            </a:r>
            <a:r>
              <a:rPr lang="en-US" sz="3000" b="1" dirty="0">
                <a:latin typeface="Courier New" pitchFamily="49" charset="0"/>
              </a:rPr>
              <a:t>)</a:t>
            </a:r>
            <a:r>
              <a:rPr lang="en-US" sz="3000" dirty="0"/>
              <a:t> </a:t>
            </a:r>
            <a:r>
              <a:rPr lang="en-US" sz="3200" dirty="0"/>
              <a:t>is true if </a:t>
            </a:r>
            <a:r>
              <a:rPr lang="en-US" sz="3000" b="1" dirty="0">
                <a:latin typeface="Courier New" pitchFamily="49" charset="0"/>
              </a:rPr>
              <a:t>$</a:t>
            </a:r>
            <a:r>
              <a:rPr lang="en-US" sz="3000" b="1" dirty="0" err="1">
                <a:latin typeface="Courier New" pitchFamily="49" charset="0"/>
              </a:rPr>
              <a:t>var</a:t>
            </a:r>
            <a:r>
              <a:rPr lang="en-US" sz="3000" dirty="0"/>
              <a:t> </a:t>
            </a:r>
            <a:r>
              <a:rPr lang="en-US" sz="3200" dirty="0"/>
              <a:t>is 0, empty string, NULL, or FALSE</a:t>
            </a:r>
          </a:p>
          <a:p>
            <a:pPr lvl="1"/>
            <a:r>
              <a:rPr lang="en-US" sz="2800" dirty="0"/>
              <a:t>Use this function to check if a </a:t>
            </a:r>
            <a:r>
              <a:rPr lang="en-US" sz="2800" dirty="0">
                <a:solidFill>
                  <a:srgbClr val="C00000"/>
                </a:solidFill>
              </a:rPr>
              <a:t>text</a:t>
            </a:r>
            <a:r>
              <a:rPr lang="en-US" sz="2800" dirty="0"/>
              <a:t> field, </a:t>
            </a:r>
            <a:r>
              <a:rPr lang="en-US" sz="2800" dirty="0">
                <a:solidFill>
                  <a:srgbClr val="C00000"/>
                </a:solidFill>
              </a:rPr>
              <a:t>password</a:t>
            </a:r>
            <a:r>
              <a:rPr lang="en-US" sz="2800" dirty="0"/>
              <a:t> field, or </a:t>
            </a:r>
            <a:r>
              <a:rPr lang="en-US" sz="2800" dirty="0">
                <a:solidFill>
                  <a:srgbClr val="C00000"/>
                </a:solidFill>
              </a:rPr>
              <a:t>text area </a:t>
            </a:r>
            <a:r>
              <a:rPr lang="en-US" sz="2800" dirty="0"/>
              <a:t>has a value that is not an empty string</a:t>
            </a:r>
          </a:p>
          <a:p>
            <a:pPr lvl="2"/>
            <a:r>
              <a:rPr lang="en-US" sz="2400" dirty="0"/>
              <a:t>These input fields are always set </a:t>
            </a:r>
            <a:r>
              <a:rPr lang="en-US" sz="2400" dirty="0">
                <a:sym typeface="Wingdings" pitchFamily="2" charset="2"/>
              </a:rPr>
              <a:t></a:t>
            </a:r>
            <a:r>
              <a:rPr lang="en-US" sz="2400" dirty="0"/>
              <a:t> </a:t>
            </a:r>
            <a:r>
              <a:rPr lang="en-US" sz="2400" b="1" dirty="0" err="1">
                <a:solidFill>
                  <a:srgbClr val="0033CC"/>
                </a:solidFill>
                <a:latin typeface="Courier New" pitchFamily="49" charset="0"/>
                <a:cs typeface="Courier New" pitchFamily="49" charset="0"/>
              </a:rPr>
              <a:t>isset</a:t>
            </a:r>
            <a:r>
              <a:rPr lang="en-US" sz="2400" dirty="0"/>
              <a:t> does </a:t>
            </a:r>
            <a:r>
              <a:rPr lang="en-US" sz="2400" i="1" dirty="0">
                <a:solidFill>
                  <a:srgbClr val="C00000"/>
                </a:solidFill>
              </a:rPr>
              <a:t>not</a:t>
            </a:r>
            <a:r>
              <a:rPr lang="en-US" sz="2400" dirty="0"/>
              <a:t> work!</a:t>
            </a:r>
          </a:p>
          <a:p>
            <a:endParaRPr lang="en-US" sz="32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54</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839200" cy="762000"/>
          </a:xfrm>
        </p:spPr>
        <p:txBody>
          <a:bodyPr/>
          <a:lstStyle/>
          <a:p>
            <a:r>
              <a:rPr lang="en-US" sz="4400" dirty="0"/>
              <a:t>2) Checking Input Presence/Existence</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55</a:t>
            </a:fld>
            <a:endParaRPr lang="en-US" dirty="0"/>
          </a:p>
        </p:txBody>
      </p:sp>
      <p:sp>
        <p:nvSpPr>
          <p:cNvPr id="8" name="Content Placeholder 7">
            <a:extLst>
              <a:ext uri="{FF2B5EF4-FFF2-40B4-BE49-F238E27FC236}">
                <a16:creationId xmlns:a16="http://schemas.microsoft.com/office/drawing/2014/main" id="{D5BC3416-32FA-1503-F272-8F4A106F0964}"/>
              </a:ext>
            </a:extLst>
          </p:cNvPr>
          <p:cNvSpPr>
            <a:spLocks noGrp="1"/>
          </p:cNvSpPr>
          <p:nvPr>
            <p:ph idx="1"/>
          </p:nvPr>
        </p:nvSpPr>
        <p:spPr/>
        <p:txBody>
          <a:bodyPr/>
          <a:lstStyle/>
          <a:p>
            <a:endParaRPr lang="en-US"/>
          </a:p>
        </p:txBody>
      </p:sp>
      <p:pic>
        <p:nvPicPr>
          <p:cNvPr id="10" name="Picture 9">
            <a:extLst>
              <a:ext uri="{FF2B5EF4-FFF2-40B4-BE49-F238E27FC236}">
                <a16:creationId xmlns:a16="http://schemas.microsoft.com/office/drawing/2014/main" id="{63E0790B-D5C8-2CDB-C1E8-8EC76B3D00FA}"/>
              </a:ext>
            </a:extLst>
          </p:cNvPr>
          <p:cNvPicPr>
            <a:picLocks noChangeAspect="1"/>
          </p:cNvPicPr>
          <p:nvPr/>
        </p:nvPicPr>
        <p:blipFill>
          <a:blip r:embed="rId3"/>
          <a:stretch>
            <a:fillRect/>
          </a:stretch>
        </p:blipFill>
        <p:spPr>
          <a:xfrm>
            <a:off x="132096" y="1295400"/>
            <a:ext cx="8983329" cy="2981741"/>
          </a:xfrm>
          <a:prstGeom prst="rect">
            <a:avLst/>
          </a:prstGeom>
        </p:spPr>
      </p:pic>
    </p:spTree>
    <p:extLst>
      <p:ext uri="{BB962C8B-B14F-4D97-AF65-F5344CB8AC3E}">
        <p14:creationId xmlns:p14="http://schemas.microsoft.com/office/powerpoint/2010/main" val="2225389004"/>
      </p:ext>
    </p:extLst>
  </p:cSld>
  <p:clrMapOvr>
    <a:masterClrMapping/>
  </p:clrMapOvr>
  <p:transition>
    <p:strips/>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Processing Example </a:t>
            </a:r>
          </a:p>
        </p:txBody>
      </p:sp>
      <p:sp>
        <p:nvSpPr>
          <p:cNvPr id="3" name="Content Placeholder 2"/>
          <p:cNvSpPr>
            <a:spLocks noGrp="1"/>
          </p:cNvSpPr>
          <p:nvPr>
            <p:ph idx="1"/>
          </p:nvPr>
        </p:nvSpPr>
        <p:spPr>
          <a:xfrm>
            <a:off x="304800" y="1219200"/>
            <a:ext cx="8839200" cy="5181600"/>
          </a:xfrm>
        </p:spPr>
        <p:txBody>
          <a:bodyPr/>
          <a:lstStyle/>
          <a:p>
            <a:pPr>
              <a:spcBef>
                <a:spcPts val="100"/>
              </a:spcBef>
              <a:buNone/>
            </a:pPr>
            <a:r>
              <a:rPr lang="en-US" sz="1600" b="1" dirty="0">
                <a:latin typeface="Courier New" pitchFamily="49" charset="0"/>
                <a:cs typeface="Courier New" pitchFamily="49" charset="0"/>
              </a:rPr>
              <a:t>	&lt;form method="post" action="form1.php"&gt;</a:t>
            </a:r>
          </a:p>
          <a:p>
            <a:pPr>
              <a:spcBef>
                <a:spcPts val="100"/>
              </a:spcBef>
              <a:buNone/>
            </a:pPr>
            <a:r>
              <a:rPr lang="en-US" sz="1600" b="1" dirty="0">
                <a:latin typeface="Courier New" pitchFamily="49" charset="0"/>
                <a:cs typeface="Courier New" pitchFamily="49" charset="0"/>
              </a:rPr>
              <a:t>		Submit By Post!!</a:t>
            </a:r>
          </a:p>
          <a:p>
            <a:pPr>
              <a:spcBef>
                <a:spcPts val="100"/>
              </a:spcBef>
              <a:buNone/>
            </a:pPr>
            <a:r>
              <a:rPr lang="en-US" sz="1600" b="1" dirty="0">
                <a:latin typeface="Courier New" pitchFamily="49" charset="0"/>
                <a:cs typeface="Courier New" pitchFamily="49" charset="0"/>
              </a:rPr>
              <a:t>	&lt;</a:t>
            </a:r>
            <a:r>
              <a:rPr lang="en-US" sz="1600" b="1" dirty="0" err="1">
                <a:latin typeface="Courier New" pitchFamily="49" charset="0"/>
                <a:cs typeface="Courier New" pitchFamily="49" charset="0"/>
              </a:rPr>
              <a:t>fieldset</a:t>
            </a:r>
            <a:r>
              <a:rPr lang="en-US" sz="1600" b="1" dirty="0">
                <a:latin typeface="Courier New" pitchFamily="49" charset="0"/>
                <a:cs typeface="Courier New" pitchFamily="49" charset="0"/>
              </a:rPr>
              <a:t>&gt;</a:t>
            </a:r>
          </a:p>
          <a:p>
            <a:pPr>
              <a:spcBef>
                <a:spcPts val="100"/>
              </a:spcBef>
              <a:buNone/>
            </a:pPr>
            <a:r>
              <a:rPr lang="en-US" sz="1600" b="1" dirty="0">
                <a:latin typeface="Courier New" pitchFamily="49" charset="0"/>
                <a:cs typeface="Courier New" pitchFamily="49" charset="0"/>
              </a:rPr>
              <a:t>	&lt;legend&gt;University Grade&lt;/legend&gt;</a:t>
            </a:r>
          </a:p>
          <a:p>
            <a:pPr>
              <a:spcBef>
                <a:spcPts val="100"/>
              </a:spcBef>
              <a:buNone/>
            </a:pPr>
            <a:r>
              <a:rPr lang="en-US" sz="1600" b="1" dirty="0">
                <a:latin typeface="Courier New" pitchFamily="49" charset="0"/>
                <a:cs typeface="Courier New" pitchFamily="49" charset="0"/>
              </a:rPr>
              <a:t>		&lt;input type="radio" name="</a:t>
            </a:r>
            <a:r>
              <a:rPr lang="en-US" sz="1600" b="1" dirty="0">
                <a:solidFill>
                  <a:srgbClr val="C00000"/>
                </a:solidFill>
                <a:latin typeface="Courier New" pitchFamily="49" charset="0"/>
                <a:cs typeface="Courier New" pitchFamily="49" charset="0"/>
              </a:rPr>
              <a:t>grade</a:t>
            </a:r>
            <a:r>
              <a:rPr lang="en-US" sz="1600" b="1" dirty="0">
                <a:latin typeface="Courier New" pitchFamily="49" charset="0"/>
                <a:cs typeface="Courier New" pitchFamily="49" charset="0"/>
              </a:rPr>
              <a:t>" value="BS" /&gt; BS</a:t>
            </a:r>
          </a:p>
          <a:p>
            <a:pPr>
              <a:spcBef>
                <a:spcPts val="100"/>
              </a:spcBef>
              <a:buNone/>
            </a:pPr>
            <a:r>
              <a:rPr lang="en-US" sz="1600" b="1" dirty="0">
                <a:latin typeface="Courier New" pitchFamily="49" charset="0"/>
                <a:cs typeface="Courier New" pitchFamily="49" charset="0"/>
              </a:rPr>
              <a:t>		&lt;input type="radio" name="</a:t>
            </a:r>
            <a:r>
              <a:rPr lang="en-US" sz="1600" b="1" dirty="0">
                <a:solidFill>
                  <a:srgbClr val="C00000"/>
                </a:solidFill>
                <a:latin typeface="Courier New" pitchFamily="49" charset="0"/>
                <a:cs typeface="Courier New" pitchFamily="49" charset="0"/>
              </a:rPr>
              <a:t>grade</a:t>
            </a:r>
            <a:r>
              <a:rPr lang="en-US" sz="1600" b="1" dirty="0">
                <a:latin typeface="Courier New" pitchFamily="49" charset="0"/>
                <a:cs typeface="Courier New" pitchFamily="49" charset="0"/>
              </a:rPr>
              <a:t>" value="MS" /&gt; MS</a:t>
            </a:r>
          </a:p>
          <a:p>
            <a:pPr>
              <a:spcBef>
                <a:spcPts val="100"/>
              </a:spcBef>
              <a:buNone/>
            </a:pPr>
            <a:r>
              <a:rPr lang="en-US" sz="1600" b="1" dirty="0">
                <a:latin typeface="Courier New" pitchFamily="49" charset="0"/>
                <a:cs typeface="Courier New" pitchFamily="49" charset="0"/>
              </a:rPr>
              <a:t>		&lt;input type="radio" name="</a:t>
            </a:r>
            <a:r>
              <a:rPr lang="en-US" sz="1600" b="1" dirty="0">
                <a:solidFill>
                  <a:srgbClr val="C00000"/>
                </a:solidFill>
                <a:latin typeface="Courier New" pitchFamily="49" charset="0"/>
                <a:cs typeface="Courier New" pitchFamily="49" charset="0"/>
              </a:rPr>
              <a:t>grade</a:t>
            </a:r>
            <a:r>
              <a:rPr lang="en-US" sz="1600" b="1" dirty="0">
                <a:latin typeface="Courier New" pitchFamily="49" charset="0"/>
                <a:cs typeface="Courier New" pitchFamily="49" charset="0"/>
              </a:rPr>
              <a:t>" value="PhD" /&gt; PhD</a:t>
            </a:r>
          </a:p>
          <a:p>
            <a:pPr>
              <a:spcBef>
                <a:spcPts val="100"/>
              </a:spcBef>
              <a:buNone/>
            </a:pPr>
            <a:r>
              <a:rPr lang="en-US" sz="1600" b="1" dirty="0">
                <a:latin typeface="Courier New" pitchFamily="49" charset="0"/>
                <a:cs typeface="Courier New" pitchFamily="49" charset="0"/>
              </a:rPr>
              <a:t>	&lt;/</a:t>
            </a:r>
            <a:r>
              <a:rPr lang="en-US" sz="1600" b="1" dirty="0" err="1">
                <a:latin typeface="Courier New" pitchFamily="49" charset="0"/>
                <a:cs typeface="Courier New" pitchFamily="49" charset="0"/>
              </a:rPr>
              <a:t>fieldset</a:t>
            </a:r>
            <a:r>
              <a:rPr lang="en-US" sz="1600" b="1" dirty="0">
                <a:latin typeface="Courier New" pitchFamily="49" charset="0"/>
                <a:cs typeface="Courier New" pitchFamily="49" charset="0"/>
              </a:rPr>
              <a:t>&gt;</a:t>
            </a:r>
          </a:p>
          <a:p>
            <a:pPr>
              <a:spcBef>
                <a:spcPts val="100"/>
              </a:spcBef>
              <a:buNone/>
            </a:pPr>
            <a:endParaRPr lang="en-US" sz="1600" b="1" dirty="0">
              <a:latin typeface="Courier New" pitchFamily="49" charset="0"/>
              <a:cs typeface="Courier New" pitchFamily="49" charset="0"/>
            </a:endParaRPr>
          </a:p>
          <a:p>
            <a:pPr>
              <a:spcBef>
                <a:spcPts val="100"/>
              </a:spcBef>
              <a:buNone/>
            </a:pPr>
            <a:r>
              <a:rPr lang="en-US" sz="1600" b="1" dirty="0">
                <a:latin typeface="Courier New" pitchFamily="49" charset="0"/>
                <a:cs typeface="Courier New" pitchFamily="49" charset="0"/>
              </a:rPr>
              <a:t>	&lt;</a:t>
            </a:r>
            <a:r>
              <a:rPr lang="en-US" sz="1600" b="1" dirty="0" err="1">
                <a:latin typeface="Courier New" pitchFamily="49" charset="0"/>
                <a:cs typeface="Courier New" pitchFamily="49" charset="0"/>
              </a:rPr>
              <a:t>fieldset</a:t>
            </a:r>
            <a:r>
              <a:rPr lang="en-US" sz="1600" b="1" dirty="0">
                <a:latin typeface="Courier New" pitchFamily="49" charset="0"/>
                <a:cs typeface="Courier New" pitchFamily="49" charset="0"/>
              </a:rPr>
              <a:t>&gt;</a:t>
            </a:r>
          </a:p>
          <a:p>
            <a:pPr>
              <a:spcBef>
                <a:spcPts val="100"/>
              </a:spcBef>
              <a:buNone/>
            </a:pPr>
            <a:r>
              <a:rPr lang="en-US" sz="1600" b="1" dirty="0">
                <a:latin typeface="Courier New" pitchFamily="49" charset="0"/>
                <a:cs typeface="Courier New" pitchFamily="49" charset="0"/>
              </a:rPr>
              <a:t>	&lt;legend&gt;&lt;</a:t>
            </a:r>
            <a:r>
              <a:rPr lang="en-US" sz="1600" b="1" dirty="0" err="1">
                <a:latin typeface="Courier New" pitchFamily="49" charset="0"/>
                <a:cs typeface="Courier New" pitchFamily="49" charset="0"/>
              </a:rPr>
              <a:t>em</a:t>
            </a:r>
            <a:r>
              <a:rPr lang="en-US" sz="1600" b="1" dirty="0">
                <a:latin typeface="Courier New" pitchFamily="49" charset="0"/>
                <a:cs typeface="Courier New" pitchFamily="49" charset="0"/>
              </a:rPr>
              <a:t>&gt;Web Development Skills&lt;/</a:t>
            </a:r>
            <a:r>
              <a:rPr lang="en-US" sz="1600" b="1" dirty="0" err="1">
                <a:latin typeface="Courier New" pitchFamily="49" charset="0"/>
                <a:cs typeface="Courier New" pitchFamily="49" charset="0"/>
              </a:rPr>
              <a:t>em</a:t>
            </a:r>
            <a:r>
              <a:rPr lang="en-US" sz="1600" b="1" dirty="0">
                <a:latin typeface="Courier New" pitchFamily="49" charset="0"/>
                <a:cs typeface="Courier New" pitchFamily="49" charset="0"/>
              </a:rPr>
              <a:t>&gt;&lt;/legend&gt;</a:t>
            </a:r>
          </a:p>
          <a:p>
            <a:pPr>
              <a:spcBef>
                <a:spcPts val="100"/>
              </a:spcBef>
              <a:buNone/>
            </a:pPr>
            <a:r>
              <a:rPr lang="en-US" sz="1600" b="1" dirty="0">
                <a:latin typeface="Courier New" pitchFamily="49" charset="0"/>
                <a:cs typeface="Courier New" pitchFamily="49" charset="0"/>
              </a:rPr>
              <a:t>		&lt;input type="checkbox" name="</a:t>
            </a:r>
            <a:r>
              <a:rPr lang="en-US" sz="1600" b="1" dirty="0">
                <a:solidFill>
                  <a:srgbClr val="C00000"/>
                </a:solidFill>
                <a:latin typeface="Courier New" pitchFamily="49" charset="0"/>
                <a:cs typeface="Courier New" pitchFamily="49" charset="0"/>
              </a:rPr>
              <a:t>skill_1</a:t>
            </a:r>
            <a:r>
              <a:rPr lang="en-US" sz="1600" b="1" dirty="0">
                <a:latin typeface="Courier New" pitchFamily="49" charset="0"/>
                <a:cs typeface="Courier New" pitchFamily="49" charset="0"/>
              </a:rPr>
              <a:t>" value="html" /&gt;HTML </a:t>
            </a:r>
          </a:p>
          <a:p>
            <a:pPr>
              <a:spcBef>
                <a:spcPts val="100"/>
              </a:spcBef>
              <a:buNone/>
            </a:pPr>
            <a:r>
              <a:rPr lang="en-US" sz="1600" b="1" dirty="0">
                <a:latin typeface="Courier New" pitchFamily="49" charset="0"/>
                <a:cs typeface="Courier New" pitchFamily="49" charset="0"/>
              </a:rPr>
              <a:t>		&lt;input type="checkbox" name="</a:t>
            </a:r>
            <a:r>
              <a:rPr lang="en-US" sz="1600" b="1" dirty="0">
                <a:solidFill>
                  <a:srgbClr val="C00000"/>
                </a:solidFill>
                <a:latin typeface="Courier New" pitchFamily="49" charset="0"/>
                <a:cs typeface="Courier New" pitchFamily="49" charset="0"/>
              </a:rPr>
              <a:t>skill_2</a:t>
            </a:r>
            <a:r>
              <a:rPr lang="en-US" sz="1600" b="1" dirty="0">
                <a:latin typeface="Courier New" pitchFamily="49" charset="0"/>
                <a:cs typeface="Courier New" pitchFamily="49" charset="0"/>
              </a:rPr>
              <a:t>" value="</a:t>
            </a:r>
            <a:r>
              <a:rPr lang="en-US" sz="1600" b="1" dirty="0" err="1">
                <a:latin typeface="Courier New" pitchFamily="49" charset="0"/>
                <a:cs typeface="Courier New" pitchFamily="49" charset="0"/>
              </a:rPr>
              <a:t>xhtml</a:t>
            </a:r>
            <a:r>
              <a:rPr lang="en-US" sz="1600" b="1" dirty="0">
                <a:latin typeface="Courier New" pitchFamily="49" charset="0"/>
                <a:cs typeface="Courier New" pitchFamily="49" charset="0"/>
              </a:rPr>
              <a:t>" /&gt;XHTML</a:t>
            </a:r>
          </a:p>
          <a:p>
            <a:pPr>
              <a:spcBef>
                <a:spcPts val="100"/>
              </a:spcBef>
              <a:buNone/>
            </a:pPr>
            <a:r>
              <a:rPr lang="en-US" sz="1600" b="1" dirty="0">
                <a:latin typeface="Courier New" pitchFamily="49" charset="0"/>
                <a:cs typeface="Courier New" pitchFamily="49" charset="0"/>
              </a:rPr>
              <a:t>		&lt;input type="checkbox" name="</a:t>
            </a:r>
            <a:r>
              <a:rPr lang="en-US" sz="1600" b="1" dirty="0">
                <a:solidFill>
                  <a:srgbClr val="C00000"/>
                </a:solidFill>
                <a:latin typeface="Courier New" pitchFamily="49" charset="0"/>
                <a:cs typeface="Courier New" pitchFamily="49" charset="0"/>
              </a:rPr>
              <a:t>skill_3</a:t>
            </a:r>
            <a:r>
              <a:rPr lang="en-US" sz="1600" b="1" dirty="0">
                <a:latin typeface="Courier New" pitchFamily="49" charset="0"/>
                <a:cs typeface="Courier New" pitchFamily="49" charset="0"/>
              </a:rPr>
              <a:t>" value="</a:t>
            </a:r>
            <a:r>
              <a:rPr lang="en-US" sz="1600" b="1" dirty="0" err="1">
                <a:latin typeface="Courier New" pitchFamily="49" charset="0"/>
                <a:cs typeface="Courier New" pitchFamily="49" charset="0"/>
              </a:rPr>
              <a:t>cs</a:t>
            </a:r>
            <a:r>
              <a:rPr lang="en-US" sz="1600" b="1" dirty="0">
                <a:latin typeface="Courier New" pitchFamily="49" charset="0"/>
                <a:cs typeface="Courier New" pitchFamily="49" charset="0"/>
              </a:rPr>
              <a:t>" /&gt;CSS</a:t>
            </a:r>
          </a:p>
          <a:p>
            <a:pPr>
              <a:spcBef>
                <a:spcPts val="100"/>
              </a:spcBef>
              <a:buNone/>
            </a:pPr>
            <a:r>
              <a:rPr lang="en-US" sz="1600" b="1" dirty="0">
                <a:latin typeface="Courier New" pitchFamily="49" charset="0"/>
                <a:cs typeface="Courier New" pitchFamily="49" charset="0"/>
              </a:rPr>
              <a:t>		&lt;input type="checkbox" name="</a:t>
            </a:r>
            <a:r>
              <a:rPr lang="en-US" sz="1600" b="1" dirty="0">
                <a:solidFill>
                  <a:srgbClr val="C00000"/>
                </a:solidFill>
                <a:latin typeface="Courier New" pitchFamily="49" charset="0"/>
                <a:cs typeface="Courier New" pitchFamily="49" charset="0"/>
              </a:rPr>
              <a:t>skill_4</a:t>
            </a:r>
            <a:r>
              <a:rPr lang="en-US" sz="1600" b="1" dirty="0">
                <a:latin typeface="Courier New" pitchFamily="49" charset="0"/>
                <a:cs typeface="Courier New" pitchFamily="49" charset="0"/>
              </a:rPr>
              <a:t>" value="</a:t>
            </a:r>
            <a:r>
              <a:rPr lang="en-US" sz="1600" b="1" dirty="0" err="1">
                <a:latin typeface="Courier New" pitchFamily="49" charset="0"/>
                <a:cs typeface="Courier New" pitchFamily="49" charset="0"/>
              </a:rPr>
              <a:t>js</a:t>
            </a:r>
            <a:r>
              <a:rPr lang="en-US" sz="1600" b="1" dirty="0">
                <a:latin typeface="Courier New" pitchFamily="49" charset="0"/>
                <a:cs typeface="Courier New" pitchFamily="49" charset="0"/>
              </a:rPr>
              <a:t>" /&gt;JavaScript</a:t>
            </a:r>
          </a:p>
          <a:p>
            <a:pPr>
              <a:spcBef>
                <a:spcPts val="100"/>
              </a:spcBef>
              <a:buNone/>
            </a:pPr>
            <a:r>
              <a:rPr lang="en-US" sz="1600" b="1" dirty="0">
                <a:latin typeface="Courier New" pitchFamily="49" charset="0"/>
                <a:cs typeface="Courier New" pitchFamily="49" charset="0"/>
              </a:rPr>
              <a:t>		&lt;input type="checkbox" name="</a:t>
            </a:r>
            <a:r>
              <a:rPr lang="en-US" sz="1600" b="1" dirty="0">
                <a:solidFill>
                  <a:srgbClr val="C00000"/>
                </a:solidFill>
                <a:latin typeface="Courier New" pitchFamily="49" charset="0"/>
                <a:cs typeface="Courier New" pitchFamily="49" charset="0"/>
              </a:rPr>
              <a:t>skill_5</a:t>
            </a:r>
            <a:r>
              <a:rPr lang="en-US" sz="1600" b="1" dirty="0">
                <a:latin typeface="Courier New" pitchFamily="49" charset="0"/>
                <a:cs typeface="Courier New" pitchFamily="49" charset="0"/>
              </a:rPr>
              <a:t>" value="</a:t>
            </a:r>
            <a:r>
              <a:rPr lang="en-US" sz="1600" b="1" dirty="0" err="1">
                <a:latin typeface="Courier New" pitchFamily="49" charset="0"/>
                <a:cs typeface="Courier New" pitchFamily="49" charset="0"/>
              </a:rPr>
              <a:t>aspnet</a:t>
            </a:r>
            <a:r>
              <a:rPr lang="en-US" sz="1600" b="1" dirty="0">
                <a:latin typeface="Courier New" pitchFamily="49" charset="0"/>
                <a:cs typeface="Courier New" pitchFamily="49" charset="0"/>
              </a:rPr>
              <a:t>" /&gt;</a:t>
            </a:r>
            <a:r>
              <a:rPr lang="en-US" sz="1600" b="1" dirty="0" err="1">
                <a:latin typeface="Courier New" pitchFamily="49" charset="0"/>
                <a:cs typeface="Courier New" pitchFamily="49" charset="0"/>
              </a:rPr>
              <a:t>ASP.Net</a:t>
            </a:r>
            <a:endParaRPr lang="en-US" sz="1600" b="1" dirty="0">
              <a:latin typeface="Courier New" pitchFamily="49" charset="0"/>
              <a:cs typeface="Courier New" pitchFamily="49" charset="0"/>
            </a:endParaRPr>
          </a:p>
          <a:p>
            <a:pPr>
              <a:spcBef>
                <a:spcPts val="100"/>
              </a:spcBef>
              <a:buNone/>
            </a:pPr>
            <a:r>
              <a:rPr lang="en-US" sz="1600" b="1" dirty="0">
                <a:latin typeface="Courier New" pitchFamily="49" charset="0"/>
                <a:cs typeface="Courier New" pitchFamily="49" charset="0"/>
              </a:rPr>
              <a:t>		&lt;input type="checkbox" name="</a:t>
            </a:r>
            <a:r>
              <a:rPr lang="en-US" sz="1600" b="1" dirty="0">
                <a:solidFill>
                  <a:srgbClr val="C00000"/>
                </a:solidFill>
                <a:latin typeface="Courier New" pitchFamily="49" charset="0"/>
                <a:cs typeface="Courier New" pitchFamily="49" charset="0"/>
              </a:rPr>
              <a:t>skill_6</a:t>
            </a:r>
            <a:r>
              <a:rPr lang="en-US" sz="1600" b="1" dirty="0">
                <a:latin typeface="Courier New" pitchFamily="49" charset="0"/>
                <a:cs typeface="Courier New" pitchFamily="49" charset="0"/>
              </a:rPr>
              <a:t>" value="</a:t>
            </a:r>
            <a:r>
              <a:rPr lang="en-US" sz="1600" b="1" dirty="0" err="1">
                <a:latin typeface="Courier New" pitchFamily="49" charset="0"/>
                <a:cs typeface="Courier New" pitchFamily="49" charset="0"/>
              </a:rPr>
              <a:t>php</a:t>
            </a:r>
            <a:r>
              <a:rPr lang="en-US" sz="1600" b="1" dirty="0">
                <a:latin typeface="Courier New" pitchFamily="49" charset="0"/>
                <a:cs typeface="Courier New" pitchFamily="49" charset="0"/>
              </a:rPr>
              <a:t>" /&gt;PHP		</a:t>
            </a:r>
          </a:p>
          <a:p>
            <a:pPr>
              <a:spcBef>
                <a:spcPts val="100"/>
              </a:spcBef>
              <a:buNone/>
            </a:pPr>
            <a:r>
              <a:rPr lang="en-US" sz="1600" b="1" dirty="0">
                <a:latin typeface="Courier New" pitchFamily="49" charset="0"/>
                <a:cs typeface="Courier New" pitchFamily="49" charset="0"/>
              </a:rPr>
              <a:t>	&lt;/</a:t>
            </a:r>
            <a:r>
              <a:rPr lang="en-US" sz="1600" b="1" dirty="0" err="1">
                <a:latin typeface="Courier New" pitchFamily="49" charset="0"/>
                <a:cs typeface="Courier New" pitchFamily="49" charset="0"/>
              </a:rPr>
              <a:t>fieldset</a:t>
            </a:r>
            <a:r>
              <a:rPr lang="en-US" sz="1600" b="1" dirty="0">
                <a:latin typeface="Courier New" pitchFamily="49" charset="0"/>
                <a:cs typeface="Courier New" pitchFamily="49" charset="0"/>
              </a:rPr>
              <a:t>&gt;</a:t>
            </a:r>
          </a:p>
          <a:p>
            <a:pPr>
              <a:spcBef>
                <a:spcPts val="100"/>
              </a:spcBef>
              <a:buNone/>
            </a:pPr>
            <a:endParaRPr lang="en-US" sz="1600" b="1" dirty="0">
              <a:latin typeface="Courier New" pitchFamily="49" charset="0"/>
              <a:cs typeface="Courier New" pitchFamily="49" charset="0"/>
            </a:endParaRPr>
          </a:p>
          <a:p>
            <a:pPr>
              <a:spcBef>
                <a:spcPts val="100"/>
              </a:spcBef>
              <a:buNone/>
            </a:pPr>
            <a:endParaRPr lang="en-US" sz="16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56</a:t>
            </a:fld>
            <a:endParaRPr lang="en-US" dirty="0"/>
          </a:p>
        </p:txBody>
      </p:sp>
    </p:spTree>
  </p:cSld>
  <p:clrMapOvr>
    <a:masterClrMapping/>
  </p:clrMapOvr>
  <p:transition>
    <p:strips/>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Processing Example (cont’d) </a:t>
            </a:r>
          </a:p>
        </p:txBody>
      </p:sp>
      <p:sp>
        <p:nvSpPr>
          <p:cNvPr id="3" name="Content Placeholder 2"/>
          <p:cNvSpPr>
            <a:spLocks noGrp="1"/>
          </p:cNvSpPr>
          <p:nvPr>
            <p:ph idx="1"/>
          </p:nvPr>
        </p:nvSpPr>
        <p:spPr>
          <a:xfrm>
            <a:off x="304800" y="1066800"/>
            <a:ext cx="8839200" cy="5181600"/>
          </a:xfrm>
        </p:spPr>
        <p:txBody>
          <a:bodyPr/>
          <a:lstStyle/>
          <a:p>
            <a:pPr>
              <a:spcBef>
                <a:spcPts val="100"/>
              </a:spcBef>
              <a:buNone/>
            </a:pPr>
            <a:r>
              <a:rPr lang="en-US" sz="1700" b="1" dirty="0">
                <a:latin typeface="Courier New" pitchFamily="49" charset="0"/>
                <a:cs typeface="Courier New" pitchFamily="49" charset="0"/>
              </a:rPr>
              <a:t>	Favorite Programming Language:</a:t>
            </a:r>
          </a:p>
          <a:p>
            <a:pPr>
              <a:spcBef>
                <a:spcPts val="100"/>
              </a:spcBef>
              <a:buNone/>
            </a:pPr>
            <a:r>
              <a:rPr lang="en-US" sz="1700" b="1" dirty="0">
                <a:latin typeface="Courier New" pitchFamily="49" charset="0"/>
                <a:cs typeface="Courier New" pitchFamily="49" charset="0"/>
              </a:rPr>
              <a:t>	&lt;select name="</a:t>
            </a:r>
            <a:r>
              <a:rPr lang="en-US" sz="1700" b="1" dirty="0" err="1">
                <a:solidFill>
                  <a:srgbClr val="C00000"/>
                </a:solidFill>
                <a:latin typeface="Courier New" pitchFamily="49" charset="0"/>
                <a:cs typeface="Courier New" pitchFamily="49" charset="0"/>
              </a:rPr>
              <a:t>lang</a:t>
            </a:r>
            <a:r>
              <a:rPr lang="en-US" sz="1700" b="1" dirty="0">
                <a:latin typeface="Courier New" pitchFamily="49" charset="0"/>
                <a:cs typeface="Courier New" pitchFamily="49" charset="0"/>
              </a:rPr>
              <a:t>"&gt;</a:t>
            </a:r>
          </a:p>
          <a:p>
            <a:pPr>
              <a:spcBef>
                <a:spcPts val="100"/>
              </a:spcBef>
              <a:buNone/>
            </a:pPr>
            <a:r>
              <a:rPr lang="en-US" sz="1700" b="1" dirty="0">
                <a:latin typeface="Courier New" pitchFamily="49" charset="0"/>
                <a:cs typeface="Courier New" pitchFamily="49" charset="0"/>
              </a:rPr>
              <a:t>		&lt;option value="c"&gt;C&lt;/option&gt;</a:t>
            </a:r>
          </a:p>
          <a:p>
            <a:pPr>
              <a:spcBef>
                <a:spcPts val="100"/>
              </a:spcBef>
              <a:buNone/>
            </a:pPr>
            <a:r>
              <a:rPr lang="en-US" sz="1700" b="1" dirty="0">
                <a:latin typeface="Courier New" pitchFamily="49" charset="0"/>
                <a:cs typeface="Courier New" pitchFamily="49" charset="0"/>
              </a:rPr>
              <a:t>		&lt;option value="java"&gt;Java&lt;/option&gt;</a:t>
            </a:r>
          </a:p>
          <a:p>
            <a:pPr>
              <a:spcBef>
                <a:spcPts val="100"/>
              </a:spcBef>
              <a:buNone/>
            </a:pPr>
            <a:r>
              <a:rPr lang="en-US" sz="1700" b="1" dirty="0">
                <a:latin typeface="Courier New" pitchFamily="49" charset="0"/>
                <a:cs typeface="Courier New" pitchFamily="49" charset="0"/>
              </a:rPr>
              <a:t>		&lt;option value="</a:t>
            </a:r>
            <a:r>
              <a:rPr lang="en-US" sz="1700" b="1" dirty="0" err="1">
                <a:latin typeface="Courier New" pitchFamily="49" charset="0"/>
                <a:cs typeface="Courier New" pitchFamily="49" charset="0"/>
              </a:rPr>
              <a:t>awk</a:t>
            </a:r>
            <a:r>
              <a:rPr lang="en-US" sz="1700" b="1" dirty="0">
                <a:latin typeface="Courier New" pitchFamily="49" charset="0"/>
                <a:cs typeface="Courier New" pitchFamily="49" charset="0"/>
              </a:rPr>
              <a:t>"&gt;AWK&lt;/option&gt;</a:t>
            </a:r>
          </a:p>
          <a:p>
            <a:pPr>
              <a:spcBef>
                <a:spcPts val="100"/>
              </a:spcBef>
              <a:buNone/>
            </a:pPr>
            <a:r>
              <a:rPr lang="en-US" sz="1700" b="1" dirty="0">
                <a:latin typeface="Courier New" pitchFamily="49" charset="0"/>
                <a:cs typeface="Courier New" pitchFamily="49" charset="0"/>
              </a:rPr>
              <a:t>		&lt;/select&gt;</a:t>
            </a:r>
          </a:p>
          <a:p>
            <a:pPr>
              <a:spcBef>
                <a:spcPts val="100"/>
              </a:spcBef>
              <a:buNone/>
            </a:pPr>
            <a:r>
              <a:rPr lang="en-US" sz="1700" b="1" dirty="0">
                <a:latin typeface="Courier New" pitchFamily="49" charset="0"/>
                <a:cs typeface="Courier New" pitchFamily="49" charset="0"/>
              </a:rPr>
              <a:t>		&lt;input type="submit" value="Submit" /&gt;</a:t>
            </a:r>
          </a:p>
          <a:p>
            <a:pPr>
              <a:spcBef>
                <a:spcPts val="100"/>
              </a:spcBef>
              <a:buNone/>
            </a:pPr>
            <a:r>
              <a:rPr lang="en-US" sz="1700" b="1" dirty="0">
                <a:latin typeface="Courier New" pitchFamily="49" charset="0"/>
                <a:cs typeface="Courier New" pitchFamily="49" charset="0"/>
              </a:rPr>
              <a:t>	&lt;/form&gt;</a:t>
            </a:r>
          </a:p>
          <a:p>
            <a:pPr>
              <a:spcBef>
                <a:spcPts val="100"/>
              </a:spcBef>
              <a:buNone/>
            </a:pPr>
            <a:endParaRPr lang="en-US" sz="1700" b="1" dirty="0">
              <a:latin typeface="Courier New" pitchFamily="49" charset="0"/>
              <a:cs typeface="Courier New" pitchFamily="49" charset="0"/>
            </a:endParaRPr>
          </a:p>
          <a:p>
            <a:pPr>
              <a:spcBef>
                <a:spcPts val="100"/>
              </a:spcBef>
              <a:buNone/>
            </a:pPr>
            <a:r>
              <a:rPr lang="en-US" sz="1700" b="1" dirty="0">
                <a:latin typeface="Courier New" pitchFamily="49" charset="0"/>
                <a:cs typeface="Courier New" pitchFamily="49" charset="0"/>
              </a:rPr>
              <a:t>   &lt;form method="get" action="form2.php"&gt;</a:t>
            </a:r>
          </a:p>
          <a:p>
            <a:pPr>
              <a:spcBef>
                <a:spcPts val="100"/>
              </a:spcBef>
              <a:buNone/>
            </a:pPr>
            <a:r>
              <a:rPr lang="en-US" sz="1700" b="1" dirty="0">
                <a:latin typeface="Courier New" pitchFamily="49" charset="0"/>
                <a:cs typeface="Courier New" pitchFamily="49" charset="0"/>
              </a:rPr>
              <a:t>		&lt;</a:t>
            </a:r>
            <a:r>
              <a:rPr lang="en-US" sz="1700" b="1" dirty="0" err="1">
                <a:latin typeface="Courier New" pitchFamily="49" charset="0"/>
                <a:cs typeface="Courier New" pitchFamily="49" charset="0"/>
              </a:rPr>
              <a:t>fieldset</a:t>
            </a:r>
            <a:r>
              <a:rPr lang="en-US" sz="1700" b="1" dirty="0">
                <a:latin typeface="Courier New" pitchFamily="49" charset="0"/>
                <a:cs typeface="Courier New" pitchFamily="49" charset="0"/>
              </a:rPr>
              <a:t>&gt;</a:t>
            </a:r>
          </a:p>
          <a:p>
            <a:pPr>
              <a:spcBef>
                <a:spcPts val="100"/>
              </a:spcBef>
              <a:buNone/>
            </a:pPr>
            <a:r>
              <a:rPr lang="en-US" sz="1700" b="1" dirty="0">
                <a:latin typeface="Courier New" pitchFamily="49" charset="0"/>
                <a:cs typeface="Courier New" pitchFamily="49" charset="0"/>
              </a:rPr>
              <a:t>			&lt;legend&gt; Submit by GET &lt;/legend&gt;</a:t>
            </a:r>
          </a:p>
          <a:p>
            <a:pPr>
              <a:spcBef>
                <a:spcPts val="100"/>
              </a:spcBef>
              <a:buNone/>
            </a:pPr>
            <a:r>
              <a:rPr lang="en-US" sz="1700" b="1" dirty="0">
                <a:latin typeface="Courier New" pitchFamily="49" charset="0"/>
                <a:cs typeface="Courier New" pitchFamily="49" charset="0"/>
              </a:rPr>
              <a:t>			Title: &lt;input type="text" length="20" name="</a:t>
            </a:r>
            <a:r>
              <a:rPr lang="en-US" sz="1700" b="1" dirty="0">
                <a:solidFill>
                  <a:srgbClr val="C00000"/>
                </a:solidFill>
                <a:latin typeface="Courier New" pitchFamily="49" charset="0"/>
                <a:cs typeface="Courier New" pitchFamily="49" charset="0"/>
              </a:rPr>
              <a:t>title</a:t>
            </a:r>
            <a:r>
              <a:rPr lang="en-US" sz="1700" b="1" dirty="0">
                <a:latin typeface="Courier New" pitchFamily="49" charset="0"/>
                <a:cs typeface="Courier New" pitchFamily="49" charset="0"/>
              </a:rPr>
              <a:t>"/&gt; </a:t>
            </a:r>
          </a:p>
          <a:p>
            <a:pPr>
              <a:spcBef>
                <a:spcPts val="100"/>
              </a:spcBef>
              <a:buNone/>
            </a:pPr>
            <a:r>
              <a:rPr lang="en-US" sz="1700" b="1" dirty="0">
                <a:latin typeface="Courier New" pitchFamily="49" charset="0"/>
                <a:cs typeface="Courier New" pitchFamily="49" charset="0"/>
              </a:rPr>
              <a:t>			Name: &lt;input type="text" length="20" name="</a:t>
            </a:r>
            <a:r>
              <a:rPr lang="en-US" sz="1700" b="1" dirty="0">
                <a:solidFill>
                  <a:srgbClr val="C00000"/>
                </a:solidFill>
                <a:latin typeface="Courier New" pitchFamily="49" charset="0"/>
                <a:cs typeface="Courier New" pitchFamily="49" charset="0"/>
              </a:rPr>
              <a:t>name</a:t>
            </a:r>
            <a:r>
              <a:rPr lang="en-US" sz="1700" b="1" dirty="0">
                <a:latin typeface="Courier New" pitchFamily="49" charset="0"/>
                <a:cs typeface="Courier New" pitchFamily="49" charset="0"/>
              </a:rPr>
              <a:t>" /&gt;</a:t>
            </a:r>
          </a:p>
          <a:p>
            <a:pPr>
              <a:spcBef>
                <a:spcPts val="100"/>
              </a:spcBef>
              <a:buNone/>
            </a:pPr>
            <a:r>
              <a:rPr lang="en-US" sz="1700" b="1" dirty="0">
                <a:latin typeface="Courier New" pitchFamily="49" charset="0"/>
                <a:cs typeface="Courier New" pitchFamily="49" charset="0"/>
              </a:rPr>
              <a:t>			Family: &lt;input type="text" length="20" name="</a:t>
            </a:r>
            <a:r>
              <a:rPr lang="en-US" sz="1700" b="1" dirty="0" err="1">
                <a:solidFill>
                  <a:srgbClr val="C00000"/>
                </a:solidFill>
                <a:latin typeface="Courier New" pitchFamily="49" charset="0"/>
                <a:cs typeface="Courier New" pitchFamily="49" charset="0"/>
              </a:rPr>
              <a:t>fam</a:t>
            </a:r>
            <a:r>
              <a:rPr lang="en-US" sz="1700" b="1" dirty="0">
                <a:latin typeface="Courier New" pitchFamily="49" charset="0"/>
                <a:cs typeface="Courier New" pitchFamily="49" charset="0"/>
              </a:rPr>
              <a:t>" /&gt;</a:t>
            </a:r>
          </a:p>
          <a:p>
            <a:pPr>
              <a:spcBef>
                <a:spcPts val="100"/>
              </a:spcBef>
              <a:buNone/>
            </a:pPr>
            <a:r>
              <a:rPr lang="en-US" sz="1700" b="1" dirty="0">
                <a:latin typeface="Courier New" pitchFamily="49" charset="0"/>
                <a:cs typeface="Courier New" pitchFamily="49" charset="0"/>
              </a:rPr>
              <a:t>			&lt;input type="submit" value="Submit" /&gt;</a:t>
            </a:r>
          </a:p>
          <a:p>
            <a:pPr>
              <a:spcBef>
                <a:spcPts val="100"/>
              </a:spcBef>
              <a:buNone/>
            </a:pPr>
            <a:r>
              <a:rPr lang="en-US" sz="1700" b="1" dirty="0">
                <a:latin typeface="Courier New" pitchFamily="49" charset="0"/>
                <a:cs typeface="Courier New" pitchFamily="49" charset="0"/>
              </a:rPr>
              <a:t>		&lt;/</a:t>
            </a:r>
            <a:r>
              <a:rPr lang="en-US" sz="1700" b="1" dirty="0" err="1">
                <a:latin typeface="Courier New" pitchFamily="49" charset="0"/>
                <a:cs typeface="Courier New" pitchFamily="49" charset="0"/>
              </a:rPr>
              <a:t>fieldset</a:t>
            </a:r>
            <a:r>
              <a:rPr lang="en-US" sz="1700" b="1" dirty="0">
                <a:latin typeface="Courier New" pitchFamily="49" charset="0"/>
                <a:cs typeface="Courier New" pitchFamily="49" charset="0"/>
              </a:rPr>
              <a:t>&gt;</a:t>
            </a:r>
          </a:p>
          <a:p>
            <a:pPr>
              <a:spcBef>
                <a:spcPts val="100"/>
              </a:spcBef>
              <a:buNone/>
            </a:pPr>
            <a:r>
              <a:rPr lang="en-US" sz="1700" b="1" dirty="0">
                <a:latin typeface="Courier New" pitchFamily="49" charset="0"/>
                <a:cs typeface="Courier New" pitchFamily="49" charset="0"/>
              </a:rPr>
              <a:t>	&lt;/form&gt;</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57</a:t>
            </a:fld>
            <a:endParaRPr lang="en-US" dirty="0"/>
          </a:p>
        </p:txBody>
      </p:sp>
    </p:spTree>
    <p:extLst>
      <p:ext uri="{BB962C8B-B14F-4D97-AF65-F5344CB8AC3E}">
        <p14:creationId xmlns:p14="http://schemas.microsoft.com/office/powerpoint/2010/main" val="3095575659"/>
      </p:ext>
    </p:extLst>
  </p:cSld>
  <p:clrMapOvr>
    <a:masterClrMapping/>
  </p:clrMapOvr>
  <p:transition>
    <p:strips/>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F0B46-5E30-4B05-A62D-A67D499E8B5E}"/>
              </a:ext>
            </a:extLst>
          </p:cNvPr>
          <p:cNvSpPr>
            <a:spLocks noGrp="1"/>
          </p:cNvSpPr>
          <p:nvPr>
            <p:ph type="title"/>
          </p:nvPr>
        </p:nvSpPr>
        <p:spPr/>
        <p:txBody>
          <a:bodyPr/>
          <a:lstStyle/>
          <a:p>
            <a:r>
              <a:rPr lang="en-US" dirty="0"/>
              <a:t>Form Processing Example (cont’d) </a:t>
            </a:r>
          </a:p>
        </p:txBody>
      </p:sp>
      <p:sp>
        <p:nvSpPr>
          <p:cNvPr id="4" name="Slide Number Placeholder 3">
            <a:extLst>
              <a:ext uri="{FF2B5EF4-FFF2-40B4-BE49-F238E27FC236}">
                <a16:creationId xmlns:a16="http://schemas.microsoft.com/office/drawing/2014/main" id="{DF1D6B26-1619-4B3F-9904-C71762F049B4}"/>
              </a:ext>
            </a:extLst>
          </p:cNvPr>
          <p:cNvSpPr>
            <a:spLocks noGrp="1"/>
          </p:cNvSpPr>
          <p:nvPr>
            <p:ph type="sldNum" sz="quarter" idx="10"/>
          </p:nvPr>
        </p:nvSpPr>
        <p:spPr/>
        <p:txBody>
          <a:bodyPr/>
          <a:lstStyle/>
          <a:p>
            <a:pPr>
              <a:defRPr/>
            </a:pPr>
            <a:fld id="{2D801DCE-B9BA-4E03-9E27-F95A86438FEE}" type="slidenum">
              <a:rPr lang="en-US" smtClean="0"/>
              <a:pPr>
                <a:defRPr/>
              </a:pPr>
              <a:t>58</a:t>
            </a:fld>
            <a:endParaRPr lang="en-US" dirty="0"/>
          </a:p>
        </p:txBody>
      </p:sp>
      <p:pic>
        <p:nvPicPr>
          <p:cNvPr id="5" name="Picture 4">
            <a:extLst>
              <a:ext uri="{FF2B5EF4-FFF2-40B4-BE49-F238E27FC236}">
                <a16:creationId xmlns:a16="http://schemas.microsoft.com/office/drawing/2014/main" id="{5B1C5175-5079-0C39-B98D-96F421DE1142}"/>
              </a:ext>
            </a:extLst>
          </p:cNvPr>
          <p:cNvPicPr>
            <a:picLocks noChangeAspect="1"/>
          </p:cNvPicPr>
          <p:nvPr/>
        </p:nvPicPr>
        <p:blipFill>
          <a:blip r:embed="rId2"/>
          <a:stretch>
            <a:fillRect/>
          </a:stretch>
        </p:blipFill>
        <p:spPr>
          <a:xfrm>
            <a:off x="19050" y="1437538"/>
            <a:ext cx="8871184" cy="2763724"/>
          </a:xfrm>
          <a:prstGeom prst="rect">
            <a:avLst/>
          </a:prstGeom>
        </p:spPr>
      </p:pic>
    </p:spTree>
    <p:extLst>
      <p:ext uri="{BB962C8B-B14F-4D97-AF65-F5344CB8AC3E}">
        <p14:creationId xmlns:p14="http://schemas.microsoft.com/office/powerpoint/2010/main" val="273213110"/>
      </p:ext>
    </p:extLst>
  </p:cSld>
  <p:clrMapOvr>
    <a:masterClrMapping/>
  </p:clrMapOvr>
  <p:transition>
    <p:strips/>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Processing Example (cont’d)</a:t>
            </a:r>
          </a:p>
        </p:txBody>
      </p:sp>
      <p:sp>
        <p:nvSpPr>
          <p:cNvPr id="3" name="Content Placeholder 2"/>
          <p:cNvSpPr>
            <a:spLocks noGrp="1"/>
          </p:cNvSpPr>
          <p:nvPr>
            <p:ph idx="1"/>
          </p:nvPr>
        </p:nvSpPr>
        <p:spPr>
          <a:xfrm>
            <a:off x="304800" y="1143000"/>
            <a:ext cx="8839200" cy="5181600"/>
          </a:xfrm>
        </p:spPr>
        <p:txBody>
          <a:bodyPr/>
          <a:lstStyle/>
          <a:p>
            <a:pPr>
              <a:spcBef>
                <a:spcPts val="200"/>
              </a:spcBef>
              <a:buNone/>
            </a:pPr>
            <a:r>
              <a:rPr lang="en-US" sz="1800" b="1" dirty="0">
                <a:solidFill>
                  <a:srgbClr val="FF0000"/>
                </a:solidFill>
                <a:latin typeface="Courier New" pitchFamily="49" charset="0"/>
                <a:cs typeface="Courier New" pitchFamily="49" charset="0"/>
              </a:rPr>
              <a:t>FORM1.PHP:	</a:t>
            </a:r>
          </a:p>
          <a:p>
            <a:pPr>
              <a:spcBef>
                <a:spcPts val="200"/>
              </a:spcBef>
              <a:buNone/>
            </a:pPr>
            <a:r>
              <a:rPr lang="en-US" sz="1800" b="1" dirty="0">
                <a:latin typeface="Courier New" pitchFamily="49" charset="0"/>
                <a:cs typeface="Courier New" pitchFamily="49" charset="0"/>
              </a:rPr>
              <a:t>$grade = </a:t>
            </a:r>
            <a:r>
              <a:rPr lang="en-US" sz="1800" b="1" dirty="0">
                <a:solidFill>
                  <a:srgbClr val="0033CC"/>
                </a:solidFill>
                <a:latin typeface="Courier New" pitchFamily="49" charset="0"/>
                <a:cs typeface="Courier New" pitchFamily="49" charset="0"/>
              </a:rPr>
              <a:t>$_POST</a:t>
            </a:r>
            <a:r>
              <a:rPr lang="en-US" sz="1800" b="1" dirty="0">
                <a:latin typeface="Courier New" pitchFamily="49" charset="0"/>
                <a:cs typeface="Courier New" pitchFamily="49" charset="0"/>
              </a:rPr>
              <a:t>["grade"];</a:t>
            </a:r>
          </a:p>
          <a:p>
            <a:pPr>
              <a:spcBef>
                <a:spcPts val="200"/>
              </a:spcBef>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lang</a:t>
            </a:r>
            <a:r>
              <a:rPr lang="en-US" sz="1800" b="1" dirty="0">
                <a:latin typeface="Courier New" pitchFamily="49" charset="0"/>
                <a:cs typeface="Courier New" pitchFamily="49" charset="0"/>
              </a:rPr>
              <a:t>  = </a:t>
            </a:r>
            <a:r>
              <a:rPr lang="en-US" sz="1800" b="1" dirty="0">
                <a:solidFill>
                  <a:srgbClr val="0033CC"/>
                </a:solidFill>
                <a:latin typeface="Courier New" pitchFamily="49" charset="0"/>
                <a:cs typeface="Courier New" pitchFamily="49" charset="0"/>
              </a:rPr>
              <a:t>$_POST</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lang</a:t>
            </a:r>
            <a:r>
              <a:rPr lang="en-US" sz="1800" b="1" dirty="0">
                <a:latin typeface="Courier New" pitchFamily="49" charset="0"/>
                <a:cs typeface="Courier New" pitchFamily="49" charset="0"/>
              </a:rPr>
              <a:t>"];</a:t>
            </a:r>
          </a:p>
          <a:p>
            <a:pPr>
              <a:spcBef>
                <a:spcPts val="200"/>
              </a:spcBef>
              <a:buNone/>
            </a:pPr>
            <a:endParaRPr lang="en-US" sz="1800" b="1" dirty="0">
              <a:latin typeface="Courier New" pitchFamily="49" charset="0"/>
              <a:cs typeface="Courier New" pitchFamily="49" charset="0"/>
            </a:endParaRPr>
          </a:p>
          <a:p>
            <a:pPr>
              <a:spcBef>
                <a:spcPts val="200"/>
              </a:spcBef>
              <a:buNone/>
            </a:pPr>
            <a:r>
              <a:rPr lang="en-US" sz="1800" b="1" dirty="0">
                <a:latin typeface="Courier New" pitchFamily="49" charset="0"/>
                <a:cs typeface="Courier New" pitchFamily="49" charset="0"/>
              </a:rPr>
              <a:t>	if(</a:t>
            </a:r>
            <a:r>
              <a:rPr lang="en-US" sz="1800" b="1" dirty="0" err="1">
                <a:solidFill>
                  <a:srgbClr val="0033CC"/>
                </a:solidFill>
                <a:latin typeface="Courier New" pitchFamily="49" charset="0"/>
                <a:cs typeface="Courier New" pitchFamily="49" charset="0"/>
              </a:rPr>
              <a:t>isset</a:t>
            </a:r>
            <a:r>
              <a:rPr lang="en-US" sz="1800" b="1" dirty="0">
                <a:latin typeface="Courier New" pitchFamily="49" charset="0"/>
                <a:cs typeface="Courier New" pitchFamily="49" charset="0"/>
              </a:rPr>
              <a:t>($grade))</a:t>
            </a:r>
          </a:p>
          <a:p>
            <a:pPr>
              <a:spcBef>
                <a:spcPts val="200"/>
              </a:spcBef>
              <a:buNone/>
            </a:pPr>
            <a:r>
              <a:rPr lang="en-US" sz="1800" b="1" dirty="0">
                <a:latin typeface="Courier New" pitchFamily="49" charset="0"/>
                <a:cs typeface="Courier New" pitchFamily="49" charset="0"/>
              </a:rPr>
              <a:t>		echo "You are ". $grade;</a:t>
            </a:r>
          </a:p>
          <a:p>
            <a:pPr>
              <a:spcBef>
                <a:spcPts val="200"/>
              </a:spcBef>
              <a:buNone/>
            </a:pPr>
            <a:r>
              <a:rPr lang="en-US" sz="1800" b="1" dirty="0">
                <a:latin typeface="Courier New" pitchFamily="49" charset="0"/>
                <a:cs typeface="Courier New" pitchFamily="49" charset="0"/>
              </a:rPr>
              <a:t>	else</a:t>
            </a:r>
          </a:p>
          <a:p>
            <a:pPr>
              <a:spcBef>
                <a:spcPts val="200"/>
              </a:spcBef>
              <a:buNone/>
            </a:pPr>
            <a:r>
              <a:rPr lang="en-US" sz="1800" b="1" dirty="0">
                <a:latin typeface="Courier New" pitchFamily="49" charset="0"/>
                <a:cs typeface="Courier New" pitchFamily="49" charset="0"/>
              </a:rPr>
              <a:t>		echo "I don't know your grade";</a:t>
            </a:r>
          </a:p>
          <a:p>
            <a:pPr>
              <a:spcBef>
                <a:spcPts val="200"/>
              </a:spcBef>
              <a:buNone/>
            </a:pPr>
            <a:r>
              <a:rPr lang="en-US" sz="1800" b="1" dirty="0">
                <a:latin typeface="Courier New" pitchFamily="49" charset="0"/>
                <a:cs typeface="Courier New" pitchFamily="49" charset="0"/>
              </a:rPr>
              <a:t>	echo "&lt;</a:t>
            </a:r>
            <a:r>
              <a:rPr lang="en-US" sz="1800" b="1" dirty="0" err="1">
                <a:latin typeface="Courier New" pitchFamily="49" charset="0"/>
                <a:cs typeface="Courier New" pitchFamily="49" charset="0"/>
              </a:rPr>
              <a:t>br</a:t>
            </a:r>
            <a:r>
              <a:rPr lang="en-US" sz="1800" b="1" dirty="0">
                <a:latin typeface="Courier New" pitchFamily="49" charset="0"/>
                <a:cs typeface="Courier New" pitchFamily="49" charset="0"/>
              </a:rPr>
              <a:t> /&gt;";</a:t>
            </a:r>
          </a:p>
          <a:p>
            <a:pPr>
              <a:spcBef>
                <a:spcPts val="200"/>
              </a:spcBef>
              <a:buNone/>
            </a:pPr>
            <a:endParaRPr lang="en-US" sz="1800" b="1" dirty="0">
              <a:latin typeface="Courier New" pitchFamily="49" charset="0"/>
              <a:cs typeface="Courier New" pitchFamily="49" charset="0"/>
            </a:endParaRPr>
          </a:p>
          <a:p>
            <a:pPr>
              <a:spcBef>
                <a:spcPts val="200"/>
              </a:spcBef>
              <a:buNone/>
            </a:pPr>
            <a:r>
              <a:rPr lang="en-US" sz="1800" b="1" dirty="0">
                <a:latin typeface="Courier New" pitchFamily="49" charset="0"/>
                <a:cs typeface="Courier New" pitchFamily="49" charset="0"/>
              </a:rPr>
              <a:t>	echo "You are master in ";</a:t>
            </a:r>
          </a:p>
          <a:p>
            <a:pPr>
              <a:spcBef>
                <a:spcPts val="200"/>
              </a:spcBef>
              <a:buNone/>
            </a:pPr>
            <a:r>
              <a:rPr lang="en-US" sz="1800" b="1" dirty="0">
                <a:latin typeface="Courier New" pitchFamily="49" charset="0"/>
                <a:cs typeface="Courier New" pitchFamily="49" charset="0"/>
              </a:rPr>
              <a:t>	for($</a:t>
            </a:r>
            <a:r>
              <a:rPr lang="en-US" sz="1800" b="1" dirty="0" err="1">
                <a:latin typeface="Courier New" pitchFamily="49" charset="0"/>
                <a:cs typeface="Courier New" pitchFamily="49" charset="0"/>
              </a:rPr>
              <a:t>i</a:t>
            </a:r>
            <a:r>
              <a:rPr lang="en-US" sz="1800" b="1" dirty="0">
                <a:latin typeface="Courier New" pitchFamily="49" charset="0"/>
                <a:cs typeface="Courier New" pitchFamily="49" charset="0"/>
              </a:rPr>
              <a:t> = 1; $</a:t>
            </a:r>
            <a:r>
              <a:rPr lang="en-US" sz="1800" b="1" dirty="0" err="1">
                <a:latin typeface="Courier New" pitchFamily="49" charset="0"/>
                <a:cs typeface="Courier New" pitchFamily="49" charset="0"/>
              </a:rPr>
              <a:t>i</a:t>
            </a:r>
            <a:r>
              <a:rPr lang="en-US" sz="1800" b="1" dirty="0">
                <a:latin typeface="Courier New" pitchFamily="49" charset="0"/>
                <a:cs typeface="Courier New" pitchFamily="49" charset="0"/>
              </a:rPr>
              <a:t> &lt; 7; $</a:t>
            </a:r>
            <a:r>
              <a:rPr lang="en-US" sz="1800" b="1" dirty="0" err="1">
                <a:latin typeface="Courier New" pitchFamily="49" charset="0"/>
                <a:cs typeface="Courier New" pitchFamily="49" charset="0"/>
              </a:rPr>
              <a:t>i</a:t>
            </a:r>
            <a:r>
              <a:rPr lang="en-US" sz="1800" b="1" dirty="0">
                <a:latin typeface="Courier New" pitchFamily="49" charset="0"/>
                <a:cs typeface="Courier New" pitchFamily="49" charset="0"/>
              </a:rPr>
              <a:t>++)</a:t>
            </a:r>
          </a:p>
          <a:p>
            <a:pPr>
              <a:spcBef>
                <a:spcPts val="200"/>
              </a:spcBef>
              <a:buNone/>
            </a:pPr>
            <a:r>
              <a:rPr lang="en-US" sz="1800" b="1" dirty="0">
                <a:latin typeface="Courier New" pitchFamily="49" charset="0"/>
                <a:cs typeface="Courier New" pitchFamily="49" charset="0"/>
              </a:rPr>
              <a:t>		if(</a:t>
            </a:r>
            <a:r>
              <a:rPr lang="en-US" sz="1800" b="1" dirty="0" err="1">
                <a:solidFill>
                  <a:srgbClr val="0033CC"/>
                </a:solidFill>
                <a:latin typeface="Courier New" pitchFamily="49" charset="0"/>
                <a:cs typeface="Courier New" pitchFamily="49" charset="0"/>
              </a:rPr>
              <a:t>isset</a:t>
            </a:r>
            <a:r>
              <a:rPr lang="en-US" sz="1800" b="1" dirty="0">
                <a:latin typeface="Courier New" pitchFamily="49" charset="0"/>
                <a:cs typeface="Courier New" pitchFamily="49" charset="0"/>
              </a:rPr>
              <a:t>(</a:t>
            </a:r>
            <a:r>
              <a:rPr lang="en-US" sz="1800" b="1" dirty="0">
                <a:solidFill>
                  <a:srgbClr val="0033CC"/>
                </a:solidFill>
                <a:latin typeface="Courier New" pitchFamily="49" charset="0"/>
                <a:cs typeface="Courier New" pitchFamily="49" charset="0"/>
              </a:rPr>
              <a:t>$_POST</a:t>
            </a:r>
            <a:r>
              <a:rPr lang="en-US" sz="1800" b="1" dirty="0">
                <a:latin typeface="Courier New" pitchFamily="49" charset="0"/>
                <a:cs typeface="Courier New" pitchFamily="49" charset="0"/>
              </a:rPr>
              <a:t>["skill_".$</a:t>
            </a:r>
            <a:r>
              <a:rPr lang="en-US" sz="1800" b="1" dirty="0" err="1">
                <a:latin typeface="Courier New" pitchFamily="49" charset="0"/>
                <a:cs typeface="Courier New" pitchFamily="49" charset="0"/>
              </a:rPr>
              <a:t>i</a:t>
            </a:r>
            <a:r>
              <a:rPr lang="en-US" sz="1800" b="1" dirty="0">
                <a:latin typeface="Courier New" pitchFamily="49" charset="0"/>
                <a:cs typeface="Courier New" pitchFamily="49" charset="0"/>
              </a:rPr>
              <a:t>]))</a:t>
            </a:r>
          </a:p>
          <a:p>
            <a:pPr>
              <a:spcBef>
                <a:spcPts val="200"/>
              </a:spcBef>
              <a:buNone/>
            </a:pPr>
            <a:r>
              <a:rPr lang="en-US" sz="1800" b="1" dirty="0">
                <a:latin typeface="Courier New" pitchFamily="49" charset="0"/>
                <a:cs typeface="Courier New" pitchFamily="49" charset="0"/>
              </a:rPr>
              <a:t>			echo</a:t>
            </a:r>
            <a:r>
              <a:rPr lang="en-US" sz="1800" b="1" dirty="0">
                <a:solidFill>
                  <a:srgbClr val="0033CC"/>
                </a:solidFill>
                <a:latin typeface="Courier New" pitchFamily="49" charset="0"/>
                <a:cs typeface="Courier New" pitchFamily="49" charset="0"/>
              </a:rPr>
              <a:t> $_POST</a:t>
            </a:r>
            <a:r>
              <a:rPr lang="en-US" sz="1800" b="1" dirty="0">
                <a:latin typeface="Courier New" pitchFamily="49" charset="0"/>
                <a:cs typeface="Courier New" pitchFamily="49" charset="0"/>
              </a:rPr>
              <a:t>["skill_".$</a:t>
            </a:r>
            <a:r>
              <a:rPr lang="en-US" sz="1800" b="1" dirty="0" err="1">
                <a:latin typeface="Courier New" pitchFamily="49" charset="0"/>
                <a:cs typeface="Courier New" pitchFamily="49" charset="0"/>
              </a:rPr>
              <a:t>i</a:t>
            </a:r>
            <a:r>
              <a:rPr lang="en-US" sz="1800" b="1" dirty="0">
                <a:latin typeface="Courier New" pitchFamily="49" charset="0"/>
                <a:cs typeface="Courier New" pitchFamily="49" charset="0"/>
              </a:rPr>
              <a:t>]. " ";</a:t>
            </a:r>
          </a:p>
          <a:p>
            <a:pPr>
              <a:spcBef>
                <a:spcPts val="200"/>
              </a:spcBef>
              <a:buNone/>
            </a:pPr>
            <a:endParaRPr lang="en-US" sz="1800" b="1" dirty="0">
              <a:latin typeface="Courier New" pitchFamily="49" charset="0"/>
              <a:cs typeface="Courier New" pitchFamily="49" charset="0"/>
            </a:endParaRPr>
          </a:p>
          <a:p>
            <a:pPr>
              <a:spcBef>
                <a:spcPts val="200"/>
              </a:spcBef>
              <a:buNone/>
            </a:pPr>
            <a:r>
              <a:rPr lang="en-US" sz="1800" b="1" dirty="0">
                <a:latin typeface="Courier New" pitchFamily="49" charset="0"/>
                <a:cs typeface="Courier New" pitchFamily="49" charset="0"/>
              </a:rPr>
              <a:t>	echo "&lt;</a:t>
            </a:r>
            <a:r>
              <a:rPr lang="en-US" sz="1800" b="1" dirty="0" err="1">
                <a:latin typeface="Courier New" pitchFamily="49" charset="0"/>
                <a:cs typeface="Courier New" pitchFamily="49" charset="0"/>
              </a:rPr>
              <a:t>br</a:t>
            </a:r>
            <a:r>
              <a:rPr lang="en-US" sz="1800" b="1" dirty="0">
                <a:latin typeface="Courier New" pitchFamily="49" charset="0"/>
                <a:cs typeface="Courier New" pitchFamily="49" charset="0"/>
              </a:rPr>
              <a:t> /&gt;";</a:t>
            </a:r>
          </a:p>
          <a:p>
            <a:pPr>
              <a:spcBef>
                <a:spcPts val="200"/>
              </a:spcBef>
              <a:buNone/>
            </a:pPr>
            <a:r>
              <a:rPr lang="en-US" sz="1800" b="1" dirty="0">
                <a:latin typeface="Courier New" pitchFamily="49" charset="0"/>
                <a:cs typeface="Courier New" pitchFamily="49" charset="0"/>
              </a:rPr>
              <a:t>	echo "You love ". $</a:t>
            </a:r>
            <a:r>
              <a:rPr lang="en-US" sz="1800" b="1" dirty="0" err="1">
                <a:latin typeface="Courier New" pitchFamily="49" charset="0"/>
                <a:cs typeface="Courier New" pitchFamily="49" charset="0"/>
              </a:rPr>
              <a:t>lang</a:t>
            </a:r>
            <a:r>
              <a:rPr lang="en-US" sz="1800" b="1" dirty="0">
                <a:latin typeface="Courier New" pitchFamily="49" charset="0"/>
                <a:cs typeface="Courier New" pitchFamily="49" charset="0"/>
              </a:rPr>
              <a:t>;</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59</a:t>
            </a:fld>
            <a:endParaRPr lang="en-US" dirty="0"/>
          </a:p>
        </p:txBody>
      </p:sp>
    </p:spTree>
  </p:cSld>
  <p:clrMapOvr>
    <a:masterClrMapping/>
  </p:clrMapOvr>
  <p:transition>
    <p:strips/>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839200" cy="762000"/>
          </a:xfrm>
        </p:spPr>
        <p:txBody>
          <a:bodyPr/>
          <a:lstStyle/>
          <a:p>
            <a:r>
              <a:rPr lang="en-US" sz="3800" dirty="0"/>
              <a:t>Typical Web based Application (e.g., Gmail)</a:t>
            </a:r>
          </a:p>
        </p:txBody>
      </p:sp>
      <p:sp>
        <p:nvSpPr>
          <p:cNvPr id="3" name="Content Placeholder 2"/>
          <p:cNvSpPr>
            <a:spLocks noGrp="1"/>
          </p:cNvSpPr>
          <p:nvPr>
            <p:ph idx="1"/>
          </p:nvPr>
        </p:nvSpPr>
        <p:spPr>
          <a:xfrm>
            <a:off x="304800" y="990600"/>
            <a:ext cx="8839200" cy="5410200"/>
          </a:xfrm>
        </p:spPr>
        <p:txBody>
          <a:bodyPr/>
          <a:lstStyle/>
          <a:p>
            <a:endParaRPr lang="en-US" dirty="0"/>
          </a:p>
          <a:p>
            <a:endParaRPr lang="en-US" dirty="0"/>
          </a:p>
          <a:p>
            <a:endParaRPr lang="en-US" dirty="0"/>
          </a:p>
          <a:p>
            <a:endParaRPr lang="en-US" dirty="0"/>
          </a:p>
          <a:p>
            <a:endParaRPr lang="en-US" dirty="0"/>
          </a:p>
          <a:p>
            <a:endParaRPr lang="en-US" sz="4400" dirty="0"/>
          </a:p>
          <a:p>
            <a:endParaRPr lang="en-US" sz="3600" dirty="0"/>
          </a:p>
          <a:p>
            <a:pPr algn="ctr">
              <a:buNone/>
            </a:pPr>
            <a:r>
              <a:rPr lang="en-US" sz="2000" i="1" dirty="0">
                <a:solidFill>
                  <a:srgbClr val="C00000"/>
                </a:solidFill>
              </a:rPr>
              <a:t>We need server side active code to perform actions &amp; generate (dynamic) content </a:t>
            </a:r>
          </a:p>
          <a:p>
            <a:endParaRPr lang="en-US" sz="18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6</a:t>
            </a:fld>
            <a:endParaRPr lang="en-US" dirty="0"/>
          </a:p>
        </p:txBody>
      </p:sp>
      <p:sp>
        <p:nvSpPr>
          <p:cNvPr id="2211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221185" name="Object 1"/>
          <p:cNvGraphicFramePr>
            <a:graphicFrameLocks noChangeAspect="1"/>
          </p:cNvGraphicFramePr>
          <p:nvPr>
            <p:extLst>
              <p:ext uri="{D42A27DB-BD31-4B8C-83A1-F6EECF244321}">
                <p14:modId xmlns:p14="http://schemas.microsoft.com/office/powerpoint/2010/main" val="1469977125"/>
              </p:ext>
            </p:extLst>
          </p:nvPr>
        </p:nvGraphicFramePr>
        <p:xfrm>
          <a:off x="785288" y="914400"/>
          <a:ext cx="7672912" cy="5029200"/>
        </p:xfrm>
        <a:graphic>
          <a:graphicData uri="http://schemas.openxmlformats.org/presentationml/2006/ole">
            <mc:AlternateContent xmlns:mc="http://schemas.openxmlformats.org/markup-compatibility/2006">
              <mc:Choice xmlns:v="urn:schemas-microsoft-com:vml" Requires="v">
                <p:oleObj name="Visio" r:id="rId2" imgW="6353326" imgH="4162310" progId="Visio.Drawing.11">
                  <p:embed/>
                </p:oleObj>
              </mc:Choice>
              <mc:Fallback>
                <p:oleObj name="Visio" r:id="rId2" imgW="6353326" imgH="4162310" progId="Visio.Drawing.11">
                  <p:embed/>
                  <p:pic>
                    <p:nvPicPr>
                      <p:cNvPr id="0" name="Picture 1"/>
                      <p:cNvPicPr>
                        <a:picLocks noChangeAspect="1" noChangeArrowheads="1"/>
                      </p:cNvPicPr>
                      <p:nvPr/>
                    </p:nvPicPr>
                    <p:blipFill>
                      <a:blip r:embed="rId3"/>
                      <a:srcRect/>
                      <a:stretch>
                        <a:fillRect/>
                      </a:stretch>
                    </p:blipFill>
                    <p:spPr bwMode="auto">
                      <a:xfrm>
                        <a:off x="785288" y="914400"/>
                        <a:ext cx="7672912" cy="502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checkerboard(across)">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Processing Example (cont’d)</a:t>
            </a:r>
          </a:p>
        </p:txBody>
      </p:sp>
      <p:sp>
        <p:nvSpPr>
          <p:cNvPr id="3" name="Content Placeholder 2"/>
          <p:cNvSpPr>
            <a:spLocks noGrp="1"/>
          </p:cNvSpPr>
          <p:nvPr>
            <p:ph idx="1"/>
          </p:nvPr>
        </p:nvSpPr>
        <p:spPr>
          <a:xfrm>
            <a:off x="76200" y="1143000"/>
            <a:ext cx="9067800" cy="5181600"/>
          </a:xfrm>
        </p:spPr>
        <p:txBody>
          <a:bodyPr/>
          <a:lstStyle/>
          <a:p>
            <a:pPr>
              <a:spcBef>
                <a:spcPts val="200"/>
              </a:spcBef>
              <a:buNone/>
            </a:pPr>
            <a:r>
              <a:rPr lang="en-US" sz="1800" b="1" dirty="0">
                <a:solidFill>
                  <a:srgbClr val="FF0000"/>
                </a:solidFill>
                <a:latin typeface="Courier New" pitchFamily="49" charset="0"/>
                <a:cs typeface="Courier New" pitchFamily="49" charset="0"/>
              </a:rPr>
              <a:t>FORM2.PHP</a:t>
            </a:r>
          </a:p>
          <a:p>
            <a:pPr>
              <a:spcBef>
                <a:spcPts val="200"/>
              </a:spcBef>
              <a:buNone/>
            </a:pPr>
            <a:r>
              <a:rPr lang="en-US" sz="1800" b="1" dirty="0">
                <a:latin typeface="Courier New" pitchFamily="49" charset="0"/>
                <a:cs typeface="Courier New" pitchFamily="49" charset="0"/>
              </a:rPr>
              <a:t>	$name = </a:t>
            </a:r>
            <a:r>
              <a:rPr lang="en-US" sz="1800" b="1" dirty="0">
                <a:solidFill>
                  <a:srgbClr val="0033CC"/>
                </a:solidFill>
                <a:latin typeface="Courier New" pitchFamily="49" charset="0"/>
                <a:cs typeface="Courier New" pitchFamily="49" charset="0"/>
              </a:rPr>
              <a:t>$_GET</a:t>
            </a:r>
            <a:r>
              <a:rPr lang="en-US" sz="1800" b="1" dirty="0">
                <a:latin typeface="Courier New" pitchFamily="49" charset="0"/>
                <a:cs typeface="Courier New" pitchFamily="49" charset="0"/>
              </a:rPr>
              <a:t>["name"];</a:t>
            </a:r>
          </a:p>
          <a:p>
            <a:pPr>
              <a:spcBef>
                <a:spcPts val="200"/>
              </a:spcBef>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fam</a:t>
            </a:r>
            <a:r>
              <a:rPr lang="en-US" sz="1800" b="1" dirty="0">
                <a:latin typeface="Courier New" pitchFamily="49" charset="0"/>
                <a:cs typeface="Courier New" pitchFamily="49" charset="0"/>
              </a:rPr>
              <a:t>  = </a:t>
            </a:r>
            <a:r>
              <a:rPr lang="en-US" sz="1800" b="1" dirty="0">
                <a:solidFill>
                  <a:srgbClr val="0033CC"/>
                </a:solidFill>
                <a:latin typeface="Courier New" pitchFamily="49" charset="0"/>
                <a:cs typeface="Courier New" pitchFamily="49" charset="0"/>
              </a:rPr>
              <a:t>$_GET</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fam</a:t>
            </a:r>
            <a:r>
              <a:rPr lang="en-US" sz="1800" b="1" dirty="0">
                <a:latin typeface="Courier New" pitchFamily="49" charset="0"/>
                <a:cs typeface="Courier New" pitchFamily="49" charset="0"/>
              </a:rPr>
              <a:t>"];</a:t>
            </a:r>
          </a:p>
          <a:p>
            <a:pPr>
              <a:spcBef>
                <a:spcPts val="200"/>
              </a:spcBef>
              <a:buNone/>
            </a:pPr>
            <a:r>
              <a:rPr lang="en-US" sz="1800" b="1" dirty="0">
                <a:latin typeface="Courier New" pitchFamily="49" charset="0"/>
                <a:cs typeface="Courier New" pitchFamily="49" charset="0"/>
              </a:rPr>
              <a:t>	$title  = </a:t>
            </a:r>
            <a:r>
              <a:rPr lang="en-US" sz="1800" b="1" dirty="0">
                <a:solidFill>
                  <a:srgbClr val="0033CC"/>
                </a:solidFill>
                <a:latin typeface="Courier New" pitchFamily="49" charset="0"/>
                <a:cs typeface="Courier New" pitchFamily="49" charset="0"/>
              </a:rPr>
              <a:t>$_GET</a:t>
            </a:r>
            <a:r>
              <a:rPr lang="en-US" sz="1800" b="1" dirty="0">
                <a:latin typeface="Courier New" pitchFamily="49" charset="0"/>
                <a:cs typeface="Courier New" pitchFamily="49" charset="0"/>
              </a:rPr>
              <a:t>["title"];</a:t>
            </a:r>
          </a:p>
          <a:p>
            <a:pPr>
              <a:spcBef>
                <a:spcPts val="200"/>
              </a:spcBef>
              <a:buNone/>
            </a:pPr>
            <a:endParaRPr lang="en-US" sz="1800" b="1" dirty="0">
              <a:latin typeface="Courier New" pitchFamily="49" charset="0"/>
              <a:cs typeface="Courier New" pitchFamily="49" charset="0"/>
            </a:endParaRPr>
          </a:p>
          <a:p>
            <a:pPr>
              <a:spcBef>
                <a:spcPts val="200"/>
              </a:spcBef>
              <a:buNone/>
            </a:pPr>
            <a:r>
              <a:rPr lang="en-US" sz="1800" b="1" dirty="0">
                <a:latin typeface="Courier New" pitchFamily="49" charset="0"/>
                <a:cs typeface="Courier New" pitchFamily="49" charset="0"/>
              </a:rPr>
              <a:t>	if((! </a:t>
            </a:r>
            <a:r>
              <a:rPr lang="en-US" sz="1800" b="1" dirty="0">
                <a:solidFill>
                  <a:srgbClr val="0033CC"/>
                </a:solidFill>
                <a:latin typeface="Courier New" pitchFamily="49" charset="0"/>
                <a:cs typeface="Courier New" pitchFamily="49" charset="0"/>
              </a:rPr>
              <a:t>empty</a:t>
            </a:r>
            <a:r>
              <a:rPr lang="en-US" sz="1800" b="1" dirty="0">
                <a:latin typeface="Courier New" pitchFamily="49" charset="0"/>
                <a:cs typeface="Courier New" pitchFamily="49" charset="0"/>
              </a:rPr>
              <a:t>($name)) &amp;&amp; (! </a:t>
            </a:r>
            <a:r>
              <a:rPr lang="en-US" sz="1800" b="1" dirty="0">
                <a:solidFill>
                  <a:srgbClr val="0033CC"/>
                </a:solidFill>
                <a:latin typeface="Courier New" pitchFamily="49" charset="0"/>
                <a:cs typeface="Courier New" pitchFamily="49" charset="0"/>
              </a:rPr>
              <a:t>empty</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fam</a:t>
            </a:r>
            <a:r>
              <a:rPr lang="en-US" sz="1800" b="1" dirty="0">
                <a:latin typeface="Courier New" pitchFamily="49" charset="0"/>
                <a:cs typeface="Courier New" pitchFamily="49" charset="0"/>
              </a:rPr>
              <a:t>)) &amp;&amp; (! </a:t>
            </a:r>
            <a:r>
              <a:rPr lang="en-US" sz="1800" b="1" dirty="0">
                <a:solidFill>
                  <a:srgbClr val="0033CC"/>
                </a:solidFill>
                <a:latin typeface="Courier New" pitchFamily="49" charset="0"/>
                <a:cs typeface="Courier New" pitchFamily="49" charset="0"/>
              </a:rPr>
              <a:t>empty</a:t>
            </a:r>
            <a:r>
              <a:rPr lang="en-US" sz="1800" b="1" dirty="0">
                <a:latin typeface="Courier New" pitchFamily="49" charset="0"/>
                <a:cs typeface="Courier New" pitchFamily="49" charset="0"/>
              </a:rPr>
              <a:t>($title))){</a:t>
            </a:r>
          </a:p>
          <a:p>
            <a:pPr>
              <a:spcBef>
                <a:spcPts val="200"/>
              </a:spcBef>
              <a:buNone/>
            </a:pPr>
            <a:r>
              <a:rPr lang="en-US" sz="1800" b="1" dirty="0">
                <a:latin typeface="Courier New" pitchFamily="49" charset="0"/>
                <a:cs typeface="Courier New" pitchFamily="49" charset="0"/>
              </a:rPr>
              <a:t>		echo "A message by GET &lt;</a:t>
            </a:r>
            <a:r>
              <a:rPr lang="en-US" sz="1800" b="1" dirty="0" err="1">
                <a:latin typeface="Courier New" pitchFamily="49" charset="0"/>
                <a:cs typeface="Courier New" pitchFamily="49" charset="0"/>
              </a:rPr>
              <a:t>br</a:t>
            </a:r>
            <a:r>
              <a:rPr lang="en-US" sz="1800" b="1" dirty="0">
                <a:latin typeface="Courier New" pitchFamily="49" charset="0"/>
                <a:cs typeface="Courier New" pitchFamily="49" charset="0"/>
              </a:rPr>
              <a:t> /&gt;";</a:t>
            </a:r>
          </a:p>
          <a:p>
            <a:pPr>
              <a:spcBef>
                <a:spcPts val="200"/>
              </a:spcBef>
              <a:buNone/>
            </a:pPr>
            <a:r>
              <a:rPr lang="en-US" sz="1800" b="1" dirty="0">
                <a:latin typeface="Courier New" pitchFamily="49" charset="0"/>
                <a:cs typeface="Courier New" pitchFamily="49" charset="0"/>
              </a:rPr>
              <a:t>		echo "&lt;h2&gt; Welcome " . $title ." ". $name ." ". $</a:t>
            </a:r>
            <a:r>
              <a:rPr lang="en-US" sz="1800" b="1" dirty="0" err="1">
                <a:latin typeface="Courier New" pitchFamily="49" charset="0"/>
                <a:cs typeface="Courier New" pitchFamily="49" charset="0"/>
              </a:rPr>
              <a:t>fam</a:t>
            </a:r>
            <a:r>
              <a:rPr lang="en-US" sz="1800" b="1" dirty="0">
                <a:latin typeface="Courier New" pitchFamily="49" charset="0"/>
                <a:cs typeface="Courier New" pitchFamily="49" charset="0"/>
              </a:rPr>
              <a:t> ." &lt;/h2&gt;";</a:t>
            </a:r>
          </a:p>
          <a:p>
            <a:pPr>
              <a:spcBef>
                <a:spcPts val="200"/>
              </a:spcBef>
              <a:buNone/>
            </a:pPr>
            <a:r>
              <a:rPr lang="en-US" sz="1800" b="1" dirty="0">
                <a:latin typeface="Courier New" pitchFamily="49" charset="0"/>
                <a:cs typeface="Courier New" pitchFamily="49" charset="0"/>
              </a:rPr>
              <a:t>	}</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60</a:t>
            </a:fld>
            <a:endParaRPr lang="en-US" dirty="0"/>
          </a:p>
        </p:txBody>
      </p:sp>
    </p:spTree>
    <p:extLst>
      <p:ext uri="{BB962C8B-B14F-4D97-AF65-F5344CB8AC3E}">
        <p14:creationId xmlns:p14="http://schemas.microsoft.com/office/powerpoint/2010/main" val="1384308709"/>
      </p:ext>
    </p:extLst>
  </p:cSld>
  <p:clrMapOvr>
    <a:masterClrMapping/>
  </p:clrMapOvr>
  <p:transition>
    <p:strips/>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0527-8C36-4792-850E-B4792092D9C0}"/>
              </a:ext>
            </a:extLst>
          </p:cNvPr>
          <p:cNvSpPr>
            <a:spLocks noGrp="1"/>
          </p:cNvSpPr>
          <p:nvPr>
            <p:ph type="title"/>
          </p:nvPr>
        </p:nvSpPr>
        <p:spPr/>
        <p:txBody>
          <a:bodyPr/>
          <a:lstStyle/>
          <a:p>
            <a:r>
              <a:rPr lang="en-US" dirty="0"/>
              <a:t>Form Processing Example (cont’d)</a:t>
            </a:r>
          </a:p>
        </p:txBody>
      </p:sp>
      <p:sp>
        <p:nvSpPr>
          <p:cNvPr id="4" name="Slide Number Placeholder 3">
            <a:extLst>
              <a:ext uri="{FF2B5EF4-FFF2-40B4-BE49-F238E27FC236}">
                <a16:creationId xmlns:a16="http://schemas.microsoft.com/office/drawing/2014/main" id="{82DDAF24-02AC-4293-9432-E978C387E98E}"/>
              </a:ext>
            </a:extLst>
          </p:cNvPr>
          <p:cNvSpPr>
            <a:spLocks noGrp="1"/>
          </p:cNvSpPr>
          <p:nvPr>
            <p:ph type="sldNum" sz="quarter" idx="10"/>
          </p:nvPr>
        </p:nvSpPr>
        <p:spPr/>
        <p:txBody>
          <a:bodyPr/>
          <a:lstStyle/>
          <a:p>
            <a:pPr>
              <a:defRPr/>
            </a:pPr>
            <a:fld id="{2D801DCE-B9BA-4E03-9E27-F95A86438FEE}" type="slidenum">
              <a:rPr lang="en-US" smtClean="0"/>
              <a:pPr>
                <a:defRPr/>
              </a:pPr>
              <a:t>61</a:t>
            </a:fld>
            <a:endParaRPr lang="en-US" dirty="0"/>
          </a:p>
        </p:txBody>
      </p:sp>
      <p:pic>
        <p:nvPicPr>
          <p:cNvPr id="5" name="Picture 4">
            <a:extLst>
              <a:ext uri="{FF2B5EF4-FFF2-40B4-BE49-F238E27FC236}">
                <a16:creationId xmlns:a16="http://schemas.microsoft.com/office/drawing/2014/main" id="{B8A5F87E-B14A-4051-AEB2-5999FE78FB9E}"/>
              </a:ext>
            </a:extLst>
          </p:cNvPr>
          <p:cNvPicPr>
            <a:picLocks noChangeAspect="1"/>
          </p:cNvPicPr>
          <p:nvPr/>
        </p:nvPicPr>
        <p:blipFill>
          <a:blip r:embed="rId2"/>
          <a:stretch>
            <a:fillRect/>
          </a:stretch>
        </p:blipFill>
        <p:spPr>
          <a:xfrm>
            <a:off x="457200" y="1143000"/>
            <a:ext cx="8153400" cy="5084249"/>
          </a:xfrm>
          <a:prstGeom prst="rect">
            <a:avLst/>
          </a:prstGeom>
        </p:spPr>
      </p:pic>
    </p:spTree>
    <p:extLst>
      <p:ext uri="{BB962C8B-B14F-4D97-AF65-F5344CB8AC3E}">
        <p14:creationId xmlns:p14="http://schemas.microsoft.com/office/powerpoint/2010/main" val="2994273281"/>
      </p:ext>
    </p:extLst>
  </p:cSld>
  <p:clrMapOvr>
    <a:masterClrMapping/>
  </p:clrMapOvr>
  <p:transition>
    <p:strips/>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Upload Handling</a:t>
            </a:r>
          </a:p>
        </p:txBody>
      </p:sp>
      <p:sp>
        <p:nvSpPr>
          <p:cNvPr id="3" name="Content Placeholder 2"/>
          <p:cNvSpPr>
            <a:spLocks noGrp="1"/>
          </p:cNvSpPr>
          <p:nvPr>
            <p:ph idx="1"/>
          </p:nvPr>
        </p:nvSpPr>
        <p:spPr>
          <a:xfrm>
            <a:off x="304800" y="1143000"/>
            <a:ext cx="8839200" cy="5181600"/>
          </a:xfrm>
        </p:spPr>
        <p:txBody>
          <a:bodyPr/>
          <a:lstStyle/>
          <a:p>
            <a:pPr>
              <a:spcBef>
                <a:spcPts val="500"/>
              </a:spcBef>
            </a:pPr>
            <a:r>
              <a:rPr lang="en-US" sz="2600" b="1" dirty="0">
                <a:solidFill>
                  <a:srgbClr val="0033CC"/>
                </a:solidFill>
                <a:latin typeface="Courier New" pitchFamily="49" charset="0"/>
                <a:cs typeface="Courier New" pitchFamily="49" charset="0"/>
              </a:rPr>
              <a:t>$_FILES</a:t>
            </a:r>
            <a:r>
              <a:rPr lang="en-US" sz="2600" dirty="0"/>
              <a:t> </a:t>
            </a:r>
            <a:r>
              <a:rPr lang="en-US" sz="2800" dirty="0"/>
              <a:t>is a </a:t>
            </a:r>
            <a:r>
              <a:rPr lang="en-US" sz="2800" i="1" dirty="0">
                <a:solidFill>
                  <a:srgbClr val="CC0000"/>
                </a:solidFill>
              </a:rPr>
              <a:t>two</a:t>
            </a:r>
            <a:r>
              <a:rPr lang="en-US" sz="2800" dirty="0"/>
              <a:t> dimensional array stores data of uploaded files from a client</a:t>
            </a:r>
          </a:p>
          <a:p>
            <a:pPr>
              <a:spcBef>
                <a:spcPts val="500"/>
              </a:spcBef>
            </a:pPr>
            <a:r>
              <a:rPr lang="en-US" sz="2800" dirty="0"/>
              <a:t>The first key in </a:t>
            </a:r>
            <a:r>
              <a:rPr lang="en-US" sz="2600" b="1" dirty="0">
                <a:solidFill>
                  <a:srgbClr val="0033CC"/>
                </a:solidFill>
                <a:latin typeface="Courier New" pitchFamily="49" charset="0"/>
                <a:cs typeface="Courier New" pitchFamily="49" charset="0"/>
              </a:rPr>
              <a:t>$_FILES </a:t>
            </a:r>
            <a:r>
              <a:rPr lang="en-US" sz="2800" dirty="0"/>
              <a:t>is the </a:t>
            </a:r>
            <a:r>
              <a:rPr lang="en-US" sz="2600" b="1" dirty="0">
                <a:solidFill>
                  <a:srgbClr val="0033CC"/>
                </a:solidFill>
                <a:latin typeface="Courier New" pitchFamily="49" charset="0"/>
                <a:cs typeface="Courier New" pitchFamily="49" charset="0"/>
              </a:rPr>
              <a:t>name</a:t>
            </a:r>
            <a:r>
              <a:rPr lang="en-US" sz="2800" dirty="0"/>
              <a:t> attribute of the input element with </a:t>
            </a:r>
            <a:r>
              <a:rPr lang="en-US" sz="2600" b="1" dirty="0">
                <a:solidFill>
                  <a:srgbClr val="0033CC"/>
                </a:solidFill>
                <a:latin typeface="Courier New" pitchFamily="49" charset="0"/>
                <a:cs typeface="Courier New" pitchFamily="49" charset="0"/>
              </a:rPr>
              <a:t>type="file"</a:t>
            </a:r>
          </a:p>
          <a:p>
            <a:pPr>
              <a:spcBef>
                <a:spcPts val="500"/>
              </a:spcBef>
            </a:pPr>
            <a:r>
              <a:rPr lang="en-US" sz="2800" dirty="0"/>
              <a:t>Second key is a parameter of the file</a:t>
            </a:r>
          </a:p>
          <a:p>
            <a:pPr lvl="1">
              <a:spcBef>
                <a:spcPts val="500"/>
              </a:spcBef>
            </a:pPr>
            <a:r>
              <a:rPr lang="en-US" sz="2400" b="1" dirty="0">
                <a:solidFill>
                  <a:srgbClr val="0033CC"/>
                </a:solidFill>
                <a:latin typeface="Courier New" pitchFamily="49" charset="0"/>
                <a:cs typeface="Courier New" pitchFamily="49" charset="0"/>
              </a:rPr>
              <a:t>$_FILES</a:t>
            </a:r>
            <a:r>
              <a:rPr lang="en-US" sz="2400" dirty="0"/>
              <a:t>[</a:t>
            </a:r>
            <a:r>
              <a:rPr lang="en-US" sz="2400" dirty="0" err="1"/>
              <a:t>file_name</a:t>
            </a:r>
            <a:r>
              <a:rPr lang="en-US" sz="2400" dirty="0"/>
              <a:t>]["</a:t>
            </a:r>
            <a:r>
              <a:rPr lang="en-US" sz="2400" b="1" dirty="0">
                <a:solidFill>
                  <a:srgbClr val="0033CC"/>
                </a:solidFill>
                <a:latin typeface="Courier New" pitchFamily="49" charset="0"/>
                <a:cs typeface="Courier New" pitchFamily="49" charset="0"/>
              </a:rPr>
              <a:t>name</a:t>
            </a:r>
            <a:r>
              <a:rPr lang="en-US" sz="2400" dirty="0"/>
              <a:t>"] - the name of the file</a:t>
            </a:r>
          </a:p>
          <a:p>
            <a:pPr lvl="1">
              <a:spcBef>
                <a:spcPts val="500"/>
              </a:spcBef>
            </a:pPr>
            <a:r>
              <a:rPr lang="en-US" sz="2400" b="1" dirty="0">
                <a:solidFill>
                  <a:srgbClr val="0033CC"/>
                </a:solidFill>
                <a:latin typeface="Courier New" pitchFamily="49" charset="0"/>
                <a:cs typeface="Courier New" pitchFamily="49" charset="0"/>
              </a:rPr>
              <a:t>$_FILES</a:t>
            </a:r>
            <a:r>
              <a:rPr lang="en-US" sz="2400" dirty="0"/>
              <a:t>[</a:t>
            </a:r>
            <a:r>
              <a:rPr lang="en-US" sz="2400" dirty="0" err="1"/>
              <a:t>file_name</a:t>
            </a:r>
            <a:r>
              <a:rPr lang="en-US" sz="2400" dirty="0"/>
              <a:t>]["</a:t>
            </a:r>
            <a:r>
              <a:rPr lang="en-US" sz="2400" b="1" dirty="0">
                <a:solidFill>
                  <a:srgbClr val="0033CC"/>
                </a:solidFill>
                <a:latin typeface="Courier New" pitchFamily="49" charset="0"/>
                <a:cs typeface="Courier New" pitchFamily="49" charset="0"/>
              </a:rPr>
              <a:t>type</a:t>
            </a:r>
            <a:r>
              <a:rPr lang="en-US" sz="2400" dirty="0"/>
              <a:t>"] - the type of the file</a:t>
            </a:r>
          </a:p>
          <a:p>
            <a:pPr lvl="1">
              <a:spcBef>
                <a:spcPts val="500"/>
              </a:spcBef>
            </a:pPr>
            <a:r>
              <a:rPr lang="en-US" sz="2400" b="1" dirty="0">
                <a:solidFill>
                  <a:srgbClr val="0033CC"/>
                </a:solidFill>
                <a:latin typeface="Courier New" pitchFamily="49" charset="0"/>
                <a:cs typeface="Courier New" pitchFamily="49" charset="0"/>
              </a:rPr>
              <a:t>$_FILES</a:t>
            </a:r>
            <a:r>
              <a:rPr lang="en-US" sz="2400" dirty="0"/>
              <a:t>[</a:t>
            </a:r>
            <a:r>
              <a:rPr lang="en-US" sz="2400" dirty="0" err="1"/>
              <a:t>file_name</a:t>
            </a:r>
            <a:r>
              <a:rPr lang="en-US" sz="2400" dirty="0"/>
              <a:t>]["</a:t>
            </a:r>
            <a:r>
              <a:rPr lang="en-US" sz="2400" b="1" dirty="0">
                <a:solidFill>
                  <a:srgbClr val="0033CC"/>
                </a:solidFill>
                <a:latin typeface="Courier New" pitchFamily="49" charset="0"/>
                <a:cs typeface="Courier New" pitchFamily="49" charset="0"/>
              </a:rPr>
              <a:t>size</a:t>
            </a:r>
            <a:r>
              <a:rPr lang="en-US" sz="2400" dirty="0"/>
              <a:t>"] - the size in bytes of the file</a:t>
            </a:r>
          </a:p>
          <a:p>
            <a:pPr lvl="1">
              <a:spcBef>
                <a:spcPts val="500"/>
              </a:spcBef>
            </a:pPr>
            <a:r>
              <a:rPr lang="en-US" sz="2400" b="1" dirty="0">
                <a:solidFill>
                  <a:srgbClr val="0033CC"/>
                </a:solidFill>
                <a:latin typeface="Courier New" pitchFamily="49" charset="0"/>
                <a:cs typeface="Courier New" pitchFamily="49" charset="0"/>
              </a:rPr>
              <a:t>$_FILES</a:t>
            </a:r>
            <a:r>
              <a:rPr lang="en-US" sz="2400" dirty="0"/>
              <a:t>[</a:t>
            </a:r>
            <a:r>
              <a:rPr lang="en-US" sz="2400" dirty="0" err="1"/>
              <a:t>file_name</a:t>
            </a:r>
            <a:r>
              <a:rPr lang="en-US" sz="2400" dirty="0"/>
              <a:t>]["</a:t>
            </a:r>
            <a:r>
              <a:rPr lang="en-US" sz="2400" b="1" dirty="0" err="1">
                <a:solidFill>
                  <a:srgbClr val="0033CC"/>
                </a:solidFill>
                <a:latin typeface="Courier New" pitchFamily="49" charset="0"/>
                <a:cs typeface="Courier New" pitchFamily="49" charset="0"/>
              </a:rPr>
              <a:t>tmp_name</a:t>
            </a:r>
            <a:r>
              <a:rPr lang="en-US" sz="2400" dirty="0"/>
              <a:t>"] - the name of the temporary copy of the file stored on the server</a:t>
            </a:r>
          </a:p>
          <a:p>
            <a:pPr lvl="1">
              <a:spcBef>
                <a:spcPts val="500"/>
              </a:spcBef>
            </a:pPr>
            <a:r>
              <a:rPr lang="en-US" sz="2400" b="1" dirty="0">
                <a:solidFill>
                  <a:srgbClr val="0033CC"/>
                </a:solidFill>
                <a:latin typeface="Courier New" pitchFamily="49" charset="0"/>
                <a:cs typeface="Courier New" pitchFamily="49" charset="0"/>
              </a:rPr>
              <a:t>$_FILES</a:t>
            </a:r>
            <a:r>
              <a:rPr lang="en-US" sz="2400" dirty="0"/>
              <a:t>[</a:t>
            </a:r>
            <a:r>
              <a:rPr lang="en-US" sz="2400" dirty="0" err="1"/>
              <a:t>file_name</a:t>
            </a:r>
            <a:r>
              <a:rPr lang="en-US" sz="2400" dirty="0"/>
              <a:t>]["</a:t>
            </a:r>
            <a:r>
              <a:rPr lang="en-US" sz="2400" b="1" dirty="0">
                <a:solidFill>
                  <a:srgbClr val="0033CC"/>
                </a:solidFill>
                <a:latin typeface="Courier New" pitchFamily="49" charset="0"/>
                <a:cs typeface="Courier New" pitchFamily="49" charset="0"/>
              </a:rPr>
              <a:t>error</a:t>
            </a:r>
            <a:r>
              <a:rPr lang="en-US" sz="2400" dirty="0"/>
              <a:t>"] - the error code resulting from the file upload</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62</a:t>
            </a:fld>
            <a:endParaRPr lang="en-US" dirty="0"/>
          </a:p>
        </p:txBody>
      </p:sp>
    </p:spTree>
  </p:cSld>
  <p:clrMapOvr>
    <a:masterClrMapping/>
  </p:clrMapOvr>
  <p:transition>
    <p:strips/>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Upload Handling (cont’d)</a:t>
            </a:r>
          </a:p>
        </p:txBody>
      </p:sp>
      <p:sp>
        <p:nvSpPr>
          <p:cNvPr id="3" name="Content Placeholder 2"/>
          <p:cNvSpPr>
            <a:spLocks noGrp="1"/>
          </p:cNvSpPr>
          <p:nvPr>
            <p:ph idx="1"/>
          </p:nvPr>
        </p:nvSpPr>
        <p:spPr>
          <a:xfrm>
            <a:off x="304800" y="1143000"/>
            <a:ext cx="8610600" cy="5181600"/>
          </a:xfrm>
        </p:spPr>
        <p:txBody>
          <a:bodyPr/>
          <a:lstStyle/>
          <a:p>
            <a:r>
              <a:rPr lang="en-US" dirty="0"/>
              <a:t>When file is uploaded successfully, it is stored in a temporary location in the server</a:t>
            </a:r>
          </a:p>
          <a:p>
            <a:r>
              <a:rPr lang="en-US" dirty="0"/>
              <a:t>The temporary copied files disappears when the script ends</a:t>
            </a:r>
          </a:p>
          <a:p>
            <a:r>
              <a:rPr lang="en-US" dirty="0"/>
              <a:t>To save (move) the temporary file </a:t>
            </a:r>
          </a:p>
          <a:p>
            <a:pPr lvl="1">
              <a:buNone/>
            </a:pPr>
            <a:endParaRPr lang="en-US" sz="1800" b="1" dirty="0">
              <a:latin typeface="Courier New" pitchFamily="49" charset="0"/>
              <a:cs typeface="Courier New" pitchFamily="49" charset="0"/>
            </a:endParaRPr>
          </a:p>
          <a:p>
            <a:pPr lvl="1">
              <a:buNone/>
            </a:pPr>
            <a:r>
              <a:rPr lang="en-US" b="1" dirty="0" err="1">
                <a:solidFill>
                  <a:srgbClr val="0033CC"/>
                </a:solidFill>
                <a:latin typeface="Courier New" pitchFamily="49" charset="0"/>
                <a:cs typeface="Courier New" pitchFamily="49" charset="0"/>
              </a:rPr>
              <a:t>move_uploaded_file</a:t>
            </a:r>
            <a:r>
              <a:rPr lang="en-US" b="1" dirty="0">
                <a:latin typeface="Courier New" pitchFamily="49" charset="0"/>
                <a:cs typeface="Courier New" pitchFamily="49" charset="0"/>
              </a:rPr>
              <a:t>($_FILES["file"] ["</a:t>
            </a:r>
            <a:r>
              <a:rPr lang="en-US" b="1" dirty="0" err="1">
                <a:solidFill>
                  <a:srgbClr val="0033CC"/>
                </a:solidFill>
                <a:latin typeface="Courier New" pitchFamily="49" charset="0"/>
                <a:cs typeface="Courier New" pitchFamily="49" charset="0"/>
              </a:rPr>
              <a:t>tmp_name</a:t>
            </a:r>
            <a:r>
              <a:rPr lang="en-US" b="1" dirty="0">
                <a:latin typeface="Courier New" pitchFamily="49" charset="0"/>
                <a:cs typeface="Courier New" pitchFamily="49" charset="0"/>
              </a:rPr>
              <a:t>"], "permanent location");</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63</a:t>
            </a:fld>
            <a:endParaRPr lang="en-US" dirty="0"/>
          </a:p>
        </p:txBody>
      </p:sp>
    </p:spTree>
  </p:cSld>
  <p:clrMapOvr>
    <a:masterClrMapping/>
  </p:clrMapOvr>
  <p:transition>
    <p:strips/>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Upload Example </a:t>
            </a:r>
          </a:p>
        </p:txBody>
      </p:sp>
      <p:sp>
        <p:nvSpPr>
          <p:cNvPr id="3" name="Content Placeholder 2"/>
          <p:cNvSpPr>
            <a:spLocks noGrp="1"/>
          </p:cNvSpPr>
          <p:nvPr>
            <p:ph idx="1"/>
          </p:nvPr>
        </p:nvSpPr>
        <p:spPr>
          <a:xfrm>
            <a:off x="304800" y="1143000"/>
            <a:ext cx="8839200" cy="5181600"/>
          </a:xfrm>
        </p:spPr>
        <p:txBody>
          <a:bodyPr/>
          <a:lstStyle/>
          <a:p>
            <a:pPr>
              <a:spcBef>
                <a:spcPts val="100"/>
              </a:spcBef>
              <a:buNone/>
            </a:pPr>
            <a:endParaRPr lang="en-US" sz="2000" b="1" dirty="0">
              <a:latin typeface="Courier New" pitchFamily="49" charset="0"/>
              <a:cs typeface="Courier New" pitchFamily="49" charset="0"/>
            </a:endParaRPr>
          </a:p>
          <a:p>
            <a:pPr>
              <a:spcBef>
                <a:spcPts val="100"/>
              </a:spcBef>
              <a:buNone/>
            </a:pPr>
            <a:r>
              <a:rPr lang="en-US" sz="2000" b="1" dirty="0">
                <a:latin typeface="Courier New" pitchFamily="49" charset="0"/>
                <a:cs typeface="Courier New" pitchFamily="49" charset="0"/>
              </a:rPr>
              <a:t>&lt;form action="http://127.0.0.1/IE/php/form.php" method="post" name="</a:t>
            </a:r>
            <a:r>
              <a:rPr lang="en-US" sz="2000" b="1" dirty="0" err="1">
                <a:latin typeface="Courier New" pitchFamily="49" charset="0"/>
                <a:cs typeface="Courier New" pitchFamily="49" charset="0"/>
              </a:rPr>
              <a:t>uploadFrom</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enctype</a:t>
            </a:r>
            <a:r>
              <a:rPr lang="en-US" sz="2000" b="1" dirty="0">
                <a:latin typeface="Courier New" pitchFamily="49" charset="0"/>
                <a:cs typeface="Courier New" pitchFamily="49" charset="0"/>
              </a:rPr>
              <a:t>="multipart/form-data"&gt;</a:t>
            </a:r>
          </a:p>
          <a:p>
            <a:pPr>
              <a:spcBef>
                <a:spcPts val="100"/>
              </a:spcBef>
              <a:buNone/>
            </a:pPr>
            <a:r>
              <a:rPr lang="en-US" sz="2000" b="1" dirty="0">
                <a:latin typeface="Courier New" pitchFamily="49" charset="0"/>
                <a:cs typeface="Courier New" pitchFamily="49" charset="0"/>
              </a:rPr>
              <a:t>   &lt;</a:t>
            </a:r>
            <a:r>
              <a:rPr lang="en-US" sz="2000" b="1" dirty="0" err="1">
                <a:latin typeface="Courier New" pitchFamily="49" charset="0"/>
                <a:cs typeface="Courier New" pitchFamily="49" charset="0"/>
              </a:rPr>
              <a:t>fieldset</a:t>
            </a:r>
            <a:r>
              <a:rPr lang="en-US" sz="2000" b="1" dirty="0">
                <a:latin typeface="Courier New" pitchFamily="49" charset="0"/>
                <a:cs typeface="Courier New" pitchFamily="49" charset="0"/>
              </a:rPr>
              <a:t>&gt;</a:t>
            </a:r>
          </a:p>
          <a:p>
            <a:pPr>
              <a:spcBef>
                <a:spcPts val="100"/>
              </a:spcBef>
              <a:buNone/>
            </a:pPr>
            <a:r>
              <a:rPr lang="en-US" sz="2000" b="1" dirty="0">
                <a:latin typeface="Courier New" pitchFamily="49" charset="0"/>
                <a:cs typeface="Courier New" pitchFamily="49" charset="0"/>
              </a:rPr>
              <a:t>	&lt;input type="file" </a:t>
            </a:r>
            <a:r>
              <a:rPr lang="en-US" sz="2000" b="1" dirty="0">
                <a:solidFill>
                  <a:srgbClr val="C00000"/>
                </a:solidFill>
                <a:latin typeface="Courier New" pitchFamily="49" charset="0"/>
                <a:cs typeface="Courier New" pitchFamily="49" charset="0"/>
              </a:rPr>
              <a:t>name="</a:t>
            </a:r>
            <a:r>
              <a:rPr lang="en-US" sz="2000" b="1" dirty="0" err="1">
                <a:solidFill>
                  <a:srgbClr val="C00000"/>
                </a:solidFill>
                <a:latin typeface="Courier New" pitchFamily="49" charset="0"/>
                <a:cs typeface="Courier New" pitchFamily="49" charset="0"/>
              </a:rPr>
              <a:t>myfile</a:t>
            </a:r>
            <a:r>
              <a:rPr lang="en-US" sz="2000" b="1" dirty="0">
                <a:solidFill>
                  <a:srgbClr val="C00000"/>
                </a:solidFill>
                <a:latin typeface="Courier New" pitchFamily="49" charset="0"/>
                <a:cs typeface="Courier New" pitchFamily="49" charset="0"/>
              </a:rPr>
              <a:t>" </a:t>
            </a:r>
            <a:r>
              <a:rPr lang="en-US" sz="2000" b="1" dirty="0">
                <a:latin typeface="Courier New" pitchFamily="49" charset="0"/>
                <a:cs typeface="Courier New" pitchFamily="49" charset="0"/>
              </a:rPr>
              <a:t>/&gt;  &lt;input type="submit" value="Submit" /&gt;</a:t>
            </a:r>
          </a:p>
          <a:p>
            <a:pPr>
              <a:spcBef>
                <a:spcPts val="100"/>
              </a:spcBef>
              <a:buNone/>
            </a:pPr>
            <a:r>
              <a:rPr lang="en-US" sz="2000" b="1" dirty="0">
                <a:latin typeface="Courier New" pitchFamily="49" charset="0"/>
                <a:cs typeface="Courier New" pitchFamily="49" charset="0"/>
              </a:rPr>
              <a:t>   &lt;/</a:t>
            </a:r>
            <a:r>
              <a:rPr lang="en-US" sz="2000" b="1" dirty="0" err="1">
                <a:latin typeface="Courier New" pitchFamily="49" charset="0"/>
                <a:cs typeface="Courier New" pitchFamily="49" charset="0"/>
              </a:rPr>
              <a:t>fieldset</a:t>
            </a:r>
            <a:r>
              <a:rPr lang="en-US" sz="2000" b="1" dirty="0">
                <a:latin typeface="Courier New" pitchFamily="49" charset="0"/>
                <a:cs typeface="Courier New" pitchFamily="49" charset="0"/>
              </a:rPr>
              <a:t>&gt;</a:t>
            </a:r>
          </a:p>
          <a:p>
            <a:pPr>
              <a:spcBef>
                <a:spcPts val="100"/>
              </a:spcBef>
              <a:buNone/>
            </a:pPr>
            <a:r>
              <a:rPr lang="en-US" sz="2000" b="1" dirty="0">
                <a:latin typeface="Courier New" pitchFamily="49" charset="0"/>
                <a:cs typeface="Courier New" pitchFamily="49" charset="0"/>
              </a:rPr>
              <a:t>&lt;/form&gt;</a:t>
            </a:r>
          </a:p>
          <a:p>
            <a:pPr>
              <a:spcBef>
                <a:spcPts val="100"/>
              </a:spcBef>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64</a:t>
            </a:fld>
            <a:endParaRPr lang="en-US" dirty="0"/>
          </a:p>
        </p:txBody>
      </p:sp>
    </p:spTree>
  </p:cSld>
  <p:clrMapOvr>
    <a:masterClrMapping/>
  </p:clrMapOvr>
  <p:transition>
    <p:strips/>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Upload Example (cont’d)</a:t>
            </a:r>
          </a:p>
        </p:txBody>
      </p:sp>
      <p:sp>
        <p:nvSpPr>
          <p:cNvPr id="3" name="Content Placeholder 2"/>
          <p:cNvSpPr>
            <a:spLocks noGrp="1"/>
          </p:cNvSpPr>
          <p:nvPr>
            <p:ph idx="1"/>
          </p:nvPr>
        </p:nvSpPr>
        <p:spPr>
          <a:xfrm>
            <a:off x="304800" y="1143000"/>
            <a:ext cx="8839200" cy="5181600"/>
          </a:xfrm>
        </p:spPr>
        <p:txBody>
          <a:bodyPr/>
          <a:lstStyle/>
          <a:p>
            <a:pPr>
              <a:spcBef>
                <a:spcPts val="200"/>
              </a:spcBef>
              <a:buNone/>
            </a:pPr>
            <a:r>
              <a:rPr lang="en-US" sz="1500" b="1" dirty="0">
                <a:latin typeface="Courier New" pitchFamily="49" charset="0"/>
                <a:cs typeface="Courier New" pitchFamily="49" charset="0"/>
              </a:rPr>
              <a:t>if(</a:t>
            </a:r>
            <a:r>
              <a:rPr lang="en-US" sz="1500" b="1" dirty="0" err="1">
                <a:latin typeface="Courier New" pitchFamily="49" charset="0"/>
                <a:cs typeface="Courier New" pitchFamily="49" charset="0"/>
              </a:rPr>
              <a:t>isset</a:t>
            </a:r>
            <a:r>
              <a:rPr lang="en-US" sz="1500" b="1" dirty="0">
                <a:latin typeface="Courier New" pitchFamily="49" charset="0"/>
                <a:cs typeface="Courier New" pitchFamily="49" charset="0"/>
              </a:rPr>
              <a:t>($_FILES["</a:t>
            </a:r>
            <a:r>
              <a:rPr lang="en-US" sz="1500" b="1" dirty="0" err="1">
                <a:solidFill>
                  <a:srgbClr val="C00000"/>
                </a:solidFill>
                <a:latin typeface="Courier New" pitchFamily="49" charset="0"/>
                <a:cs typeface="Courier New" pitchFamily="49" charset="0"/>
              </a:rPr>
              <a:t>myfile</a:t>
            </a:r>
            <a:r>
              <a:rPr lang="en-US" sz="1500" b="1" dirty="0">
                <a:latin typeface="Courier New" pitchFamily="49" charset="0"/>
                <a:cs typeface="Courier New" pitchFamily="49" charset="0"/>
              </a:rPr>
              <a:t>"])){</a:t>
            </a:r>
          </a:p>
          <a:p>
            <a:pPr>
              <a:spcBef>
                <a:spcPts val="200"/>
              </a:spcBef>
              <a:buNone/>
            </a:pPr>
            <a:r>
              <a:rPr lang="en-US" sz="1500" b="1" dirty="0">
                <a:latin typeface="Courier New" pitchFamily="49" charset="0"/>
                <a:cs typeface="Courier New" pitchFamily="49" charset="0"/>
              </a:rPr>
              <a:t>	if($_FILES["</a:t>
            </a:r>
            <a:r>
              <a:rPr lang="en-US" sz="1500" b="1" dirty="0" err="1">
                <a:latin typeface="Courier New" pitchFamily="49" charset="0"/>
                <a:cs typeface="Courier New" pitchFamily="49" charset="0"/>
              </a:rPr>
              <a:t>myfile</a:t>
            </a:r>
            <a:r>
              <a:rPr lang="en-US" sz="1500" b="1" dirty="0">
                <a:latin typeface="Courier New" pitchFamily="49" charset="0"/>
                <a:cs typeface="Courier New" pitchFamily="49" charset="0"/>
              </a:rPr>
              <a:t>"]["error"] &gt; 0){</a:t>
            </a:r>
          </a:p>
          <a:p>
            <a:pPr>
              <a:spcBef>
                <a:spcPts val="200"/>
              </a:spcBef>
              <a:buNone/>
            </a:pPr>
            <a:r>
              <a:rPr lang="en-US" sz="1500" b="1" dirty="0">
                <a:latin typeface="Courier New" pitchFamily="49" charset="0"/>
                <a:cs typeface="Courier New" pitchFamily="49" charset="0"/>
              </a:rPr>
              <a:t>	    echo "Error: " . $_FILES["</a:t>
            </a:r>
            <a:r>
              <a:rPr lang="en-US" sz="1500" b="1" dirty="0" err="1">
                <a:latin typeface="Courier New" pitchFamily="49" charset="0"/>
                <a:cs typeface="Courier New" pitchFamily="49" charset="0"/>
              </a:rPr>
              <a:t>myfile</a:t>
            </a:r>
            <a:r>
              <a:rPr lang="en-US" sz="1500" b="1" dirty="0">
                <a:latin typeface="Courier New" pitchFamily="49" charset="0"/>
                <a:cs typeface="Courier New" pitchFamily="49" charset="0"/>
              </a:rPr>
              <a:t>"]["error"] . "&lt;</a:t>
            </a:r>
            <a:r>
              <a:rPr lang="en-US" sz="1500" b="1" dirty="0" err="1">
                <a:latin typeface="Courier New" pitchFamily="49" charset="0"/>
                <a:cs typeface="Courier New" pitchFamily="49" charset="0"/>
              </a:rPr>
              <a:t>br</a:t>
            </a:r>
            <a:r>
              <a:rPr lang="en-US" sz="1500" b="1" dirty="0">
                <a:latin typeface="Courier New" pitchFamily="49" charset="0"/>
                <a:cs typeface="Courier New" pitchFamily="49" charset="0"/>
              </a:rPr>
              <a:t> /&gt;";</a:t>
            </a:r>
          </a:p>
          <a:p>
            <a:pPr>
              <a:spcBef>
                <a:spcPts val="200"/>
              </a:spcBef>
              <a:buNone/>
            </a:pPr>
            <a:r>
              <a:rPr lang="en-US" sz="1500" b="1" dirty="0">
                <a:latin typeface="Courier New" pitchFamily="49" charset="0"/>
                <a:cs typeface="Courier New" pitchFamily="49" charset="0"/>
              </a:rPr>
              <a:t>	}</a:t>
            </a:r>
          </a:p>
          <a:p>
            <a:pPr>
              <a:spcBef>
                <a:spcPts val="200"/>
              </a:spcBef>
              <a:buNone/>
            </a:pPr>
            <a:r>
              <a:rPr lang="en-US" sz="1500" b="1" dirty="0">
                <a:latin typeface="Courier New" pitchFamily="49" charset="0"/>
                <a:cs typeface="Courier New" pitchFamily="49" charset="0"/>
              </a:rPr>
              <a:t>	else{</a:t>
            </a:r>
          </a:p>
          <a:p>
            <a:pPr>
              <a:spcBef>
                <a:spcPts val="200"/>
              </a:spcBef>
              <a:buNone/>
            </a:pPr>
            <a:r>
              <a:rPr lang="en-US" sz="1500" b="1" dirty="0">
                <a:latin typeface="Courier New" pitchFamily="49" charset="0"/>
                <a:cs typeface="Courier New" pitchFamily="49" charset="0"/>
              </a:rPr>
              <a:t>		echo "Upload: " . $_FILES["</a:t>
            </a:r>
            <a:r>
              <a:rPr lang="en-US" sz="1500" b="1" dirty="0" err="1">
                <a:latin typeface="Courier New" pitchFamily="49" charset="0"/>
                <a:cs typeface="Courier New" pitchFamily="49" charset="0"/>
              </a:rPr>
              <a:t>myfile</a:t>
            </a:r>
            <a:r>
              <a:rPr lang="en-US" sz="1500" b="1" dirty="0">
                <a:latin typeface="Courier New" pitchFamily="49" charset="0"/>
                <a:cs typeface="Courier New" pitchFamily="49" charset="0"/>
              </a:rPr>
              <a:t>"]["name"] . "&lt;</a:t>
            </a:r>
            <a:r>
              <a:rPr lang="en-US" sz="1500" b="1" dirty="0" err="1">
                <a:latin typeface="Courier New" pitchFamily="49" charset="0"/>
                <a:cs typeface="Courier New" pitchFamily="49" charset="0"/>
              </a:rPr>
              <a:t>br</a:t>
            </a:r>
            <a:r>
              <a:rPr lang="en-US" sz="1500" b="1" dirty="0">
                <a:latin typeface="Courier New" pitchFamily="49" charset="0"/>
                <a:cs typeface="Courier New" pitchFamily="49" charset="0"/>
              </a:rPr>
              <a:t> /&gt;";</a:t>
            </a:r>
          </a:p>
          <a:p>
            <a:pPr>
              <a:spcBef>
                <a:spcPts val="200"/>
              </a:spcBef>
              <a:buNone/>
            </a:pPr>
            <a:r>
              <a:rPr lang="en-US" sz="1500" b="1" dirty="0">
                <a:latin typeface="Courier New" pitchFamily="49" charset="0"/>
                <a:cs typeface="Courier New" pitchFamily="49" charset="0"/>
              </a:rPr>
              <a:t>		echo "Type: " . $_FILES["</a:t>
            </a:r>
            <a:r>
              <a:rPr lang="en-US" sz="1500" b="1" dirty="0" err="1">
                <a:latin typeface="Courier New" pitchFamily="49" charset="0"/>
                <a:cs typeface="Courier New" pitchFamily="49" charset="0"/>
              </a:rPr>
              <a:t>myfile</a:t>
            </a:r>
            <a:r>
              <a:rPr lang="en-US" sz="1500" b="1" dirty="0">
                <a:latin typeface="Courier New" pitchFamily="49" charset="0"/>
                <a:cs typeface="Courier New" pitchFamily="49" charset="0"/>
              </a:rPr>
              <a:t>"]["type"] . "&lt;</a:t>
            </a:r>
            <a:r>
              <a:rPr lang="en-US" sz="1500" b="1" dirty="0" err="1">
                <a:latin typeface="Courier New" pitchFamily="49" charset="0"/>
                <a:cs typeface="Courier New" pitchFamily="49" charset="0"/>
              </a:rPr>
              <a:t>br</a:t>
            </a:r>
            <a:r>
              <a:rPr lang="en-US" sz="1500" b="1" dirty="0">
                <a:latin typeface="Courier New" pitchFamily="49" charset="0"/>
                <a:cs typeface="Courier New" pitchFamily="49" charset="0"/>
              </a:rPr>
              <a:t> /&gt;";</a:t>
            </a:r>
          </a:p>
          <a:p>
            <a:pPr>
              <a:spcBef>
                <a:spcPts val="200"/>
              </a:spcBef>
              <a:buNone/>
            </a:pPr>
            <a:r>
              <a:rPr lang="en-US" sz="1500" b="1" dirty="0">
                <a:latin typeface="Courier New" pitchFamily="49" charset="0"/>
                <a:cs typeface="Courier New" pitchFamily="49" charset="0"/>
              </a:rPr>
              <a:t>		echo "Size: " . ($_FILES["</a:t>
            </a:r>
            <a:r>
              <a:rPr lang="en-US" sz="1500" b="1" dirty="0" err="1">
                <a:latin typeface="Courier New" pitchFamily="49" charset="0"/>
                <a:cs typeface="Courier New" pitchFamily="49" charset="0"/>
              </a:rPr>
              <a:t>myfile</a:t>
            </a:r>
            <a:r>
              <a:rPr lang="en-US" sz="1500" b="1" dirty="0">
                <a:latin typeface="Courier New" pitchFamily="49" charset="0"/>
                <a:cs typeface="Courier New" pitchFamily="49" charset="0"/>
              </a:rPr>
              <a:t>"]["size"] / 1024) . " Kb&lt;</a:t>
            </a:r>
            <a:r>
              <a:rPr lang="en-US" sz="1500" b="1" dirty="0" err="1">
                <a:latin typeface="Courier New" pitchFamily="49" charset="0"/>
                <a:cs typeface="Courier New" pitchFamily="49" charset="0"/>
              </a:rPr>
              <a:t>br</a:t>
            </a:r>
            <a:r>
              <a:rPr lang="en-US" sz="1500" b="1" dirty="0">
                <a:latin typeface="Courier New" pitchFamily="49" charset="0"/>
                <a:cs typeface="Courier New" pitchFamily="49" charset="0"/>
              </a:rPr>
              <a:t> /&gt;";</a:t>
            </a:r>
          </a:p>
          <a:p>
            <a:pPr>
              <a:spcBef>
                <a:spcPts val="200"/>
              </a:spcBef>
              <a:buNone/>
            </a:pPr>
            <a:r>
              <a:rPr lang="en-US" sz="1500" b="1" dirty="0">
                <a:latin typeface="Courier New" pitchFamily="49" charset="0"/>
                <a:cs typeface="Courier New" pitchFamily="49" charset="0"/>
              </a:rPr>
              <a:t>		echo "Temp Store: " . $_FILES["</a:t>
            </a:r>
            <a:r>
              <a:rPr lang="en-US" sz="1500" b="1" dirty="0" err="1">
                <a:latin typeface="Courier New" pitchFamily="49" charset="0"/>
                <a:cs typeface="Courier New" pitchFamily="49" charset="0"/>
              </a:rPr>
              <a:t>myfile</a:t>
            </a:r>
            <a:r>
              <a:rPr lang="en-US" sz="1500" b="1" dirty="0">
                <a:latin typeface="Courier New" pitchFamily="49" charset="0"/>
                <a:cs typeface="Courier New" pitchFamily="49" charset="0"/>
              </a:rPr>
              <a:t>"]["</a:t>
            </a:r>
            <a:r>
              <a:rPr lang="en-US" sz="1500" b="1" dirty="0" err="1">
                <a:latin typeface="Courier New" pitchFamily="49" charset="0"/>
                <a:cs typeface="Courier New" pitchFamily="49" charset="0"/>
              </a:rPr>
              <a:t>tmp_name</a:t>
            </a:r>
            <a:r>
              <a:rPr lang="en-US" sz="1500" b="1" dirty="0">
                <a:latin typeface="Courier New" pitchFamily="49" charset="0"/>
                <a:cs typeface="Courier New" pitchFamily="49" charset="0"/>
              </a:rPr>
              <a:t>"] . "&lt;</a:t>
            </a:r>
            <a:r>
              <a:rPr lang="en-US" sz="1500" b="1" dirty="0" err="1">
                <a:latin typeface="Courier New" pitchFamily="49" charset="0"/>
                <a:cs typeface="Courier New" pitchFamily="49" charset="0"/>
              </a:rPr>
              <a:t>br</a:t>
            </a:r>
            <a:r>
              <a:rPr lang="en-US" sz="1500" b="1" dirty="0">
                <a:latin typeface="Courier New" pitchFamily="49" charset="0"/>
                <a:cs typeface="Courier New" pitchFamily="49" charset="0"/>
              </a:rPr>
              <a:t> /&gt;";</a:t>
            </a:r>
          </a:p>
          <a:p>
            <a:pPr>
              <a:spcBef>
                <a:spcPts val="200"/>
              </a:spcBef>
              <a:buNone/>
            </a:pPr>
            <a:endParaRPr lang="en-US" sz="1500" b="1" dirty="0">
              <a:latin typeface="Courier New" pitchFamily="49" charset="0"/>
              <a:cs typeface="Courier New" pitchFamily="49" charset="0"/>
            </a:endParaRPr>
          </a:p>
          <a:p>
            <a:pPr>
              <a:spcBef>
                <a:spcPts val="200"/>
              </a:spcBef>
              <a:buNone/>
            </a:pPr>
            <a:r>
              <a:rPr lang="en-US" sz="1500" b="1" dirty="0">
                <a:latin typeface="Courier New" pitchFamily="49" charset="0"/>
                <a:cs typeface="Courier New" pitchFamily="49" charset="0"/>
              </a:rPr>
              <a:t>		if (</a:t>
            </a:r>
            <a:r>
              <a:rPr lang="en-US" sz="1500" b="1" dirty="0" err="1">
                <a:latin typeface="Courier New" pitchFamily="49" charset="0"/>
                <a:cs typeface="Courier New" pitchFamily="49" charset="0"/>
              </a:rPr>
              <a:t>file_exists</a:t>
            </a:r>
            <a:r>
              <a:rPr lang="en-US" sz="1500" b="1" dirty="0">
                <a:latin typeface="Courier New" pitchFamily="49" charset="0"/>
                <a:cs typeface="Courier New" pitchFamily="49" charset="0"/>
              </a:rPr>
              <a:t>("upload/" . $_FILES["</a:t>
            </a:r>
            <a:r>
              <a:rPr lang="en-US" sz="1500" b="1" dirty="0" err="1">
                <a:latin typeface="Courier New" pitchFamily="49" charset="0"/>
                <a:cs typeface="Courier New" pitchFamily="49" charset="0"/>
              </a:rPr>
              <a:t>myfile</a:t>
            </a:r>
            <a:r>
              <a:rPr lang="en-US" sz="1500" b="1" dirty="0">
                <a:latin typeface="Courier New" pitchFamily="49" charset="0"/>
                <a:cs typeface="Courier New" pitchFamily="49" charset="0"/>
              </a:rPr>
              <a:t>"]["name"])){</a:t>
            </a:r>
          </a:p>
          <a:p>
            <a:pPr>
              <a:spcBef>
                <a:spcPts val="200"/>
              </a:spcBef>
              <a:buNone/>
            </a:pPr>
            <a:r>
              <a:rPr lang="en-US" sz="1500" b="1" dirty="0">
                <a:latin typeface="Courier New" pitchFamily="49" charset="0"/>
                <a:cs typeface="Courier New" pitchFamily="49" charset="0"/>
              </a:rPr>
              <a:t>		  echo $_FILES["</a:t>
            </a:r>
            <a:r>
              <a:rPr lang="en-US" sz="1500" b="1" dirty="0" err="1">
                <a:latin typeface="Courier New" pitchFamily="49" charset="0"/>
                <a:cs typeface="Courier New" pitchFamily="49" charset="0"/>
              </a:rPr>
              <a:t>myfile</a:t>
            </a:r>
            <a:r>
              <a:rPr lang="en-US" sz="1500" b="1" dirty="0">
                <a:latin typeface="Courier New" pitchFamily="49" charset="0"/>
                <a:cs typeface="Courier New" pitchFamily="49" charset="0"/>
              </a:rPr>
              <a:t>"]["name"] . " already exists. ";</a:t>
            </a:r>
          </a:p>
          <a:p>
            <a:pPr>
              <a:spcBef>
                <a:spcPts val="200"/>
              </a:spcBef>
              <a:buNone/>
            </a:pPr>
            <a:r>
              <a:rPr lang="en-US" sz="1500" b="1" dirty="0">
                <a:latin typeface="Courier New" pitchFamily="49" charset="0"/>
                <a:cs typeface="Courier New" pitchFamily="49" charset="0"/>
              </a:rPr>
              <a:t>		}</a:t>
            </a:r>
          </a:p>
          <a:p>
            <a:pPr>
              <a:spcBef>
                <a:spcPts val="200"/>
              </a:spcBef>
              <a:buNone/>
            </a:pPr>
            <a:r>
              <a:rPr lang="en-US" sz="1500" b="1" dirty="0">
                <a:latin typeface="Courier New" pitchFamily="49" charset="0"/>
                <a:cs typeface="Courier New" pitchFamily="49" charset="0"/>
              </a:rPr>
              <a:t>		else{</a:t>
            </a:r>
          </a:p>
          <a:p>
            <a:pPr>
              <a:spcBef>
                <a:spcPts val="200"/>
              </a:spcBef>
              <a:buNone/>
            </a:pPr>
            <a:r>
              <a:rPr lang="en-US" sz="1500" b="1" dirty="0">
                <a:latin typeface="Courier New" pitchFamily="49" charset="0"/>
                <a:cs typeface="Courier New" pitchFamily="49" charset="0"/>
              </a:rPr>
              <a:t>		   </a:t>
            </a:r>
            <a:r>
              <a:rPr lang="en-US" sz="1500" b="1" dirty="0" err="1">
                <a:latin typeface="Courier New" pitchFamily="49" charset="0"/>
                <a:cs typeface="Courier New" pitchFamily="49" charset="0"/>
              </a:rPr>
              <a:t>move_uploaded_file</a:t>
            </a:r>
            <a:r>
              <a:rPr lang="en-US" sz="1500" b="1" dirty="0">
                <a:latin typeface="Courier New" pitchFamily="49" charset="0"/>
                <a:cs typeface="Courier New" pitchFamily="49" charset="0"/>
              </a:rPr>
              <a:t>($_FILES["</a:t>
            </a:r>
            <a:r>
              <a:rPr lang="en-US" sz="1500" b="1" dirty="0" err="1">
                <a:latin typeface="Courier New" pitchFamily="49" charset="0"/>
                <a:cs typeface="Courier New" pitchFamily="49" charset="0"/>
              </a:rPr>
              <a:t>myfile</a:t>
            </a:r>
            <a:r>
              <a:rPr lang="en-US" sz="1500" b="1" dirty="0">
                <a:latin typeface="Courier New" pitchFamily="49" charset="0"/>
                <a:cs typeface="Courier New" pitchFamily="49" charset="0"/>
              </a:rPr>
              <a:t>"]["</a:t>
            </a:r>
            <a:r>
              <a:rPr lang="en-US" sz="1500" b="1" dirty="0" err="1">
                <a:latin typeface="Courier New" pitchFamily="49" charset="0"/>
                <a:cs typeface="Courier New" pitchFamily="49" charset="0"/>
              </a:rPr>
              <a:t>tmp_name</a:t>
            </a:r>
            <a:r>
              <a:rPr lang="en-US" sz="1500" b="1" dirty="0">
                <a:latin typeface="Courier New" pitchFamily="49" charset="0"/>
                <a:cs typeface="Courier New" pitchFamily="49" charset="0"/>
              </a:rPr>
              <a:t>"],"upload/" . </a:t>
            </a:r>
          </a:p>
          <a:p>
            <a:pPr>
              <a:spcBef>
                <a:spcPts val="200"/>
              </a:spcBef>
              <a:buNone/>
            </a:pPr>
            <a:r>
              <a:rPr lang="en-US" sz="1500" b="1" dirty="0">
                <a:latin typeface="Courier New" pitchFamily="49" charset="0"/>
                <a:cs typeface="Courier New" pitchFamily="49" charset="0"/>
              </a:rPr>
              <a:t>           $_FILES["</a:t>
            </a:r>
            <a:r>
              <a:rPr lang="en-US" sz="1500" b="1" dirty="0" err="1">
                <a:latin typeface="Courier New" pitchFamily="49" charset="0"/>
                <a:cs typeface="Courier New" pitchFamily="49" charset="0"/>
              </a:rPr>
              <a:t>myfile</a:t>
            </a:r>
            <a:r>
              <a:rPr lang="en-US" sz="1500" b="1" dirty="0">
                <a:latin typeface="Courier New" pitchFamily="49" charset="0"/>
                <a:cs typeface="Courier New" pitchFamily="49" charset="0"/>
              </a:rPr>
              <a:t>"]["name"]);</a:t>
            </a:r>
          </a:p>
          <a:p>
            <a:pPr>
              <a:spcBef>
                <a:spcPts val="200"/>
              </a:spcBef>
              <a:buNone/>
            </a:pPr>
            <a:r>
              <a:rPr lang="en-US" sz="1500" b="1" dirty="0">
                <a:latin typeface="Courier New" pitchFamily="49" charset="0"/>
                <a:cs typeface="Courier New" pitchFamily="49" charset="0"/>
              </a:rPr>
              <a:t>           echo "Stored in: " . "upload/" . $_FILES["</a:t>
            </a:r>
            <a:r>
              <a:rPr lang="en-US" sz="1500" b="1" dirty="0" err="1">
                <a:latin typeface="Courier New" pitchFamily="49" charset="0"/>
                <a:cs typeface="Courier New" pitchFamily="49" charset="0"/>
              </a:rPr>
              <a:t>myfile</a:t>
            </a:r>
            <a:r>
              <a:rPr lang="en-US" sz="1500" b="1" dirty="0">
                <a:latin typeface="Courier New" pitchFamily="49" charset="0"/>
                <a:cs typeface="Courier New" pitchFamily="49" charset="0"/>
              </a:rPr>
              <a:t>"]["name"];</a:t>
            </a:r>
          </a:p>
          <a:p>
            <a:pPr>
              <a:spcBef>
                <a:spcPts val="200"/>
              </a:spcBef>
              <a:buNone/>
            </a:pPr>
            <a:r>
              <a:rPr lang="en-US" sz="1500" b="1" dirty="0">
                <a:latin typeface="Courier New" pitchFamily="49" charset="0"/>
                <a:cs typeface="Courier New" pitchFamily="49" charset="0"/>
              </a:rPr>
              <a:t>		}	</a:t>
            </a:r>
          </a:p>
          <a:p>
            <a:pPr>
              <a:spcBef>
                <a:spcPts val="200"/>
              </a:spcBef>
              <a:buNone/>
            </a:pPr>
            <a:r>
              <a:rPr lang="en-US" sz="1500" b="1" dirty="0">
                <a:latin typeface="Courier New" pitchFamily="49" charset="0"/>
                <a:cs typeface="Courier New" pitchFamily="49" charset="0"/>
              </a:rPr>
              <a:t>	}</a:t>
            </a:r>
          </a:p>
          <a:p>
            <a:pPr>
              <a:spcBef>
                <a:spcPts val="200"/>
              </a:spcBef>
              <a:buNone/>
            </a:pPr>
            <a:r>
              <a:rPr lang="en-US" sz="1500" b="1" dirty="0">
                <a:latin typeface="Courier New" pitchFamily="49" charset="0"/>
                <a:cs typeface="Courier New" pitchFamily="49" charset="0"/>
              </a:rPr>
              <a:t>}</a:t>
            </a:r>
          </a:p>
          <a:p>
            <a:pPr>
              <a:spcBef>
                <a:spcPts val="200"/>
              </a:spcBef>
              <a:buNone/>
            </a:pPr>
            <a:endParaRPr lang="en-US" sz="15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65</a:t>
            </a:fld>
            <a:endParaRPr lang="en-US" dirty="0"/>
          </a:p>
        </p:txBody>
      </p:sp>
    </p:spTree>
  </p:cSld>
  <p:clrMapOvr>
    <a:masterClrMapping/>
  </p:clrMapOvr>
  <p:transition>
    <p:strips/>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A494B-C82C-4D12-A9C8-9B9DDF6F66FB}"/>
              </a:ext>
            </a:extLst>
          </p:cNvPr>
          <p:cNvSpPr>
            <a:spLocks noGrp="1"/>
          </p:cNvSpPr>
          <p:nvPr>
            <p:ph type="title"/>
          </p:nvPr>
        </p:nvSpPr>
        <p:spPr/>
        <p:txBody>
          <a:bodyPr/>
          <a:lstStyle/>
          <a:p>
            <a:r>
              <a:rPr lang="en-US" dirty="0"/>
              <a:t>File Upload Example (cont’d)</a:t>
            </a:r>
          </a:p>
        </p:txBody>
      </p:sp>
      <p:sp>
        <p:nvSpPr>
          <p:cNvPr id="4" name="Slide Number Placeholder 3">
            <a:extLst>
              <a:ext uri="{FF2B5EF4-FFF2-40B4-BE49-F238E27FC236}">
                <a16:creationId xmlns:a16="http://schemas.microsoft.com/office/drawing/2014/main" id="{BF477334-290F-49AB-B12F-DFD32960F639}"/>
              </a:ext>
            </a:extLst>
          </p:cNvPr>
          <p:cNvSpPr>
            <a:spLocks noGrp="1"/>
          </p:cNvSpPr>
          <p:nvPr>
            <p:ph type="sldNum" sz="quarter" idx="10"/>
          </p:nvPr>
        </p:nvSpPr>
        <p:spPr/>
        <p:txBody>
          <a:bodyPr/>
          <a:lstStyle/>
          <a:p>
            <a:pPr>
              <a:defRPr/>
            </a:pPr>
            <a:fld id="{2D801DCE-B9BA-4E03-9E27-F95A86438FEE}" type="slidenum">
              <a:rPr lang="en-US" smtClean="0"/>
              <a:pPr>
                <a:defRPr/>
              </a:pPr>
              <a:t>66</a:t>
            </a:fld>
            <a:endParaRPr lang="en-US" dirty="0"/>
          </a:p>
        </p:txBody>
      </p:sp>
      <p:pic>
        <p:nvPicPr>
          <p:cNvPr id="3" name="Picture 2"/>
          <p:cNvPicPr>
            <a:picLocks noChangeAspect="1"/>
          </p:cNvPicPr>
          <p:nvPr/>
        </p:nvPicPr>
        <p:blipFill>
          <a:blip r:embed="rId2"/>
          <a:stretch>
            <a:fillRect/>
          </a:stretch>
        </p:blipFill>
        <p:spPr>
          <a:xfrm>
            <a:off x="304800" y="1295400"/>
            <a:ext cx="8286750" cy="3571875"/>
          </a:xfrm>
          <a:prstGeom prst="rect">
            <a:avLst/>
          </a:prstGeom>
        </p:spPr>
      </p:pic>
    </p:spTree>
    <p:extLst>
      <p:ext uri="{BB962C8B-B14F-4D97-AF65-F5344CB8AC3E}">
        <p14:creationId xmlns:p14="http://schemas.microsoft.com/office/powerpoint/2010/main" val="1224360885"/>
      </p:ext>
    </p:extLst>
  </p:cSld>
  <p:clrMapOvr>
    <a:masterClrMapping/>
  </p:clrMapOvr>
  <p:transition>
    <p:strips/>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Input Data Validation</a:t>
            </a:r>
          </a:p>
        </p:txBody>
      </p:sp>
      <p:sp>
        <p:nvSpPr>
          <p:cNvPr id="3" name="Content Placeholder 2"/>
          <p:cNvSpPr>
            <a:spLocks noGrp="1"/>
          </p:cNvSpPr>
          <p:nvPr>
            <p:ph idx="1"/>
          </p:nvPr>
        </p:nvSpPr>
        <p:spPr>
          <a:xfrm>
            <a:off x="304800" y="1066800"/>
            <a:ext cx="8610600" cy="5334000"/>
          </a:xfrm>
        </p:spPr>
        <p:txBody>
          <a:bodyPr/>
          <a:lstStyle/>
          <a:p>
            <a:pPr>
              <a:spcBef>
                <a:spcPts val="600"/>
              </a:spcBef>
            </a:pPr>
            <a:r>
              <a:rPr lang="en-US" dirty="0"/>
              <a:t>Be very </a:t>
            </a:r>
            <a:r>
              <a:rPr lang="en-US" dirty="0" err="1"/>
              <a:t>very</a:t>
            </a:r>
            <a:r>
              <a:rPr lang="en-US" dirty="0"/>
              <a:t> careful about input data</a:t>
            </a:r>
          </a:p>
          <a:p>
            <a:pPr lvl="1">
              <a:spcBef>
                <a:spcPts val="600"/>
              </a:spcBef>
            </a:pPr>
            <a:r>
              <a:rPr lang="en-US" dirty="0"/>
              <a:t>Maybe they are coming from bad guys</a:t>
            </a:r>
          </a:p>
          <a:p>
            <a:pPr>
              <a:spcBef>
                <a:spcPts val="600"/>
              </a:spcBef>
            </a:pPr>
            <a:r>
              <a:rPr lang="en-US" dirty="0"/>
              <a:t>There is a HTML form corresponding to PHP</a:t>
            </a:r>
          </a:p>
          <a:p>
            <a:pPr lvl="1">
              <a:spcBef>
                <a:spcPts val="600"/>
              </a:spcBef>
            </a:pPr>
            <a:r>
              <a:rPr lang="en-US" dirty="0"/>
              <a:t>On client side, we (developers) try to validate input data by JavaScript</a:t>
            </a:r>
          </a:p>
          <a:p>
            <a:pPr lvl="2">
              <a:spcBef>
                <a:spcPts val="600"/>
              </a:spcBef>
            </a:pPr>
            <a:r>
              <a:rPr lang="en-US" dirty="0"/>
              <a:t>We cannot fully &amp; completely validate the data</a:t>
            </a:r>
          </a:p>
          <a:p>
            <a:pPr lvl="1">
              <a:spcBef>
                <a:spcPts val="600"/>
              </a:spcBef>
            </a:pPr>
            <a:r>
              <a:rPr lang="en-US" dirty="0"/>
              <a:t>What happen if attacker want to inject code/data</a:t>
            </a:r>
          </a:p>
          <a:p>
            <a:pPr lvl="2">
              <a:spcBef>
                <a:spcPts val="600"/>
              </a:spcBef>
            </a:pPr>
            <a:r>
              <a:rPr lang="en-US" dirty="0"/>
              <a:t>He does not use our forms </a:t>
            </a:r>
          </a:p>
          <a:p>
            <a:pPr lvl="2">
              <a:spcBef>
                <a:spcPts val="600"/>
              </a:spcBef>
            </a:pPr>
            <a:r>
              <a:rPr lang="en-US" dirty="0"/>
              <a:t>No data validation on client side</a:t>
            </a:r>
          </a:p>
          <a:p>
            <a:pPr>
              <a:spcBef>
                <a:spcPts val="600"/>
              </a:spcBef>
            </a:pPr>
            <a:r>
              <a:rPr lang="en-US" dirty="0"/>
              <a:t>Server side data validation is </a:t>
            </a:r>
            <a:r>
              <a:rPr lang="en-US" i="1" dirty="0">
                <a:solidFill>
                  <a:srgbClr val="C00000"/>
                </a:solidFill>
              </a:rPr>
              <a:t>required </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67</a:t>
            </a:fld>
            <a:endParaRPr lang="en-US" dirty="0"/>
          </a:p>
        </p:txBody>
      </p:sp>
    </p:spTree>
    <p:extLst>
      <p:ext uri="{BB962C8B-B14F-4D97-AF65-F5344CB8AC3E}">
        <p14:creationId xmlns:p14="http://schemas.microsoft.com/office/powerpoint/2010/main" val="1813475577"/>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Filters</a:t>
            </a:r>
          </a:p>
        </p:txBody>
      </p:sp>
      <p:sp>
        <p:nvSpPr>
          <p:cNvPr id="3" name="Content Placeholder 2"/>
          <p:cNvSpPr>
            <a:spLocks noGrp="1"/>
          </p:cNvSpPr>
          <p:nvPr>
            <p:ph idx="1"/>
          </p:nvPr>
        </p:nvSpPr>
        <p:spPr>
          <a:xfrm>
            <a:off x="304800" y="1066800"/>
            <a:ext cx="8839200" cy="5181600"/>
          </a:xfrm>
        </p:spPr>
        <p:txBody>
          <a:bodyPr/>
          <a:lstStyle/>
          <a:p>
            <a:r>
              <a:rPr lang="en-US" sz="3200" dirty="0"/>
              <a:t>PHP filters to make data filtering easier </a:t>
            </a:r>
          </a:p>
          <a:p>
            <a:r>
              <a:rPr lang="en-US" sz="3200" dirty="0"/>
              <a:t>Two kinds of filters:</a:t>
            </a:r>
          </a:p>
          <a:p>
            <a:pPr lvl="1">
              <a:spcBef>
                <a:spcPts val="300"/>
              </a:spcBef>
            </a:pPr>
            <a:r>
              <a:rPr lang="en-US" sz="2800" dirty="0"/>
              <a:t>Validating filters:</a:t>
            </a:r>
          </a:p>
          <a:p>
            <a:pPr lvl="2">
              <a:spcBef>
                <a:spcPts val="300"/>
              </a:spcBef>
            </a:pPr>
            <a:r>
              <a:rPr lang="en-US" sz="2800" dirty="0"/>
              <a:t>Are used to validate user input</a:t>
            </a:r>
          </a:p>
          <a:p>
            <a:pPr lvl="3">
              <a:spcBef>
                <a:spcPts val="300"/>
              </a:spcBef>
            </a:pPr>
            <a:r>
              <a:rPr lang="en-US" dirty="0"/>
              <a:t>Strict format rules (like URL or E-Mail validating)</a:t>
            </a:r>
          </a:p>
          <a:p>
            <a:pPr lvl="2">
              <a:spcBef>
                <a:spcPts val="300"/>
              </a:spcBef>
            </a:pPr>
            <a:r>
              <a:rPr lang="en-US" sz="2800" dirty="0"/>
              <a:t>Returns the </a:t>
            </a:r>
            <a:r>
              <a:rPr lang="en-US" sz="2800" dirty="0">
                <a:solidFill>
                  <a:srgbClr val="CC0000"/>
                </a:solidFill>
              </a:rPr>
              <a:t>expected type</a:t>
            </a:r>
            <a:r>
              <a:rPr lang="en-US" sz="2800" dirty="0"/>
              <a:t> on success or </a:t>
            </a:r>
            <a:r>
              <a:rPr lang="en-US" sz="2800" dirty="0">
                <a:solidFill>
                  <a:srgbClr val="CC0000"/>
                </a:solidFill>
              </a:rPr>
              <a:t>FALSE</a:t>
            </a:r>
            <a:r>
              <a:rPr lang="en-US" sz="2800" dirty="0"/>
              <a:t> on failure</a:t>
            </a:r>
          </a:p>
          <a:p>
            <a:pPr lvl="1"/>
            <a:r>
              <a:rPr lang="en-US" sz="2800" dirty="0"/>
              <a:t>Sanitizing filters:</a:t>
            </a:r>
          </a:p>
          <a:p>
            <a:pPr lvl="2">
              <a:spcBef>
                <a:spcPts val="300"/>
              </a:spcBef>
            </a:pPr>
            <a:r>
              <a:rPr lang="en-US" sz="2800" dirty="0"/>
              <a:t>To allow or disallow specified characters in a string</a:t>
            </a:r>
          </a:p>
          <a:p>
            <a:pPr lvl="3">
              <a:spcBef>
                <a:spcPts val="300"/>
              </a:spcBef>
            </a:pPr>
            <a:r>
              <a:rPr lang="en-US" dirty="0"/>
              <a:t>Remove the invalid characters</a:t>
            </a:r>
          </a:p>
          <a:p>
            <a:pPr lvl="2">
              <a:spcBef>
                <a:spcPts val="300"/>
              </a:spcBef>
            </a:pPr>
            <a:r>
              <a:rPr lang="en-US" sz="2800" dirty="0"/>
              <a:t>Always return a </a:t>
            </a:r>
            <a:r>
              <a:rPr lang="en-US" sz="2800" dirty="0">
                <a:solidFill>
                  <a:srgbClr val="CC0000"/>
                </a:solidFill>
              </a:rPr>
              <a:t>valid output </a:t>
            </a:r>
            <a:r>
              <a:rPr lang="en-US" sz="2400" dirty="0"/>
              <a:t>(that maybe empty)</a:t>
            </a:r>
            <a:endParaRPr lang="en-US" sz="28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68</a:t>
            </a:fld>
            <a:endParaRPr lang="en-US" dirty="0"/>
          </a:p>
        </p:txBody>
      </p:sp>
    </p:spTree>
    <p:extLst>
      <p:ext uri="{BB962C8B-B14F-4D97-AF65-F5344CB8AC3E}">
        <p14:creationId xmlns:p14="http://schemas.microsoft.com/office/powerpoint/2010/main" val="3161550862"/>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checkerboard(across)">
                                      <p:cBhvr>
                                        <p:cTn id="10" dur="500"/>
                                        <p:tgtEl>
                                          <p:spTgt spid="3">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checkerboard(across)">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checkerboard(across)">
                                      <p:cBhvr>
                                        <p:cTn id="18" dur="500"/>
                                        <p:tgtEl>
                                          <p:spTgt spid="3">
                                            <p:txEl>
                                              <p:pRg st="7" end="7"/>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checkerboard(across)">
                                      <p:cBhvr>
                                        <p:cTn id="21" dur="500"/>
                                        <p:tgtEl>
                                          <p:spTgt spid="3">
                                            <p:txEl>
                                              <p:pRg st="8" end="8"/>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checkerboard(across)">
                                      <p:cBhvr>
                                        <p:cTn id="2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Filters (cont’d)</a:t>
            </a:r>
          </a:p>
        </p:txBody>
      </p:sp>
      <p:sp>
        <p:nvSpPr>
          <p:cNvPr id="3" name="Content Placeholder 2"/>
          <p:cNvSpPr>
            <a:spLocks noGrp="1"/>
          </p:cNvSpPr>
          <p:nvPr>
            <p:ph idx="1"/>
          </p:nvPr>
        </p:nvSpPr>
        <p:spPr>
          <a:xfrm>
            <a:off x="304800" y="990600"/>
            <a:ext cx="8839200" cy="5181600"/>
          </a:xfrm>
        </p:spPr>
        <p:txBody>
          <a:bodyPr/>
          <a:lstStyle/>
          <a:p>
            <a:r>
              <a:rPr lang="en-US" sz="3200" dirty="0"/>
              <a:t>Filters are applied by these functions:</a:t>
            </a:r>
          </a:p>
          <a:p>
            <a:pPr lvl="1"/>
            <a:r>
              <a:rPr lang="en-US" sz="2300" b="1" dirty="0" err="1">
                <a:solidFill>
                  <a:srgbClr val="0033CC"/>
                </a:solidFill>
                <a:latin typeface="Courier New" pitchFamily="49" charset="0"/>
                <a:cs typeface="Courier New" pitchFamily="49" charset="0"/>
              </a:rPr>
              <a:t>filter_var</a:t>
            </a:r>
            <a:r>
              <a:rPr lang="en-US" sz="2300" b="1" dirty="0">
                <a:solidFill>
                  <a:srgbClr val="0033CC"/>
                </a:solidFill>
                <a:latin typeface="Courier New" pitchFamily="49" charset="0"/>
                <a:cs typeface="Courier New" pitchFamily="49" charset="0"/>
              </a:rPr>
              <a:t>(</a:t>
            </a:r>
            <a:r>
              <a:rPr lang="en-US" sz="2400" dirty="0"/>
              <a:t>variable, filter, options</a:t>
            </a:r>
            <a:r>
              <a:rPr lang="en-US" sz="2300" b="1" dirty="0">
                <a:solidFill>
                  <a:srgbClr val="0033CC"/>
                </a:solidFill>
                <a:latin typeface="Courier New" pitchFamily="49" charset="0"/>
                <a:cs typeface="Courier New" pitchFamily="49" charset="0"/>
              </a:rPr>
              <a:t>)</a:t>
            </a:r>
            <a:r>
              <a:rPr lang="en-US" sz="2400" dirty="0"/>
              <a:t>: Filters a single variable</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69</a:t>
            </a:fld>
            <a:endParaRPr lang="en-US" dirty="0"/>
          </a:p>
        </p:txBody>
      </p:sp>
      <p:sp>
        <p:nvSpPr>
          <p:cNvPr id="5" name="Rectangle 4"/>
          <p:cNvSpPr/>
          <p:nvPr/>
        </p:nvSpPr>
        <p:spPr>
          <a:xfrm>
            <a:off x="2057400" y="2811820"/>
            <a:ext cx="5617028" cy="1762021"/>
          </a:xfrm>
          <a:prstGeom prst="rect">
            <a:avLst/>
          </a:prstGeom>
        </p:spPr>
        <p:txBody>
          <a:bodyPr wrap="square">
            <a:spAutoFit/>
          </a:bodyPr>
          <a:lstStyle/>
          <a:p>
            <a:pPr>
              <a:spcBef>
                <a:spcPts val="300"/>
              </a:spcBef>
              <a:buNone/>
            </a:pP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 10;</a:t>
            </a:r>
          </a:p>
          <a:p>
            <a:pPr>
              <a:spcBef>
                <a:spcPts val="300"/>
              </a:spcBef>
              <a:buNone/>
            </a:pPr>
            <a:r>
              <a:rPr lang="en-US" sz="1600" b="1" dirty="0">
                <a:latin typeface="Courier New" pitchFamily="49" charset="0"/>
                <a:cs typeface="Courier New" pitchFamily="49" charset="0"/>
              </a:rPr>
              <a:t>$j = </a:t>
            </a:r>
            <a:r>
              <a:rPr lang="en-US" sz="1600" b="1" dirty="0" err="1">
                <a:solidFill>
                  <a:srgbClr val="0033CC"/>
                </a:solidFill>
                <a:latin typeface="Courier New" pitchFamily="49" charset="0"/>
                <a:cs typeface="Courier New" pitchFamily="49" charset="0"/>
              </a:rPr>
              <a:t>filter_var</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FILTER_VALIDATE_INT);</a:t>
            </a:r>
          </a:p>
          <a:p>
            <a:pPr>
              <a:spcBef>
                <a:spcPts val="300"/>
              </a:spcBef>
              <a:buNone/>
            </a:pPr>
            <a:r>
              <a:rPr lang="en-US" sz="1600" b="1" dirty="0">
                <a:latin typeface="Courier New" pitchFamily="49" charset="0"/>
                <a:cs typeface="Courier New" pitchFamily="49" charset="0"/>
              </a:rPr>
              <a:t>if($j)</a:t>
            </a:r>
          </a:p>
          <a:p>
            <a:pPr>
              <a:spcBef>
                <a:spcPts val="300"/>
              </a:spcBef>
              <a:buNone/>
            </a:pPr>
            <a:r>
              <a:rPr lang="fa-IR" sz="1600" b="1" dirty="0">
                <a:latin typeface="Courier New" pitchFamily="49" charset="0"/>
                <a:cs typeface="Courier New" pitchFamily="49" charset="0"/>
              </a:rPr>
              <a:t>  </a:t>
            </a:r>
            <a:r>
              <a:rPr lang="en-US" sz="1600" b="1" dirty="0">
                <a:latin typeface="Courier New" pitchFamily="49" charset="0"/>
                <a:cs typeface="Courier New" pitchFamily="49" charset="0"/>
              </a:rPr>
              <a:t>echo “Data is valid\n";</a:t>
            </a:r>
          </a:p>
          <a:p>
            <a:pPr>
              <a:spcBef>
                <a:spcPts val="300"/>
              </a:spcBef>
              <a:buNone/>
            </a:pPr>
            <a:r>
              <a:rPr lang="en-US" sz="1600" b="1" dirty="0">
                <a:latin typeface="Courier New" pitchFamily="49" charset="0"/>
                <a:cs typeface="Courier New" pitchFamily="49" charset="0"/>
              </a:rPr>
              <a:t>else </a:t>
            </a:r>
          </a:p>
          <a:p>
            <a:pPr>
              <a:spcBef>
                <a:spcPts val="300"/>
              </a:spcBef>
              <a:buNone/>
            </a:pPr>
            <a:r>
              <a:rPr lang="fa-IR" sz="1600" b="1" dirty="0">
                <a:latin typeface="Courier New" pitchFamily="49" charset="0"/>
                <a:cs typeface="Courier New" pitchFamily="49" charset="0"/>
              </a:rPr>
              <a:t>  </a:t>
            </a:r>
            <a:r>
              <a:rPr lang="en-US" sz="1600" b="1" dirty="0">
                <a:latin typeface="Courier New" pitchFamily="49" charset="0"/>
                <a:cs typeface="Courier New" pitchFamily="49" charset="0"/>
              </a:rPr>
              <a:t>echo " Data is not valid\n";</a:t>
            </a:r>
          </a:p>
        </p:txBody>
      </p:sp>
      <p:sp>
        <p:nvSpPr>
          <p:cNvPr id="6" name="Rectangle 5"/>
          <p:cNvSpPr/>
          <p:nvPr/>
        </p:nvSpPr>
        <p:spPr>
          <a:xfrm>
            <a:off x="2028701" y="4754940"/>
            <a:ext cx="6858000" cy="1569660"/>
          </a:xfrm>
          <a:prstGeom prst="rect">
            <a:avLst/>
          </a:prstGeom>
        </p:spPr>
        <p:txBody>
          <a:bodyPr wrap="square">
            <a:spAutoFit/>
          </a:bodyPr>
          <a:lstStyle/>
          <a:p>
            <a:r>
              <a:rPr lang="en-US" sz="1600" b="1" dirty="0">
                <a:latin typeface="Courier New" pitchFamily="49" charset="0"/>
                <a:cs typeface="Courier New" pitchFamily="49" charset="0"/>
              </a:rPr>
              <a:t>$email = "john.doe@example.com";</a:t>
            </a:r>
          </a:p>
          <a:p>
            <a:r>
              <a:rPr lang="en-US" sz="1600" b="1" dirty="0">
                <a:latin typeface="Courier New" pitchFamily="49" charset="0"/>
                <a:cs typeface="Courier New" pitchFamily="49" charset="0"/>
              </a:rPr>
              <a:t>if (</a:t>
            </a:r>
            <a:r>
              <a:rPr lang="en-US" sz="1600" b="1" dirty="0" err="1">
                <a:latin typeface="Courier New" pitchFamily="49" charset="0"/>
                <a:cs typeface="Courier New" pitchFamily="49" charset="0"/>
              </a:rPr>
              <a:t>filter_var</a:t>
            </a:r>
            <a:r>
              <a:rPr lang="en-US" sz="1600" b="1" dirty="0">
                <a:latin typeface="Courier New" pitchFamily="49" charset="0"/>
                <a:cs typeface="Courier New" pitchFamily="49" charset="0"/>
              </a:rPr>
              <a:t>($email, FILTER_VALIDATE_EMAIL)) {</a:t>
            </a:r>
          </a:p>
          <a:p>
            <a:r>
              <a:rPr lang="en-US" sz="1600" b="1" dirty="0">
                <a:latin typeface="Courier New" pitchFamily="49" charset="0"/>
                <a:cs typeface="Courier New" pitchFamily="49" charset="0"/>
              </a:rPr>
              <a:t>  echo("$email is a valid email address");</a:t>
            </a:r>
          </a:p>
          <a:p>
            <a:r>
              <a:rPr lang="en-US" sz="1600" b="1" dirty="0">
                <a:latin typeface="Courier New" pitchFamily="49" charset="0"/>
                <a:cs typeface="Courier New" pitchFamily="49" charset="0"/>
              </a:rPr>
              <a:t>} else {</a:t>
            </a:r>
          </a:p>
          <a:p>
            <a:r>
              <a:rPr lang="en-US" sz="1600" b="1" dirty="0">
                <a:latin typeface="Courier New" pitchFamily="49" charset="0"/>
                <a:cs typeface="Courier New" pitchFamily="49" charset="0"/>
              </a:rPr>
              <a:t>  echo("$email is not a valid email address");</a:t>
            </a:r>
          </a:p>
          <a:p>
            <a:r>
              <a:rPr lang="en-US" sz="1600" dirty="0"/>
              <a:t>}</a:t>
            </a:r>
          </a:p>
        </p:txBody>
      </p:sp>
      <p:sp>
        <p:nvSpPr>
          <p:cNvPr id="7" name="TextBox 6"/>
          <p:cNvSpPr txBox="1"/>
          <p:nvPr/>
        </p:nvSpPr>
        <p:spPr>
          <a:xfrm>
            <a:off x="533400" y="3352800"/>
            <a:ext cx="1066800" cy="369332"/>
          </a:xfrm>
          <a:prstGeom prst="rect">
            <a:avLst/>
          </a:prstGeom>
          <a:noFill/>
        </p:spPr>
        <p:txBody>
          <a:bodyPr wrap="square" rtlCol="0">
            <a:spAutoFit/>
          </a:bodyPr>
          <a:lstStyle/>
          <a:p>
            <a:r>
              <a:rPr lang="en-US" dirty="0"/>
              <a:t>EX.1</a:t>
            </a:r>
          </a:p>
        </p:txBody>
      </p:sp>
      <p:sp>
        <p:nvSpPr>
          <p:cNvPr id="8" name="TextBox 7"/>
          <p:cNvSpPr txBox="1"/>
          <p:nvPr/>
        </p:nvSpPr>
        <p:spPr>
          <a:xfrm>
            <a:off x="633351" y="5355104"/>
            <a:ext cx="1066800" cy="369332"/>
          </a:xfrm>
          <a:prstGeom prst="rect">
            <a:avLst/>
          </a:prstGeom>
          <a:noFill/>
        </p:spPr>
        <p:txBody>
          <a:bodyPr wrap="square" rtlCol="0">
            <a:spAutoFit/>
          </a:bodyPr>
          <a:lstStyle/>
          <a:p>
            <a:r>
              <a:rPr lang="en-US" dirty="0"/>
              <a:t>EX.2</a:t>
            </a:r>
          </a:p>
        </p:txBody>
      </p:sp>
    </p:spTree>
    <p:extLst>
      <p:ext uri="{BB962C8B-B14F-4D97-AF65-F5344CB8AC3E}">
        <p14:creationId xmlns:p14="http://schemas.microsoft.com/office/powerpoint/2010/main" val="2641514854"/>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新細明體" pitchFamily="18" charset="-120"/>
              </a:rPr>
              <a:t>Overview of Server-Side Scripting</a:t>
            </a:r>
            <a:endParaRPr lang="en-US" dirty="0"/>
          </a:p>
        </p:txBody>
      </p:sp>
      <p:sp>
        <p:nvSpPr>
          <p:cNvPr id="3" name="Content Placeholder 2"/>
          <p:cNvSpPr>
            <a:spLocks noGrp="1"/>
          </p:cNvSpPr>
          <p:nvPr>
            <p:ph idx="1"/>
          </p:nvPr>
        </p:nvSpPr>
        <p:spPr>
          <a:xfrm>
            <a:off x="318868" y="1143000"/>
            <a:ext cx="8839200" cy="5181600"/>
          </a:xfrm>
        </p:spPr>
        <p:txBody>
          <a:bodyPr/>
          <a:lstStyle/>
          <a:p>
            <a:r>
              <a:rPr lang="en-US" dirty="0"/>
              <a:t>1) Web client sends a HTTP request to server</a:t>
            </a:r>
          </a:p>
          <a:p>
            <a:r>
              <a:rPr lang="en-US" dirty="0"/>
              <a:t>2) Web server determines how to retrieve the requested resource </a:t>
            </a:r>
            <a:r>
              <a:rPr lang="en-US" dirty="0">
                <a:solidFill>
                  <a:srgbClr val="C00000"/>
                </a:solidFill>
              </a:rPr>
              <a:t>according configuration</a:t>
            </a:r>
          </a:p>
          <a:p>
            <a:r>
              <a:rPr lang="en-US" dirty="0"/>
              <a:t>3) Runtime environment does for example </a:t>
            </a:r>
          </a:p>
          <a:p>
            <a:pPr lvl="1"/>
            <a:r>
              <a:rPr lang="en-US" sz="2800" dirty="0"/>
              <a:t>Parses incoming request, generate outgoing response</a:t>
            </a:r>
          </a:p>
          <a:p>
            <a:pPr lvl="1"/>
            <a:r>
              <a:rPr lang="en-US" dirty="0"/>
              <a:t>Interpreting/executing the server-side scripts</a:t>
            </a:r>
          </a:p>
          <a:p>
            <a:pPr lvl="1"/>
            <a:r>
              <a:rPr lang="en-US" dirty="0"/>
              <a:t>Maintaining sessions</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7</a:t>
            </a:fld>
            <a:endParaRPr lang="en-US" dirty="0"/>
          </a:p>
        </p:txBody>
      </p:sp>
    </p:spTree>
  </p:cSld>
  <p:clrMapOvr>
    <a:masterClrMapping/>
  </p:clrMapOvr>
  <p:transition>
    <p:strips/>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Filters: Filtering a Variable</a:t>
            </a:r>
          </a:p>
        </p:txBody>
      </p:sp>
      <p:sp>
        <p:nvSpPr>
          <p:cNvPr id="3" name="Content Placeholder 2"/>
          <p:cNvSpPr>
            <a:spLocks noGrp="1"/>
          </p:cNvSpPr>
          <p:nvPr>
            <p:ph idx="1"/>
          </p:nvPr>
        </p:nvSpPr>
        <p:spPr/>
        <p:txBody>
          <a:bodyPr/>
          <a:lstStyle/>
          <a:p>
            <a:pPr>
              <a:spcBef>
                <a:spcPts val="300"/>
              </a:spcBef>
              <a:buNone/>
            </a:pP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 10;</a:t>
            </a:r>
          </a:p>
          <a:p>
            <a:pPr>
              <a:spcBef>
                <a:spcPts val="300"/>
              </a:spcBef>
              <a:buNone/>
            </a:pPr>
            <a:r>
              <a:rPr lang="en-US" sz="2000" b="1" dirty="0">
                <a:solidFill>
                  <a:srgbClr val="0033CC"/>
                </a:solidFill>
                <a:latin typeface="Courier New" pitchFamily="49" charset="0"/>
                <a:cs typeface="Courier New" pitchFamily="49" charset="0"/>
              </a:rPr>
              <a:t>$</a:t>
            </a:r>
            <a:r>
              <a:rPr lang="en-US" sz="2000" b="1" dirty="0" err="1">
                <a:solidFill>
                  <a:srgbClr val="0033CC"/>
                </a:solidFill>
                <a:latin typeface="Courier New" pitchFamily="49" charset="0"/>
                <a:cs typeface="Courier New" pitchFamily="49" charset="0"/>
              </a:rPr>
              <a:t>fdata</a:t>
            </a:r>
            <a:r>
              <a:rPr lang="en-US" sz="2000" b="1" dirty="0">
                <a:solidFill>
                  <a:srgbClr val="0033CC"/>
                </a:solidFill>
                <a:latin typeface="Courier New" pitchFamily="49" charset="0"/>
                <a:cs typeface="Courier New" pitchFamily="49" charset="0"/>
              </a:rPr>
              <a:t> = array("options"=&gt;array("</a:t>
            </a:r>
            <a:r>
              <a:rPr lang="en-US" sz="2000" b="1" dirty="0" err="1">
                <a:solidFill>
                  <a:srgbClr val="0033CC"/>
                </a:solidFill>
                <a:latin typeface="Courier New" pitchFamily="49" charset="0"/>
                <a:cs typeface="Courier New" pitchFamily="49" charset="0"/>
              </a:rPr>
              <a:t>min_range</a:t>
            </a:r>
            <a:r>
              <a:rPr lang="en-US" sz="2000" b="1" dirty="0">
                <a:solidFill>
                  <a:srgbClr val="0033CC"/>
                </a:solidFill>
                <a:latin typeface="Courier New" pitchFamily="49" charset="0"/>
                <a:cs typeface="Courier New" pitchFamily="49" charset="0"/>
              </a:rPr>
              <a:t>"=&gt;15, "</a:t>
            </a:r>
            <a:r>
              <a:rPr lang="en-US" sz="2000" b="1" dirty="0" err="1">
                <a:solidFill>
                  <a:srgbClr val="0033CC"/>
                </a:solidFill>
                <a:latin typeface="Courier New" pitchFamily="49" charset="0"/>
                <a:cs typeface="Courier New" pitchFamily="49" charset="0"/>
              </a:rPr>
              <a:t>max_range</a:t>
            </a:r>
            <a:r>
              <a:rPr lang="en-US" sz="2000" b="1" dirty="0">
                <a:solidFill>
                  <a:srgbClr val="0033CC"/>
                </a:solidFill>
                <a:latin typeface="Courier New" pitchFamily="49" charset="0"/>
                <a:cs typeface="Courier New" pitchFamily="49" charset="0"/>
              </a:rPr>
              <a:t>"=&gt;50));</a:t>
            </a:r>
          </a:p>
          <a:p>
            <a:pPr>
              <a:spcBef>
                <a:spcPts val="300"/>
              </a:spcBef>
              <a:buNone/>
            </a:pPr>
            <a:r>
              <a:rPr lang="en-US" sz="2000" b="1" dirty="0">
                <a:latin typeface="Courier New" pitchFamily="49" charset="0"/>
                <a:cs typeface="Courier New" pitchFamily="49" charset="0"/>
              </a:rPr>
              <a:t>$j = </a:t>
            </a:r>
            <a:r>
              <a:rPr lang="en-US" sz="2000" b="1" dirty="0" err="1">
                <a:latin typeface="Courier New" pitchFamily="49" charset="0"/>
                <a:cs typeface="Courier New" pitchFamily="49" charset="0"/>
              </a:rPr>
              <a:t>filter_var</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FILTER_VALIDATE_INT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fdata</a:t>
            </a:r>
            <a:r>
              <a:rPr lang="en-US" sz="2000" b="1" dirty="0">
                <a:latin typeface="Courier New" pitchFamily="49" charset="0"/>
                <a:cs typeface="Courier New" pitchFamily="49" charset="0"/>
              </a:rPr>
              <a:t>);</a:t>
            </a:r>
          </a:p>
          <a:p>
            <a:pPr>
              <a:spcBef>
                <a:spcPts val="300"/>
              </a:spcBef>
              <a:buNone/>
            </a:pPr>
            <a:r>
              <a:rPr lang="en-US" sz="2000" b="1" dirty="0">
                <a:latin typeface="Courier New" pitchFamily="49" charset="0"/>
                <a:cs typeface="Courier New" pitchFamily="49" charset="0"/>
              </a:rPr>
              <a:t>if($j)</a:t>
            </a:r>
          </a:p>
          <a:p>
            <a:pPr>
              <a:spcBef>
                <a:spcPts val="300"/>
              </a:spcBef>
              <a:buNone/>
            </a:pPr>
            <a:r>
              <a:rPr lang="en-US" sz="2000" b="1" dirty="0">
                <a:latin typeface="Courier New" pitchFamily="49" charset="0"/>
                <a:cs typeface="Courier New" pitchFamily="49" charset="0"/>
              </a:rPr>
              <a:t>	echo “In a range";</a:t>
            </a:r>
          </a:p>
          <a:p>
            <a:pPr>
              <a:spcBef>
                <a:spcPts val="300"/>
              </a:spcBef>
              <a:buNone/>
            </a:pPr>
            <a:r>
              <a:rPr lang="en-US" sz="2000" b="1" dirty="0">
                <a:latin typeface="Courier New" pitchFamily="49" charset="0"/>
                <a:cs typeface="Courier New" pitchFamily="49" charset="0"/>
              </a:rPr>
              <a:t>else </a:t>
            </a:r>
          </a:p>
          <a:p>
            <a:pPr>
              <a:spcBef>
                <a:spcPts val="300"/>
              </a:spcBef>
              <a:buNone/>
            </a:pPr>
            <a:r>
              <a:rPr lang="en-US" sz="2000" b="1" dirty="0">
                <a:latin typeface="Courier New" pitchFamily="49" charset="0"/>
                <a:cs typeface="Courier New" pitchFamily="49" charset="0"/>
              </a:rPr>
              <a:t>	echo "Out of range";</a:t>
            </a:r>
          </a:p>
          <a:p>
            <a:pPr>
              <a:buNone/>
            </a:pPr>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70</a:t>
            </a:fld>
            <a:endParaRPr lang="en-US" dirty="0"/>
          </a:p>
        </p:txBody>
      </p:sp>
      <p:sp>
        <p:nvSpPr>
          <p:cNvPr id="5" name="TextBox 4"/>
          <p:cNvSpPr txBox="1"/>
          <p:nvPr/>
        </p:nvSpPr>
        <p:spPr>
          <a:xfrm>
            <a:off x="1524000" y="4953000"/>
            <a:ext cx="5943600" cy="68480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spcBef>
                <a:spcPts val="300"/>
              </a:spcBef>
              <a:buNone/>
            </a:pPr>
            <a:r>
              <a:rPr lang="en-US" b="1" dirty="0">
                <a:latin typeface="Courier New" pitchFamily="49" charset="0"/>
                <a:cs typeface="Courier New" pitchFamily="49" charset="0"/>
              </a:rPr>
              <a:t>$</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 10; ----</a:t>
            </a:r>
            <a:r>
              <a:rPr lang="en-US" b="1" dirty="0">
                <a:latin typeface="Courier New" pitchFamily="49" charset="0"/>
                <a:cs typeface="Courier New" pitchFamily="49" charset="0"/>
                <a:sym typeface="Wingdings" panose="05000000000000000000" pitchFamily="2" charset="2"/>
              </a:rPr>
              <a:t> Out of range</a:t>
            </a:r>
          </a:p>
          <a:p>
            <a:pPr>
              <a:spcBef>
                <a:spcPts val="300"/>
              </a:spcBef>
            </a:pPr>
            <a:r>
              <a:rPr lang="en-US" b="1" dirty="0">
                <a:latin typeface="Courier New" pitchFamily="49" charset="0"/>
                <a:cs typeface="Courier New" pitchFamily="49" charset="0"/>
              </a:rPr>
              <a:t>$</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 20 ----</a:t>
            </a:r>
            <a:r>
              <a:rPr lang="en-US" b="1" dirty="0">
                <a:latin typeface="Courier New" pitchFamily="49" charset="0"/>
                <a:cs typeface="Courier New" pitchFamily="49" charset="0"/>
                <a:sym typeface="Wingdings" panose="05000000000000000000" pitchFamily="2" charset="2"/>
              </a:rPr>
              <a:t> In a range</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1610571749"/>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heckerboard(across)">
                                      <p:cBhvr>
                                        <p:cTn id="13" dur="500"/>
                                        <p:tgtEl>
                                          <p:spTgt spid="3">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heckerboard(across)">
                                      <p:cBhvr>
                                        <p:cTn id="16" dur="500"/>
                                        <p:tgtEl>
                                          <p:spTgt spid="3">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heckerboard(across)">
                                      <p:cBhvr>
                                        <p:cTn id="19" dur="500"/>
                                        <p:tgtEl>
                                          <p:spTgt spid="3">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Filters (cont’d)</a:t>
            </a:r>
          </a:p>
        </p:txBody>
      </p:sp>
      <p:sp>
        <p:nvSpPr>
          <p:cNvPr id="3" name="Content Placeholder 2"/>
          <p:cNvSpPr>
            <a:spLocks noGrp="1"/>
          </p:cNvSpPr>
          <p:nvPr>
            <p:ph idx="1"/>
          </p:nvPr>
        </p:nvSpPr>
        <p:spPr>
          <a:xfrm>
            <a:off x="304800" y="1143000"/>
            <a:ext cx="8839200" cy="5181600"/>
          </a:xfrm>
        </p:spPr>
        <p:txBody>
          <a:bodyPr/>
          <a:lstStyle/>
          <a:p>
            <a:r>
              <a:rPr lang="en-US" sz="3200" dirty="0"/>
              <a:t>Filters are applied by these functions:</a:t>
            </a:r>
          </a:p>
          <a:p>
            <a:pPr lvl="1"/>
            <a:r>
              <a:rPr lang="en-US" sz="2300" b="1" dirty="0" err="1">
                <a:solidFill>
                  <a:srgbClr val="0033CC"/>
                </a:solidFill>
                <a:latin typeface="Courier New" pitchFamily="49" charset="0"/>
                <a:cs typeface="Courier New" pitchFamily="49" charset="0"/>
              </a:rPr>
              <a:t>filter_var_array</a:t>
            </a:r>
            <a:r>
              <a:rPr lang="en-US" sz="2300" b="1" dirty="0">
                <a:solidFill>
                  <a:srgbClr val="0033CC"/>
                </a:solidFill>
                <a:latin typeface="Courier New" pitchFamily="49" charset="0"/>
                <a:cs typeface="Courier New" pitchFamily="49" charset="0"/>
              </a:rPr>
              <a:t>(</a:t>
            </a:r>
            <a:r>
              <a:rPr lang="en-US" sz="2400" dirty="0"/>
              <a:t>array of variables, array of filters</a:t>
            </a:r>
            <a:r>
              <a:rPr lang="en-US" sz="2300" b="1" dirty="0">
                <a:solidFill>
                  <a:srgbClr val="0033CC"/>
                </a:solidFill>
                <a:latin typeface="Courier New" pitchFamily="49" charset="0"/>
                <a:cs typeface="Courier New" pitchFamily="49" charset="0"/>
              </a:rPr>
              <a:t>)</a:t>
            </a:r>
            <a:r>
              <a:rPr lang="en-US" sz="2400" dirty="0"/>
              <a:t>: Filter several variables with a set of filters</a:t>
            </a:r>
          </a:p>
          <a:p>
            <a:pPr marL="344487" lvl="1" indent="0">
              <a:buNone/>
            </a:pPr>
            <a:endParaRPr lang="en-US" sz="2400" dirty="0"/>
          </a:p>
          <a:p>
            <a:pPr>
              <a:spcBef>
                <a:spcPts val="300"/>
              </a:spcBef>
              <a:buNone/>
            </a:pPr>
            <a:r>
              <a:rPr lang="en-US" sz="1800" b="1" dirty="0">
                <a:latin typeface="Courier New" pitchFamily="49" charset="0"/>
                <a:cs typeface="Courier New" pitchFamily="49" charset="0"/>
              </a:rPr>
              <a:t>$data = array(</a:t>
            </a:r>
            <a:r>
              <a:rPr lang="en-US" sz="1800" b="1" dirty="0">
                <a:solidFill>
                  <a:srgbClr val="0033CC"/>
                </a:solidFill>
                <a:latin typeface="Courier New" pitchFamily="49" charset="0"/>
                <a:cs typeface="Courier New" pitchFamily="49" charset="0"/>
              </a:rPr>
              <a:t>"</a:t>
            </a:r>
            <a:r>
              <a:rPr lang="en-US" sz="1800" b="1" dirty="0" err="1">
                <a:solidFill>
                  <a:srgbClr val="0033CC"/>
                </a:solidFill>
                <a:latin typeface="Courier New" pitchFamily="49" charset="0"/>
                <a:cs typeface="Courier New" pitchFamily="49" charset="0"/>
              </a:rPr>
              <a:t>int</a:t>
            </a:r>
            <a:r>
              <a:rPr lang="en-US" sz="1800" b="1" dirty="0">
                <a:solidFill>
                  <a:srgbClr val="0033CC"/>
                </a:solidFill>
                <a:latin typeface="Courier New" pitchFamily="49" charset="0"/>
                <a:cs typeface="Courier New" pitchFamily="49" charset="0"/>
              </a:rPr>
              <a:t>"</a:t>
            </a:r>
            <a:r>
              <a:rPr lang="en-US" sz="1800" b="1" dirty="0">
                <a:latin typeface="Courier New" pitchFamily="49" charset="0"/>
                <a:cs typeface="Courier New" pitchFamily="49" charset="0"/>
              </a:rPr>
              <a:t>=&gt;10, </a:t>
            </a:r>
            <a:r>
              <a:rPr lang="en-US" sz="1800" b="1" dirty="0">
                <a:solidFill>
                  <a:srgbClr val="0033CC"/>
                </a:solidFill>
                <a:latin typeface="Courier New" pitchFamily="49" charset="0"/>
                <a:cs typeface="Courier New" pitchFamily="49" charset="0"/>
              </a:rPr>
              <a:t>"float"</a:t>
            </a:r>
            <a:r>
              <a:rPr lang="en-US" sz="1800" b="1" dirty="0">
                <a:latin typeface="Courier New" pitchFamily="49" charset="0"/>
                <a:cs typeface="Courier New" pitchFamily="49" charset="0"/>
              </a:rPr>
              <a:t>=&gt;30.1);</a:t>
            </a:r>
          </a:p>
          <a:p>
            <a:pPr>
              <a:spcBef>
                <a:spcPts val="300"/>
              </a:spcBef>
              <a:buNone/>
            </a:pPr>
            <a:r>
              <a:rPr lang="en-US" sz="1800" b="1" dirty="0">
                <a:latin typeface="Courier New" pitchFamily="49" charset="0"/>
                <a:cs typeface="Courier New" pitchFamily="49" charset="0"/>
              </a:rPr>
              <a:t>$filter = array(</a:t>
            </a:r>
            <a:r>
              <a:rPr lang="en-US" sz="1800" b="1" dirty="0">
                <a:solidFill>
                  <a:srgbClr val="0033CC"/>
                </a:solidFill>
                <a:latin typeface="Courier New" pitchFamily="49" charset="0"/>
                <a:cs typeface="Courier New" pitchFamily="49" charset="0"/>
              </a:rPr>
              <a:t>"</a:t>
            </a:r>
            <a:r>
              <a:rPr lang="en-US" sz="1800" b="1" dirty="0" err="1">
                <a:solidFill>
                  <a:srgbClr val="0033CC"/>
                </a:solidFill>
                <a:latin typeface="Courier New" pitchFamily="49" charset="0"/>
                <a:cs typeface="Courier New" pitchFamily="49" charset="0"/>
              </a:rPr>
              <a:t>int</a:t>
            </a:r>
            <a:r>
              <a:rPr lang="en-US" sz="1800" b="1" dirty="0">
                <a:solidFill>
                  <a:srgbClr val="0033CC"/>
                </a:solidFill>
                <a:latin typeface="Courier New" pitchFamily="49" charset="0"/>
                <a:cs typeface="Courier New" pitchFamily="49" charset="0"/>
              </a:rPr>
              <a:t>"</a:t>
            </a:r>
            <a:r>
              <a:rPr lang="en-US" sz="1800" b="1" dirty="0">
                <a:latin typeface="Courier New" pitchFamily="49" charset="0"/>
                <a:cs typeface="Courier New" pitchFamily="49" charset="0"/>
              </a:rPr>
              <a:t>=&gt;array("</a:t>
            </a:r>
            <a:r>
              <a:rPr lang="en-US" sz="1800" b="1" dirty="0">
                <a:solidFill>
                  <a:srgbClr val="C00000"/>
                </a:solidFill>
                <a:latin typeface="Courier New" pitchFamily="49" charset="0"/>
                <a:cs typeface="Courier New" pitchFamily="49" charset="0"/>
              </a:rPr>
              <a:t>filter</a:t>
            </a:r>
            <a:r>
              <a:rPr lang="en-US" sz="1800" b="1" dirty="0">
                <a:latin typeface="Courier New" pitchFamily="49" charset="0"/>
                <a:cs typeface="Courier New" pitchFamily="49" charset="0"/>
              </a:rPr>
              <a:t>"=&gt;FILTER_VALIDATE_INT, "options"=&gt;array("</a:t>
            </a:r>
            <a:r>
              <a:rPr lang="en-US" sz="1800" b="1" dirty="0" err="1">
                <a:latin typeface="Courier New" pitchFamily="49" charset="0"/>
                <a:cs typeface="Courier New" pitchFamily="49" charset="0"/>
              </a:rPr>
              <a:t>min_range</a:t>
            </a:r>
            <a:r>
              <a:rPr lang="en-US" sz="1800" b="1" dirty="0">
                <a:latin typeface="Courier New" pitchFamily="49" charset="0"/>
                <a:cs typeface="Courier New" pitchFamily="49" charset="0"/>
              </a:rPr>
              <a:t>"=&gt;0)), </a:t>
            </a:r>
            <a:r>
              <a:rPr lang="en-US" sz="1800" b="1" dirty="0">
                <a:solidFill>
                  <a:srgbClr val="0033CC"/>
                </a:solidFill>
                <a:latin typeface="Courier New" pitchFamily="49" charset="0"/>
                <a:cs typeface="Courier New" pitchFamily="49" charset="0"/>
              </a:rPr>
              <a:t>"float"</a:t>
            </a:r>
            <a:r>
              <a:rPr lang="en-US" sz="1800" b="1" dirty="0">
                <a:latin typeface="Courier New" pitchFamily="49" charset="0"/>
                <a:cs typeface="Courier New" pitchFamily="49" charset="0"/>
              </a:rPr>
              <a:t>=&gt;array("</a:t>
            </a:r>
            <a:r>
              <a:rPr lang="en-US" sz="1800" b="1" dirty="0">
                <a:solidFill>
                  <a:srgbClr val="C00000"/>
                </a:solidFill>
                <a:latin typeface="Courier New" pitchFamily="49" charset="0"/>
                <a:cs typeface="Courier New" pitchFamily="49" charset="0"/>
              </a:rPr>
              <a:t>filter</a:t>
            </a:r>
            <a:r>
              <a:rPr lang="en-US" sz="1800" b="1" dirty="0">
                <a:latin typeface="Courier New" pitchFamily="49" charset="0"/>
                <a:cs typeface="Courier New" pitchFamily="49" charset="0"/>
              </a:rPr>
              <a:t>"=&gt;FILTER_VALIDATE_FLOAT));</a:t>
            </a:r>
          </a:p>
          <a:p>
            <a:pPr>
              <a:spcBef>
                <a:spcPts val="300"/>
              </a:spcBef>
              <a:buNone/>
            </a:pPr>
            <a:r>
              <a:rPr lang="en-US" sz="1800" b="1" dirty="0">
                <a:latin typeface="Courier New" pitchFamily="49" charset="0"/>
                <a:cs typeface="Courier New" pitchFamily="49" charset="0"/>
              </a:rPr>
              <a:t>$valid = </a:t>
            </a:r>
            <a:r>
              <a:rPr lang="en-US" sz="1800" b="1" dirty="0" err="1">
                <a:latin typeface="Courier New" pitchFamily="49" charset="0"/>
                <a:cs typeface="Courier New" pitchFamily="49" charset="0"/>
              </a:rPr>
              <a:t>filter_var_array</a:t>
            </a:r>
            <a:r>
              <a:rPr lang="en-US" sz="1800" b="1" dirty="0">
                <a:latin typeface="Courier New" pitchFamily="49" charset="0"/>
                <a:cs typeface="Courier New" pitchFamily="49" charset="0"/>
              </a:rPr>
              <a:t>($data, $filter);</a:t>
            </a:r>
          </a:p>
          <a:p>
            <a:pPr>
              <a:spcBef>
                <a:spcPts val="300"/>
              </a:spcBef>
              <a:buNone/>
            </a:pPr>
            <a:r>
              <a:rPr lang="en-US" sz="1800" b="1" dirty="0" err="1">
                <a:latin typeface="Courier New" pitchFamily="49" charset="0"/>
                <a:cs typeface="Courier New" pitchFamily="49" charset="0"/>
              </a:rPr>
              <a:t>var_dump</a:t>
            </a:r>
            <a:r>
              <a:rPr lang="en-US" sz="1800" b="1" dirty="0">
                <a:latin typeface="Courier New" pitchFamily="49" charset="0"/>
                <a:cs typeface="Courier New" pitchFamily="49" charset="0"/>
              </a:rPr>
              <a:t>($valid);</a:t>
            </a:r>
          </a:p>
          <a:p>
            <a:pPr marL="344487" lvl="1" indent="0">
              <a:buNone/>
            </a:pPr>
            <a:endParaRPr lang="en-US" sz="24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71</a:t>
            </a:fld>
            <a:endParaRPr lang="en-US" dirty="0"/>
          </a:p>
        </p:txBody>
      </p:sp>
      <p:sp>
        <p:nvSpPr>
          <p:cNvPr id="5" name="TextBox 4"/>
          <p:cNvSpPr txBox="1"/>
          <p:nvPr/>
        </p:nvSpPr>
        <p:spPr>
          <a:xfrm>
            <a:off x="2743200" y="4800600"/>
            <a:ext cx="5257800"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600" dirty="0"/>
              <a:t>Output: array(2) { ["</a:t>
            </a:r>
            <a:r>
              <a:rPr lang="en-US" sz="1600" dirty="0" err="1"/>
              <a:t>int</a:t>
            </a:r>
            <a:r>
              <a:rPr lang="en-US" sz="1600" dirty="0"/>
              <a:t>"]=&gt; </a:t>
            </a:r>
            <a:r>
              <a:rPr lang="en-US" sz="1600" dirty="0" err="1"/>
              <a:t>int</a:t>
            </a:r>
            <a:r>
              <a:rPr lang="en-US" sz="1600" dirty="0"/>
              <a:t>(10) ["float"]=&gt; float(30.1) }</a:t>
            </a:r>
          </a:p>
        </p:txBody>
      </p:sp>
    </p:spTree>
    <p:extLst>
      <p:ext uri="{BB962C8B-B14F-4D97-AF65-F5344CB8AC3E}">
        <p14:creationId xmlns:p14="http://schemas.microsoft.com/office/powerpoint/2010/main" val="154752541"/>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PHP Filters: Filtering an Array of Variables</a:t>
            </a:r>
          </a:p>
        </p:txBody>
      </p:sp>
      <p:sp>
        <p:nvSpPr>
          <p:cNvPr id="3" name="Content Placeholder 2"/>
          <p:cNvSpPr>
            <a:spLocks noGrp="1"/>
          </p:cNvSpPr>
          <p:nvPr>
            <p:ph idx="1"/>
          </p:nvPr>
        </p:nvSpPr>
        <p:spPr/>
        <p:txBody>
          <a:bodyPr/>
          <a:lstStyle/>
          <a:p>
            <a:pPr>
              <a:spcBef>
                <a:spcPts val="300"/>
              </a:spcBef>
              <a:buNone/>
            </a:pPr>
            <a:endParaRPr lang="en-US" sz="1800" b="1" dirty="0">
              <a:latin typeface="Courier New" pitchFamily="49" charset="0"/>
              <a:cs typeface="Courier New" pitchFamily="49" charset="0"/>
            </a:endParaRPr>
          </a:p>
          <a:p>
            <a:pPr>
              <a:spcBef>
                <a:spcPts val="300"/>
              </a:spcBef>
              <a:buNone/>
            </a:pPr>
            <a:r>
              <a:rPr lang="en-US" sz="1800" b="1" dirty="0">
                <a:latin typeface="Courier New" pitchFamily="49" charset="0"/>
                <a:cs typeface="Courier New" pitchFamily="49" charset="0"/>
              </a:rPr>
              <a:t>$data = array(</a:t>
            </a:r>
            <a:r>
              <a:rPr lang="en-US" sz="1800" b="1" dirty="0">
                <a:solidFill>
                  <a:srgbClr val="0033CC"/>
                </a:solidFill>
                <a:latin typeface="Courier New" pitchFamily="49" charset="0"/>
                <a:cs typeface="Courier New" pitchFamily="49" charset="0"/>
              </a:rPr>
              <a:t>"</a:t>
            </a:r>
            <a:r>
              <a:rPr lang="en-US" sz="1800" b="1" dirty="0" err="1">
                <a:solidFill>
                  <a:srgbClr val="0033CC"/>
                </a:solidFill>
                <a:latin typeface="Courier New" pitchFamily="49" charset="0"/>
                <a:cs typeface="Courier New" pitchFamily="49" charset="0"/>
              </a:rPr>
              <a:t>int</a:t>
            </a:r>
            <a:r>
              <a:rPr lang="en-US" sz="1800" b="1" dirty="0">
                <a:solidFill>
                  <a:srgbClr val="0033CC"/>
                </a:solidFill>
                <a:latin typeface="Courier New" pitchFamily="49" charset="0"/>
                <a:cs typeface="Courier New" pitchFamily="49" charset="0"/>
              </a:rPr>
              <a:t>"</a:t>
            </a:r>
            <a:r>
              <a:rPr lang="en-US" sz="1800" b="1" dirty="0">
                <a:latin typeface="Courier New" pitchFamily="49" charset="0"/>
                <a:cs typeface="Courier New" pitchFamily="49" charset="0"/>
              </a:rPr>
              <a:t>=&gt;"</a:t>
            </a:r>
            <a:r>
              <a:rPr lang="en-US" sz="1800" b="1" dirty="0">
                <a:solidFill>
                  <a:srgbClr val="CC0000"/>
                </a:solidFill>
                <a:latin typeface="Courier New" pitchFamily="49" charset="0"/>
                <a:cs typeface="Courier New" pitchFamily="49" charset="0"/>
              </a:rPr>
              <a:t>a1z0"</a:t>
            </a:r>
            <a:r>
              <a:rPr lang="en-US" sz="1800" b="1" dirty="0">
                <a:latin typeface="Courier New" pitchFamily="49" charset="0"/>
                <a:cs typeface="Courier New" pitchFamily="49" charset="0"/>
              </a:rPr>
              <a:t>, </a:t>
            </a:r>
            <a:r>
              <a:rPr lang="en-US" sz="1800" b="1" dirty="0">
                <a:solidFill>
                  <a:srgbClr val="0033CC"/>
                </a:solidFill>
                <a:latin typeface="Courier New" pitchFamily="49" charset="0"/>
                <a:cs typeface="Courier New" pitchFamily="49" charset="0"/>
              </a:rPr>
              <a:t>"float"</a:t>
            </a:r>
            <a:r>
              <a:rPr lang="en-US" sz="1800" b="1" dirty="0">
                <a:latin typeface="Courier New" pitchFamily="49" charset="0"/>
                <a:cs typeface="Courier New" pitchFamily="49" charset="0"/>
              </a:rPr>
              <a:t>=&gt;30.1);</a:t>
            </a:r>
          </a:p>
          <a:p>
            <a:pPr>
              <a:spcBef>
                <a:spcPts val="300"/>
              </a:spcBef>
              <a:buNone/>
            </a:pPr>
            <a:r>
              <a:rPr lang="en-US" sz="1800" b="1" dirty="0">
                <a:latin typeface="Courier New" pitchFamily="49" charset="0"/>
                <a:cs typeface="Courier New" pitchFamily="49" charset="0"/>
              </a:rPr>
              <a:t>$valid = </a:t>
            </a:r>
            <a:r>
              <a:rPr lang="en-US" sz="1800" b="1" dirty="0" err="1">
                <a:latin typeface="Courier New" pitchFamily="49" charset="0"/>
                <a:cs typeface="Courier New" pitchFamily="49" charset="0"/>
              </a:rPr>
              <a:t>filter_var_array</a:t>
            </a:r>
            <a:r>
              <a:rPr lang="en-US" sz="1800" b="1" dirty="0">
                <a:latin typeface="Courier New" pitchFamily="49" charset="0"/>
                <a:cs typeface="Courier New" pitchFamily="49" charset="0"/>
              </a:rPr>
              <a:t>($data, $filter);</a:t>
            </a:r>
          </a:p>
          <a:p>
            <a:pPr>
              <a:spcBef>
                <a:spcPts val="300"/>
              </a:spcBef>
              <a:buNone/>
            </a:pPr>
            <a:r>
              <a:rPr lang="en-US" sz="1800" b="1" dirty="0" err="1">
                <a:latin typeface="Courier New" pitchFamily="49" charset="0"/>
                <a:cs typeface="Courier New" pitchFamily="49" charset="0"/>
              </a:rPr>
              <a:t>var_dump</a:t>
            </a:r>
            <a:r>
              <a:rPr lang="en-US" sz="1800" b="1" dirty="0">
                <a:latin typeface="Courier New" pitchFamily="49" charset="0"/>
                <a:cs typeface="Courier New" pitchFamily="49" charset="0"/>
              </a:rPr>
              <a:t>($valid);</a:t>
            </a:r>
          </a:p>
          <a:p>
            <a:pPr>
              <a:spcBef>
                <a:spcPts val="300"/>
              </a:spcBef>
              <a:buNone/>
            </a:pPr>
            <a:endParaRPr lang="en-US" sz="1800" b="1" dirty="0">
              <a:latin typeface="Courier New" pitchFamily="49" charset="0"/>
              <a:cs typeface="Courier New" pitchFamily="49" charset="0"/>
            </a:endParaRPr>
          </a:p>
          <a:p>
            <a:pPr>
              <a:spcBef>
                <a:spcPts val="300"/>
              </a:spcBef>
              <a:buNone/>
            </a:pPr>
            <a:endParaRPr lang="en-US" sz="1800" b="1" dirty="0">
              <a:latin typeface="Courier New" pitchFamily="49" charset="0"/>
              <a:cs typeface="Courier New" pitchFamily="49" charset="0"/>
            </a:endParaRPr>
          </a:p>
          <a:p>
            <a:pPr>
              <a:spcBef>
                <a:spcPts val="300"/>
              </a:spcBef>
              <a:buNone/>
            </a:pPr>
            <a:endParaRPr lang="en-US" sz="1800" b="1" dirty="0">
              <a:latin typeface="Courier New" pitchFamily="49" charset="0"/>
              <a:cs typeface="Courier New" pitchFamily="49" charset="0"/>
            </a:endParaRPr>
          </a:p>
          <a:p>
            <a:pPr>
              <a:spcBef>
                <a:spcPts val="300"/>
              </a:spcBef>
              <a:buNone/>
            </a:pPr>
            <a:r>
              <a:rPr lang="en-US" sz="1800" b="1" dirty="0">
                <a:latin typeface="Courier New" pitchFamily="49" charset="0"/>
                <a:cs typeface="Courier New" pitchFamily="49" charset="0"/>
              </a:rPr>
              <a:t>$data = $cars=array("10","Volvo","20","Toyota");</a:t>
            </a:r>
          </a:p>
          <a:p>
            <a:pPr>
              <a:spcBef>
                <a:spcPts val="300"/>
              </a:spcBef>
              <a:buNone/>
            </a:pPr>
            <a:r>
              <a:rPr lang="en-US" sz="1800" b="1" dirty="0">
                <a:latin typeface="Courier New" pitchFamily="49" charset="0"/>
                <a:cs typeface="Courier New" pitchFamily="49" charset="0"/>
              </a:rPr>
              <a:t>$valid = </a:t>
            </a:r>
            <a:r>
              <a:rPr lang="en-US" sz="1800" b="1" dirty="0" err="1">
                <a:latin typeface="Courier New" pitchFamily="49" charset="0"/>
                <a:cs typeface="Courier New" pitchFamily="49" charset="0"/>
              </a:rPr>
              <a:t>filter_var_array</a:t>
            </a:r>
            <a:r>
              <a:rPr lang="en-US" sz="1800" b="1" dirty="0">
                <a:latin typeface="Courier New" pitchFamily="49" charset="0"/>
                <a:cs typeface="Courier New" pitchFamily="49" charset="0"/>
              </a:rPr>
              <a:t>($data, FILTER_VALIDATE_INT);</a:t>
            </a:r>
          </a:p>
          <a:p>
            <a:pPr>
              <a:spcBef>
                <a:spcPts val="300"/>
              </a:spcBef>
              <a:buNone/>
            </a:pPr>
            <a:r>
              <a:rPr lang="en-US" sz="1800" b="1" dirty="0" err="1">
                <a:latin typeface="Courier New" pitchFamily="49" charset="0"/>
                <a:cs typeface="Courier New" pitchFamily="49" charset="0"/>
              </a:rPr>
              <a:t>var_dump</a:t>
            </a:r>
            <a:r>
              <a:rPr lang="en-US" sz="1800" b="1" dirty="0">
                <a:latin typeface="Courier New" pitchFamily="49" charset="0"/>
                <a:cs typeface="Courier New" pitchFamily="49" charset="0"/>
              </a:rPr>
              <a:t>($valid);</a:t>
            </a:r>
          </a:p>
          <a:p>
            <a:pPr>
              <a:spcBef>
                <a:spcPts val="300"/>
              </a:spcBef>
              <a:buNone/>
            </a:pPr>
            <a:endParaRPr lang="en-US" sz="1800" b="1" dirty="0">
              <a:latin typeface="Courier New" pitchFamily="49" charset="0"/>
              <a:cs typeface="Courier New" pitchFamily="49" charset="0"/>
            </a:endParaRPr>
          </a:p>
          <a:p>
            <a:pPr>
              <a:spcBef>
                <a:spcPts val="300"/>
              </a:spcBef>
              <a:buNone/>
            </a:pPr>
            <a:endParaRPr lang="en-US" sz="18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72</a:t>
            </a:fld>
            <a:endParaRPr lang="en-US" dirty="0"/>
          </a:p>
        </p:txBody>
      </p:sp>
      <p:sp>
        <p:nvSpPr>
          <p:cNvPr id="6" name="TextBox 5"/>
          <p:cNvSpPr txBox="1"/>
          <p:nvPr/>
        </p:nvSpPr>
        <p:spPr>
          <a:xfrm>
            <a:off x="2853542" y="2286000"/>
            <a:ext cx="5715000"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600" dirty="0"/>
              <a:t>Output: array(2) { ["</a:t>
            </a:r>
            <a:r>
              <a:rPr lang="en-US" sz="1600" dirty="0" err="1"/>
              <a:t>int</a:t>
            </a:r>
            <a:r>
              <a:rPr lang="en-US" sz="1600" dirty="0"/>
              <a:t>"]=&gt; </a:t>
            </a:r>
            <a:r>
              <a:rPr lang="en-US" sz="1600" dirty="0" err="1"/>
              <a:t>bool</a:t>
            </a:r>
            <a:r>
              <a:rPr lang="en-US" sz="1600" dirty="0"/>
              <a:t>(false) ["float"]=&gt; float(30.1) }</a:t>
            </a:r>
          </a:p>
        </p:txBody>
      </p:sp>
      <p:sp>
        <p:nvSpPr>
          <p:cNvPr id="7" name="TextBox 6"/>
          <p:cNvSpPr txBox="1"/>
          <p:nvPr/>
        </p:nvSpPr>
        <p:spPr>
          <a:xfrm>
            <a:off x="742949" y="4572000"/>
            <a:ext cx="7658101"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600" dirty="0"/>
              <a:t>Output: array(4) { [0]=&gt; </a:t>
            </a:r>
            <a:r>
              <a:rPr lang="en-US" sz="1600" dirty="0" err="1"/>
              <a:t>int</a:t>
            </a:r>
            <a:r>
              <a:rPr lang="en-US" sz="1600" dirty="0"/>
              <a:t>(10) [1]=&gt; </a:t>
            </a:r>
            <a:r>
              <a:rPr lang="en-US" sz="1600" dirty="0" err="1"/>
              <a:t>bool</a:t>
            </a:r>
            <a:r>
              <a:rPr lang="en-US" sz="1600" dirty="0"/>
              <a:t>(false) [2]=&gt; </a:t>
            </a:r>
            <a:r>
              <a:rPr lang="en-US" sz="1600" dirty="0" err="1"/>
              <a:t>int</a:t>
            </a:r>
            <a:r>
              <a:rPr lang="en-US" sz="1600" dirty="0"/>
              <a:t>(20) [3]=&gt; </a:t>
            </a:r>
            <a:r>
              <a:rPr lang="en-US" sz="1600" dirty="0" err="1"/>
              <a:t>bool</a:t>
            </a:r>
            <a:r>
              <a:rPr lang="en-US" sz="1600" dirty="0"/>
              <a:t>(false) }</a:t>
            </a:r>
          </a:p>
        </p:txBody>
      </p:sp>
    </p:spTree>
    <p:extLst>
      <p:ext uri="{BB962C8B-B14F-4D97-AF65-F5344CB8AC3E}">
        <p14:creationId xmlns:p14="http://schemas.microsoft.com/office/powerpoint/2010/main" val="3490339721"/>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heckerboard(across)">
                                      <p:cBhvr>
                                        <p:cTn id="13" dur="500"/>
                                        <p:tgtEl>
                                          <p:spTgt spid="3">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checkerboard(across)">
                                      <p:cBhvr>
                                        <p:cTn id="16" dur="500"/>
                                        <p:tgtEl>
                                          <p:spTgt spid="3">
                                            <p:txEl>
                                              <p:pRg st="7" end="7"/>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checkerboard(across)">
                                      <p:cBhvr>
                                        <p:cTn id="19" dur="500"/>
                                        <p:tgtEl>
                                          <p:spTgt spid="3">
                                            <p:txEl>
                                              <p:pRg st="8" end="8"/>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checkerboard(across)">
                                      <p:cBhvr>
                                        <p:cTn id="2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Filters (cont’d)</a:t>
            </a:r>
          </a:p>
        </p:txBody>
      </p:sp>
      <p:sp>
        <p:nvSpPr>
          <p:cNvPr id="3" name="Content Placeholder 2"/>
          <p:cNvSpPr>
            <a:spLocks noGrp="1"/>
          </p:cNvSpPr>
          <p:nvPr>
            <p:ph idx="1"/>
          </p:nvPr>
        </p:nvSpPr>
        <p:spPr/>
        <p:txBody>
          <a:bodyPr/>
          <a:lstStyle/>
          <a:p>
            <a:r>
              <a:rPr lang="en-US" sz="3000" dirty="0"/>
              <a:t>Each filter has a unique id (integer number)</a:t>
            </a:r>
          </a:p>
          <a:p>
            <a:pPr lvl="1"/>
            <a:r>
              <a:rPr lang="en-US" sz="2300" b="1" dirty="0" err="1">
                <a:solidFill>
                  <a:srgbClr val="0033CC"/>
                </a:solidFill>
                <a:latin typeface="Courier New" pitchFamily="49" charset="0"/>
                <a:cs typeface="Courier New" pitchFamily="49" charset="0"/>
              </a:rPr>
              <a:t>FILTER_VALIDATE_INT</a:t>
            </a:r>
            <a:r>
              <a:rPr lang="en-US" sz="2400" dirty="0"/>
              <a:t> 	</a:t>
            </a:r>
            <a:r>
              <a:rPr lang="en-US" sz="2400" dirty="0">
                <a:sym typeface="Wingdings" pitchFamily="2" charset="2"/>
              </a:rPr>
              <a:t></a:t>
            </a:r>
            <a:r>
              <a:rPr lang="en-US" sz="2400" dirty="0"/>
              <a:t> 257</a:t>
            </a:r>
          </a:p>
          <a:p>
            <a:pPr lvl="1"/>
            <a:r>
              <a:rPr lang="en-US" sz="2300" b="1" dirty="0" err="1">
                <a:solidFill>
                  <a:srgbClr val="0033CC"/>
                </a:solidFill>
                <a:latin typeface="Courier New" pitchFamily="49" charset="0"/>
                <a:cs typeface="Courier New" pitchFamily="49" charset="0"/>
              </a:rPr>
              <a:t>FILTER_VALIDATE_FLOAT</a:t>
            </a:r>
            <a:r>
              <a:rPr lang="en-US" sz="2400" dirty="0"/>
              <a:t>	</a:t>
            </a:r>
            <a:r>
              <a:rPr lang="en-US" sz="2400" dirty="0">
                <a:sym typeface="Wingdings" pitchFamily="2" charset="2"/>
              </a:rPr>
              <a:t> 259</a:t>
            </a:r>
          </a:p>
          <a:p>
            <a:pPr lvl="1"/>
            <a:r>
              <a:rPr lang="en-US" sz="2600" dirty="0">
                <a:sym typeface="Wingdings" pitchFamily="2" charset="2"/>
              </a:rPr>
              <a:t>Filtering functions decide based on the value</a:t>
            </a:r>
          </a:p>
          <a:p>
            <a:r>
              <a:rPr lang="en-US" sz="3000" dirty="0">
                <a:sym typeface="Wingdings" pitchFamily="2" charset="2"/>
              </a:rPr>
              <a:t>A filter can have options and flags</a:t>
            </a:r>
          </a:p>
          <a:p>
            <a:pPr lvl="1"/>
            <a:r>
              <a:rPr lang="en-US" sz="2400" dirty="0"/>
              <a:t>E.g., for </a:t>
            </a:r>
            <a:r>
              <a:rPr lang="en-US" sz="2300" b="1" dirty="0">
                <a:solidFill>
                  <a:srgbClr val="0033CC"/>
                </a:solidFill>
                <a:latin typeface="Courier New" pitchFamily="49" charset="0"/>
                <a:cs typeface="Courier New" pitchFamily="49" charset="0"/>
              </a:rPr>
              <a:t>FILTER_VALIDATE_INT </a:t>
            </a:r>
          </a:p>
          <a:p>
            <a:pPr lvl="2"/>
            <a:r>
              <a:rPr lang="en-US" sz="2400" i="1" dirty="0"/>
              <a:t>Option</a:t>
            </a:r>
            <a:r>
              <a:rPr lang="en-US" sz="2400" dirty="0"/>
              <a:t>: </a:t>
            </a:r>
            <a:r>
              <a:rPr lang="en-US" sz="2300" b="1" dirty="0" err="1">
                <a:solidFill>
                  <a:srgbClr val="0033CC"/>
                </a:solidFill>
                <a:latin typeface="Courier New" pitchFamily="49" charset="0"/>
                <a:cs typeface="Courier New" pitchFamily="49" charset="0"/>
              </a:rPr>
              <a:t>max_range</a:t>
            </a:r>
            <a:r>
              <a:rPr lang="en-US" sz="2300" b="1" dirty="0">
                <a:solidFill>
                  <a:srgbClr val="0033CC"/>
                </a:solidFill>
                <a:latin typeface="Courier New" pitchFamily="49" charset="0"/>
                <a:cs typeface="Courier New" pitchFamily="49" charset="0"/>
              </a:rPr>
              <a:t> </a:t>
            </a:r>
            <a:r>
              <a:rPr lang="en-US" sz="2400" dirty="0"/>
              <a:t>and </a:t>
            </a:r>
            <a:r>
              <a:rPr lang="en-US" sz="2300" b="1" dirty="0" err="1">
                <a:solidFill>
                  <a:srgbClr val="0033CC"/>
                </a:solidFill>
                <a:latin typeface="Courier New" pitchFamily="49" charset="0"/>
                <a:cs typeface="Courier New" pitchFamily="49" charset="0"/>
              </a:rPr>
              <a:t>min_range</a:t>
            </a:r>
          </a:p>
          <a:p>
            <a:pPr lvl="2"/>
            <a:r>
              <a:rPr lang="en-US" sz="2400" i="1" dirty="0"/>
              <a:t>Flag</a:t>
            </a:r>
            <a:r>
              <a:rPr lang="en-US" sz="2400" dirty="0"/>
              <a:t>: </a:t>
            </a:r>
            <a:r>
              <a:rPr lang="en-US" sz="2300" b="1" dirty="0" err="1">
                <a:solidFill>
                  <a:srgbClr val="0033CC"/>
                </a:solidFill>
                <a:latin typeface="Courier New" pitchFamily="49" charset="0"/>
                <a:cs typeface="Courier New" pitchFamily="49" charset="0"/>
              </a:rPr>
              <a:t>FILTER_FLAG_ALLOW_OCTAL</a:t>
            </a:r>
            <a:r>
              <a:rPr lang="en-US" sz="2300" b="1" dirty="0">
                <a:solidFill>
                  <a:srgbClr val="0033CC"/>
                </a:solidFill>
                <a:latin typeface="Courier New" pitchFamily="49" charset="0"/>
                <a:cs typeface="Courier New" pitchFamily="49" charset="0"/>
              </a:rPr>
              <a:t> </a:t>
            </a:r>
          </a:p>
          <a:p>
            <a:r>
              <a:rPr lang="en-US" sz="3000" dirty="0"/>
              <a:t>Flag and options are passed using associative arrays with keys </a:t>
            </a:r>
            <a:r>
              <a:rPr lang="en-US" sz="2800" b="1" dirty="0">
                <a:solidFill>
                  <a:srgbClr val="0033CC"/>
                </a:solidFill>
                <a:latin typeface="Courier New" pitchFamily="49" charset="0"/>
                <a:cs typeface="Courier New" pitchFamily="49" charset="0"/>
              </a:rPr>
              <a:t>"options"</a:t>
            </a:r>
            <a:r>
              <a:rPr lang="en-US" sz="2800" dirty="0"/>
              <a:t> &amp; </a:t>
            </a:r>
            <a:r>
              <a:rPr lang="en-US" sz="2800" b="1" dirty="0">
                <a:solidFill>
                  <a:srgbClr val="0033CC"/>
                </a:solidFill>
                <a:latin typeface="Courier New" pitchFamily="49" charset="0"/>
                <a:cs typeface="Courier New" pitchFamily="49" charset="0"/>
              </a:rPr>
              <a:t>"flags"</a:t>
            </a:r>
          </a:p>
          <a:p>
            <a:pPr lvl="1"/>
            <a:endParaRPr lang="en-US" sz="24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73</a:t>
            </a:fld>
            <a:endParaRPr lang="en-US" dirty="0"/>
          </a:p>
        </p:txBody>
      </p:sp>
    </p:spTree>
    <p:extLst>
      <p:ext uri="{BB962C8B-B14F-4D97-AF65-F5344CB8AC3E}">
        <p14:creationId xmlns:p14="http://schemas.microsoft.com/office/powerpoint/2010/main" val="2288063273"/>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Input Data</a:t>
            </a:r>
          </a:p>
        </p:txBody>
      </p:sp>
      <p:sp>
        <p:nvSpPr>
          <p:cNvPr id="3" name="Content Placeholder 2"/>
          <p:cNvSpPr>
            <a:spLocks noGrp="1"/>
          </p:cNvSpPr>
          <p:nvPr>
            <p:ph idx="1"/>
          </p:nvPr>
        </p:nvSpPr>
        <p:spPr>
          <a:xfrm>
            <a:off x="304800" y="1143000"/>
            <a:ext cx="8839200" cy="5181600"/>
          </a:xfrm>
        </p:spPr>
        <p:txBody>
          <a:bodyPr/>
          <a:lstStyle/>
          <a:p>
            <a:r>
              <a:rPr lang="en-US" sz="3200" dirty="0"/>
              <a:t>Filters are applied by these functions:</a:t>
            </a:r>
          </a:p>
          <a:p>
            <a:pPr lvl="1"/>
            <a:r>
              <a:rPr lang="en-US" sz="2300" b="1" dirty="0" err="1">
                <a:solidFill>
                  <a:srgbClr val="0033CC"/>
                </a:solidFill>
                <a:latin typeface="Courier New" pitchFamily="49" charset="0"/>
                <a:cs typeface="Courier New" pitchFamily="49" charset="0"/>
              </a:rPr>
              <a:t>filter_input</a:t>
            </a:r>
            <a:r>
              <a:rPr lang="en-US" sz="2300" b="1" dirty="0">
                <a:solidFill>
                  <a:srgbClr val="0033CC"/>
                </a:solidFill>
                <a:latin typeface="Courier New" pitchFamily="49" charset="0"/>
                <a:cs typeface="Courier New" pitchFamily="49" charset="0"/>
              </a:rPr>
              <a:t>(</a:t>
            </a:r>
            <a:r>
              <a:rPr lang="en-US" sz="2400" dirty="0"/>
              <a:t>type, variable, filter</a:t>
            </a:r>
            <a:r>
              <a:rPr lang="en-US" sz="2300" b="1" dirty="0">
                <a:solidFill>
                  <a:srgbClr val="0033CC"/>
                </a:solidFill>
                <a:latin typeface="Courier New" pitchFamily="49" charset="0"/>
                <a:cs typeface="Courier New" pitchFamily="49" charset="0"/>
              </a:rPr>
              <a:t>)</a:t>
            </a:r>
            <a:r>
              <a:rPr lang="en-US" sz="2400" dirty="0"/>
              <a:t>: Get one input external variable from (e.g. from form input)  given type and filter it, e.g. </a:t>
            </a:r>
            <a:r>
              <a:rPr lang="en-US" sz="2300" b="1" dirty="0">
                <a:solidFill>
                  <a:srgbClr val="0033CC"/>
                </a:solidFill>
                <a:latin typeface="Courier New" pitchFamily="49" charset="0"/>
                <a:cs typeface="Courier New" pitchFamily="49" charset="0"/>
              </a:rPr>
              <a:t>INPUT_GET, INPUT_POST, </a:t>
            </a:r>
            <a:r>
              <a:rPr lang="en-US" sz="2400" dirty="0"/>
              <a:t>… (validate user input from insecure source such as input form.)</a:t>
            </a:r>
          </a:p>
          <a:p>
            <a:pPr lvl="1"/>
            <a:r>
              <a:rPr lang="en-US" sz="2300" b="1" dirty="0" err="1">
                <a:solidFill>
                  <a:srgbClr val="0033CC"/>
                </a:solidFill>
                <a:latin typeface="Courier New" pitchFamily="49" charset="0"/>
                <a:cs typeface="Courier New" pitchFamily="49" charset="0"/>
              </a:rPr>
              <a:t>filter_input_array</a:t>
            </a:r>
            <a:r>
              <a:rPr lang="en-US" sz="2300" b="1" dirty="0">
                <a:solidFill>
                  <a:srgbClr val="0033CC"/>
                </a:solidFill>
                <a:latin typeface="Courier New" pitchFamily="49" charset="0"/>
                <a:cs typeface="Courier New" pitchFamily="49" charset="0"/>
              </a:rPr>
              <a:t>(</a:t>
            </a:r>
            <a:r>
              <a:rPr lang="en-US" sz="2400" dirty="0"/>
              <a:t>type, filters</a:t>
            </a:r>
            <a:r>
              <a:rPr lang="en-US" sz="2300" b="1" dirty="0">
                <a:solidFill>
                  <a:srgbClr val="0033CC"/>
                </a:solidFill>
                <a:latin typeface="Courier New" pitchFamily="49" charset="0"/>
                <a:cs typeface="Courier New" pitchFamily="49" charset="0"/>
              </a:rPr>
              <a:t>)</a:t>
            </a:r>
            <a:r>
              <a:rPr lang="en-US" sz="2400" dirty="0"/>
              <a:t>: Get several input variables and filter them with specified filters</a:t>
            </a:r>
          </a:p>
          <a:p>
            <a:pPr marL="344487" lvl="1" indent="0">
              <a:buNone/>
            </a:pPr>
            <a:r>
              <a:rPr lang="en-US" sz="1600" b="1" dirty="0">
                <a:latin typeface="Courier New" pitchFamily="49" charset="0"/>
                <a:ea typeface="+mn-ea"/>
                <a:cs typeface="Courier New" pitchFamily="49" charset="0"/>
              </a:rPr>
              <a:t>&lt;?</a:t>
            </a:r>
            <a:r>
              <a:rPr lang="en-US" sz="1600" b="1" dirty="0" err="1">
                <a:latin typeface="Courier New" pitchFamily="49" charset="0"/>
                <a:ea typeface="+mn-ea"/>
                <a:cs typeface="Courier New" pitchFamily="49" charset="0"/>
              </a:rPr>
              <a:t>php</a:t>
            </a:r>
            <a:endParaRPr lang="en-US" sz="1600" b="1" dirty="0">
              <a:latin typeface="Courier New" pitchFamily="49" charset="0"/>
              <a:ea typeface="+mn-ea"/>
              <a:cs typeface="Courier New" pitchFamily="49" charset="0"/>
            </a:endParaRPr>
          </a:p>
          <a:p>
            <a:pPr marL="344487" lvl="1" indent="0">
              <a:buNone/>
            </a:pPr>
            <a:r>
              <a:rPr lang="en-US" sz="1600" b="1" dirty="0">
                <a:latin typeface="Courier New" pitchFamily="49" charset="0"/>
                <a:ea typeface="+mn-ea"/>
                <a:cs typeface="Courier New" pitchFamily="49" charset="0"/>
              </a:rPr>
              <a:t>if (!</a:t>
            </a:r>
            <a:r>
              <a:rPr lang="en-US" sz="1600" b="1" dirty="0" err="1">
                <a:latin typeface="Courier New" pitchFamily="49" charset="0"/>
                <a:ea typeface="+mn-ea"/>
                <a:cs typeface="Courier New" pitchFamily="49" charset="0"/>
              </a:rPr>
              <a:t>filter_input</a:t>
            </a:r>
            <a:r>
              <a:rPr lang="en-US" sz="1600" b="1" dirty="0">
                <a:latin typeface="Courier New" pitchFamily="49" charset="0"/>
                <a:ea typeface="+mn-ea"/>
                <a:cs typeface="Courier New" pitchFamily="49" charset="0"/>
              </a:rPr>
              <a:t>(INPUT_GET, "email", FILTER_VALIDATE_EMAIL)) {</a:t>
            </a:r>
          </a:p>
          <a:p>
            <a:pPr marL="344487" lvl="1" indent="0">
              <a:buNone/>
            </a:pPr>
            <a:r>
              <a:rPr lang="en-US" sz="1600" b="1" dirty="0">
                <a:latin typeface="Courier New" pitchFamily="49" charset="0"/>
                <a:ea typeface="+mn-ea"/>
                <a:cs typeface="Courier New" pitchFamily="49" charset="0"/>
              </a:rPr>
              <a:t>    echo("Email is not valid");</a:t>
            </a:r>
          </a:p>
          <a:p>
            <a:pPr marL="344487" lvl="1" indent="0">
              <a:buNone/>
            </a:pPr>
            <a:r>
              <a:rPr lang="en-US" sz="1600" b="1" dirty="0">
                <a:latin typeface="Courier New" pitchFamily="49" charset="0"/>
                <a:ea typeface="+mn-ea"/>
                <a:cs typeface="Courier New" pitchFamily="49" charset="0"/>
              </a:rPr>
              <a:t>} else {</a:t>
            </a:r>
          </a:p>
          <a:p>
            <a:pPr marL="344487" lvl="1" indent="0">
              <a:buNone/>
            </a:pPr>
            <a:r>
              <a:rPr lang="en-US" sz="1600" b="1" dirty="0">
                <a:latin typeface="Courier New" pitchFamily="49" charset="0"/>
                <a:ea typeface="+mn-ea"/>
                <a:cs typeface="Courier New" pitchFamily="49" charset="0"/>
              </a:rPr>
              <a:t>    echo("Email is valid");</a:t>
            </a:r>
          </a:p>
          <a:p>
            <a:pPr marL="344487" lvl="1" indent="0">
              <a:buNone/>
            </a:pPr>
            <a:r>
              <a:rPr lang="en-US" sz="1600" b="1" dirty="0">
                <a:latin typeface="Courier New" pitchFamily="49" charset="0"/>
                <a:ea typeface="+mn-ea"/>
                <a:cs typeface="Courier New" pitchFamily="49" charset="0"/>
              </a:rPr>
              <a:t>}</a:t>
            </a:r>
          </a:p>
          <a:p>
            <a:pPr marL="344487" lvl="1" indent="0">
              <a:buNone/>
            </a:pPr>
            <a:r>
              <a:rPr lang="en-US" sz="1600" b="1" dirty="0">
                <a:latin typeface="Courier New" pitchFamily="49" charset="0"/>
                <a:ea typeface="+mn-ea"/>
                <a:cs typeface="Courier New" pitchFamily="49" charset="0"/>
              </a:rPr>
              <a:t>?&gt;</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74</a:t>
            </a:fld>
            <a:endParaRPr lang="en-US" dirty="0"/>
          </a:p>
        </p:txBody>
      </p:sp>
    </p:spTree>
    <p:extLst>
      <p:ext uri="{BB962C8B-B14F-4D97-AF65-F5344CB8AC3E}">
        <p14:creationId xmlns:p14="http://schemas.microsoft.com/office/powerpoint/2010/main" val="4164981280"/>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500"/>
                                        <p:tgtEl>
                                          <p:spTgt spid="3">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Input Data</a:t>
            </a:r>
          </a:p>
        </p:txBody>
      </p:sp>
      <p:sp>
        <p:nvSpPr>
          <p:cNvPr id="3" name="Content Placeholder 2"/>
          <p:cNvSpPr>
            <a:spLocks noGrp="1"/>
          </p:cNvSpPr>
          <p:nvPr>
            <p:ph idx="1"/>
          </p:nvPr>
        </p:nvSpPr>
        <p:spPr>
          <a:xfrm>
            <a:off x="304800" y="1143000"/>
            <a:ext cx="8839200" cy="5181600"/>
          </a:xfrm>
        </p:spPr>
        <p:txBody>
          <a:bodyPr/>
          <a:lstStyle/>
          <a:p>
            <a:pPr>
              <a:spcBef>
                <a:spcPts val="500"/>
              </a:spcBef>
            </a:pPr>
            <a:r>
              <a:rPr lang="en-US" sz="3200" dirty="0"/>
              <a:t>Types: </a:t>
            </a:r>
          </a:p>
          <a:p>
            <a:pPr lvl="1">
              <a:spcBef>
                <a:spcPts val="500"/>
              </a:spcBef>
            </a:pPr>
            <a:r>
              <a:rPr lang="en-US" sz="2600" b="1" dirty="0" err="1">
                <a:solidFill>
                  <a:srgbClr val="0033CC"/>
                </a:solidFill>
                <a:latin typeface="Courier New" pitchFamily="49" charset="0"/>
                <a:cs typeface="Courier New" pitchFamily="49" charset="0"/>
              </a:rPr>
              <a:t>INPUT_GET</a:t>
            </a:r>
            <a:r>
              <a:rPr lang="en-US" sz="2600" dirty="0"/>
              <a:t>,</a:t>
            </a:r>
            <a:r>
              <a:rPr lang="en-US" sz="2600" b="1" dirty="0">
                <a:solidFill>
                  <a:srgbClr val="0033CC"/>
                </a:solidFill>
                <a:latin typeface="Courier New" pitchFamily="49" charset="0"/>
                <a:cs typeface="Courier New" pitchFamily="49" charset="0"/>
              </a:rPr>
              <a:t> </a:t>
            </a:r>
            <a:r>
              <a:rPr lang="en-US" sz="2600" b="1" dirty="0" err="1">
                <a:solidFill>
                  <a:srgbClr val="0033CC"/>
                </a:solidFill>
                <a:latin typeface="Courier New" pitchFamily="49" charset="0"/>
                <a:cs typeface="Courier New" pitchFamily="49" charset="0"/>
              </a:rPr>
              <a:t>INPUT_POST</a:t>
            </a:r>
            <a:r>
              <a:rPr lang="en-US" sz="2600" dirty="0"/>
              <a:t>, </a:t>
            </a:r>
            <a:r>
              <a:rPr lang="en-US" sz="2600" b="1" dirty="0" err="1">
                <a:solidFill>
                  <a:srgbClr val="0033CC"/>
                </a:solidFill>
                <a:latin typeface="Courier New" pitchFamily="49" charset="0"/>
                <a:cs typeface="Courier New" pitchFamily="49" charset="0"/>
              </a:rPr>
              <a:t>INPUT_COOKIE</a:t>
            </a:r>
            <a:r>
              <a:rPr lang="en-US" sz="2600" dirty="0"/>
              <a:t>, …</a:t>
            </a:r>
          </a:p>
          <a:p>
            <a:pPr>
              <a:spcBef>
                <a:spcPts val="500"/>
              </a:spcBef>
            </a:pPr>
            <a:r>
              <a:rPr lang="en-US" sz="3200" dirty="0"/>
              <a:t>To (optionally) apply a filter F on an input with name N with type T and get valid data</a:t>
            </a:r>
          </a:p>
          <a:p>
            <a:pPr>
              <a:spcBef>
                <a:spcPts val="500"/>
              </a:spcBef>
              <a:buNone/>
            </a:pPr>
            <a:r>
              <a:rPr lang="en-US" sz="2800" dirty="0"/>
              <a:t>			</a:t>
            </a:r>
            <a:r>
              <a:rPr lang="en-US" sz="2700" b="1" dirty="0" err="1">
                <a:solidFill>
                  <a:srgbClr val="0033CC"/>
                </a:solidFill>
                <a:latin typeface="Courier New" pitchFamily="49" charset="0"/>
                <a:cs typeface="Courier New" pitchFamily="49" charset="0"/>
              </a:rPr>
              <a:t>filter_input</a:t>
            </a:r>
            <a:r>
              <a:rPr lang="en-US" sz="2800" dirty="0"/>
              <a:t>(T, N, F)</a:t>
            </a:r>
          </a:p>
          <a:p>
            <a:pPr>
              <a:spcBef>
                <a:spcPts val="500"/>
              </a:spcBef>
            </a:pPr>
            <a:r>
              <a:rPr lang="en-US" sz="3200" dirty="0"/>
              <a:t>To (optionally) apply filter F on array of inputs with type T</a:t>
            </a:r>
          </a:p>
          <a:p>
            <a:pPr>
              <a:spcBef>
                <a:spcPts val="500"/>
              </a:spcBef>
              <a:buNone/>
            </a:pPr>
            <a:r>
              <a:rPr lang="en-US" sz="2800" dirty="0"/>
              <a:t>			</a:t>
            </a:r>
            <a:r>
              <a:rPr lang="en-US" sz="2700" b="1" dirty="0" err="1">
                <a:solidFill>
                  <a:srgbClr val="0033CC"/>
                </a:solidFill>
                <a:latin typeface="Courier New" pitchFamily="49" charset="0"/>
                <a:cs typeface="Courier New" pitchFamily="49" charset="0"/>
              </a:rPr>
              <a:t>filter_input_array</a:t>
            </a:r>
            <a:r>
              <a:rPr lang="en-US" sz="2800" dirty="0"/>
              <a:t>(T, F)</a:t>
            </a:r>
          </a:p>
          <a:p>
            <a:pPr lvl="1">
              <a:spcBef>
                <a:spcPts val="500"/>
              </a:spcBef>
            </a:pPr>
            <a:r>
              <a:rPr lang="en-US" sz="2800" dirty="0"/>
              <a:t>Output specified by the keys in the filter</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75</a:t>
            </a:fld>
            <a:endParaRPr lang="en-US" dirty="0"/>
          </a:p>
        </p:txBody>
      </p:sp>
    </p:spTree>
    <p:extLst>
      <p:ext uri="{BB962C8B-B14F-4D97-AF65-F5344CB8AC3E}">
        <p14:creationId xmlns:p14="http://schemas.microsoft.com/office/powerpoint/2010/main" val="3034386696"/>
      </p:ext>
    </p:extLst>
  </p:cSld>
  <p:clrMapOvr>
    <a:masterClrMapping/>
  </p:clrMapOvr>
  <p:transition>
    <p:strips/>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Input Data Example</a:t>
            </a:r>
          </a:p>
        </p:txBody>
      </p:sp>
      <p:sp>
        <p:nvSpPr>
          <p:cNvPr id="3" name="Content Placeholder 2"/>
          <p:cNvSpPr>
            <a:spLocks noGrp="1"/>
          </p:cNvSpPr>
          <p:nvPr>
            <p:ph idx="1"/>
          </p:nvPr>
        </p:nvSpPr>
        <p:spPr/>
        <p:txBody>
          <a:bodyPr/>
          <a:lstStyle/>
          <a:p>
            <a:r>
              <a:rPr lang="en-US" sz="2800" dirty="0"/>
              <a:t>Assume: </a:t>
            </a:r>
            <a:r>
              <a:rPr lang="en-US" sz="2800" dirty="0">
                <a:hlinkClick r:id="rId2" action="ppaction://hlinkfile"/>
              </a:rPr>
              <a:t>URL:/filter.php?ip=192.168.0.1&amp;address=http://wwww.abc.com</a:t>
            </a:r>
            <a:r>
              <a:rPr lang="en-US" sz="2800" dirty="0"/>
              <a:t> </a:t>
            </a:r>
          </a:p>
          <a:p>
            <a:pPr>
              <a:buNone/>
            </a:pPr>
            <a:endParaRPr lang="en-US" sz="1600" b="1" dirty="0">
              <a:latin typeface="Courier New" pitchFamily="49" charset="0"/>
              <a:cs typeface="Courier New" pitchFamily="49" charset="0"/>
            </a:endParaRPr>
          </a:p>
          <a:p>
            <a:pPr>
              <a:buNone/>
            </a:pP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valid_address</a:t>
            </a:r>
            <a:r>
              <a:rPr lang="en-US" sz="2400" b="1" dirty="0">
                <a:latin typeface="Courier New" pitchFamily="49" charset="0"/>
                <a:cs typeface="Courier New" pitchFamily="49" charset="0"/>
              </a:rPr>
              <a:t> = </a:t>
            </a:r>
            <a:r>
              <a:rPr lang="en-US" sz="2400" b="1" dirty="0" err="1">
                <a:solidFill>
                  <a:srgbClr val="0033CC"/>
                </a:solidFill>
                <a:latin typeface="Courier New" pitchFamily="49" charset="0"/>
                <a:cs typeface="Courier New" pitchFamily="49" charset="0"/>
              </a:rPr>
              <a:t>filter_input</a:t>
            </a:r>
            <a:r>
              <a:rPr lang="en-US" sz="2400" b="1" dirty="0">
                <a:latin typeface="Courier New" pitchFamily="49" charset="0"/>
                <a:cs typeface="Courier New" pitchFamily="49" charset="0"/>
              </a:rPr>
              <a:t>(INPUT_GET, "address", FILTER_VALIDATE_URL);</a:t>
            </a:r>
          </a:p>
          <a:p>
            <a:pPr>
              <a:buNone/>
            </a:pPr>
            <a:r>
              <a:rPr lang="en-US" sz="2400" b="1" dirty="0">
                <a:latin typeface="Courier New" pitchFamily="49" charset="0"/>
                <a:cs typeface="Courier New" pitchFamily="49" charset="0"/>
              </a:rPr>
              <a:t>$filter = array("address"=&gt;array("filter"=&gt;</a:t>
            </a:r>
            <a:r>
              <a:rPr lang="en-US" sz="2400" b="1" dirty="0" err="1">
                <a:latin typeface="Courier New" pitchFamily="49" charset="0"/>
                <a:cs typeface="Courier New" pitchFamily="49" charset="0"/>
              </a:rPr>
              <a:t>FILTER_VALIDATE_URL</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ip</a:t>
            </a:r>
            <a:r>
              <a:rPr lang="en-US" sz="2400" b="1" dirty="0">
                <a:latin typeface="Courier New" pitchFamily="49" charset="0"/>
                <a:cs typeface="Courier New" pitchFamily="49" charset="0"/>
              </a:rPr>
              <a:t>"=&gt;array("filter"=&gt;</a:t>
            </a:r>
            <a:r>
              <a:rPr lang="en-US" sz="2400" b="1" dirty="0" err="1">
                <a:latin typeface="Courier New" pitchFamily="49" charset="0"/>
                <a:cs typeface="Courier New" pitchFamily="49" charset="0"/>
              </a:rPr>
              <a:t>FILTER_VALIDATE_IP</a:t>
            </a:r>
            <a:r>
              <a:rPr lang="en-US" sz="2400" b="1" dirty="0">
                <a:latin typeface="Courier New" pitchFamily="49" charset="0"/>
                <a:cs typeface="Courier New" pitchFamily="49" charset="0"/>
              </a:rPr>
              <a:t>));</a:t>
            </a:r>
          </a:p>
          <a:p>
            <a:pPr>
              <a:buNone/>
            </a:pP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valid_get</a:t>
            </a:r>
            <a:r>
              <a:rPr lang="en-US" sz="2400" b="1" dirty="0">
                <a:latin typeface="Courier New" pitchFamily="49" charset="0"/>
                <a:cs typeface="Courier New" pitchFamily="49" charset="0"/>
              </a:rPr>
              <a:t> = </a:t>
            </a:r>
            <a:r>
              <a:rPr lang="en-US" sz="2400" b="1" dirty="0" err="1">
                <a:solidFill>
                  <a:srgbClr val="0033CC"/>
                </a:solidFill>
                <a:latin typeface="Courier New" pitchFamily="49" charset="0"/>
                <a:cs typeface="Courier New" pitchFamily="49" charset="0"/>
              </a:rPr>
              <a:t>filter_input_array</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INPUT_GET</a:t>
            </a:r>
            <a:r>
              <a:rPr lang="en-US" sz="2400" b="1" dirty="0">
                <a:latin typeface="Courier New" pitchFamily="49" charset="0"/>
                <a:cs typeface="Courier New" pitchFamily="49" charset="0"/>
              </a:rPr>
              <a:t>, $filter);</a:t>
            </a:r>
          </a:p>
          <a:p>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76</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Valid Data</a:t>
            </a:r>
          </a:p>
        </p:txBody>
      </p:sp>
      <p:sp>
        <p:nvSpPr>
          <p:cNvPr id="3" name="Content Placeholder 2"/>
          <p:cNvSpPr>
            <a:spLocks noGrp="1"/>
          </p:cNvSpPr>
          <p:nvPr>
            <p:ph idx="1"/>
          </p:nvPr>
        </p:nvSpPr>
        <p:spPr>
          <a:xfrm>
            <a:off x="304800" y="1143000"/>
            <a:ext cx="8686800" cy="5181600"/>
          </a:xfrm>
        </p:spPr>
        <p:txBody>
          <a:bodyPr/>
          <a:lstStyle/>
          <a:p>
            <a:r>
              <a:rPr lang="en-US" dirty="0"/>
              <a:t>Sanitize filters </a:t>
            </a:r>
            <a:r>
              <a:rPr lang="en-US" dirty="0">
                <a:solidFill>
                  <a:srgbClr val="C00000"/>
                </a:solidFill>
              </a:rPr>
              <a:t>generate</a:t>
            </a:r>
            <a:r>
              <a:rPr lang="en-US" dirty="0"/>
              <a:t> valid data from input</a:t>
            </a:r>
          </a:p>
          <a:p>
            <a:pPr lvl="1"/>
            <a:r>
              <a:rPr lang="en-US" sz="2400" b="1" dirty="0" err="1">
                <a:solidFill>
                  <a:srgbClr val="0033CC"/>
                </a:solidFill>
                <a:latin typeface="Courier New" pitchFamily="49" charset="0"/>
                <a:cs typeface="Courier New" pitchFamily="49" charset="0"/>
              </a:rPr>
              <a:t>FILTER_SANITIZE_EMAIL</a:t>
            </a:r>
            <a:endParaRPr lang="en-US" sz="2400" b="1" dirty="0">
              <a:solidFill>
                <a:srgbClr val="0033CC"/>
              </a:solidFill>
              <a:latin typeface="Courier New" pitchFamily="49" charset="0"/>
              <a:cs typeface="Courier New" pitchFamily="49" charset="0"/>
            </a:endParaRPr>
          </a:p>
          <a:p>
            <a:pPr lvl="1"/>
            <a:r>
              <a:rPr lang="en-US" sz="2400" b="1" dirty="0" err="1">
                <a:solidFill>
                  <a:srgbClr val="0033CC"/>
                </a:solidFill>
                <a:latin typeface="Courier New" pitchFamily="49" charset="0"/>
                <a:cs typeface="Courier New" pitchFamily="49" charset="0"/>
              </a:rPr>
              <a:t>FILTER_SANITIZE_NUMBER_FLOAT</a:t>
            </a:r>
            <a:endParaRPr lang="en-US" sz="2400" b="1" dirty="0">
              <a:solidFill>
                <a:srgbClr val="0033CC"/>
              </a:solidFill>
              <a:latin typeface="Courier New" pitchFamily="49" charset="0"/>
              <a:cs typeface="Courier New" pitchFamily="49" charset="0"/>
            </a:endParaRPr>
          </a:p>
          <a:p>
            <a:pPr lvl="1"/>
            <a:r>
              <a:rPr lang="en-US" sz="2400" b="1" dirty="0" err="1">
                <a:solidFill>
                  <a:srgbClr val="0033CC"/>
                </a:solidFill>
                <a:latin typeface="Courier New" pitchFamily="49" charset="0"/>
                <a:cs typeface="Courier New" pitchFamily="49" charset="0"/>
              </a:rPr>
              <a:t>FILTER_SANITIZE_NUMBER_INT</a:t>
            </a:r>
            <a:endParaRPr lang="en-US" sz="2400" b="1" dirty="0">
              <a:solidFill>
                <a:srgbClr val="0033CC"/>
              </a:solidFill>
              <a:latin typeface="Courier New" pitchFamily="49" charset="0"/>
              <a:cs typeface="Courier New" pitchFamily="49" charset="0"/>
            </a:endParaRPr>
          </a:p>
          <a:p>
            <a:pPr lvl="1"/>
            <a:r>
              <a:rPr lang="en-US" sz="2400" b="1" dirty="0" err="1">
                <a:solidFill>
                  <a:srgbClr val="0033CC"/>
                </a:solidFill>
                <a:latin typeface="Courier New" pitchFamily="49" charset="0"/>
                <a:cs typeface="Courier New" pitchFamily="49" charset="0"/>
              </a:rPr>
              <a:t>FILTER_SANITIZE_URL</a:t>
            </a:r>
            <a:endParaRPr lang="en-US" sz="2400" b="1" dirty="0">
              <a:solidFill>
                <a:srgbClr val="0033CC"/>
              </a:solidFill>
              <a:latin typeface="Courier New" pitchFamily="49" charset="0"/>
              <a:cs typeface="Courier New" pitchFamily="49" charset="0"/>
            </a:endParaRPr>
          </a:p>
          <a:p>
            <a:pPr lvl="1"/>
            <a:r>
              <a:rPr lang="en-US" sz="2400" dirty="0"/>
              <a:t>…</a:t>
            </a:r>
            <a:endParaRPr lang="pt-BR" sz="1800" b="1" dirty="0">
              <a:latin typeface="Courier New" pitchFamily="49" charset="0"/>
              <a:cs typeface="Courier New" pitchFamily="49" charset="0"/>
            </a:endParaRPr>
          </a:p>
          <a:p>
            <a:pPr>
              <a:buNone/>
            </a:pPr>
            <a:endParaRPr lang="pt-BR" sz="1600" b="1" dirty="0">
              <a:latin typeface="Courier New" pitchFamily="49" charset="0"/>
              <a:cs typeface="Courier New" pitchFamily="49" charset="0"/>
            </a:endParaRPr>
          </a:p>
          <a:p>
            <a:pPr>
              <a:buNone/>
            </a:pPr>
            <a:r>
              <a:rPr lang="pt-BR" sz="2000" b="1" dirty="0">
                <a:latin typeface="Courier New" pitchFamily="49" charset="0"/>
                <a:cs typeface="Courier New" pitchFamily="49" charset="0"/>
              </a:rPr>
              <a:t>echo filter_var("a b c", FILTER_SANITIZE_ENCODED);</a:t>
            </a:r>
          </a:p>
          <a:p>
            <a:pPr lvl="2"/>
            <a:r>
              <a:rPr lang="pt-BR" dirty="0"/>
              <a:t>a%20b%20c</a:t>
            </a:r>
          </a:p>
          <a:p>
            <a:pPr>
              <a:buNone/>
            </a:pPr>
            <a:r>
              <a:rPr lang="pt-BR" sz="2000" b="1" dirty="0">
                <a:latin typeface="Courier New" pitchFamily="49" charset="0"/>
                <a:cs typeface="Courier New" pitchFamily="49" charset="0"/>
              </a:rPr>
              <a:t>echo filter_var("ab123ca", FILTER_SANITIZE_NUMBER_INT);</a:t>
            </a:r>
          </a:p>
          <a:p>
            <a:pPr lvl="2"/>
            <a:r>
              <a:rPr lang="en-US" dirty="0"/>
              <a:t>123</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77</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500"/>
                                        <p:tgtEl>
                                          <p:spTgt spid="3">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fade">
                                      <p:cBhvr>
                                        <p:cTn id="1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Custom Filter </a:t>
            </a:r>
          </a:p>
        </p:txBody>
      </p:sp>
      <p:sp>
        <p:nvSpPr>
          <p:cNvPr id="3" name="Content Placeholder 2"/>
          <p:cNvSpPr>
            <a:spLocks noGrp="1"/>
          </p:cNvSpPr>
          <p:nvPr>
            <p:ph idx="1"/>
          </p:nvPr>
        </p:nvSpPr>
        <p:spPr/>
        <p:txBody>
          <a:bodyPr/>
          <a:lstStyle/>
          <a:p>
            <a:r>
              <a:rPr lang="en-US" dirty="0"/>
              <a:t>Filter type </a:t>
            </a:r>
            <a:r>
              <a:rPr lang="en-US" sz="3200" b="1" dirty="0" err="1">
                <a:solidFill>
                  <a:srgbClr val="0033CC"/>
                </a:solidFill>
                <a:latin typeface="Courier New" pitchFamily="49" charset="0"/>
                <a:cs typeface="Courier New" pitchFamily="49" charset="0"/>
              </a:rPr>
              <a:t>FILTER_CALLBACK</a:t>
            </a:r>
            <a:r>
              <a:rPr lang="en-US" dirty="0"/>
              <a:t> is used to register a custom filter</a:t>
            </a:r>
          </a:p>
          <a:p>
            <a:pPr>
              <a:buNone/>
            </a:pPr>
            <a:endParaRPr lang="en-US" sz="2400" b="1" dirty="0">
              <a:latin typeface="Courier New" pitchFamily="49" charset="0"/>
              <a:cs typeface="Courier New" pitchFamily="49" charset="0"/>
            </a:endParaRPr>
          </a:p>
          <a:p>
            <a:pPr>
              <a:buNone/>
            </a:pPr>
            <a:r>
              <a:rPr lang="en-US" sz="2400" b="1" dirty="0">
                <a:latin typeface="Courier New" pitchFamily="49" charset="0"/>
                <a:cs typeface="Courier New" pitchFamily="49" charset="0"/>
              </a:rPr>
              <a:t>function </a:t>
            </a:r>
            <a:r>
              <a:rPr lang="en-US" sz="2400" b="1" dirty="0" err="1">
                <a:latin typeface="Courier New" pitchFamily="49" charset="0"/>
                <a:cs typeface="Courier New" pitchFamily="49" charset="0"/>
              </a:rPr>
              <a:t>convertSpace</a:t>
            </a:r>
            <a:r>
              <a:rPr lang="en-US" sz="2400" b="1" dirty="0">
                <a:latin typeface="Courier New" pitchFamily="49" charset="0"/>
                <a:cs typeface="Courier New" pitchFamily="49" charset="0"/>
              </a:rPr>
              <a:t>($string){</a:t>
            </a:r>
          </a:p>
          <a:p>
            <a:pPr>
              <a:buNone/>
            </a:pPr>
            <a:r>
              <a:rPr lang="en-US" sz="2400" b="1" dirty="0">
                <a:latin typeface="Courier New" pitchFamily="49" charset="0"/>
                <a:cs typeface="Courier New" pitchFamily="49" charset="0"/>
              </a:rPr>
              <a:t>	return </a:t>
            </a:r>
            <a:r>
              <a:rPr lang="en-US" sz="2400" b="1" dirty="0" err="1">
                <a:latin typeface="Courier New" pitchFamily="49" charset="0"/>
                <a:cs typeface="Courier New" pitchFamily="49" charset="0"/>
              </a:rPr>
              <a:t>str_replace</a:t>
            </a:r>
            <a:r>
              <a:rPr lang="en-US" sz="2400" b="1" dirty="0">
                <a:latin typeface="Courier New" pitchFamily="49" charset="0"/>
                <a:cs typeface="Courier New" pitchFamily="49" charset="0"/>
              </a:rPr>
              <a:t>("_", " ", $string);</a:t>
            </a:r>
          </a:p>
          <a:p>
            <a:pPr>
              <a:buNone/>
            </a:pPr>
            <a:r>
              <a:rPr lang="en-US" sz="2400" b="1" dirty="0">
                <a:latin typeface="Courier New" pitchFamily="49" charset="0"/>
                <a:cs typeface="Courier New" pitchFamily="49" charset="0"/>
              </a:rPr>
              <a:t>}</a:t>
            </a:r>
          </a:p>
          <a:p>
            <a:pPr>
              <a:buNone/>
            </a:pPr>
            <a:r>
              <a:rPr lang="en-US" sz="2400" b="1" dirty="0">
                <a:latin typeface="Courier New" pitchFamily="49" charset="0"/>
                <a:cs typeface="Courier New" pitchFamily="49" charset="0"/>
              </a:rPr>
              <a:t>$string = "</a:t>
            </a:r>
            <a:r>
              <a:rPr lang="en-US" sz="2400" b="1" dirty="0" err="1">
                <a:latin typeface="Courier New" pitchFamily="49" charset="0"/>
                <a:cs typeface="Courier New" pitchFamily="49" charset="0"/>
              </a:rPr>
              <a:t>PHP_Scripting_is_fun</a:t>
            </a:r>
            <a:r>
              <a:rPr lang="en-US" sz="2400" b="1" dirty="0">
                <a:latin typeface="Courier New" pitchFamily="49" charset="0"/>
                <a:cs typeface="Courier New" pitchFamily="49" charset="0"/>
              </a:rPr>
              <a:t>!";</a:t>
            </a:r>
          </a:p>
          <a:p>
            <a:pPr>
              <a:buNone/>
            </a:pPr>
            <a:r>
              <a:rPr lang="en-US" sz="2400" b="1" dirty="0">
                <a:latin typeface="Courier New" pitchFamily="49" charset="0"/>
                <a:cs typeface="Courier New" pitchFamily="49" charset="0"/>
              </a:rPr>
              <a:t>echo </a:t>
            </a:r>
            <a:r>
              <a:rPr lang="en-US" sz="2400" b="1" dirty="0" err="1">
                <a:latin typeface="Courier New" pitchFamily="49" charset="0"/>
                <a:cs typeface="Courier New" pitchFamily="49" charset="0"/>
              </a:rPr>
              <a:t>filter_var</a:t>
            </a:r>
            <a:r>
              <a:rPr lang="en-US" sz="2400" b="1" dirty="0">
                <a:latin typeface="Courier New" pitchFamily="49" charset="0"/>
                <a:cs typeface="Courier New" pitchFamily="49" charset="0"/>
              </a:rPr>
              <a:t>($string, </a:t>
            </a:r>
            <a:r>
              <a:rPr lang="en-US" sz="2400" b="1" dirty="0">
                <a:solidFill>
                  <a:srgbClr val="0033CC"/>
                </a:solidFill>
                <a:latin typeface="Courier New" pitchFamily="49" charset="0"/>
                <a:cs typeface="Courier New" pitchFamily="49" charset="0"/>
              </a:rPr>
              <a:t>FILTER_CALLBACK</a:t>
            </a:r>
            <a:r>
              <a:rPr lang="en-US" sz="2400" b="1" dirty="0">
                <a:latin typeface="Courier New" pitchFamily="49" charset="0"/>
                <a:cs typeface="Courier New" pitchFamily="49" charset="0"/>
              </a:rPr>
              <a:t>, array(</a:t>
            </a:r>
            <a:r>
              <a:rPr lang="en-US" sz="2400" b="1" dirty="0">
                <a:solidFill>
                  <a:srgbClr val="C00000"/>
                </a:solidFill>
                <a:latin typeface="Courier New" pitchFamily="49" charset="0"/>
                <a:cs typeface="Courier New" pitchFamily="49" charset="0"/>
              </a:rPr>
              <a:t>"options"=&gt;"</a:t>
            </a:r>
            <a:r>
              <a:rPr lang="en-US" sz="2400" b="1" dirty="0" err="1">
                <a:solidFill>
                  <a:srgbClr val="C00000"/>
                </a:solidFill>
                <a:latin typeface="Courier New" pitchFamily="49" charset="0"/>
                <a:cs typeface="Courier New" pitchFamily="49" charset="0"/>
              </a:rPr>
              <a:t>convertSpace</a:t>
            </a:r>
            <a:r>
              <a:rPr lang="en-US" sz="2400" b="1" dirty="0">
                <a:solidFill>
                  <a:srgbClr val="C00000"/>
                </a:solidFill>
                <a:latin typeface="Courier New" pitchFamily="49" charset="0"/>
                <a:cs typeface="Courier New" pitchFamily="49" charset="0"/>
              </a:rPr>
              <a:t>"</a:t>
            </a:r>
            <a:r>
              <a:rPr lang="en-US" sz="2400" b="1" dirty="0">
                <a:latin typeface="Courier New" pitchFamily="49" charset="0"/>
                <a:cs typeface="Courier New" pitchFamily="49" charset="0"/>
              </a:rPr>
              <a:t>));</a:t>
            </a:r>
          </a:p>
          <a:p>
            <a:pPr>
              <a:buNone/>
            </a:pPr>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78</a:t>
            </a:fld>
            <a:endParaRPr lang="en-US" dirty="0"/>
          </a:p>
        </p:txBody>
      </p:sp>
    </p:spTree>
  </p:cSld>
  <p:clrMapOvr>
    <a:masterClrMapping/>
  </p:clrMapOvr>
  <p:transition>
    <p:strips/>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spcBef>
                <a:spcPts val="800"/>
              </a:spcBef>
            </a:pPr>
            <a:r>
              <a:rPr lang="en-US" sz="3200" dirty="0">
                <a:solidFill>
                  <a:srgbClr val="C2C2C2"/>
                </a:solidFill>
              </a:rPr>
              <a:t>Introduction to CGI</a:t>
            </a:r>
          </a:p>
          <a:p>
            <a:pPr>
              <a:spcBef>
                <a:spcPts val="800"/>
              </a:spcBef>
            </a:pPr>
            <a:r>
              <a:rPr lang="en-US" sz="3200" dirty="0">
                <a:solidFill>
                  <a:srgbClr val="C2C2C2"/>
                </a:solidFill>
              </a:rPr>
              <a:t>Introduction to PHP</a:t>
            </a:r>
          </a:p>
          <a:p>
            <a:pPr>
              <a:spcBef>
                <a:spcPts val="800"/>
              </a:spcBef>
            </a:pPr>
            <a:r>
              <a:rPr lang="en-US" sz="3200" dirty="0">
                <a:solidFill>
                  <a:srgbClr val="C2C2C2"/>
                </a:solidFill>
              </a:rPr>
              <a:t>PHP Basic</a:t>
            </a:r>
          </a:p>
          <a:p>
            <a:pPr>
              <a:spcBef>
                <a:spcPts val="800"/>
              </a:spcBef>
            </a:pPr>
            <a:r>
              <a:rPr lang="en-US" sz="3200" dirty="0">
                <a:solidFill>
                  <a:srgbClr val="C2C2C2"/>
                </a:solidFill>
              </a:rPr>
              <a:t>Input Data Handling</a:t>
            </a:r>
          </a:p>
          <a:p>
            <a:pPr>
              <a:spcBef>
                <a:spcPts val="800"/>
              </a:spcBef>
            </a:pPr>
            <a:r>
              <a:rPr lang="en-US" sz="3200" dirty="0"/>
              <a:t>HTTP Headers</a:t>
            </a:r>
          </a:p>
          <a:p>
            <a:pPr>
              <a:spcBef>
                <a:spcPts val="800"/>
              </a:spcBef>
            </a:pPr>
            <a:r>
              <a:rPr lang="en-US" sz="3200" dirty="0">
                <a:solidFill>
                  <a:srgbClr val="C2C2C2"/>
                </a:solidFill>
              </a:rPr>
              <a:t>Cookies &amp; Session Management</a:t>
            </a:r>
          </a:p>
          <a:p>
            <a:pPr>
              <a:spcBef>
                <a:spcPts val="800"/>
              </a:spcBef>
            </a:pPr>
            <a:r>
              <a:rPr lang="en-US" sz="3200" dirty="0">
                <a:solidFill>
                  <a:srgbClr val="C2C2C2"/>
                </a:solidFill>
              </a:rPr>
              <a:t>Database</a:t>
            </a:r>
          </a:p>
          <a:p>
            <a:pPr>
              <a:spcBef>
                <a:spcPts val="800"/>
              </a:spcBef>
            </a:pPr>
            <a:r>
              <a:rPr lang="en-US" sz="3200" dirty="0">
                <a:solidFill>
                  <a:srgbClr val="C2C2C2"/>
                </a:solidFill>
              </a:rPr>
              <a:t>XML &amp; JSON</a:t>
            </a:r>
          </a:p>
          <a:p>
            <a:pPr>
              <a:spcBef>
                <a:spcPts val="800"/>
              </a:spcBef>
            </a:pPr>
            <a:r>
              <a:rPr lang="en-US" sz="3200" dirty="0">
                <a:solidFill>
                  <a:srgbClr val="C2C2C2"/>
                </a:solidFill>
              </a:rPr>
              <a:t>Error Handling</a:t>
            </a:r>
          </a:p>
          <a:p>
            <a:pPr>
              <a:spcBef>
                <a:spcPts val="800"/>
              </a:spcBef>
            </a:pPr>
            <a:endParaRPr lang="en-US" sz="3200" dirty="0">
              <a:solidFill>
                <a:srgbClr val="C2C2C2"/>
              </a:solidFill>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79</a:t>
            </a:fld>
            <a:endParaRPr lang="en-US" dirty="0"/>
          </a:p>
        </p:txBody>
      </p:sp>
    </p:spTree>
  </p:cSld>
  <p:clrMapOvr>
    <a:masterClrMapping/>
  </p:clrMapOvr>
  <p:transition>
    <p:strip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新細明體" pitchFamily="18" charset="-120"/>
              </a:rPr>
              <a:t>Overview of Server-Side Scripting</a:t>
            </a:r>
            <a:endParaRPr lang="en-US" dirty="0"/>
          </a:p>
        </p:txBody>
      </p:sp>
      <p:sp>
        <p:nvSpPr>
          <p:cNvPr id="3" name="Content Placeholder 2"/>
          <p:cNvSpPr>
            <a:spLocks noGrp="1"/>
          </p:cNvSpPr>
          <p:nvPr>
            <p:ph idx="1"/>
          </p:nvPr>
        </p:nvSpPr>
        <p:spPr>
          <a:xfrm>
            <a:off x="304800" y="1143000"/>
            <a:ext cx="8839200" cy="5181600"/>
          </a:xfrm>
        </p:spPr>
        <p:txBody>
          <a:bodyPr/>
          <a:lstStyle/>
          <a:p>
            <a:r>
              <a:rPr lang="en-US" dirty="0"/>
              <a:t>4) Runtime environment runs the requested script</a:t>
            </a:r>
          </a:p>
          <a:p>
            <a:pPr lvl="1"/>
            <a:r>
              <a:rPr lang="en-US" dirty="0"/>
              <a:t>Identifies the code sections inside HTML</a:t>
            </a:r>
          </a:p>
          <a:p>
            <a:pPr lvl="1"/>
            <a:r>
              <a:rPr lang="en-US" dirty="0"/>
              <a:t>Runs the code and grabs the output</a:t>
            </a:r>
          </a:p>
          <a:p>
            <a:pPr lvl="1"/>
            <a:r>
              <a:rPr lang="en-US" dirty="0"/>
              <a:t>Provides session &amp; other status information</a:t>
            </a:r>
          </a:p>
          <a:p>
            <a:pPr lvl="1"/>
            <a:r>
              <a:rPr lang="en-US" dirty="0"/>
              <a:t>Generated output and HTML are assembled together which is the response to client</a:t>
            </a:r>
          </a:p>
          <a:p>
            <a:r>
              <a:rPr lang="en-US" dirty="0"/>
              <a:t>5) The HTTP response is sent to the web client by web server</a:t>
            </a:r>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8</a:t>
            </a:fld>
            <a:endParaRPr lang="en-US" dirty="0"/>
          </a:p>
        </p:txBody>
      </p:sp>
    </p:spTree>
  </p:cSld>
  <p:clrMapOvr>
    <a:masterClrMapping/>
  </p:clrMapOvr>
  <p:transition>
    <p:strips/>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in Web Applications </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80</a:t>
            </a:fld>
            <a:endParaRPr lang="en-US" dirty="0"/>
          </a:p>
        </p:txBody>
      </p:sp>
      <p:sp>
        <p:nvSpPr>
          <p:cNvPr id="259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9073" name="Object 1"/>
          <p:cNvGraphicFramePr>
            <a:graphicFrameLocks noChangeAspect="1"/>
          </p:cNvGraphicFramePr>
          <p:nvPr>
            <p:extLst>
              <p:ext uri="{D42A27DB-BD31-4B8C-83A1-F6EECF244321}">
                <p14:modId xmlns:p14="http://schemas.microsoft.com/office/powerpoint/2010/main" val="377926326"/>
              </p:ext>
            </p:extLst>
          </p:nvPr>
        </p:nvGraphicFramePr>
        <p:xfrm>
          <a:off x="533399" y="914400"/>
          <a:ext cx="8237425" cy="5399210"/>
        </p:xfrm>
        <a:graphic>
          <a:graphicData uri="http://schemas.openxmlformats.org/presentationml/2006/ole">
            <mc:AlternateContent xmlns:mc="http://schemas.openxmlformats.org/markup-compatibility/2006">
              <mc:Choice xmlns:v="urn:schemas-microsoft-com:vml" Requires="v">
                <p:oleObj name="Visio" r:id="rId2" imgW="6367653" imgH="4176078" progId="Visio.Drawing.11">
                  <p:embed/>
                </p:oleObj>
              </mc:Choice>
              <mc:Fallback>
                <p:oleObj name="Visio" r:id="rId2" imgW="6367653" imgH="4176078" progId="Visio.Drawing.11">
                  <p:embed/>
                  <p:pic>
                    <p:nvPicPr>
                      <p:cNvPr id="0" name="Picture 2"/>
                      <p:cNvPicPr>
                        <a:picLocks noChangeAspect="1" noChangeArrowheads="1"/>
                      </p:cNvPicPr>
                      <p:nvPr/>
                    </p:nvPicPr>
                    <p:blipFill>
                      <a:blip r:embed="rId3"/>
                      <a:srcRect/>
                      <a:stretch>
                        <a:fillRect/>
                      </a:stretch>
                    </p:blipFill>
                    <p:spPr bwMode="auto">
                      <a:xfrm>
                        <a:off x="533399" y="914400"/>
                        <a:ext cx="8237425" cy="5399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trips/>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Headers</a:t>
            </a:r>
          </a:p>
        </p:txBody>
      </p:sp>
      <p:sp>
        <p:nvSpPr>
          <p:cNvPr id="3" name="Content Placeholder 2"/>
          <p:cNvSpPr>
            <a:spLocks noGrp="1"/>
          </p:cNvSpPr>
          <p:nvPr>
            <p:ph idx="1"/>
          </p:nvPr>
        </p:nvSpPr>
        <p:spPr>
          <a:xfrm>
            <a:off x="304800" y="1066800"/>
            <a:ext cx="8839200" cy="5181600"/>
          </a:xfrm>
        </p:spPr>
        <p:txBody>
          <a:bodyPr/>
          <a:lstStyle/>
          <a:p>
            <a:r>
              <a:rPr lang="en-US" dirty="0"/>
              <a:t>Both HTTP </a:t>
            </a:r>
            <a:r>
              <a:rPr lang="en-US" i="1" dirty="0">
                <a:solidFill>
                  <a:srgbClr val="C00000"/>
                </a:solidFill>
              </a:rPr>
              <a:t>request</a:t>
            </a:r>
            <a:r>
              <a:rPr lang="en-US" dirty="0"/>
              <a:t> and </a:t>
            </a:r>
            <a:r>
              <a:rPr lang="en-US" i="1" dirty="0">
                <a:solidFill>
                  <a:srgbClr val="C00000"/>
                </a:solidFill>
              </a:rPr>
              <a:t>response</a:t>
            </a:r>
            <a:r>
              <a:rPr lang="en-US" dirty="0"/>
              <a:t> headers are accessible in PHP</a:t>
            </a:r>
          </a:p>
          <a:p>
            <a:pPr lvl="1"/>
            <a:r>
              <a:rPr lang="en-US" dirty="0"/>
              <a:t>PHP scripts can </a:t>
            </a:r>
            <a:r>
              <a:rPr lang="en-US" dirty="0">
                <a:solidFill>
                  <a:srgbClr val="C00000"/>
                </a:solidFill>
              </a:rPr>
              <a:t>get</a:t>
            </a:r>
            <a:r>
              <a:rPr lang="en-US" dirty="0"/>
              <a:t> HTTP request headers</a:t>
            </a:r>
          </a:p>
          <a:p>
            <a:pPr lvl="1"/>
            <a:r>
              <a:rPr lang="en-US" dirty="0"/>
              <a:t>PHP scripts can </a:t>
            </a:r>
            <a:r>
              <a:rPr lang="en-US" dirty="0">
                <a:solidFill>
                  <a:srgbClr val="C00000"/>
                </a:solidFill>
              </a:rPr>
              <a:t>set</a:t>
            </a:r>
            <a:r>
              <a:rPr lang="en-US" dirty="0"/>
              <a:t> HTTP response headers</a:t>
            </a:r>
          </a:p>
          <a:p>
            <a:r>
              <a:rPr lang="en-US" dirty="0"/>
              <a:t>Request headers </a:t>
            </a:r>
          </a:p>
          <a:p>
            <a:pPr lvl="1"/>
            <a:r>
              <a:rPr lang="en-US" dirty="0"/>
              <a:t>Are extracted by </a:t>
            </a:r>
            <a:r>
              <a:rPr lang="en-US" dirty="0" err="1"/>
              <a:t>php</a:t>
            </a:r>
            <a:r>
              <a:rPr lang="en-US" dirty="0"/>
              <a:t> runtime environment</a:t>
            </a:r>
          </a:p>
          <a:p>
            <a:pPr lvl="1"/>
            <a:r>
              <a:rPr lang="en-US" dirty="0"/>
              <a:t>Filled in the </a:t>
            </a:r>
            <a:r>
              <a:rPr lang="en-US" sz="2800" b="1" dirty="0">
                <a:solidFill>
                  <a:srgbClr val="0033CC"/>
                </a:solidFill>
                <a:latin typeface="Courier New" pitchFamily="49" charset="0"/>
                <a:cs typeface="Courier New" pitchFamily="49" charset="0"/>
              </a:rPr>
              <a:t>$_SERVER</a:t>
            </a:r>
            <a:r>
              <a:rPr lang="en-US" sz="2800" dirty="0"/>
              <a:t>  </a:t>
            </a:r>
            <a:r>
              <a:rPr lang="en-US" dirty="0" err="1"/>
              <a:t>superglobal</a:t>
            </a:r>
            <a:r>
              <a:rPr lang="en-US" dirty="0"/>
              <a:t> array</a:t>
            </a:r>
          </a:p>
          <a:p>
            <a:pPr lvl="2"/>
            <a:r>
              <a:rPr lang="en-US" sz="2000" b="1" dirty="0">
                <a:solidFill>
                  <a:srgbClr val="0033CC"/>
                </a:solidFill>
                <a:latin typeface="Courier New" pitchFamily="49" charset="0"/>
                <a:cs typeface="Courier New" pitchFamily="49" charset="0"/>
              </a:rPr>
              <a:t>'REQUEST_METHOD', 'REQUEST_TIME', 'HTTP_ACCEPT', 'HTTP_ACCEPT_CHARSET', 'HTTP_HOST', 'HTTP_REFERER', 'HTTP_USER_AGENT', ... </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81</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Request Headers</a:t>
            </a:r>
          </a:p>
        </p:txBody>
      </p:sp>
      <p:sp>
        <p:nvSpPr>
          <p:cNvPr id="3" name="Content Placeholder 2"/>
          <p:cNvSpPr>
            <a:spLocks noGrp="1"/>
          </p:cNvSpPr>
          <p:nvPr>
            <p:ph idx="1"/>
          </p:nvPr>
        </p:nvSpPr>
        <p:spPr>
          <a:xfrm>
            <a:off x="304800" y="1066800"/>
            <a:ext cx="8839200" cy="5181600"/>
          </a:xfrm>
        </p:spPr>
        <p:txBody>
          <a:bodyPr/>
          <a:lstStyle/>
          <a:p>
            <a:pPr marL="0" indent="0">
              <a:buNone/>
            </a:pPr>
            <a:r>
              <a:rPr lang="en-US" sz="2000" b="1" dirty="0">
                <a:solidFill>
                  <a:srgbClr val="0033CC"/>
                </a:solidFill>
                <a:latin typeface="Courier New" pitchFamily="49" charset="0"/>
                <a:cs typeface="Courier New" pitchFamily="49" charset="0"/>
              </a:rPr>
              <a:t>&lt;?</a:t>
            </a:r>
            <a:r>
              <a:rPr lang="en-US" sz="2000" b="1" dirty="0" err="1">
                <a:solidFill>
                  <a:srgbClr val="0033CC"/>
                </a:solidFill>
                <a:latin typeface="Courier New" pitchFamily="49" charset="0"/>
                <a:cs typeface="Courier New" pitchFamily="49" charset="0"/>
              </a:rPr>
              <a:t>php</a:t>
            </a:r>
            <a:endParaRPr lang="en-US" sz="2000" b="1" dirty="0">
              <a:solidFill>
                <a:srgbClr val="0033CC"/>
              </a:solidFill>
              <a:latin typeface="Courier New" pitchFamily="49" charset="0"/>
              <a:cs typeface="Courier New" pitchFamily="49" charset="0"/>
            </a:endParaRPr>
          </a:p>
          <a:p>
            <a:pPr marL="0" indent="0">
              <a:buNone/>
            </a:pPr>
            <a:r>
              <a:rPr lang="en-US" sz="2000" b="1" dirty="0">
                <a:solidFill>
                  <a:srgbClr val="0033CC"/>
                </a:solidFill>
                <a:latin typeface="Courier New" pitchFamily="49" charset="0"/>
                <a:cs typeface="Courier New" pitchFamily="49" charset="0"/>
              </a:rPr>
              <a:t>echo $_SERVER['REQUEST_METHOD'];</a:t>
            </a:r>
          </a:p>
          <a:p>
            <a:pPr marL="0" indent="0">
              <a:buNone/>
            </a:pPr>
            <a:r>
              <a:rPr lang="en-US" sz="2000" b="1" dirty="0">
                <a:solidFill>
                  <a:srgbClr val="0033CC"/>
                </a:solidFill>
                <a:latin typeface="Courier New" pitchFamily="49" charset="0"/>
                <a:cs typeface="Courier New" pitchFamily="49" charset="0"/>
              </a:rPr>
              <a:t>echo "&lt;</a:t>
            </a:r>
            <a:r>
              <a:rPr lang="en-US" sz="2000" b="1" dirty="0" err="1">
                <a:solidFill>
                  <a:srgbClr val="0033CC"/>
                </a:solidFill>
                <a:latin typeface="Courier New" pitchFamily="49" charset="0"/>
                <a:cs typeface="Courier New" pitchFamily="49" charset="0"/>
              </a:rPr>
              <a:t>br</a:t>
            </a:r>
            <a:r>
              <a:rPr lang="en-US" sz="2000" b="1" dirty="0">
                <a:solidFill>
                  <a:srgbClr val="0033CC"/>
                </a:solidFill>
                <a:latin typeface="Courier New" pitchFamily="49" charset="0"/>
                <a:cs typeface="Courier New" pitchFamily="49" charset="0"/>
              </a:rPr>
              <a:t>&gt;";</a:t>
            </a:r>
          </a:p>
          <a:p>
            <a:pPr marL="0" indent="0">
              <a:buNone/>
            </a:pPr>
            <a:r>
              <a:rPr lang="en-US" sz="2000" b="1" dirty="0">
                <a:solidFill>
                  <a:srgbClr val="0033CC"/>
                </a:solidFill>
                <a:latin typeface="Courier New" pitchFamily="49" charset="0"/>
                <a:cs typeface="Courier New" pitchFamily="49" charset="0"/>
              </a:rPr>
              <a:t>echo $_SERVER['HTTP_HOST'];</a:t>
            </a:r>
          </a:p>
          <a:p>
            <a:pPr marL="0" indent="0">
              <a:buNone/>
            </a:pPr>
            <a:r>
              <a:rPr lang="en-US" sz="2000" b="1" dirty="0">
                <a:solidFill>
                  <a:srgbClr val="0033CC"/>
                </a:solidFill>
                <a:latin typeface="Courier New" pitchFamily="49" charset="0"/>
                <a:cs typeface="Courier New" pitchFamily="49" charset="0"/>
              </a:rPr>
              <a:t>echo "&lt;</a:t>
            </a:r>
            <a:r>
              <a:rPr lang="en-US" sz="2000" b="1" dirty="0" err="1">
                <a:solidFill>
                  <a:srgbClr val="0033CC"/>
                </a:solidFill>
                <a:latin typeface="Courier New" pitchFamily="49" charset="0"/>
                <a:cs typeface="Courier New" pitchFamily="49" charset="0"/>
              </a:rPr>
              <a:t>br</a:t>
            </a:r>
            <a:r>
              <a:rPr lang="en-US" sz="2000" b="1" dirty="0">
                <a:solidFill>
                  <a:srgbClr val="0033CC"/>
                </a:solidFill>
                <a:latin typeface="Courier New" pitchFamily="49" charset="0"/>
                <a:cs typeface="Courier New" pitchFamily="49" charset="0"/>
              </a:rPr>
              <a:t>&gt;";</a:t>
            </a:r>
          </a:p>
          <a:p>
            <a:pPr marL="0" indent="0">
              <a:buNone/>
            </a:pPr>
            <a:r>
              <a:rPr lang="en-US" sz="2000" b="1" dirty="0">
                <a:solidFill>
                  <a:srgbClr val="0033CC"/>
                </a:solidFill>
                <a:latin typeface="Courier New" pitchFamily="49" charset="0"/>
                <a:cs typeface="Courier New" pitchFamily="49" charset="0"/>
              </a:rPr>
              <a:t>echo $_SERVER['HTTP_REFERER'];</a:t>
            </a:r>
          </a:p>
          <a:p>
            <a:pPr marL="0" indent="0">
              <a:buNone/>
            </a:pPr>
            <a:r>
              <a:rPr lang="en-US" sz="2000" b="1" dirty="0">
                <a:solidFill>
                  <a:srgbClr val="0033CC"/>
                </a:solidFill>
                <a:latin typeface="Courier New" pitchFamily="49" charset="0"/>
                <a:cs typeface="Courier New" pitchFamily="49" charset="0"/>
              </a:rPr>
              <a:t>echo "&lt;</a:t>
            </a:r>
            <a:r>
              <a:rPr lang="en-US" sz="2000" b="1" dirty="0" err="1">
                <a:solidFill>
                  <a:srgbClr val="0033CC"/>
                </a:solidFill>
                <a:latin typeface="Courier New" pitchFamily="49" charset="0"/>
                <a:cs typeface="Courier New" pitchFamily="49" charset="0"/>
              </a:rPr>
              <a:t>br</a:t>
            </a:r>
            <a:r>
              <a:rPr lang="en-US" sz="2000" b="1" dirty="0">
                <a:solidFill>
                  <a:srgbClr val="0033CC"/>
                </a:solidFill>
                <a:latin typeface="Courier New" pitchFamily="49" charset="0"/>
                <a:cs typeface="Courier New" pitchFamily="49" charset="0"/>
              </a:rPr>
              <a:t>&gt;";</a:t>
            </a:r>
          </a:p>
          <a:p>
            <a:pPr marL="0" indent="0">
              <a:buNone/>
            </a:pPr>
            <a:r>
              <a:rPr lang="en-US" sz="2000" b="1" dirty="0">
                <a:solidFill>
                  <a:srgbClr val="0033CC"/>
                </a:solidFill>
                <a:latin typeface="Courier New" pitchFamily="49" charset="0"/>
                <a:cs typeface="Courier New" pitchFamily="49" charset="0"/>
              </a:rPr>
              <a:t>echo $_SERVER['HTTP_USER_AGENT'];</a:t>
            </a:r>
          </a:p>
          <a:p>
            <a:pPr marL="0" indent="0">
              <a:buNone/>
            </a:pPr>
            <a:r>
              <a:rPr lang="en-US" sz="2000" b="1" dirty="0">
                <a:solidFill>
                  <a:srgbClr val="0033CC"/>
                </a:solidFill>
                <a:latin typeface="Courier New" pitchFamily="49" charset="0"/>
                <a:cs typeface="Courier New" pitchFamily="49" charset="0"/>
              </a:rPr>
              <a:t>echo "&lt;</a:t>
            </a:r>
            <a:r>
              <a:rPr lang="en-US" sz="2000" b="1" dirty="0" err="1">
                <a:solidFill>
                  <a:srgbClr val="0033CC"/>
                </a:solidFill>
                <a:latin typeface="Courier New" pitchFamily="49" charset="0"/>
                <a:cs typeface="Courier New" pitchFamily="49" charset="0"/>
              </a:rPr>
              <a:t>br</a:t>
            </a:r>
            <a:r>
              <a:rPr lang="en-US" sz="2000" b="1" dirty="0">
                <a:solidFill>
                  <a:srgbClr val="0033CC"/>
                </a:solidFill>
                <a:latin typeface="Courier New" pitchFamily="49" charset="0"/>
                <a:cs typeface="Courier New" pitchFamily="49" charset="0"/>
              </a:rPr>
              <a:t>&gt;";</a:t>
            </a:r>
          </a:p>
          <a:p>
            <a:pPr marL="0" indent="0">
              <a:buNone/>
            </a:pPr>
            <a:r>
              <a:rPr lang="en-US" sz="2000" b="1" dirty="0">
                <a:solidFill>
                  <a:srgbClr val="0033CC"/>
                </a:solidFill>
                <a:latin typeface="Courier New" pitchFamily="49" charset="0"/>
                <a:cs typeface="Courier New" pitchFamily="49" charset="0"/>
              </a:rPr>
              <a:t>echo $_SERVER['HTTP_ACCEPT'];</a:t>
            </a:r>
          </a:p>
          <a:p>
            <a:pPr marL="0" indent="0">
              <a:buNone/>
            </a:pPr>
            <a:r>
              <a:rPr lang="en-US" sz="2000" b="1" dirty="0">
                <a:solidFill>
                  <a:srgbClr val="0033CC"/>
                </a:solidFill>
                <a:latin typeface="Courier New" pitchFamily="49" charset="0"/>
                <a:cs typeface="Courier New" pitchFamily="49" charset="0"/>
              </a:rPr>
              <a:t>?&gt;</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82</a:t>
            </a:fld>
            <a:endParaRPr lang="en-US" dirty="0"/>
          </a:p>
        </p:txBody>
      </p:sp>
    </p:spTree>
    <p:extLst>
      <p:ext uri="{BB962C8B-B14F-4D97-AF65-F5344CB8AC3E}">
        <p14:creationId xmlns:p14="http://schemas.microsoft.com/office/powerpoint/2010/main" val="263933983"/>
      </p:ext>
    </p:extLst>
  </p:cSld>
  <p:clrMapOvr>
    <a:masterClrMapping/>
  </p:clrMapOvr>
  <p:transition>
    <p:strips/>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Response Headers</a:t>
            </a:r>
          </a:p>
        </p:txBody>
      </p:sp>
      <p:sp>
        <p:nvSpPr>
          <p:cNvPr id="3" name="Content Placeholder 2"/>
          <p:cNvSpPr>
            <a:spLocks noGrp="1"/>
          </p:cNvSpPr>
          <p:nvPr>
            <p:ph idx="1"/>
          </p:nvPr>
        </p:nvSpPr>
        <p:spPr>
          <a:xfrm>
            <a:off x="304800" y="1143000"/>
            <a:ext cx="8763000" cy="5181600"/>
          </a:xfrm>
        </p:spPr>
        <p:txBody>
          <a:bodyPr/>
          <a:lstStyle/>
          <a:p>
            <a:r>
              <a:rPr lang="en-US" sz="2700" b="1" dirty="0">
                <a:solidFill>
                  <a:srgbClr val="0033CC"/>
                </a:solidFill>
                <a:latin typeface="Courier New" pitchFamily="49" charset="0"/>
                <a:cs typeface="Courier New" pitchFamily="49" charset="0"/>
              </a:rPr>
              <a:t>headers_list()</a:t>
            </a:r>
            <a:r>
              <a:rPr lang="en-US" altLang="zh-TW" sz="2800" dirty="0">
                <a:ea typeface="新細明體" pitchFamily="18" charset="-120"/>
              </a:rPr>
              <a:t>: Return a list of headers to be sent to the web client (Return a list of response headers sent)</a:t>
            </a:r>
          </a:p>
          <a:p>
            <a:r>
              <a:rPr lang="en-US" altLang="zh-TW" sz="2800" dirty="0">
                <a:ea typeface="新細明體" pitchFamily="18" charset="-120"/>
              </a:rPr>
              <a:t>PHP scripts can modify HTTP response headers, to</a:t>
            </a:r>
          </a:p>
          <a:p>
            <a:pPr lvl="1"/>
            <a:r>
              <a:rPr lang="en-US" altLang="zh-TW" sz="2400" dirty="0">
                <a:ea typeface="新細明體" pitchFamily="18" charset="-120"/>
              </a:rPr>
              <a:t>Redirect the web client to another URL</a:t>
            </a:r>
          </a:p>
          <a:p>
            <a:pPr lvl="1"/>
            <a:r>
              <a:rPr lang="en-US" altLang="zh-TW" sz="2400" dirty="0">
                <a:ea typeface="新細明體" pitchFamily="18" charset="-120"/>
              </a:rPr>
              <a:t>Send a different HTTP status code</a:t>
            </a:r>
          </a:p>
          <a:p>
            <a:pPr lvl="1"/>
            <a:r>
              <a:rPr lang="en-US" altLang="zh-TW" sz="2400" dirty="0">
                <a:ea typeface="新細明體" pitchFamily="18" charset="-120"/>
              </a:rPr>
              <a:t>Tell client whether to cache the current document or not</a:t>
            </a:r>
          </a:p>
          <a:p>
            <a:pPr lvl="1"/>
            <a:r>
              <a:rPr lang="en-US" altLang="zh-TW" sz="2400" dirty="0">
                <a:ea typeface="新細明體" pitchFamily="18" charset="-120"/>
              </a:rPr>
              <a:t>Tell client what language is used in the current document</a:t>
            </a:r>
          </a:p>
          <a:p>
            <a:pPr lvl="1"/>
            <a:r>
              <a:rPr lang="en-US" altLang="zh-TW" sz="2400" dirty="0">
                <a:ea typeface="新細明體" pitchFamily="18" charset="-120"/>
              </a:rPr>
              <a:t>Change the content type of the current document</a:t>
            </a:r>
          </a:p>
          <a:p>
            <a:pPr lvl="2"/>
            <a:r>
              <a:rPr lang="en-US" altLang="zh-TW" sz="2000" dirty="0">
                <a:ea typeface="新細明體" pitchFamily="18" charset="-120"/>
              </a:rPr>
              <a:t>You can use PHP to dynamically create text file, CSV file, image, ...</a:t>
            </a:r>
          </a:p>
          <a:p>
            <a:r>
              <a:rPr lang="en-US" sz="2700" b="1" dirty="0">
                <a:solidFill>
                  <a:srgbClr val="0033CC"/>
                </a:solidFill>
                <a:latin typeface="Courier New" pitchFamily="49" charset="0"/>
                <a:cs typeface="Courier New" pitchFamily="49" charset="0"/>
              </a:rPr>
              <a:t>header()</a:t>
            </a:r>
            <a:r>
              <a:rPr lang="en-US" altLang="zh-TW" sz="2800" dirty="0">
                <a:ea typeface="新細明體" pitchFamily="18" charset="-120"/>
              </a:rPr>
              <a:t>: Set a raw HTTP header</a:t>
            </a:r>
          </a:p>
          <a:p>
            <a:pPr lvl="1">
              <a:buClr>
                <a:srgbClr val="006633"/>
              </a:buClr>
            </a:pPr>
            <a:r>
              <a:rPr lang="en-US" altLang="zh-TW" sz="2400" dirty="0">
                <a:solidFill>
                  <a:srgbClr val="000000"/>
                </a:solidFill>
                <a:ea typeface="新細明體" pitchFamily="18" charset="-120"/>
              </a:rPr>
              <a:t>Headers will be sent when actual output is generated </a:t>
            </a:r>
            <a:endParaRPr lang="en-US" altLang="zh-TW" sz="1400" b="1" dirty="0">
              <a:latin typeface="Courier New" pitchFamily="49" charset="0"/>
              <a:ea typeface="新細明體" pitchFamily="18" charset="-120"/>
            </a:endParaRPr>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83</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checkerboard(across)">
                                      <p:cBhvr>
                                        <p:cTn id="10" dur="500"/>
                                        <p:tgtEl>
                                          <p:spTgt spid="3">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checkerboard(across)">
                                      <p:cBhvr>
                                        <p:cTn id="13" dur="500"/>
                                        <p:tgtEl>
                                          <p:spTgt spid="3">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checkerboard(across)">
                                      <p:cBhvr>
                                        <p:cTn id="16" dur="500"/>
                                        <p:tgtEl>
                                          <p:spTgt spid="3">
                                            <p:txEl>
                                              <p:pRg st="5" end="5"/>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checkerboard(across)">
                                      <p:cBhvr>
                                        <p:cTn id="19" dur="500"/>
                                        <p:tgtEl>
                                          <p:spTgt spid="3">
                                            <p:txEl>
                                              <p:pRg st="6" end="6"/>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checkerboard(across)">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Response Headers Examples </a:t>
            </a:r>
          </a:p>
        </p:txBody>
      </p:sp>
      <p:sp>
        <p:nvSpPr>
          <p:cNvPr id="3" name="Content Placeholder 2"/>
          <p:cNvSpPr>
            <a:spLocks noGrp="1"/>
          </p:cNvSpPr>
          <p:nvPr>
            <p:ph idx="1"/>
          </p:nvPr>
        </p:nvSpPr>
        <p:spPr>
          <a:xfrm>
            <a:off x="304800" y="1143000"/>
            <a:ext cx="9144000" cy="5181600"/>
          </a:xfrm>
        </p:spPr>
        <p:txBody>
          <a:bodyPr/>
          <a:lstStyle/>
          <a:p>
            <a:r>
              <a:rPr lang="en-US" altLang="zh-TW" sz="2700" b="1" dirty="0">
                <a:solidFill>
                  <a:srgbClr val="0033CC"/>
                </a:solidFill>
                <a:latin typeface="Courier New" pitchFamily="49" charset="0"/>
                <a:cs typeface="Courier New" pitchFamily="49" charset="0"/>
              </a:rPr>
              <a:t>header() </a:t>
            </a:r>
            <a:r>
              <a:rPr lang="en-US" altLang="zh-TW" sz="2800" dirty="0">
                <a:ea typeface="新細明體" pitchFamily="18" charset="-120"/>
              </a:rPr>
              <a:t>must be called before any actual output is sent!</a:t>
            </a:r>
          </a:p>
          <a:p>
            <a:r>
              <a:rPr lang="en-US" altLang="zh-TW" sz="2800" dirty="0">
                <a:ea typeface="新細明體" pitchFamily="18" charset="-120"/>
              </a:rPr>
              <a:t>Redirecting </a:t>
            </a:r>
          </a:p>
          <a:p>
            <a:pPr defTabSz="463550" eaLnBrk="1" hangingPunct="1">
              <a:spcBef>
                <a:spcPts val="100"/>
              </a:spcBef>
              <a:buNone/>
              <a:tabLst>
                <a:tab pos="0" algn="l"/>
              </a:tabLst>
            </a:pPr>
            <a:r>
              <a:rPr lang="en-US" altLang="zh-TW" sz="2000" b="1" dirty="0">
                <a:latin typeface="Courier New" pitchFamily="49" charset="0"/>
                <a:ea typeface="新細明體" pitchFamily="18" charset="-120"/>
              </a:rPr>
              <a:t>&lt;?</a:t>
            </a:r>
            <a:r>
              <a:rPr lang="en-US" altLang="zh-TW" sz="2000" b="1" dirty="0" err="1">
                <a:latin typeface="Courier New" pitchFamily="49" charset="0"/>
                <a:ea typeface="新細明體" pitchFamily="18" charset="-120"/>
              </a:rPr>
              <a:t>php</a:t>
            </a:r>
            <a:endParaRPr lang="en-US" altLang="zh-TW" sz="2000" b="1" dirty="0">
              <a:latin typeface="Courier New" pitchFamily="49" charset="0"/>
              <a:ea typeface="新細明體" pitchFamily="18" charset="-120"/>
            </a:endParaRPr>
          </a:p>
          <a:p>
            <a:pPr defTabSz="463550" eaLnBrk="1" hangingPunct="1">
              <a:spcBef>
                <a:spcPts val="100"/>
              </a:spcBef>
              <a:buNone/>
              <a:tabLst>
                <a:tab pos="0" algn="l"/>
              </a:tabLst>
            </a:pPr>
            <a:r>
              <a:rPr lang="en-US" altLang="zh-TW" sz="2000" b="1" dirty="0">
                <a:latin typeface="Courier New" pitchFamily="49" charset="0"/>
                <a:ea typeface="新細明體" pitchFamily="18" charset="-120"/>
              </a:rPr>
              <a:t>	  header("Cache-Control: no-cache");</a:t>
            </a:r>
          </a:p>
          <a:p>
            <a:pPr defTabSz="463550" eaLnBrk="1" hangingPunct="1">
              <a:spcBef>
                <a:spcPts val="100"/>
              </a:spcBef>
              <a:buNone/>
              <a:tabLst>
                <a:tab pos="0" algn="l"/>
              </a:tabLst>
            </a:pPr>
            <a:r>
              <a:rPr lang="en-US" altLang="zh-TW" sz="2000" b="1" dirty="0">
                <a:latin typeface="Courier New" pitchFamily="49" charset="0"/>
                <a:ea typeface="新細明體" pitchFamily="18" charset="-120"/>
              </a:rPr>
              <a:t>  header('Location: http://www.google.com/');</a:t>
            </a:r>
          </a:p>
          <a:p>
            <a:pPr defTabSz="463550" eaLnBrk="1" hangingPunct="1">
              <a:spcBef>
                <a:spcPts val="100"/>
              </a:spcBef>
              <a:buNone/>
              <a:tabLst>
                <a:tab pos="0" algn="l"/>
              </a:tabLst>
            </a:pPr>
            <a:r>
              <a:rPr lang="en-US" altLang="zh-TW" sz="2000" b="1" dirty="0">
                <a:latin typeface="Courier New" pitchFamily="49" charset="0"/>
                <a:ea typeface="新細明體" pitchFamily="18" charset="-120"/>
              </a:rPr>
              <a:t>  exit(); </a:t>
            </a:r>
            <a:r>
              <a:rPr lang="en-US" altLang="zh-TW" sz="2000" b="1" dirty="0">
                <a:solidFill>
                  <a:srgbClr val="009900"/>
                </a:solidFill>
                <a:latin typeface="Courier New" pitchFamily="49" charset="0"/>
                <a:ea typeface="新細明體" pitchFamily="18" charset="-120"/>
              </a:rPr>
              <a:t>// Return immediately</a:t>
            </a:r>
          </a:p>
          <a:p>
            <a:pPr defTabSz="463550" eaLnBrk="1" hangingPunct="1">
              <a:spcBef>
                <a:spcPts val="100"/>
              </a:spcBef>
              <a:buNone/>
              <a:tabLst>
                <a:tab pos="0" algn="l"/>
              </a:tabLst>
            </a:pPr>
            <a:r>
              <a:rPr lang="en-US" altLang="zh-TW" sz="2000" b="1" dirty="0">
                <a:latin typeface="Courier New" pitchFamily="49" charset="0"/>
                <a:ea typeface="新細明體" pitchFamily="18" charset="-120"/>
              </a:rPr>
              <a:t>?&gt;</a:t>
            </a:r>
            <a:endParaRPr lang="en-US" altLang="zh-TW" sz="2000" dirty="0">
              <a:ea typeface="新細明體" pitchFamily="18" charset="-120"/>
            </a:endParaRPr>
          </a:p>
          <a:p>
            <a:r>
              <a:rPr lang="en-US" altLang="zh-TW" sz="2800" dirty="0">
                <a:ea typeface="新細明體" pitchFamily="18" charset="-120"/>
              </a:rPr>
              <a:t>Other Status Code</a:t>
            </a:r>
          </a:p>
          <a:p>
            <a:pPr defTabSz="463550" eaLnBrk="1" hangingPunct="1">
              <a:spcBef>
                <a:spcPts val="100"/>
              </a:spcBef>
              <a:buNone/>
              <a:tabLst>
                <a:tab pos="0" algn="l"/>
              </a:tabLst>
            </a:pPr>
            <a:r>
              <a:rPr lang="en-US" altLang="zh-TW" sz="2000" b="1" dirty="0">
                <a:latin typeface="Courier New" pitchFamily="49" charset="0"/>
                <a:ea typeface="新細明體" pitchFamily="18" charset="-120"/>
              </a:rPr>
              <a:t>&lt;?</a:t>
            </a:r>
            <a:r>
              <a:rPr lang="en-US" altLang="zh-TW" sz="2000" b="1" dirty="0" err="1">
                <a:latin typeface="Courier New" pitchFamily="49" charset="0"/>
                <a:ea typeface="新細明體" pitchFamily="18" charset="-120"/>
              </a:rPr>
              <a:t>php</a:t>
            </a:r>
            <a:endParaRPr lang="en-US" altLang="zh-TW" sz="2000" b="1" dirty="0">
              <a:latin typeface="Courier New" pitchFamily="49" charset="0"/>
              <a:ea typeface="新細明體" pitchFamily="18" charset="-120"/>
            </a:endParaRPr>
          </a:p>
          <a:p>
            <a:pPr defTabSz="463550" eaLnBrk="1" hangingPunct="1">
              <a:spcBef>
                <a:spcPts val="100"/>
              </a:spcBef>
              <a:buNone/>
              <a:tabLst>
                <a:tab pos="0" algn="l"/>
              </a:tabLst>
            </a:pPr>
            <a:r>
              <a:rPr lang="en-US" altLang="zh-TW" sz="2000" b="1" dirty="0">
                <a:latin typeface="Courier New" pitchFamily="49" charset="0"/>
                <a:ea typeface="新細明體" pitchFamily="18" charset="-120"/>
              </a:rPr>
              <a:t> header("HTTP/1.0 </a:t>
            </a:r>
            <a:r>
              <a:rPr lang="en-US" altLang="zh-TW" sz="2000" b="1" dirty="0">
                <a:solidFill>
                  <a:srgbClr val="0000FF"/>
                </a:solidFill>
                <a:latin typeface="Courier New" pitchFamily="49" charset="0"/>
                <a:ea typeface="新細明體" pitchFamily="18" charset="-120"/>
              </a:rPr>
              <a:t>404</a:t>
            </a:r>
            <a:r>
              <a:rPr lang="en-US" altLang="zh-TW" sz="2000" b="1" dirty="0">
                <a:latin typeface="Courier New" pitchFamily="49" charset="0"/>
                <a:ea typeface="新細明體" pitchFamily="18" charset="-120"/>
              </a:rPr>
              <a:t> Not Found");</a:t>
            </a:r>
          </a:p>
          <a:p>
            <a:pPr defTabSz="463550" eaLnBrk="1" hangingPunct="1">
              <a:spcBef>
                <a:spcPts val="100"/>
              </a:spcBef>
              <a:buNone/>
              <a:tabLst>
                <a:tab pos="0" algn="l"/>
              </a:tabLst>
            </a:pPr>
            <a:r>
              <a:rPr lang="en-US" altLang="zh-TW" sz="2000" b="1" dirty="0">
                <a:latin typeface="Courier New" pitchFamily="49" charset="0"/>
                <a:ea typeface="新細明體" pitchFamily="18" charset="-120"/>
              </a:rPr>
              <a:t>?&gt;</a:t>
            </a:r>
          </a:p>
          <a:p>
            <a:pPr defTabSz="463550" eaLnBrk="1" hangingPunct="1">
              <a:spcBef>
                <a:spcPts val="100"/>
              </a:spcBef>
              <a:buNone/>
              <a:tabLst>
                <a:tab pos="0" algn="l"/>
              </a:tabLst>
            </a:pPr>
            <a:r>
              <a:rPr lang="en-US" altLang="zh-TW" sz="2000" b="1" dirty="0">
                <a:latin typeface="Courier New" pitchFamily="49" charset="0"/>
                <a:ea typeface="新細明體" pitchFamily="18" charset="-120"/>
              </a:rPr>
              <a:t>&lt;html&gt; &lt;!-- Content of the error page --&gt; &lt;/html&gt;</a:t>
            </a:r>
          </a:p>
          <a:p>
            <a:pPr>
              <a:spcBef>
                <a:spcPts val="100"/>
              </a:spcBef>
              <a:buNone/>
            </a:pPr>
            <a:endParaRPr lang="en-US" altLang="zh-TW" sz="2400" b="1" dirty="0">
              <a:ea typeface="新細明體" pitchFamily="18" charset="-120"/>
            </a:endParaRPr>
          </a:p>
          <a:p>
            <a:pPr>
              <a:spcBef>
                <a:spcPts val="400"/>
              </a:spcBef>
            </a:pPr>
            <a:endParaRPr lang="en-US" sz="2400" b="1"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84</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heckerboard(across)">
                                      <p:cBhvr>
                                        <p:cTn id="12" dur="500"/>
                                        <p:tgtEl>
                                          <p:spTgt spid="3">
                                            <p:txEl>
                                              <p:pRg st="3" end="3"/>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checkerboard(across)">
                                      <p:cBhvr>
                                        <p:cTn id="15" dur="500"/>
                                        <p:tgtEl>
                                          <p:spTgt spid="3">
                                            <p:txEl>
                                              <p:pRg st="4" end="4"/>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checkerboard(across)">
                                      <p:cBhvr>
                                        <p:cTn id="18" dur="500"/>
                                        <p:tgtEl>
                                          <p:spTgt spid="3">
                                            <p:txEl>
                                              <p:pRg st="5" end="5"/>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checkerboard(across)">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checkerboard(across)">
                                      <p:cBhvr>
                                        <p:cTn id="26" dur="500"/>
                                        <p:tgtEl>
                                          <p:spTgt spid="3">
                                            <p:txEl>
                                              <p:pRg st="8" end="8"/>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checkerboard(across)">
                                      <p:cBhvr>
                                        <p:cTn id="29" dur="500"/>
                                        <p:tgtEl>
                                          <p:spTgt spid="3">
                                            <p:txEl>
                                              <p:pRg st="9" end="9"/>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32" dur="500"/>
                                        <p:tgtEl>
                                          <p:spTgt spid="3">
                                            <p:txEl>
                                              <p:pRg st="10" end="10"/>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3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spcBef>
                <a:spcPts val="800"/>
              </a:spcBef>
            </a:pPr>
            <a:r>
              <a:rPr lang="en-US" sz="3200" dirty="0">
                <a:solidFill>
                  <a:srgbClr val="C2C2C2"/>
                </a:solidFill>
              </a:rPr>
              <a:t>Introduction to CGI</a:t>
            </a:r>
          </a:p>
          <a:p>
            <a:pPr>
              <a:spcBef>
                <a:spcPts val="800"/>
              </a:spcBef>
            </a:pPr>
            <a:r>
              <a:rPr lang="en-US" sz="3200" dirty="0">
                <a:solidFill>
                  <a:srgbClr val="C2C2C2"/>
                </a:solidFill>
              </a:rPr>
              <a:t>Introduction to PHP</a:t>
            </a:r>
          </a:p>
          <a:p>
            <a:pPr>
              <a:spcBef>
                <a:spcPts val="800"/>
              </a:spcBef>
            </a:pPr>
            <a:r>
              <a:rPr lang="en-US" sz="3200" dirty="0">
                <a:solidFill>
                  <a:srgbClr val="C2C2C2"/>
                </a:solidFill>
              </a:rPr>
              <a:t>PHP Basic</a:t>
            </a:r>
          </a:p>
          <a:p>
            <a:pPr>
              <a:spcBef>
                <a:spcPts val="800"/>
              </a:spcBef>
            </a:pPr>
            <a:r>
              <a:rPr lang="en-US" sz="3200" dirty="0">
                <a:solidFill>
                  <a:srgbClr val="C2C2C2"/>
                </a:solidFill>
              </a:rPr>
              <a:t>Input Data Handling</a:t>
            </a:r>
          </a:p>
          <a:p>
            <a:pPr>
              <a:spcBef>
                <a:spcPts val="800"/>
              </a:spcBef>
            </a:pPr>
            <a:r>
              <a:rPr lang="en-US" sz="3200" dirty="0">
                <a:solidFill>
                  <a:srgbClr val="C2C2C2"/>
                </a:solidFill>
              </a:rPr>
              <a:t>HTTP Headers</a:t>
            </a:r>
          </a:p>
          <a:p>
            <a:pPr>
              <a:spcBef>
                <a:spcPts val="800"/>
              </a:spcBef>
            </a:pPr>
            <a:r>
              <a:rPr lang="en-US" sz="3200" dirty="0"/>
              <a:t>Cookies &amp; Session Management</a:t>
            </a:r>
          </a:p>
          <a:p>
            <a:pPr>
              <a:spcBef>
                <a:spcPts val="800"/>
              </a:spcBef>
            </a:pPr>
            <a:r>
              <a:rPr lang="en-US" sz="3200" dirty="0">
                <a:solidFill>
                  <a:srgbClr val="C2C2C2"/>
                </a:solidFill>
              </a:rPr>
              <a:t>Database</a:t>
            </a:r>
          </a:p>
          <a:p>
            <a:pPr>
              <a:spcBef>
                <a:spcPts val="800"/>
              </a:spcBef>
            </a:pPr>
            <a:r>
              <a:rPr lang="en-US" sz="3200" dirty="0">
                <a:solidFill>
                  <a:srgbClr val="C2C2C2"/>
                </a:solidFill>
              </a:rPr>
              <a:t>XML &amp; JSON</a:t>
            </a:r>
          </a:p>
          <a:p>
            <a:pPr>
              <a:spcBef>
                <a:spcPts val="800"/>
              </a:spcBef>
            </a:pPr>
            <a:r>
              <a:rPr lang="en-US" sz="3200" dirty="0">
                <a:solidFill>
                  <a:srgbClr val="C2C2C2"/>
                </a:solidFill>
              </a:rPr>
              <a:t>Error Handling</a:t>
            </a:r>
          </a:p>
          <a:p>
            <a:pPr>
              <a:spcBef>
                <a:spcPts val="800"/>
              </a:spcBef>
            </a:pPr>
            <a:endParaRPr lang="en-US" sz="3200" dirty="0">
              <a:solidFill>
                <a:srgbClr val="C2C2C2"/>
              </a:solidFill>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85</a:t>
            </a:fld>
            <a:endParaRPr lang="en-US" dirty="0"/>
          </a:p>
        </p:txBody>
      </p:sp>
    </p:spTree>
  </p:cSld>
  <p:clrMapOvr>
    <a:masterClrMapping/>
  </p:clrMapOvr>
  <p:transition>
    <p:strips/>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in Web Applications </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86</a:t>
            </a:fld>
            <a:endParaRPr lang="en-US" dirty="0"/>
          </a:p>
        </p:txBody>
      </p:sp>
      <p:sp>
        <p:nvSpPr>
          <p:cNvPr id="259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9073" name="Object 1"/>
          <p:cNvGraphicFramePr>
            <a:graphicFrameLocks noChangeAspect="1"/>
          </p:cNvGraphicFramePr>
          <p:nvPr>
            <p:extLst>
              <p:ext uri="{D42A27DB-BD31-4B8C-83A1-F6EECF244321}">
                <p14:modId xmlns:p14="http://schemas.microsoft.com/office/powerpoint/2010/main" val="1659329755"/>
              </p:ext>
            </p:extLst>
          </p:nvPr>
        </p:nvGraphicFramePr>
        <p:xfrm>
          <a:off x="533399" y="914400"/>
          <a:ext cx="8237425" cy="5399210"/>
        </p:xfrm>
        <a:graphic>
          <a:graphicData uri="http://schemas.openxmlformats.org/presentationml/2006/ole">
            <mc:AlternateContent xmlns:mc="http://schemas.openxmlformats.org/markup-compatibility/2006">
              <mc:Choice xmlns:v="urn:schemas-microsoft-com:vml" Requires="v">
                <p:oleObj name="Visio" r:id="rId3" imgW="6367653" imgH="4176078" progId="Visio.Drawing.11">
                  <p:embed/>
                </p:oleObj>
              </mc:Choice>
              <mc:Fallback>
                <p:oleObj name="Visio" r:id="rId3" imgW="6367653" imgH="4176078" progId="Visio.Drawing.11">
                  <p:embed/>
                  <p:pic>
                    <p:nvPicPr>
                      <p:cNvPr id="0" name="Picture 2"/>
                      <p:cNvPicPr>
                        <a:picLocks noChangeAspect="1" noChangeArrowheads="1"/>
                      </p:cNvPicPr>
                      <p:nvPr/>
                    </p:nvPicPr>
                    <p:blipFill>
                      <a:blip r:embed="rId4"/>
                      <a:srcRect/>
                      <a:stretch>
                        <a:fillRect/>
                      </a:stretch>
                    </p:blipFill>
                    <p:spPr bwMode="auto">
                      <a:xfrm>
                        <a:off x="533399" y="914400"/>
                        <a:ext cx="8237425" cy="5399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trips/>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Questions</a:t>
            </a:r>
          </a:p>
        </p:txBody>
      </p:sp>
      <p:sp>
        <p:nvSpPr>
          <p:cNvPr id="3" name="Content Placeholder 2"/>
          <p:cNvSpPr>
            <a:spLocks noGrp="1"/>
          </p:cNvSpPr>
          <p:nvPr>
            <p:ph idx="1"/>
          </p:nvPr>
        </p:nvSpPr>
        <p:spPr>
          <a:xfrm>
            <a:off x="304800" y="1143000"/>
            <a:ext cx="8686800" cy="5181600"/>
          </a:xfrm>
        </p:spPr>
        <p:txBody>
          <a:bodyPr/>
          <a:lstStyle/>
          <a:p>
            <a:r>
              <a:rPr lang="en-US" dirty="0"/>
              <a:t>Sample application: Student A want to check his course grades on the portal</a:t>
            </a:r>
          </a:p>
          <a:p>
            <a:pPr>
              <a:spcBef>
                <a:spcPts val="1500"/>
              </a:spcBef>
            </a:pPr>
            <a:r>
              <a:rPr lang="en-US" sz="3200" dirty="0"/>
              <a:t>Q1: Is this client the “Student A”?</a:t>
            </a:r>
          </a:p>
          <a:p>
            <a:pPr lvl="1">
              <a:spcBef>
                <a:spcPts val="300"/>
              </a:spcBef>
            </a:pPr>
            <a:r>
              <a:rPr lang="en-US" sz="2800" dirty="0"/>
              <a:t>User authentication</a:t>
            </a:r>
          </a:p>
          <a:p>
            <a:pPr>
              <a:spcBef>
                <a:spcPts val="300"/>
              </a:spcBef>
            </a:pPr>
            <a:r>
              <a:rPr lang="en-US" sz="3200" dirty="0"/>
              <a:t>Q2: Are these requests from the client who is authenticated as the “Student A”?</a:t>
            </a:r>
          </a:p>
          <a:p>
            <a:pPr lvl="1">
              <a:spcBef>
                <a:spcPts val="300"/>
              </a:spcBef>
            </a:pPr>
            <a:r>
              <a:rPr lang="en-US" sz="2800" dirty="0"/>
              <a:t>User/Request identification </a:t>
            </a:r>
          </a:p>
          <a:p>
            <a:pPr>
              <a:spcBef>
                <a:spcPts val="300"/>
              </a:spcBef>
            </a:pPr>
            <a:r>
              <a:rPr lang="en-US" sz="3200" dirty="0"/>
              <a:t>Q3: How to store temporary data between login &amp; logoff of the client (e.g., name, login state, …)</a:t>
            </a:r>
          </a:p>
          <a:p>
            <a:pPr lvl="1">
              <a:spcBef>
                <a:spcPts val="300"/>
              </a:spcBef>
            </a:pPr>
            <a:r>
              <a:rPr lang="en-US" sz="2800" dirty="0"/>
              <a:t>Session management</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87</a:t>
            </a:fld>
            <a:endParaRPr lang="en-US" dirty="0"/>
          </a:p>
        </p:txBody>
      </p:sp>
    </p:spTree>
    <p:extLst>
      <p:ext uri="{BB962C8B-B14F-4D97-AF65-F5344CB8AC3E}">
        <p14:creationId xmlns:p14="http://schemas.microsoft.com/office/powerpoint/2010/main" val="847273165"/>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Authentication</a:t>
            </a:r>
          </a:p>
        </p:txBody>
      </p:sp>
      <p:sp>
        <p:nvSpPr>
          <p:cNvPr id="3" name="Content Placeholder 2"/>
          <p:cNvSpPr>
            <a:spLocks noGrp="1"/>
          </p:cNvSpPr>
          <p:nvPr>
            <p:ph idx="1"/>
          </p:nvPr>
        </p:nvSpPr>
        <p:spPr>
          <a:xfrm>
            <a:off x="304800" y="1143000"/>
            <a:ext cx="8839200" cy="5181600"/>
          </a:xfrm>
        </p:spPr>
        <p:txBody>
          <a:bodyPr/>
          <a:lstStyle/>
          <a:p>
            <a:r>
              <a:rPr lang="en-US" dirty="0"/>
              <a:t>Different mechanisms for authentication</a:t>
            </a:r>
          </a:p>
          <a:p>
            <a:pPr lvl="1"/>
            <a:r>
              <a:rPr lang="en-US" dirty="0"/>
              <a:t>HTTP authentication header (No secure and rarely usable)</a:t>
            </a:r>
          </a:p>
          <a:p>
            <a:pPr lvl="2"/>
            <a:r>
              <a:rPr lang="en-US" dirty="0"/>
              <a:t>1) Server built-in functionality for authentication </a:t>
            </a:r>
          </a:p>
          <a:p>
            <a:pPr lvl="3"/>
            <a:r>
              <a:rPr lang="en-US" dirty="0"/>
              <a:t>Proper server configuration</a:t>
            </a:r>
          </a:p>
          <a:p>
            <a:pPr lvl="3"/>
            <a:r>
              <a:rPr lang="en-US" dirty="0"/>
              <a:t>No server side scripting</a:t>
            </a:r>
          </a:p>
          <a:p>
            <a:pPr lvl="2"/>
            <a:r>
              <a:rPr lang="en-US" dirty="0"/>
              <a:t>2) Server side scripting to use the HTTP headers</a:t>
            </a:r>
          </a:p>
          <a:p>
            <a:pPr lvl="1"/>
            <a:r>
              <a:rPr lang="en-US" dirty="0"/>
              <a:t>Pure HTML</a:t>
            </a:r>
          </a:p>
          <a:p>
            <a:pPr lvl="2"/>
            <a:r>
              <a:rPr lang="en-US" dirty="0"/>
              <a:t>Without HTTP Authentication headers</a:t>
            </a:r>
          </a:p>
          <a:p>
            <a:pPr lvl="2"/>
            <a:r>
              <a:rPr lang="en-US" dirty="0"/>
              <a:t>Using HTML forms + Server side scripting </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88</a:t>
            </a:fld>
            <a:endParaRPr lang="en-US" dirty="0"/>
          </a:p>
        </p:txBody>
      </p:sp>
    </p:spTree>
    <p:extLst>
      <p:ext uri="{BB962C8B-B14F-4D97-AF65-F5344CB8AC3E}">
        <p14:creationId xmlns:p14="http://schemas.microsoft.com/office/powerpoint/2010/main" val="3474072462"/>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checkerboard(across)">
                                      <p:cBhvr>
                                        <p:cTn id="10" dur="500"/>
                                        <p:tgtEl>
                                          <p:spTgt spid="3">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checkerboard(across)">
                                      <p:cBhvr>
                                        <p:cTn id="13" dur="500"/>
                                        <p:tgtEl>
                                          <p:spTgt spid="3">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checkerboard(across)">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checkerboard(across)">
                                      <p:cBhvr>
                                        <p:cTn id="21" dur="500"/>
                                        <p:tgtEl>
                                          <p:spTgt spid="3">
                                            <p:txEl>
                                              <p:pRg st="7" end="7"/>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checkerboard(across)">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Based Authentication 1</a:t>
            </a:r>
          </a:p>
        </p:txBody>
      </p:sp>
      <p:sp>
        <p:nvSpPr>
          <p:cNvPr id="3" name="Content Placeholder 2"/>
          <p:cNvSpPr>
            <a:spLocks noGrp="1"/>
          </p:cNvSpPr>
          <p:nvPr>
            <p:ph idx="1"/>
          </p:nvPr>
        </p:nvSpPr>
        <p:spPr>
          <a:xfrm>
            <a:off x="304800" y="1143000"/>
            <a:ext cx="8839200" cy="5181600"/>
          </a:xfrm>
        </p:spPr>
        <p:txBody>
          <a:bodyPr/>
          <a:lstStyle/>
          <a:p>
            <a:pPr>
              <a:spcBef>
                <a:spcPts val="300"/>
              </a:spcBef>
            </a:pPr>
            <a:r>
              <a:rPr lang="en-US" sz="2800" dirty="0"/>
              <a:t>HTTP support authentication: Basic &amp; Digest modes</a:t>
            </a:r>
          </a:p>
          <a:p>
            <a:pPr>
              <a:spcBef>
                <a:spcPts val="300"/>
              </a:spcBef>
            </a:pPr>
            <a:r>
              <a:rPr lang="en-US" sz="2800" dirty="0"/>
              <a:t>Modern web servers have built-in support for HTTP authentication, Configure server </a:t>
            </a:r>
          </a:p>
          <a:p>
            <a:pPr lvl="1">
              <a:spcBef>
                <a:spcPts val="300"/>
              </a:spcBef>
            </a:pPr>
            <a:r>
              <a:rPr lang="en-US" sz="2400" dirty="0"/>
              <a:t>To set “WWW-Authentication” header</a:t>
            </a:r>
          </a:p>
          <a:p>
            <a:pPr lvl="1">
              <a:spcBef>
                <a:spcPts val="300"/>
              </a:spcBef>
            </a:pPr>
            <a:r>
              <a:rPr lang="en-US" sz="2400" dirty="0"/>
              <a:t>To check user/pass (using a password file) </a:t>
            </a:r>
          </a:p>
          <a:p>
            <a:r>
              <a:rPr lang="en-US" sz="2800" dirty="0"/>
              <a:t>PHP scripts have read/write access to HTTP headers</a:t>
            </a:r>
          </a:p>
          <a:p>
            <a:r>
              <a:rPr lang="en-US" sz="2800" dirty="0"/>
              <a:t>At the first access, set “WWW-Authentication”</a:t>
            </a:r>
          </a:p>
          <a:p>
            <a:pPr lvl="1"/>
            <a:r>
              <a:rPr lang="en-US" sz="2400" b="1" dirty="0">
                <a:solidFill>
                  <a:srgbClr val="0033CC"/>
                </a:solidFill>
                <a:latin typeface="Courier New" pitchFamily="49" charset="0"/>
                <a:cs typeface="Courier New" pitchFamily="49" charset="0"/>
              </a:rPr>
              <a:t>header()</a:t>
            </a:r>
            <a:r>
              <a:rPr lang="en-US" sz="2400" dirty="0"/>
              <a:t> function</a:t>
            </a:r>
          </a:p>
          <a:p>
            <a:r>
              <a:rPr lang="en-US" sz="2800" dirty="0"/>
              <a:t>In the following accesses to this directory or subdirectories check user/pass</a:t>
            </a:r>
          </a:p>
          <a:p>
            <a:pPr lvl="1"/>
            <a:r>
              <a:rPr lang="en-US" sz="2400" dirty="0"/>
              <a:t>Which are sent automatically by browser</a:t>
            </a:r>
          </a:p>
          <a:p>
            <a:pPr marL="344487" lvl="1" indent="0">
              <a:buNone/>
            </a:pPr>
            <a:endParaRPr lang="en-US" dirty="0"/>
          </a:p>
          <a:p>
            <a:pPr>
              <a:spcBef>
                <a:spcPts val="300"/>
              </a:spcBef>
            </a:pPr>
            <a:endParaRPr lang="en-US" sz="28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89</a:t>
            </a:fld>
            <a:endParaRPr lang="en-US" dirty="0"/>
          </a:p>
        </p:txBody>
      </p:sp>
    </p:spTree>
    <p:extLst>
      <p:ext uri="{BB962C8B-B14F-4D97-AF65-F5344CB8AC3E}">
        <p14:creationId xmlns:p14="http://schemas.microsoft.com/office/powerpoint/2010/main" val="520481857"/>
      </p:ext>
    </p:extLst>
  </p:cSld>
  <p:clrMapOvr>
    <a:masterClrMapping/>
  </p:clrMapOvr>
  <p:transition>
    <p:strips/>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新細明體" pitchFamily="18" charset="-120"/>
              </a:rPr>
              <a:t>Overview of Server-Side Scripting</a:t>
            </a:r>
            <a:endParaRPr lang="en-US" dirty="0"/>
          </a:p>
        </p:txBody>
      </p:sp>
      <p:sp>
        <p:nvSpPr>
          <p:cNvPr id="3" name="Content Placeholder 2"/>
          <p:cNvSpPr>
            <a:spLocks noGrp="1"/>
          </p:cNvSpPr>
          <p:nvPr>
            <p:ph idx="1"/>
          </p:nvPr>
        </p:nvSpPr>
        <p:spPr>
          <a:xfrm>
            <a:off x="304800" y="1143000"/>
            <a:ext cx="8839200" cy="5181600"/>
          </a:xfrm>
        </p:spPr>
        <p:txBody>
          <a:bodyPr/>
          <a:lstStyle/>
          <a:p>
            <a:r>
              <a:rPr lang="en-US" dirty="0"/>
              <a:t>A </a:t>
            </a:r>
            <a:r>
              <a:rPr lang="en-US" dirty="0">
                <a:solidFill>
                  <a:srgbClr val="FF0000"/>
                </a:solidFill>
              </a:rPr>
              <a:t>web server </a:t>
            </a:r>
            <a:r>
              <a:rPr lang="en-US" dirty="0"/>
              <a:t>is a computer program that serves web pages to users</a:t>
            </a:r>
          </a:p>
          <a:p>
            <a:pPr lvl="1"/>
            <a:r>
              <a:rPr lang="en-US" dirty="0"/>
              <a:t>Responsible for accepting requests from clients, processing them, and returning the requested web page.</a:t>
            </a:r>
          </a:p>
          <a:p>
            <a:pPr lvl="1"/>
            <a:r>
              <a:rPr lang="en-US" dirty="0"/>
              <a:t> Typically used to host websites and run other type of applications such as PHP in Server side.</a:t>
            </a:r>
          </a:p>
          <a:p>
            <a:r>
              <a:rPr lang="en-US" dirty="0"/>
              <a:t>Server side programming needs to be run inside Web servers.</a:t>
            </a:r>
          </a:p>
          <a:p>
            <a:pPr lvl="1"/>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9</a:t>
            </a:fld>
            <a:endParaRPr lang="en-US" dirty="0"/>
          </a:p>
        </p:txBody>
      </p:sp>
    </p:spTree>
    <p:extLst>
      <p:ext uri="{BB962C8B-B14F-4D97-AF65-F5344CB8AC3E}">
        <p14:creationId xmlns:p14="http://schemas.microsoft.com/office/powerpoint/2010/main" val="2696441950"/>
      </p:ext>
    </p:extLst>
  </p:cSld>
  <p:clrMapOvr>
    <a:masterClrMapping/>
  </p:clrMapOvr>
  <p:transition>
    <p:strips/>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71CB3-B6CC-474F-9FE6-BB51D1422C75}"/>
              </a:ext>
            </a:extLst>
          </p:cNvPr>
          <p:cNvSpPr>
            <a:spLocks noGrp="1"/>
          </p:cNvSpPr>
          <p:nvPr>
            <p:ph type="title"/>
          </p:nvPr>
        </p:nvSpPr>
        <p:spPr/>
        <p:txBody>
          <a:bodyPr/>
          <a:lstStyle/>
          <a:p>
            <a:r>
              <a:rPr lang="en-US" dirty="0"/>
              <a:t>HTTP </a:t>
            </a:r>
            <a:r>
              <a:rPr lang="en-US"/>
              <a:t>Authentication Exampl</a:t>
            </a:r>
          </a:p>
        </p:txBody>
      </p:sp>
      <p:sp>
        <p:nvSpPr>
          <p:cNvPr id="4" name="Slide Number Placeholder 3">
            <a:extLst>
              <a:ext uri="{FF2B5EF4-FFF2-40B4-BE49-F238E27FC236}">
                <a16:creationId xmlns:a16="http://schemas.microsoft.com/office/drawing/2014/main" id="{BE406758-2527-45D5-8610-5FF12E76C1B0}"/>
              </a:ext>
            </a:extLst>
          </p:cNvPr>
          <p:cNvSpPr>
            <a:spLocks noGrp="1"/>
          </p:cNvSpPr>
          <p:nvPr>
            <p:ph type="sldNum" sz="quarter" idx="10"/>
          </p:nvPr>
        </p:nvSpPr>
        <p:spPr/>
        <p:txBody>
          <a:bodyPr/>
          <a:lstStyle/>
          <a:p>
            <a:pPr>
              <a:defRPr/>
            </a:pPr>
            <a:fld id="{2D801DCE-B9BA-4E03-9E27-F95A86438FEE}" type="slidenum">
              <a:rPr lang="en-US" smtClean="0"/>
              <a:pPr>
                <a:defRPr/>
              </a:pPr>
              <a:t>90</a:t>
            </a:fld>
            <a:endParaRPr lang="en-US" dirty="0"/>
          </a:p>
        </p:txBody>
      </p:sp>
      <p:pic>
        <p:nvPicPr>
          <p:cNvPr id="5" name="Picture 4">
            <a:extLst>
              <a:ext uri="{FF2B5EF4-FFF2-40B4-BE49-F238E27FC236}">
                <a16:creationId xmlns:a16="http://schemas.microsoft.com/office/drawing/2014/main" id="{B204B805-D44E-4222-83B5-F310907700A9}"/>
              </a:ext>
            </a:extLst>
          </p:cNvPr>
          <p:cNvPicPr>
            <a:picLocks noChangeAspect="1"/>
          </p:cNvPicPr>
          <p:nvPr/>
        </p:nvPicPr>
        <p:blipFill>
          <a:blip r:embed="rId2"/>
          <a:stretch>
            <a:fillRect/>
          </a:stretch>
        </p:blipFill>
        <p:spPr>
          <a:xfrm>
            <a:off x="609600" y="1219200"/>
            <a:ext cx="7620000" cy="4955161"/>
          </a:xfrm>
          <a:prstGeom prst="rect">
            <a:avLst/>
          </a:prstGeom>
        </p:spPr>
      </p:pic>
    </p:spTree>
    <p:extLst>
      <p:ext uri="{BB962C8B-B14F-4D97-AF65-F5344CB8AC3E}">
        <p14:creationId xmlns:p14="http://schemas.microsoft.com/office/powerpoint/2010/main" val="2236831823"/>
      </p:ext>
    </p:extLst>
  </p:cSld>
  <p:clrMapOvr>
    <a:masterClrMapping/>
  </p:clrMapOvr>
  <p:transition>
    <p:strips/>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Basic Authentication in PHP</a:t>
            </a:r>
          </a:p>
        </p:txBody>
      </p:sp>
      <p:sp>
        <p:nvSpPr>
          <p:cNvPr id="3" name="Content Placeholder 2"/>
          <p:cNvSpPr>
            <a:spLocks noGrp="1"/>
          </p:cNvSpPr>
          <p:nvPr>
            <p:ph idx="1"/>
          </p:nvPr>
        </p:nvSpPr>
        <p:spPr>
          <a:xfrm>
            <a:off x="304800" y="1143000"/>
            <a:ext cx="8839200" cy="5181600"/>
          </a:xfrm>
        </p:spPr>
        <p:txBody>
          <a:bodyPr/>
          <a:lstStyle/>
          <a:p>
            <a:pPr>
              <a:spcBef>
                <a:spcPts val="100"/>
              </a:spcBef>
              <a:buNone/>
            </a:pPr>
            <a:r>
              <a:rPr lang="en-US" sz="1800" b="1" dirty="0">
                <a:latin typeface="Courier New" pitchFamily="49" charset="0"/>
                <a:cs typeface="Courier New" pitchFamily="49" charset="0"/>
              </a:rPr>
              <a:t>&lt;?</a:t>
            </a:r>
            <a:r>
              <a:rPr lang="en-US" sz="1800" b="1" dirty="0" err="1">
                <a:latin typeface="Courier New" pitchFamily="49" charset="0"/>
                <a:cs typeface="Courier New" pitchFamily="49" charset="0"/>
              </a:rPr>
              <a:t>php</a:t>
            </a:r>
            <a:endParaRPr lang="en-US" sz="1800" b="1" dirty="0">
              <a:latin typeface="Courier New" pitchFamily="49" charset="0"/>
              <a:cs typeface="Courier New" pitchFamily="49" charset="0"/>
            </a:endParaRPr>
          </a:p>
          <a:p>
            <a:pPr>
              <a:spcBef>
                <a:spcPts val="100"/>
              </a:spcBef>
              <a:buNone/>
            </a:pPr>
            <a:r>
              <a:rPr lang="en-US" sz="1800" b="1" dirty="0">
                <a:latin typeface="Courier New" pitchFamily="49" charset="0"/>
                <a:cs typeface="Courier New" pitchFamily="49" charset="0"/>
              </a:rPr>
              <a:t>function prompt(){</a:t>
            </a:r>
          </a:p>
          <a:p>
            <a:pPr>
              <a:spcBef>
                <a:spcPts val="100"/>
              </a:spcBef>
              <a:buNone/>
            </a:pPr>
            <a:r>
              <a:rPr lang="en-US" sz="1800" b="1" dirty="0">
                <a:latin typeface="Courier New" pitchFamily="49" charset="0"/>
                <a:cs typeface="Courier New" pitchFamily="49" charset="0"/>
              </a:rPr>
              <a:t>    </a:t>
            </a:r>
            <a:r>
              <a:rPr lang="en-US" sz="1800" b="1" dirty="0">
                <a:solidFill>
                  <a:srgbClr val="0033CC"/>
                </a:solidFill>
                <a:latin typeface="Courier New" pitchFamily="49" charset="0"/>
                <a:cs typeface="Courier New" pitchFamily="49" charset="0"/>
              </a:rPr>
              <a:t>header('WWW-Authenticate: Basic realm="Protected Page"');</a:t>
            </a:r>
          </a:p>
          <a:p>
            <a:pPr>
              <a:spcBef>
                <a:spcPts val="100"/>
              </a:spcBef>
              <a:buNone/>
            </a:pPr>
            <a:r>
              <a:rPr lang="en-US" sz="1800" b="1" dirty="0">
                <a:latin typeface="Courier New" pitchFamily="49" charset="0"/>
                <a:cs typeface="Courier New" pitchFamily="49" charset="0"/>
              </a:rPr>
              <a:t>    </a:t>
            </a:r>
            <a:r>
              <a:rPr lang="en-US" sz="1800" b="1" dirty="0">
                <a:solidFill>
                  <a:srgbClr val="0033CC"/>
                </a:solidFill>
                <a:latin typeface="Courier New" pitchFamily="49" charset="0"/>
                <a:cs typeface="Courier New" pitchFamily="49" charset="0"/>
              </a:rPr>
              <a:t>header('HTTP/1.0 401 Unauthorized');</a:t>
            </a:r>
          </a:p>
          <a:p>
            <a:pPr>
              <a:spcBef>
                <a:spcPts val="100"/>
              </a:spcBef>
              <a:buNone/>
            </a:pPr>
            <a:r>
              <a:rPr lang="en-US" sz="1800" b="1" dirty="0">
                <a:latin typeface="Courier New" pitchFamily="49" charset="0"/>
                <a:cs typeface="Courier New" pitchFamily="49" charset="0"/>
              </a:rPr>
              <a:t>    die('You must enter a valid username &amp; password');</a:t>
            </a:r>
          </a:p>
          <a:p>
            <a:pPr>
              <a:spcBef>
                <a:spcPts val="100"/>
              </a:spcBef>
              <a:buNone/>
            </a:pPr>
            <a:endParaRPr lang="en-US" sz="1800" b="1" dirty="0">
              <a:latin typeface="Courier New" pitchFamily="49" charset="0"/>
              <a:cs typeface="Courier New" pitchFamily="49" charset="0"/>
            </a:endParaRPr>
          </a:p>
          <a:p>
            <a:pPr>
              <a:spcBef>
                <a:spcPts val="100"/>
              </a:spcBef>
              <a:buNone/>
            </a:pPr>
            <a:r>
              <a:rPr lang="en-US" sz="1800" b="1" dirty="0">
                <a:latin typeface="Courier New" pitchFamily="49" charset="0"/>
                <a:cs typeface="Courier New" pitchFamily="49" charset="0"/>
              </a:rPr>
              <a:t>}</a:t>
            </a:r>
          </a:p>
          <a:p>
            <a:pPr>
              <a:spcBef>
                <a:spcPts val="100"/>
              </a:spcBef>
              <a:buNone/>
            </a:pPr>
            <a:r>
              <a:rPr lang="en-US" sz="1800" b="1" dirty="0">
                <a:latin typeface="Courier New" pitchFamily="49" charset="0"/>
                <a:cs typeface="Courier New" pitchFamily="49" charset="0"/>
              </a:rPr>
              <a:t>function </a:t>
            </a:r>
            <a:r>
              <a:rPr lang="en-US" sz="1800" b="1" dirty="0" err="1">
                <a:latin typeface="Courier New" pitchFamily="49" charset="0"/>
                <a:cs typeface="Courier New" pitchFamily="49" charset="0"/>
              </a:rPr>
              <a:t>checkpass</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name,$pass</a:t>
            </a:r>
            <a:r>
              <a:rPr lang="en-US" sz="1800" b="1" dirty="0">
                <a:latin typeface="Courier New" pitchFamily="49" charset="0"/>
                <a:cs typeface="Courier New" pitchFamily="49" charset="0"/>
              </a:rPr>
              <a:t>){</a:t>
            </a:r>
          </a:p>
          <a:p>
            <a:pPr>
              <a:spcBef>
                <a:spcPts val="100"/>
              </a:spcBef>
              <a:buNone/>
            </a:pPr>
            <a:r>
              <a:rPr lang="en-US" sz="1800" b="1" dirty="0">
                <a:latin typeface="Courier New" pitchFamily="49" charset="0"/>
                <a:cs typeface="Courier New" pitchFamily="49" charset="0"/>
              </a:rPr>
              <a:t>	if((</a:t>
            </a:r>
            <a:r>
              <a:rPr lang="en-US" sz="1800" b="1" dirty="0" err="1">
                <a:latin typeface="Courier New" pitchFamily="49" charset="0"/>
                <a:cs typeface="Courier New" pitchFamily="49" charset="0"/>
              </a:rPr>
              <a:t>strcmp</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name,"abc</a:t>
            </a:r>
            <a:r>
              <a:rPr lang="en-US" sz="1800" b="1" dirty="0">
                <a:latin typeface="Courier New" pitchFamily="49" charset="0"/>
                <a:cs typeface="Courier New" pitchFamily="49" charset="0"/>
              </a:rPr>
              <a:t>") == 0) &amp;&amp; (</a:t>
            </a:r>
            <a:r>
              <a:rPr lang="en-US" sz="1800" b="1" dirty="0" err="1">
                <a:latin typeface="Courier New" pitchFamily="49" charset="0"/>
                <a:cs typeface="Courier New" pitchFamily="49" charset="0"/>
              </a:rPr>
              <a:t>strcmp</a:t>
            </a:r>
            <a:r>
              <a:rPr lang="en-US" sz="1800" b="1" dirty="0">
                <a:latin typeface="Courier New" pitchFamily="49" charset="0"/>
                <a:cs typeface="Courier New" pitchFamily="49" charset="0"/>
              </a:rPr>
              <a:t>($pass,"123") == 0))</a:t>
            </a:r>
          </a:p>
          <a:p>
            <a:pPr>
              <a:spcBef>
                <a:spcPts val="100"/>
              </a:spcBef>
              <a:buNone/>
            </a:pPr>
            <a:r>
              <a:rPr lang="en-US" sz="1800" b="1" dirty="0">
                <a:latin typeface="Courier New" pitchFamily="49" charset="0"/>
                <a:cs typeface="Courier New" pitchFamily="49" charset="0"/>
              </a:rPr>
              <a:t>		return TRUE;</a:t>
            </a:r>
          </a:p>
          <a:p>
            <a:pPr>
              <a:spcBef>
                <a:spcPts val="100"/>
              </a:spcBef>
              <a:buNone/>
            </a:pPr>
            <a:r>
              <a:rPr lang="en-US" sz="1800" b="1" dirty="0">
                <a:latin typeface="Courier New" pitchFamily="49" charset="0"/>
                <a:cs typeface="Courier New" pitchFamily="49" charset="0"/>
              </a:rPr>
              <a:t>	else</a:t>
            </a:r>
          </a:p>
          <a:p>
            <a:pPr>
              <a:spcBef>
                <a:spcPts val="100"/>
              </a:spcBef>
              <a:buNone/>
            </a:pPr>
            <a:r>
              <a:rPr lang="en-US" sz="1800" b="1" dirty="0">
                <a:latin typeface="Courier New" pitchFamily="49" charset="0"/>
                <a:cs typeface="Courier New" pitchFamily="49" charset="0"/>
              </a:rPr>
              <a:t>		return FALSE;</a:t>
            </a:r>
          </a:p>
          <a:p>
            <a:pPr>
              <a:spcBef>
                <a:spcPts val="100"/>
              </a:spcBef>
              <a:buNone/>
            </a:pPr>
            <a:r>
              <a:rPr lang="en-US" sz="1800" b="1" dirty="0">
                <a:latin typeface="Courier New" pitchFamily="49" charset="0"/>
                <a:cs typeface="Courier New" pitchFamily="49" charset="0"/>
              </a:rPr>
              <a:t>}</a:t>
            </a:r>
          </a:p>
          <a:p>
            <a:pPr>
              <a:spcBef>
                <a:spcPts val="100"/>
              </a:spcBef>
              <a:buNone/>
            </a:pPr>
            <a:endParaRPr lang="en-US" sz="1800" b="1" dirty="0">
              <a:latin typeface="Courier New" pitchFamily="49" charset="0"/>
              <a:cs typeface="Courier New" pitchFamily="49" charset="0"/>
            </a:endParaRPr>
          </a:p>
          <a:p>
            <a:pPr>
              <a:spcBef>
                <a:spcPts val="100"/>
              </a:spcBef>
              <a:buNone/>
            </a:pPr>
            <a:r>
              <a:rPr lang="en-US" sz="1800" b="1" dirty="0">
                <a:latin typeface="Courier New" pitchFamily="49" charset="0"/>
                <a:cs typeface="Courier New" pitchFamily="49" charset="0"/>
              </a:rPr>
              <a:t>if(</a:t>
            </a:r>
            <a:r>
              <a:rPr lang="en-US" sz="1800" b="1" dirty="0">
                <a:solidFill>
                  <a:srgbClr val="0033CC"/>
                </a:solidFill>
                <a:latin typeface="Courier New" pitchFamily="49" charset="0"/>
                <a:cs typeface="Courier New" pitchFamily="49" charset="0"/>
              </a:rPr>
              <a:t>!</a:t>
            </a:r>
            <a:r>
              <a:rPr lang="en-US" sz="1800" b="1" dirty="0" err="1">
                <a:solidFill>
                  <a:srgbClr val="0033CC"/>
                </a:solidFill>
                <a:latin typeface="Courier New" pitchFamily="49" charset="0"/>
                <a:cs typeface="Courier New" pitchFamily="49" charset="0"/>
              </a:rPr>
              <a:t>isset</a:t>
            </a:r>
            <a:r>
              <a:rPr lang="en-US" sz="1800" b="1" dirty="0">
                <a:solidFill>
                  <a:srgbClr val="0033CC"/>
                </a:solidFill>
                <a:latin typeface="Courier New" pitchFamily="49" charset="0"/>
                <a:cs typeface="Courier New" pitchFamily="49" charset="0"/>
              </a:rPr>
              <a:t>($_SERVER['</a:t>
            </a:r>
            <a:r>
              <a:rPr lang="en-US" sz="1800" b="1" dirty="0" err="1">
                <a:solidFill>
                  <a:srgbClr val="0033CC"/>
                </a:solidFill>
                <a:latin typeface="Courier New" pitchFamily="49" charset="0"/>
                <a:cs typeface="Courier New" pitchFamily="49" charset="0"/>
              </a:rPr>
              <a:t>PHP_AUTH_USER</a:t>
            </a:r>
            <a:r>
              <a:rPr lang="en-US" sz="1800" b="1" dirty="0">
                <a:solidFill>
                  <a:srgbClr val="0033CC"/>
                </a:solidFill>
                <a:latin typeface="Courier New" pitchFamily="49" charset="0"/>
                <a:cs typeface="Courier New" pitchFamily="49" charset="0"/>
              </a:rPr>
              <a:t>'])</a:t>
            </a:r>
            <a:r>
              <a:rPr lang="en-US" sz="1800" b="1" dirty="0">
                <a:latin typeface="Courier New" pitchFamily="49" charset="0"/>
                <a:cs typeface="Courier New" pitchFamily="49" charset="0"/>
              </a:rPr>
              <a:t>){</a:t>
            </a:r>
          </a:p>
          <a:p>
            <a:pPr>
              <a:spcBef>
                <a:spcPts val="100"/>
              </a:spcBef>
              <a:buNone/>
            </a:pPr>
            <a:r>
              <a:rPr lang="en-US" sz="1800" b="1" dirty="0">
                <a:latin typeface="Courier New" pitchFamily="49" charset="0"/>
                <a:cs typeface="Courier New" pitchFamily="49" charset="0"/>
              </a:rPr>
              <a:t>	prompt();</a:t>
            </a:r>
          </a:p>
          <a:p>
            <a:pPr>
              <a:spcBef>
                <a:spcPts val="100"/>
              </a:spcBef>
              <a:buNone/>
            </a:pPr>
            <a:r>
              <a:rPr lang="en-US" sz="1800" b="1" dirty="0">
                <a:latin typeface="Courier New" pitchFamily="49" charset="0"/>
                <a:cs typeface="Courier New" pitchFamily="49" charset="0"/>
              </a:rPr>
              <a:t>} </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91</a:t>
            </a:fld>
            <a:endParaRPr lang="en-US" dirty="0"/>
          </a:p>
        </p:txBody>
      </p:sp>
    </p:spTree>
    <p:extLst>
      <p:ext uri="{BB962C8B-B14F-4D97-AF65-F5344CB8AC3E}">
        <p14:creationId xmlns:p14="http://schemas.microsoft.com/office/powerpoint/2010/main" val="2664559353"/>
      </p:ext>
    </p:extLst>
  </p:cSld>
  <p:clrMapOvr>
    <a:masterClrMapping/>
  </p:clrMapOvr>
  <p:transition>
    <p:strips/>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Basic Authentication in PHP</a:t>
            </a:r>
          </a:p>
        </p:txBody>
      </p:sp>
      <p:sp>
        <p:nvSpPr>
          <p:cNvPr id="3" name="Content Placeholder 2"/>
          <p:cNvSpPr>
            <a:spLocks noGrp="1"/>
          </p:cNvSpPr>
          <p:nvPr>
            <p:ph idx="1"/>
          </p:nvPr>
        </p:nvSpPr>
        <p:spPr/>
        <p:txBody>
          <a:bodyPr/>
          <a:lstStyle/>
          <a:p>
            <a:pPr>
              <a:spcBef>
                <a:spcPts val="200"/>
              </a:spcBef>
              <a:buNone/>
            </a:pPr>
            <a:r>
              <a:rPr lang="en-US" sz="1800" b="1" dirty="0">
                <a:latin typeface="Courier New" pitchFamily="49" charset="0"/>
                <a:cs typeface="Courier New" pitchFamily="49" charset="0"/>
              </a:rPr>
              <a:t>else{</a:t>
            </a:r>
          </a:p>
          <a:p>
            <a:pPr>
              <a:spcBef>
                <a:spcPts val="200"/>
              </a:spcBef>
              <a:buNone/>
            </a:pPr>
            <a:r>
              <a:rPr lang="en-US" sz="1800" b="1" dirty="0">
                <a:latin typeface="Courier New" pitchFamily="49" charset="0"/>
                <a:cs typeface="Courier New" pitchFamily="49" charset="0"/>
              </a:rPr>
              <a:t>	if(!</a:t>
            </a:r>
            <a:r>
              <a:rPr lang="en-US" sz="1800" b="1" dirty="0" err="1">
                <a:latin typeface="Courier New" pitchFamily="49" charset="0"/>
                <a:cs typeface="Courier New" pitchFamily="49" charset="0"/>
              </a:rPr>
              <a:t>checkpass</a:t>
            </a:r>
            <a:r>
              <a:rPr lang="en-US" sz="1800" b="1" dirty="0">
                <a:latin typeface="Courier New" pitchFamily="49" charset="0"/>
                <a:cs typeface="Courier New" pitchFamily="49" charset="0"/>
              </a:rPr>
              <a:t>(</a:t>
            </a:r>
            <a:r>
              <a:rPr lang="en-US" sz="1800" b="1" dirty="0">
                <a:solidFill>
                  <a:srgbClr val="0033CC"/>
                </a:solidFill>
                <a:latin typeface="Courier New" pitchFamily="49" charset="0"/>
                <a:cs typeface="Courier New" pitchFamily="49" charset="0"/>
              </a:rPr>
              <a:t>$_SERVER['PHP_AUTH_USER'], </a:t>
            </a:r>
          </a:p>
          <a:p>
            <a:pPr>
              <a:spcBef>
                <a:spcPts val="200"/>
              </a:spcBef>
              <a:buNone/>
            </a:pPr>
            <a:r>
              <a:rPr lang="en-US" sz="1800" b="1" dirty="0">
                <a:solidFill>
                  <a:srgbClr val="0033CC"/>
                </a:solidFill>
                <a:latin typeface="Courier New" pitchFamily="49" charset="0"/>
                <a:cs typeface="Courier New" pitchFamily="49" charset="0"/>
              </a:rPr>
              <a:t>                $_SERVER['PHP_AUTH_PW']</a:t>
            </a:r>
            <a:r>
              <a:rPr lang="en-US" sz="1800" b="1" dirty="0">
                <a:latin typeface="Courier New" pitchFamily="49" charset="0"/>
                <a:cs typeface="Courier New" pitchFamily="49" charset="0"/>
              </a:rPr>
              <a:t>) == TRUE)</a:t>
            </a:r>
          </a:p>
          <a:p>
            <a:pPr>
              <a:spcBef>
                <a:spcPts val="200"/>
              </a:spcBef>
              <a:buNone/>
            </a:pPr>
            <a:r>
              <a:rPr lang="en-US" sz="1800" b="1" dirty="0">
                <a:latin typeface="Courier New" pitchFamily="49" charset="0"/>
                <a:cs typeface="Courier New" pitchFamily="49" charset="0"/>
              </a:rPr>
              <a:t>		prompt();</a:t>
            </a:r>
          </a:p>
          <a:p>
            <a:pPr>
              <a:spcBef>
                <a:spcPts val="200"/>
              </a:spcBef>
              <a:buNone/>
            </a:pPr>
            <a:r>
              <a:rPr lang="en-US" sz="1800" b="1" dirty="0">
                <a:latin typeface="Courier New" pitchFamily="49" charset="0"/>
                <a:cs typeface="Courier New" pitchFamily="49" charset="0"/>
              </a:rPr>
              <a:t>}</a:t>
            </a:r>
          </a:p>
          <a:p>
            <a:pPr>
              <a:spcBef>
                <a:spcPts val="200"/>
              </a:spcBef>
              <a:buNone/>
            </a:pPr>
            <a:r>
              <a:rPr lang="en-US" sz="1800" b="1" dirty="0">
                <a:latin typeface="Courier New" pitchFamily="49" charset="0"/>
                <a:cs typeface="Courier New" pitchFamily="49" charset="0"/>
              </a:rPr>
              <a:t>?&gt;</a:t>
            </a:r>
          </a:p>
          <a:p>
            <a:pPr>
              <a:spcBef>
                <a:spcPts val="200"/>
              </a:spcBef>
              <a:buNone/>
            </a:pPr>
            <a:endParaRPr lang="en-US" sz="1800" b="1" dirty="0">
              <a:latin typeface="Courier New" pitchFamily="49" charset="0"/>
              <a:cs typeface="Courier New" pitchFamily="49" charset="0"/>
            </a:endParaRPr>
          </a:p>
          <a:p>
            <a:pPr>
              <a:spcBef>
                <a:spcPts val="200"/>
              </a:spcBef>
              <a:buNone/>
            </a:pPr>
            <a:r>
              <a:rPr lang="en-US" sz="1800" b="1" dirty="0">
                <a:latin typeface="Courier New" pitchFamily="49" charset="0"/>
                <a:cs typeface="Courier New" pitchFamily="49" charset="0"/>
              </a:rPr>
              <a:t>&lt;!</a:t>
            </a:r>
            <a:r>
              <a:rPr lang="en-US" sz="1800" b="1" dirty="0" err="1">
                <a:latin typeface="Courier New" pitchFamily="49" charset="0"/>
                <a:cs typeface="Courier New" pitchFamily="49" charset="0"/>
              </a:rPr>
              <a:t>DOCTYPE</a:t>
            </a:r>
            <a:r>
              <a:rPr lang="en-US" sz="1800" b="1" dirty="0">
                <a:latin typeface="Courier New" pitchFamily="49" charset="0"/>
                <a:cs typeface="Courier New" pitchFamily="49" charset="0"/>
              </a:rPr>
              <a:t> html&gt;</a:t>
            </a:r>
          </a:p>
          <a:p>
            <a:pPr>
              <a:spcBef>
                <a:spcPts val="200"/>
              </a:spcBef>
              <a:buNone/>
            </a:pPr>
            <a:r>
              <a:rPr lang="en-US" sz="1800" b="1" dirty="0">
                <a:latin typeface="Courier New" pitchFamily="49" charset="0"/>
                <a:cs typeface="Courier New" pitchFamily="49" charset="0"/>
              </a:rPr>
              <a:t>&lt;html&gt;</a:t>
            </a:r>
          </a:p>
          <a:p>
            <a:pPr>
              <a:spcBef>
                <a:spcPts val="200"/>
              </a:spcBef>
              <a:buNone/>
            </a:pPr>
            <a:r>
              <a:rPr lang="en-US" sz="1800" b="1" dirty="0">
                <a:latin typeface="Courier New" pitchFamily="49" charset="0"/>
                <a:cs typeface="Courier New" pitchFamily="49" charset="0"/>
              </a:rPr>
              <a:t>&lt;head&gt;&lt;/head&gt;</a:t>
            </a:r>
          </a:p>
          <a:p>
            <a:pPr>
              <a:spcBef>
                <a:spcPts val="200"/>
              </a:spcBef>
              <a:buNone/>
            </a:pPr>
            <a:r>
              <a:rPr lang="en-US" sz="1800" b="1" dirty="0">
                <a:latin typeface="Courier New" pitchFamily="49" charset="0"/>
                <a:cs typeface="Courier New" pitchFamily="49" charset="0"/>
              </a:rPr>
              <a:t>&lt;body&gt;</a:t>
            </a:r>
          </a:p>
          <a:p>
            <a:pPr>
              <a:spcBef>
                <a:spcPts val="200"/>
              </a:spcBef>
              <a:buNone/>
            </a:pPr>
            <a:r>
              <a:rPr lang="en-US" sz="1800" b="1" dirty="0">
                <a:latin typeface="Courier New" pitchFamily="49" charset="0"/>
                <a:cs typeface="Courier New" pitchFamily="49" charset="0"/>
              </a:rPr>
              <a:t>&lt;h2&gt;You have singed in successfully&lt;/h2&gt;</a:t>
            </a:r>
          </a:p>
          <a:p>
            <a:pPr>
              <a:spcBef>
                <a:spcPts val="200"/>
              </a:spcBef>
              <a:buNone/>
            </a:pPr>
            <a:r>
              <a:rPr lang="en-US" sz="1800" b="1" dirty="0">
                <a:latin typeface="Courier New" pitchFamily="49" charset="0"/>
                <a:cs typeface="Courier New" pitchFamily="49" charset="0"/>
              </a:rPr>
              <a:t>&lt;/body&gt;</a:t>
            </a:r>
          </a:p>
          <a:p>
            <a:pPr>
              <a:spcBef>
                <a:spcPts val="200"/>
              </a:spcBef>
              <a:buNone/>
            </a:pPr>
            <a:endParaRPr lang="en-US" sz="2000" b="1" dirty="0">
              <a:latin typeface="Courier New" pitchFamily="49" charset="0"/>
              <a:cs typeface="Courier New" pitchFamily="49" charset="0"/>
            </a:endParaRPr>
          </a:p>
          <a:p>
            <a:pPr>
              <a:spcBef>
                <a:spcPts val="200"/>
              </a:spcBef>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92</a:t>
            </a:fld>
            <a:endParaRPr lang="en-US" dirty="0"/>
          </a:p>
        </p:txBody>
      </p:sp>
    </p:spTree>
    <p:extLst>
      <p:ext uri="{BB962C8B-B14F-4D97-AF65-F5344CB8AC3E}">
        <p14:creationId xmlns:p14="http://schemas.microsoft.com/office/powerpoint/2010/main" val="500350442"/>
      </p:ext>
    </p:extLst>
  </p:cSld>
  <p:clrMapOvr>
    <a:masterClrMapping/>
  </p:clrMapOvr>
  <p:transition>
    <p:strips/>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Authentication Solution</a:t>
            </a:r>
          </a:p>
        </p:txBody>
      </p:sp>
      <p:sp>
        <p:nvSpPr>
          <p:cNvPr id="3" name="Content Placeholder 2"/>
          <p:cNvSpPr>
            <a:spLocks noGrp="1"/>
          </p:cNvSpPr>
          <p:nvPr>
            <p:ph idx="1"/>
          </p:nvPr>
        </p:nvSpPr>
        <p:spPr>
          <a:xfrm>
            <a:off x="228600" y="1066800"/>
            <a:ext cx="9067800" cy="5181600"/>
          </a:xfrm>
        </p:spPr>
        <p:txBody>
          <a:bodyPr/>
          <a:lstStyle/>
          <a:p>
            <a:r>
              <a:rPr lang="en-US" sz="3200" dirty="0"/>
              <a:t>How to authenticate the user</a:t>
            </a:r>
          </a:p>
          <a:p>
            <a:pPr lvl="1"/>
            <a:r>
              <a:rPr lang="en-US" sz="2800" dirty="0"/>
              <a:t>user/pass are asked by browser from user</a:t>
            </a:r>
          </a:p>
          <a:p>
            <a:r>
              <a:rPr lang="en-US" sz="3200" dirty="0"/>
              <a:t>How to authenticate the subsequent requests</a:t>
            </a:r>
          </a:p>
          <a:p>
            <a:pPr lvl="1"/>
            <a:r>
              <a:rPr lang="en-US" sz="2800" dirty="0"/>
              <a:t>The “authorization” header is sent automatically by the browser for all request (all access </a:t>
            </a:r>
            <a:r>
              <a:rPr lang="en-US" sz="2800" dirty="0" err="1"/>
              <a:t>tofiles</a:t>
            </a:r>
            <a:r>
              <a:rPr lang="en-US" sz="2800" dirty="0"/>
              <a:t>) in this session</a:t>
            </a:r>
          </a:p>
          <a:p>
            <a:pPr lvl="1"/>
            <a:r>
              <a:rPr lang="en-US" sz="2800" dirty="0"/>
              <a:t>Server can check it to allow/deny access</a:t>
            </a:r>
          </a:p>
          <a:p>
            <a:r>
              <a:rPr lang="en-US" sz="3200" dirty="0"/>
              <a:t>How to store temporary data</a:t>
            </a:r>
          </a:p>
          <a:p>
            <a:pPr lvl="1"/>
            <a:r>
              <a:rPr lang="en-US" sz="2800" dirty="0"/>
              <a:t>Besides, cookies can be used </a:t>
            </a:r>
          </a:p>
          <a:p>
            <a:pPr lvl="1"/>
            <a:r>
              <a:rPr lang="en-US" sz="2800" dirty="0"/>
              <a:t>However, they are saved in client side (insecurity) and are sent in every request (insecurity + overhead)</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93</a:t>
            </a:fld>
            <a:endParaRPr lang="en-US" dirty="0"/>
          </a:p>
        </p:txBody>
      </p:sp>
    </p:spTree>
    <p:extLst>
      <p:ext uri="{BB962C8B-B14F-4D97-AF65-F5344CB8AC3E}">
        <p14:creationId xmlns:p14="http://schemas.microsoft.com/office/powerpoint/2010/main" val="1540114678"/>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Authentication Issues</a:t>
            </a:r>
          </a:p>
        </p:txBody>
      </p:sp>
      <p:sp>
        <p:nvSpPr>
          <p:cNvPr id="3" name="Content Placeholder 2"/>
          <p:cNvSpPr>
            <a:spLocks noGrp="1"/>
          </p:cNvSpPr>
          <p:nvPr>
            <p:ph idx="1"/>
          </p:nvPr>
        </p:nvSpPr>
        <p:spPr>
          <a:xfrm>
            <a:off x="304800" y="1066800"/>
            <a:ext cx="8839200" cy="5181600"/>
          </a:xfrm>
        </p:spPr>
        <p:txBody>
          <a:bodyPr/>
          <a:lstStyle/>
          <a:p>
            <a:pPr>
              <a:spcBef>
                <a:spcPts val="300"/>
              </a:spcBef>
            </a:pPr>
            <a:r>
              <a:rPr lang="en-US" sz="2600" dirty="0">
                <a:sym typeface="Wingdings" pitchFamily="2" charset="2"/>
              </a:rPr>
              <a:t>Lack of encryption (in basic), and weak encryption (in digest)</a:t>
            </a:r>
          </a:p>
          <a:p>
            <a:pPr>
              <a:spcBef>
                <a:spcPts val="300"/>
              </a:spcBef>
            </a:pPr>
            <a:r>
              <a:rPr lang="en-US" sz="2600" dirty="0">
                <a:sym typeface="Wingdings" pitchFamily="2" charset="2"/>
              </a:rPr>
              <a:t>1) All pages that need authentication should be in the same directory (HTTP authentication works for directories)</a:t>
            </a:r>
            <a:endParaRPr lang="en-US" sz="2600" dirty="0"/>
          </a:p>
          <a:p>
            <a:pPr>
              <a:spcBef>
                <a:spcPts val="300"/>
              </a:spcBef>
            </a:pPr>
            <a:r>
              <a:rPr lang="en-US" sz="2600" dirty="0"/>
              <a:t>3) No logout mechanism</a:t>
            </a:r>
          </a:p>
          <a:p>
            <a:pPr lvl="1">
              <a:spcBef>
                <a:spcPts val="300"/>
              </a:spcBef>
            </a:pPr>
            <a:r>
              <a:rPr lang="en-US" sz="2400" dirty="0"/>
              <a:t>Authorization header is a session data (maintained by browser)</a:t>
            </a:r>
          </a:p>
          <a:p>
            <a:pPr lvl="1">
              <a:spcBef>
                <a:spcPts val="300"/>
              </a:spcBef>
            </a:pPr>
            <a:r>
              <a:rPr lang="en-US" sz="2400" dirty="0"/>
              <a:t>When is the data destroyed?</a:t>
            </a:r>
          </a:p>
          <a:p>
            <a:pPr lvl="2">
              <a:spcBef>
                <a:spcPts val="300"/>
              </a:spcBef>
            </a:pPr>
            <a:r>
              <a:rPr lang="en-US" sz="2000" dirty="0"/>
              <a:t>In modern tab based browsers </a:t>
            </a:r>
            <a:r>
              <a:rPr lang="en-US" sz="2000" dirty="0">
                <a:sym typeface="Wingdings" pitchFamily="2" charset="2"/>
              </a:rPr>
              <a:t> When the </a:t>
            </a:r>
            <a:r>
              <a:rPr lang="en-US" sz="2000" dirty="0">
                <a:solidFill>
                  <a:srgbClr val="C00000"/>
                </a:solidFill>
                <a:sym typeface="Wingdings" pitchFamily="2" charset="2"/>
              </a:rPr>
              <a:t>browser window is closed</a:t>
            </a:r>
            <a:r>
              <a:rPr lang="en-US" sz="2000" dirty="0">
                <a:sym typeface="Wingdings" pitchFamily="2" charset="2"/>
              </a:rPr>
              <a:t> </a:t>
            </a:r>
            <a:r>
              <a:rPr lang="en-US" sz="2000" b="1" dirty="0">
                <a:sym typeface="Wingdings" pitchFamily="2" charset="2"/>
              </a:rPr>
              <a:t>not</a:t>
            </a:r>
            <a:r>
              <a:rPr lang="en-US" sz="2000" dirty="0">
                <a:sym typeface="Wingdings" pitchFamily="2" charset="2"/>
              </a:rPr>
              <a:t> when </a:t>
            </a:r>
            <a:r>
              <a:rPr lang="en-US" sz="2000" dirty="0">
                <a:solidFill>
                  <a:srgbClr val="C00000"/>
                </a:solidFill>
                <a:sym typeface="Wingdings" pitchFamily="2" charset="2"/>
              </a:rPr>
              <a:t>the tab is closed</a:t>
            </a:r>
          </a:p>
          <a:p>
            <a:pPr lvl="3">
              <a:spcBef>
                <a:spcPts val="300"/>
              </a:spcBef>
            </a:pPr>
            <a:r>
              <a:rPr lang="en-US" sz="1800" dirty="0">
                <a:sym typeface="Wingdings" pitchFamily="2" charset="2"/>
              </a:rPr>
              <a:t>Even if tab is closed &amp; browser is not restarted  Authenticated</a:t>
            </a:r>
          </a:p>
          <a:p>
            <a:pPr lvl="1"/>
            <a:r>
              <a:rPr lang="en-US" sz="2400" dirty="0"/>
              <a:t>How to clear authorization data?</a:t>
            </a:r>
          </a:p>
          <a:p>
            <a:pPr lvl="2"/>
            <a:r>
              <a:rPr lang="en-US" sz="2000" dirty="0"/>
              <a:t>Is not easy!</a:t>
            </a:r>
          </a:p>
          <a:p>
            <a:pPr lvl="2"/>
            <a:r>
              <a:rPr lang="en-US" sz="2000" dirty="0"/>
              <a:t>Client side scripting (on page close) (trick &amp; hack)</a:t>
            </a:r>
          </a:p>
          <a:p>
            <a:r>
              <a:rPr lang="en-US" sz="2800" dirty="0"/>
              <a:t>4)The authentication window to get user/pass</a:t>
            </a:r>
            <a:endParaRPr lang="en-US" sz="2800" dirty="0">
              <a:sym typeface="Wingdings" pitchFamily="2" charset="2"/>
            </a:endParaRPr>
          </a:p>
          <a:p>
            <a:endParaRPr lang="en-US" sz="2700" dirty="0"/>
          </a:p>
          <a:p>
            <a:endParaRPr lang="en-US" sz="28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94</a:t>
            </a:fld>
            <a:endParaRPr lang="en-US" dirty="0"/>
          </a:p>
        </p:txBody>
      </p:sp>
    </p:spTree>
    <p:extLst>
      <p:ext uri="{BB962C8B-B14F-4D97-AF65-F5344CB8AC3E}">
        <p14:creationId xmlns:p14="http://schemas.microsoft.com/office/powerpoint/2010/main" val="3014765937"/>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checkerboard(across)">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checkerboard(across)">
                                      <p:cBhvr>
                                        <p:cTn id="30" dur="500"/>
                                        <p:tgtEl>
                                          <p:spTgt spid="3">
                                            <p:txEl>
                                              <p:pRg st="5" end="5"/>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checkerboard(across)">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checkerboard(across)">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checkerboard(across)">
                                      <p:cBhvr>
                                        <p:cTn id="43" dur="500"/>
                                        <p:tgtEl>
                                          <p:spTgt spid="3">
                                            <p:txEl>
                                              <p:pRg st="8" end="8"/>
                                            </p:txEl>
                                          </p:spTgt>
                                        </p:tgtEl>
                                      </p:cBhvr>
                                    </p:animEffect>
                                  </p:childTnLst>
                                </p:cTn>
                              </p:par>
                              <p:par>
                                <p:cTn id="44" presetID="5" presetClass="entr" presetSubtype="1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checkerboard(across)">
                                      <p:cBhvr>
                                        <p:cTn id="46" dur="500"/>
                                        <p:tgtEl>
                                          <p:spTgt spid="3">
                                            <p:txEl>
                                              <p:pRg st="9" end="9"/>
                                            </p:txEl>
                                          </p:spTgt>
                                        </p:tgtEl>
                                      </p:cBhvr>
                                    </p:animEffect>
                                  </p:childTnLst>
                                </p:cTn>
                              </p:par>
                              <p:par>
                                <p:cTn id="47" presetID="5" presetClass="entr" presetSubtype="10"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4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Solution for HTTP Authentication Issues</a:t>
            </a:r>
          </a:p>
        </p:txBody>
      </p:sp>
      <p:sp>
        <p:nvSpPr>
          <p:cNvPr id="3" name="Content Placeholder 2"/>
          <p:cNvSpPr>
            <a:spLocks noGrp="1"/>
          </p:cNvSpPr>
          <p:nvPr>
            <p:ph idx="1"/>
          </p:nvPr>
        </p:nvSpPr>
        <p:spPr>
          <a:xfrm>
            <a:off x="304800" y="1143000"/>
            <a:ext cx="8839200" cy="5181600"/>
          </a:xfrm>
        </p:spPr>
        <p:txBody>
          <a:bodyPr/>
          <a:lstStyle/>
          <a:p>
            <a:r>
              <a:rPr lang="en-US" dirty="0"/>
              <a:t>Don’t use the HTTP Authentication ;-)</a:t>
            </a:r>
          </a:p>
          <a:p>
            <a:r>
              <a:rPr lang="en-US" dirty="0"/>
              <a:t>Instead</a:t>
            </a:r>
          </a:p>
          <a:p>
            <a:pPr lvl="1">
              <a:spcBef>
                <a:spcPts val="300"/>
              </a:spcBef>
            </a:pPr>
            <a:r>
              <a:rPr lang="en-US" dirty="0"/>
              <a:t>Get user/pass by a HTML form</a:t>
            </a:r>
          </a:p>
          <a:p>
            <a:pPr lvl="1">
              <a:spcBef>
                <a:spcPts val="300"/>
              </a:spcBef>
            </a:pPr>
            <a:r>
              <a:rPr lang="en-US" dirty="0"/>
              <a:t>Check user/pass in server side by PHP</a:t>
            </a:r>
          </a:p>
          <a:p>
            <a:pPr lvl="2">
              <a:spcBef>
                <a:spcPts val="300"/>
              </a:spcBef>
            </a:pPr>
            <a:r>
              <a:rPr lang="en-US" dirty="0"/>
              <a:t>If user/pass is not correct </a:t>
            </a:r>
            <a:r>
              <a:rPr lang="en-US" dirty="0">
                <a:sym typeface="Wingdings" pitchFamily="2" charset="2"/>
              </a:rPr>
              <a:t> Error &amp; Redirect to login</a:t>
            </a:r>
          </a:p>
          <a:p>
            <a:pPr lvl="2">
              <a:spcBef>
                <a:spcPts val="300"/>
              </a:spcBef>
            </a:pPr>
            <a:r>
              <a:rPr lang="en-US" dirty="0">
                <a:sym typeface="Wingdings" pitchFamily="2" charset="2"/>
              </a:rPr>
              <a:t>If user/pass is correct  Show this page, then ???</a:t>
            </a:r>
          </a:p>
          <a:p>
            <a:pPr>
              <a:spcBef>
                <a:spcPts val="300"/>
              </a:spcBef>
            </a:pPr>
            <a:r>
              <a:rPr lang="en-US" dirty="0">
                <a:sym typeface="Wingdings" pitchFamily="2" charset="2"/>
              </a:rPr>
              <a:t>HTTP authentication mechanism ensure that the </a:t>
            </a:r>
            <a:r>
              <a:rPr lang="en-US" i="1" dirty="0">
                <a:solidFill>
                  <a:srgbClr val="C00000"/>
                </a:solidFill>
                <a:sym typeface="Wingdings" pitchFamily="2" charset="2"/>
              </a:rPr>
              <a:t>subsequent</a:t>
            </a:r>
            <a:r>
              <a:rPr lang="en-US" dirty="0">
                <a:sym typeface="Wingdings" pitchFamily="2" charset="2"/>
              </a:rPr>
              <a:t> requests are from the </a:t>
            </a:r>
            <a:r>
              <a:rPr lang="en-US" i="1" dirty="0">
                <a:solidFill>
                  <a:srgbClr val="C00000"/>
                </a:solidFill>
                <a:sym typeface="Wingdings" pitchFamily="2" charset="2"/>
              </a:rPr>
              <a:t>authenticated</a:t>
            </a:r>
            <a:r>
              <a:rPr lang="en-US" dirty="0">
                <a:sym typeface="Wingdings" pitchFamily="2" charset="2"/>
              </a:rPr>
              <a:t> user. How can we do it by PHP?</a:t>
            </a:r>
          </a:p>
          <a:p>
            <a:pPr lvl="1">
              <a:spcBef>
                <a:spcPts val="300"/>
              </a:spcBef>
            </a:pPr>
            <a:r>
              <a:rPr lang="en-US" dirty="0">
                <a:sym typeface="Wingdings" pitchFamily="2" charset="2"/>
              </a:rPr>
              <a:t>Cookies are the solution</a:t>
            </a:r>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95</a:t>
            </a:fld>
            <a:endParaRPr lang="en-US" dirty="0"/>
          </a:p>
        </p:txBody>
      </p:sp>
    </p:spTree>
    <p:extLst>
      <p:ext uri="{BB962C8B-B14F-4D97-AF65-F5344CB8AC3E}">
        <p14:creationId xmlns:p14="http://schemas.microsoft.com/office/powerpoint/2010/main" val="3169460131"/>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Cookies for User Identification</a:t>
            </a:r>
          </a:p>
        </p:txBody>
      </p:sp>
      <p:sp>
        <p:nvSpPr>
          <p:cNvPr id="3" name="Content Placeholder 2"/>
          <p:cNvSpPr>
            <a:spLocks noGrp="1"/>
          </p:cNvSpPr>
          <p:nvPr>
            <p:ph idx="1"/>
          </p:nvPr>
        </p:nvSpPr>
        <p:spPr>
          <a:xfrm>
            <a:off x="304800" y="1143000"/>
            <a:ext cx="8534400" cy="5181600"/>
          </a:xfrm>
        </p:spPr>
        <p:txBody>
          <a:bodyPr/>
          <a:lstStyle/>
          <a:p>
            <a:r>
              <a:rPr lang="en-US" sz="3200" dirty="0"/>
              <a:t>After successful authentication of user, set   cookies to identify the authenticated user</a:t>
            </a:r>
          </a:p>
          <a:p>
            <a:pPr lvl="1"/>
            <a:r>
              <a:rPr lang="en-US" sz="2400" b="1" dirty="0">
                <a:solidFill>
                  <a:srgbClr val="0033CC"/>
                </a:solidFill>
                <a:latin typeface="Courier New" pitchFamily="49" charset="0"/>
                <a:cs typeface="Courier New" pitchFamily="49" charset="0"/>
              </a:rPr>
              <a:t>Set-Cookies: login=true</a:t>
            </a:r>
          </a:p>
          <a:p>
            <a:pPr lvl="1"/>
            <a:r>
              <a:rPr lang="en-US" sz="2400" b="1" dirty="0">
                <a:solidFill>
                  <a:srgbClr val="0033CC"/>
                </a:solidFill>
                <a:latin typeface="Courier New" pitchFamily="49" charset="0"/>
                <a:cs typeface="Courier New" pitchFamily="49" charset="0"/>
              </a:rPr>
              <a:t>Set-Cookies: Name=Ali </a:t>
            </a:r>
            <a:r>
              <a:rPr lang="en-US" sz="2400" b="1" dirty="0" err="1">
                <a:solidFill>
                  <a:srgbClr val="0033CC"/>
                </a:solidFill>
                <a:latin typeface="Courier New" pitchFamily="49" charset="0"/>
                <a:cs typeface="Courier New" pitchFamily="49" charset="0"/>
              </a:rPr>
              <a:t>Hassani</a:t>
            </a:r>
            <a:endParaRPr lang="en-US" sz="2400" b="1" dirty="0">
              <a:solidFill>
                <a:srgbClr val="0033CC"/>
              </a:solidFill>
              <a:latin typeface="Courier New" pitchFamily="49" charset="0"/>
              <a:cs typeface="Courier New" pitchFamily="49" charset="0"/>
            </a:endParaRPr>
          </a:p>
          <a:p>
            <a:pPr lvl="1"/>
            <a:r>
              <a:rPr lang="en-US" sz="2400" b="1" dirty="0">
                <a:solidFill>
                  <a:srgbClr val="0033CC"/>
                </a:solidFill>
                <a:latin typeface="Courier New" pitchFamily="49" charset="0"/>
                <a:cs typeface="Courier New" pitchFamily="49" charset="0"/>
              </a:rPr>
              <a:t>Set-Cookies: ID=11111</a:t>
            </a:r>
          </a:p>
          <a:p>
            <a:r>
              <a:rPr lang="en-US" sz="3200" dirty="0"/>
              <a:t>In the following requests</a:t>
            </a:r>
          </a:p>
          <a:p>
            <a:pPr lvl="1"/>
            <a:r>
              <a:rPr lang="en-US" sz="2800" dirty="0"/>
              <a:t>If (login != true) </a:t>
            </a:r>
            <a:r>
              <a:rPr lang="en-US" sz="2800" dirty="0">
                <a:sym typeface="Wingdings" pitchFamily="2" charset="2"/>
              </a:rPr>
              <a:t> Error</a:t>
            </a:r>
          </a:p>
          <a:p>
            <a:pPr lvl="1"/>
            <a:r>
              <a:rPr lang="en-US" sz="2800" dirty="0"/>
              <a:t>Else </a:t>
            </a:r>
          </a:p>
          <a:p>
            <a:pPr lvl="2"/>
            <a:r>
              <a:rPr lang="en-US" sz="2400" dirty="0"/>
              <a:t>Say welcome to “Ali </a:t>
            </a:r>
            <a:r>
              <a:rPr lang="en-US" sz="2400" dirty="0" err="1"/>
              <a:t>Hassani</a:t>
            </a:r>
            <a:r>
              <a:rPr lang="en-US" sz="2400" dirty="0"/>
              <a:t>” </a:t>
            </a:r>
          </a:p>
          <a:p>
            <a:pPr lvl="2"/>
            <a:r>
              <a:rPr lang="en-US" sz="2400" dirty="0"/>
              <a:t>lookup DB for “11111” &amp; show result</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96</a:t>
            </a:fld>
            <a:endParaRPr lang="en-US" dirty="0"/>
          </a:p>
        </p:txBody>
      </p:sp>
    </p:spTree>
    <p:extLst>
      <p:ext uri="{BB962C8B-B14F-4D97-AF65-F5344CB8AC3E}">
        <p14:creationId xmlns:p14="http://schemas.microsoft.com/office/powerpoint/2010/main" val="4059131283"/>
      </p:ext>
    </p:extLst>
  </p:cSld>
  <p:clrMapOvr>
    <a:masterClrMapping/>
  </p:clrMapOvr>
  <p:transition>
    <p:strips/>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Cookies in PHP: Reading Cookies</a:t>
            </a:r>
          </a:p>
        </p:txBody>
      </p:sp>
      <p:sp>
        <p:nvSpPr>
          <p:cNvPr id="3" name="Content Placeholder 2"/>
          <p:cNvSpPr>
            <a:spLocks noGrp="1"/>
          </p:cNvSpPr>
          <p:nvPr>
            <p:ph idx="1"/>
          </p:nvPr>
        </p:nvSpPr>
        <p:spPr>
          <a:xfrm>
            <a:off x="304800" y="1143000"/>
            <a:ext cx="8839200" cy="5181600"/>
          </a:xfrm>
        </p:spPr>
        <p:txBody>
          <a:bodyPr/>
          <a:lstStyle/>
          <a:p>
            <a:r>
              <a:rPr lang="en-US" dirty="0"/>
              <a:t>Access to cookies</a:t>
            </a:r>
          </a:p>
          <a:p>
            <a:pPr lvl="1"/>
            <a:r>
              <a:rPr lang="en-US" dirty="0"/>
              <a:t>Cookies are saved on client side </a:t>
            </a:r>
          </a:p>
          <a:p>
            <a:pPr lvl="1"/>
            <a:r>
              <a:rPr lang="en-US" dirty="0"/>
              <a:t>Sent back to server by browser</a:t>
            </a:r>
          </a:p>
          <a:p>
            <a:r>
              <a:rPr lang="en-US" dirty="0"/>
              <a:t>Cookies are available in PHP using the </a:t>
            </a:r>
            <a:r>
              <a:rPr lang="en-US" sz="3200" b="1" dirty="0">
                <a:solidFill>
                  <a:srgbClr val="0033CC"/>
                </a:solidFill>
                <a:latin typeface="Courier New" pitchFamily="49" charset="0"/>
                <a:cs typeface="Courier New" pitchFamily="49" charset="0"/>
              </a:rPr>
              <a:t>$_COOKIE</a:t>
            </a:r>
            <a:r>
              <a:rPr lang="en-US" sz="3200" dirty="0"/>
              <a:t> </a:t>
            </a:r>
            <a:r>
              <a:rPr lang="en-US" dirty="0" err="1"/>
              <a:t>superglobal</a:t>
            </a:r>
            <a:r>
              <a:rPr lang="en-US" dirty="0"/>
              <a:t> array</a:t>
            </a:r>
          </a:p>
          <a:p>
            <a:pPr lvl="1"/>
            <a:r>
              <a:rPr lang="en-US" dirty="0"/>
              <a:t>Key is the name of cookie </a:t>
            </a:r>
          </a:p>
          <a:p>
            <a:pPr lvl="1"/>
            <a:r>
              <a:rPr lang="en-US" dirty="0"/>
              <a:t>Value is the value (content) of the cookie</a:t>
            </a:r>
          </a:p>
          <a:p>
            <a:pPr lvl="1"/>
            <a:r>
              <a:rPr lang="en-US" dirty="0"/>
              <a:t>Check presence: </a:t>
            </a:r>
            <a:r>
              <a:rPr lang="en-US" sz="2800" b="1" dirty="0" err="1">
                <a:solidFill>
                  <a:srgbClr val="0033CC"/>
                </a:solidFill>
                <a:latin typeface="Courier New" pitchFamily="49" charset="0"/>
                <a:cs typeface="Courier New" pitchFamily="49" charset="0"/>
              </a:rPr>
              <a:t>isset</a:t>
            </a:r>
            <a:r>
              <a:rPr lang="en-US" sz="2800" b="1" dirty="0">
                <a:solidFill>
                  <a:srgbClr val="0033CC"/>
                </a:solidFill>
                <a:latin typeface="Courier New" pitchFamily="49" charset="0"/>
                <a:cs typeface="Courier New" pitchFamily="49" charset="0"/>
              </a:rPr>
              <a:t>($_COOKIE[</a:t>
            </a:r>
            <a:r>
              <a:rPr lang="en-US" sz="2800" b="1" dirty="0">
                <a:latin typeface="Courier New" pitchFamily="49" charset="0"/>
                <a:cs typeface="Courier New" pitchFamily="49" charset="0"/>
              </a:rPr>
              <a:t>"key"</a:t>
            </a:r>
            <a:r>
              <a:rPr lang="en-US" sz="2800" b="1" dirty="0">
                <a:solidFill>
                  <a:srgbClr val="0033CC"/>
                </a:solidFill>
                <a:latin typeface="Courier New" pitchFamily="49" charset="0"/>
                <a:cs typeface="Courier New" pitchFamily="49" charset="0"/>
              </a:rPr>
              <a:t>])</a:t>
            </a:r>
            <a:endParaRPr lang="en-US" sz="2800" dirty="0"/>
          </a:p>
          <a:p>
            <a:pPr marL="344487" lvl="1" indent="0">
              <a:buNone/>
            </a:pPr>
            <a:endParaRPr lang="en-US" b="1" dirty="0">
              <a:solidFill>
                <a:srgbClr val="0033CC"/>
              </a:solidFill>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97</a:t>
            </a:fld>
            <a:endParaRPr lang="en-US" dirty="0"/>
          </a:p>
        </p:txBody>
      </p:sp>
    </p:spTree>
    <p:extLst>
      <p:ext uri="{BB962C8B-B14F-4D97-AF65-F5344CB8AC3E}">
        <p14:creationId xmlns:p14="http://schemas.microsoft.com/office/powerpoint/2010/main" val="2997767654"/>
      </p:ext>
    </p:extLst>
  </p:cSld>
  <p:clrMapOvr>
    <a:masterClrMapping/>
  </p:clrMapOvr>
  <p:transition>
    <p:strips/>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Cookies in PHP: Setting Cookies</a:t>
            </a:r>
          </a:p>
        </p:txBody>
      </p:sp>
      <p:sp>
        <p:nvSpPr>
          <p:cNvPr id="3" name="Content Placeholder 2"/>
          <p:cNvSpPr>
            <a:spLocks noGrp="1"/>
          </p:cNvSpPr>
          <p:nvPr>
            <p:ph idx="1"/>
          </p:nvPr>
        </p:nvSpPr>
        <p:spPr>
          <a:xfrm>
            <a:off x="304800" y="1143000"/>
            <a:ext cx="8839200" cy="5181600"/>
          </a:xfrm>
        </p:spPr>
        <p:txBody>
          <a:bodyPr/>
          <a:lstStyle/>
          <a:p>
            <a:r>
              <a:rPr lang="en-US" sz="3200" dirty="0"/>
              <a:t>Setting cookies</a:t>
            </a:r>
          </a:p>
          <a:p>
            <a:pPr algn="ctr">
              <a:buNone/>
            </a:pPr>
            <a:r>
              <a:rPr lang="en-US" sz="2400" b="1" dirty="0" err="1">
                <a:solidFill>
                  <a:srgbClr val="0033CC"/>
                </a:solidFill>
                <a:latin typeface="Courier New" pitchFamily="49" charset="0"/>
                <a:cs typeface="Courier New" pitchFamily="49" charset="0"/>
              </a:rPr>
              <a:t>setcookie</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name,value,expire,path,domain</a:t>
            </a:r>
            <a:r>
              <a:rPr lang="en-US" sz="2400" b="1" dirty="0">
                <a:latin typeface="Courier New" pitchFamily="49" charset="0"/>
                <a:cs typeface="Courier New" pitchFamily="49" charset="0"/>
              </a:rPr>
              <a:t>)</a:t>
            </a:r>
          </a:p>
          <a:p>
            <a:pPr lvl="1"/>
            <a:r>
              <a:rPr lang="en-US" sz="2400" dirty="0"/>
              <a:t>Name &amp; Value are required</a:t>
            </a:r>
          </a:p>
          <a:p>
            <a:pPr lvl="1"/>
            <a:r>
              <a:rPr lang="en-US" sz="2400" dirty="0"/>
              <a:t>Expire (second), Path &amp; Domain are optional</a:t>
            </a:r>
          </a:p>
          <a:p>
            <a:pPr lvl="2"/>
            <a:r>
              <a:rPr lang="en-US" sz="2100" dirty="0"/>
              <a:t>They are validated by browser!!!</a:t>
            </a:r>
          </a:p>
          <a:p>
            <a:pPr lvl="1"/>
            <a:r>
              <a:rPr lang="en-US" sz="2400" dirty="0"/>
              <a:t>Must come before any output: i.e., before </a:t>
            </a:r>
            <a:r>
              <a:rPr lang="en-US" sz="2400" b="1" dirty="0">
                <a:solidFill>
                  <a:srgbClr val="0033CC"/>
                </a:solidFill>
                <a:latin typeface="Courier New" pitchFamily="49" charset="0"/>
                <a:ea typeface="+mn-ea"/>
                <a:cs typeface="Courier New" pitchFamily="49" charset="0"/>
              </a:rPr>
              <a:t>&lt;html&gt;</a:t>
            </a:r>
          </a:p>
          <a:p>
            <a:pPr lvl="1">
              <a:buNone/>
            </a:pPr>
            <a:r>
              <a:rPr lang="en-US" sz="1100" dirty="0"/>
              <a:t>			</a:t>
            </a:r>
          </a:p>
          <a:p>
            <a:pPr>
              <a:buNone/>
            </a:pPr>
            <a:r>
              <a:rPr lang="en-US" sz="2000" dirty="0">
                <a:solidFill>
                  <a:srgbClr val="C00000"/>
                </a:solidFill>
              </a:rPr>
              <a:t>/* Permanent (up to 10 hours) cookie */</a:t>
            </a:r>
          </a:p>
          <a:p>
            <a:pPr>
              <a:spcBef>
                <a:spcPts val="300"/>
              </a:spcBef>
              <a:buNone/>
            </a:pPr>
            <a:r>
              <a:rPr lang="en-US" sz="2000" b="1" dirty="0" err="1">
                <a:latin typeface="Courier New" pitchFamily="49" charset="0"/>
                <a:cs typeface="Courier New" pitchFamily="49" charset="0"/>
              </a:rPr>
              <a:t>setcookie</a:t>
            </a:r>
            <a:r>
              <a:rPr lang="en-US" sz="2000" b="1" dirty="0">
                <a:latin typeface="Courier New" pitchFamily="49" charset="0"/>
                <a:cs typeface="Courier New" pitchFamily="49" charset="0"/>
              </a:rPr>
              <a:t>("id", "100", time()+36000);</a:t>
            </a:r>
          </a:p>
          <a:p>
            <a:pPr>
              <a:spcBef>
                <a:spcPts val="300"/>
              </a:spcBef>
              <a:buNone/>
            </a:pPr>
            <a:r>
              <a:rPr lang="en-US" sz="2000" dirty="0">
                <a:solidFill>
                  <a:srgbClr val="C00000"/>
                </a:solidFill>
              </a:rPr>
              <a:t>/* Session cookie */</a:t>
            </a:r>
          </a:p>
          <a:p>
            <a:pPr>
              <a:spcBef>
                <a:spcPts val="300"/>
              </a:spcBef>
              <a:buNone/>
            </a:pPr>
            <a:r>
              <a:rPr lang="en-US" sz="2000" b="1" dirty="0" err="1">
                <a:latin typeface="Courier New" pitchFamily="49" charset="0"/>
                <a:cs typeface="Courier New" pitchFamily="49" charset="0"/>
              </a:rPr>
              <a:t>setcookie</a:t>
            </a:r>
            <a:r>
              <a:rPr lang="en-US" sz="2000" b="1" dirty="0">
                <a:latin typeface="Courier New" pitchFamily="49" charset="0"/>
                <a:cs typeface="Courier New" pitchFamily="49" charset="0"/>
              </a:rPr>
              <a:t>("name", "Ali");</a:t>
            </a:r>
          </a:p>
          <a:p>
            <a:pPr>
              <a:spcBef>
                <a:spcPts val="300"/>
              </a:spcBef>
              <a:buNone/>
            </a:pPr>
            <a:r>
              <a:rPr lang="en-US" sz="2000" dirty="0">
                <a:solidFill>
                  <a:srgbClr val="C00000"/>
                </a:solidFill>
              </a:rPr>
              <a:t>/* Remove cookie */</a:t>
            </a:r>
          </a:p>
          <a:p>
            <a:pPr>
              <a:spcBef>
                <a:spcPts val="300"/>
              </a:spcBef>
              <a:buNone/>
            </a:pPr>
            <a:r>
              <a:rPr lang="en-US" sz="2000" b="1" dirty="0" err="1">
                <a:latin typeface="Courier New" pitchFamily="49" charset="0"/>
                <a:cs typeface="Courier New" pitchFamily="49" charset="0"/>
              </a:rPr>
              <a:t>setcookie</a:t>
            </a:r>
            <a:r>
              <a:rPr lang="en-US" sz="2000" b="1" dirty="0">
                <a:latin typeface="Courier New" pitchFamily="49" charset="0"/>
                <a:cs typeface="Courier New" pitchFamily="49" charset="0"/>
              </a:rPr>
              <a:t>("code", "", -1);</a:t>
            </a:r>
          </a:p>
          <a:p>
            <a:pPr lvl="1">
              <a:spcBef>
                <a:spcPts val="300"/>
              </a:spcBef>
            </a:pPr>
            <a:endParaRPr lang="en-US" sz="20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98</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checkerboard(across)">
                                      <p:cBhvr>
                                        <p:cTn id="7" dur="500"/>
                                        <p:tgtEl>
                                          <p:spTgt spid="3">
                                            <p:txEl>
                                              <p:pRg st="7" end="7"/>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checkerboard(across)">
                                      <p:cBhvr>
                                        <p:cTn id="10" dur="500"/>
                                        <p:tgtEl>
                                          <p:spTgt spid="3">
                                            <p:txEl>
                                              <p:pRg st="8" end="8"/>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checkerboard(across)">
                                      <p:cBhvr>
                                        <p:cTn id="13" dur="500"/>
                                        <p:tgtEl>
                                          <p:spTgt spid="3">
                                            <p:txEl>
                                              <p:pRg st="9" end="9"/>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16" dur="500"/>
                                        <p:tgtEl>
                                          <p:spTgt spid="3">
                                            <p:txEl>
                                              <p:pRg st="10" end="10"/>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19" dur="500"/>
                                        <p:tgtEl>
                                          <p:spTgt spid="3">
                                            <p:txEl>
                                              <p:pRg st="11" end="11"/>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2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EFE85-86C3-42FB-BD11-8720EDFF0954}"/>
              </a:ext>
            </a:extLst>
          </p:cNvPr>
          <p:cNvSpPr>
            <a:spLocks noGrp="1"/>
          </p:cNvSpPr>
          <p:nvPr>
            <p:ph type="title"/>
          </p:nvPr>
        </p:nvSpPr>
        <p:spPr>
          <a:xfrm>
            <a:off x="296875" y="152400"/>
            <a:ext cx="8474050" cy="762000"/>
          </a:xfrm>
        </p:spPr>
        <p:txBody>
          <a:bodyPr/>
          <a:lstStyle/>
          <a:p>
            <a:r>
              <a:rPr lang="en-US" dirty="0"/>
              <a:t>Cookies in PHP Example</a:t>
            </a:r>
          </a:p>
        </p:txBody>
      </p:sp>
      <p:sp>
        <p:nvSpPr>
          <p:cNvPr id="4" name="Slide Number Placeholder 3">
            <a:extLst>
              <a:ext uri="{FF2B5EF4-FFF2-40B4-BE49-F238E27FC236}">
                <a16:creationId xmlns:a16="http://schemas.microsoft.com/office/drawing/2014/main" id="{ACB7E6EA-8FA9-42FC-B910-7C3B821D80A5}"/>
              </a:ext>
            </a:extLst>
          </p:cNvPr>
          <p:cNvSpPr>
            <a:spLocks noGrp="1"/>
          </p:cNvSpPr>
          <p:nvPr>
            <p:ph type="sldNum" sz="quarter" idx="10"/>
          </p:nvPr>
        </p:nvSpPr>
        <p:spPr>
          <a:xfrm>
            <a:off x="3961829" y="6477000"/>
            <a:ext cx="610742" cy="244475"/>
          </a:xfrm>
        </p:spPr>
        <p:txBody>
          <a:bodyPr/>
          <a:lstStyle/>
          <a:p>
            <a:pPr>
              <a:defRPr/>
            </a:pPr>
            <a:fld id="{2D801DCE-B9BA-4E03-9E27-F95A86438FEE}" type="slidenum">
              <a:rPr lang="en-US" smtClean="0"/>
              <a:pPr>
                <a:defRPr/>
              </a:pPr>
              <a:t>99</a:t>
            </a:fld>
            <a:endParaRPr lang="en-US" dirty="0"/>
          </a:p>
        </p:txBody>
      </p:sp>
      <p:pic>
        <p:nvPicPr>
          <p:cNvPr id="5" name="Picture 4">
            <a:extLst>
              <a:ext uri="{FF2B5EF4-FFF2-40B4-BE49-F238E27FC236}">
                <a16:creationId xmlns:a16="http://schemas.microsoft.com/office/drawing/2014/main" id="{551A56C7-A838-4670-9324-6D28D00F7DB2}"/>
              </a:ext>
            </a:extLst>
          </p:cNvPr>
          <p:cNvPicPr>
            <a:picLocks noChangeAspect="1"/>
          </p:cNvPicPr>
          <p:nvPr/>
        </p:nvPicPr>
        <p:blipFill>
          <a:blip r:embed="rId2"/>
          <a:stretch>
            <a:fillRect/>
          </a:stretch>
        </p:blipFill>
        <p:spPr>
          <a:xfrm>
            <a:off x="526118" y="1098090"/>
            <a:ext cx="7786964" cy="5150310"/>
          </a:xfrm>
          <a:prstGeom prst="rect">
            <a:avLst/>
          </a:prstGeom>
        </p:spPr>
      </p:pic>
      <p:sp>
        <p:nvSpPr>
          <p:cNvPr id="6" name="Rectangle 5">
            <a:extLst>
              <a:ext uri="{FF2B5EF4-FFF2-40B4-BE49-F238E27FC236}">
                <a16:creationId xmlns:a16="http://schemas.microsoft.com/office/drawing/2014/main" id="{8335441A-AA8B-46DE-A93A-CA96F9790009}"/>
              </a:ext>
            </a:extLst>
          </p:cNvPr>
          <p:cNvSpPr/>
          <p:nvPr/>
        </p:nvSpPr>
        <p:spPr>
          <a:xfrm>
            <a:off x="4266415" y="1538630"/>
            <a:ext cx="83977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4732790"/>
      </p:ext>
    </p:extLst>
  </p:cSld>
  <p:clrMapOvr>
    <a:masterClrMapping/>
  </p:clrMapOvr>
  <p:transition>
    <p:strips/>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e5ec9929d9554a25df089f1987117ecaa86e1e6"/>
  <p:tag name="ISPRING_RESOURCE_PATHS_HASH_PRESENTER" val="fafac61962d130f977b7ac6cc418b55c58d17ad8"/>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46669</TotalTime>
  <Words>14485</Words>
  <Application>Microsoft Office PowerPoint</Application>
  <PresentationFormat>On-screen Show (4:3)</PresentationFormat>
  <Paragraphs>2052</Paragraphs>
  <Slides>193</Slides>
  <Notes>43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193</vt:i4>
      </vt:variant>
    </vt:vector>
  </HeadingPairs>
  <TitlesOfParts>
    <vt:vector size="203" baseType="lpstr">
      <vt:lpstr>-apple-system</vt:lpstr>
      <vt:lpstr>Arial</vt:lpstr>
      <vt:lpstr>Bell Gothic Std Light</vt:lpstr>
      <vt:lpstr>Calibri</vt:lpstr>
      <vt:lpstr>Courier New</vt:lpstr>
      <vt:lpstr>Times New Roman</vt:lpstr>
      <vt:lpstr>Verdana</vt:lpstr>
      <vt:lpstr>Wingdings</vt:lpstr>
      <vt:lpstr>Edge</vt:lpstr>
      <vt:lpstr>Visio</vt:lpstr>
      <vt:lpstr>PHP</vt:lpstr>
      <vt:lpstr>Questions</vt:lpstr>
      <vt:lpstr>Outline</vt:lpstr>
      <vt:lpstr>Outline</vt:lpstr>
      <vt:lpstr>Introduction</vt:lpstr>
      <vt:lpstr>Typical Web based Application (e.g., Gmail)</vt:lpstr>
      <vt:lpstr>Overview of Server-Side Scripting</vt:lpstr>
      <vt:lpstr>Overview of Server-Side Scripting</vt:lpstr>
      <vt:lpstr>Overview of Server-Side Scripting</vt:lpstr>
      <vt:lpstr>Overview of Server-Side Scripting</vt:lpstr>
      <vt:lpstr>Embed vs. External Server Side Code</vt:lpstr>
      <vt:lpstr>PHP Introduction</vt:lpstr>
      <vt:lpstr>PHP Features</vt:lpstr>
      <vt:lpstr>PHP Scripts</vt:lpstr>
      <vt:lpstr>PHP in Action</vt:lpstr>
      <vt:lpstr>The PHP “Hello World”: Server Side</vt:lpstr>
      <vt:lpstr>The PHP “Hello World”: Client Side</vt:lpstr>
      <vt:lpstr>The PHP “Hello World-2”: Server Side</vt:lpstr>
      <vt:lpstr>The PHP “Hello World-2”: Client Side</vt:lpstr>
      <vt:lpstr>Outline</vt:lpstr>
      <vt:lpstr>Syntax</vt:lpstr>
      <vt:lpstr>Syntax (cont’d)</vt:lpstr>
      <vt:lpstr>Syntax (cont’d)</vt:lpstr>
      <vt:lpstr>Scope of Variables</vt:lpstr>
      <vt:lpstr>Scope of Variables</vt:lpstr>
      <vt:lpstr>Arrays</vt:lpstr>
      <vt:lpstr>Arrays (cont’d)</vt:lpstr>
      <vt:lpstr>Arrays (cont’d)</vt:lpstr>
      <vt:lpstr>Array Internal Implementation</vt:lpstr>
      <vt:lpstr>Array Internal Implementation</vt:lpstr>
      <vt:lpstr>Super Global Arrays </vt:lpstr>
      <vt:lpstr>Super Global Arrays (cont’d) </vt:lpstr>
      <vt:lpstr>Input &amp; Output in Web Applications</vt:lpstr>
      <vt:lpstr>Output: echo &amp; print &amp; var_dump</vt:lpstr>
      <vt:lpstr>Filesystem Operations</vt:lpstr>
      <vt:lpstr>Filesystem Operations (Security)</vt:lpstr>
      <vt:lpstr>OOP in PHP vs. Java: Similarities</vt:lpstr>
      <vt:lpstr>OOP in PHP vs. Java: Differences</vt:lpstr>
      <vt:lpstr>OOP in PHP vs. Java: Differences</vt:lpstr>
      <vt:lpstr>OOP in PHP vs. Java: Differences</vt:lpstr>
      <vt:lpstr>OOP in PHP vs. Java: Differences</vt:lpstr>
      <vt:lpstr>OOP in PHP vs. Java: Differences</vt:lpstr>
      <vt:lpstr>OOP in PHP vs. Java: Differences</vt:lpstr>
      <vt:lpstr>OOP in PHP vs. Java: Differences</vt:lpstr>
      <vt:lpstr>PHP Includes</vt:lpstr>
      <vt:lpstr>PHP in Web Applications </vt:lpstr>
      <vt:lpstr>PHP in Web Applications (cont’d)</vt:lpstr>
      <vt:lpstr>Outline</vt:lpstr>
      <vt:lpstr>PHP in Web Applications </vt:lpstr>
      <vt:lpstr>Input Data Handling</vt:lpstr>
      <vt:lpstr>Input Data Handling (cont’d)</vt:lpstr>
      <vt:lpstr>1) Reading Submitted Data</vt:lpstr>
      <vt:lpstr>1) Reading Submitted Data (cont’d)</vt:lpstr>
      <vt:lpstr>2) Checking Input Presence/Existence</vt:lpstr>
      <vt:lpstr>2) Checking Input Presence/Existence</vt:lpstr>
      <vt:lpstr>Form Processing Example </vt:lpstr>
      <vt:lpstr>Form Processing Example (cont’d) </vt:lpstr>
      <vt:lpstr>Form Processing Example (cont’d) </vt:lpstr>
      <vt:lpstr>Form Processing Example (cont’d)</vt:lpstr>
      <vt:lpstr>Form Processing Example (cont’d)</vt:lpstr>
      <vt:lpstr>Form Processing Example (cont’d)</vt:lpstr>
      <vt:lpstr>File Upload Handling</vt:lpstr>
      <vt:lpstr>File Upload Handling (cont’d)</vt:lpstr>
      <vt:lpstr>File Upload Example </vt:lpstr>
      <vt:lpstr>File Upload Example (cont’d)</vt:lpstr>
      <vt:lpstr>File Upload Example (cont’d)</vt:lpstr>
      <vt:lpstr>3) Input Data Validation</vt:lpstr>
      <vt:lpstr>PHP Filters</vt:lpstr>
      <vt:lpstr>PHP Filters (cont’d)</vt:lpstr>
      <vt:lpstr>PHP Filters: Filtering a Variable</vt:lpstr>
      <vt:lpstr>PHP Filters (cont’d)</vt:lpstr>
      <vt:lpstr>PHP Filters: Filtering an Array of Variables</vt:lpstr>
      <vt:lpstr>PHP Filters (cont’d)</vt:lpstr>
      <vt:lpstr>Filtering Input Data</vt:lpstr>
      <vt:lpstr>Filtering Input Data</vt:lpstr>
      <vt:lpstr>Filtering Input Data Example</vt:lpstr>
      <vt:lpstr>Extracting Valid Data</vt:lpstr>
      <vt:lpstr>Implementing Custom Filter </vt:lpstr>
      <vt:lpstr>Outline</vt:lpstr>
      <vt:lpstr>PHP in Web Applications </vt:lpstr>
      <vt:lpstr>HTTP Headers</vt:lpstr>
      <vt:lpstr>HTTP Request Headers</vt:lpstr>
      <vt:lpstr>HTTP Response Headers</vt:lpstr>
      <vt:lpstr>HTTP Response Headers Examples </vt:lpstr>
      <vt:lpstr>Outline</vt:lpstr>
      <vt:lpstr>PHP in Web Applications </vt:lpstr>
      <vt:lpstr>Main Questions</vt:lpstr>
      <vt:lpstr>User Authentication</vt:lpstr>
      <vt:lpstr>HTTP Based Authentication 1</vt:lpstr>
      <vt:lpstr>HTTP Authentication Exampl</vt:lpstr>
      <vt:lpstr>HTTP Basic Authentication in PHP</vt:lpstr>
      <vt:lpstr>HTTP Basic Authentication in PHP</vt:lpstr>
      <vt:lpstr>HTTP Authentication Solution</vt:lpstr>
      <vt:lpstr>HTTP Authentication Issues</vt:lpstr>
      <vt:lpstr>Solution for HTTP Authentication Issues</vt:lpstr>
      <vt:lpstr>Cookies for User Identification</vt:lpstr>
      <vt:lpstr>Cookies in PHP: Reading Cookies</vt:lpstr>
      <vt:lpstr>Cookies in PHP: Setting Cookies</vt:lpstr>
      <vt:lpstr>Cookies in PHP Example</vt:lpstr>
      <vt:lpstr>Cookies in PHP Example</vt:lpstr>
      <vt:lpstr>Cookies in PHP Example</vt:lpstr>
      <vt:lpstr>Cookies in PHP Example: register.php </vt:lpstr>
      <vt:lpstr>Cookies in PHP Example: cookie.php </vt:lpstr>
      <vt:lpstr>Cookies in PHP Example: cookie.php </vt:lpstr>
      <vt:lpstr>Cookies Issues </vt:lpstr>
      <vt:lpstr>PHP Sessions: Solution for Cookies Issues </vt:lpstr>
      <vt:lpstr>PHP Sessions (cont’d)</vt:lpstr>
      <vt:lpstr>PHP Sessions in Action </vt:lpstr>
      <vt:lpstr>PHP Sessions: Example 1</vt:lpstr>
      <vt:lpstr>PHP Sessions: Example 1 (cont’d)</vt:lpstr>
      <vt:lpstr>PHP Sessions: Example 2 (cont’d)</vt:lpstr>
      <vt:lpstr>PHP Sessions: Example 2 (cont’d)</vt:lpstr>
      <vt:lpstr>PHP Sessions: Example 2 (cont’d)</vt:lpstr>
      <vt:lpstr>PHP Sessions: Example 2: login.php</vt:lpstr>
      <vt:lpstr>PHP Sessions: Example 2: home.php</vt:lpstr>
      <vt:lpstr>PHP Sessions: Example 2: logout.php</vt:lpstr>
      <vt:lpstr>Session vs. Cookies</vt:lpstr>
      <vt:lpstr>Session vs. Cookies</vt:lpstr>
      <vt:lpstr>Session Parameters: Global Settings</vt:lpstr>
      <vt:lpstr>Session Parameters: Per Script</vt:lpstr>
      <vt:lpstr>When does a PHP Session Expire?</vt:lpstr>
      <vt:lpstr>Outline</vt:lpstr>
      <vt:lpstr>PHP in Web Applications </vt:lpstr>
      <vt:lpstr>Databases in PHP</vt:lpstr>
      <vt:lpstr>Relational Database Basic Concept</vt:lpstr>
      <vt:lpstr>SQL Commands: Create Table</vt:lpstr>
      <vt:lpstr>SQL Commands (cont’d)</vt:lpstr>
      <vt:lpstr>SQL Commands (cont’d)</vt:lpstr>
      <vt:lpstr>SQL Examples</vt:lpstr>
      <vt:lpstr>SQL Examples (cont’d)</vt:lpstr>
      <vt:lpstr>SQL Examples (cont’d)</vt:lpstr>
      <vt:lpstr>MySQL in PHP</vt:lpstr>
      <vt:lpstr>MySQL in PHP (cont’d)</vt:lpstr>
      <vt:lpstr>MySQL in PHP: Connecting &amp; Selecting</vt:lpstr>
      <vt:lpstr>MySQL in PHP: SQL Commands</vt:lpstr>
      <vt:lpstr>MySQL in PHP: Query &amp; Closing</vt:lpstr>
      <vt:lpstr>MySQL Example</vt:lpstr>
      <vt:lpstr>MySQL Example (cont’d)</vt:lpstr>
      <vt:lpstr>MySQL Example (cont’d)</vt:lpstr>
      <vt:lpstr>Example: datainput.html</vt:lpstr>
      <vt:lpstr>Example: dbinsert.php </vt:lpstr>
      <vt:lpstr>MySQL Example (cont’d)</vt:lpstr>
      <vt:lpstr>Example: datasearch.html</vt:lpstr>
      <vt:lpstr>Example: dbsearch.php</vt:lpstr>
      <vt:lpstr>Outline</vt:lpstr>
      <vt:lpstr>SQL Injection</vt:lpstr>
      <vt:lpstr>SQL Injection Example</vt:lpstr>
      <vt:lpstr>SQL Injection Example (cont’d)</vt:lpstr>
      <vt:lpstr>SQL Injection Example (cont’d)</vt:lpstr>
      <vt:lpstr>SQL Injection Example (cont’d)</vt:lpstr>
      <vt:lpstr>SQL Injection Example (cont’d)</vt:lpstr>
      <vt:lpstr>SQL Injection Example (cont’d)</vt:lpstr>
      <vt:lpstr>SQL Injection Example (cont’d)</vt:lpstr>
      <vt:lpstr>SQL Injection Example (cont’d)</vt:lpstr>
      <vt:lpstr>SQL Injection Example (cont’d)</vt:lpstr>
      <vt:lpstr>SQL Injection Example (cont’d)</vt:lpstr>
      <vt:lpstr>SQL Injection Example (cont’d)</vt:lpstr>
      <vt:lpstr>SQL Injection Mitigation</vt:lpstr>
      <vt:lpstr>Preventing SQL Injection</vt:lpstr>
      <vt:lpstr>Preventing SQL Injection (cont’d)</vt:lpstr>
      <vt:lpstr>Preventing SQL Injection (cont’d)</vt:lpstr>
      <vt:lpstr>Preventing SQL Injection Example</vt:lpstr>
      <vt:lpstr>Preventing SQL Injection Example</vt:lpstr>
      <vt:lpstr>Preventing SQL Injection Example</vt:lpstr>
      <vt:lpstr>Preventing SQL Injection Example</vt:lpstr>
      <vt:lpstr>Outline</vt:lpstr>
      <vt:lpstr>ORM?!!!</vt:lpstr>
      <vt:lpstr>Object Relational Mapping</vt:lpstr>
      <vt:lpstr>PHP ORM</vt:lpstr>
      <vt:lpstr>Outline</vt:lpstr>
      <vt:lpstr>PHP in Web Applications </vt:lpstr>
      <vt:lpstr>JSON in PHP</vt:lpstr>
      <vt:lpstr>JSON in PHP Example</vt:lpstr>
      <vt:lpstr>JSON in PHP Example</vt:lpstr>
      <vt:lpstr>JSON in PHP Example</vt:lpstr>
      <vt:lpstr>XML in PHP</vt:lpstr>
      <vt:lpstr>XML in PHP Example</vt:lpstr>
      <vt:lpstr>XML in PHP Example</vt:lpstr>
      <vt:lpstr>XML in PHP (cont’d)</vt:lpstr>
      <vt:lpstr>Outline</vt:lpstr>
      <vt:lpstr>PHP in Web Applications </vt:lpstr>
      <vt:lpstr>Error Handling</vt:lpstr>
      <vt:lpstr>Error Handling (cont’d)</vt:lpstr>
      <vt:lpstr>Custom Error Handling</vt:lpstr>
      <vt:lpstr>Custom Error Handling (cont’d)</vt:lpstr>
      <vt:lpstr>Error Handling (cont’d)</vt:lpstr>
      <vt:lpstr>Error Handling Example</vt:lpstr>
      <vt:lpstr>Exception Handling</vt:lpstr>
      <vt:lpstr>Exception Handling Example</vt:lpstr>
      <vt:lpstr>Outline</vt:lpstr>
      <vt:lpstr>Answers </vt:lpstr>
      <vt:lpstr>What are the Next?!</vt:lpstr>
      <vt:lpstr>References </vt:lpstr>
    </vt:vector>
  </TitlesOfParts>
  <Company>AUT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dc:title>
  <dc:subject>Web Programming</dc:subject>
  <dc:creator>Bahador Bakhshi</dc:creator>
  <cp:lastModifiedBy>jakob alizadeh</cp:lastModifiedBy>
  <cp:revision>4454</cp:revision>
  <dcterms:created xsi:type="dcterms:W3CDTF">2007-10-07T13:27:00Z</dcterms:created>
  <dcterms:modified xsi:type="dcterms:W3CDTF">2023-05-30T13:09:44Z</dcterms:modified>
</cp:coreProperties>
</file>