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94" r:id="rId2"/>
  </p:sldMasterIdLst>
  <p:notesMasterIdLst>
    <p:notesMasterId r:id="rId28"/>
  </p:notesMasterIdLst>
  <p:sldIdLst>
    <p:sldId id="256" r:id="rId3"/>
    <p:sldId id="634" r:id="rId4"/>
    <p:sldId id="1532" r:id="rId5"/>
    <p:sldId id="1335" r:id="rId6"/>
    <p:sldId id="1338" r:id="rId7"/>
    <p:sldId id="1339" r:id="rId8"/>
    <p:sldId id="1341" r:id="rId9"/>
    <p:sldId id="1552" r:id="rId10"/>
    <p:sldId id="1553" r:id="rId11"/>
    <p:sldId id="1539" r:id="rId12"/>
    <p:sldId id="1550" r:id="rId13"/>
    <p:sldId id="1347" r:id="rId14"/>
    <p:sldId id="1351" r:id="rId15"/>
    <p:sldId id="1348" r:id="rId16"/>
    <p:sldId id="1349" r:id="rId17"/>
    <p:sldId id="1350" r:id="rId18"/>
    <p:sldId id="1540" r:id="rId19"/>
    <p:sldId id="1541" r:id="rId20"/>
    <p:sldId id="1554" r:id="rId21"/>
    <p:sldId id="1542" r:id="rId22"/>
    <p:sldId id="1551" r:id="rId23"/>
    <p:sldId id="1545" r:id="rId24"/>
    <p:sldId id="1546" r:id="rId25"/>
    <p:sldId id="1548" r:id="rId26"/>
    <p:sldId id="1549" r:id="rId27"/>
  </p:sldIdLst>
  <p:sldSz cx="9144000" cy="6858000" type="screen4x3"/>
  <p:notesSz cx="7099300" cy="102346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2C2C2"/>
    <a:srgbClr val="0052F6"/>
    <a:srgbClr val="0033CC"/>
    <a:srgbClr val="00CC00"/>
    <a:srgbClr val="4F8AFF"/>
    <a:srgbClr val="003399"/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91587" autoAdjust="0"/>
  </p:normalViewPr>
  <p:slideViewPr>
    <p:cSldViewPr>
      <p:cViewPr varScale="1">
        <p:scale>
          <a:sx n="79" d="100"/>
          <a:sy n="79" d="100"/>
        </p:scale>
        <p:origin x="143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5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7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EAI:Enterprise</a:t>
            </a:r>
            <a:r>
              <a:rPr lang="en-US" dirty="0"/>
              <a:t> application integration</a:t>
            </a:r>
          </a:p>
          <a:p>
            <a:r>
              <a:rPr lang="en-US" dirty="0"/>
              <a:t>ETL (data extraction transformation and loading)</a:t>
            </a:r>
          </a:p>
          <a:p>
            <a:r>
              <a:rPr lang="en-US" dirty="0"/>
              <a:t>MFT : Managed file transfer</a:t>
            </a:r>
          </a:p>
          <a:p>
            <a:r>
              <a:rPr lang="en-US" dirty="0"/>
              <a:t>TDS: Transaction data stores</a:t>
            </a:r>
          </a:p>
          <a:p>
            <a:r>
              <a:rPr lang="en-US" dirty="0"/>
              <a:t>MVVM: Model-View-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1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calculator: Using the memory as an example help to understand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56DBBD-F88D-496D-8FE4-3CFDCE7C43B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5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87769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11CE-F45A-4F3F-AF42-3956290B0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5441-AAD2-4F5F-8028-E00E82506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21322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6625" y="1416050"/>
            <a:ext cx="421322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400">
                <a:latin typeface="Calibri" pitchFamily="34" charset="0"/>
                <a:cs typeface="Calibri" pitchFamily="34" charset="0"/>
              </a:defRPr>
            </a:lvl1pPr>
            <a:lvl2pPr>
              <a:defRPr sz="3000">
                <a:latin typeface="Calibri" pitchFamily="34" charset="0"/>
                <a:cs typeface="Calibri" pitchFamily="34" charset="0"/>
              </a:defRPr>
            </a:lvl2pPr>
            <a:lvl3pPr>
              <a:defRPr sz="27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1DCE-B9BA-4E03-9E27-F95A86438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trip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228600"/>
            <a:ext cx="2144712" cy="3402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81738" cy="3402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2D0E-F62B-4D92-93B2-88DB6C400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10B44-486B-46CE-BC4D-1EA29295C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D4F3-B94E-46E3-9AD2-7139ACB3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F475-2EAE-4FB1-A8FB-03926447D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C47FD-E765-499B-91D8-81D7E45BC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DA70-394D-4285-89EB-6F6F48AE3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14AA-802B-41F5-9D38-F3FCACE1E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22AC6E74-0DF1-4F32-9D1B-23D74D84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5709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5788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viewmodel" TargetMode="External"/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icroservices" TargetMode="External"/><Relationship Id="rId4" Type="http://schemas.openxmlformats.org/officeDocument/2006/relationships/hyperlink" Target="https://en.wikipedia.org/wiki/Multitier_architec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//upload.wikimedia.org/wikipedia/commons/a/a0/MVC-Process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viewmodel#cite_note-MVVM-eliminates-valueconverters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6934200" cy="1143000"/>
          </a:xfrm>
        </p:spPr>
        <p:txBody>
          <a:bodyPr/>
          <a:lstStyle/>
          <a:p>
            <a:pPr algn="ctr" eaLnBrk="1" hangingPunct="1"/>
            <a:r>
              <a:rPr lang="en-US" sz="5500" dirty="0"/>
              <a:t>Web Application Architectures</a:t>
            </a:r>
            <a:endParaRPr lang="en-US" sz="45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467600" cy="3352800"/>
          </a:xfrm>
        </p:spPr>
        <p:txBody>
          <a:bodyPr/>
          <a:lstStyle/>
          <a:p>
            <a:pPr eaLnBrk="1" hangingPunct="1"/>
            <a:r>
              <a:rPr lang="en-US" sz="3200" dirty="0"/>
              <a:t>Web Programming</a:t>
            </a:r>
          </a:p>
          <a:p>
            <a:pPr eaLnBrk="1" hangingPunct="1"/>
            <a:r>
              <a:rPr lang="en-US" sz="2800">
                <a:solidFill>
                  <a:srgbClr val="000000"/>
                </a:solidFill>
              </a:rPr>
              <a:t>Spring </a:t>
            </a:r>
            <a:r>
              <a:rPr lang="en-US" sz="2800"/>
              <a:t>2023</a:t>
            </a:r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200" dirty="0" err="1"/>
              <a:t>Yaghoub</a:t>
            </a:r>
            <a:r>
              <a:rPr lang="en-US" sz="2200" dirty="0"/>
              <a:t> Alizadeh</a:t>
            </a:r>
          </a:p>
          <a:p>
            <a:pPr eaLnBrk="1" hangingPunct="1"/>
            <a:r>
              <a:rPr lang="en-US" sz="2200" dirty="0"/>
              <a:t>CE Department, Amirkabir University of Technology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 		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Patterns in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sz="3200" dirty="0"/>
              <a:t>Example: MVC for whole (client + server) </a:t>
            </a:r>
          </a:p>
          <a:p>
            <a:pPr lvl="1">
              <a:spcBef>
                <a:spcPts val="400"/>
              </a:spcBef>
            </a:pPr>
            <a:r>
              <a:rPr lang="en-US" sz="2800" dirty="0"/>
              <a:t>Model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Database tables (persistent data)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Session information (current stat data)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Server-side processing</a:t>
            </a:r>
          </a:p>
          <a:p>
            <a:pPr lvl="1">
              <a:spcBef>
                <a:spcPts val="400"/>
              </a:spcBef>
            </a:pPr>
            <a:r>
              <a:rPr lang="en-US" sz="2800" dirty="0"/>
              <a:t>View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(X)HTML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CSS</a:t>
            </a:r>
          </a:p>
          <a:p>
            <a:pPr lvl="1">
              <a:spcBef>
                <a:spcPts val="400"/>
              </a:spcBef>
            </a:pPr>
            <a:r>
              <a:rPr lang="en-US" sz="2800" dirty="0"/>
              <a:t>Controller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Client-side scripting</a:t>
            </a:r>
          </a:p>
          <a:p>
            <a:pPr lvl="2">
              <a:spcBef>
                <a:spcPts val="400"/>
              </a:spcBef>
            </a:pPr>
            <a:r>
              <a:rPr lang="en-US" sz="2500" dirty="0"/>
              <a:t>Part of processing by server side scripting </a:t>
            </a:r>
          </a:p>
          <a:p>
            <a:pPr lvl="1">
              <a:spcBef>
                <a:spcPts val="40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861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C2C2C2"/>
                </a:solidFill>
              </a:rPr>
              <a:t>MVC Design Pattern</a:t>
            </a:r>
          </a:p>
          <a:p>
            <a:pPr>
              <a:spcBef>
                <a:spcPts val="1200"/>
              </a:spcBef>
            </a:pPr>
            <a:r>
              <a:rPr lang="en-US" dirty="0"/>
              <a:t>Multilayer Design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2C2C2"/>
                </a:solidFill>
              </a:rPr>
              <a:t>Microservices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7416"/>
      </p:ext>
    </p:extLst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dirty="0"/>
              <a:t>Common layering in web applications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Presentation</a:t>
            </a:r>
            <a:r>
              <a:rPr lang="en-US" dirty="0"/>
              <a:t> Layer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Business logic </a:t>
            </a:r>
            <a:r>
              <a:rPr lang="en-US" dirty="0"/>
              <a:t>Layer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Data (management/resource)</a:t>
            </a:r>
            <a:r>
              <a:rPr lang="en-US" dirty="0"/>
              <a:t> Layer</a:t>
            </a:r>
          </a:p>
          <a:p>
            <a:r>
              <a:rPr lang="en-US" dirty="0">
                <a:cs typeface="Times New Roman" pitchFamily="18" charset="0"/>
              </a:rPr>
              <a:t>These layers are purely abstractions</a:t>
            </a:r>
          </a:p>
          <a:p>
            <a:pPr lvl="1"/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Not</a:t>
            </a:r>
            <a:r>
              <a:rPr lang="en-US" dirty="0">
                <a:cs typeface="Times New Roman" pitchFamily="18" charset="0"/>
              </a:rPr>
              <a:t> correspond to physical distribution</a:t>
            </a:r>
          </a:p>
          <a:p>
            <a:pPr lvl="2"/>
            <a:r>
              <a:rPr lang="en-US" dirty="0">
                <a:cs typeface="Times New Roman" pitchFamily="18" charset="0"/>
              </a:rPr>
              <a:t>All layers may or may not be on the same machine</a:t>
            </a:r>
          </a:p>
          <a:p>
            <a:pPr lvl="1"/>
            <a:r>
              <a:rPr lang="en-US" dirty="0">
                <a:cs typeface="Times New Roman" pitchFamily="18" charset="0"/>
              </a:rPr>
              <a:t>Physical layering is referred as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multi-tier</a:t>
            </a:r>
            <a:r>
              <a:rPr lang="en-US" dirty="0">
                <a:cs typeface="Times New Roman" pitchFamily="18" charset="0"/>
              </a:rPr>
              <a:t> architecture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2435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EC0B2-4061-4E88-96FE-1A9D4481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81150"/>
            <a:ext cx="69627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7391"/>
      </p:ext>
    </p:extLst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800" dirty="0"/>
              <a:t>User interface of the application</a:t>
            </a:r>
          </a:p>
          <a:p>
            <a:pPr lvl="1"/>
            <a:r>
              <a:rPr lang="en-US" sz="2400" dirty="0"/>
              <a:t>GUI</a:t>
            </a:r>
          </a:p>
          <a:p>
            <a:pPr lvl="1"/>
            <a:r>
              <a:rPr lang="en-US" sz="2400" dirty="0"/>
              <a:t>HTML based browser</a:t>
            </a:r>
          </a:p>
          <a:p>
            <a:r>
              <a:rPr lang="en-US" sz="2800" dirty="0"/>
              <a:t>Displays information (processing output) which are get from the business logic layer</a:t>
            </a:r>
          </a:p>
          <a:p>
            <a:r>
              <a:rPr lang="en-US" sz="2800" dirty="0"/>
              <a:t>Gets user’s requests and pass them (with required data) to the business logic layer</a:t>
            </a:r>
          </a:p>
          <a:p>
            <a:r>
              <a:rPr lang="en-US" sz="2800" dirty="0"/>
              <a:t>Note that the user interface of web applications can be made up </a:t>
            </a:r>
            <a:r>
              <a:rPr lang="en-US" sz="2800" dirty="0">
                <a:solidFill>
                  <a:srgbClr val="C00000"/>
                </a:solidFill>
              </a:rPr>
              <a:t>client side</a:t>
            </a:r>
            <a:r>
              <a:rPr lang="en-US" sz="2800" dirty="0"/>
              <a:t> &amp; </a:t>
            </a:r>
            <a:r>
              <a:rPr lang="en-US" sz="2800" dirty="0">
                <a:solidFill>
                  <a:srgbClr val="C00000"/>
                </a:solidFill>
              </a:rPr>
              <a:t>server side</a:t>
            </a:r>
            <a:r>
              <a:rPr lang="en-US" sz="2800" dirty="0"/>
              <a:t> codes </a:t>
            </a:r>
          </a:p>
          <a:p>
            <a:r>
              <a:rPr lang="en-US" sz="2800" dirty="0"/>
              <a:t>What is this layer in Gmail?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074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dirty="0"/>
              <a:t>The work that the application needs to do </a:t>
            </a:r>
          </a:p>
          <a:p>
            <a:pPr lvl="1"/>
            <a:r>
              <a:rPr lang="en-US" dirty="0"/>
              <a:t>Processing/Computing/Calculations</a:t>
            </a:r>
          </a:p>
          <a:p>
            <a:r>
              <a:rPr lang="en-US" dirty="0"/>
              <a:t>Receives requests from presentation layer</a:t>
            </a:r>
          </a:p>
          <a:p>
            <a:r>
              <a:rPr lang="en-US" dirty="0"/>
              <a:t>Fetches required data from data layer</a:t>
            </a:r>
          </a:p>
          <a:p>
            <a:r>
              <a:rPr lang="en-US" dirty="0"/>
              <a:t>Process the request &amp; data</a:t>
            </a:r>
          </a:p>
          <a:p>
            <a:r>
              <a:rPr lang="en-US" dirty="0"/>
              <a:t>Output is sent back to the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01818"/>
      </p:ext>
    </p:extLst>
  </p:cSld>
  <p:clrMapOvr>
    <a:masterClrMapping/>
  </p:clrMapOvr>
  <p:transition>
    <p:strip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r>
              <a:rPr lang="en-US" dirty="0"/>
              <a:t>Provides data access interface to business logic</a:t>
            </a:r>
          </a:p>
          <a:p>
            <a:pPr lvl="1"/>
            <a:r>
              <a:rPr lang="en-US" dirty="0"/>
              <a:t>Hide data storage details</a:t>
            </a:r>
          </a:p>
          <a:p>
            <a:pPr lvl="1"/>
            <a:r>
              <a:rPr lang="en-US" dirty="0"/>
              <a:t>Hide heterogeneity of underlining systems </a:t>
            </a:r>
          </a:p>
          <a:p>
            <a:r>
              <a:rPr lang="en-US" dirty="0"/>
              <a:t>Communicating with data store systems</a:t>
            </a:r>
          </a:p>
          <a:p>
            <a:pPr lvl="1"/>
            <a:r>
              <a:rPr lang="en-US" dirty="0"/>
              <a:t>Database server</a:t>
            </a:r>
          </a:p>
          <a:p>
            <a:pPr lvl="1"/>
            <a:r>
              <a:rPr lang="en-US" dirty="0"/>
              <a:t>Messaging system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48414"/>
      </p:ext>
    </p:extLst>
  </p:cSld>
  <p:clrMapOvr>
    <a:masterClrMapping/>
  </p:clrMapOvr>
  <p:transition>
    <p:strip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Multi-layer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2362200"/>
            <a:ext cx="5410200" cy="27432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 Side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2362200"/>
            <a:ext cx="1676400" cy="27432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Side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29000" y="2590800"/>
            <a:ext cx="2362200" cy="21336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+ Business 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2590800"/>
            <a:ext cx="1600200" cy="21336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791200" y="3657600"/>
            <a:ext cx="609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2362200" y="3657600"/>
            <a:ext cx="10668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3048000" y="5232400"/>
            <a:ext cx="1828800" cy="1028700"/>
          </a:xfrm>
          <a:prstGeom prst="wedgeRectCallout">
            <a:avLst>
              <a:gd name="adj1" fmla="val -69907"/>
              <a:gd name="adj2" fmla="val -201413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HTML + CSS + JS + JSON + XML + …</a:t>
            </a:r>
          </a:p>
        </p:txBody>
      </p:sp>
    </p:spTree>
    <p:extLst>
      <p:ext uri="{BB962C8B-B14F-4D97-AF65-F5344CB8AC3E}">
        <p14:creationId xmlns:p14="http://schemas.microsoft.com/office/powerpoint/2010/main" val="1770669821"/>
      </p:ext>
    </p:extLst>
  </p:cSld>
  <p:clrMapOvr>
    <a:masterClrMapping/>
  </p:clrMapOvr>
  <p:transition>
    <p:strip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Multi-layer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2362200"/>
            <a:ext cx="5410200" cy="27432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 Side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362200"/>
            <a:ext cx="2057400" cy="27432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Side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29000" y="2590800"/>
            <a:ext cx="2362200" cy="21336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Layer + Presentation 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00800" y="2590800"/>
            <a:ext cx="1600200" cy="21336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791200" y="3657600"/>
            <a:ext cx="609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33600" y="3352800"/>
            <a:ext cx="130215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3048000" y="5232400"/>
            <a:ext cx="1828800" cy="1028700"/>
          </a:xfrm>
          <a:prstGeom prst="wedgeRectCallout">
            <a:avLst>
              <a:gd name="adj1" fmla="val -58657"/>
              <a:gd name="adj2" fmla="val -233635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HTML + CSS + JS + JSON + XML + 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3400" y="3200400"/>
            <a:ext cx="1600200" cy="9906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600" y="36576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" name="Oval 14"/>
          <p:cNvSpPr/>
          <p:nvPr/>
        </p:nvSpPr>
        <p:spPr>
          <a:xfrm>
            <a:off x="1143000" y="32766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1600200" y="36576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1447800" y="3581400"/>
            <a:ext cx="208196" cy="131996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8" idx="2"/>
          </p:cNvCxnSpPr>
          <p:nvPr/>
        </p:nvCxnSpPr>
        <p:spPr>
          <a:xfrm>
            <a:off x="990600" y="3848100"/>
            <a:ext cx="609600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7"/>
            <a:endCxn id="15" idx="3"/>
          </p:cNvCxnSpPr>
          <p:nvPr/>
        </p:nvCxnSpPr>
        <p:spPr>
          <a:xfrm flipV="1">
            <a:off x="934804" y="3601804"/>
            <a:ext cx="263992" cy="111592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33600" y="3848100"/>
            <a:ext cx="1302156" cy="0"/>
          </a:xfrm>
          <a:prstGeom prst="straightConnector1">
            <a:avLst/>
          </a:prstGeom>
          <a:ln w="31750">
            <a:solidFill>
              <a:srgbClr val="C0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838200" y="5219700"/>
            <a:ext cx="1828800" cy="1028700"/>
          </a:xfrm>
          <a:prstGeom prst="wedgeRectCallout">
            <a:avLst>
              <a:gd name="adj1" fmla="val 51968"/>
              <a:gd name="adj2" fmla="val -184746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Ajax, fetch, …</a:t>
            </a:r>
          </a:p>
        </p:txBody>
      </p:sp>
      <p:sp>
        <p:nvSpPr>
          <p:cNvPr id="32" name="Rounded Rectangle 12">
            <a:extLst>
              <a:ext uri="{FF2B5EF4-FFF2-40B4-BE49-F238E27FC236}">
                <a16:creationId xmlns:a16="http://schemas.microsoft.com/office/drawing/2014/main" id="{D35E9DBF-F69F-4751-A004-C54269F273F9}"/>
              </a:ext>
            </a:extLst>
          </p:cNvPr>
          <p:cNvSpPr/>
          <p:nvPr/>
        </p:nvSpPr>
        <p:spPr>
          <a:xfrm>
            <a:off x="3810000" y="3505200"/>
            <a:ext cx="1600200" cy="9906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3EA089-D12A-4EF3-A382-7879287D5F94}"/>
              </a:ext>
            </a:extLst>
          </p:cNvPr>
          <p:cNvSpPr/>
          <p:nvPr/>
        </p:nvSpPr>
        <p:spPr>
          <a:xfrm>
            <a:off x="3886200" y="39624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89D13B-096A-4BF4-BF35-DFFF5DEB282B}"/>
              </a:ext>
            </a:extLst>
          </p:cNvPr>
          <p:cNvSpPr/>
          <p:nvPr/>
        </p:nvSpPr>
        <p:spPr>
          <a:xfrm>
            <a:off x="4419600" y="35814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9A4A47-0225-44CD-9593-7EFB3B11BFC0}"/>
              </a:ext>
            </a:extLst>
          </p:cNvPr>
          <p:cNvSpPr/>
          <p:nvPr/>
        </p:nvSpPr>
        <p:spPr>
          <a:xfrm>
            <a:off x="4876800" y="39624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A696A3-16C7-4CA1-91B9-37B300054495}"/>
              </a:ext>
            </a:extLst>
          </p:cNvPr>
          <p:cNvCxnSpPr>
            <a:endCxn id="35" idx="1"/>
          </p:cNvCxnSpPr>
          <p:nvPr/>
        </p:nvCxnSpPr>
        <p:spPr>
          <a:xfrm>
            <a:off x="4724400" y="3886200"/>
            <a:ext cx="208196" cy="131996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5B3153-F1A7-405E-9F3B-037C6266F6BA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>
            <a:off x="4267200" y="4152900"/>
            <a:ext cx="609600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DE43B5-A280-4F6C-8C4C-02465732AF74}"/>
              </a:ext>
            </a:extLst>
          </p:cNvPr>
          <p:cNvCxnSpPr>
            <a:stCxn id="33" idx="7"/>
            <a:endCxn id="34" idx="3"/>
          </p:cNvCxnSpPr>
          <p:nvPr/>
        </p:nvCxnSpPr>
        <p:spPr>
          <a:xfrm flipV="1">
            <a:off x="4211404" y="3906604"/>
            <a:ext cx="263992" cy="111592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0250"/>
      </p:ext>
    </p:extLst>
  </p:cSld>
  <p:clrMapOvr>
    <a:masterClrMapping/>
  </p:clrMapOvr>
  <p:transition>
    <p:strip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935A-BDDC-480C-8E1D-A5E6BD03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in Modern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7A89-6F07-4C1F-B921-1D9105EF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design pattern in client side and server side </a:t>
            </a:r>
            <a:r>
              <a:rPr lang="en-US" dirty="0">
                <a:solidFill>
                  <a:srgbClr val="C00000"/>
                </a:solidFill>
              </a:rPr>
              <a:t>separately</a:t>
            </a:r>
            <a:r>
              <a:rPr lang="en-US" dirty="0"/>
              <a:t>!!!!</a:t>
            </a:r>
          </a:p>
          <a:p>
            <a:r>
              <a:rPr lang="en-US" dirty="0"/>
              <a:t>Client side frameworks</a:t>
            </a:r>
          </a:p>
          <a:p>
            <a:pPr lvl="1"/>
            <a:r>
              <a:rPr lang="en-US" dirty="0"/>
              <a:t>Angular 1.x: MVC</a:t>
            </a:r>
          </a:p>
          <a:p>
            <a:pPr lvl="1"/>
            <a:r>
              <a:rPr lang="en-US" dirty="0"/>
              <a:t>Angular 2.x: MVVM</a:t>
            </a:r>
          </a:p>
          <a:p>
            <a:pPr lvl="1"/>
            <a:r>
              <a:rPr lang="en-US" dirty="0"/>
              <a:t>React: MVC</a:t>
            </a:r>
          </a:p>
          <a:p>
            <a:pPr lvl="1"/>
            <a:r>
              <a:rPr lang="en-US" dirty="0"/>
              <a:t>Vue: MVVM</a:t>
            </a:r>
          </a:p>
          <a:p>
            <a:r>
              <a:rPr lang="en-US" dirty="0"/>
              <a:t>Server side frameworks</a:t>
            </a:r>
          </a:p>
          <a:p>
            <a:pPr lvl="1"/>
            <a:r>
              <a:rPr lang="en-US" dirty="0"/>
              <a:t>Laravel: MVC + MVVM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CA91-7743-499C-8795-09A45F35B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5398"/>
      </p:ext>
    </p:extLst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MVC &amp; MVVM Design Patterns</a:t>
            </a:r>
          </a:p>
          <a:p>
            <a:pPr>
              <a:spcBef>
                <a:spcPts val="1200"/>
              </a:spcBef>
            </a:pPr>
            <a:r>
              <a:rPr lang="en-US" dirty="0"/>
              <a:t>Multilayer Design</a:t>
            </a:r>
          </a:p>
          <a:p>
            <a:pPr>
              <a:spcBef>
                <a:spcPts val="1200"/>
              </a:spcBef>
            </a:pPr>
            <a:r>
              <a:rPr lang="en-US" dirty="0"/>
              <a:t>Microservices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strip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Architecture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Scalability!!!</a:t>
            </a:r>
          </a:p>
          <a:p>
            <a:pPr lvl="1"/>
            <a:r>
              <a:rPr lang="en-US" dirty="0"/>
              <a:t>Business logic  is monolithic </a:t>
            </a:r>
          </a:p>
          <a:p>
            <a:pPr lvl="2"/>
            <a:r>
              <a:rPr lang="en-US" dirty="0"/>
              <a:t>Tightly coupled modules </a:t>
            </a:r>
          </a:p>
          <a:p>
            <a:pPr lvl="1"/>
            <a:r>
              <a:rPr lang="en-US" dirty="0"/>
              <a:t>How to scale it?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If a part of business logic is failed </a:t>
            </a:r>
            <a:r>
              <a:rPr lang="en-US" dirty="0">
                <a:sym typeface="Wingdings" panose="05000000000000000000" pitchFamily="2" charset="2"/>
              </a:rPr>
              <a:t> ???</a:t>
            </a:r>
            <a:endParaRPr lang="en-US" dirty="0"/>
          </a:p>
          <a:p>
            <a:r>
              <a:rPr lang="en-US" dirty="0"/>
              <a:t>Upgrade</a:t>
            </a:r>
          </a:p>
          <a:p>
            <a:pPr lvl="1"/>
            <a:r>
              <a:rPr lang="en-US" dirty="0"/>
              <a:t>How to upgrade a modules of business logic?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7127"/>
      </p:ext>
    </p:extLst>
  </p:cSld>
  <p:clrMapOvr>
    <a:masterClrMapping/>
  </p:clrMapOvr>
  <p:transition>
    <p:strip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C2C2C2"/>
                </a:solidFill>
              </a:rPr>
              <a:t>MVC Design Pattern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2C2C2"/>
                </a:solidFill>
              </a:rPr>
              <a:t>Multilayer Design</a:t>
            </a:r>
          </a:p>
          <a:p>
            <a:pPr>
              <a:spcBef>
                <a:spcPts val="1200"/>
              </a:spcBef>
            </a:pPr>
            <a:r>
              <a:rPr lang="en-US" dirty="0"/>
              <a:t>Microservices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0571"/>
      </p:ext>
    </p:extLst>
  </p:cSld>
  <p:clrMapOvr>
    <a:masterClrMapping/>
  </p:clrMapOvr>
  <p:transition>
    <p:strip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181600"/>
          </a:xfrm>
        </p:spPr>
        <p:txBody>
          <a:bodyPr/>
          <a:lstStyle/>
          <a:p>
            <a:r>
              <a:rPr lang="en-US" dirty="0"/>
              <a:t>Complex process can be divided into multiple </a:t>
            </a:r>
            <a:r>
              <a:rPr lang="en-US" dirty="0">
                <a:solidFill>
                  <a:srgbClr val="C00000"/>
                </a:solidFill>
              </a:rPr>
              <a:t>loosely-coupled</a:t>
            </a:r>
            <a:r>
              <a:rPr lang="en-US" dirty="0"/>
              <a:t> components</a:t>
            </a:r>
          </a:p>
          <a:p>
            <a:r>
              <a:rPr lang="en-US" dirty="0"/>
              <a:t>Each component</a:t>
            </a:r>
          </a:p>
          <a:p>
            <a:pPr lvl="1"/>
            <a:r>
              <a:rPr lang="en-US" dirty="0"/>
              <a:t>Is autonomous </a:t>
            </a:r>
          </a:p>
          <a:p>
            <a:pPr lvl="1"/>
            <a:r>
              <a:rPr lang="en-US" dirty="0"/>
              <a:t>Provides well-defined services</a:t>
            </a:r>
          </a:p>
          <a:p>
            <a:pPr lvl="2"/>
            <a:r>
              <a:rPr lang="en-US" dirty="0"/>
              <a:t>Via Remote API call</a:t>
            </a:r>
          </a:p>
          <a:p>
            <a:pPr lvl="3"/>
            <a:r>
              <a:rPr lang="en-US" dirty="0"/>
              <a:t>Distributed application</a:t>
            </a:r>
          </a:p>
          <a:p>
            <a:pPr lvl="3"/>
            <a:r>
              <a:rPr lang="en-US" dirty="0"/>
              <a:t>Easy to scale</a:t>
            </a:r>
          </a:p>
          <a:p>
            <a:r>
              <a:rPr lang="en-US" dirty="0"/>
              <a:t>Different technologies can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40455"/>
      </p:ext>
    </p:extLst>
  </p:cSld>
  <p:clrMapOvr>
    <a:masterClrMapping/>
  </p:clrMapOvr>
  <p:transition>
    <p:strip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15" y="1219200"/>
            <a:ext cx="7951785" cy="49740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26994"/>
      </p:ext>
    </p:extLst>
  </p:cSld>
  <p:clrMapOvr>
    <a:masterClrMapping/>
  </p:clrMapOvr>
  <p:transition>
    <p:strip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762000"/>
          </a:xfrm>
        </p:spPr>
        <p:txBody>
          <a:bodyPr/>
          <a:lstStyle/>
          <a:p>
            <a:r>
              <a:rPr lang="en-US" dirty="0"/>
              <a:t>Microservices for Modern Web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1663700"/>
            <a:ext cx="5410200" cy="37465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 Side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362200"/>
            <a:ext cx="2057400" cy="27432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Side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2971800"/>
            <a:ext cx="1600200" cy="6858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Service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33600" y="3352800"/>
            <a:ext cx="130215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3048000" y="5562600"/>
            <a:ext cx="1828800" cy="698500"/>
          </a:xfrm>
          <a:prstGeom prst="wedgeRectCallout">
            <a:avLst>
              <a:gd name="adj1" fmla="val -59534"/>
              <a:gd name="adj2" fmla="val -373731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HTML + CSS + JS + JSON + …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3400" y="3200400"/>
            <a:ext cx="1600200" cy="9906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600" y="36576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" name="Oval 14"/>
          <p:cNvSpPr/>
          <p:nvPr/>
        </p:nvSpPr>
        <p:spPr>
          <a:xfrm>
            <a:off x="1143000" y="32766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1600200" y="3657600"/>
            <a:ext cx="381000" cy="3810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1447800" y="3581400"/>
            <a:ext cx="208196" cy="131996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8" idx="2"/>
          </p:cNvCxnSpPr>
          <p:nvPr/>
        </p:nvCxnSpPr>
        <p:spPr>
          <a:xfrm>
            <a:off x="990600" y="3848100"/>
            <a:ext cx="609600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7"/>
            <a:endCxn id="15" idx="3"/>
          </p:cNvCxnSpPr>
          <p:nvPr/>
        </p:nvCxnSpPr>
        <p:spPr>
          <a:xfrm flipV="1">
            <a:off x="934804" y="3601804"/>
            <a:ext cx="263992" cy="111592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33600" y="3962400"/>
            <a:ext cx="1302156" cy="0"/>
          </a:xfrm>
          <a:prstGeom prst="straightConnector1">
            <a:avLst/>
          </a:prstGeom>
          <a:ln w="31750">
            <a:solidFill>
              <a:srgbClr val="C0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838200" y="5562600"/>
            <a:ext cx="1828800" cy="685800"/>
          </a:xfrm>
          <a:prstGeom prst="wedgeRectCallout">
            <a:avLst>
              <a:gd name="adj1" fmla="val 49337"/>
              <a:gd name="adj2" fmla="val -28221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Ajax, fetch, REST, …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95111" y="2019300"/>
            <a:ext cx="1600200" cy="6477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Service-1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57800" y="4131511"/>
            <a:ext cx="1600200" cy="5334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Service-2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414963" y="2971800"/>
            <a:ext cx="1600200" cy="6477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Service-0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414963" y="3713396"/>
            <a:ext cx="1600200" cy="5334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Service-n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C72F7E-540A-49F9-A312-D5D83FF64F73}"/>
              </a:ext>
            </a:extLst>
          </p:cNvPr>
          <p:cNvCxnSpPr>
            <a:cxnSpLocks/>
          </p:cNvCxnSpPr>
          <p:nvPr/>
        </p:nvCxnSpPr>
        <p:spPr>
          <a:xfrm flipH="1">
            <a:off x="4995111" y="2667000"/>
            <a:ext cx="719889" cy="1295400"/>
          </a:xfrm>
          <a:prstGeom prst="straightConnector1">
            <a:avLst/>
          </a:prstGeom>
          <a:ln w="31750">
            <a:solidFill>
              <a:srgbClr val="C0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6BCE6E-F7F0-4649-A0E9-A7303E91675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063922" y="3314700"/>
            <a:ext cx="1336878" cy="580244"/>
          </a:xfrm>
          <a:prstGeom prst="straightConnector1">
            <a:avLst/>
          </a:prstGeom>
          <a:ln w="31750">
            <a:solidFill>
              <a:srgbClr val="C0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C45F5C-625A-49C4-A20F-1FE071EE81F6}"/>
              </a:ext>
            </a:extLst>
          </p:cNvPr>
          <p:cNvCxnSpPr>
            <a:cxnSpLocks/>
          </p:cNvCxnSpPr>
          <p:nvPr/>
        </p:nvCxnSpPr>
        <p:spPr>
          <a:xfrm flipH="1" flipV="1">
            <a:off x="5017957" y="3924925"/>
            <a:ext cx="1078043" cy="206586"/>
          </a:xfrm>
          <a:prstGeom prst="straightConnector1">
            <a:avLst/>
          </a:prstGeom>
          <a:ln w="31750">
            <a:solidFill>
              <a:srgbClr val="C0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A5E251-FAC1-4F28-A9AB-BC7738500C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206922" y="3657600"/>
            <a:ext cx="993978" cy="473911"/>
          </a:xfrm>
          <a:prstGeom prst="straightConnector1">
            <a:avLst/>
          </a:prstGeom>
          <a:ln w="31750">
            <a:solidFill>
              <a:srgbClr val="C0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77943"/>
      </p:ext>
    </p:extLst>
  </p:cSld>
  <p:clrMapOvr>
    <a:masterClrMapping/>
  </p:clrMapOvr>
  <p:transition>
    <p:strip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MVC Wiki page</a:t>
            </a:r>
            <a:endParaRPr lang="en-US" dirty="0"/>
          </a:p>
          <a:p>
            <a:r>
              <a:rPr lang="en-US" dirty="0">
                <a:hlinkClick r:id="rId3"/>
              </a:rPr>
              <a:t>MVVM Wiki page</a:t>
            </a:r>
            <a:endParaRPr lang="en-US" dirty="0"/>
          </a:p>
          <a:p>
            <a:r>
              <a:rPr lang="en-US" dirty="0">
                <a:hlinkClick r:id="rId4"/>
              </a:rPr>
              <a:t>Multi-Layer/Multi-Tier Wiki page</a:t>
            </a:r>
            <a:endParaRPr lang="en-US" dirty="0"/>
          </a:p>
          <a:p>
            <a:r>
              <a:rPr lang="en-US" dirty="0">
                <a:hlinkClick r:id="rId5"/>
              </a:rPr>
              <a:t>Microservices Wiki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21985"/>
      </p:ext>
    </p:extLst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MVC &amp; MVVM Design Patterns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2C2C2"/>
                </a:solidFill>
              </a:rPr>
              <a:t>Multilayer Design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2C2C2"/>
                </a:solidFill>
              </a:rPr>
              <a:t>Microservices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82643"/>
      </p:ext>
    </p:extLst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i="1" dirty="0"/>
              <a:t>Application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5181600"/>
          </a:xfrm>
        </p:spPr>
        <p:txBody>
          <a:bodyPr/>
          <a:lstStyle/>
          <a:p>
            <a:r>
              <a:rPr lang="en-US" dirty="0"/>
              <a:t>(Large) Applications cannot be developed in  ad-hoc manner</a:t>
            </a:r>
          </a:p>
          <a:p>
            <a:pPr lvl="1"/>
            <a:r>
              <a:rPr lang="en-US" dirty="0"/>
              <a:t>We need design &amp; architecture (SW engineering)</a:t>
            </a:r>
          </a:p>
          <a:p>
            <a:pPr lvl="2"/>
            <a:r>
              <a:rPr lang="en-US" dirty="0"/>
              <a:t>Concept separation, Component, Relations, …</a:t>
            </a:r>
          </a:p>
          <a:p>
            <a:r>
              <a:rPr lang="en-US" dirty="0"/>
              <a:t>There are so many architectural patterns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ETL, MFT, EAI, TDS, …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http://en.wikipedia.org/wiki/Architectural_pattern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Common architectures in web applications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MVC, MVVM, …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Multi-layer (</a:t>
            </a:r>
            <a:r>
              <a:rPr lang="en-US" dirty="0">
                <a:sym typeface="Wingdings" pitchFamily="2" charset="2"/>
              </a:rPr>
              <a:t>Multi-tier), Microservices, 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4523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Model-View-Controller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181600"/>
          </a:xfrm>
        </p:spPr>
        <p:txBody>
          <a:bodyPr/>
          <a:lstStyle/>
          <a:p>
            <a:pPr eaLnBrk="1" hangingPunct="1"/>
            <a:r>
              <a:rPr lang="en-GB" sz="2800" dirty="0"/>
              <a:t>Model</a:t>
            </a:r>
          </a:p>
          <a:p>
            <a:pPr lvl="1" eaLnBrk="1" hangingPunct="1">
              <a:spcBef>
                <a:spcPts val="200"/>
              </a:spcBef>
            </a:pPr>
            <a:r>
              <a:rPr lang="en-US" sz="2400" dirty="0"/>
              <a:t>Does all the computational work</a:t>
            </a:r>
          </a:p>
          <a:p>
            <a:pPr lvl="2" eaLnBrk="1" hangingPunct="1">
              <a:spcBef>
                <a:spcPts val="200"/>
              </a:spcBef>
            </a:pPr>
            <a:r>
              <a:rPr lang="en-US" sz="2000" dirty="0"/>
              <a:t>It </a:t>
            </a:r>
            <a:r>
              <a:rPr lang="en-GB" sz="2000" dirty="0"/>
              <a:t>contains data and performs computation on it</a:t>
            </a:r>
          </a:p>
          <a:p>
            <a:pPr eaLnBrk="1" hangingPunct="1"/>
            <a:r>
              <a:rPr lang="en-GB" sz="2800" dirty="0"/>
              <a:t>View (the user interface)</a:t>
            </a:r>
          </a:p>
          <a:p>
            <a:pPr lvl="1" eaLnBrk="1" hangingPunct="1">
              <a:spcBef>
                <a:spcPts val="200"/>
              </a:spcBef>
            </a:pPr>
            <a:r>
              <a:rPr lang="en-GB" sz="2400" dirty="0"/>
              <a:t>Show the results from model or controller </a:t>
            </a:r>
          </a:p>
          <a:p>
            <a:pPr eaLnBrk="1" hangingPunct="1"/>
            <a:r>
              <a:rPr lang="en-GB" sz="2800" dirty="0"/>
              <a:t>Controller (of states sequences)</a:t>
            </a:r>
          </a:p>
          <a:p>
            <a:pPr lvl="1" eaLnBrk="1" hangingPunct="1">
              <a:spcBef>
                <a:spcPts val="200"/>
              </a:spcBef>
            </a:pPr>
            <a:r>
              <a:rPr lang="en-GB" sz="2400" dirty="0"/>
              <a:t>Handles events/requests affecting model or view</a:t>
            </a:r>
          </a:p>
          <a:p>
            <a:pPr lvl="2" eaLnBrk="1" hangingPunct="1">
              <a:spcBef>
                <a:spcPts val="200"/>
              </a:spcBef>
            </a:pPr>
            <a:r>
              <a:rPr lang="en-US" sz="2100" dirty="0"/>
              <a:t>User inputs/requests go to the controller</a:t>
            </a:r>
          </a:p>
          <a:p>
            <a:pPr lvl="2" eaLnBrk="1" hangingPunct="1">
              <a:spcBef>
                <a:spcPts val="200"/>
              </a:spcBef>
            </a:pPr>
            <a:r>
              <a:rPr lang="en-US" sz="2100" dirty="0"/>
              <a:t>Available commands are determined by controller (based on model)</a:t>
            </a:r>
            <a:endParaRPr lang="en-GB" sz="2100" dirty="0"/>
          </a:p>
          <a:p>
            <a:pPr lvl="2" eaLnBrk="1" hangingPunct="1">
              <a:spcBef>
                <a:spcPts val="200"/>
              </a:spcBef>
            </a:pPr>
            <a:r>
              <a:rPr lang="en-US" sz="2100" dirty="0"/>
              <a:t>Tells the model what to do</a:t>
            </a:r>
            <a:endParaRPr lang="en-GB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51679"/>
      </p:ext>
    </p:extLst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Interactions?!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42692" name="Picture 4" descr="http://blog.nodejitsu.com/scaling-isomorphic-javascript-code/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9549"/>
            <a:ext cx="4191000" cy="3371851"/>
          </a:xfrm>
          <a:prstGeom prst="rect">
            <a:avLst/>
          </a:prstGeom>
          <a:noFill/>
        </p:spPr>
      </p:pic>
      <p:pic>
        <p:nvPicPr>
          <p:cNvPr id="242694" name="Picture 6" descr="http://www.codeproject.com/KB/tips/ModelViewController/Figure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06800"/>
            <a:ext cx="3962400" cy="2641600"/>
          </a:xfrm>
          <a:prstGeom prst="rect">
            <a:avLst/>
          </a:prstGeom>
          <a:noFill/>
        </p:spPr>
      </p:pic>
      <p:pic>
        <p:nvPicPr>
          <p:cNvPr id="8" name="Picture 4" descr="File:MVC-Process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0140"/>
            <a:ext cx="3276600" cy="3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9715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Interactions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3425" y="1204912"/>
            <a:ext cx="2232025" cy="11509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113" y="3513137"/>
            <a:ext cx="2232025" cy="11509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view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95963" y="3513137"/>
            <a:ext cx="2232025" cy="11509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692275" y="1998662"/>
            <a:ext cx="1366838" cy="13684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2555875" y="2503487"/>
            <a:ext cx="863600" cy="863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3276600" y="4375150"/>
            <a:ext cx="223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5651499" y="2222499"/>
            <a:ext cx="1152525" cy="11445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572000" y="5024437"/>
            <a:ext cx="863600" cy="863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event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486400" y="4662486"/>
            <a:ext cx="1439863" cy="6715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24513" y="5348287"/>
            <a:ext cx="3671887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event is passed to the controller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72225" y="2222500"/>
            <a:ext cx="2305050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controller updates model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419475" y="3662362"/>
            <a:ext cx="2305050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controller updates view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07950" y="2281237"/>
            <a:ext cx="2160588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view queries model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35312" y="2863850"/>
            <a:ext cx="2808288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model signals changes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181600" y="2428875"/>
            <a:ext cx="1079499" cy="1000125"/>
          </a:xfrm>
          <a:prstGeom prst="line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2267743" y="4760118"/>
            <a:ext cx="2271713" cy="69611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7450"/>
      </p:ext>
    </p:extLst>
  </p:cSld>
  <p:clrMapOvr>
    <a:masterClrMapping/>
  </p:clrMapOvr>
  <p:transition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2F20-7CA8-4AE5-A12F-4389E988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6B4D-6E71-474D-94BF-D7EE29CD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181600"/>
          </a:xfrm>
        </p:spPr>
        <p:txBody>
          <a:bodyPr/>
          <a:lstStyle/>
          <a:p>
            <a:r>
              <a:rPr lang="en-US" dirty="0"/>
              <a:t>What is the role of the controller in MVC?</a:t>
            </a:r>
          </a:p>
          <a:p>
            <a:pPr lvl="1"/>
            <a:r>
              <a:rPr lang="en-US" dirty="0"/>
              <a:t>Basically updates V by changes in M and vice versa</a:t>
            </a:r>
          </a:p>
          <a:p>
            <a:r>
              <a:rPr lang="en-US" dirty="0"/>
              <a:t>Instead of coding the C, make it automated</a:t>
            </a:r>
          </a:p>
          <a:p>
            <a:pPr lvl="1"/>
            <a:r>
              <a:rPr lang="en-US" dirty="0"/>
              <a:t>Automatically update M by changes in V</a:t>
            </a:r>
          </a:p>
          <a:p>
            <a:pPr lvl="1"/>
            <a:r>
              <a:rPr lang="en-US" dirty="0"/>
              <a:t>Automatically update V by changes in M</a:t>
            </a:r>
          </a:p>
          <a:p>
            <a:pPr lvl="1"/>
            <a:r>
              <a:rPr lang="en-US" dirty="0"/>
              <a:t>Two-way binding</a:t>
            </a:r>
          </a:p>
          <a:p>
            <a:r>
              <a:rPr lang="en-US" dirty="0"/>
              <a:t>The Model-View-</a:t>
            </a:r>
            <a:r>
              <a:rPr lang="en-US" dirty="0" err="1"/>
              <a:t>ViewModel</a:t>
            </a:r>
            <a:r>
              <a:rPr lang="en-US" dirty="0"/>
              <a:t> pattern</a:t>
            </a:r>
          </a:p>
          <a:p>
            <a:pPr lvl="1"/>
            <a:r>
              <a:rPr lang="en-US" sz="2400" dirty="0"/>
              <a:t>The </a:t>
            </a:r>
            <a:r>
              <a:rPr lang="en-US" sz="2400" i="1" dirty="0"/>
              <a:t>view model</a:t>
            </a:r>
            <a:r>
              <a:rPr lang="en-US" sz="2400" dirty="0"/>
              <a:t> is a value converter</a:t>
            </a:r>
            <a:r>
              <a:rPr lang="en-US" sz="2400" baseline="30000" dirty="0">
                <a:hlinkClick r:id="rId2"/>
              </a:rPr>
              <a:t>[1]</a:t>
            </a:r>
            <a:endParaRPr lang="en-US" sz="2400" baseline="30000" dirty="0"/>
          </a:p>
          <a:p>
            <a:pPr lvl="1"/>
            <a:r>
              <a:rPr lang="en-US" sz="2000" dirty="0"/>
              <a:t>Responsible for exposing (converting) the data objects from the model in such a way that objects are easily managed and presented.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5A4F8-119D-4BD0-9AB0-F1B3F9243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2628"/>
      </p:ext>
    </p:extLst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9A8F-C287-4829-B08E-A484FBA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08FA8-8E2C-40CA-ACF1-54CEEDAF4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3D3C54-3313-422C-B17B-65E37C03D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90465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68453"/>
      </p:ext>
    </p:extLst>
  </p:cSld>
  <p:clrMapOvr>
    <a:masterClrMapping/>
  </p:clrMapOvr>
  <p:transition>
    <p:strip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5028f512d4822fb6bdd8835aec2451e0fd3a7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SDN Slide Master">
  <a:themeElements>
    <a:clrScheme name="MSDN Slide Master 16">
      <a:dk1>
        <a:srgbClr val="000000"/>
      </a:dk1>
      <a:lt1>
        <a:srgbClr val="FFFFFF"/>
      </a:lt1>
      <a:dk2>
        <a:srgbClr val="5B94B3"/>
      </a:dk2>
      <a:lt2>
        <a:srgbClr val="FFCC00"/>
      </a:lt2>
      <a:accent1>
        <a:srgbClr val="FFE473"/>
      </a:accent1>
      <a:accent2>
        <a:srgbClr val="7DD452"/>
      </a:accent2>
      <a:accent3>
        <a:srgbClr val="B5C8D6"/>
      </a:accent3>
      <a:accent4>
        <a:srgbClr val="DADADA"/>
      </a:accent4>
      <a:accent5>
        <a:srgbClr val="FFEFBC"/>
      </a:accent5>
      <a:accent6>
        <a:srgbClr val="71C049"/>
      </a:accent6>
      <a:hlink>
        <a:srgbClr val="3366CC"/>
      </a:hlink>
      <a:folHlink>
        <a:srgbClr val="FF4F4F"/>
      </a:folHlink>
    </a:clrScheme>
    <a:fontScheme name="MSDN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SDN Slide 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DN Slide 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DN Slide 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DN Slide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DN Slide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DN Slide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DN Slide Master 8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FF6600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E75C00"/>
        </a:accent6>
        <a:hlink>
          <a:srgbClr val="2EBDBA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9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FF8431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E7772B"/>
        </a:accent6>
        <a:hlink>
          <a:srgbClr val="2EBDBA"/>
        </a:hlink>
        <a:folHlink>
          <a:srgbClr val="AB00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10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FF6C49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E76141"/>
        </a:accent6>
        <a:hlink>
          <a:srgbClr val="66CC33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11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F0D27E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D9BE72"/>
        </a:accent6>
        <a:hlink>
          <a:srgbClr val="64A2AA"/>
        </a:hlink>
        <a:folHlink>
          <a:srgbClr val="9468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12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EEA868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D8985E"/>
        </a:accent6>
        <a:hlink>
          <a:srgbClr val="64A2AA"/>
        </a:hlink>
        <a:folHlink>
          <a:srgbClr val="9468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13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ED9269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D7845E"/>
        </a:accent6>
        <a:hlink>
          <a:srgbClr val="4983D1"/>
        </a:hlink>
        <a:folHlink>
          <a:srgbClr val="B397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14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E57732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CF6B2C"/>
        </a:accent6>
        <a:hlink>
          <a:srgbClr val="66CCFF"/>
        </a:hlink>
        <a:folHlink>
          <a:srgbClr val="D084D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15">
        <a:dk1>
          <a:srgbClr val="000000"/>
        </a:dk1>
        <a:lt1>
          <a:srgbClr val="FFFFFF"/>
        </a:lt1>
        <a:dk2>
          <a:srgbClr val="000099"/>
        </a:dk2>
        <a:lt2>
          <a:srgbClr val="FFCC00"/>
        </a:lt2>
        <a:accent1>
          <a:srgbClr val="FFE473"/>
        </a:accent1>
        <a:accent2>
          <a:srgbClr val="66CC33"/>
        </a:accent2>
        <a:accent3>
          <a:srgbClr val="AAAACA"/>
        </a:accent3>
        <a:accent4>
          <a:srgbClr val="DADADA"/>
        </a:accent4>
        <a:accent5>
          <a:srgbClr val="FFEFBC"/>
        </a:accent5>
        <a:accent6>
          <a:srgbClr val="5CB92D"/>
        </a:accent6>
        <a:hlink>
          <a:srgbClr val="66CCFF"/>
        </a:hlink>
        <a:folHlink>
          <a:srgbClr val="D084D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DN Slide Master 16">
        <a:dk1>
          <a:srgbClr val="000000"/>
        </a:dk1>
        <a:lt1>
          <a:srgbClr val="FFFFFF"/>
        </a:lt1>
        <a:dk2>
          <a:srgbClr val="5B94B3"/>
        </a:dk2>
        <a:lt2>
          <a:srgbClr val="FFCC00"/>
        </a:lt2>
        <a:accent1>
          <a:srgbClr val="FFE473"/>
        </a:accent1>
        <a:accent2>
          <a:srgbClr val="7DD452"/>
        </a:accent2>
        <a:accent3>
          <a:srgbClr val="B5C8D6"/>
        </a:accent3>
        <a:accent4>
          <a:srgbClr val="DADADA"/>
        </a:accent4>
        <a:accent5>
          <a:srgbClr val="FFEFBC"/>
        </a:accent5>
        <a:accent6>
          <a:srgbClr val="71C049"/>
        </a:accent6>
        <a:hlink>
          <a:srgbClr val="3366CC"/>
        </a:hlink>
        <a:folHlink>
          <a:srgbClr val="FF4F4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53118</TotalTime>
  <Words>865</Words>
  <Application>Microsoft Office PowerPoint</Application>
  <PresentationFormat>On-screen Show (4:3)</PresentationFormat>
  <Paragraphs>277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Edge</vt:lpstr>
      <vt:lpstr>MSDN Slide Master</vt:lpstr>
      <vt:lpstr>Web Application Architectures</vt:lpstr>
      <vt:lpstr>Outline</vt:lpstr>
      <vt:lpstr>Outline</vt:lpstr>
      <vt:lpstr>Web Application Development</vt:lpstr>
      <vt:lpstr>MVC: Model-View-Controller</vt:lpstr>
      <vt:lpstr>MVC Interactions?!</vt:lpstr>
      <vt:lpstr>MVC Interactions (cont’d)</vt:lpstr>
      <vt:lpstr>MVVM Design Pattern</vt:lpstr>
      <vt:lpstr>MVVM</vt:lpstr>
      <vt:lpstr>The Patterns in Web Applications</vt:lpstr>
      <vt:lpstr>Outline</vt:lpstr>
      <vt:lpstr>Layering Approach</vt:lpstr>
      <vt:lpstr>Multilayer Architecture</vt:lpstr>
      <vt:lpstr>Presentation Layer</vt:lpstr>
      <vt:lpstr>Business Logic Layer</vt:lpstr>
      <vt:lpstr>Data Layer</vt:lpstr>
      <vt:lpstr>Traditional Multi-layer Web App</vt:lpstr>
      <vt:lpstr>Modern Multi-layer Web App</vt:lpstr>
      <vt:lpstr>Design Pattern in Modern Apps</vt:lpstr>
      <vt:lpstr>Multi-layer Architecture Issues</vt:lpstr>
      <vt:lpstr>Outline</vt:lpstr>
      <vt:lpstr>Micro-Service Idea</vt:lpstr>
      <vt:lpstr>Microservices Architecture</vt:lpstr>
      <vt:lpstr>Microservices for Modern Web App</vt:lpstr>
      <vt:lpstr>References 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</dc:title>
  <dc:subject>Web Programming</dc:subject>
  <dc:creator>Bahador Bakhshi</dc:creator>
  <cp:lastModifiedBy>jakob alizadeh</cp:lastModifiedBy>
  <cp:revision>4914</cp:revision>
  <dcterms:created xsi:type="dcterms:W3CDTF">2007-10-07T13:27:00Z</dcterms:created>
  <dcterms:modified xsi:type="dcterms:W3CDTF">2023-05-30T12:14:21Z</dcterms:modified>
</cp:coreProperties>
</file>