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d0ec798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d0ec798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Finally, we performed several queries on our database to select, delete, update, and insert information to the database. During this phase we had to rework some of our previous design decisions, and others we simply mitigated mistakes due to lack of time. For instance, we had modeled conference events in the Calendar of Events and conferences in the Calls for Papers as separate relations, since the conferences in the calls for papers had significantly more attributes. However, this made retrieval of conference information from both </a:t>
            </a:r>
            <a:r>
              <a:rPr lang="en" sz="1500"/>
              <a:t>relations</a:t>
            </a:r>
            <a:r>
              <a:rPr lang="en" sz="1500"/>
              <a:t> a challenge without using in</a:t>
            </a:r>
            <a:r>
              <a:rPr lang="en" sz="1500"/>
              <a:t>efficient</a:t>
            </a:r>
            <a:r>
              <a:rPr lang="en" sz="1500"/>
              <a:t> join statements. We compromised by using two sets of queries for these types of relations.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While this may be considered a negative, it allowed us to easily delineate between events that do and do not have calls for papers associated with them, making any potential queries for those entities far simpler than otherwise.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27a5d221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27a5d221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In conclusion, while some of our queries were more difficult than others, we believe that our final resulting database is well designed, highly optimized, and simple to understand. Our solution of designing a universal relation that already is reduced and in 2NF from the beginning allows our database to be inherently traceable and transparent.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d9521fef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d9521fef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Wondering whether we should spell Cheap as CHEEP to mess with him</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27a5d221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27a5d221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Left out Page numbers due to where we were at with the project at that time, and with the approval of our business client.</a:t>
            </a:r>
            <a:endParaRPr sz="1700"/>
          </a:p>
          <a:p>
            <a:pPr indent="-336550" lvl="0" marL="457200" rtl="0" algn="l">
              <a:spcBef>
                <a:spcPts val="0"/>
              </a:spcBef>
              <a:spcAft>
                <a:spcPts val="0"/>
              </a:spcAft>
              <a:buSzPts val="1700"/>
              <a:buChar char="-"/>
            </a:pPr>
            <a:r>
              <a:rPr lang="en" sz="1700"/>
              <a:t>Left out student profile pictures as our database is not multimedia and therefore cannot store images.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Semantic Rules:</a:t>
            </a:r>
            <a:endParaRPr sz="1700"/>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 Journal has a volume number, an issue number, and an issue date.</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 Journal has several Articles. </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 Journal has several Events. </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 Journal has several Conferences. </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 Journal has several Job Listings.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 Journal has several Student Profiles.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An Article has a title, an abstract, and content.</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An article has several Article Authors.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An article has several References. </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An article has several keywords.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An Article Author has an employer, affiliation, and a name.</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 Reference has a title, page index, release date, location, and source.</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 Reference has several reference authors.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An Event has a name, a start date, an end date, a location, a contact name,a contact address, contact email, a contact fax, and a contact telephone number.</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An Event has several sponsors.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 Conference has a name, start date, end date, location, a coordinator.</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 Conference has several Members. </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 Conference has several sets of Conference Contact Information.</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 Conference has several sponsors.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 Conference has several guidelines.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 Conference has several topics of interests.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 Conference has several Conference Paper Submission Dates.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 Conference Paper Submission Date has a type and a calendar date.</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Conference Contact Information has a name, type, address, email, fax number, and telephone number.</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 Member has a name, type, affiliation, and country.</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 Job Listing has several qualifications.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 Job Listing has an employer, location, salary information, status, title, open date, close date, job description, a contact name, a contact address, a contact email, a contact fax, and a contact telephone number.</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 Student Profile has a name, city, state, country, and backstory.</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 Student Profile has several degrees.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 Degree has degree level, completion year, and degree type.</a:t>
            </a:r>
            <a:endParaRPr sz="17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3765591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3765591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Here is one of our semantic rules that we converted to a Functional Dependency.</a:t>
            </a:r>
            <a:endParaRPr sz="1700"/>
          </a:p>
          <a:p>
            <a:pPr indent="0" lvl="0" marL="0" rtl="0" algn="l">
              <a:spcBef>
                <a:spcPts val="0"/>
              </a:spcBef>
              <a:spcAft>
                <a:spcPts val="0"/>
              </a:spcAft>
              <a:buNone/>
            </a:pPr>
            <a:r>
              <a:t/>
            </a:r>
            <a:endParaRPr sz="1700"/>
          </a:p>
          <a:p>
            <a:pPr indent="0" lvl="0" marL="0" rtl="0" algn="l">
              <a:lnSpc>
                <a:spcPct val="115000"/>
              </a:lnSpc>
              <a:spcBef>
                <a:spcPts val="0"/>
              </a:spcBef>
              <a:spcAft>
                <a:spcPts val="0"/>
              </a:spcAft>
              <a:buNone/>
            </a:pPr>
            <a:r>
              <a:rPr lang="en" sz="1700"/>
              <a:t>For each semantic rule (S.R.):</a:t>
            </a:r>
            <a:endParaRPr sz="1700"/>
          </a:p>
          <a:p>
            <a:pPr indent="0" lvl="0" marL="0" rtl="0" algn="l">
              <a:lnSpc>
                <a:spcPct val="115000"/>
              </a:lnSpc>
              <a:spcBef>
                <a:spcPts val="0"/>
              </a:spcBef>
              <a:spcAft>
                <a:spcPts val="0"/>
              </a:spcAft>
              <a:buNone/>
            </a:pPr>
            <a:r>
              <a:rPr lang="en" sz="1700"/>
              <a:t>a.	Identify entities that are in the S.R.</a:t>
            </a:r>
            <a:endParaRPr sz="1700"/>
          </a:p>
          <a:p>
            <a:pPr indent="0" lvl="0" marL="0" rtl="0" algn="l">
              <a:lnSpc>
                <a:spcPct val="115000"/>
              </a:lnSpc>
              <a:spcBef>
                <a:spcPts val="0"/>
              </a:spcBef>
              <a:spcAft>
                <a:spcPts val="0"/>
              </a:spcAft>
              <a:buNone/>
            </a:pPr>
            <a:r>
              <a:rPr lang="en" sz="1700"/>
              <a:t>b.	Identify attributes that are in the S.R.</a:t>
            </a:r>
            <a:endParaRPr sz="1700"/>
          </a:p>
          <a:p>
            <a:pPr indent="0" lvl="0" marL="0" rtl="0" algn="l">
              <a:lnSpc>
                <a:spcPct val="115000"/>
              </a:lnSpc>
              <a:spcBef>
                <a:spcPts val="0"/>
              </a:spcBef>
              <a:spcAft>
                <a:spcPts val="0"/>
              </a:spcAft>
              <a:buNone/>
            </a:pPr>
            <a:r>
              <a:rPr lang="en" sz="1700"/>
              <a:t>c.	Assign a name to each attribute</a:t>
            </a:r>
            <a:endParaRPr sz="1700"/>
          </a:p>
          <a:p>
            <a:pPr indent="0" lvl="0" marL="0" rtl="0" algn="l">
              <a:lnSpc>
                <a:spcPct val="115000"/>
              </a:lnSpc>
              <a:spcBef>
                <a:spcPts val="0"/>
              </a:spcBef>
              <a:spcAft>
                <a:spcPts val="0"/>
              </a:spcAft>
              <a:buNone/>
            </a:pPr>
            <a:r>
              <a:rPr lang="en" sz="1700"/>
              <a:t>d.	Choose entity identifiers: if there is an attribute that can serve as the entity identifier, then we use that; Otherwise, we create an attribute that has a unique value for the entity to serve as entity identifier</a:t>
            </a:r>
            <a:endParaRPr sz="1700"/>
          </a:p>
          <a:p>
            <a:pPr indent="0" lvl="0" marL="0" rtl="0" algn="l">
              <a:lnSpc>
                <a:spcPct val="115000"/>
              </a:lnSpc>
              <a:spcBef>
                <a:spcPts val="0"/>
              </a:spcBef>
              <a:spcAft>
                <a:spcPts val="0"/>
              </a:spcAft>
              <a:buNone/>
            </a:pPr>
            <a:r>
              <a:rPr lang="en" sz="1700"/>
              <a:t>e.	Write the Functional Dependency representing the S.R. using the following framework:</a:t>
            </a:r>
            <a:endParaRPr sz="1700"/>
          </a:p>
          <a:p>
            <a:pPr indent="0" lvl="0" marL="0" rtl="0" algn="l">
              <a:lnSpc>
                <a:spcPct val="115000"/>
              </a:lnSpc>
              <a:spcBef>
                <a:spcPts val="0"/>
              </a:spcBef>
              <a:spcAft>
                <a:spcPts val="0"/>
              </a:spcAft>
              <a:buNone/>
            </a:pPr>
            <a:r>
              <a:rPr lang="en" sz="1700"/>
              <a:t>Entity identifier(s) → All attributes separated by “,”</a:t>
            </a:r>
            <a:endParaRPr sz="1700"/>
          </a:p>
          <a:p>
            <a:pPr indent="0" lvl="0" marL="0" rtl="0" algn="l">
              <a:lnSpc>
                <a:spcPct val="115000"/>
              </a:lnSpc>
              <a:spcBef>
                <a:spcPts val="0"/>
              </a:spcBef>
              <a:spcAft>
                <a:spcPts val="0"/>
              </a:spcAft>
              <a:buNone/>
            </a:pPr>
            <a:r>
              <a:rPr lang="en" sz="1700"/>
              <a:t>If the rule is a Multivalued Dependency, this is indicated with (MVD)</a:t>
            </a:r>
            <a:endParaRPr sz="1700"/>
          </a:p>
          <a:p>
            <a:pPr indent="0" lvl="0" marL="0" rtl="0" algn="l">
              <a:lnSpc>
                <a:spcPct val="115000"/>
              </a:lnSpc>
              <a:spcBef>
                <a:spcPts val="0"/>
              </a:spcBef>
              <a:spcAft>
                <a:spcPts val="0"/>
              </a:spcAft>
              <a:buNone/>
            </a:pPr>
            <a:r>
              <a:t/>
            </a:r>
            <a:endParaRPr sz="17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d9521fef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d9521fef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Lato"/>
                <a:ea typeface="Lato"/>
                <a:cs typeface="Lato"/>
                <a:sym typeface="Lato"/>
              </a:rPr>
              <a:t>We analyzed our database, and developed a series of thirty semantic rules that we believe could be used to accurately represent the JCP journals.</a:t>
            </a:r>
            <a:endParaRPr sz="1600">
              <a:solidFill>
                <a:schemeClr val="dk1"/>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latin typeface="Lato"/>
                <a:ea typeface="Lato"/>
                <a:cs typeface="Lato"/>
                <a:sym typeface="Lato"/>
              </a:rPr>
              <a:t>Via Universal Relation, we converted each rule into a Functional Dependency. </a:t>
            </a:r>
            <a:endParaRPr sz="1600">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 sz="1600">
                <a:solidFill>
                  <a:schemeClr val="dk1"/>
                </a:solidFill>
                <a:latin typeface="Lato"/>
                <a:ea typeface="Lato"/>
                <a:cs typeface="Lato"/>
                <a:sym typeface="Lato"/>
              </a:rPr>
              <a:t>All Functional Dependencies were then converted into the following Universal Relation.</a:t>
            </a:r>
            <a:endParaRPr sz="1600">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 sz="1600">
                <a:solidFill>
                  <a:schemeClr val="dk1"/>
                </a:solidFill>
                <a:latin typeface="Lato"/>
                <a:ea typeface="Lato"/>
                <a:cs typeface="Lato"/>
                <a:sym typeface="Lato"/>
              </a:rPr>
              <a:t>We chose at random potential attributes of this relation until finding one that allows us to reach all other attributes, choosing that attribute as primary Key. If we had not found a single attribute that could do that, we would have followed our result with any two attributes, and so on.</a:t>
            </a:r>
            <a:endParaRPr sz="1600">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 sz="1600">
                <a:solidFill>
                  <a:schemeClr val="dk1"/>
                </a:solidFill>
                <a:latin typeface="Lato"/>
                <a:ea typeface="Lato"/>
                <a:cs typeface="Lato"/>
                <a:sym typeface="Lato"/>
              </a:rPr>
              <a:t>Attribute: JournalID.</a:t>
            </a:r>
            <a:endParaRPr sz="1600">
              <a:solidFill>
                <a:schemeClr val="dk1"/>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n" sz="1600">
                <a:solidFill>
                  <a:schemeClr val="dk1"/>
                </a:solidFill>
                <a:latin typeface="Lato"/>
                <a:ea typeface="Lato"/>
                <a:cs typeface="Lato"/>
                <a:sym typeface="Lato"/>
              </a:rPr>
              <a:t>Note that this design did not have any possible reduction, as all attributes are already dependent on the primary key by default.</a:t>
            </a:r>
            <a:endParaRPr sz="1600">
              <a:solidFill>
                <a:schemeClr val="dk1"/>
              </a:solidFill>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d9521fef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d9521fef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We took our initial relation, and normalized it to third normal form by decomposing into thirty relations.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We identified that our initial diagram was already in first normal form, as all attributes are atomic by definition of relation, and second normal form, as it is in first normal form and also all non-key attributes are already fully functionally </a:t>
            </a:r>
            <a:r>
              <a:rPr lang="en" sz="1500"/>
              <a:t>dependent on the primary key. </a:t>
            </a:r>
            <a:endParaRPr sz="1500"/>
          </a:p>
          <a:p>
            <a:pPr indent="0" lvl="0" marL="0" rtl="0" algn="l">
              <a:spcBef>
                <a:spcPts val="0"/>
              </a:spcBef>
              <a:spcAft>
                <a:spcPts val="0"/>
              </a:spcAft>
              <a:buNone/>
            </a:pPr>
            <a:r>
              <a:rPr lang="en" sz="1500"/>
              <a:t>We then decomposed it into a new set of relations in order to normalize to third normal form, ensuring that each relation is in second normal form, and all attributes are non-transitively dependent on the primary key. </a:t>
            </a:r>
            <a:endParaRPr sz="1500"/>
          </a:p>
          <a:p>
            <a:pPr indent="0" lvl="0" marL="0" rtl="0" algn="l">
              <a:spcBef>
                <a:spcPts val="0"/>
              </a:spcBef>
              <a:spcAft>
                <a:spcPts val="0"/>
              </a:spcAft>
              <a:buNone/>
            </a:pPr>
            <a:r>
              <a:rPr lang="en" sz="1500"/>
              <a:t>At this stage, we checked that each relation was in BCNF. Since all determinants were candidate keys in every relation, we concluded that we had reached BCNF.</a:t>
            </a:r>
            <a:endParaRPr sz="1500"/>
          </a:p>
          <a:p>
            <a:pPr indent="0" lvl="0" marL="0" rtl="0" algn="l">
              <a:spcBef>
                <a:spcPts val="0"/>
              </a:spcBef>
              <a:spcAft>
                <a:spcPts val="0"/>
              </a:spcAft>
              <a:buNone/>
            </a:pPr>
            <a:r>
              <a:t/>
            </a:r>
            <a:endParaRPr sz="15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d9521fef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d9521fef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We then identified all multivalued attributes to prepare to normalize to fourth normal form. To avoid needing to verify each tuple against the definition:</a:t>
            </a:r>
            <a:endParaRPr sz="1500"/>
          </a:p>
          <a:p>
            <a:pPr indent="0" lvl="0" marL="0" rtl="0" algn="l">
              <a:spcBef>
                <a:spcPts val="0"/>
              </a:spcBef>
              <a:spcAft>
                <a:spcPts val="0"/>
              </a:spcAft>
              <a:buNone/>
            </a:pPr>
            <a:r>
              <a:rPr lang="en" sz="1500"/>
              <a:t>For Relation R with attribute X that determines multivalues of Y, all X is super key of R, we simply decomposed each of these relations to trivial Multivalued Dependencies. </a:t>
            </a:r>
            <a:endParaRPr sz="1500"/>
          </a:p>
          <a:p>
            <a:pPr indent="0" lvl="0" marL="0" rtl="0" algn="l">
              <a:spcBef>
                <a:spcPts val="0"/>
              </a:spcBef>
              <a:spcAft>
                <a:spcPts val="0"/>
              </a:spcAft>
              <a:buNone/>
            </a:pPr>
            <a:r>
              <a:rPr lang="en" sz="1500"/>
              <a:t>When each multivalued dependency had been trivialized, we concluded that we had successfully normalized to fourth normal form.</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This finally resulted in thirty relations. </a:t>
            </a:r>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27a5d22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27a5d22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After completing our Database Design, the team implemented the design in MYSQL. MySQL is an inexpensive and scalable database solution with excellent support and online documentation. </a:t>
            </a:r>
            <a:endParaRPr sz="1500"/>
          </a:p>
          <a:p>
            <a:pPr indent="0" lvl="0" marL="0" rtl="0" algn="l">
              <a:spcBef>
                <a:spcPts val="0"/>
              </a:spcBef>
              <a:spcAft>
                <a:spcPts val="0"/>
              </a:spcAft>
              <a:buNone/>
            </a:pPr>
            <a:r>
              <a:rPr lang="en" sz="1500"/>
              <a:t>To populate the database, we used a combination of scripts and manual input to write a CSV file for each relation. We then used the import csv function of MySQL to import all of the data to our database. </a:t>
            </a:r>
            <a:endParaRPr sz="1500"/>
          </a:p>
          <a:p>
            <a:pPr indent="0" lvl="0" marL="0" rtl="0" algn="l">
              <a:spcBef>
                <a:spcPts val="0"/>
              </a:spcBef>
              <a:spcAft>
                <a:spcPts val="0"/>
              </a:spcAft>
              <a:buNone/>
            </a:pPr>
            <a:r>
              <a:t/>
            </a:r>
            <a:endParaRPr sz="15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d0ec798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d0ec798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We then created two views, one for researchers to gather information regarding articles, and one for job hunters.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-Could talk about other views needed here if need be.</a:t>
            </a:r>
            <a:endParaRPr sz="15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064125"/>
            <a:ext cx="5376000" cy="24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Journal Of Computing For Professionals (JCP) Universal Relation Database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Samuel Wong, Hannah Jones, Jeel Patel, William Fletcher, Patricia Reisman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Maintenance Phase	</a:t>
            </a:r>
            <a:endParaRPr/>
          </a:p>
        </p:txBody>
      </p:sp>
      <p:pic>
        <p:nvPicPr>
          <p:cNvPr id="197" name="Google Shape;197;p22"/>
          <p:cNvPicPr preferRelativeResize="0"/>
          <p:nvPr/>
        </p:nvPicPr>
        <p:blipFill>
          <a:blip r:embed="rId3">
            <a:alphaModFix/>
          </a:blip>
          <a:stretch>
            <a:fillRect/>
          </a:stretch>
        </p:blipFill>
        <p:spPr>
          <a:xfrm>
            <a:off x="152400" y="1460250"/>
            <a:ext cx="8839201" cy="34492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203" name="Google Shape;203;p23"/>
          <p:cNvSpPr txBox="1"/>
          <p:nvPr/>
        </p:nvSpPr>
        <p:spPr>
          <a:xfrm>
            <a:off x="1343850" y="1364925"/>
            <a:ext cx="69141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were able to convert all core entities into SQL code.</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Our design made some compromises, but those were in order to obtain optimization in other places.</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final result is a database that is well </a:t>
            </a:r>
            <a:r>
              <a:rPr lang="en">
                <a:solidFill>
                  <a:schemeClr val="lt1"/>
                </a:solidFill>
                <a:latin typeface="Lato"/>
                <a:ea typeface="Lato"/>
                <a:cs typeface="Lato"/>
                <a:sym typeface="Lato"/>
              </a:rPr>
              <a:t>structured</a:t>
            </a:r>
            <a:r>
              <a:rPr lang="en">
                <a:solidFill>
                  <a:schemeClr val="lt1"/>
                </a:solidFill>
                <a:latin typeface="Lato"/>
                <a:ea typeface="Lato"/>
                <a:cs typeface="Lato"/>
                <a:sym typeface="Lato"/>
              </a:rPr>
              <a:t>, avoids </a:t>
            </a:r>
            <a:r>
              <a:rPr lang="en">
                <a:solidFill>
                  <a:schemeClr val="lt1"/>
                </a:solidFill>
                <a:latin typeface="Lato"/>
                <a:ea typeface="Lato"/>
                <a:cs typeface="Lato"/>
                <a:sym typeface="Lato"/>
              </a:rPr>
              <a:t>uncontrolled</a:t>
            </a:r>
            <a:r>
              <a:rPr lang="en">
                <a:solidFill>
                  <a:schemeClr val="lt1"/>
                </a:solidFill>
                <a:latin typeface="Lato"/>
                <a:ea typeface="Lato"/>
                <a:cs typeface="Lato"/>
                <a:sym typeface="Lato"/>
              </a:rPr>
              <a:t> redundancy by design, and avoids concerns with multivalued dependencies.</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 Provide a highly functional Database</a:t>
            </a:r>
            <a:endParaRPr/>
          </a:p>
          <a:p>
            <a:pPr indent="0" lvl="0" marL="0" rtl="0" algn="l">
              <a:spcBef>
                <a:spcPts val="0"/>
              </a:spcBef>
              <a:spcAft>
                <a:spcPts val="0"/>
              </a:spcAft>
              <a:buNone/>
            </a:pPr>
            <a:r>
              <a:rPr lang="en"/>
              <a:t>to store the content of JCP journals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Planning:</a:t>
            </a:r>
            <a:endParaRPr sz="1600"/>
          </a:p>
          <a:p>
            <a:pPr indent="0" lvl="0" marL="0" rtl="0" algn="l">
              <a:spcBef>
                <a:spcPts val="1200"/>
              </a:spcBef>
              <a:spcAft>
                <a:spcPts val="0"/>
              </a:spcAft>
              <a:buNone/>
            </a:pPr>
            <a:r>
              <a:rPr lang="en" sz="1600"/>
              <a:t>We chose the Relational Database Model, due to cheapness, ease of learning, and ease of representing core and associate data. </a:t>
            </a:r>
            <a:endParaRPr sz="1600"/>
          </a:p>
          <a:p>
            <a:pPr indent="0" lvl="0" marL="0" rtl="0" algn="l">
              <a:spcBef>
                <a:spcPts val="1200"/>
              </a:spcBef>
              <a:spcAft>
                <a:spcPts val="0"/>
              </a:spcAft>
              <a:buNone/>
            </a:pPr>
            <a:r>
              <a:rPr lang="en" sz="1600"/>
              <a:t>We further chose the Universal Relation design paradigm as instructed by our customer, Dr. Ray Hashemi.</a:t>
            </a:r>
            <a:endParaRPr sz="1600"/>
          </a:p>
          <a:p>
            <a:pPr indent="0" lvl="0" marL="0" rtl="0" algn="l">
              <a:spcBef>
                <a:spcPts val="1200"/>
              </a:spcBef>
              <a:spcAft>
                <a:spcPts val="1200"/>
              </a:spcAft>
              <a:buNone/>
            </a:pPr>
            <a:r>
              <a:rPr lang="en" sz="1600"/>
              <a:t>Lastly, we implemented our Database using the open source MySQL version of Structured Query Language. It is free to use, and has a lot of support due to </a:t>
            </a:r>
            <a:r>
              <a:rPr lang="en" sz="1600"/>
              <a:t>its ubiquity.</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Phase: Semantic Rules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We analyzed the </a:t>
            </a:r>
            <a:r>
              <a:rPr lang="en" sz="1500"/>
              <a:t>journals</a:t>
            </a:r>
            <a:r>
              <a:rPr lang="en" sz="1500"/>
              <a:t> and developed thirty semantic rules to model the entities.</a:t>
            </a:r>
            <a:endParaRPr sz="1500"/>
          </a:p>
          <a:p>
            <a:pPr indent="-323850" lvl="0" marL="457200" rtl="0" algn="l">
              <a:spcBef>
                <a:spcPts val="0"/>
              </a:spcBef>
              <a:spcAft>
                <a:spcPts val="0"/>
              </a:spcAft>
              <a:buSzPts val="1500"/>
              <a:buChar char="-"/>
            </a:pPr>
            <a:r>
              <a:rPr lang="en" sz="1500"/>
              <a:t>We interfaced with our client to discern whether certain aspects of the journal needed to be modeled, ultimately scrapping page numbers and the pictures associated with the student profiles.</a:t>
            </a:r>
            <a:endParaRPr sz="1500"/>
          </a:p>
          <a:p>
            <a:pPr indent="-323850" lvl="0" marL="457200" rtl="0" algn="l">
              <a:spcBef>
                <a:spcPts val="0"/>
              </a:spcBef>
              <a:spcAft>
                <a:spcPts val="0"/>
              </a:spcAft>
              <a:buSzPts val="1500"/>
              <a:buChar char="-"/>
            </a:pPr>
            <a:r>
              <a:rPr lang="en" sz="1500"/>
              <a:t>We split our initial rules out into rules that would model multivalued and rules that would model single valued relationships.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Phase: Semantic Rules</a:t>
            </a:r>
            <a:endParaRPr/>
          </a:p>
        </p:txBody>
      </p:sp>
      <p:sp>
        <p:nvSpPr>
          <p:cNvPr id="153" name="Google Shape;153;p16"/>
          <p:cNvSpPr txBox="1"/>
          <p:nvPr>
            <p:ph idx="1" type="body"/>
          </p:nvPr>
        </p:nvSpPr>
        <p:spPr>
          <a:xfrm>
            <a:off x="1297500" y="11967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Example Semantic Rule to Functional Dependency:</a:t>
            </a:r>
            <a:endParaRPr sz="1500"/>
          </a:p>
          <a:p>
            <a:pPr indent="0" lvl="0" marL="457200" rtl="0" algn="l">
              <a:spcBef>
                <a:spcPts val="1200"/>
              </a:spcBef>
              <a:spcAft>
                <a:spcPts val="1200"/>
              </a:spcAft>
              <a:buNone/>
            </a:pPr>
            <a:r>
              <a:t/>
            </a:r>
            <a:endParaRPr sz="1500"/>
          </a:p>
        </p:txBody>
      </p:sp>
      <p:pic>
        <p:nvPicPr>
          <p:cNvPr id="154" name="Google Shape;154;p16"/>
          <p:cNvPicPr preferRelativeResize="0"/>
          <p:nvPr/>
        </p:nvPicPr>
        <p:blipFill>
          <a:blip r:embed="rId3">
            <a:alphaModFix/>
          </a:blip>
          <a:stretch>
            <a:fillRect/>
          </a:stretch>
        </p:blipFill>
        <p:spPr>
          <a:xfrm>
            <a:off x="1735050" y="1766077"/>
            <a:ext cx="5673910" cy="3056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Phase: Creation and reduction of Universal Relation</a:t>
            </a:r>
            <a:endParaRPr/>
          </a:p>
        </p:txBody>
      </p:sp>
      <p:pic>
        <p:nvPicPr>
          <p:cNvPr id="160" name="Google Shape;160;p17"/>
          <p:cNvPicPr preferRelativeResize="0"/>
          <p:nvPr/>
        </p:nvPicPr>
        <p:blipFill>
          <a:blip r:embed="rId3">
            <a:alphaModFix/>
          </a:blip>
          <a:stretch>
            <a:fillRect/>
          </a:stretch>
        </p:blipFill>
        <p:spPr>
          <a:xfrm>
            <a:off x="452800" y="1241300"/>
            <a:ext cx="8238400" cy="3695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307000" y="3462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Phase: Normalization of Universal Relation to Boyce-Codd Normal Form  (3NF &amp; BCNF)</a:t>
            </a:r>
            <a:endParaRPr/>
          </a:p>
        </p:txBody>
      </p:sp>
      <p:pic>
        <p:nvPicPr>
          <p:cNvPr id="166" name="Google Shape;166;p18"/>
          <p:cNvPicPr preferRelativeResize="0"/>
          <p:nvPr/>
        </p:nvPicPr>
        <p:blipFill>
          <a:blip r:embed="rId3">
            <a:alphaModFix/>
          </a:blip>
          <a:stretch>
            <a:fillRect/>
          </a:stretch>
        </p:blipFill>
        <p:spPr>
          <a:xfrm>
            <a:off x="961613" y="1458225"/>
            <a:ext cx="7220776" cy="3580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Phase: Normalization of Universal Relation to 4th Normal Form </a:t>
            </a:r>
            <a:endParaRPr/>
          </a:p>
        </p:txBody>
      </p:sp>
      <p:pic>
        <p:nvPicPr>
          <p:cNvPr id="172" name="Google Shape;172;p19"/>
          <p:cNvPicPr preferRelativeResize="0"/>
          <p:nvPr/>
        </p:nvPicPr>
        <p:blipFill>
          <a:blip r:embed="rId3">
            <a:alphaModFix/>
          </a:blip>
          <a:stretch>
            <a:fillRect/>
          </a:stretch>
        </p:blipFill>
        <p:spPr>
          <a:xfrm>
            <a:off x="0" y="1508050"/>
            <a:ext cx="3240976" cy="3573299"/>
          </a:xfrm>
          <a:prstGeom prst="rect">
            <a:avLst/>
          </a:prstGeom>
          <a:noFill/>
          <a:ln>
            <a:noFill/>
          </a:ln>
        </p:spPr>
      </p:pic>
      <p:pic>
        <p:nvPicPr>
          <p:cNvPr id="173" name="Google Shape;173;p19"/>
          <p:cNvPicPr preferRelativeResize="0"/>
          <p:nvPr/>
        </p:nvPicPr>
        <p:blipFill>
          <a:blip r:embed="rId4">
            <a:alphaModFix/>
          </a:blip>
          <a:stretch>
            <a:fillRect/>
          </a:stretch>
        </p:blipFill>
        <p:spPr>
          <a:xfrm>
            <a:off x="3240975" y="1508050"/>
            <a:ext cx="2947137" cy="3530850"/>
          </a:xfrm>
          <a:prstGeom prst="rect">
            <a:avLst/>
          </a:prstGeom>
          <a:noFill/>
          <a:ln>
            <a:noFill/>
          </a:ln>
        </p:spPr>
      </p:pic>
      <p:pic>
        <p:nvPicPr>
          <p:cNvPr id="174" name="Google Shape;174;p19"/>
          <p:cNvPicPr preferRelativeResize="0"/>
          <p:nvPr/>
        </p:nvPicPr>
        <p:blipFill>
          <a:blip r:embed="rId5">
            <a:alphaModFix/>
          </a:blip>
          <a:stretch>
            <a:fillRect/>
          </a:stretch>
        </p:blipFill>
        <p:spPr>
          <a:xfrm>
            <a:off x="6188125" y="1510350"/>
            <a:ext cx="2947150" cy="3530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Phase: MySQL</a:t>
            </a:r>
            <a:endParaRPr/>
          </a:p>
        </p:txBody>
      </p:sp>
      <p:sp>
        <p:nvSpPr>
          <p:cNvPr id="180" name="Google Shape;180;p20"/>
          <p:cNvSpPr txBox="1"/>
          <p:nvPr/>
        </p:nvSpPr>
        <p:spPr>
          <a:xfrm>
            <a:off x="2713800" y="1307850"/>
            <a:ext cx="4206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We aggregated data as CSV files, then imported to the database.</a:t>
            </a:r>
            <a:endParaRPr>
              <a:solidFill>
                <a:schemeClr val="lt1"/>
              </a:solidFill>
              <a:latin typeface="Lato"/>
              <a:ea typeface="Lato"/>
              <a:cs typeface="Lato"/>
              <a:sym typeface="Lato"/>
            </a:endParaRPr>
          </a:p>
        </p:txBody>
      </p:sp>
      <p:sp>
        <p:nvSpPr>
          <p:cNvPr id="181" name="Google Shape;181;p20"/>
          <p:cNvSpPr txBox="1"/>
          <p:nvPr/>
        </p:nvSpPr>
        <p:spPr>
          <a:xfrm>
            <a:off x="392450" y="2571750"/>
            <a:ext cx="2534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This ensured greater uniformity and accuracy of data.</a:t>
            </a:r>
            <a:endParaRPr>
              <a:solidFill>
                <a:schemeClr val="lt1"/>
              </a:solidFill>
              <a:latin typeface="Lato"/>
              <a:ea typeface="Lato"/>
              <a:cs typeface="Lato"/>
              <a:sym typeface="Lato"/>
            </a:endParaRPr>
          </a:p>
        </p:txBody>
      </p:sp>
      <p:pic>
        <p:nvPicPr>
          <p:cNvPr id="182" name="Google Shape;182;p20"/>
          <p:cNvPicPr preferRelativeResize="0"/>
          <p:nvPr/>
        </p:nvPicPr>
        <p:blipFill>
          <a:blip r:embed="rId3">
            <a:alphaModFix/>
          </a:blip>
          <a:stretch>
            <a:fillRect/>
          </a:stretch>
        </p:blipFill>
        <p:spPr>
          <a:xfrm>
            <a:off x="3145313" y="1923450"/>
            <a:ext cx="3343275" cy="2619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Phase: MySQL</a:t>
            </a:r>
            <a:endParaRPr/>
          </a:p>
        </p:txBody>
      </p:sp>
      <p:pic>
        <p:nvPicPr>
          <p:cNvPr id="188" name="Google Shape;188;p21"/>
          <p:cNvPicPr preferRelativeResize="0"/>
          <p:nvPr/>
        </p:nvPicPr>
        <p:blipFill>
          <a:blip r:embed="rId3">
            <a:alphaModFix/>
          </a:blip>
          <a:stretch>
            <a:fillRect/>
          </a:stretch>
        </p:blipFill>
        <p:spPr>
          <a:xfrm>
            <a:off x="1621275" y="3615451"/>
            <a:ext cx="5924550" cy="1143000"/>
          </a:xfrm>
          <a:prstGeom prst="rect">
            <a:avLst/>
          </a:prstGeom>
          <a:noFill/>
          <a:ln>
            <a:noFill/>
          </a:ln>
        </p:spPr>
      </p:pic>
      <p:pic>
        <p:nvPicPr>
          <p:cNvPr id="189" name="Google Shape;189;p21"/>
          <p:cNvPicPr preferRelativeResize="0"/>
          <p:nvPr/>
        </p:nvPicPr>
        <p:blipFill>
          <a:blip r:embed="rId4">
            <a:alphaModFix/>
          </a:blip>
          <a:stretch>
            <a:fillRect/>
          </a:stretch>
        </p:blipFill>
        <p:spPr>
          <a:xfrm>
            <a:off x="830700" y="1648350"/>
            <a:ext cx="7505700" cy="1390650"/>
          </a:xfrm>
          <a:prstGeom prst="rect">
            <a:avLst/>
          </a:prstGeom>
          <a:noFill/>
          <a:ln>
            <a:noFill/>
          </a:ln>
        </p:spPr>
      </p:pic>
      <p:sp>
        <p:nvSpPr>
          <p:cNvPr id="190" name="Google Shape;190;p21"/>
          <p:cNvSpPr txBox="1"/>
          <p:nvPr/>
        </p:nvSpPr>
        <p:spPr>
          <a:xfrm>
            <a:off x="3802800" y="1148900"/>
            <a:ext cx="15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Job Hunter View:</a:t>
            </a:r>
            <a:endParaRPr>
              <a:solidFill>
                <a:schemeClr val="lt1"/>
              </a:solidFill>
              <a:latin typeface="Lato"/>
              <a:ea typeface="Lato"/>
              <a:cs typeface="Lato"/>
              <a:sym typeface="Lato"/>
            </a:endParaRPr>
          </a:p>
        </p:txBody>
      </p:sp>
      <p:sp>
        <p:nvSpPr>
          <p:cNvPr id="191" name="Google Shape;191;p21"/>
          <p:cNvSpPr txBox="1"/>
          <p:nvPr/>
        </p:nvSpPr>
        <p:spPr>
          <a:xfrm>
            <a:off x="3784350" y="3215250"/>
            <a:ext cx="15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Researcher</a:t>
            </a:r>
            <a:r>
              <a:rPr lang="en">
                <a:solidFill>
                  <a:schemeClr val="lt1"/>
                </a:solidFill>
                <a:latin typeface="Lato"/>
                <a:ea typeface="Lato"/>
                <a:cs typeface="Lato"/>
                <a:sym typeface="Lato"/>
              </a:rPr>
              <a:t> View:</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