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70" r:id="rId7"/>
    <p:sldId id="271" r:id="rId8"/>
    <p:sldId id="272" r:id="rId9"/>
    <p:sldId id="259" r:id="rId10"/>
    <p:sldId id="268" r:id="rId11"/>
    <p:sldId id="281" r:id="rId12"/>
    <p:sldId id="280" r:id="rId13"/>
    <p:sldId id="274" r:id="rId14"/>
    <p:sldId id="260" r:id="rId15"/>
    <p:sldId id="267" r:id="rId16"/>
    <p:sldId id="276" r:id="rId17"/>
    <p:sldId id="277" r:id="rId18"/>
    <p:sldId id="279" r:id="rId19"/>
    <p:sldId id="261" r:id="rId20"/>
    <p:sldId id="269" r:id="rId21"/>
    <p:sldId id="275" r:id="rId22"/>
    <p:sldId id="282" r:id="rId23"/>
    <p:sldId id="283" r:id="rId24"/>
    <p:sldId id="264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2" autoAdjust="0"/>
    <p:restoredTop sz="94638"/>
  </p:normalViewPr>
  <p:slideViewPr>
    <p:cSldViewPr snapToGrid="0">
      <p:cViewPr varScale="1">
        <p:scale>
          <a:sx n="96" d="100"/>
          <a:sy n="96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6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2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6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8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21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guides/text-to-speech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F616-235C-DD8C-26D5-879BCFE75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AI Documentation, Capabilities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9EF81-BF77-BA28-7068-337EFD33D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Miller</a:t>
            </a:r>
          </a:p>
        </p:txBody>
      </p:sp>
    </p:spTree>
    <p:extLst>
      <p:ext uri="{BB962C8B-B14F-4D97-AF65-F5344CB8AC3E}">
        <p14:creationId xmlns:p14="http://schemas.microsoft.com/office/powerpoint/2010/main" val="85555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28B8-3B03-70B1-0375-4539CCD6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AC8C-F958-7225-16CC-69ECB081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image as an input and answer questions about it </a:t>
            </a:r>
          </a:p>
          <a:p>
            <a:r>
              <a:rPr lang="en-US" dirty="0"/>
              <a:t>Available to all devs with GPT4 access through the Chat Completions API</a:t>
            </a:r>
          </a:p>
          <a:p>
            <a:r>
              <a:rPr lang="en-US" dirty="0"/>
              <a:t>Model: gpt-4-vision-preview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5A12-B759-510B-536C-D5509247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and 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33DE-5F21-CD87-DDA0-DBE37BD0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2846"/>
            <a:ext cx="5490411" cy="2878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Supports base64 / URL image input</a:t>
            </a:r>
          </a:p>
          <a:p>
            <a:r>
              <a:rPr lang="en-US" dirty="0"/>
              <a:t>Supports multiple image inputs</a:t>
            </a:r>
          </a:p>
          <a:p>
            <a:r>
              <a:rPr lang="en-US" dirty="0"/>
              <a:t>Detail level control: “low”, “high”, “auto”</a:t>
            </a:r>
          </a:p>
          <a:p>
            <a:r>
              <a:rPr lang="en-US" dirty="0"/>
              <a:t>Answers general questions about what is present in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6079-3391-D97F-33C1-9D8DAC01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84" y="1455016"/>
            <a:ext cx="5225716" cy="51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679D-E83C-343A-7735-2D885B1E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43DB-FC55-26BF-0C51-7952B6A6D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Image inputs are charged in tokens</a:t>
                </a:r>
              </a:p>
              <a:p>
                <a:r>
                  <a:rPr lang="en-US" dirty="0"/>
                  <a:t>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detail and size</a:t>
                </a:r>
              </a:p>
              <a:p>
                <a:pPr lvl="1"/>
                <a:r>
                  <a:rPr lang="en-US" dirty="0"/>
                  <a:t>“low”: 85 tokens</a:t>
                </a:r>
              </a:p>
              <a:p>
                <a:pPr lvl="1"/>
                <a:r>
                  <a:rPr lang="en-US" dirty="0"/>
                  <a:t>“high”: (85 + 170 * # of 512px squares in scaled image) tokens</a:t>
                </a:r>
              </a:p>
              <a:p>
                <a:r>
                  <a:rPr lang="en-US" dirty="0"/>
                  <a:t>Example: 1024 x 1024 square image, detail: “high”</a:t>
                </a:r>
              </a:p>
              <a:p>
                <a:pPr lvl="1"/>
                <a:r>
                  <a:rPr lang="en-US" dirty="0"/>
                  <a:t>No resize</a:t>
                </a:r>
              </a:p>
              <a:p>
                <a:pPr lvl="1"/>
                <a:r>
                  <a:rPr lang="en-US" dirty="0"/>
                  <a:t>Shortest size == 1024 px, image scaled down to 768 x 768</a:t>
                </a:r>
              </a:p>
              <a:p>
                <a:pPr lvl="1"/>
                <a:r>
                  <a:rPr lang="en-US" dirty="0"/>
                  <a:t>Comprised by 4 512 px squares</a:t>
                </a:r>
              </a:p>
              <a:p>
                <a:pPr lvl="1"/>
                <a:r>
                  <a:rPr lang="en-US" dirty="0"/>
                  <a:t>Cost = 170 * 4 + 85 = 765 tokens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43DB-FC55-26BF-0C51-7952B6A6D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79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3929-8A4C-A241-3DB4-FE2ABA64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8C00-1E2C-F6B9-45AC-DC86262B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568" cy="4351338"/>
          </a:xfrm>
        </p:spPr>
        <p:txBody>
          <a:bodyPr>
            <a:normAutofit/>
          </a:bodyPr>
          <a:lstStyle/>
          <a:p>
            <a:r>
              <a:rPr lang="en-US" dirty="0"/>
              <a:t>Model is best at answering general questions about the image, not for specific locations</a:t>
            </a:r>
          </a:p>
          <a:p>
            <a:r>
              <a:rPr lang="en-US" dirty="0"/>
              <a:t>Cannot generate images</a:t>
            </a:r>
          </a:p>
          <a:p>
            <a:r>
              <a:rPr lang="en-US" dirty="0"/>
              <a:t>Cannot fine tune images</a:t>
            </a:r>
          </a:p>
          <a:p>
            <a:r>
              <a:rPr lang="en-US" dirty="0"/>
              <a:t>Cannot understand image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58381-643E-3C96-EB95-B08431CDE838}"/>
              </a:ext>
            </a:extLst>
          </p:cNvPr>
          <p:cNvSpPr txBox="1"/>
          <p:nvPr/>
        </p:nvSpPr>
        <p:spPr>
          <a:xfrm>
            <a:off x="8605586" y="1690688"/>
            <a:ext cx="28725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Medical images</a:t>
            </a:r>
          </a:p>
          <a:p>
            <a:r>
              <a:rPr lang="en-US" dirty="0"/>
              <a:t>Non-English</a:t>
            </a:r>
          </a:p>
          <a:p>
            <a:r>
              <a:rPr lang="en-US" dirty="0"/>
              <a:t>Small text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Visual Elements</a:t>
            </a:r>
          </a:p>
          <a:p>
            <a:r>
              <a:rPr lang="en-US" dirty="0"/>
              <a:t>Spatial Reasoning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Image shape</a:t>
            </a:r>
          </a:p>
          <a:p>
            <a:r>
              <a:rPr lang="en-US" dirty="0"/>
              <a:t>Metadata and resizing</a:t>
            </a:r>
          </a:p>
          <a:p>
            <a:r>
              <a:rPr lang="en-US" dirty="0"/>
              <a:t>Counting</a:t>
            </a:r>
          </a:p>
          <a:p>
            <a:r>
              <a:rPr lang="en-US" dirty="0"/>
              <a:t>CAPTCHAs</a:t>
            </a:r>
          </a:p>
        </p:txBody>
      </p:sp>
    </p:spTree>
    <p:extLst>
      <p:ext uri="{BB962C8B-B14F-4D97-AF65-F5344CB8AC3E}">
        <p14:creationId xmlns:p14="http://schemas.microsoft.com/office/powerpoint/2010/main" val="306653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7674-909E-3AA4-871D-F4D2ADC2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Text-to-Speech</a:t>
            </a:r>
          </a:p>
        </p:txBody>
      </p:sp>
    </p:spTree>
    <p:extLst>
      <p:ext uri="{BB962C8B-B14F-4D97-AF65-F5344CB8AC3E}">
        <p14:creationId xmlns:p14="http://schemas.microsoft.com/office/powerpoint/2010/main" val="252056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AFE7-7978-3621-C642-502D8347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F371-BEE9-2BAB-FC3B-C21DBB53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Audio API speech endpoint: v1/audio/speech</a:t>
            </a:r>
          </a:p>
          <a:p>
            <a:pPr lvl="1"/>
            <a:r>
              <a:rPr lang="en-US" dirty="0"/>
              <a:t>Requires: model, input, voice</a:t>
            </a:r>
          </a:p>
          <a:p>
            <a:pPr lvl="1"/>
            <a:r>
              <a:rPr lang="en-US" dirty="0"/>
              <a:t>Optional: speed, response_format</a:t>
            </a:r>
          </a:p>
          <a:p>
            <a:pPr lvl="1"/>
            <a:r>
              <a:rPr lang="en-US" dirty="0"/>
              <a:t>Returns: audio file content</a:t>
            </a:r>
          </a:p>
          <a:p>
            <a:r>
              <a:rPr lang="en-US" dirty="0"/>
              <a:t>Models: TTS-1, TTS-1-HD</a:t>
            </a:r>
          </a:p>
          <a:p>
            <a:pPr lvl="1"/>
            <a:r>
              <a:rPr lang="en-US" dirty="0"/>
              <a:t>Controls audio quality</a:t>
            </a:r>
          </a:p>
          <a:p>
            <a:r>
              <a:rPr lang="en-US" dirty="0"/>
              <a:t>Use cases: Narration, audio in multiple languages, streaming real-time audio output</a:t>
            </a:r>
          </a:p>
          <a:p>
            <a:r>
              <a:rPr lang="en-US" dirty="0"/>
              <a:t>Output files include: mp3, opus, aac, flac, pcm, wav</a:t>
            </a:r>
          </a:p>
          <a:p>
            <a:r>
              <a:rPr lang="en-US" dirty="0"/>
              <a:t>*AI-generated voice disclosure required*</a:t>
            </a:r>
          </a:p>
        </p:txBody>
      </p:sp>
    </p:spTree>
    <p:extLst>
      <p:ext uri="{BB962C8B-B14F-4D97-AF65-F5344CB8AC3E}">
        <p14:creationId xmlns:p14="http://schemas.microsoft.com/office/powerpoint/2010/main" val="182155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0B1C-9288-A9A0-984D-A2D099ED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D77E3-5F8F-8052-2619-4D688925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91" y="1994837"/>
            <a:ext cx="10190018" cy="35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B4C-AF4A-029A-6A14-BB9464E6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5EE9-ADC2-0A6F-193E-50F4B7A7D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37" y="1696955"/>
            <a:ext cx="101827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https://platform.openai.com/docs/guides/text-to-speech/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Alloy</a:t>
            </a:r>
          </a:p>
          <a:p>
            <a:pPr marL="0" indent="0">
              <a:buNone/>
            </a:pPr>
            <a:r>
              <a:rPr lang="en-US" dirty="0"/>
              <a:t>Echo</a:t>
            </a:r>
          </a:p>
          <a:p>
            <a:pPr marL="0" indent="0">
              <a:buNone/>
            </a:pPr>
            <a:r>
              <a:rPr lang="en-US" dirty="0"/>
              <a:t>Fable</a:t>
            </a:r>
          </a:p>
          <a:p>
            <a:pPr marL="0" indent="0">
              <a:buNone/>
            </a:pPr>
            <a:r>
              <a:rPr lang="en-US" dirty="0"/>
              <a:t>Onyx</a:t>
            </a:r>
          </a:p>
          <a:p>
            <a:pPr marL="0" indent="0">
              <a:buNone/>
            </a:pPr>
            <a:r>
              <a:rPr lang="en-US" dirty="0"/>
              <a:t>Nova</a:t>
            </a:r>
          </a:p>
          <a:p>
            <a:pPr marL="0" indent="0">
              <a:buNone/>
            </a:pPr>
            <a:r>
              <a:rPr lang="en-US" dirty="0"/>
              <a:t>Shimmer</a:t>
            </a:r>
          </a:p>
        </p:txBody>
      </p:sp>
    </p:spTree>
    <p:extLst>
      <p:ext uri="{BB962C8B-B14F-4D97-AF65-F5344CB8AC3E}">
        <p14:creationId xmlns:p14="http://schemas.microsoft.com/office/powerpoint/2010/main" val="403444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42A9-C991-F063-E2E9-68FD469E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595" cy="1325563"/>
          </a:xfrm>
        </p:spPr>
        <p:txBody>
          <a:bodyPr/>
          <a:lstStyle/>
          <a:p>
            <a:r>
              <a:rPr lang="en-US" dirty="0"/>
              <a:t>Use Case: Real-Time Audio Streaming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5FC245-4F10-5ACF-01E4-39AB1486E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675"/>
          <a:stretch/>
        </p:blipFill>
        <p:spPr>
          <a:xfrm>
            <a:off x="89336" y="2339360"/>
            <a:ext cx="6241696" cy="2981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0932F-6934-22F3-F299-3921F7F6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069" y="427402"/>
            <a:ext cx="5562595" cy="3001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5B3CC0-526A-3ED9-F2E1-131380BEF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490"/>
          <a:stretch/>
        </p:blipFill>
        <p:spPr>
          <a:xfrm>
            <a:off x="8019080" y="3830229"/>
            <a:ext cx="2604571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9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A3F4-BC09-898B-7D41-3727977DA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Speech-to-Text</a:t>
            </a:r>
          </a:p>
        </p:txBody>
      </p:sp>
    </p:spTree>
    <p:extLst>
      <p:ext uri="{BB962C8B-B14F-4D97-AF65-F5344CB8AC3E}">
        <p14:creationId xmlns:p14="http://schemas.microsoft.com/office/powerpoint/2010/main" val="293676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692A-BD11-AECA-A9A6-3A0A4C5A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71BD-838F-A9C6-6CAF-D81868A7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295" y="2302703"/>
            <a:ext cx="3697705" cy="4351338"/>
          </a:xfrm>
        </p:spPr>
        <p:txBody>
          <a:bodyPr/>
          <a:lstStyle/>
          <a:p>
            <a:r>
              <a:rPr lang="en-US" dirty="0"/>
              <a:t>Image Generation</a:t>
            </a:r>
          </a:p>
          <a:p>
            <a:r>
              <a:rPr lang="en-US" dirty="0"/>
              <a:t>Vision</a:t>
            </a:r>
          </a:p>
          <a:p>
            <a:r>
              <a:rPr lang="en-US" dirty="0"/>
              <a:t>Text to Speech</a:t>
            </a:r>
          </a:p>
          <a:p>
            <a:r>
              <a:rPr lang="en-US" dirty="0"/>
              <a:t>Speech to Text</a:t>
            </a:r>
          </a:p>
          <a:p>
            <a:r>
              <a:rPr lang="en-US" dirty="0"/>
              <a:t>Moderation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1AF5-C230-8B36-EC96-5AF04E42F8D2}"/>
              </a:ext>
            </a:extLst>
          </p:cNvPr>
          <p:cNvSpPr txBox="1"/>
          <p:nvPr/>
        </p:nvSpPr>
        <p:spPr>
          <a:xfrm>
            <a:off x="5849309" y="2998113"/>
            <a:ext cx="51344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Base endpoint: https://api.openai.com/</a:t>
            </a:r>
          </a:p>
        </p:txBody>
      </p:sp>
    </p:spTree>
    <p:extLst>
      <p:ext uri="{BB962C8B-B14F-4D97-AF65-F5344CB8AC3E}">
        <p14:creationId xmlns:p14="http://schemas.microsoft.com/office/powerpoint/2010/main" val="228161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234B-830E-1BCF-3B58-DD55E59B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5410-0DB3-7906-CDBB-FAFF2FED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endpoints</a:t>
            </a:r>
          </a:p>
          <a:p>
            <a:pPr lvl="1"/>
            <a:r>
              <a:rPr lang="en-US" dirty="0"/>
              <a:t>Transcriptions: v1/audio/transcriptions</a:t>
            </a:r>
          </a:p>
          <a:p>
            <a:pPr lvl="2"/>
            <a:r>
              <a:rPr lang="en-US" dirty="0"/>
              <a:t>Transcribe audio in whatever language</a:t>
            </a:r>
          </a:p>
          <a:p>
            <a:pPr lvl="1"/>
            <a:r>
              <a:rPr lang="en-US" dirty="0"/>
              <a:t>Translations: v1/audio/translations</a:t>
            </a:r>
          </a:p>
          <a:p>
            <a:pPr lvl="2"/>
            <a:r>
              <a:rPr lang="en-US" dirty="0"/>
              <a:t>Translate and transcribe audio into English</a:t>
            </a:r>
          </a:p>
          <a:p>
            <a:r>
              <a:rPr lang="en-US" dirty="0"/>
              <a:t>Model: Whisper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File &lt; 25 MB</a:t>
            </a:r>
          </a:p>
          <a:p>
            <a:pPr lvl="1"/>
            <a:r>
              <a:rPr lang="en-US" dirty="0"/>
              <a:t>File type is mp3, mp4, mpeg, mpga, m4a, wav, or webm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0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A33-79D8-322E-7D61-A54404FA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A9F62-31B2-2253-E849-661E8ACC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196182"/>
            <a:ext cx="5778500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B5BBDF-6577-DF03-B1C3-3A8D4C354CBC}"/>
              </a:ext>
            </a:extLst>
          </p:cNvPr>
          <p:cNvSpPr txBox="1"/>
          <p:nvPr/>
        </p:nvSpPr>
        <p:spPr>
          <a:xfrm>
            <a:off x="700840" y="2133600"/>
            <a:ext cx="41839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Required: file,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Optional: language, prompt, response_format, temperature, timestamp_granularities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Returns: JSON with raw text or transcription object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7C3F0E-5E90-46AC-34C1-164151AE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207" y="2963429"/>
            <a:ext cx="2964735" cy="3529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FD54E1-8620-DE8A-5586-0A14FDC06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09" b="15542"/>
          <a:stretch/>
        </p:blipFill>
        <p:spPr>
          <a:xfrm>
            <a:off x="5406263" y="4499811"/>
            <a:ext cx="3010320" cy="7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2121-CD23-A553-F495-24F7B86D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CDDE5-25B8-068D-9558-EF3F08934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789" y="1579118"/>
            <a:ext cx="8197516" cy="3699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62014-422E-D4B3-31AC-1A0E032CFBF2}"/>
              </a:ext>
            </a:extLst>
          </p:cNvPr>
          <p:cNvSpPr txBox="1"/>
          <p:nvPr/>
        </p:nvSpPr>
        <p:spPr>
          <a:xfrm>
            <a:off x="565484" y="2824462"/>
            <a:ext cx="264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Input: audio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Output: English translation</a:t>
            </a:r>
          </a:p>
        </p:txBody>
      </p:sp>
    </p:spTree>
    <p:extLst>
      <p:ext uri="{BB962C8B-B14F-4D97-AF65-F5344CB8AC3E}">
        <p14:creationId xmlns:p14="http://schemas.microsoft.com/office/powerpoint/2010/main" val="233311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8136-EE62-B1F5-416A-0D903910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Reliability: 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DCEC-2694-1973-FD50-588F2BD7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 transcript quality</a:t>
            </a:r>
          </a:p>
          <a:p>
            <a:pPr lvl="1"/>
            <a:r>
              <a:rPr lang="en-US" dirty="0"/>
              <a:t>Capitalization</a:t>
            </a:r>
          </a:p>
          <a:p>
            <a:pPr lvl="1"/>
            <a:r>
              <a:rPr lang="en-US" dirty="0"/>
              <a:t>Punctuation</a:t>
            </a:r>
          </a:p>
          <a:p>
            <a:pPr lvl="2"/>
            <a:r>
              <a:rPr lang="en-US" dirty="0"/>
              <a:t>"Hello, welcome to my lecture."</a:t>
            </a:r>
          </a:p>
          <a:p>
            <a:pPr lvl="1"/>
            <a:r>
              <a:rPr lang="en-US" dirty="0"/>
              <a:t>Acronyms</a:t>
            </a:r>
          </a:p>
          <a:p>
            <a:pPr lvl="2"/>
            <a:r>
              <a:rPr lang="en-US" dirty="0"/>
              <a:t>"The transcript is about OpenAI which makes technology like DALL·E, GPT-3, and ChatGPT with the hope of one day building an AGI system that benefits all of humanity"</a:t>
            </a:r>
          </a:p>
          <a:p>
            <a:pPr lvl="1"/>
            <a:r>
              <a:rPr lang="en-US" dirty="0"/>
              <a:t>Filler words</a:t>
            </a:r>
          </a:p>
          <a:p>
            <a:pPr lvl="2"/>
            <a:r>
              <a:rPr lang="en-US" dirty="0"/>
              <a:t>"Umm, let me think like, hmm...”</a:t>
            </a:r>
          </a:p>
          <a:p>
            <a:pPr lvl="1"/>
            <a:r>
              <a:rPr lang="en-US" dirty="0"/>
              <a:t>Language representation</a:t>
            </a:r>
          </a:p>
          <a:p>
            <a:r>
              <a:rPr lang="en-US" dirty="0"/>
              <a:t>First 244 tokens of prompt considered</a:t>
            </a:r>
          </a:p>
        </p:txBody>
      </p:sp>
    </p:spTree>
    <p:extLst>
      <p:ext uri="{BB962C8B-B14F-4D97-AF65-F5344CB8AC3E}">
        <p14:creationId xmlns:p14="http://schemas.microsoft.com/office/powerpoint/2010/main" val="3149159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2B2D-EB1E-E156-B908-074E70B2C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Moderation</a:t>
            </a:r>
          </a:p>
        </p:txBody>
      </p:sp>
    </p:spTree>
    <p:extLst>
      <p:ext uri="{BB962C8B-B14F-4D97-AF65-F5344CB8AC3E}">
        <p14:creationId xmlns:p14="http://schemas.microsoft.com/office/powerpoint/2010/main" val="356059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225F-8230-AC6D-A11C-1D6EF5A0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AAD1-2BB5-D813-8448-65D0B15C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26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Automated content moderation</a:t>
            </a:r>
          </a:p>
          <a:p>
            <a:r>
              <a:rPr lang="en-US" dirty="0"/>
              <a:t>Model: text-moderation-stable, text-moderation-latest</a:t>
            </a:r>
          </a:p>
          <a:p>
            <a:r>
              <a:rPr lang="en-US" dirty="0"/>
              <a:t>Endpoint: v1/moderations</a:t>
            </a:r>
          </a:p>
          <a:p>
            <a:r>
              <a:rPr lang="en-US" dirty="0"/>
              <a:t>Required: input</a:t>
            </a:r>
          </a:p>
          <a:p>
            <a:r>
              <a:rPr lang="en-US" dirty="0"/>
              <a:t>Optional: model</a:t>
            </a:r>
          </a:p>
          <a:p>
            <a:r>
              <a:rPr lang="en-US" dirty="0"/>
              <a:t>Returns: moderation object</a:t>
            </a:r>
          </a:p>
          <a:p>
            <a:r>
              <a:rPr lang="en-US" dirty="0"/>
              <a:t>Tip: use chunks of text &lt; 2k characters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C96B29-FF1C-A3AA-244F-08EDF1B62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19991"/>
              </p:ext>
            </p:extLst>
          </p:nvPr>
        </p:nvGraphicFramePr>
        <p:xfrm>
          <a:off x="7289800" y="1168868"/>
          <a:ext cx="4064000" cy="4520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6127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Hate/threatening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150"/>
                  </a:ext>
                </a:extLst>
              </a:tr>
              <a:tr h="441024">
                <a:tc>
                  <a:txBody>
                    <a:bodyPr/>
                    <a:lstStyle/>
                    <a:p>
                      <a:r>
                        <a:rPr lang="en-US" dirty="0"/>
                        <a:t>Harassment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Harassment/threatening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6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Self-harm/intent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8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Self-harm/instructions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4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Sexual/minors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Violence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3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Violence/graphics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2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0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F78E-84A0-7DD3-6CCC-A58F137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075CB-A474-5DD8-4DC1-5E348AB1A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253093"/>
            <a:ext cx="5525271" cy="1400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E66B2-4CF4-1A17-B006-13341BA9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61" y="-1"/>
            <a:ext cx="444543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C381A-EC10-5ABC-0F4B-9A32A2F57DB4}"/>
              </a:ext>
            </a:extLst>
          </p:cNvPr>
          <p:cNvSpPr txBox="1"/>
          <p:nvPr/>
        </p:nvSpPr>
        <p:spPr>
          <a:xfrm>
            <a:off x="1002013" y="2136338"/>
            <a:ext cx="3729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flagged: does this content meet any of the criteria for moderation in categories?</a:t>
            </a:r>
          </a:p>
          <a:p>
            <a:r>
              <a:rPr lang="en-US" dirty="0"/>
              <a:t>categories: does this content fall into any of the aforementioned categories?</a:t>
            </a:r>
          </a:p>
          <a:p>
            <a:r>
              <a:rPr lang="en-US" dirty="0"/>
              <a:t>category_scores: category scores as predicted by the model (scaled 0-1)</a:t>
            </a:r>
          </a:p>
        </p:txBody>
      </p:sp>
    </p:spTree>
    <p:extLst>
      <p:ext uri="{BB962C8B-B14F-4D97-AF65-F5344CB8AC3E}">
        <p14:creationId xmlns:p14="http://schemas.microsoft.com/office/powerpoint/2010/main" val="19206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2317-107E-3DA0-DEA2-3F06C565D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</p:txBody>
      </p:sp>
    </p:spTree>
    <p:extLst>
      <p:ext uri="{BB962C8B-B14F-4D97-AF65-F5344CB8AC3E}">
        <p14:creationId xmlns:p14="http://schemas.microsoft.com/office/powerpoint/2010/main" val="352990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3C87-F0A8-03FB-30FB-B278698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98A4-BC08-3306-4543-DA74CDA8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DALLE 3 / DALLE 2</a:t>
            </a:r>
          </a:p>
          <a:p>
            <a:r>
              <a:rPr lang="en-US" dirty="0"/>
              <a:t>3 basic use cases</a:t>
            </a:r>
          </a:p>
          <a:p>
            <a:pPr lvl="1"/>
            <a:r>
              <a:rPr lang="en-US" dirty="0"/>
              <a:t>Creating images from text (both models)</a:t>
            </a:r>
          </a:p>
          <a:p>
            <a:pPr lvl="1"/>
            <a:r>
              <a:rPr lang="en-US" dirty="0"/>
              <a:t>Editing existing images from text (DALLE 2)</a:t>
            </a:r>
          </a:p>
          <a:p>
            <a:pPr lvl="1"/>
            <a:r>
              <a:rPr lang="en-US" dirty="0"/>
              <a:t>Varying existing image (DALLE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35FA-6720-03EE-AA8D-86EB69F4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2606-9C19-5016-9E4B-38DE1A3B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08868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Endpoint: v1/images/generations</a:t>
            </a:r>
          </a:p>
          <a:p>
            <a:r>
              <a:rPr lang="en-US" dirty="0"/>
              <a:t>Required: prompt</a:t>
            </a:r>
          </a:p>
          <a:p>
            <a:r>
              <a:rPr lang="en-US" dirty="0"/>
              <a:t>Optional: model, n, quality, response_format, size, style, user</a:t>
            </a:r>
          </a:p>
          <a:p>
            <a:r>
              <a:rPr lang="en-US" dirty="0"/>
              <a:t>Returns: list of image objects</a:t>
            </a:r>
          </a:p>
          <a:p>
            <a:r>
              <a:rPr lang="en-US" dirty="0"/>
              <a:t>Quality: “standard” or “hd”</a:t>
            </a:r>
          </a:p>
          <a:p>
            <a:r>
              <a:rPr lang="en-US" dirty="0"/>
              <a:t>1024x1024, 1024x1792 or 1792x1024 pixels</a:t>
            </a:r>
          </a:p>
          <a:p>
            <a:r>
              <a:rPr lang="en-US" dirty="0"/>
              <a:t>Internal detail: prompts are automatically and unavoidably rewritten with DALLE3</a:t>
            </a:r>
          </a:p>
          <a:p>
            <a:pPr lvl="1"/>
            <a:r>
              <a:rPr lang="en-US" dirty="0"/>
              <a:t>Possible workaround includes “I NEED to test how the tool works with extremely simple prompts. DO NOT add any detail, just use it AS-IS” prompt</a:t>
            </a:r>
          </a:p>
          <a:p>
            <a:pPr lvl="1"/>
            <a:r>
              <a:rPr lang="en-US" dirty="0"/>
              <a:t>Rewritten prompt available in revised_prompt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05E2C-34D7-556F-372D-A6DB6D4F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278" y="4085928"/>
            <a:ext cx="2806861" cy="254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4556F-7EE5-1C23-C003-AC166190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139" y="4085927"/>
            <a:ext cx="2806861" cy="254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2BD11-D5A9-DAA9-0EB8-C77B4D18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216" y="365125"/>
            <a:ext cx="3163846" cy="31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FA11-8418-495C-10EA-55518C3F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Editing (“Inpainting”)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2B12-6EE5-B15F-DA67-0709E139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0316" cy="4351338"/>
          </a:xfrm>
        </p:spPr>
        <p:txBody>
          <a:bodyPr>
            <a:normAutofit/>
          </a:bodyPr>
          <a:lstStyle/>
          <a:p>
            <a:r>
              <a:rPr lang="en-US" dirty="0"/>
              <a:t>Endpoint: v1/images/edits</a:t>
            </a:r>
          </a:p>
          <a:p>
            <a:r>
              <a:rPr lang="en-US" dirty="0"/>
              <a:t>Required: image, prompt</a:t>
            </a:r>
          </a:p>
          <a:p>
            <a:r>
              <a:rPr lang="en-US" dirty="0"/>
              <a:t>Optional: mask, model, n, size, response_format, user</a:t>
            </a:r>
          </a:p>
          <a:p>
            <a:r>
              <a:rPr lang="en-US" dirty="0"/>
              <a:t>Returns: list of image objects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Image &amp;&amp; mask &lt; 4MB</a:t>
            </a:r>
          </a:p>
          <a:p>
            <a:pPr lvl="1"/>
            <a:r>
              <a:rPr lang="en-US" dirty="0"/>
              <a:t>PNGs only, square dimensions</a:t>
            </a:r>
          </a:p>
          <a:p>
            <a:pPr lvl="1"/>
            <a:r>
              <a:rPr lang="en-US" dirty="0"/>
              <a:t>Image &amp;&amp; mask need same dimensions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34C3F-D605-4D3C-4183-1EED140E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931" y="0"/>
            <a:ext cx="2262257" cy="2262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266C0-E7BB-0FC8-2C36-BEDC7861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931" y="2300839"/>
            <a:ext cx="2262257" cy="2262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DCC37C-ED4B-5F5D-9CC3-B58623380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80" y="4601679"/>
            <a:ext cx="2262257" cy="2262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92BBDD-5AC0-A306-5160-C92A7953A96D}"/>
              </a:ext>
            </a:extLst>
          </p:cNvPr>
          <p:cNvSpPr txBox="1"/>
          <p:nvPr/>
        </p:nvSpPr>
        <p:spPr>
          <a:xfrm>
            <a:off x="8744778" y="1027906"/>
            <a:ext cx="121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7440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8BD2-1228-F65F-A107-36A6999D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Variations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64AB48-EA2E-CE1A-CCBF-E9714D81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822" y="3429000"/>
            <a:ext cx="5207000" cy="284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C87C1-ECB9-FDEF-2954-7A1B2C39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22" y="457131"/>
            <a:ext cx="2540000" cy="25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15A75-E4BC-277E-701F-D714A0687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526" y="420688"/>
            <a:ext cx="2540000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96A99E-911A-97C3-BB03-374F5723E570}"/>
              </a:ext>
            </a:extLst>
          </p:cNvPr>
          <p:cNvSpPr txBox="1"/>
          <p:nvPr/>
        </p:nvSpPr>
        <p:spPr>
          <a:xfrm>
            <a:off x="685516" y="2274838"/>
            <a:ext cx="5308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Requires: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Optional: model, n, response_format, size,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Returns: list of image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DALLE2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constrains to image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Image must be square</a:t>
            </a:r>
          </a:p>
        </p:txBody>
      </p:sp>
    </p:spTree>
    <p:extLst>
      <p:ext uri="{BB962C8B-B14F-4D97-AF65-F5344CB8AC3E}">
        <p14:creationId xmlns:p14="http://schemas.microsoft.com/office/powerpoint/2010/main" val="2689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72DB-3625-153E-1D80-6EFC4F8C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483B-1392-38B4-E3D0-E96F13A5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365"/>
            <a:ext cx="3315159" cy="4569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In-memory image data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5954D-4437-5374-00F7-59DC72C7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" y="2042579"/>
            <a:ext cx="4557311" cy="2644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33C8C3-6766-60C1-19EB-36A90597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890" y="2105697"/>
            <a:ext cx="3152023" cy="364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52E1B-DC02-230B-6AC0-3A1DD93250AE}"/>
              </a:ext>
            </a:extLst>
          </p:cNvPr>
          <p:cNvSpPr txBox="1"/>
          <p:nvPr/>
        </p:nvSpPr>
        <p:spPr>
          <a:xfrm>
            <a:off x="4528839" y="1524365"/>
            <a:ext cx="3616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A6997-94B8-1E9B-C9DF-E2147AF49138}"/>
              </a:ext>
            </a:extLst>
          </p:cNvPr>
          <p:cNvSpPr txBox="1"/>
          <p:nvPr/>
        </p:nvSpPr>
        <p:spPr>
          <a:xfrm>
            <a:off x="9051776" y="1506022"/>
            <a:ext cx="224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Error handling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F52BF-C588-C5A5-24E0-896CDAF33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133" y="2080446"/>
            <a:ext cx="3503205" cy="29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8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C7C7-A64D-7AE3-E2A3-C5E9F65DD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49829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832</Words>
  <Application>Microsoft Macintosh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Office Theme</vt:lpstr>
      <vt:lpstr>Open AI Documentation, Capabilities Part 2</vt:lpstr>
      <vt:lpstr>Overview</vt:lpstr>
      <vt:lpstr>Image Generation</vt:lpstr>
      <vt:lpstr>Introduction</vt:lpstr>
      <vt:lpstr>Image Generation</vt:lpstr>
      <vt:lpstr>Image Editing (“Inpainting”)</vt:lpstr>
      <vt:lpstr>Image Variations</vt:lpstr>
      <vt:lpstr>Further Tips</vt:lpstr>
      <vt:lpstr>Vision</vt:lpstr>
      <vt:lpstr>Introduction</vt:lpstr>
      <vt:lpstr>Key Features and Quick Start</vt:lpstr>
      <vt:lpstr>Image Costs</vt:lpstr>
      <vt:lpstr>Limitations</vt:lpstr>
      <vt:lpstr>Text-to-Speech</vt:lpstr>
      <vt:lpstr>Introduction </vt:lpstr>
      <vt:lpstr>Quick Start</vt:lpstr>
      <vt:lpstr>Voice options</vt:lpstr>
      <vt:lpstr>Use Case: Real-Time Audio Streaming</vt:lpstr>
      <vt:lpstr>Speech-to-Text</vt:lpstr>
      <vt:lpstr>Introduction</vt:lpstr>
      <vt:lpstr>Transcription</vt:lpstr>
      <vt:lpstr>Translation</vt:lpstr>
      <vt:lpstr>Improving Reliability: Prompting</vt:lpstr>
      <vt:lpstr>Moderation</vt:lpstr>
      <vt:lpstr>Overview</vt:lpstr>
      <vt:lpstr>Quick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AI Documentation, Capabilities Part 2</dc:title>
  <dc:creator>Miller, Sam</dc:creator>
  <cp:lastModifiedBy>Miller, Sam</cp:lastModifiedBy>
  <cp:revision>16</cp:revision>
  <dcterms:created xsi:type="dcterms:W3CDTF">2024-03-31T19:13:34Z</dcterms:created>
  <dcterms:modified xsi:type="dcterms:W3CDTF">2024-04-01T20:29:28Z</dcterms:modified>
</cp:coreProperties>
</file>