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3ECA38-2C8C-4F7E-BB9D-530FB24F14E9}">
  <a:tblStyle styleId="{E83ECA38-2C8C-4F7E-BB9D-530FB24F1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95ed18b8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95ed18b8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95ed18b8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95ed18b8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d375ac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d375ac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95ed18b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95ed18b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540340d1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540340d1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7d375ac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7d375ac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7d375ac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7d375ac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95ed18b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95ed18b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5ed18b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95ed18b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95ed18b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95ed18b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7d375a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7d375a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95ed18b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95ed18b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95ed18b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95ed18b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7d375ac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7d375ac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7d375ac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7d375ac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d375ac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7d375ac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d375ac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7d375ac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53e3e61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53e3e61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7d375ac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7d375ac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7d375ac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7d375ac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ClcLW2xXe9w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&amp; Poverty In The United States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The Data Vikings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Job Sectors in States With Lowest and Highest Poverty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38" y="1109550"/>
            <a:ext cx="7174126" cy="18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4">
            <a:alphaModFix/>
          </a:blip>
          <a:srcRect b="-5274" l="0" r="-5274" t="0"/>
          <a:stretch/>
        </p:blipFill>
        <p:spPr>
          <a:xfrm>
            <a:off x="984950" y="3102125"/>
            <a:ext cx="7552851" cy="1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sualization of Poverty Level vs Household Income by State (2001-2021)" id="141" name="Google Shape;141;p23" title="Data Vikings Time Series Visualiz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013" y="1170126"/>
            <a:ext cx="5705962" cy="32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Series: Poverty vs Household Income (2001-2021)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86938" y="400325"/>
            <a:ext cx="24339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Median Incomes by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Top/Bottom 3</a:t>
            </a:r>
            <a:r>
              <a:rPr lang="en" sz="1420"/>
              <a:t> </a:t>
            </a:r>
            <a:r>
              <a:rPr lang="en" sz="1220"/>
              <a:t>Poverty Rates</a:t>
            </a:r>
            <a:endParaRPr sz="122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900" y="1291437"/>
            <a:ext cx="4194649" cy="30971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24"/>
          <p:cNvGraphicFramePr/>
          <p:nvPr/>
        </p:nvGraphicFramePr>
        <p:xfrm>
          <a:off x="97675" y="1428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{E83ECA38-2C8C-4F7E-BB9D-530FB24F14E9}</a:tableStyleId>
              </a:tblPr>
              <a:tblGrid>
                <a:gridCol w="1107325"/>
                <a:gridCol w="453825"/>
                <a:gridCol w="698875"/>
              </a:tblGrid>
              <a:tr h="48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County, State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Med HH Income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Ziebach County, South Dakota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43.9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</a:t>
                      </a:r>
                      <a:r>
                        <a:rPr lang="en" sz="800"/>
                        <a:t>31,599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Issaquena County, Mississippi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43.3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$32,675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Todd County,     South Dakota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42.5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$31,256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Los Alamos County, New Mexico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3.3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$111,724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Loudoun County, Virginia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3.2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$155,362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2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Douglas County, Colorado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3.0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$122,290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4"/>
          <p:cNvSpPr txBox="1"/>
          <p:nvPr>
            <p:ph type="title"/>
          </p:nvPr>
        </p:nvSpPr>
        <p:spPr>
          <a:xfrm>
            <a:off x="6704750" y="357750"/>
            <a:ext cx="24339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Poverty</a:t>
            </a:r>
            <a:r>
              <a:rPr lang="en" sz="1420"/>
              <a:t> Rates by</a:t>
            </a:r>
            <a:endParaRPr sz="1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20"/>
              <a:t>Top/Bottom 3 Median Incomes </a:t>
            </a:r>
            <a:endParaRPr sz="1220"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6704750" y="142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{E83ECA38-2C8C-4F7E-BB9D-530FB24F14E9}</a:tableStyleId>
              </a:tblPr>
              <a:tblGrid>
                <a:gridCol w="1084325"/>
                <a:gridCol w="450925"/>
                <a:gridCol w="806525"/>
              </a:tblGrid>
              <a:tr h="48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County, State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Med HH Income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Loudoun County, Virginia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3.2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$155,362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Santa Clara County, California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6.6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$139,462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Fairfax, Virginia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5.3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$132,509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McDowell County, Kentucky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31.8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$26,582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Owsley County, Kentucky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30.6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$25,997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Buffalo County, South Dakota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32.8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$22,901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0" y="-2075"/>
            <a:ext cx="91440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Do income levels dictate poverty levels?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0" y="-2075"/>
            <a:ext cx="9144000" cy="49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Are the poverty rates rising proportionally to unemployment rates?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75" y="582425"/>
            <a:ext cx="7962924" cy="43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-83200"/>
            <a:ext cx="9144000" cy="65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Deep Dive into Minnesota County Data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924" y="3624825"/>
            <a:ext cx="2844000" cy="9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925" y="766450"/>
            <a:ext cx="2844009" cy="104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700925" y="1934500"/>
            <a:ext cx="2165100" cy="6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Mahnomen County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18.7 Poverty Rate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13.2 Unemployment Rate</a:t>
            </a:r>
            <a:endParaRPr sz="1200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800" y="766448"/>
            <a:ext cx="5714875" cy="3942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6"/>
          <p:cNvCxnSpPr>
            <a:stCxn id="166" idx="1"/>
          </p:cNvCxnSpPr>
          <p:nvPr/>
        </p:nvCxnSpPr>
        <p:spPr>
          <a:xfrm rot="10800000">
            <a:off x="4810925" y="1733800"/>
            <a:ext cx="1890000" cy="544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6"/>
          <p:cNvSpPr txBox="1"/>
          <p:nvPr/>
        </p:nvSpPr>
        <p:spPr>
          <a:xfrm>
            <a:off x="211800" y="4220700"/>
            <a:ext cx="88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6700925" y="2844200"/>
            <a:ext cx="2165100" cy="6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Carver County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4.6</a:t>
            </a:r>
            <a:r>
              <a:rPr lang="en" sz="1200"/>
              <a:t> Poverty Rate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3.0 Unemployment Rate</a:t>
            </a:r>
            <a:endParaRPr sz="1200"/>
          </a:p>
        </p:txBody>
      </p:sp>
      <p:cxnSp>
        <p:nvCxnSpPr>
          <p:cNvPr id="171" name="Google Shape;171;p26"/>
          <p:cNvCxnSpPr>
            <a:stCxn id="170" idx="1"/>
          </p:cNvCxnSpPr>
          <p:nvPr/>
        </p:nvCxnSpPr>
        <p:spPr>
          <a:xfrm flipH="1">
            <a:off x="1376525" y="3188300"/>
            <a:ext cx="5324400" cy="752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+ Suggestions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Conclusions:</a:t>
            </a:r>
            <a:endParaRPr b="1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Increases in income do not necessarily mean decreases in poverty.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Location was the most powerful factor in predicting poverty rates.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Areas with high poverty tend to have different proportions of employment in different sectors than </a:t>
            </a:r>
            <a:r>
              <a:rPr lang="en" sz="1600"/>
              <a:t>areas</a:t>
            </a:r>
            <a:r>
              <a:rPr lang="en" sz="1600"/>
              <a:t> with low poverty.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Lower unemployment does not necessarily mean lower poverty (Minnesota)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Suggestions for </a:t>
            </a:r>
            <a:r>
              <a:rPr b="1" lang="en" u="sng"/>
              <a:t>future analysis:</a:t>
            </a:r>
            <a:endParaRPr b="1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 and local governments -&gt; taxes, social programs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Socioeconomic factors -&gt; Housing market, local economic output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Health factors -&gt; access to </a:t>
            </a:r>
            <a:r>
              <a:rPr lang="en" sz="1600"/>
              <a:t>healthcare</a:t>
            </a:r>
            <a:r>
              <a:rPr lang="en" sz="1600"/>
              <a:t>, rates of preventable diseases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special thanks to all of our instructors: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Heather Robbins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Sutton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 Leboutillier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Beth Campbell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 all for taking time out of your Friday to listen to our presentation.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hope everyone enjoyed our presentation! Please visit our GitHub repository for more a more detailed look at our capstone project: https://github.com/sammoe60/data-vikings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550"/>
            <a:ext cx="9144000" cy="64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Power BI Dashboard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50" y="831075"/>
            <a:ext cx="7768199" cy="41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0"/>
            <a:ext cx="69668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0"/>
            <a:ext cx="70649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10075" y="1645200"/>
            <a:ext cx="2851500" cy="18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Jake Uhl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 in Chemistry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Dev10: Engineering Technician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Data Topic: SQL Database &amp;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146250" y="1645200"/>
            <a:ext cx="2851500" cy="18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Kendra Johnson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BS - Computer Science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Minor: Mathematics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Austin Peay State University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Favorite Topic: Python/Pandas, SQL, Power Bi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182425" y="1645200"/>
            <a:ext cx="2851500" cy="18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Sam Moe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 in Computer Science - University of Minnesota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Topic: SQL &amp; Power Bi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0500" y="159950"/>
            <a:ext cx="9391501" cy="3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25" y="0"/>
            <a:ext cx="5528575" cy="50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53850" y="1597875"/>
            <a:ext cx="187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id="78" name="Google Shape;78;p15"/>
          <p:cNvSpPr/>
          <p:nvPr/>
        </p:nvSpPr>
        <p:spPr>
          <a:xfrm>
            <a:off x="2597463" y="1597875"/>
            <a:ext cx="187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Flow</a:t>
            </a:r>
            <a:endParaRPr sz="1600"/>
          </a:p>
        </p:txBody>
      </p:sp>
      <p:sp>
        <p:nvSpPr>
          <p:cNvPr id="79" name="Google Shape;79;p15"/>
          <p:cNvSpPr/>
          <p:nvPr/>
        </p:nvSpPr>
        <p:spPr>
          <a:xfrm>
            <a:off x="4704225" y="1597875"/>
            <a:ext cx="187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Questions (Part 1)</a:t>
            </a:r>
            <a:endParaRPr sz="1600"/>
          </a:p>
        </p:txBody>
      </p:sp>
      <p:sp>
        <p:nvSpPr>
          <p:cNvPr id="80" name="Google Shape;80;p15"/>
          <p:cNvSpPr/>
          <p:nvPr/>
        </p:nvSpPr>
        <p:spPr>
          <a:xfrm>
            <a:off x="6810975" y="2399775"/>
            <a:ext cx="187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Machine Learning</a:t>
            </a:r>
            <a:endParaRPr sz="1600"/>
          </a:p>
        </p:txBody>
      </p:sp>
      <p:sp>
        <p:nvSpPr>
          <p:cNvPr id="81" name="Google Shape;81;p15"/>
          <p:cNvSpPr/>
          <p:nvPr/>
        </p:nvSpPr>
        <p:spPr>
          <a:xfrm>
            <a:off x="4704225" y="3201675"/>
            <a:ext cx="187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Questions (Part 2)</a:t>
            </a:r>
            <a:endParaRPr sz="1600"/>
          </a:p>
        </p:txBody>
      </p:sp>
      <p:sp>
        <p:nvSpPr>
          <p:cNvPr id="82" name="Google Shape;82;p15"/>
          <p:cNvSpPr/>
          <p:nvPr/>
        </p:nvSpPr>
        <p:spPr>
          <a:xfrm>
            <a:off x="2597475" y="3201675"/>
            <a:ext cx="187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Dashboard</a:t>
            </a:r>
            <a:endParaRPr sz="1600"/>
          </a:p>
        </p:txBody>
      </p:sp>
      <p:sp>
        <p:nvSpPr>
          <p:cNvPr id="83" name="Google Shape;83;p15"/>
          <p:cNvSpPr/>
          <p:nvPr/>
        </p:nvSpPr>
        <p:spPr>
          <a:xfrm>
            <a:off x="453850" y="3201675"/>
            <a:ext cx="1874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Conclusion &amp; </a:t>
            </a:r>
            <a:r>
              <a:rPr lang="en" sz="1600"/>
              <a:t>Acknowledgments</a:t>
            </a:r>
            <a:r>
              <a:rPr lang="en"/>
              <a:t> 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2170875" y="1884525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160400" y="1884525"/>
            <a:ext cx="4116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2700000">
            <a:off x="6559075" y="2194622"/>
            <a:ext cx="685611" cy="2286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8100000">
            <a:off x="6559059" y="3158491"/>
            <a:ext cx="685611" cy="2286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4247638" y="3488325"/>
            <a:ext cx="4116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10800000">
            <a:off x="2385100" y="3488325"/>
            <a:ext cx="4116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7"/>
              <a:t>Employment = income / occupations / unemployment rates</a:t>
            </a:r>
            <a:endParaRPr sz="40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7"/>
              <a:t>Poverty = rates / threshold</a:t>
            </a:r>
            <a:endParaRPr sz="40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7"/>
              <a:t>Analysis at three different levels:</a:t>
            </a:r>
            <a:endParaRPr sz="4007"/>
          </a:p>
          <a:p>
            <a:pPr indent="-33039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007"/>
              <a:t>National</a:t>
            </a:r>
            <a:endParaRPr sz="4007"/>
          </a:p>
          <a:p>
            <a:pPr indent="-330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7"/>
              <a:t>State</a:t>
            </a:r>
            <a:endParaRPr sz="4007"/>
          </a:p>
          <a:p>
            <a:pPr indent="-330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007"/>
              <a:t>County</a:t>
            </a:r>
            <a:endParaRPr sz="40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220925" y="43102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572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National Level - How does median income compare to the poverty threshold over time? </a:t>
            </a:r>
            <a:endParaRPr sz="318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78" y="877425"/>
            <a:ext cx="6702251" cy="41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609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Level - In the year 2022, how many occupations have an annual median income of 100k plus?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39" y="1006600"/>
            <a:ext cx="6336725" cy="39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 Regression -&gt; XGBoost -&gt; Random Forest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Random Forest Regression</a:t>
            </a:r>
            <a:r>
              <a:rPr lang="en"/>
              <a:t> - 1000 Estimators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53 Features: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Location Quotient - ratio of an occupation’s share of employment for a given area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Total Employees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Jobs per 1000 people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of the 50 States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/>
              <a:t>Performance</a:t>
            </a:r>
            <a:endParaRPr u="sng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Accuracy (R</a:t>
            </a:r>
            <a:r>
              <a:rPr baseline="30000" lang="en"/>
              <a:t>2</a:t>
            </a:r>
            <a:r>
              <a:rPr lang="en"/>
              <a:t>): 98.3%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 Accuracy (R</a:t>
            </a:r>
            <a:r>
              <a:rPr baseline="30000" lang="en"/>
              <a:t>2</a:t>
            </a:r>
            <a:r>
              <a:rPr lang="en"/>
              <a:t>): 91.8%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Out-of-bag Score: 87.9%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Location, location, location</a:t>
            </a:r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Machine Learning: Random Forest Regression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00" y="2722500"/>
            <a:ext cx="3626750" cy="2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Poverty and Income at the State Level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00" y="1244725"/>
            <a:ext cx="3948200" cy="1655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00" y="3149825"/>
            <a:ext cx="3948199" cy="16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874" y="3145250"/>
            <a:ext cx="3948200" cy="16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0875" y="1244725"/>
            <a:ext cx="3948200" cy="16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