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6983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34867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020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403092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245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61857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284047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125880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324740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45EC3-74D7-475A-9F95-471AE772D0F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13383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45EC3-74D7-475A-9F95-471AE772D0F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401148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45EC3-74D7-475A-9F95-471AE772D0F1}"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30464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45EC3-74D7-475A-9F95-471AE772D0F1}"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299288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45EC3-74D7-475A-9F95-471AE772D0F1}"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219472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45EC3-74D7-475A-9F95-471AE772D0F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910C-BC43-41F9-B203-32B8A195165A}" type="slidenum">
              <a:rPr lang="en-US" smtClean="0"/>
              <a:t>‹#›</a:t>
            </a:fld>
            <a:endParaRPr lang="en-US"/>
          </a:p>
        </p:txBody>
      </p:sp>
    </p:spTree>
    <p:extLst>
      <p:ext uri="{BB962C8B-B14F-4D97-AF65-F5344CB8AC3E}">
        <p14:creationId xmlns:p14="http://schemas.microsoft.com/office/powerpoint/2010/main" val="425242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910C-BC43-41F9-B203-32B8A195165A}" type="slidenum">
              <a:rPr lang="en-US" smtClean="0"/>
              <a:t>‹#›</a:t>
            </a:fld>
            <a:endParaRPr lang="en-US"/>
          </a:p>
        </p:txBody>
      </p:sp>
      <p:sp>
        <p:nvSpPr>
          <p:cNvPr id="5" name="Date Placeholder 4"/>
          <p:cNvSpPr>
            <a:spLocks noGrp="1"/>
          </p:cNvSpPr>
          <p:nvPr>
            <p:ph type="dt" sz="half" idx="10"/>
          </p:nvPr>
        </p:nvSpPr>
        <p:spPr/>
        <p:txBody>
          <a:bodyPr/>
          <a:lstStyle/>
          <a:p>
            <a:fld id="{99845EC3-74D7-475A-9F95-471AE772D0F1}" type="datetimeFigureOut">
              <a:rPr lang="en-US" smtClean="0"/>
              <a:t>3/4/2023</a:t>
            </a:fld>
            <a:endParaRPr lang="en-US"/>
          </a:p>
        </p:txBody>
      </p:sp>
    </p:spTree>
    <p:extLst>
      <p:ext uri="{BB962C8B-B14F-4D97-AF65-F5344CB8AC3E}">
        <p14:creationId xmlns:p14="http://schemas.microsoft.com/office/powerpoint/2010/main" val="3374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845EC3-74D7-475A-9F95-471AE772D0F1}" type="datetimeFigureOut">
              <a:rPr lang="en-US" smtClean="0"/>
              <a:t>3/4/2023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D1910C-BC43-41F9-B203-32B8A195165A}" type="slidenum">
              <a:rPr lang="en-US" smtClean="0"/>
              <a:t>‹#›</a:t>
            </a:fld>
            <a:endParaRPr lang="en-US"/>
          </a:p>
        </p:txBody>
      </p:sp>
    </p:spTree>
    <p:extLst>
      <p:ext uri="{BB962C8B-B14F-4D97-AF65-F5344CB8AC3E}">
        <p14:creationId xmlns:p14="http://schemas.microsoft.com/office/powerpoint/2010/main" val="41786225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912B-2A76-5415-1E7F-EB9885542619}"/>
              </a:ext>
            </a:extLst>
          </p:cNvPr>
          <p:cNvSpPr>
            <a:spLocks noGrp="1"/>
          </p:cNvSpPr>
          <p:nvPr>
            <p:ph type="ctrTitle"/>
          </p:nvPr>
        </p:nvSpPr>
        <p:spPr/>
        <p:txBody>
          <a:bodyPr/>
          <a:lstStyle/>
          <a:p>
            <a:r>
              <a:rPr lang="en-US" dirty="0"/>
              <a:t>Data Exploration and Analysis Project</a:t>
            </a:r>
          </a:p>
        </p:txBody>
      </p:sp>
      <p:sp>
        <p:nvSpPr>
          <p:cNvPr id="3" name="Subtitle 2">
            <a:extLst>
              <a:ext uri="{FF2B5EF4-FFF2-40B4-BE49-F238E27FC236}">
                <a16:creationId xmlns:a16="http://schemas.microsoft.com/office/drawing/2014/main" id="{9D5C81D6-95F2-B3B6-0C31-C716FCEBDE70}"/>
              </a:ext>
            </a:extLst>
          </p:cNvPr>
          <p:cNvSpPr>
            <a:spLocks noGrp="1"/>
          </p:cNvSpPr>
          <p:nvPr>
            <p:ph type="subTitle" idx="1"/>
          </p:nvPr>
        </p:nvSpPr>
        <p:spPr/>
        <p:txBody>
          <a:bodyPr/>
          <a:lstStyle/>
          <a:p>
            <a:r>
              <a:rPr lang="en-US" dirty="0"/>
              <a:t>Dat Dao</a:t>
            </a:r>
          </a:p>
        </p:txBody>
      </p:sp>
    </p:spTree>
    <p:extLst>
      <p:ext uri="{BB962C8B-B14F-4D97-AF65-F5344CB8AC3E}">
        <p14:creationId xmlns:p14="http://schemas.microsoft.com/office/powerpoint/2010/main" val="318516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DE4-6CDD-F2A6-583C-CE1663E757A3}"/>
              </a:ext>
            </a:extLst>
          </p:cNvPr>
          <p:cNvSpPr>
            <a:spLocks noGrp="1"/>
          </p:cNvSpPr>
          <p:nvPr>
            <p:ph type="title"/>
          </p:nvPr>
        </p:nvSpPr>
        <p:spPr/>
        <p:txBody>
          <a:bodyPr/>
          <a:lstStyle/>
          <a:p>
            <a:r>
              <a:rPr lang="en-US" dirty="0"/>
              <a:t>Descriptive characteristics</a:t>
            </a:r>
          </a:p>
        </p:txBody>
      </p:sp>
      <p:pic>
        <p:nvPicPr>
          <p:cNvPr id="5" name="Content Placeholder 4">
            <a:extLst>
              <a:ext uri="{FF2B5EF4-FFF2-40B4-BE49-F238E27FC236}">
                <a16:creationId xmlns:a16="http://schemas.microsoft.com/office/drawing/2014/main" id="{E6BE5289-43C4-355F-C446-9B86337FF77D}"/>
              </a:ext>
            </a:extLst>
          </p:cNvPr>
          <p:cNvPicPr>
            <a:picLocks noGrp="1" noChangeAspect="1"/>
          </p:cNvPicPr>
          <p:nvPr>
            <p:ph idx="1"/>
          </p:nvPr>
        </p:nvPicPr>
        <p:blipFill>
          <a:blip r:embed="rId2"/>
          <a:stretch>
            <a:fillRect/>
          </a:stretch>
        </p:blipFill>
        <p:spPr>
          <a:xfrm>
            <a:off x="1262798" y="2160588"/>
            <a:ext cx="7426441" cy="3881437"/>
          </a:xfrm>
        </p:spPr>
      </p:pic>
    </p:spTree>
    <p:extLst>
      <p:ext uri="{BB962C8B-B14F-4D97-AF65-F5344CB8AC3E}">
        <p14:creationId xmlns:p14="http://schemas.microsoft.com/office/powerpoint/2010/main" val="115056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F63C-03C6-5340-72EA-E86554C9C0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332D123-0D50-7D9A-C84E-81F799817D8A}"/>
              </a:ext>
            </a:extLst>
          </p:cNvPr>
          <p:cNvPicPr>
            <a:picLocks noGrp="1" noChangeAspect="1"/>
          </p:cNvPicPr>
          <p:nvPr>
            <p:ph idx="1"/>
          </p:nvPr>
        </p:nvPicPr>
        <p:blipFill>
          <a:blip r:embed="rId2"/>
          <a:stretch>
            <a:fillRect/>
          </a:stretch>
        </p:blipFill>
        <p:spPr>
          <a:xfrm>
            <a:off x="915439" y="2160588"/>
            <a:ext cx="8121159" cy="3881437"/>
          </a:xfrm>
        </p:spPr>
      </p:pic>
    </p:spTree>
    <p:extLst>
      <p:ext uri="{BB962C8B-B14F-4D97-AF65-F5344CB8AC3E}">
        <p14:creationId xmlns:p14="http://schemas.microsoft.com/office/powerpoint/2010/main" val="52818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D35A-4B90-988C-6104-3B2AB4BB3FFA}"/>
              </a:ext>
            </a:extLst>
          </p:cNvPr>
          <p:cNvSpPr>
            <a:spLocks noGrp="1"/>
          </p:cNvSpPr>
          <p:nvPr>
            <p:ph type="title"/>
          </p:nvPr>
        </p:nvSpPr>
        <p:spPr>
          <a:xfrm>
            <a:off x="677334" y="609600"/>
            <a:ext cx="8596668" cy="1320800"/>
          </a:xfrm>
        </p:spPr>
        <p:txBody>
          <a:bodyPr anchor="t">
            <a:normAutofit/>
          </a:bodyPr>
          <a:lstStyle/>
          <a:p>
            <a:r>
              <a:rPr lang="vi-VN" dirty="0"/>
              <a:t>Probability Mass Function (PMF)</a:t>
            </a:r>
            <a:endParaRPr lang="en-US" dirty="0"/>
          </a:p>
        </p:txBody>
      </p:sp>
      <p:sp>
        <p:nvSpPr>
          <p:cNvPr id="32" name="Content Placeholder 8">
            <a:extLst>
              <a:ext uri="{FF2B5EF4-FFF2-40B4-BE49-F238E27FC236}">
                <a16:creationId xmlns:a16="http://schemas.microsoft.com/office/drawing/2014/main" id="{E9869B72-8233-1753-E764-D298D64226C7}"/>
              </a:ext>
            </a:extLst>
          </p:cNvPr>
          <p:cNvSpPr>
            <a:spLocks noGrp="1"/>
          </p:cNvSpPr>
          <p:nvPr>
            <p:ph idx="1"/>
          </p:nvPr>
        </p:nvSpPr>
        <p:spPr>
          <a:xfrm>
            <a:off x="677334" y="2160589"/>
            <a:ext cx="3957349" cy="3880773"/>
          </a:xfrm>
        </p:spPr>
        <p:txBody>
          <a:bodyPr>
            <a:normAutofit/>
          </a:bodyPr>
          <a:lstStyle/>
          <a:p>
            <a:r>
              <a:rPr lang="en-US" b="0" i="0" dirty="0">
                <a:solidFill>
                  <a:srgbClr val="000000"/>
                </a:solidFill>
                <a:effectLst/>
                <a:latin typeface="Helvetica Neue"/>
              </a:rPr>
              <a:t>There is no difference between the price for </a:t>
            </a:r>
            <a:r>
              <a:rPr lang="vi-VN" b="0" i="0" dirty="0">
                <a:solidFill>
                  <a:srgbClr val="000000"/>
                </a:solidFill>
                <a:effectLst/>
                <a:latin typeface="Helvetica Neue"/>
              </a:rPr>
              <a:t>conditions</a:t>
            </a:r>
            <a:r>
              <a:rPr lang="en-US" b="0" i="0" dirty="0">
                <a:solidFill>
                  <a:srgbClr val="000000"/>
                </a:solidFill>
                <a:effectLst/>
                <a:latin typeface="Helvetica Neue"/>
              </a:rPr>
              <a:t> 6 and 7. The price for condition</a:t>
            </a:r>
            <a:r>
              <a:rPr lang="vi-VN" b="0" i="0" dirty="0">
                <a:solidFill>
                  <a:srgbClr val="000000"/>
                </a:solidFill>
                <a:effectLst/>
                <a:latin typeface="Helvetica Neue"/>
              </a:rPr>
              <a:t> 5</a:t>
            </a:r>
            <a:r>
              <a:rPr lang="en-US" b="0" i="0" dirty="0">
                <a:solidFill>
                  <a:srgbClr val="000000"/>
                </a:solidFill>
                <a:effectLst/>
                <a:latin typeface="Helvetica Neue"/>
              </a:rPr>
              <a:t> is spread out between 100k-200k. Since the price for 6 and 7 </a:t>
            </a:r>
            <a:r>
              <a:rPr lang="vi-VN" b="0" i="0" dirty="0">
                <a:solidFill>
                  <a:srgbClr val="000000"/>
                </a:solidFill>
                <a:effectLst/>
                <a:latin typeface="Helvetica Neue"/>
              </a:rPr>
              <a:t>conditions</a:t>
            </a:r>
            <a:r>
              <a:rPr lang="en-US" b="0" i="0" dirty="0">
                <a:solidFill>
                  <a:srgbClr val="000000"/>
                </a:solidFill>
                <a:effectLst/>
                <a:latin typeface="Helvetica Neue"/>
              </a:rPr>
              <a:t> </a:t>
            </a:r>
            <a:r>
              <a:rPr lang="vi-VN" b="0" i="0" dirty="0">
                <a:solidFill>
                  <a:srgbClr val="000000"/>
                </a:solidFill>
                <a:effectLst/>
                <a:latin typeface="Helvetica Neue"/>
              </a:rPr>
              <a:t>is </a:t>
            </a:r>
            <a:r>
              <a:rPr lang="en-US" b="0" i="0" dirty="0">
                <a:solidFill>
                  <a:srgbClr val="000000"/>
                </a:solidFill>
                <a:effectLst/>
                <a:latin typeface="Helvetica Neue"/>
              </a:rPr>
              <a:t>concentrated between 100k-175k. We can see the trend that the condition overall higher </a:t>
            </a:r>
            <a:r>
              <a:rPr lang="vi-VN" b="0" i="0" dirty="0">
                <a:solidFill>
                  <a:srgbClr val="000000"/>
                </a:solidFill>
                <a:effectLst/>
                <a:latin typeface="Helvetica Neue"/>
              </a:rPr>
              <a:t>seems</a:t>
            </a:r>
            <a:r>
              <a:rPr lang="en-US" b="0" i="0" dirty="0">
                <a:solidFill>
                  <a:srgbClr val="000000"/>
                </a:solidFill>
                <a:effectLst/>
                <a:latin typeface="Helvetica Neue"/>
              </a:rPr>
              <a:t> to be sold at </a:t>
            </a:r>
            <a:r>
              <a:rPr lang="vi-VN" b="0" i="0" dirty="0">
                <a:solidFill>
                  <a:srgbClr val="000000"/>
                </a:solidFill>
                <a:effectLst/>
                <a:latin typeface="Helvetica Neue"/>
              </a:rPr>
              <a:t>a </a:t>
            </a:r>
            <a:r>
              <a:rPr lang="en-US" b="0" i="0" dirty="0">
                <a:solidFill>
                  <a:srgbClr val="000000"/>
                </a:solidFill>
                <a:effectLst/>
                <a:latin typeface="Helvetica Neue"/>
              </a:rPr>
              <a:t>higher price as the chart shifted to the right more.</a:t>
            </a:r>
            <a:endParaRPr lang="en-US" dirty="0"/>
          </a:p>
        </p:txBody>
      </p:sp>
      <p:pic>
        <p:nvPicPr>
          <p:cNvPr id="5" name="Content Placeholder 4" descr="Chart&#10;&#10;Description automatically generated">
            <a:extLst>
              <a:ext uri="{FF2B5EF4-FFF2-40B4-BE49-F238E27FC236}">
                <a16:creationId xmlns:a16="http://schemas.microsoft.com/office/drawing/2014/main" id="{7E3FF9AB-3D04-E7DE-EA19-EA7B659FFDDE}"/>
              </a:ext>
            </a:extLst>
          </p:cNvPr>
          <p:cNvPicPr>
            <a:picLocks noChangeAspect="1"/>
          </p:cNvPicPr>
          <p:nvPr/>
        </p:nvPicPr>
        <p:blipFill rotWithShape="1">
          <a:blip r:embed="rId2"/>
          <a:srcRect t="6452" r="3" b="3"/>
          <a:stretch/>
        </p:blipFill>
        <p:spPr>
          <a:xfrm>
            <a:off x="4857451" y="2159331"/>
            <a:ext cx="4415050" cy="3882362"/>
          </a:xfrm>
          <a:prstGeom prst="rect">
            <a:avLst/>
          </a:prstGeom>
        </p:spPr>
      </p:pic>
    </p:spTree>
    <p:extLst>
      <p:ext uri="{BB962C8B-B14F-4D97-AF65-F5344CB8AC3E}">
        <p14:creationId xmlns:p14="http://schemas.microsoft.com/office/powerpoint/2010/main" val="179634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4147-7DDE-468E-FF05-79C9DE8A6EC1}"/>
              </a:ext>
            </a:extLst>
          </p:cNvPr>
          <p:cNvSpPr>
            <a:spLocks noGrp="1"/>
          </p:cNvSpPr>
          <p:nvPr>
            <p:ph type="title"/>
          </p:nvPr>
        </p:nvSpPr>
        <p:spPr>
          <a:xfrm>
            <a:off x="677334" y="609600"/>
            <a:ext cx="8596668" cy="1320800"/>
          </a:xfrm>
        </p:spPr>
        <p:txBody>
          <a:bodyPr anchor="t">
            <a:normAutofit/>
          </a:bodyPr>
          <a:lstStyle/>
          <a:p>
            <a:r>
              <a:rPr lang="en-US" dirty="0"/>
              <a:t>Plotting Cumulative Distribution Function(CDF)</a:t>
            </a:r>
          </a:p>
        </p:txBody>
      </p:sp>
      <p:pic>
        <p:nvPicPr>
          <p:cNvPr id="5" name="Content Placeholder 4" descr="Graphical user interface&#10;&#10;Description automatically generated">
            <a:extLst>
              <a:ext uri="{FF2B5EF4-FFF2-40B4-BE49-F238E27FC236}">
                <a16:creationId xmlns:a16="http://schemas.microsoft.com/office/drawing/2014/main" id="{D01C087A-B6B6-608F-9C2B-C838855EDD55}"/>
              </a:ext>
            </a:extLst>
          </p:cNvPr>
          <p:cNvPicPr>
            <a:picLocks noChangeAspect="1"/>
          </p:cNvPicPr>
          <p:nvPr/>
        </p:nvPicPr>
        <p:blipFill>
          <a:blip r:embed="rId2"/>
          <a:stretch>
            <a:fillRect/>
          </a:stretch>
        </p:blipFill>
        <p:spPr>
          <a:xfrm>
            <a:off x="994127" y="2159331"/>
            <a:ext cx="4929983" cy="3882362"/>
          </a:xfrm>
          <a:prstGeom prst="rect">
            <a:avLst/>
          </a:prstGeom>
        </p:spPr>
      </p:pic>
      <p:sp>
        <p:nvSpPr>
          <p:cNvPr id="11" name="Content Placeholder 8">
            <a:extLst>
              <a:ext uri="{FF2B5EF4-FFF2-40B4-BE49-F238E27FC236}">
                <a16:creationId xmlns:a16="http://schemas.microsoft.com/office/drawing/2014/main" id="{FF445E29-D252-A2C0-F9EC-5CF02EC07BD6}"/>
              </a:ext>
            </a:extLst>
          </p:cNvPr>
          <p:cNvSpPr>
            <a:spLocks noGrp="1"/>
          </p:cNvSpPr>
          <p:nvPr>
            <p:ph idx="1"/>
          </p:nvPr>
        </p:nvSpPr>
        <p:spPr>
          <a:xfrm>
            <a:off x="6416039" y="2160589"/>
            <a:ext cx="2927185" cy="3880773"/>
          </a:xfrm>
        </p:spPr>
        <p:txBody>
          <a:bodyPr>
            <a:normAutofit/>
          </a:bodyPr>
          <a:lstStyle/>
          <a:p>
            <a:r>
              <a:rPr lang="en-US" sz="1600" b="0" i="0" dirty="0">
                <a:solidFill>
                  <a:srgbClr val="000000"/>
                </a:solidFill>
                <a:effectLst/>
                <a:latin typeface="Helvetica Neue"/>
              </a:rPr>
              <a:t>The maximum Price for 3 bedrooms house is approximately 400000 with the probability is 1</a:t>
            </a:r>
            <a:endParaRPr lang="en-US" sz="1500" dirty="0"/>
          </a:p>
        </p:txBody>
      </p:sp>
    </p:spTree>
    <p:extLst>
      <p:ext uri="{BB962C8B-B14F-4D97-AF65-F5344CB8AC3E}">
        <p14:creationId xmlns:p14="http://schemas.microsoft.com/office/powerpoint/2010/main" val="199264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70D8-F828-F54A-427A-D4A26CFA76DD}"/>
              </a:ext>
            </a:extLst>
          </p:cNvPr>
          <p:cNvSpPr>
            <a:spLocks noGrp="1"/>
          </p:cNvSpPr>
          <p:nvPr>
            <p:ph type="title"/>
          </p:nvPr>
        </p:nvSpPr>
        <p:spPr>
          <a:xfrm>
            <a:off x="677334" y="609600"/>
            <a:ext cx="8596668" cy="1320800"/>
          </a:xfrm>
        </p:spPr>
        <p:txBody>
          <a:bodyPr anchor="t">
            <a:normAutofit/>
          </a:bodyPr>
          <a:lstStyle/>
          <a:p>
            <a:r>
              <a:rPr lang="en-US" dirty="0"/>
              <a:t>Normal or Gaussian Distribution</a:t>
            </a:r>
          </a:p>
        </p:txBody>
      </p:sp>
      <p:pic>
        <p:nvPicPr>
          <p:cNvPr id="5" name="Content Placeholder 4" descr="Chart, line chart&#10;&#10;Description automatically generated">
            <a:extLst>
              <a:ext uri="{FF2B5EF4-FFF2-40B4-BE49-F238E27FC236}">
                <a16:creationId xmlns:a16="http://schemas.microsoft.com/office/drawing/2014/main" id="{FB98D3BB-A43C-4033-C04E-261286E310B2}"/>
              </a:ext>
            </a:extLst>
          </p:cNvPr>
          <p:cNvPicPr>
            <a:picLocks noChangeAspect="1"/>
          </p:cNvPicPr>
          <p:nvPr/>
        </p:nvPicPr>
        <p:blipFill>
          <a:blip r:embed="rId2"/>
          <a:stretch>
            <a:fillRect/>
          </a:stretch>
        </p:blipFill>
        <p:spPr>
          <a:xfrm>
            <a:off x="986276" y="2159331"/>
            <a:ext cx="4945685" cy="3882362"/>
          </a:xfrm>
          <a:prstGeom prst="rect">
            <a:avLst/>
          </a:prstGeom>
        </p:spPr>
      </p:pic>
      <p:sp>
        <p:nvSpPr>
          <p:cNvPr id="9" name="Content Placeholder 8">
            <a:extLst>
              <a:ext uri="{FF2B5EF4-FFF2-40B4-BE49-F238E27FC236}">
                <a16:creationId xmlns:a16="http://schemas.microsoft.com/office/drawing/2014/main" id="{CE372B33-3D98-8BCD-F21A-4D4CAFA1D5A3}"/>
              </a:ext>
            </a:extLst>
          </p:cNvPr>
          <p:cNvSpPr>
            <a:spLocks noGrp="1"/>
          </p:cNvSpPr>
          <p:nvPr>
            <p:ph idx="1"/>
          </p:nvPr>
        </p:nvSpPr>
        <p:spPr>
          <a:xfrm>
            <a:off x="6416039" y="2160589"/>
            <a:ext cx="2927185" cy="3880773"/>
          </a:xfrm>
        </p:spPr>
        <p:txBody>
          <a:bodyPr>
            <a:normAutofit/>
          </a:bodyPr>
          <a:lstStyle/>
          <a:p>
            <a:r>
              <a:rPr lang="en-US" sz="1500" dirty="0"/>
              <a:t>The distribution of Overall Quality is a bell-shaped curve, so this follows gaussian distribution.</a:t>
            </a:r>
          </a:p>
          <a:p>
            <a:endParaRPr lang="en-US" sz="1500" dirty="0"/>
          </a:p>
        </p:txBody>
      </p:sp>
    </p:spTree>
    <p:extLst>
      <p:ext uri="{BB962C8B-B14F-4D97-AF65-F5344CB8AC3E}">
        <p14:creationId xmlns:p14="http://schemas.microsoft.com/office/powerpoint/2010/main" val="281556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3D44-B4FB-2725-211D-70D61E5705F7}"/>
              </a:ext>
            </a:extLst>
          </p:cNvPr>
          <p:cNvSpPr>
            <a:spLocks noGrp="1"/>
          </p:cNvSpPr>
          <p:nvPr>
            <p:ph type="title"/>
          </p:nvPr>
        </p:nvSpPr>
        <p:spPr>
          <a:xfrm>
            <a:off x="676746" y="609600"/>
            <a:ext cx="3729076" cy="1320800"/>
          </a:xfrm>
        </p:spPr>
        <p:txBody>
          <a:bodyPr anchor="ctr">
            <a:normAutofit/>
          </a:bodyPr>
          <a:lstStyle/>
          <a:p>
            <a:r>
              <a:rPr lang="vi-VN" dirty="0"/>
              <a:t>Scatter Plots</a:t>
            </a:r>
            <a:endParaRPr lang="en-US" dirty="0"/>
          </a:p>
        </p:txBody>
      </p:sp>
      <p:sp>
        <p:nvSpPr>
          <p:cNvPr id="9" name="Content Placeholder 8">
            <a:extLst>
              <a:ext uri="{FF2B5EF4-FFF2-40B4-BE49-F238E27FC236}">
                <a16:creationId xmlns:a16="http://schemas.microsoft.com/office/drawing/2014/main" id="{3D3B27B8-AD45-5BE5-BB9F-50DA9F9B4A6F}"/>
              </a:ext>
            </a:extLst>
          </p:cNvPr>
          <p:cNvSpPr>
            <a:spLocks noGrp="1"/>
          </p:cNvSpPr>
          <p:nvPr>
            <p:ph idx="1"/>
          </p:nvPr>
        </p:nvSpPr>
        <p:spPr>
          <a:xfrm>
            <a:off x="685167" y="2160589"/>
            <a:ext cx="3720916" cy="4087811"/>
          </a:xfrm>
        </p:spPr>
        <p:txBody>
          <a:bodyPr>
            <a:normAutofit fontScale="85000" lnSpcReduction="10000"/>
          </a:bodyPr>
          <a:lstStyle/>
          <a:p>
            <a:r>
              <a:rPr lang="en-US" b="0" i="0" dirty="0">
                <a:solidFill>
                  <a:srgbClr val="000000"/>
                </a:solidFill>
                <a:effectLst/>
                <a:latin typeface="Helvetica Neue"/>
              </a:rPr>
              <a:t>Based on the scatter plots, we observe that a majority of the houses were sold for under 300,000 and had an area of under 3,000 </a:t>
            </a:r>
            <a:r>
              <a:rPr lang="en-US" b="0" i="0" dirty="0" err="1">
                <a:solidFill>
                  <a:srgbClr val="000000"/>
                </a:solidFill>
                <a:effectLst/>
                <a:latin typeface="Helvetica Neue"/>
              </a:rPr>
              <a:t>sqft</a:t>
            </a:r>
            <a:r>
              <a:rPr lang="en-US" b="0" i="0" dirty="0">
                <a:solidFill>
                  <a:srgbClr val="000000"/>
                </a:solidFill>
                <a:effectLst/>
                <a:latin typeface="Helvetica Neue"/>
              </a:rPr>
              <a:t>. Although there appears to be a trend that larger houses are sold at higher prices, this relationship is not entirely clear since </a:t>
            </a:r>
            <a:r>
              <a:rPr lang="vi-VN" b="0" i="0" dirty="0">
                <a:solidFill>
                  <a:srgbClr val="000000"/>
                </a:solidFill>
                <a:effectLst/>
                <a:latin typeface="Helvetica Neue"/>
              </a:rPr>
              <a:t>several other factors</a:t>
            </a:r>
            <a:r>
              <a:rPr lang="en-US" b="0" i="0" dirty="0">
                <a:solidFill>
                  <a:srgbClr val="000000"/>
                </a:solidFill>
                <a:effectLst/>
                <a:latin typeface="Helvetica Neue"/>
              </a:rPr>
              <a:t> affect house prices. However, we can deduce that there is a positive correlation between the quality of a house and its sale price. Houses with a higher quality rating are generally sold at higher prices. Specifically, the sale prices for houses with quality ratings of 5, 6, and 7 range from around 80,000 to 350,000 and are relatively consistent.</a:t>
            </a:r>
            <a:endParaRPr lang="en-US" dirty="0"/>
          </a:p>
        </p:txBody>
      </p:sp>
      <p:pic>
        <p:nvPicPr>
          <p:cNvPr id="5" name="Content Placeholder 4">
            <a:extLst>
              <a:ext uri="{FF2B5EF4-FFF2-40B4-BE49-F238E27FC236}">
                <a16:creationId xmlns:a16="http://schemas.microsoft.com/office/drawing/2014/main" id="{D879F038-F8F1-9F08-6479-923CB4409E48}"/>
              </a:ext>
            </a:extLst>
          </p:cNvPr>
          <p:cNvPicPr>
            <a:picLocks noChangeAspect="1"/>
          </p:cNvPicPr>
          <p:nvPr/>
        </p:nvPicPr>
        <p:blipFill>
          <a:blip r:embed="rId2"/>
          <a:stretch>
            <a:fillRect/>
          </a:stretch>
        </p:blipFill>
        <p:spPr>
          <a:xfrm>
            <a:off x="4714995" y="396841"/>
            <a:ext cx="4602747" cy="2961391"/>
          </a:xfrm>
          <a:prstGeom prst="rect">
            <a:avLst/>
          </a:prstGeom>
        </p:spPr>
      </p:pic>
      <p:pic>
        <p:nvPicPr>
          <p:cNvPr id="10" name="Picture 9">
            <a:extLst>
              <a:ext uri="{FF2B5EF4-FFF2-40B4-BE49-F238E27FC236}">
                <a16:creationId xmlns:a16="http://schemas.microsoft.com/office/drawing/2014/main" id="{C0C9246F-9EFC-5A8F-34CD-E82EF0D6C344}"/>
              </a:ext>
            </a:extLst>
          </p:cNvPr>
          <p:cNvPicPr>
            <a:picLocks noChangeAspect="1"/>
          </p:cNvPicPr>
          <p:nvPr/>
        </p:nvPicPr>
        <p:blipFill>
          <a:blip r:embed="rId3"/>
          <a:stretch>
            <a:fillRect/>
          </a:stretch>
        </p:blipFill>
        <p:spPr>
          <a:xfrm>
            <a:off x="4714995" y="3358232"/>
            <a:ext cx="4602747" cy="3255928"/>
          </a:xfrm>
          <a:prstGeom prst="rect">
            <a:avLst/>
          </a:prstGeom>
        </p:spPr>
      </p:pic>
    </p:spTree>
    <p:extLst>
      <p:ext uri="{BB962C8B-B14F-4D97-AF65-F5344CB8AC3E}">
        <p14:creationId xmlns:p14="http://schemas.microsoft.com/office/powerpoint/2010/main" val="364218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C91D-DE0C-1593-6706-3086A5AE1FC0}"/>
              </a:ext>
            </a:extLst>
          </p:cNvPr>
          <p:cNvSpPr>
            <a:spLocks noGrp="1"/>
          </p:cNvSpPr>
          <p:nvPr>
            <p:ph type="title"/>
          </p:nvPr>
        </p:nvSpPr>
        <p:spPr>
          <a:xfrm>
            <a:off x="677334" y="609600"/>
            <a:ext cx="8596668" cy="1320800"/>
          </a:xfrm>
        </p:spPr>
        <p:txBody>
          <a:bodyPr anchor="t">
            <a:normAutofit/>
          </a:bodyPr>
          <a:lstStyle/>
          <a:p>
            <a:r>
              <a:rPr lang="en-US"/>
              <a:t>Covariance &amp; Correlation</a:t>
            </a:r>
            <a:endParaRPr lang="en-US" dirty="0"/>
          </a:p>
        </p:txBody>
      </p:sp>
      <p:pic>
        <p:nvPicPr>
          <p:cNvPr id="5" name="Content Placeholder 4">
            <a:extLst>
              <a:ext uri="{FF2B5EF4-FFF2-40B4-BE49-F238E27FC236}">
                <a16:creationId xmlns:a16="http://schemas.microsoft.com/office/drawing/2014/main" id="{BA0E984C-94ED-2237-CF2C-83310DBC0C01}"/>
              </a:ext>
            </a:extLst>
          </p:cNvPr>
          <p:cNvPicPr>
            <a:picLocks noChangeAspect="1"/>
          </p:cNvPicPr>
          <p:nvPr/>
        </p:nvPicPr>
        <p:blipFill>
          <a:blip r:embed="rId2"/>
          <a:stretch>
            <a:fillRect/>
          </a:stretch>
        </p:blipFill>
        <p:spPr>
          <a:xfrm>
            <a:off x="817474" y="2159331"/>
            <a:ext cx="5283289" cy="2100106"/>
          </a:xfrm>
          <a:prstGeom prst="rect">
            <a:avLst/>
          </a:prstGeom>
        </p:spPr>
      </p:pic>
      <p:sp>
        <p:nvSpPr>
          <p:cNvPr id="11" name="Content Placeholder 8">
            <a:extLst>
              <a:ext uri="{FF2B5EF4-FFF2-40B4-BE49-F238E27FC236}">
                <a16:creationId xmlns:a16="http://schemas.microsoft.com/office/drawing/2014/main" id="{51E2DFDE-BE21-01F6-C6F7-DA88C70B846B}"/>
              </a:ext>
            </a:extLst>
          </p:cNvPr>
          <p:cNvSpPr>
            <a:spLocks noGrp="1"/>
          </p:cNvSpPr>
          <p:nvPr>
            <p:ph idx="1"/>
          </p:nvPr>
        </p:nvSpPr>
        <p:spPr>
          <a:xfrm>
            <a:off x="6416039" y="2160589"/>
            <a:ext cx="3520441" cy="3880773"/>
          </a:xfrm>
        </p:spPr>
        <p:txBody>
          <a:bodyPr>
            <a:normAutofit fontScale="92500"/>
          </a:bodyPr>
          <a:lstStyle/>
          <a:p>
            <a:r>
              <a:rPr lang="en-US" sz="1500" dirty="0"/>
              <a:t>The Pearson correlation coefficient measures the strength and direction of the linear relationship between two variables. The coefficient between </a:t>
            </a:r>
            <a:r>
              <a:rPr lang="en-US" sz="1500" dirty="0" err="1"/>
              <a:t>GrLivArea</a:t>
            </a:r>
            <a:r>
              <a:rPr lang="en-US" sz="1500" dirty="0"/>
              <a:t> and </a:t>
            </a:r>
            <a:r>
              <a:rPr lang="en-US" sz="1500" dirty="0" err="1"/>
              <a:t>SalePrice</a:t>
            </a:r>
            <a:r>
              <a:rPr lang="en-US" sz="1500" dirty="0"/>
              <a:t> of 0.59 indicates a moderately strong positive relationship. A positive correlation means that as one variable increases, the other tends to increase. In this case, as the living area of a house increases, the sale price tends to increase. A coefficient of 0.59 indicates a moderately strong positive relationship, with some unexplained variability in the data that is not captured by the linear relationship.</a:t>
            </a:r>
          </a:p>
        </p:txBody>
      </p:sp>
    </p:spTree>
    <p:extLst>
      <p:ext uri="{BB962C8B-B14F-4D97-AF65-F5344CB8AC3E}">
        <p14:creationId xmlns:p14="http://schemas.microsoft.com/office/powerpoint/2010/main" val="371926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526E-DC38-4CB8-1608-B9A50101DC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7EE07A9-D8DB-ED07-9E1B-09FD85909639}"/>
              </a:ext>
            </a:extLst>
          </p:cNvPr>
          <p:cNvPicPr>
            <a:picLocks noGrp="1" noChangeAspect="1"/>
          </p:cNvPicPr>
          <p:nvPr>
            <p:ph idx="1"/>
          </p:nvPr>
        </p:nvPicPr>
        <p:blipFill>
          <a:blip r:embed="rId2"/>
          <a:stretch>
            <a:fillRect/>
          </a:stretch>
        </p:blipFill>
        <p:spPr>
          <a:xfrm>
            <a:off x="677862" y="2021840"/>
            <a:ext cx="8750617" cy="3392701"/>
          </a:xfrm>
        </p:spPr>
      </p:pic>
    </p:spTree>
    <p:extLst>
      <p:ext uri="{BB962C8B-B14F-4D97-AF65-F5344CB8AC3E}">
        <p14:creationId xmlns:p14="http://schemas.microsoft.com/office/powerpoint/2010/main" val="263708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7F36-DB49-87AC-BE30-966523223101}"/>
              </a:ext>
            </a:extLst>
          </p:cNvPr>
          <p:cNvSpPr>
            <a:spLocks noGrp="1"/>
          </p:cNvSpPr>
          <p:nvPr>
            <p:ph type="title"/>
          </p:nvPr>
        </p:nvSpPr>
        <p:spPr>
          <a:xfrm>
            <a:off x="677334" y="609600"/>
            <a:ext cx="8596668" cy="1320800"/>
          </a:xfrm>
        </p:spPr>
        <p:txBody>
          <a:bodyPr anchor="t">
            <a:normAutofit/>
          </a:bodyPr>
          <a:lstStyle/>
          <a:p>
            <a:r>
              <a:rPr lang="en-US" dirty="0"/>
              <a:t>Plotting correlation</a:t>
            </a:r>
          </a:p>
        </p:txBody>
      </p:sp>
      <p:pic>
        <p:nvPicPr>
          <p:cNvPr id="5" name="Content Placeholder 4">
            <a:extLst>
              <a:ext uri="{FF2B5EF4-FFF2-40B4-BE49-F238E27FC236}">
                <a16:creationId xmlns:a16="http://schemas.microsoft.com/office/drawing/2014/main" id="{EDBDDC17-E818-CF7D-AC2A-94D7FFF4DA1A}"/>
              </a:ext>
            </a:extLst>
          </p:cNvPr>
          <p:cNvPicPr>
            <a:picLocks noChangeAspect="1"/>
          </p:cNvPicPr>
          <p:nvPr/>
        </p:nvPicPr>
        <p:blipFill>
          <a:blip r:embed="rId2"/>
          <a:stretch>
            <a:fillRect/>
          </a:stretch>
        </p:blipFill>
        <p:spPr>
          <a:xfrm>
            <a:off x="1113280" y="2159331"/>
            <a:ext cx="4691676" cy="3882362"/>
          </a:xfrm>
          <a:prstGeom prst="rect">
            <a:avLst/>
          </a:prstGeom>
        </p:spPr>
      </p:pic>
      <p:pic>
        <p:nvPicPr>
          <p:cNvPr id="10" name="Content Placeholder 9">
            <a:extLst>
              <a:ext uri="{FF2B5EF4-FFF2-40B4-BE49-F238E27FC236}">
                <a16:creationId xmlns:a16="http://schemas.microsoft.com/office/drawing/2014/main" id="{8C2B3157-1B76-886A-F2C5-7EFBA84C31F7}"/>
              </a:ext>
            </a:extLst>
          </p:cNvPr>
          <p:cNvPicPr>
            <a:picLocks noGrp="1" noChangeAspect="1"/>
          </p:cNvPicPr>
          <p:nvPr>
            <p:ph idx="1"/>
          </p:nvPr>
        </p:nvPicPr>
        <p:blipFill>
          <a:blip r:embed="rId3"/>
          <a:stretch>
            <a:fillRect/>
          </a:stretch>
        </p:blipFill>
        <p:spPr>
          <a:xfrm>
            <a:off x="5598776" y="2159331"/>
            <a:ext cx="4559695" cy="3882362"/>
          </a:xfrm>
        </p:spPr>
      </p:pic>
    </p:spTree>
    <p:extLst>
      <p:ext uri="{BB962C8B-B14F-4D97-AF65-F5344CB8AC3E}">
        <p14:creationId xmlns:p14="http://schemas.microsoft.com/office/powerpoint/2010/main" val="2310006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EA78-1D46-8321-6B38-A710DDB6B459}"/>
              </a:ext>
            </a:extLst>
          </p:cNvPr>
          <p:cNvSpPr>
            <a:spLocks noGrp="1"/>
          </p:cNvSpPr>
          <p:nvPr>
            <p:ph type="title"/>
          </p:nvPr>
        </p:nvSpPr>
        <p:spPr/>
        <p:txBody>
          <a:bodyPr/>
          <a:lstStyle/>
          <a:p>
            <a:r>
              <a:rPr lang="vi-VN" dirty="0"/>
              <a:t>Heatmap</a:t>
            </a:r>
            <a:br>
              <a:rPr lang="vi-VN" dirty="0"/>
            </a:br>
            <a:endParaRPr lang="en-US" dirty="0"/>
          </a:p>
        </p:txBody>
      </p:sp>
      <p:pic>
        <p:nvPicPr>
          <p:cNvPr id="5" name="Content Placeholder 4">
            <a:extLst>
              <a:ext uri="{FF2B5EF4-FFF2-40B4-BE49-F238E27FC236}">
                <a16:creationId xmlns:a16="http://schemas.microsoft.com/office/drawing/2014/main" id="{B86EA189-F5DA-6327-FB6A-A433E38A8EE1}"/>
              </a:ext>
            </a:extLst>
          </p:cNvPr>
          <p:cNvPicPr>
            <a:picLocks noGrp="1" noChangeAspect="1"/>
          </p:cNvPicPr>
          <p:nvPr>
            <p:ph idx="1"/>
          </p:nvPr>
        </p:nvPicPr>
        <p:blipFill>
          <a:blip r:embed="rId2"/>
          <a:stretch>
            <a:fillRect/>
          </a:stretch>
        </p:blipFill>
        <p:spPr>
          <a:xfrm>
            <a:off x="677334" y="1405262"/>
            <a:ext cx="6949200" cy="4728204"/>
          </a:xfrm>
        </p:spPr>
      </p:pic>
    </p:spTree>
    <p:extLst>
      <p:ext uri="{BB962C8B-B14F-4D97-AF65-F5344CB8AC3E}">
        <p14:creationId xmlns:p14="http://schemas.microsoft.com/office/powerpoint/2010/main" val="114424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A3B9-68D2-F400-79FF-C0AA5B1C8EBD}"/>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D307C17-63F1-7C5F-AD88-4C8F0DCE20F1}"/>
              </a:ext>
            </a:extLst>
          </p:cNvPr>
          <p:cNvSpPr>
            <a:spLocks noGrp="1"/>
          </p:cNvSpPr>
          <p:nvPr>
            <p:ph idx="1"/>
          </p:nvPr>
        </p:nvSpPr>
        <p:spPr>
          <a:xfrm>
            <a:off x="677334" y="1483361"/>
            <a:ext cx="8596668" cy="4558002"/>
          </a:xfrm>
        </p:spPr>
        <p:txBody>
          <a:bodyPr>
            <a:normAutofit/>
          </a:bodyPr>
          <a:lstStyle/>
          <a:p>
            <a:r>
              <a:rPr lang="en-US" sz="2000" dirty="0"/>
              <a:t>Dataset from a specific American city and property attributes to create a model that precisely forecasts house prices.</a:t>
            </a:r>
          </a:p>
          <a:p>
            <a:endParaRPr lang="en-US" dirty="0"/>
          </a:p>
        </p:txBody>
      </p:sp>
      <p:graphicFrame>
        <p:nvGraphicFramePr>
          <p:cNvPr id="6" name="Table 5">
            <a:extLst>
              <a:ext uri="{FF2B5EF4-FFF2-40B4-BE49-F238E27FC236}">
                <a16:creationId xmlns:a16="http://schemas.microsoft.com/office/drawing/2014/main" id="{F5EF0CA1-A03D-33E4-4979-F64467F7705D}"/>
              </a:ext>
            </a:extLst>
          </p:cNvPr>
          <p:cNvGraphicFramePr>
            <a:graphicFrameLocks noGrp="1"/>
          </p:cNvGraphicFramePr>
          <p:nvPr>
            <p:extLst>
              <p:ext uri="{D42A27DB-BD31-4B8C-83A1-F6EECF244321}">
                <p14:modId xmlns:p14="http://schemas.microsoft.com/office/powerpoint/2010/main" val="3241032456"/>
              </p:ext>
            </p:extLst>
          </p:nvPr>
        </p:nvGraphicFramePr>
        <p:xfrm>
          <a:off x="1107440" y="2204720"/>
          <a:ext cx="7355839" cy="3731880"/>
        </p:xfrm>
        <a:graphic>
          <a:graphicData uri="http://schemas.openxmlformats.org/drawingml/2006/table">
            <a:tbl>
              <a:tblPr>
                <a:tableStyleId>{5C22544A-7EE6-4342-B048-85BDC9FD1C3A}</a:tableStyleId>
              </a:tblPr>
              <a:tblGrid>
                <a:gridCol w="2539909">
                  <a:extLst>
                    <a:ext uri="{9D8B030D-6E8A-4147-A177-3AD203B41FA5}">
                      <a16:colId xmlns:a16="http://schemas.microsoft.com/office/drawing/2014/main" val="959421498"/>
                    </a:ext>
                  </a:extLst>
                </a:gridCol>
                <a:gridCol w="1088533">
                  <a:extLst>
                    <a:ext uri="{9D8B030D-6E8A-4147-A177-3AD203B41FA5}">
                      <a16:colId xmlns:a16="http://schemas.microsoft.com/office/drawing/2014/main" val="1945601525"/>
                    </a:ext>
                  </a:extLst>
                </a:gridCol>
                <a:gridCol w="2506922">
                  <a:extLst>
                    <a:ext uri="{9D8B030D-6E8A-4147-A177-3AD203B41FA5}">
                      <a16:colId xmlns:a16="http://schemas.microsoft.com/office/drawing/2014/main" val="1676597370"/>
                    </a:ext>
                  </a:extLst>
                </a:gridCol>
                <a:gridCol w="1220475">
                  <a:extLst>
                    <a:ext uri="{9D8B030D-6E8A-4147-A177-3AD203B41FA5}">
                      <a16:colId xmlns:a16="http://schemas.microsoft.com/office/drawing/2014/main" val="349243340"/>
                    </a:ext>
                  </a:extLst>
                </a:gridCol>
              </a:tblGrid>
              <a:tr h="373188">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GrLivArea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1526572"/>
                  </a:ext>
                </a:extLst>
              </a:tr>
              <a:tr h="373188">
                <a:tc>
                  <a:txBody>
                    <a:bodyPr/>
                    <a:lstStyle/>
                    <a:p>
                      <a:pPr algn="l" fontAlgn="b"/>
                      <a:r>
                        <a:rPr lang="en-US" sz="1100" u="none" strike="noStrike">
                          <a:effectLst/>
                        </a:rPr>
                        <a:t>MSSubClass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BsmtFullBath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8892639"/>
                  </a:ext>
                </a:extLst>
              </a:tr>
              <a:tr h="373188">
                <a:tc>
                  <a:txBody>
                    <a:bodyPr/>
                    <a:lstStyle/>
                    <a:p>
                      <a:pPr algn="l" fontAlgn="b"/>
                      <a:r>
                        <a:rPr lang="en-US" sz="1100" u="none" strike="noStrike">
                          <a:effectLst/>
                        </a:rPr>
                        <a:t>Neighborhood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BsmtHalfBath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1379683"/>
                  </a:ext>
                </a:extLst>
              </a:tr>
              <a:tr h="373188">
                <a:tc>
                  <a:txBody>
                    <a:bodyPr/>
                    <a:lstStyle/>
                    <a:p>
                      <a:pPr algn="l" fontAlgn="b"/>
                      <a:r>
                        <a:rPr lang="en-US" sz="1100" u="none" strike="noStrike">
                          <a:effectLst/>
                        </a:rPr>
                        <a:t>Condition1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FullBath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6694613"/>
                  </a:ext>
                </a:extLst>
              </a:tr>
              <a:tr h="373188">
                <a:tc>
                  <a:txBody>
                    <a:bodyPr/>
                    <a:lstStyle/>
                    <a:p>
                      <a:pPr algn="l" fontAlgn="b"/>
                      <a:r>
                        <a:rPr lang="en-US" sz="1100" u="none" strike="noStrike">
                          <a:effectLst/>
                        </a:rPr>
                        <a:t>BldgType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HalfBath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1283267"/>
                  </a:ext>
                </a:extLst>
              </a:tr>
              <a:tr h="373188">
                <a:tc>
                  <a:txBody>
                    <a:bodyPr/>
                    <a:lstStyle/>
                    <a:p>
                      <a:pPr algn="l" fontAlgn="b"/>
                      <a:r>
                        <a:rPr lang="en-US" sz="1100" u="none" strike="noStrike">
                          <a:effectLst/>
                        </a:rPr>
                        <a:t>HouseStyle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object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TotalBath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float64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7640208"/>
                  </a:ext>
                </a:extLst>
              </a:tr>
              <a:tr h="373188">
                <a:tc>
                  <a:txBody>
                    <a:bodyPr/>
                    <a:lstStyle/>
                    <a:p>
                      <a:pPr algn="l" fontAlgn="b"/>
                      <a:r>
                        <a:rPr lang="en-US" sz="1100" u="none" strike="noStrike">
                          <a:effectLst/>
                        </a:rPr>
                        <a:t>OverallQual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BedroomAbvGr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8385139"/>
                  </a:ext>
                </a:extLst>
              </a:tr>
              <a:tr h="373188">
                <a:tc>
                  <a:txBody>
                    <a:bodyPr/>
                    <a:lstStyle/>
                    <a:p>
                      <a:pPr algn="l" fontAlgn="b"/>
                      <a:r>
                        <a:rPr lang="en-US" sz="1100" u="none" strike="noStrike">
                          <a:effectLst/>
                        </a:rPr>
                        <a:t>OverallCond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GarageCars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2104014"/>
                  </a:ext>
                </a:extLst>
              </a:tr>
              <a:tr h="373188">
                <a:tc>
                  <a:txBody>
                    <a:bodyPr/>
                    <a:lstStyle/>
                    <a:p>
                      <a:pPr algn="l" fontAlgn="b"/>
                      <a:r>
                        <a:rPr lang="en-US" sz="1100" u="none" strike="noStrike">
                          <a:effectLst/>
                        </a:rPr>
                        <a:t>YearBuilt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YrSold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13743315"/>
                  </a:ext>
                </a:extLst>
              </a:tr>
              <a:tr h="373188">
                <a:tc>
                  <a:txBody>
                    <a:bodyPr/>
                    <a:lstStyle/>
                    <a:p>
                      <a:pPr algn="l" fontAlgn="b"/>
                      <a:r>
                        <a:rPr lang="en-US" sz="1100" u="none" strike="noStrike">
                          <a:effectLst/>
                        </a:rPr>
                        <a:t>YearRemodAdd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err="1">
                          <a:effectLst/>
                        </a:rPr>
                        <a:t>SalePrice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float64</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6006965"/>
                  </a:ext>
                </a:extLst>
              </a:tr>
            </a:tbl>
          </a:graphicData>
        </a:graphic>
      </p:graphicFrame>
    </p:spTree>
    <p:extLst>
      <p:ext uri="{BB962C8B-B14F-4D97-AF65-F5344CB8AC3E}">
        <p14:creationId xmlns:p14="http://schemas.microsoft.com/office/powerpoint/2010/main" val="187409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3F84-E3F1-1A62-72E4-1F1230B85E6E}"/>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14B01B00-E21A-1322-DCC0-2777D1250265}"/>
              </a:ext>
            </a:extLst>
          </p:cNvPr>
          <p:cNvSpPr>
            <a:spLocks noGrp="1"/>
          </p:cNvSpPr>
          <p:nvPr>
            <p:ph idx="1"/>
          </p:nvPr>
        </p:nvSpPr>
        <p:spPr/>
        <p:txBody>
          <a:bodyPr>
            <a:normAutofit fontScale="92500"/>
          </a:bodyPr>
          <a:lstStyle/>
          <a:p>
            <a:r>
              <a:rPr lang="en-US" dirty="0"/>
              <a:t>The mean </a:t>
            </a:r>
            <a:r>
              <a:rPr lang="en-US" dirty="0" err="1"/>
              <a:t>GrLivArea</a:t>
            </a:r>
            <a:r>
              <a:rPr lang="en-US" dirty="0"/>
              <a:t> is equal to 1500 square feet. Our null hypothesis would be:</a:t>
            </a:r>
          </a:p>
          <a:p>
            <a:r>
              <a:rPr lang="en-US" dirty="0"/>
              <a:t>H0: μ = 1500</a:t>
            </a:r>
          </a:p>
          <a:p>
            <a:r>
              <a:rPr lang="en-US" dirty="0"/>
              <a:t>And our alternative hypothesis would be:</a:t>
            </a:r>
          </a:p>
          <a:p>
            <a:r>
              <a:rPr lang="en-US" dirty="0"/>
              <a:t>Ha: μ ≠ 1500</a:t>
            </a:r>
          </a:p>
          <a:p>
            <a:r>
              <a:rPr lang="en-US" dirty="0"/>
              <a:t>The test statistic in this context is a measure of how much the sample data deviates from the null hypothesis, which is a hypothesis that assumes there is no significant difference between the two groups being compared. In this case, the test statistic is 0.026258210735064715.</a:t>
            </a:r>
          </a:p>
          <a:p>
            <a:r>
              <a:rPr lang="en-US" dirty="0"/>
              <a:t>The p-value is 0.9790513864104508, which is </a:t>
            </a:r>
            <a:r>
              <a:rPr lang="vi-VN" dirty="0"/>
              <a:t>relatively</a:t>
            </a:r>
            <a:r>
              <a:rPr lang="en-US" dirty="0"/>
              <a:t> high. This indicates that the observed test statistic is </a:t>
            </a:r>
            <a:r>
              <a:rPr lang="vi-VN" dirty="0"/>
              <a:t>insignificant</a:t>
            </a:r>
            <a:r>
              <a:rPr lang="en-US" dirty="0"/>
              <a:t>, and we cannot reject the null hypothesis. This means </a:t>
            </a:r>
            <a:r>
              <a:rPr lang="vi-VN" dirty="0"/>
              <a:t>there is no evidence to suggest </a:t>
            </a:r>
            <a:r>
              <a:rPr lang="en-US" dirty="0"/>
              <a:t>a significant difference between the two groups being compared.</a:t>
            </a:r>
          </a:p>
        </p:txBody>
      </p:sp>
    </p:spTree>
    <p:extLst>
      <p:ext uri="{BB962C8B-B14F-4D97-AF65-F5344CB8AC3E}">
        <p14:creationId xmlns:p14="http://schemas.microsoft.com/office/powerpoint/2010/main" val="342886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FF8-BAF1-077B-117D-50AACF562EBB}"/>
              </a:ext>
            </a:extLst>
          </p:cNvPr>
          <p:cNvSpPr>
            <a:spLocks noGrp="1"/>
          </p:cNvSpPr>
          <p:nvPr>
            <p:ph type="title"/>
          </p:nvPr>
        </p:nvSpPr>
        <p:spPr>
          <a:xfrm>
            <a:off x="676746" y="609600"/>
            <a:ext cx="3729076" cy="1320800"/>
          </a:xfrm>
        </p:spPr>
        <p:txBody>
          <a:bodyPr anchor="ctr">
            <a:normAutofit/>
          </a:bodyPr>
          <a:lstStyle/>
          <a:p>
            <a:r>
              <a:rPr lang="en-US" dirty="0"/>
              <a:t>Multiple linear regression</a:t>
            </a:r>
          </a:p>
        </p:txBody>
      </p:sp>
      <p:sp>
        <p:nvSpPr>
          <p:cNvPr id="11" name="Content Placeholder 8">
            <a:extLst>
              <a:ext uri="{FF2B5EF4-FFF2-40B4-BE49-F238E27FC236}">
                <a16:creationId xmlns:a16="http://schemas.microsoft.com/office/drawing/2014/main" id="{7C75AC3A-6E28-D8AB-197B-665932F31899}"/>
              </a:ext>
            </a:extLst>
          </p:cNvPr>
          <p:cNvSpPr>
            <a:spLocks noGrp="1"/>
          </p:cNvSpPr>
          <p:nvPr>
            <p:ph idx="1"/>
          </p:nvPr>
        </p:nvSpPr>
        <p:spPr>
          <a:xfrm>
            <a:off x="685167" y="2160590"/>
            <a:ext cx="3720655" cy="3925250"/>
          </a:xfrm>
        </p:spPr>
        <p:txBody>
          <a:bodyPr>
            <a:normAutofit fontScale="47500" lnSpcReduction="20000"/>
          </a:bodyPr>
          <a:lstStyle/>
          <a:p>
            <a:pPr algn="l"/>
            <a:r>
              <a:rPr lang="en-US" b="0" i="0" dirty="0">
                <a:solidFill>
                  <a:srgbClr val="000000"/>
                </a:solidFill>
                <a:effectLst/>
                <a:latin typeface="Helvetica Neue"/>
              </a:rPr>
              <a:t>R-squared: This is the coefficient of determination, which measures the proportion of variance in the response variable explained by the predictor variables. In this case, the R-squared value is 0.452, which means that the predictor variables explain 45.2% of the variance in the sale price.</a:t>
            </a:r>
          </a:p>
          <a:p>
            <a:pPr algn="l"/>
            <a:r>
              <a:rPr lang="en-US" b="0" i="0" dirty="0">
                <a:solidFill>
                  <a:srgbClr val="000000"/>
                </a:solidFill>
                <a:effectLst/>
                <a:latin typeface="Helvetica Neue"/>
              </a:rPr>
              <a:t>Adj. R-squared: This is the adjusted R-squared value, which takes into account the number of predictor variables in the model. In this case, the adjusted R-squared value is 0.449.</a:t>
            </a:r>
          </a:p>
          <a:p>
            <a:pPr algn="l"/>
            <a:r>
              <a:rPr lang="en-US" b="0" i="0" dirty="0">
                <a:solidFill>
                  <a:srgbClr val="000000"/>
                </a:solidFill>
                <a:effectLst/>
                <a:latin typeface="Helvetica Neue"/>
              </a:rPr>
              <a:t>F-statistic: This is the F-statistic for the overall significance of the model. It tests whether the predictor variables as a group </a:t>
            </a:r>
            <a:r>
              <a:rPr lang="vi-VN" b="0" i="0" dirty="0">
                <a:solidFill>
                  <a:srgbClr val="000000"/>
                </a:solidFill>
                <a:effectLst/>
                <a:latin typeface="Helvetica Neue"/>
              </a:rPr>
              <a:t>significantly affect</a:t>
            </a:r>
            <a:r>
              <a:rPr lang="en-US" b="0" i="0" dirty="0">
                <a:solidFill>
                  <a:srgbClr val="000000"/>
                </a:solidFill>
                <a:effectLst/>
                <a:latin typeface="Helvetica Neue"/>
              </a:rPr>
              <a:t> the response variable. The F-statistic value is 171.2, and the p-value for the F-test is 0.00, which means that the model is statistically significant.</a:t>
            </a:r>
          </a:p>
          <a:p>
            <a:pPr algn="l"/>
            <a:r>
              <a:rPr lang="en-US" b="0" i="0" dirty="0">
                <a:solidFill>
                  <a:srgbClr val="000000"/>
                </a:solidFill>
                <a:effectLst/>
                <a:latin typeface="Helvetica Neue"/>
              </a:rPr>
              <a:t>Coefficients: These are the estimated regression coefficients for each predictor variable. The coefficient represents the change in the response variable (sale price) associated with a one-unit increase in the predictor variable, holding all other variables constant. The intercept (const) coefficient is -21010, which means that the predicted sale price when all predictor variables are equal to zero is $21,010. The other coefficients represent the change in the sale price associated with a one-unit increase in each predictor variable.</a:t>
            </a:r>
          </a:p>
          <a:p>
            <a:pPr algn="l"/>
            <a:r>
              <a:rPr lang="en-US" b="0" i="0" dirty="0">
                <a:solidFill>
                  <a:srgbClr val="000000"/>
                </a:solidFill>
                <a:effectLst/>
                <a:latin typeface="Helvetica Neue"/>
              </a:rPr>
              <a:t>Standard errors: These are the standard errors of the regression coefficients, which measure the variability of the estimated coefficients. The const coefficient has a t-value of -0.488 and a p-value of 0.625, indicating that it is not statistically significant at the conventional alpha level of 0.05. This means that the intercept term is not significantly different from zero, and the regression line is not significantly different from intersecting the y-axis at zero.</a:t>
            </a:r>
          </a:p>
        </p:txBody>
      </p:sp>
      <p:pic>
        <p:nvPicPr>
          <p:cNvPr id="5" name="Content Placeholder 4">
            <a:extLst>
              <a:ext uri="{FF2B5EF4-FFF2-40B4-BE49-F238E27FC236}">
                <a16:creationId xmlns:a16="http://schemas.microsoft.com/office/drawing/2014/main" id="{46F972E2-727D-6C04-EB8D-C00246590EE8}"/>
              </a:ext>
            </a:extLst>
          </p:cNvPr>
          <p:cNvPicPr>
            <a:picLocks noChangeAspect="1"/>
          </p:cNvPicPr>
          <p:nvPr/>
        </p:nvPicPr>
        <p:blipFill>
          <a:blip r:embed="rId2"/>
          <a:stretch>
            <a:fillRect/>
          </a:stretch>
        </p:blipFill>
        <p:spPr>
          <a:xfrm>
            <a:off x="4654035" y="1024950"/>
            <a:ext cx="4602747" cy="4303567"/>
          </a:xfrm>
          <a:prstGeom prst="rect">
            <a:avLst/>
          </a:prstGeom>
        </p:spPr>
      </p:pic>
    </p:spTree>
    <p:extLst>
      <p:ext uri="{BB962C8B-B14F-4D97-AF65-F5344CB8AC3E}">
        <p14:creationId xmlns:p14="http://schemas.microsoft.com/office/powerpoint/2010/main" val="232534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A411-D919-191A-F56B-44D33E7C7A20}"/>
              </a:ext>
            </a:extLst>
          </p:cNvPr>
          <p:cNvSpPr>
            <a:spLocks noGrp="1"/>
          </p:cNvSpPr>
          <p:nvPr>
            <p:ph type="title"/>
          </p:nvPr>
        </p:nvSpPr>
        <p:spPr/>
        <p:txBody>
          <a:bodyPr/>
          <a:lstStyle/>
          <a:p>
            <a:r>
              <a:rPr lang="vi-VN" dirty="0"/>
              <a:t>Description of Variables</a:t>
            </a:r>
            <a:endParaRPr lang="en-US" dirty="0"/>
          </a:p>
        </p:txBody>
      </p:sp>
      <p:sp>
        <p:nvSpPr>
          <p:cNvPr id="3" name="Content Placeholder 2">
            <a:extLst>
              <a:ext uri="{FF2B5EF4-FFF2-40B4-BE49-F238E27FC236}">
                <a16:creationId xmlns:a16="http://schemas.microsoft.com/office/drawing/2014/main" id="{7512E60D-0168-0A96-E6FD-94E18FE798E6}"/>
              </a:ext>
            </a:extLst>
          </p:cNvPr>
          <p:cNvSpPr>
            <a:spLocks noGrp="1"/>
          </p:cNvSpPr>
          <p:nvPr>
            <p:ph idx="1"/>
          </p:nvPr>
        </p:nvSpPr>
        <p:spPr>
          <a:xfrm>
            <a:off x="677334" y="1483361"/>
            <a:ext cx="8596668" cy="4558002"/>
          </a:xfrm>
        </p:spPr>
        <p:txBody>
          <a:bodyPr>
            <a:normAutofit fontScale="47500" lnSpcReduction="20000"/>
          </a:bodyPr>
          <a:lstStyle/>
          <a:p>
            <a:r>
              <a:rPr lang="en-US" dirty="0"/>
              <a:t>Id: unique identifier for each house</a:t>
            </a:r>
          </a:p>
          <a:p>
            <a:r>
              <a:rPr lang="en-US" dirty="0" err="1"/>
              <a:t>MSSubClass</a:t>
            </a:r>
            <a:r>
              <a:rPr lang="en-US" dirty="0"/>
              <a:t>: Identifies the type of dwelling involved in the sale (e.g. 1-story, 2-story, etc.)</a:t>
            </a:r>
          </a:p>
          <a:p>
            <a:r>
              <a:rPr lang="en-US" dirty="0"/>
              <a:t>Neighborhood: Physical locations within Ames city limits (e.g. </a:t>
            </a:r>
            <a:r>
              <a:rPr lang="en-US" dirty="0" err="1"/>
              <a:t>Blmngtn</a:t>
            </a:r>
            <a:r>
              <a:rPr lang="en-US" dirty="0"/>
              <a:t>, </a:t>
            </a:r>
            <a:r>
              <a:rPr lang="en-US" dirty="0" err="1"/>
              <a:t>BrDale</a:t>
            </a:r>
            <a:r>
              <a:rPr lang="en-US" dirty="0"/>
              <a:t>, etc.)</a:t>
            </a:r>
          </a:p>
          <a:p>
            <a:r>
              <a:rPr lang="en-US" dirty="0"/>
              <a:t>Condition1: Proximity to various conditions (e.g. adjacent to a feeder street, near an arterial road, etc.)</a:t>
            </a:r>
          </a:p>
          <a:p>
            <a:r>
              <a:rPr lang="en-US" dirty="0" err="1"/>
              <a:t>BldgType</a:t>
            </a:r>
            <a:r>
              <a:rPr lang="en-US" dirty="0"/>
              <a:t>: Type of dwelling (e.g. single-family detached, townhouse end unit, etc.)</a:t>
            </a:r>
          </a:p>
          <a:p>
            <a:r>
              <a:rPr lang="en-US" dirty="0" err="1"/>
              <a:t>HouseStyle</a:t>
            </a:r>
            <a:r>
              <a:rPr lang="en-US" dirty="0"/>
              <a:t>: Style of dwelling (e.g. 1-story, 2-story, etc.)</a:t>
            </a:r>
          </a:p>
          <a:p>
            <a:r>
              <a:rPr lang="en-US" dirty="0" err="1"/>
              <a:t>OverallQual</a:t>
            </a:r>
            <a:r>
              <a:rPr lang="en-US" dirty="0"/>
              <a:t>: Rates the overall material and finish of the house (1 = Very Poor, 10 = Very Excellent)</a:t>
            </a:r>
          </a:p>
          <a:p>
            <a:r>
              <a:rPr lang="en-US" dirty="0" err="1"/>
              <a:t>OverallCond</a:t>
            </a:r>
            <a:r>
              <a:rPr lang="en-US" dirty="0"/>
              <a:t>: Rates the overall condition of the house (1 = Very Poor, 10 = Very Excellent)</a:t>
            </a:r>
          </a:p>
          <a:p>
            <a:r>
              <a:rPr lang="en-US" dirty="0" err="1"/>
              <a:t>YearBuilt</a:t>
            </a:r>
            <a:r>
              <a:rPr lang="en-US" dirty="0"/>
              <a:t>: Original construction date</a:t>
            </a:r>
          </a:p>
          <a:p>
            <a:r>
              <a:rPr lang="en-US" dirty="0" err="1"/>
              <a:t>YearRemodAdd</a:t>
            </a:r>
            <a:r>
              <a:rPr lang="en-US" dirty="0"/>
              <a:t>: Remodel date (same as construction date if no remodeling or additions)</a:t>
            </a:r>
          </a:p>
          <a:p>
            <a:r>
              <a:rPr lang="en-US" dirty="0" err="1"/>
              <a:t>GrLivArea</a:t>
            </a:r>
            <a:r>
              <a:rPr lang="en-US" dirty="0"/>
              <a:t>: Above grade (ground) living area square footage</a:t>
            </a:r>
          </a:p>
          <a:p>
            <a:r>
              <a:rPr lang="en-US" dirty="0" err="1"/>
              <a:t>BsmtFullBath</a:t>
            </a:r>
            <a:r>
              <a:rPr lang="en-US" dirty="0"/>
              <a:t>: Basement full bathrooms</a:t>
            </a:r>
          </a:p>
          <a:p>
            <a:r>
              <a:rPr lang="en-US" dirty="0" err="1"/>
              <a:t>BsmtHalfBath</a:t>
            </a:r>
            <a:r>
              <a:rPr lang="en-US" dirty="0"/>
              <a:t>: Basement half bathrooms</a:t>
            </a:r>
          </a:p>
          <a:p>
            <a:r>
              <a:rPr lang="en-US" dirty="0" err="1"/>
              <a:t>FullBath</a:t>
            </a:r>
            <a:r>
              <a:rPr lang="en-US" dirty="0"/>
              <a:t>: Full bathrooms above grade</a:t>
            </a:r>
          </a:p>
          <a:p>
            <a:r>
              <a:rPr lang="en-US" dirty="0" err="1"/>
              <a:t>HalfBath</a:t>
            </a:r>
            <a:r>
              <a:rPr lang="en-US" dirty="0"/>
              <a:t>: Half baths above grade</a:t>
            </a:r>
          </a:p>
          <a:p>
            <a:r>
              <a:rPr lang="en-US" dirty="0" err="1"/>
              <a:t>BedroomAbvGr</a:t>
            </a:r>
            <a:r>
              <a:rPr lang="en-US" dirty="0"/>
              <a:t>: Bedrooms above grade (does not include basement bedrooms)</a:t>
            </a:r>
          </a:p>
          <a:p>
            <a:r>
              <a:rPr lang="en-US" dirty="0" err="1"/>
              <a:t>GarageCars</a:t>
            </a:r>
            <a:r>
              <a:rPr lang="en-US" dirty="0"/>
              <a:t>: Size of garage in car capacity</a:t>
            </a:r>
          </a:p>
          <a:p>
            <a:r>
              <a:rPr lang="en-US" dirty="0" err="1"/>
              <a:t>YrSold</a:t>
            </a:r>
            <a:r>
              <a:rPr lang="en-US" dirty="0"/>
              <a:t>: Year Sold (YYYY)</a:t>
            </a:r>
          </a:p>
          <a:p>
            <a:r>
              <a:rPr lang="en-US" dirty="0" err="1"/>
              <a:t>SalePrice</a:t>
            </a:r>
            <a:r>
              <a:rPr lang="en-US" dirty="0"/>
              <a:t>: Sale price of the house in dollars (the target variable)</a:t>
            </a:r>
          </a:p>
        </p:txBody>
      </p:sp>
    </p:spTree>
    <p:extLst>
      <p:ext uri="{BB962C8B-B14F-4D97-AF65-F5344CB8AC3E}">
        <p14:creationId xmlns:p14="http://schemas.microsoft.com/office/powerpoint/2010/main" val="165636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5C0E-A4E5-3CFA-0A0E-5D587BE6DA93}"/>
              </a:ext>
            </a:extLst>
          </p:cNvPr>
          <p:cNvSpPr>
            <a:spLocks noGrp="1"/>
          </p:cNvSpPr>
          <p:nvPr>
            <p:ph type="title"/>
          </p:nvPr>
        </p:nvSpPr>
        <p:spPr/>
        <p:txBody>
          <a:bodyPr/>
          <a:lstStyle/>
          <a:p>
            <a:r>
              <a:rPr lang="en-US" dirty="0"/>
              <a:t>Histogram of Sale Price</a:t>
            </a:r>
          </a:p>
        </p:txBody>
      </p:sp>
      <p:pic>
        <p:nvPicPr>
          <p:cNvPr id="11" name="Content Placeholder 10">
            <a:extLst>
              <a:ext uri="{FF2B5EF4-FFF2-40B4-BE49-F238E27FC236}">
                <a16:creationId xmlns:a16="http://schemas.microsoft.com/office/drawing/2014/main" id="{28E84A73-AD30-5821-F86C-210E22465A0A}"/>
              </a:ext>
            </a:extLst>
          </p:cNvPr>
          <p:cNvPicPr>
            <a:picLocks noGrp="1" noChangeAspect="1"/>
          </p:cNvPicPr>
          <p:nvPr>
            <p:ph idx="1"/>
          </p:nvPr>
        </p:nvPicPr>
        <p:blipFill>
          <a:blip r:embed="rId2"/>
          <a:stretch>
            <a:fillRect/>
          </a:stretch>
        </p:blipFill>
        <p:spPr>
          <a:xfrm>
            <a:off x="2104746" y="1270000"/>
            <a:ext cx="5741844" cy="4601049"/>
          </a:xfrm>
        </p:spPr>
      </p:pic>
    </p:spTree>
    <p:extLst>
      <p:ext uri="{BB962C8B-B14F-4D97-AF65-F5344CB8AC3E}">
        <p14:creationId xmlns:p14="http://schemas.microsoft.com/office/powerpoint/2010/main" val="179725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CA00-EA20-15DC-DA91-527F92286ECD}"/>
              </a:ext>
            </a:extLst>
          </p:cNvPr>
          <p:cNvSpPr>
            <a:spLocks noGrp="1"/>
          </p:cNvSpPr>
          <p:nvPr>
            <p:ph type="title"/>
          </p:nvPr>
        </p:nvSpPr>
        <p:spPr/>
        <p:txBody>
          <a:bodyPr/>
          <a:lstStyle/>
          <a:p>
            <a:r>
              <a:rPr lang="en-US" dirty="0"/>
              <a:t>Histogram of Living Area</a:t>
            </a:r>
          </a:p>
        </p:txBody>
      </p:sp>
      <p:pic>
        <p:nvPicPr>
          <p:cNvPr id="5" name="Content Placeholder 4">
            <a:extLst>
              <a:ext uri="{FF2B5EF4-FFF2-40B4-BE49-F238E27FC236}">
                <a16:creationId xmlns:a16="http://schemas.microsoft.com/office/drawing/2014/main" id="{BA2D7DE6-46E1-8FE3-03DD-29398E646F23}"/>
              </a:ext>
            </a:extLst>
          </p:cNvPr>
          <p:cNvPicPr>
            <a:picLocks noGrp="1" noChangeAspect="1"/>
          </p:cNvPicPr>
          <p:nvPr>
            <p:ph idx="1"/>
          </p:nvPr>
        </p:nvPicPr>
        <p:blipFill>
          <a:blip r:embed="rId2"/>
          <a:stretch>
            <a:fillRect/>
          </a:stretch>
        </p:blipFill>
        <p:spPr>
          <a:xfrm>
            <a:off x="2232468" y="1270000"/>
            <a:ext cx="5486400" cy="4580475"/>
          </a:xfrm>
        </p:spPr>
      </p:pic>
    </p:spTree>
    <p:extLst>
      <p:ext uri="{BB962C8B-B14F-4D97-AF65-F5344CB8AC3E}">
        <p14:creationId xmlns:p14="http://schemas.microsoft.com/office/powerpoint/2010/main" val="326138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A952-908E-86A5-CD17-D0F2475C4343}"/>
              </a:ext>
            </a:extLst>
          </p:cNvPr>
          <p:cNvSpPr>
            <a:spLocks noGrp="1"/>
          </p:cNvSpPr>
          <p:nvPr>
            <p:ph type="title"/>
          </p:nvPr>
        </p:nvSpPr>
        <p:spPr/>
        <p:txBody>
          <a:bodyPr/>
          <a:lstStyle/>
          <a:p>
            <a:r>
              <a:rPr lang="en-US"/>
              <a:t>Histogram of Total Bath</a:t>
            </a:r>
          </a:p>
        </p:txBody>
      </p:sp>
      <p:pic>
        <p:nvPicPr>
          <p:cNvPr id="5" name="Content Placeholder 4">
            <a:extLst>
              <a:ext uri="{FF2B5EF4-FFF2-40B4-BE49-F238E27FC236}">
                <a16:creationId xmlns:a16="http://schemas.microsoft.com/office/drawing/2014/main" id="{27BDEB16-5319-3C98-D15A-DE9D024CEE6D}"/>
              </a:ext>
            </a:extLst>
          </p:cNvPr>
          <p:cNvPicPr>
            <a:picLocks noGrp="1" noChangeAspect="1"/>
          </p:cNvPicPr>
          <p:nvPr>
            <p:ph idx="1"/>
          </p:nvPr>
        </p:nvPicPr>
        <p:blipFill>
          <a:blip r:embed="rId2"/>
          <a:stretch>
            <a:fillRect/>
          </a:stretch>
        </p:blipFill>
        <p:spPr>
          <a:xfrm>
            <a:off x="2232468" y="1270000"/>
            <a:ext cx="5486400" cy="4570466"/>
          </a:xfrm>
        </p:spPr>
      </p:pic>
    </p:spTree>
    <p:extLst>
      <p:ext uri="{BB962C8B-B14F-4D97-AF65-F5344CB8AC3E}">
        <p14:creationId xmlns:p14="http://schemas.microsoft.com/office/powerpoint/2010/main" val="171748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4EE-D306-E862-2D0E-9F50A146774D}"/>
              </a:ext>
            </a:extLst>
          </p:cNvPr>
          <p:cNvSpPr>
            <a:spLocks noGrp="1"/>
          </p:cNvSpPr>
          <p:nvPr>
            <p:ph type="title"/>
          </p:nvPr>
        </p:nvSpPr>
        <p:spPr/>
        <p:txBody>
          <a:bodyPr/>
          <a:lstStyle/>
          <a:p>
            <a:r>
              <a:rPr lang="en-US" dirty="0"/>
              <a:t>Histogram of Year Built</a:t>
            </a:r>
          </a:p>
        </p:txBody>
      </p:sp>
      <p:pic>
        <p:nvPicPr>
          <p:cNvPr id="5" name="Content Placeholder 4">
            <a:extLst>
              <a:ext uri="{FF2B5EF4-FFF2-40B4-BE49-F238E27FC236}">
                <a16:creationId xmlns:a16="http://schemas.microsoft.com/office/drawing/2014/main" id="{9A61FB6D-2A48-2985-4BBC-D765E05ED9F6}"/>
              </a:ext>
            </a:extLst>
          </p:cNvPr>
          <p:cNvPicPr>
            <a:picLocks noGrp="1" noChangeAspect="1"/>
          </p:cNvPicPr>
          <p:nvPr>
            <p:ph idx="1"/>
          </p:nvPr>
        </p:nvPicPr>
        <p:blipFill>
          <a:blip r:embed="rId2"/>
          <a:stretch>
            <a:fillRect/>
          </a:stretch>
        </p:blipFill>
        <p:spPr>
          <a:xfrm>
            <a:off x="2232468" y="1270000"/>
            <a:ext cx="5486400" cy="4574303"/>
          </a:xfrm>
        </p:spPr>
      </p:pic>
    </p:spTree>
    <p:extLst>
      <p:ext uri="{BB962C8B-B14F-4D97-AF65-F5344CB8AC3E}">
        <p14:creationId xmlns:p14="http://schemas.microsoft.com/office/powerpoint/2010/main" val="2994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0184-D8D5-7500-1F9A-87B0F6D9704E}"/>
              </a:ext>
            </a:extLst>
          </p:cNvPr>
          <p:cNvSpPr>
            <a:spLocks noGrp="1"/>
          </p:cNvSpPr>
          <p:nvPr>
            <p:ph type="title"/>
          </p:nvPr>
        </p:nvSpPr>
        <p:spPr/>
        <p:txBody>
          <a:bodyPr/>
          <a:lstStyle/>
          <a:p>
            <a:r>
              <a:rPr lang="en-US" dirty="0"/>
              <a:t>Histogram of Bedrooms</a:t>
            </a:r>
          </a:p>
        </p:txBody>
      </p:sp>
      <p:pic>
        <p:nvPicPr>
          <p:cNvPr id="5" name="Content Placeholder 4">
            <a:extLst>
              <a:ext uri="{FF2B5EF4-FFF2-40B4-BE49-F238E27FC236}">
                <a16:creationId xmlns:a16="http://schemas.microsoft.com/office/drawing/2014/main" id="{EBBCFFAE-EA3F-9D2E-BB63-13A2980095A9}"/>
              </a:ext>
            </a:extLst>
          </p:cNvPr>
          <p:cNvPicPr>
            <a:picLocks noGrp="1" noChangeAspect="1"/>
          </p:cNvPicPr>
          <p:nvPr>
            <p:ph idx="1"/>
          </p:nvPr>
        </p:nvPicPr>
        <p:blipFill>
          <a:blip r:embed="rId2"/>
          <a:stretch>
            <a:fillRect/>
          </a:stretch>
        </p:blipFill>
        <p:spPr>
          <a:xfrm>
            <a:off x="2232468" y="1270000"/>
            <a:ext cx="5486400" cy="4589719"/>
          </a:xfrm>
        </p:spPr>
      </p:pic>
    </p:spTree>
    <p:extLst>
      <p:ext uri="{BB962C8B-B14F-4D97-AF65-F5344CB8AC3E}">
        <p14:creationId xmlns:p14="http://schemas.microsoft.com/office/powerpoint/2010/main" val="410178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221D-90FA-D66A-817C-4FD20B8DCB28}"/>
              </a:ext>
            </a:extLst>
          </p:cNvPr>
          <p:cNvSpPr>
            <a:spLocks noGrp="1"/>
          </p:cNvSpPr>
          <p:nvPr>
            <p:ph type="title"/>
          </p:nvPr>
        </p:nvSpPr>
        <p:spPr>
          <a:xfrm>
            <a:off x="676746" y="609600"/>
            <a:ext cx="3729076" cy="1320800"/>
          </a:xfrm>
        </p:spPr>
        <p:txBody>
          <a:bodyPr anchor="ctr">
            <a:normAutofit/>
          </a:bodyPr>
          <a:lstStyle/>
          <a:p>
            <a:r>
              <a:rPr lang="en-US" dirty="0"/>
              <a:t>Identifying outliers</a:t>
            </a:r>
          </a:p>
        </p:txBody>
      </p:sp>
      <p:sp>
        <p:nvSpPr>
          <p:cNvPr id="9" name="Content Placeholder 8">
            <a:extLst>
              <a:ext uri="{FF2B5EF4-FFF2-40B4-BE49-F238E27FC236}">
                <a16:creationId xmlns:a16="http://schemas.microsoft.com/office/drawing/2014/main" id="{2DDEDD12-DA7B-E766-6DE5-F33172879D70}"/>
              </a:ext>
            </a:extLst>
          </p:cNvPr>
          <p:cNvSpPr>
            <a:spLocks noGrp="1"/>
          </p:cNvSpPr>
          <p:nvPr>
            <p:ph idx="1"/>
          </p:nvPr>
        </p:nvSpPr>
        <p:spPr>
          <a:xfrm>
            <a:off x="685167" y="2160589"/>
            <a:ext cx="3720916" cy="3560733"/>
          </a:xfrm>
        </p:spPr>
        <p:txBody>
          <a:bodyPr>
            <a:normAutofit/>
          </a:bodyPr>
          <a:lstStyle/>
          <a:p>
            <a:r>
              <a:rPr lang="en-US" b="0" i="0" dirty="0">
                <a:solidFill>
                  <a:srgbClr val="000000"/>
                </a:solidFill>
                <a:effectLst/>
                <a:latin typeface="Helvetica Neue"/>
              </a:rPr>
              <a:t>To detect outliers, one can calculate the interquartile range and consider values beyond that range as outliers. Values below the lower fence and above the upper fence do not need to be considered. If necessary, outliers can be removed depending on the intended purpose.</a:t>
            </a:r>
            <a:endParaRPr lang="vi-VN" b="0" i="0" dirty="0">
              <a:solidFill>
                <a:srgbClr val="000000"/>
              </a:solidFill>
              <a:effectLst/>
              <a:latin typeface="Helvetica Neue"/>
            </a:endParaRPr>
          </a:p>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165DC202-96B2-8614-DFB3-34741A32DB35}"/>
              </a:ext>
            </a:extLst>
          </p:cNvPr>
          <p:cNvPicPr>
            <a:picLocks noChangeAspect="1"/>
          </p:cNvPicPr>
          <p:nvPr/>
        </p:nvPicPr>
        <p:blipFill>
          <a:blip r:embed="rId2"/>
          <a:stretch>
            <a:fillRect/>
          </a:stretch>
        </p:blipFill>
        <p:spPr>
          <a:xfrm>
            <a:off x="4654035" y="1930400"/>
            <a:ext cx="4602747" cy="2143869"/>
          </a:xfrm>
          <a:prstGeom prst="rect">
            <a:avLst/>
          </a:prstGeom>
        </p:spPr>
      </p:pic>
      <p:graphicFrame>
        <p:nvGraphicFramePr>
          <p:cNvPr id="7" name="Table 6">
            <a:extLst>
              <a:ext uri="{FF2B5EF4-FFF2-40B4-BE49-F238E27FC236}">
                <a16:creationId xmlns:a16="http://schemas.microsoft.com/office/drawing/2014/main" id="{6D2F04CD-6FFB-F30E-45E1-AF022B5D7E63}"/>
              </a:ext>
            </a:extLst>
          </p:cNvPr>
          <p:cNvGraphicFramePr>
            <a:graphicFrameLocks noGrp="1"/>
          </p:cNvGraphicFramePr>
          <p:nvPr>
            <p:extLst>
              <p:ext uri="{D42A27DB-BD31-4B8C-83A1-F6EECF244321}">
                <p14:modId xmlns:p14="http://schemas.microsoft.com/office/powerpoint/2010/main" val="3398288012"/>
              </p:ext>
            </p:extLst>
          </p:nvPr>
        </p:nvGraphicFramePr>
        <p:xfrm>
          <a:off x="4768398" y="4074269"/>
          <a:ext cx="4488383" cy="1051560"/>
        </p:xfrm>
        <a:graphic>
          <a:graphicData uri="http://schemas.openxmlformats.org/drawingml/2006/table">
            <a:tbl>
              <a:tblPr>
                <a:tableStyleId>{5C22544A-7EE6-4342-B048-85BDC9FD1C3A}</a:tableStyleId>
              </a:tblPr>
              <a:tblGrid>
                <a:gridCol w="4488383">
                  <a:extLst>
                    <a:ext uri="{9D8B030D-6E8A-4147-A177-3AD203B41FA5}">
                      <a16:colId xmlns:a16="http://schemas.microsoft.com/office/drawing/2014/main" val="1356512225"/>
                    </a:ext>
                  </a:extLst>
                </a:gridCol>
              </a:tblGrid>
              <a:tr h="335280">
                <a:tc>
                  <a:txBody>
                    <a:bodyPr/>
                    <a:lstStyle/>
                    <a:p>
                      <a:pPr algn="l" fontAlgn="b"/>
                      <a:r>
                        <a:rPr lang="en-US" sz="1100" u="none" strike="noStrike">
                          <a:effectLst/>
                        </a:rPr>
                        <a:t>Lowerfence_Rating is 199.5</a:t>
                      </a:r>
                      <a:br>
                        <a:rPr lang="en-US" sz="1100" u="none" strike="noStrike">
                          <a:effectLst/>
                        </a:rPr>
                      </a:br>
                      <a:r>
                        <a:rPr lang="en-US" sz="1100" u="none" strike="noStrike">
                          <a:effectLst/>
                        </a:rPr>
                        <a:t>Lowerfence_Rating is 2669.5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3664775"/>
                  </a:ext>
                </a:extLst>
              </a:tr>
              <a:tr h="298450">
                <a:tc>
                  <a:txBody>
                    <a:bodyPr/>
                    <a:lstStyle/>
                    <a:p>
                      <a:pPr algn="l" fontAlgn="b"/>
                      <a:r>
                        <a:rPr lang="en-US" sz="1100" u="none" strike="noStrike" dirty="0" err="1">
                          <a:effectLst/>
                        </a:rPr>
                        <a:t>Lowerfence_Rating</a:t>
                      </a:r>
                      <a:r>
                        <a:rPr lang="en-US" sz="1100" u="none" strike="noStrike" dirty="0">
                          <a:effectLst/>
                        </a:rPr>
                        <a:t> is 98979.08517500001</a:t>
                      </a:r>
                      <a:br>
                        <a:rPr lang="en-US" sz="1100" u="none" strike="noStrike" dirty="0">
                          <a:effectLst/>
                        </a:rPr>
                      </a:br>
                      <a:r>
                        <a:rPr lang="en-US" sz="1100" u="none" strike="noStrike" dirty="0" err="1">
                          <a:effectLst/>
                        </a:rPr>
                        <a:t>Lowerfence_Rating</a:t>
                      </a:r>
                      <a:r>
                        <a:rPr lang="en-US" sz="1100" u="none" strike="noStrike" dirty="0">
                          <a:effectLst/>
                        </a:rPr>
                        <a:t> is 247637.638775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69957996"/>
                  </a:ext>
                </a:extLst>
              </a:tr>
              <a:tr h="368300">
                <a:tc>
                  <a:txBody>
                    <a:bodyPr/>
                    <a:lstStyle/>
                    <a:p>
                      <a:pPr algn="l" fontAlgn="b"/>
                      <a:r>
                        <a:rPr lang="en-US" sz="1100" u="none" strike="noStrike" dirty="0" err="1">
                          <a:effectLst/>
                        </a:rPr>
                        <a:t>Lowerfence_Rating</a:t>
                      </a:r>
                      <a:r>
                        <a:rPr lang="en-US" sz="1100" u="none" strike="noStrike" dirty="0">
                          <a:effectLst/>
                        </a:rPr>
                        <a:t> is 0.5</a:t>
                      </a:r>
                      <a:br>
                        <a:rPr lang="en-US" sz="1100" u="none" strike="noStrike" dirty="0">
                          <a:effectLst/>
                        </a:rPr>
                      </a:br>
                      <a:r>
                        <a:rPr lang="en-US" sz="1100" u="none" strike="noStrike" dirty="0" err="1">
                          <a:effectLst/>
                        </a:rPr>
                        <a:t>Lowerfence_Rating</a:t>
                      </a:r>
                      <a:r>
                        <a:rPr lang="en-US" sz="1100" u="none" strike="noStrike" dirty="0">
                          <a:effectLst/>
                        </a:rPr>
                        <a:t> is 4.5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08413123"/>
                  </a:ext>
                </a:extLst>
              </a:tr>
            </a:tbl>
          </a:graphicData>
        </a:graphic>
      </p:graphicFrame>
    </p:spTree>
    <p:extLst>
      <p:ext uri="{BB962C8B-B14F-4D97-AF65-F5344CB8AC3E}">
        <p14:creationId xmlns:p14="http://schemas.microsoft.com/office/powerpoint/2010/main" val="1481755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TotalTime>
  <Words>1199</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Helvetica Neue</vt:lpstr>
      <vt:lpstr>Tahoma</vt:lpstr>
      <vt:lpstr>Trebuchet MS</vt:lpstr>
      <vt:lpstr>Wingdings 3</vt:lpstr>
      <vt:lpstr>Facet</vt:lpstr>
      <vt:lpstr>Data Exploration and Analysis Project</vt:lpstr>
      <vt:lpstr>Variables</vt:lpstr>
      <vt:lpstr>Description of Variables</vt:lpstr>
      <vt:lpstr>Histogram of Sale Price</vt:lpstr>
      <vt:lpstr>Histogram of Living Area</vt:lpstr>
      <vt:lpstr>Histogram of Total Bath</vt:lpstr>
      <vt:lpstr>Histogram of Year Built</vt:lpstr>
      <vt:lpstr>Histogram of Bedrooms</vt:lpstr>
      <vt:lpstr>Identifying outliers</vt:lpstr>
      <vt:lpstr>Descriptive characteristics</vt:lpstr>
      <vt:lpstr>PowerPoint Presentation</vt:lpstr>
      <vt:lpstr>Probability Mass Function (PMF)</vt:lpstr>
      <vt:lpstr>Plotting Cumulative Distribution Function(CDF)</vt:lpstr>
      <vt:lpstr>Normal or Gaussian Distribution</vt:lpstr>
      <vt:lpstr>Scatter Plots</vt:lpstr>
      <vt:lpstr>Covariance &amp; Correlation</vt:lpstr>
      <vt:lpstr>PowerPoint Presentation</vt:lpstr>
      <vt:lpstr>Plotting correlation</vt:lpstr>
      <vt:lpstr>Heatmap </vt:lpstr>
      <vt:lpstr>Hypothesis testing</vt:lpstr>
      <vt:lpstr>Multiple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and Analysis Project</dc:title>
  <dc:creator>dat dao</dc:creator>
  <cp:lastModifiedBy>dat dao</cp:lastModifiedBy>
  <cp:revision>1</cp:revision>
  <dcterms:created xsi:type="dcterms:W3CDTF">2023-03-04T17:22:14Z</dcterms:created>
  <dcterms:modified xsi:type="dcterms:W3CDTF">2023-03-04T18:02:14Z</dcterms:modified>
</cp:coreProperties>
</file>