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504" y="7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image" Target="../media/image12.emf"/><Relationship Id="rId13" Type="http://schemas.openxmlformats.org/officeDocument/2006/relationships/image" Target="../media/image13.emf"/><Relationship Id="rId14" Type="http://schemas.openxmlformats.org/officeDocument/2006/relationships/image" Target="../media/image14.emf"/><Relationship Id="rId15" Type="http://schemas.openxmlformats.org/officeDocument/2006/relationships/image" Target="../media/image15.emf"/><Relationship Id="rId16" Type="http://schemas.openxmlformats.org/officeDocument/2006/relationships/image" Target="../media/image16.emf"/><Relationship Id="rId17" Type="http://schemas.openxmlformats.org/officeDocument/2006/relationships/image" Target="../media/image17.emf"/><Relationship Id="rId18" Type="http://schemas.openxmlformats.org/officeDocument/2006/relationships/image" Target="../media/image18.emf"/><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emf"/><Relationship Id="rId9" Type="http://schemas.openxmlformats.org/officeDocument/2006/relationships/image" Target="../media/image9.emf"/><Relationship Id="rId10"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1" Type="http://schemas.openxmlformats.org/officeDocument/2006/relationships/image" Target="../media/image29.emf"/><Relationship Id="rId12" Type="http://schemas.openxmlformats.org/officeDocument/2006/relationships/image" Target="../media/image30.emf"/><Relationship Id="rId13" Type="http://schemas.openxmlformats.org/officeDocument/2006/relationships/image" Target="../media/image31.emf"/><Relationship Id="rId14" Type="http://schemas.openxmlformats.org/officeDocument/2006/relationships/image" Target="../media/image32.emf"/><Relationship Id="rId1" Type="http://schemas.openxmlformats.org/officeDocument/2006/relationships/image" Target="../media/image19.emf"/><Relationship Id="rId2" Type="http://schemas.openxmlformats.org/officeDocument/2006/relationships/image" Target="../media/image20.emf"/><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emf"/><Relationship Id="rId6" Type="http://schemas.openxmlformats.org/officeDocument/2006/relationships/image" Target="../media/image24.emf"/><Relationship Id="rId7" Type="http://schemas.openxmlformats.org/officeDocument/2006/relationships/image" Target="../media/image25.emf"/><Relationship Id="rId8" Type="http://schemas.openxmlformats.org/officeDocument/2006/relationships/image" Target="../media/image26.emf"/><Relationship Id="rId9" Type="http://schemas.openxmlformats.org/officeDocument/2006/relationships/image" Target="../media/image27.emf"/><Relationship Id="rId10"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6" Type="http://schemas.openxmlformats.org/officeDocument/2006/relationships/image" Target="../media/image38.emf"/><Relationship Id="rId7" Type="http://schemas.openxmlformats.org/officeDocument/2006/relationships/image" Target="../media/image39.emf"/><Relationship Id="rId8" Type="http://schemas.openxmlformats.org/officeDocument/2006/relationships/image" Target="../media/image40.emf"/><Relationship Id="rId1" Type="http://schemas.openxmlformats.org/officeDocument/2006/relationships/image" Target="../media/image33.emf"/><Relationship Id="rId2"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1" Type="http://schemas.openxmlformats.org/officeDocument/2006/relationships/image" Target="../media/image51.emf"/><Relationship Id="rId12" Type="http://schemas.openxmlformats.org/officeDocument/2006/relationships/image" Target="../media/image52.emf"/><Relationship Id="rId13" Type="http://schemas.openxmlformats.org/officeDocument/2006/relationships/image" Target="../media/image53.emf"/><Relationship Id="rId1" Type="http://schemas.openxmlformats.org/officeDocument/2006/relationships/image" Target="../media/image41.emf"/><Relationship Id="rId2" Type="http://schemas.openxmlformats.org/officeDocument/2006/relationships/image" Target="../media/image42.emf"/><Relationship Id="rId3" Type="http://schemas.openxmlformats.org/officeDocument/2006/relationships/image" Target="../media/image43.emf"/><Relationship Id="rId4" Type="http://schemas.openxmlformats.org/officeDocument/2006/relationships/image" Target="../media/image44.emf"/><Relationship Id="rId5" Type="http://schemas.openxmlformats.org/officeDocument/2006/relationships/image" Target="../media/image45.emf"/><Relationship Id="rId6" Type="http://schemas.openxmlformats.org/officeDocument/2006/relationships/image" Target="../media/image46.emf"/><Relationship Id="rId7" Type="http://schemas.openxmlformats.org/officeDocument/2006/relationships/image" Target="../media/image47.emf"/><Relationship Id="rId8" Type="http://schemas.openxmlformats.org/officeDocument/2006/relationships/image" Target="../media/image48.emf"/><Relationship Id="rId9" Type="http://schemas.openxmlformats.org/officeDocument/2006/relationships/image" Target="../media/image49.emf"/><Relationship Id="rId10" Type="http://schemas.openxmlformats.org/officeDocument/2006/relationships/image" Target="../media/image5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6.emf"/><Relationship Id="rId4" Type="http://schemas.openxmlformats.org/officeDocument/2006/relationships/image" Target="../media/image57.emf"/><Relationship Id="rId5" Type="http://schemas.openxmlformats.org/officeDocument/2006/relationships/image" Target="../media/image58.emf"/><Relationship Id="rId6" Type="http://schemas.openxmlformats.org/officeDocument/2006/relationships/image" Target="../media/image59.emf"/><Relationship Id="rId7" Type="http://schemas.openxmlformats.org/officeDocument/2006/relationships/image" Target="../media/image60.emf"/><Relationship Id="rId1" Type="http://schemas.openxmlformats.org/officeDocument/2006/relationships/image" Target="../media/image54.emf"/><Relationship Id="rId2" Type="http://schemas.openxmlformats.org/officeDocument/2006/relationships/image" Target="../media/image5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F82C11-29D2-0842-8C1E-10DB46F990EF}" type="datetimeFigureOut">
              <a:rPr lang="en-US" smtClean="0"/>
              <a:t>27/04/13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289824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82C11-29D2-0842-8C1E-10DB46F990EF}" type="datetimeFigureOut">
              <a:rPr lang="en-US" smtClean="0"/>
              <a:t>27/04/13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62644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82C11-29D2-0842-8C1E-10DB46F990EF}" type="datetimeFigureOut">
              <a:rPr lang="en-US" smtClean="0"/>
              <a:t>27/04/13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153917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82C11-29D2-0842-8C1E-10DB46F990EF}" type="datetimeFigureOut">
              <a:rPr lang="en-US" smtClean="0"/>
              <a:t>27/04/13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159222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82C11-29D2-0842-8C1E-10DB46F990EF}" type="datetimeFigureOut">
              <a:rPr lang="en-US" smtClean="0"/>
              <a:t>27/04/13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57012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82C11-29D2-0842-8C1E-10DB46F990EF}" type="datetimeFigureOut">
              <a:rPr lang="en-US" smtClean="0"/>
              <a:t>27/04/13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75912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82C11-29D2-0842-8C1E-10DB46F990EF}" type="datetimeFigureOut">
              <a:rPr lang="en-US" smtClean="0"/>
              <a:t>27/04/13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298627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82C11-29D2-0842-8C1E-10DB46F990EF}" type="datetimeFigureOut">
              <a:rPr lang="en-US" smtClean="0"/>
              <a:t>27/04/13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405188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2C11-29D2-0842-8C1E-10DB46F990EF}" type="datetimeFigureOut">
              <a:rPr lang="en-US" smtClean="0"/>
              <a:t>27/04/13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165325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82C11-29D2-0842-8C1E-10DB46F990EF}" type="datetimeFigureOut">
              <a:rPr lang="en-US" smtClean="0"/>
              <a:t>27/04/13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412690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82C11-29D2-0842-8C1E-10DB46F990EF}" type="datetimeFigureOut">
              <a:rPr lang="en-US" smtClean="0"/>
              <a:t>27/04/13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45B4F-BE10-0141-91A0-56CD29469E05}" type="slidenum">
              <a:rPr lang="en-US" smtClean="0"/>
              <a:t>‹#›</a:t>
            </a:fld>
            <a:endParaRPr lang="en-US"/>
          </a:p>
        </p:txBody>
      </p:sp>
    </p:spTree>
    <p:extLst>
      <p:ext uri="{BB962C8B-B14F-4D97-AF65-F5344CB8AC3E}">
        <p14:creationId xmlns:p14="http://schemas.microsoft.com/office/powerpoint/2010/main" val="2774800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82C11-29D2-0842-8C1E-10DB46F990EF}" type="datetimeFigureOut">
              <a:rPr lang="en-US" smtClean="0"/>
              <a:t>27/04/13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45B4F-BE10-0141-91A0-56CD29469E05}" type="slidenum">
              <a:rPr lang="en-US" smtClean="0"/>
              <a:t>‹#›</a:t>
            </a:fld>
            <a:endParaRPr lang="en-US"/>
          </a:p>
        </p:txBody>
      </p:sp>
    </p:spTree>
    <p:extLst>
      <p:ext uri="{BB962C8B-B14F-4D97-AF65-F5344CB8AC3E}">
        <p14:creationId xmlns:p14="http://schemas.microsoft.com/office/powerpoint/2010/main" val="3440807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9.emf"/><Relationship Id="rId21" Type="http://schemas.openxmlformats.org/officeDocument/2006/relationships/oleObject" Target="../embeddings/oleObject10.bin"/><Relationship Id="rId22" Type="http://schemas.openxmlformats.org/officeDocument/2006/relationships/image" Target="../media/image10.emf"/><Relationship Id="rId23" Type="http://schemas.openxmlformats.org/officeDocument/2006/relationships/oleObject" Target="../embeddings/oleObject11.bin"/><Relationship Id="rId24" Type="http://schemas.openxmlformats.org/officeDocument/2006/relationships/image" Target="../media/image11.emf"/><Relationship Id="rId25" Type="http://schemas.openxmlformats.org/officeDocument/2006/relationships/oleObject" Target="../embeddings/oleObject12.bin"/><Relationship Id="rId26" Type="http://schemas.openxmlformats.org/officeDocument/2006/relationships/image" Target="../media/image12.emf"/><Relationship Id="rId27" Type="http://schemas.openxmlformats.org/officeDocument/2006/relationships/oleObject" Target="../embeddings/oleObject13.bin"/><Relationship Id="rId28" Type="http://schemas.openxmlformats.org/officeDocument/2006/relationships/image" Target="../media/image13.emf"/><Relationship Id="rId29" Type="http://schemas.openxmlformats.org/officeDocument/2006/relationships/oleObject" Target="../embeddings/oleObject14.bin"/><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30" Type="http://schemas.openxmlformats.org/officeDocument/2006/relationships/image" Target="../media/image14.emf"/><Relationship Id="rId31" Type="http://schemas.openxmlformats.org/officeDocument/2006/relationships/oleObject" Target="../embeddings/oleObject15.bin"/><Relationship Id="rId32" Type="http://schemas.openxmlformats.org/officeDocument/2006/relationships/image" Target="../media/image15.emf"/><Relationship Id="rId9" Type="http://schemas.openxmlformats.org/officeDocument/2006/relationships/oleObject" Target="../embeddings/oleObject4.bin"/><Relationship Id="rId6" Type="http://schemas.openxmlformats.org/officeDocument/2006/relationships/image" Target="../media/image2.emf"/><Relationship Id="rId7" Type="http://schemas.openxmlformats.org/officeDocument/2006/relationships/oleObject" Target="../embeddings/oleObject3.bin"/><Relationship Id="rId8" Type="http://schemas.openxmlformats.org/officeDocument/2006/relationships/image" Target="../media/image3.emf"/><Relationship Id="rId33" Type="http://schemas.openxmlformats.org/officeDocument/2006/relationships/oleObject" Target="../embeddings/oleObject16.bin"/><Relationship Id="rId34" Type="http://schemas.openxmlformats.org/officeDocument/2006/relationships/image" Target="../media/image16.emf"/><Relationship Id="rId35" Type="http://schemas.openxmlformats.org/officeDocument/2006/relationships/oleObject" Target="../embeddings/oleObject17.bin"/><Relationship Id="rId36" Type="http://schemas.openxmlformats.org/officeDocument/2006/relationships/image" Target="../media/image17.emf"/><Relationship Id="rId10" Type="http://schemas.openxmlformats.org/officeDocument/2006/relationships/image" Target="../media/image4.emf"/><Relationship Id="rId11" Type="http://schemas.openxmlformats.org/officeDocument/2006/relationships/oleObject" Target="../embeddings/oleObject5.bin"/><Relationship Id="rId12" Type="http://schemas.openxmlformats.org/officeDocument/2006/relationships/image" Target="../media/image5.emf"/><Relationship Id="rId13" Type="http://schemas.openxmlformats.org/officeDocument/2006/relationships/oleObject" Target="../embeddings/oleObject6.bin"/><Relationship Id="rId14" Type="http://schemas.openxmlformats.org/officeDocument/2006/relationships/image" Target="../media/image6.emf"/><Relationship Id="rId15" Type="http://schemas.openxmlformats.org/officeDocument/2006/relationships/oleObject" Target="../embeddings/oleObject7.bin"/><Relationship Id="rId16" Type="http://schemas.openxmlformats.org/officeDocument/2006/relationships/image" Target="../media/image7.emf"/><Relationship Id="rId17" Type="http://schemas.openxmlformats.org/officeDocument/2006/relationships/oleObject" Target="../embeddings/oleObject8.bin"/><Relationship Id="rId18" Type="http://schemas.openxmlformats.org/officeDocument/2006/relationships/image" Target="../media/image8.emf"/><Relationship Id="rId19" Type="http://schemas.openxmlformats.org/officeDocument/2006/relationships/oleObject" Target="../embeddings/oleObject9.bin"/><Relationship Id="rId37" Type="http://schemas.openxmlformats.org/officeDocument/2006/relationships/oleObject" Target="../embeddings/oleObject18.bin"/><Relationship Id="rId38" Type="http://schemas.openxmlformats.org/officeDocument/2006/relationships/image" Target="../media/image18.emf"/></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22.bin"/><Relationship Id="rId20" Type="http://schemas.openxmlformats.org/officeDocument/2006/relationships/image" Target="../media/image27.emf"/><Relationship Id="rId21" Type="http://schemas.openxmlformats.org/officeDocument/2006/relationships/oleObject" Target="../embeddings/oleObject28.bin"/><Relationship Id="rId22" Type="http://schemas.openxmlformats.org/officeDocument/2006/relationships/image" Target="../media/image28.emf"/><Relationship Id="rId23" Type="http://schemas.openxmlformats.org/officeDocument/2006/relationships/oleObject" Target="../embeddings/oleObject29.bin"/><Relationship Id="rId24" Type="http://schemas.openxmlformats.org/officeDocument/2006/relationships/image" Target="../media/image29.emf"/><Relationship Id="rId25" Type="http://schemas.openxmlformats.org/officeDocument/2006/relationships/oleObject" Target="../embeddings/oleObject30.bin"/><Relationship Id="rId26" Type="http://schemas.openxmlformats.org/officeDocument/2006/relationships/image" Target="../media/image30.emf"/><Relationship Id="rId27" Type="http://schemas.openxmlformats.org/officeDocument/2006/relationships/oleObject" Target="../embeddings/oleObject31.bin"/><Relationship Id="rId28" Type="http://schemas.openxmlformats.org/officeDocument/2006/relationships/image" Target="../media/image31.emf"/><Relationship Id="rId29" Type="http://schemas.openxmlformats.org/officeDocument/2006/relationships/oleObject" Target="../embeddings/oleObject32.bin"/><Relationship Id="rId30" Type="http://schemas.openxmlformats.org/officeDocument/2006/relationships/image" Target="../media/image32.emf"/><Relationship Id="rId10" Type="http://schemas.openxmlformats.org/officeDocument/2006/relationships/image" Target="../media/image22.emf"/><Relationship Id="rId11" Type="http://schemas.openxmlformats.org/officeDocument/2006/relationships/oleObject" Target="../embeddings/oleObject23.bin"/><Relationship Id="rId12" Type="http://schemas.openxmlformats.org/officeDocument/2006/relationships/image" Target="../media/image23.emf"/><Relationship Id="rId13" Type="http://schemas.openxmlformats.org/officeDocument/2006/relationships/oleObject" Target="../embeddings/oleObject24.bin"/><Relationship Id="rId14" Type="http://schemas.openxmlformats.org/officeDocument/2006/relationships/image" Target="../media/image24.emf"/><Relationship Id="rId15" Type="http://schemas.openxmlformats.org/officeDocument/2006/relationships/oleObject" Target="../embeddings/oleObject25.bin"/><Relationship Id="rId16" Type="http://schemas.openxmlformats.org/officeDocument/2006/relationships/image" Target="../media/image25.emf"/><Relationship Id="rId17" Type="http://schemas.openxmlformats.org/officeDocument/2006/relationships/oleObject" Target="../embeddings/oleObject26.bin"/><Relationship Id="rId18" Type="http://schemas.openxmlformats.org/officeDocument/2006/relationships/image" Target="../media/image26.emf"/><Relationship Id="rId19" Type="http://schemas.openxmlformats.org/officeDocument/2006/relationships/oleObject" Target="../embeddings/oleObject27.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19.bin"/><Relationship Id="rId4" Type="http://schemas.openxmlformats.org/officeDocument/2006/relationships/image" Target="../media/image19.emf"/><Relationship Id="rId5" Type="http://schemas.openxmlformats.org/officeDocument/2006/relationships/oleObject" Target="../embeddings/oleObject20.bin"/><Relationship Id="rId6" Type="http://schemas.openxmlformats.org/officeDocument/2006/relationships/image" Target="../media/image20.emf"/><Relationship Id="rId7" Type="http://schemas.openxmlformats.org/officeDocument/2006/relationships/oleObject" Target="../embeddings/oleObject21.bin"/><Relationship Id="rId8" Type="http://schemas.openxmlformats.org/officeDocument/2006/relationships/image" Target="../media/image21.emf"/></Relationships>
</file>

<file path=ppt/slides/_rels/slide3.xml.rels><?xml version="1.0" encoding="UTF-8" standalone="yes"?>
<Relationships xmlns="http://schemas.openxmlformats.org/package/2006/relationships"><Relationship Id="rId11" Type="http://schemas.openxmlformats.org/officeDocument/2006/relationships/oleObject" Target="../embeddings/oleObject37.bin"/><Relationship Id="rId12" Type="http://schemas.openxmlformats.org/officeDocument/2006/relationships/image" Target="../media/image37.emf"/><Relationship Id="rId13" Type="http://schemas.openxmlformats.org/officeDocument/2006/relationships/oleObject" Target="../embeddings/oleObject38.bin"/><Relationship Id="rId14" Type="http://schemas.openxmlformats.org/officeDocument/2006/relationships/image" Target="../media/image38.emf"/><Relationship Id="rId15" Type="http://schemas.openxmlformats.org/officeDocument/2006/relationships/oleObject" Target="../embeddings/oleObject39.bin"/><Relationship Id="rId16" Type="http://schemas.openxmlformats.org/officeDocument/2006/relationships/image" Target="../media/image39.emf"/><Relationship Id="rId17" Type="http://schemas.openxmlformats.org/officeDocument/2006/relationships/oleObject" Target="../embeddings/oleObject40.bin"/><Relationship Id="rId18" Type="http://schemas.openxmlformats.org/officeDocument/2006/relationships/image" Target="../media/image40.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3.bin"/><Relationship Id="rId4" Type="http://schemas.openxmlformats.org/officeDocument/2006/relationships/image" Target="../media/image33.emf"/><Relationship Id="rId5" Type="http://schemas.openxmlformats.org/officeDocument/2006/relationships/oleObject" Target="../embeddings/oleObject34.bin"/><Relationship Id="rId6" Type="http://schemas.openxmlformats.org/officeDocument/2006/relationships/image" Target="../media/image34.emf"/><Relationship Id="rId7" Type="http://schemas.openxmlformats.org/officeDocument/2006/relationships/oleObject" Target="../embeddings/oleObject35.bin"/><Relationship Id="rId8" Type="http://schemas.openxmlformats.org/officeDocument/2006/relationships/image" Target="../media/image35.emf"/><Relationship Id="rId9" Type="http://schemas.openxmlformats.org/officeDocument/2006/relationships/oleObject" Target="../embeddings/oleObject36.bin"/><Relationship Id="rId10" Type="http://schemas.openxmlformats.org/officeDocument/2006/relationships/image" Target="../media/image36.emf"/></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44.bin"/><Relationship Id="rId20" Type="http://schemas.openxmlformats.org/officeDocument/2006/relationships/image" Target="../media/image49.emf"/><Relationship Id="rId21" Type="http://schemas.openxmlformats.org/officeDocument/2006/relationships/oleObject" Target="../embeddings/oleObject50.bin"/><Relationship Id="rId22" Type="http://schemas.openxmlformats.org/officeDocument/2006/relationships/image" Target="../media/image50.emf"/><Relationship Id="rId23" Type="http://schemas.openxmlformats.org/officeDocument/2006/relationships/oleObject" Target="../embeddings/oleObject51.bin"/><Relationship Id="rId24" Type="http://schemas.openxmlformats.org/officeDocument/2006/relationships/image" Target="../media/image51.emf"/><Relationship Id="rId25" Type="http://schemas.openxmlformats.org/officeDocument/2006/relationships/oleObject" Target="../embeddings/oleObject52.bin"/><Relationship Id="rId26" Type="http://schemas.openxmlformats.org/officeDocument/2006/relationships/image" Target="../media/image52.emf"/><Relationship Id="rId27" Type="http://schemas.openxmlformats.org/officeDocument/2006/relationships/oleObject" Target="../embeddings/oleObject53.bin"/><Relationship Id="rId28" Type="http://schemas.openxmlformats.org/officeDocument/2006/relationships/image" Target="../media/image53.emf"/><Relationship Id="rId10" Type="http://schemas.openxmlformats.org/officeDocument/2006/relationships/image" Target="../media/image44.emf"/><Relationship Id="rId11" Type="http://schemas.openxmlformats.org/officeDocument/2006/relationships/oleObject" Target="../embeddings/oleObject45.bin"/><Relationship Id="rId12" Type="http://schemas.openxmlformats.org/officeDocument/2006/relationships/image" Target="../media/image45.emf"/><Relationship Id="rId13" Type="http://schemas.openxmlformats.org/officeDocument/2006/relationships/oleObject" Target="../embeddings/oleObject46.bin"/><Relationship Id="rId14" Type="http://schemas.openxmlformats.org/officeDocument/2006/relationships/image" Target="../media/image46.emf"/><Relationship Id="rId15" Type="http://schemas.openxmlformats.org/officeDocument/2006/relationships/oleObject" Target="../embeddings/oleObject47.bin"/><Relationship Id="rId16" Type="http://schemas.openxmlformats.org/officeDocument/2006/relationships/image" Target="../media/image47.emf"/><Relationship Id="rId17" Type="http://schemas.openxmlformats.org/officeDocument/2006/relationships/oleObject" Target="../embeddings/oleObject48.bin"/><Relationship Id="rId18" Type="http://schemas.openxmlformats.org/officeDocument/2006/relationships/image" Target="../media/image48.emf"/><Relationship Id="rId19" Type="http://schemas.openxmlformats.org/officeDocument/2006/relationships/oleObject" Target="../embeddings/oleObject49.bin"/><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oleObject41.bin"/><Relationship Id="rId4" Type="http://schemas.openxmlformats.org/officeDocument/2006/relationships/image" Target="../media/image41.emf"/><Relationship Id="rId5" Type="http://schemas.openxmlformats.org/officeDocument/2006/relationships/oleObject" Target="../embeddings/oleObject42.bin"/><Relationship Id="rId6" Type="http://schemas.openxmlformats.org/officeDocument/2006/relationships/image" Target="../media/image42.emf"/><Relationship Id="rId7" Type="http://schemas.openxmlformats.org/officeDocument/2006/relationships/oleObject" Target="../embeddings/oleObject43.bin"/><Relationship Id="rId8" Type="http://schemas.openxmlformats.org/officeDocument/2006/relationships/image" Target="../media/image43.emf"/></Relationships>
</file>

<file path=ppt/slides/_rels/slide5.xml.rels><?xml version="1.0" encoding="UTF-8" standalone="yes"?>
<Relationships xmlns="http://schemas.openxmlformats.org/package/2006/relationships"><Relationship Id="rId11" Type="http://schemas.openxmlformats.org/officeDocument/2006/relationships/oleObject" Target="../embeddings/oleObject57.bin"/><Relationship Id="rId12" Type="http://schemas.openxmlformats.org/officeDocument/2006/relationships/image" Target="../media/image57.emf"/><Relationship Id="rId13" Type="http://schemas.openxmlformats.org/officeDocument/2006/relationships/oleObject" Target="../embeddings/oleObject58.bin"/><Relationship Id="rId14" Type="http://schemas.openxmlformats.org/officeDocument/2006/relationships/image" Target="../media/image58.emf"/><Relationship Id="rId15" Type="http://schemas.openxmlformats.org/officeDocument/2006/relationships/oleObject" Target="../embeddings/oleObject59.bin"/><Relationship Id="rId16" Type="http://schemas.openxmlformats.org/officeDocument/2006/relationships/image" Target="../media/image59.emf"/><Relationship Id="rId17" Type="http://schemas.openxmlformats.org/officeDocument/2006/relationships/oleObject" Target="../embeddings/oleObject60.bin"/><Relationship Id="rId18" Type="http://schemas.openxmlformats.org/officeDocument/2006/relationships/image" Target="../media/image60.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oleObject" Target="../embeddings/oleObject54.bin"/><Relationship Id="rId6" Type="http://schemas.openxmlformats.org/officeDocument/2006/relationships/image" Target="../media/image54.emf"/><Relationship Id="rId7" Type="http://schemas.openxmlformats.org/officeDocument/2006/relationships/oleObject" Target="../embeddings/oleObject55.bin"/><Relationship Id="rId8" Type="http://schemas.openxmlformats.org/officeDocument/2006/relationships/image" Target="../media/image55.emf"/><Relationship Id="rId9" Type="http://schemas.openxmlformats.org/officeDocument/2006/relationships/oleObject" Target="../embeddings/oleObject56.bin"/><Relationship Id="rId10" Type="http://schemas.openxmlformats.org/officeDocument/2006/relationships/image" Target="../media/image5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2033" y="417789"/>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2034" y="417788"/>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FIRST PRINCIPLES WORKED EXAMPLE</a:t>
            </a:r>
            <a:endParaRPr lang="en-US" sz="1200" dirty="0">
              <a:solidFill>
                <a:schemeClr val="bg1">
                  <a:lumMod val="85000"/>
                </a:schemeClr>
              </a:solidFill>
              <a:latin typeface="Helvetica Light"/>
              <a:cs typeface="Helvetica Light"/>
            </a:endParaRPr>
          </a:p>
        </p:txBody>
      </p:sp>
      <p:sp>
        <p:nvSpPr>
          <p:cNvPr id="6" name="TextBox 5"/>
          <p:cNvSpPr txBox="1"/>
          <p:nvPr/>
        </p:nvSpPr>
        <p:spPr>
          <a:xfrm>
            <a:off x="802034" y="694787"/>
            <a:ext cx="3325089" cy="707886"/>
          </a:xfrm>
          <a:prstGeom prst="rect">
            <a:avLst/>
          </a:prstGeom>
          <a:noFill/>
        </p:spPr>
        <p:txBody>
          <a:bodyPr wrap="square" rtlCol="0">
            <a:spAutoFit/>
          </a:bodyPr>
          <a:lstStyle/>
          <a:p>
            <a:r>
              <a:rPr lang="en-US" sz="1000" dirty="0" smtClean="0">
                <a:latin typeface="Helvetica Light"/>
                <a:cs typeface="Helvetica Light"/>
              </a:rPr>
              <a:t>First Principles is used to find the slope of the tangent at any given point. It is a formula that shows the first derivative, a function that represents the gradient (slope) of another function.</a:t>
            </a:r>
            <a:endParaRPr lang="en-US" sz="1000" dirty="0">
              <a:latin typeface="Helvetica Light"/>
              <a:cs typeface="Helvetica Light"/>
            </a:endParaRPr>
          </a:p>
        </p:txBody>
      </p:sp>
      <p:sp>
        <p:nvSpPr>
          <p:cNvPr id="7" name="TextBox 6"/>
          <p:cNvSpPr txBox="1"/>
          <p:nvPr/>
        </p:nvSpPr>
        <p:spPr>
          <a:xfrm>
            <a:off x="802035" y="1432082"/>
            <a:ext cx="3325089" cy="400110"/>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FIND THE FIRST DERVIATIVE OF x</a:t>
            </a:r>
            <a:r>
              <a:rPr lang="en-US" sz="1000" baseline="30000" dirty="0" smtClean="0">
                <a:solidFill>
                  <a:schemeClr val="bg1">
                    <a:lumMod val="85000"/>
                  </a:schemeClr>
                </a:solidFill>
                <a:latin typeface="Helvetica Light"/>
                <a:cs typeface="Helvetica Light"/>
              </a:rPr>
              <a:t>2</a:t>
            </a:r>
            <a:r>
              <a:rPr lang="en-US" sz="1000" dirty="0" smtClean="0">
                <a:solidFill>
                  <a:schemeClr val="bg1">
                    <a:lumMod val="85000"/>
                  </a:schemeClr>
                </a:solidFill>
                <a:latin typeface="Helvetica Light"/>
                <a:cs typeface="Helvetica Light"/>
              </a:rPr>
              <a:t>+5x+6 AND HENCE, THE F’(3)</a:t>
            </a:r>
            <a:endParaRPr lang="en-US" sz="1000" dirty="0">
              <a:solidFill>
                <a:schemeClr val="bg1">
                  <a:lumMod val="85000"/>
                </a:schemeClr>
              </a:solidFill>
              <a:latin typeface="Helvetica Light"/>
              <a:cs typeface="Helvetica Light"/>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111504334"/>
              </p:ext>
            </p:extLst>
          </p:nvPr>
        </p:nvGraphicFramePr>
        <p:xfrm>
          <a:off x="949103" y="1924050"/>
          <a:ext cx="1130300" cy="228600"/>
        </p:xfrm>
        <a:graphic>
          <a:graphicData uri="http://schemas.openxmlformats.org/presentationml/2006/ole">
            <mc:AlternateContent xmlns:mc="http://schemas.openxmlformats.org/markup-compatibility/2006">
              <mc:Choice xmlns:v="urn:schemas-microsoft-com:vml" Requires="v">
                <p:oleObj spid="_x0000_s1185" name="Equation" r:id="rId3" imgW="1130300" imgH="228600" progId="Equation.DSMT4">
                  <p:embed/>
                </p:oleObj>
              </mc:Choice>
              <mc:Fallback>
                <p:oleObj name="Equation" r:id="rId3" imgW="1130300" imgH="228600" progId="Equation.DSMT4">
                  <p:embed/>
                  <p:pic>
                    <p:nvPicPr>
                      <p:cNvPr id="0" name=""/>
                      <p:cNvPicPr/>
                      <p:nvPr/>
                    </p:nvPicPr>
                    <p:blipFill>
                      <a:blip r:embed="rId4"/>
                      <a:stretch>
                        <a:fillRect/>
                      </a:stretch>
                    </p:blipFill>
                    <p:spPr>
                      <a:xfrm>
                        <a:off x="949103" y="1924050"/>
                        <a:ext cx="1130300" cy="2286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00475871"/>
              </p:ext>
            </p:extLst>
          </p:nvPr>
        </p:nvGraphicFramePr>
        <p:xfrm>
          <a:off x="2341563" y="1832192"/>
          <a:ext cx="1663700" cy="393700"/>
        </p:xfrm>
        <a:graphic>
          <a:graphicData uri="http://schemas.openxmlformats.org/presentationml/2006/ole">
            <mc:AlternateContent xmlns:mc="http://schemas.openxmlformats.org/markup-compatibility/2006">
              <mc:Choice xmlns:v="urn:schemas-microsoft-com:vml" Requires="v">
                <p:oleObj spid="_x0000_s1186" name="Equation" r:id="rId5" imgW="1663700" imgH="393700" progId="Equation.DSMT4">
                  <p:embed/>
                </p:oleObj>
              </mc:Choice>
              <mc:Fallback>
                <p:oleObj name="Equation" r:id="rId5" imgW="1663700" imgH="393700" progId="Equation.DSMT4">
                  <p:embed/>
                  <p:pic>
                    <p:nvPicPr>
                      <p:cNvPr id="0" name=""/>
                      <p:cNvPicPr/>
                      <p:nvPr/>
                    </p:nvPicPr>
                    <p:blipFill>
                      <a:blip r:embed="rId6"/>
                      <a:stretch>
                        <a:fillRect/>
                      </a:stretch>
                    </p:blipFill>
                    <p:spPr>
                      <a:xfrm>
                        <a:off x="2341563" y="1832192"/>
                        <a:ext cx="1663700" cy="3937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862437492"/>
              </p:ext>
            </p:extLst>
          </p:nvPr>
        </p:nvGraphicFramePr>
        <p:xfrm>
          <a:off x="995363" y="3171513"/>
          <a:ext cx="2844800" cy="419100"/>
        </p:xfrm>
        <a:graphic>
          <a:graphicData uri="http://schemas.openxmlformats.org/presentationml/2006/ole">
            <mc:AlternateContent xmlns:mc="http://schemas.openxmlformats.org/markup-compatibility/2006">
              <mc:Choice xmlns:v="urn:schemas-microsoft-com:vml" Requires="v">
                <p:oleObj spid="_x0000_s1187" name="Equation" r:id="rId7" imgW="2844800" imgH="419100" progId="Equation.DSMT4">
                  <p:embed/>
                </p:oleObj>
              </mc:Choice>
              <mc:Fallback>
                <p:oleObj name="Equation" r:id="rId7" imgW="2844800" imgH="419100" progId="Equation.DSMT4">
                  <p:embed/>
                  <p:pic>
                    <p:nvPicPr>
                      <p:cNvPr id="0" name=""/>
                      <p:cNvPicPr/>
                      <p:nvPr/>
                    </p:nvPicPr>
                    <p:blipFill>
                      <a:blip r:embed="rId8"/>
                      <a:stretch>
                        <a:fillRect/>
                      </a:stretch>
                    </p:blipFill>
                    <p:spPr>
                      <a:xfrm>
                        <a:off x="995363" y="3171513"/>
                        <a:ext cx="2844800" cy="419100"/>
                      </a:xfrm>
                      <a:prstGeom prst="rect">
                        <a:avLst/>
                      </a:prstGeom>
                    </p:spPr>
                  </p:pic>
                </p:oleObj>
              </mc:Fallback>
            </mc:AlternateContent>
          </a:graphicData>
        </a:graphic>
      </p:graphicFrame>
      <p:sp>
        <p:nvSpPr>
          <p:cNvPr id="13" name="TextBox 12"/>
          <p:cNvSpPr txBox="1"/>
          <p:nvPr/>
        </p:nvSpPr>
        <p:spPr>
          <a:xfrm>
            <a:off x="841843" y="2239410"/>
            <a:ext cx="3325089" cy="1015663"/>
          </a:xfrm>
          <a:prstGeom prst="rect">
            <a:avLst/>
          </a:prstGeom>
          <a:noFill/>
        </p:spPr>
        <p:txBody>
          <a:bodyPr wrap="square" rtlCol="0">
            <a:spAutoFit/>
          </a:bodyPr>
          <a:lstStyle/>
          <a:p>
            <a:r>
              <a:rPr lang="en-US" sz="1000" dirty="0" smtClean="0">
                <a:latin typeface="Helvetica Light"/>
                <a:cs typeface="Helvetica Light"/>
              </a:rPr>
              <a:t>Substitute values into the equation, the f(</a:t>
            </a:r>
            <a:r>
              <a:rPr lang="en-US" sz="1000" dirty="0" err="1" smtClean="0">
                <a:latin typeface="Helvetica Light"/>
                <a:cs typeface="Helvetica Light"/>
              </a:rPr>
              <a:t>x+h</a:t>
            </a:r>
            <a:r>
              <a:rPr lang="en-US" sz="1000" dirty="0" smtClean="0">
                <a:latin typeface="Helvetica Light"/>
                <a:cs typeface="Helvetica Light"/>
              </a:rPr>
              <a:t>) simply means that wherever there is an x, it is replaced by an </a:t>
            </a:r>
            <a:r>
              <a:rPr lang="en-US" sz="1000" dirty="0" err="1" smtClean="0">
                <a:latin typeface="Helvetica Light"/>
                <a:cs typeface="Helvetica Light"/>
              </a:rPr>
              <a:t>x+h</a:t>
            </a:r>
            <a:r>
              <a:rPr lang="en-US" sz="1000" dirty="0" smtClean="0">
                <a:latin typeface="Helvetica Light"/>
                <a:cs typeface="Helvetica Light"/>
              </a:rPr>
              <a:t>. This is based on the idea of using the common slope formula and some distance between two points, x and an </a:t>
            </a:r>
            <a:r>
              <a:rPr lang="en-US" sz="1000" dirty="0" err="1" smtClean="0">
                <a:latin typeface="Helvetica Light"/>
                <a:cs typeface="Helvetica Light"/>
              </a:rPr>
              <a:t>x+h</a:t>
            </a:r>
            <a:r>
              <a:rPr lang="en-US" sz="1000" dirty="0" smtClean="0">
                <a:latin typeface="Helvetica Light"/>
                <a:cs typeface="Helvetica Light"/>
              </a:rPr>
              <a:t> value, where h is approaching a distance of 0.</a:t>
            </a:r>
            <a:endParaRPr lang="en-US" sz="1000" dirty="0">
              <a:latin typeface="Helvetica Light"/>
              <a:cs typeface="Helvetica Light"/>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4007023124"/>
              </p:ext>
            </p:extLst>
          </p:nvPr>
        </p:nvGraphicFramePr>
        <p:xfrm>
          <a:off x="842963" y="4040859"/>
          <a:ext cx="3162300" cy="419100"/>
        </p:xfrm>
        <a:graphic>
          <a:graphicData uri="http://schemas.openxmlformats.org/presentationml/2006/ole">
            <mc:AlternateContent xmlns:mc="http://schemas.openxmlformats.org/markup-compatibility/2006">
              <mc:Choice xmlns:v="urn:schemas-microsoft-com:vml" Requires="v">
                <p:oleObj spid="_x0000_s1188" name="Equation" r:id="rId9" imgW="3162300" imgH="419100" progId="Equation.DSMT4">
                  <p:embed/>
                </p:oleObj>
              </mc:Choice>
              <mc:Fallback>
                <p:oleObj name="Equation" r:id="rId9" imgW="3162300" imgH="419100" progId="Equation.DSMT4">
                  <p:embed/>
                  <p:pic>
                    <p:nvPicPr>
                      <p:cNvPr id="0" name=""/>
                      <p:cNvPicPr/>
                      <p:nvPr/>
                    </p:nvPicPr>
                    <p:blipFill>
                      <a:blip r:embed="rId10"/>
                      <a:stretch>
                        <a:fillRect/>
                      </a:stretch>
                    </p:blipFill>
                    <p:spPr>
                      <a:xfrm>
                        <a:off x="842963" y="4040859"/>
                        <a:ext cx="3162300" cy="419100"/>
                      </a:xfrm>
                      <a:prstGeom prst="rect">
                        <a:avLst/>
                      </a:prstGeom>
                    </p:spPr>
                  </p:pic>
                </p:oleObj>
              </mc:Fallback>
            </mc:AlternateContent>
          </a:graphicData>
        </a:graphic>
      </p:graphicFrame>
      <p:sp>
        <p:nvSpPr>
          <p:cNvPr id="15" name="TextBox 14"/>
          <p:cNvSpPr txBox="1"/>
          <p:nvPr/>
        </p:nvSpPr>
        <p:spPr>
          <a:xfrm>
            <a:off x="802035" y="3590613"/>
            <a:ext cx="3325088" cy="400110"/>
          </a:xfrm>
          <a:prstGeom prst="rect">
            <a:avLst/>
          </a:prstGeom>
          <a:noFill/>
        </p:spPr>
        <p:txBody>
          <a:bodyPr wrap="square" rtlCol="0">
            <a:spAutoFit/>
          </a:bodyPr>
          <a:lstStyle/>
          <a:p>
            <a:r>
              <a:rPr lang="en-US" sz="1000" dirty="0" smtClean="0">
                <a:latin typeface="Helvetica Light"/>
                <a:cs typeface="Helvetica Light"/>
              </a:rPr>
              <a:t>Expand the bracketed terms using law of expansion x</a:t>
            </a:r>
            <a:r>
              <a:rPr lang="en-US" sz="1000" baseline="30000" dirty="0" smtClean="0">
                <a:latin typeface="Helvetica Light"/>
                <a:cs typeface="Helvetica Light"/>
              </a:rPr>
              <a:t>2</a:t>
            </a:r>
            <a:r>
              <a:rPr lang="en-US" sz="1000" dirty="0" smtClean="0">
                <a:latin typeface="Helvetica Light"/>
                <a:cs typeface="Helvetica Light"/>
              </a:rPr>
              <a:t>+2xh+h</a:t>
            </a:r>
            <a:r>
              <a:rPr lang="en-US" sz="1000" baseline="30000" dirty="0" smtClean="0">
                <a:latin typeface="Helvetica Light"/>
                <a:cs typeface="Helvetica Light"/>
              </a:rPr>
              <a:t>2</a:t>
            </a:r>
            <a:r>
              <a:rPr lang="en-US" sz="1000" dirty="0" smtClean="0">
                <a:latin typeface="Helvetica Light"/>
                <a:cs typeface="Helvetica Light"/>
              </a:rPr>
              <a:t> can be expanded from (</a:t>
            </a:r>
            <a:r>
              <a:rPr lang="en-US" sz="1000" dirty="0" err="1" smtClean="0">
                <a:latin typeface="Helvetica Light"/>
                <a:cs typeface="Helvetica Light"/>
              </a:rPr>
              <a:t>x+h</a:t>
            </a:r>
            <a:r>
              <a:rPr lang="en-US" sz="1000" dirty="0" smtClean="0">
                <a:latin typeface="Helvetica Light"/>
                <a:cs typeface="Helvetica Light"/>
              </a:rPr>
              <a:t>)</a:t>
            </a:r>
            <a:r>
              <a:rPr lang="en-US" sz="1000" baseline="30000" dirty="0" smtClean="0">
                <a:latin typeface="Helvetica Light"/>
                <a:cs typeface="Helvetica Light"/>
              </a:rPr>
              <a:t>2</a:t>
            </a:r>
            <a:endParaRPr lang="en-US" sz="1000" dirty="0">
              <a:latin typeface="Helvetica Light"/>
              <a:cs typeface="Helvetica Light"/>
            </a:endParaRPr>
          </a:p>
        </p:txBody>
      </p:sp>
      <p:sp>
        <p:nvSpPr>
          <p:cNvPr id="16" name="TextBox 15"/>
          <p:cNvSpPr txBox="1"/>
          <p:nvPr/>
        </p:nvSpPr>
        <p:spPr>
          <a:xfrm>
            <a:off x="841843" y="4485340"/>
            <a:ext cx="3325088" cy="400110"/>
          </a:xfrm>
          <a:prstGeom prst="rect">
            <a:avLst/>
          </a:prstGeom>
          <a:noFill/>
        </p:spPr>
        <p:txBody>
          <a:bodyPr wrap="square" rtlCol="0">
            <a:spAutoFit/>
          </a:bodyPr>
          <a:lstStyle/>
          <a:p>
            <a:r>
              <a:rPr lang="en-US" sz="1000" dirty="0" smtClean="0">
                <a:latin typeface="Helvetica Light"/>
                <a:cs typeface="Helvetica Light"/>
              </a:rPr>
              <a:t>Terms are then simplified. All terms without a h should cancel. </a:t>
            </a:r>
            <a:endParaRPr lang="en-US" sz="1100" dirty="0">
              <a:latin typeface="Helvetica Light"/>
              <a:cs typeface="Helvetica Light"/>
            </a:endParaRPr>
          </a:p>
        </p:txBody>
      </p:sp>
      <p:sp>
        <p:nvSpPr>
          <p:cNvPr id="2" name="TextBox 1"/>
          <p:cNvSpPr txBox="1"/>
          <p:nvPr/>
        </p:nvSpPr>
        <p:spPr>
          <a:xfrm>
            <a:off x="2599044" y="4761558"/>
            <a:ext cx="1528079" cy="1477328"/>
          </a:xfrm>
          <a:prstGeom prst="rect">
            <a:avLst/>
          </a:prstGeom>
          <a:noFill/>
        </p:spPr>
        <p:txBody>
          <a:bodyPr wrap="square" rtlCol="0">
            <a:spAutoFit/>
          </a:bodyPr>
          <a:lstStyle/>
          <a:p>
            <a:r>
              <a:rPr lang="en-US" sz="1000" dirty="0">
                <a:latin typeface="Helvetica Light"/>
                <a:cs typeface="Helvetica Light"/>
              </a:rPr>
              <a:t>We can not let h=0 yet, as this would result in the denominator being 0, hence we must isolate all h values from the numerator</a:t>
            </a:r>
            <a:r>
              <a:rPr lang="en-US" sz="1000" dirty="0" smtClean="0">
                <a:latin typeface="Helvetica Light"/>
                <a:cs typeface="Helvetica Light"/>
              </a:rPr>
              <a:t>.</a:t>
            </a:r>
          </a:p>
          <a:p>
            <a:endParaRPr lang="en-US" sz="1000" dirty="0">
              <a:latin typeface="Helvetica Light"/>
              <a:cs typeface="Helvetica Light"/>
            </a:endParaRPr>
          </a:p>
          <a:p>
            <a:r>
              <a:rPr lang="en-US" sz="1000" dirty="0" smtClean="0">
                <a:latin typeface="Helvetica Light"/>
                <a:cs typeface="Helvetica Light"/>
              </a:rPr>
              <a:t>Then h can go to zero and there is our answer</a:t>
            </a:r>
          </a:p>
        </p:txBody>
      </p:sp>
      <p:graphicFrame>
        <p:nvGraphicFramePr>
          <p:cNvPr id="17" name="Object 16"/>
          <p:cNvGraphicFramePr>
            <a:graphicFrameLocks noChangeAspect="1"/>
          </p:cNvGraphicFramePr>
          <p:nvPr>
            <p:extLst>
              <p:ext uri="{D42A27DB-BD31-4B8C-83A1-F6EECF244321}">
                <p14:modId xmlns:p14="http://schemas.microsoft.com/office/powerpoint/2010/main" val="2778448850"/>
              </p:ext>
            </p:extLst>
          </p:nvPr>
        </p:nvGraphicFramePr>
        <p:xfrm>
          <a:off x="949103" y="4751042"/>
          <a:ext cx="1574800" cy="419100"/>
        </p:xfrm>
        <a:graphic>
          <a:graphicData uri="http://schemas.openxmlformats.org/presentationml/2006/ole">
            <mc:AlternateContent xmlns:mc="http://schemas.openxmlformats.org/markup-compatibility/2006">
              <mc:Choice xmlns:v="urn:schemas-microsoft-com:vml" Requires="v">
                <p:oleObj spid="_x0000_s1189" name="Equation" r:id="rId11" imgW="1574800" imgH="419100" progId="Equation.DSMT4">
                  <p:embed/>
                </p:oleObj>
              </mc:Choice>
              <mc:Fallback>
                <p:oleObj name="Equation" r:id="rId11" imgW="1574800" imgH="419100" progId="Equation.DSMT4">
                  <p:embed/>
                  <p:pic>
                    <p:nvPicPr>
                      <p:cNvPr id="0" name=""/>
                      <p:cNvPicPr/>
                      <p:nvPr/>
                    </p:nvPicPr>
                    <p:blipFill>
                      <a:blip r:embed="rId12"/>
                      <a:stretch>
                        <a:fillRect/>
                      </a:stretch>
                    </p:blipFill>
                    <p:spPr>
                      <a:xfrm>
                        <a:off x="949103" y="4751042"/>
                        <a:ext cx="1574800" cy="4191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386702330"/>
              </p:ext>
            </p:extLst>
          </p:nvPr>
        </p:nvGraphicFramePr>
        <p:xfrm>
          <a:off x="1014413" y="5183188"/>
          <a:ext cx="1536700" cy="393700"/>
        </p:xfrm>
        <a:graphic>
          <a:graphicData uri="http://schemas.openxmlformats.org/presentationml/2006/ole">
            <mc:AlternateContent xmlns:mc="http://schemas.openxmlformats.org/markup-compatibility/2006">
              <mc:Choice xmlns:v="urn:schemas-microsoft-com:vml" Requires="v">
                <p:oleObj spid="_x0000_s1190" name="Equation" r:id="rId13" imgW="1536700" imgH="393700" progId="Equation.DSMT4">
                  <p:embed/>
                </p:oleObj>
              </mc:Choice>
              <mc:Fallback>
                <p:oleObj name="Equation" r:id="rId13" imgW="1536700" imgH="393700" progId="Equation.DSMT4">
                  <p:embed/>
                  <p:pic>
                    <p:nvPicPr>
                      <p:cNvPr id="0" name=""/>
                      <p:cNvPicPr/>
                      <p:nvPr/>
                    </p:nvPicPr>
                    <p:blipFill>
                      <a:blip r:embed="rId14"/>
                      <a:stretch>
                        <a:fillRect/>
                      </a:stretch>
                    </p:blipFill>
                    <p:spPr>
                      <a:xfrm>
                        <a:off x="1014413" y="5183188"/>
                        <a:ext cx="1536700" cy="3937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032790751"/>
              </p:ext>
            </p:extLst>
          </p:nvPr>
        </p:nvGraphicFramePr>
        <p:xfrm>
          <a:off x="1290638" y="5612390"/>
          <a:ext cx="889000" cy="203200"/>
        </p:xfrm>
        <a:graphic>
          <a:graphicData uri="http://schemas.openxmlformats.org/presentationml/2006/ole">
            <mc:AlternateContent xmlns:mc="http://schemas.openxmlformats.org/markup-compatibility/2006">
              <mc:Choice xmlns:v="urn:schemas-microsoft-com:vml" Requires="v">
                <p:oleObj spid="_x0000_s1191" name="Equation" r:id="rId15" imgW="889000" imgH="203200" progId="Equation.DSMT4">
                  <p:embed/>
                </p:oleObj>
              </mc:Choice>
              <mc:Fallback>
                <p:oleObj name="Equation" r:id="rId15" imgW="889000" imgH="203200" progId="Equation.DSMT4">
                  <p:embed/>
                  <p:pic>
                    <p:nvPicPr>
                      <p:cNvPr id="0" name=""/>
                      <p:cNvPicPr/>
                      <p:nvPr/>
                    </p:nvPicPr>
                    <p:blipFill>
                      <a:blip r:embed="rId16"/>
                      <a:stretch>
                        <a:fillRect/>
                      </a:stretch>
                    </p:blipFill>
                    <p:spPr>
                      <a:xfrm>
                        <a:off x="1290638" y="5612390"/>
                        <a:ext cx="889000" cy="203200"/>
                      </a:xfrm>
                      <a:prstGeom prst="rect">
                        <a:avLst/>
                      </a:prstGeom>
                    </p:spPr>
                  </p:pic>
                </p:oleObj>
              </mc:Fallback>
            </mc:AlternateContent>
          </a:graphicData>
        </a:graphic>
      </p:graphicFrame>
      <p:sp>
        <p:nvSpPr>
          <p:cNvPr id="3" name="TextBox 2"/>
          <p:cNvSpPr txBox="1"/>
          <p:nvPr/>
        </p:nvSpPr>
        <p:spPr>
          <a:xfrm>
            <a:off x="876381" y="5798900"/>
            <a:ext cx="1680940" cy="553998"/>
          </a:xfrm>
          <a:prstGeom prst="rect">
            <a:avLst/>
          </a:prstGeom>
          <a:noFill/>
        </p:spPr>
        <p:txBody>
          <a:bodyPr wrap="square" rtlCol="0">
            <a:spAutoFit/>
          </a:bodyPr>
          <a:lstStyle/>
          <a:p>
            <a:r>
              <a:rPr lang="en-US" sz="1000" dirty="0" smtClean="0"/>
              <a:t>This means that 2x+5 represents the slope of the original function</a:t>
            </a:r>
            <a:endParaRPr lang="en-US" sz="1000" dirty="0"/>
          </a:p>
        </p:txBody>
      </p:sp>
      <p:sp>
        <p:nvSpPr>
          <p:cNvPr id="36" name="Rectangle 35"/>
          <p:cNvSpPr/>
          <p:nvPr/>
        </p:nvSpPr>
        <p:spPr>
          <a:xfrm>
            <a:off x="4463323" y="431690"/>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463324" y="431689"/>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POWER RULE WORKED EXAMPLE</a:t>
            </a:r>
            <a:endParaRPr lang="en-US" sz="1200" dirty="0">
              <a:solidFill>
                <a:schemeClr val="bg1">
                  <a:lumMod val="85000"/>
                </a:schemeClr>
              </a:solidFill>
              <a:latin typeface="Helvetica Light"/>
              <a:cs typeface="Helvetica Light"/>
            </a:endParaRPr>
          </a:p>
        </p:txBody>
      </p:sp>
      <p:sp>
        <p:nvSpPr>
          <p:cNvPr id="38" name="TextBox 37"/>
          <p:cNvSpPr txBox="1"/>
          <p:nvPr/>
        </p:nvSpPr>
        <p:spPr>
          <a:xfrm>
            <a:off x="4463324" y="708688"/>
            <a:ext cx="3325089" cy="707886"/>
          </a:xfrm>
          <a:prstGeom prst="rect">
            <a:avLst/>
          </a:prstGeom>
          <a:noFill/>
        </p:spPr>
        <p:txBody>
          <a:bodyPr wrap="square" rtlCol="0">
            <a:spAutoFit/>
          </a:bodyPr>
          <a:lstStyle/>
          <a:p>
            <a:r>
              <a:rPr lang="en-US" sz="1000" dirty="0" smtClean="0">
                <a:latin typeface="Helvetica Light"/>
                <a:cs typeface="Helvetica Light"/>
              </a:rPr>
              <a:t>The Power Rule is used to differentiate terms and is a fundamental process involved in other rules of differentiation, like the quotient and product rule. The Power Rule is always applied to a term in this process.</a:t>
            </a:r>
            <a:endParaRPr lang="en-US" sz="1000" dirty="0">
              <a:latin typeface="Helvetica Light"/>
              <a:cs typeface="Helvetica Light"/>
            </a:endParaRPr>
          </a:p>
        </p:txBody>
      </p:sp>
      <p:sp>
        <p:nvSpPr>
          <p:cNvPr id="39" name="TextBox 38"/>
          <p:cNvSpPr txBox="1"/>
          <p:nvPr/>
        </p:nvSpPr>
        <p:spPr>
          <a:xfrm>
            <a:off x="4463325" y="1445983"/>
            <a:ext cx="3325089" cy="246221"/>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DIFFERENTIATE 6x</a:t>
            </a:r>
            <a:r>
              <a:rPr lang="en-US" sz="1000" baseline="30000" dirty="0">
                <a:solidFill>
                  <a:schemeClr val="bg1">
                    <a:lumMod val="85000"/>
                  </a:schemeClr>
                </a:solidFill>
                <a:latin typeface="Helvetica Light"/>
                <a:cs typeface="Helvetica Light"/>
              </a:rPr>
              <a:t>4</a:t>
            </a:r>
            <a:endParaRPr lang="en-US" sz="1000" dirty="0">
              <a:solidFill>
                <a:schemeClr val="bg1">
                  <a:lumMod val="85000"/>
                </a:schemeClr>
              </a:solidFill>
              <a:latin typeface="Helvetica Light"/>
              <a:cs typeface="Helvetica Light"/>
            </a:endParaRPr>
          </a:p>
        </p:txBody>
      </p:sp>
      <p:graphicFrame>
        <p:nvGraphicFramePr>
          <p:cNvPr id="40" name="Object 39"/>
          <p:cNvGraphicFramePr>
            <a:graphicFrameLocks noChangeAspect="1"/>
          </p:cNvGraphicFramePr>
          <p:nvPr>
            <p:extLst>
              <p:ext uri="{D42A27DB-BD31-4B8C-83A1-F6EECF244321}">
                <p14:modId xmlns:p14="http://schemas.microsoft.com/office/powerpoint/2010/main" val="1714429974"/>
              </p:ext>
            </p:extLst>
          </p:nvPr>
        </p:nvGraphicFramePr>
        <p:xfrm>
          <a:off x="4826000" y="1819800"/>
          <a:ext cx="698500" cy="228600"/>
        </p:xfrm>
        <a:graphic>
          <a:graphicData uri="http://schemas.openxmlformats.org/presentationml/2006/ole">
            <mc:AlternateContent xmlns:mc="http://schemas.openxmlformats.org/markup-compatibility/2006">
              <mc:Choice xmlns:v="urn:schemas-microsoft-com:vml" Requires="v">
                <p:oleObj spid="_x0000_s1192" name="Equation" r:id="rId17" imgW="698500" imgH="228600" progId="Equation.DSMT4">
                  <p:embed/>
                </p:oleObj>
              </mc:Choice>
              <mc:Fallback>
                <p:oleObj name="Equation" r:id="rId17" imgW="698500" imgH="228600" progId="Equation.DSMT4">
                  <p:embed/>
                  <p:pic>
                    <p:nvPicPr>
                      <p:cNvPr id="0" name=""/>
                      <p:cNvPicPr/>
                      <p:nvPr/>
                    </p:nvPicPr>
                    <p:blipFill>
                      <a:blip r:embed="rId18"/>
                      <a:stretch>
                        <a:fillRect/>
                      </a:stretch>
                    </p:blipFill>
                    <p:spPr>
                      <a:xfrm>
                        <a:off x="4826000" y="1819800"/>
                        <a:ext cx="698500" cy="228600"/>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2955284574"/>
              </p:ext>
            </p:extLst>
          </p:nvPr>
        </p:nvGraphicFramePr>
        <p:xfrm>
          <a:off x="6402388" y="1793341"/>
          <a:ext cx="863600" cy="228600"/>
        </p:xfrm>
        <a:graphic>
          <a:graphicData uri="http://schemas.openxmlformats.org/presentationml/2006/ole">
            <mc:AlternateContent xmlns:mc="http://schemas.openxmlformats.org/markup-compatibility/2006">
              <mc:Choice xmlns:v="urn:schemas-microsoft-com:vml" Requires="v">
                <p:oleObj spid="_x0000_s1193" name="Equation" r:id="rId19" imgW="863600" imgH="228600" progId="Equation.DSMT4">
                  <p:embed/>
                </p:oleObj>
              </mc:Choice>
              <mc:Fallback>
                <p:oleObj name="Equation" r:id="rId19" imgW="863600" imgH="228600" progId="Equation.DSMT4">
                  <p:embed/>
                  <p:pic>
                    <p:nvPicPr>
                      <p:cNvPr id="0" name=""/>
                      <p:cNvPicPr/>
                      <p:nvPr/>
                    </p:nvPicPr>
                    <p:blipFill>
                      <a:blip r:embed="rId20"/>
                      <a:stretch>
                        <a:fillRect/>
                      </a:stretch>
                    </p:blipFill>
                    <p:spPr>
                      <a:xfrm>
                        <a:off x="6402388" y="1793341"/>
                        <a:ext cx="863600" cy="228600"/>
                      </a:xfrm>
                      <a:prstGeom prst="rect">
                        <a:avLst/>
                      </a:prstGeom>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2673044765"/>
              </p:ext>
            </p:extLst>
          </p:nvPr>
        </p:nvGraphicFramePr>
        <p:xfrm>
          <a:off x="5626393" y="3404339"/>
          <a:ext cx="1117600" cy="228600"/>
        </p:xfrm>
        <a:graphic>
          <a:graphicData uri="http://schemas.openxmlformats.org/presentationml/2006/ole">
            <mc:AlternateContent xmlns:mc="http://schemas.openxmlformats.org/markup-compatibility/2006">
              <mc:Choice xmlns:v="urn:schemas-microsoft-com:vml" Requires="v">
                <p:oleObj spid="_x0000_s1194" name="Equation" r:id="rId21" imgW="1117600" imgH="228600" progId="Equation.DSMT4">
                  <p:embed/>
                </p:oleObj>
              </mc:Choice>
              <mc:Fallback>
                <p:oleObj name="Equation" r:id="rId21" imgW="1117600" imgH="228600" progId="Equation.DSMT4">
                  <p:embed/>
                  <p:pic>
                    <p:nvPicPr>
                      <p:cNvPr id="0" name=""/>
                      <p:cNvPicPr/>
                      <p:nvPr/>
                    </p:nvPicPr>
                    <p:blipFill>
                      <a:blip r:embed="rId22"/>
                      <a:stretch>
                        <a:fillRect/>
                      </a:stretch>
                    </p:blipFill>
                    <p:spPr>
                      <a:xfrm>
                        <a:off x="5626393" y="3404339"/>
                        <a:ext cx="1117600" cy="228600"/>
                      </a:xfrm>
                      <a:prstGeom prst="rect">
                        <a:avLst/>
                      </a:prstGeom>
                    </p:spPr>
                  </p:pic>
                </p:oleObj>
              </mc:Fallback>
            </mc:AlternateContent>
          </a:graphicData>
        </a:graphic>
      </p:graphicFrame>
      <p:sp>
        <p:nvSpPr>
          <p:cNvPr id="43" name="TextBox 42"/>
          <p:cNvSpPr txBox="1"/>
          <p:nvPr/>
        </p:nvSpPr>
        <p:spPr>
          <a:xfrm>
            <a:off x="4459726" y="2064494"/>
            <a:ext cx="3325089" cy="1323439"/>
          </a:xfrm>
          <a:prstGeom prst="rect">
            <a:avLst/>
          </a:prstGeom>
          <a:noFill/>
        </p:spPr>
        <p:txBody>
          <a:bodyPr wrap="square" rtlCol="0">
            <a:spAutoFit/>
          </a:bodyPr>
          <a:lstStyle/>
          <a:p>
            <a:r>
              <a:rPr lang="en-US" sz="1000" dirty="0" smtClean="0">
                <a:latin typeface="Helvetica Light"/>
                <a:cs typeface="Helvetica Light"/>
              </a:rPr>
              <a:t>The exponent is brought down to the number next to the co-efficient. These two numbers are then multiplied together (the coefficient and the exponent) to get the product of these two integers. Sometimes, an exponent or co-efficient may be fraction, the same process still occurs, refer to multiplying fractions for more guidance.</a:t>
            </a:r>
          </a:p>
          <a:p>
            <a:endParaRPr lang="en-US" sz="1000" dirty="0">
              <a:latin typeface="Helvetica Light"/>
              <a:cs typeface="Helvetica Light"/>
            </a:endParaRPr>
          </a:p>
          <a:p>
            <a:r>
              <a:rPr lang="en-US" sz="1000" dirty="0" smtClean="0">
                <a:latin typeface="Helvetica Light"/>
                <a:cs typeface="Helvetica Light"/>
              </a:rPr>
              <a:t>1 is then subtracted from the exponent.</a:t>
            </a:r>
          </a:p>
        </p:txBody>
      </p:sp>
      <p:sp>
        <p:nvSpPr>
          <p:cNvPr id="46" name="TextBox 45"/>
          <p:cNvSpPr txBox="1"/>
          <p:nvPr/>
        </p:nvSpPr>
        <p:spPr>
          <a:xfrm>
            <a:off x="4459727" y="3586794"/>
            <a:ext cx="3325088" cy="415498"/>
          </a:xfrm>
          <a:prstGeom prst="rect">
            <a:avLst/>
          </a:prstGeom>
          <a:noFill/>
        </p:spPr>
        <p:txBody>
          <a:bodyPr wrap="square" rtlCol="0">
            <a:spAutoFit/>
          </a:bodyPr>
          <a:lstStyle/>
          <a:p>
            <a:r>
              <a:rPr lang="en-US" sz="1000" dirty="0" smtClean="0">
                <a:latin typeface="Helvetica Light"/>
                <a:cs typeface="Helvetica Light"/>
              </a:rPr>
              <a:t>Numbers and values are then simplified accordingly in order to find the derivative of the term.</a:t>
            </a:r>
            <a:endParaRPr lang="en-US" sz="1000" dirty="0">
              <a:latin typeface="Helvetica Light"/>
              <a:cs typeface="Helvetica Light"/>
            </a:endParaRPr>
          </a:p>
        </p:txBody>
      </p:sp>
      <p:sp>
        <p:nvSpPr>
          <p:cNvPr id="51" name="TextBox 50"/>
          <p:cNvSpPr txBox="1"/>
          <p:nvPr/>
        </p:nvSpPr>
        <p:spPr>
          <a:xfrm>
            <a:off x="4463325" y="4180439"/>
            <a:ext cx="3321490" cy="553998"/>
          </a:xfrm>
          <a:prstGeom prst="rect">
            <a:avLst/>
          </a:prstGeom>
          <a:noFill/>
        </p:spPr>
        <p:txBody>
          <a:bodyPr wrap="square" rtlCol="0">
            <a:spAutoFit/>
          </a:bodyPr>
          <a:lstStyle/>
          <a:p>
            <a:r>
              <a:rPr lang="en-US" sz="1000" dirty="0" smtClean="0">
                <a:latin typeface="Helvetica Light"/>
                <a:cs typeface="Helvetica Light"/>
              </a:rPr>
              <a:t>This means that the function 6x</a:t>
            </a:r>
            <a:r>
              <a:rPr lang="en-US" sz="1000" baseline="30000" dirty="0" smtClean="0">
                <a:latin typeface="Helvetica Light"/>
                <a:cs typeface="Helvetica Light"/>
              </a:rPr>
              <a:t>4</a:t>
            </a:r>
            <a:r>
              <a:rPr lang="en-US" sz="1000" dirty="0" smtClean="0">
                <a:latin typeface="Helvetica Light"/>
                <a:cs typeface="Helvetica Light"/>
              </a:rPr>
              <a:t> has a derivative of 24x</a:t>
            </a:r>
            <a:r>
              <a:rPr lang="en-US" sz="1000" baseline="30000" dirty="0" smtClean="0">
                <a:latin typeface="Helvetica Light"/>
                <a:cs typeface="Helvetica Light"/>
              </a:rPr>
              <a:t>3</a:t>
            </a:r>
            <a:r>
              <a:rPr lang="en-US" sz="1000" dirty="0" smtClean="0">
                <a:latin typeface="Helvetica Light"/>
                <a:cs typeface="Helvetica Light"/>
              </a:rPr>
              <a:t>, which is a function that represents another function. </a:t>
            </a:r>
            <a:endParaRPr lang="en-US" sz="1000" dirty="0">
              <a:latin typeface="Helvetica Light"/>
              <a:cs typeface="Helvetica Light"/>
            </a:endParaRPr>
          </a:p>
        </p:txBody>
      </p:sp>
      <p:graphicFrame>
        <p:nvGraphicFramePr>
          <p:cNvPr id="52" name="Object 51"/>
          <p:cNvGraphicFramePr>
            <a:graphicFrameLocks noChangeAspect="1"/>
          </p:cNvGraphicFramePr>
          <p:nvPr>
            <p:extLst>
              <p:ext uri="{D42A27DB-BD31-4B8C-83A1-F6EECF244321}">
                <p14:modId xmlns:p14="http://schemas.microsoft.com/office/powerpoint/2010/main" val="437734280"/>
              </p:ext>
            </p:extLst>
          </p:nvPr>
        </p:nvGraphicFramePr>
        <p:xfrm>
          <a:off x="5784850" y="3986730"/>
          <a:ext cx="800100" cy="228600"/>
        </p:xfrm>
        <a:graphic>
          <a:graphicData uri="http://schemas.openxmlformats.org/presentationml/2006/ole">
            <mc:AlternateContent xmlns:mc="http://schemas.openxmlformats.org/markup-compatibility/2006">
              <mc:Choice xmlns:v="urn:schemas-microsoft-com:vml" Requires="v">
                <p:oleObj spid="_x0000_s1195" name="Equation" r:id="rId23" imgW="800100" imgH="228600" progId="Equation.DSMT4">
                  <p:embed/>
                </p:oleObj>
              </mc:Choice>
              <mc:Fallback>
                <p:oleObj name="Equation" r:id="rId23" imgW="800100" imgH="228600" progId="Equation.DSMT4">
                  <p:embed/>
                  <p:pic>
                    <p:nvPicPr>
                      <p:cNvPr id="0" name=""/>
                      <p:cNvPicPr/>
                      <p:nvPr/>
                    </p:nvPicPr>
                    <p:blipFill>
                      <a:blip r:embed="rId24"/>
                      <a:stretch>
                        <a:fillRect/>
                      </a:stretch>
                    </p:blipFill>
                    <p:spPr>
                      <a:xfrm>
                        <a:off x="5784850" y="3986730"/>
                        <a:ext cx="800100" cy="228600"/>
                      </a:xfrm>
                      <a:prstGeom prst="rect">
                        <a:avLst/>
                      </a:prstGeom>
                    </p:spPr>
                  </p:pic>
                </p:oleObj>
              </mc:Fallback>
            </mc:AlternateContent>
          </a:graphicData>
        </a:graphic>
      </p:graphicFrame>
      <p:sp>
        <p:nvSpPr>
          <p:cNvPr id="53" name="TextBox 52"/>
          <p:cNvSpPr txBox="1"/>
          <p:nvPr/>
        </p:nvSpPr>
        <p:spPr>
          <a:xfrm>
            <a:off x="4466924" y="4761741"/>
            <a:ext cx="3321490" cy="400110"/>
          </a:xfrm>
          <a:prstGeom prst="rect">
            <a:avLst/>
          </a:prstGeom>
          <a:noFill/>
        </p:spPr>
        <p:txBody>
          <a:bodyPr wrap="square" rtlCol="0">
            <a:spAutoFit/>
          </a:bodyPr>
          <a:lstStyle/>
          <a:p>
            <a:r>
              <a:rPr lang="en-US" sz="1000" dirty="0" smtClean="0">
                <a:latin typeface="Helvetica Light"/>
                <a:cs typeface="Helvetica Light"/>
              </a:rPr>
              <a:t>Here is another example with fractional and surd values, the same process is applied</a:t>
            </a:r>
            <a:endParaRPr lang="en-US" sz="1000" dirty="0">
              <a:latin typeface="Helvetica Light"/>
              <a:cs typeface="Helvetica Light"/>
            </a:endParaRPr>
          </a:p>
        </p:txBody>
      </p:sp>
      <p:graphicFrame>
        <p:nvGraphicFramePr>
          <p:cNvPr id="54" name="Object 53"/>
          <p:cNvGraphicFramePr>
            <a:graphicFrameLocks noChangeAspect="1"/>
          </p:cNvGraphicFramePr>
          <p:nvPr>
            <p:extLst>
              <p:ext uri="{D42A27DB-BD31-4B8C-83A1-F6EECF244321}">
                <p14:modId xmlns:p14="http://schemas.microsoft.com/office/powerpoint/2010/main" val="3871801245"/>
              </p:ext>
            </p:extLst>
          </p:nvPr>
        </p:nvGraphicFramePr>
        <p:xfrm>
          <a:off x="4576763" y="5170488"/>
          <a:ext cx="736600" cy="419100"/>
        </p:xfrm>
        <a:graphic>
          <a:graphicData uri="http://schemas.openxmlformats.org/presentationml/2006/ole">
            <mc:AlternateContent xmlns:mc="http://schemas.openxmlformats.org/markup-compatibility/2006">
              <mc:Choice xmlns:v="urn:schemas-microsoft-com:vml" Requires="v">
                <p:oleObj spid="_x0000_s1196" name="Equation" r:id="rId25" imgW="736600" imgH="419100" progId="Equation.DSMT4">
                  <p:embed/>
                </p:oleObj>
              </mc:Choice>
              <mc:Fallback>
                <p:oleObj name="Equation" r:id="rId25" imgW="736600" imgH="419100" progId="Equation.DSMT4">
                  <p:embed/>
                  <p:pic>
                    <p:nvPicPr>
                      <p:cNvPr id="0" name=""/>
                      <p:cNvPicPr/>
                      <p:nvPr/>
                    </p:nvPicPr>
                    <p:blipFill>
                      <a:blip r:embed="rId26"/>
                      <a:stretch>
                        <a:fillRect/>
                      </a:stretch>
                    </p:blipFill>
                    <p:spPr>
                      <a:xfrm>
                        <a:off x="4576763" y="5170488"/>
                        <a:ext cx="736600" cy="419100"/>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2104466513"/>
              </p:ext>
            </p:extLst>
          </p:nvPr>
        </p:nvGraphicFramePr>
        <p:xfrm>
          <a:off x="5454650" y="5157788"/>
          <a:ext cx="1193800" cy="419100"/>
        </p:xfrm>
        <a:graphic>
          <a:graphicData uri="http://schemas.openxmlformats.org/presentationml/2006/ole">
            <mc:AlternateContent xmlns:mc="http://schemas.openxmlformats.org/markup-compatibility/2006">
              <mc:Choice xmlns:v="urn:schemas-microsoft-com:vml" Requires="v">
                <p:oleObj spid="_x0000_s1197" name="Equation" r:id="rId27" imgW="1193800" imgH="419100" progId="Equation.DSMT4">
                  <p:embed/>
                </p:oleObj>
              </mc:Choice>
              <mc:Fallback>
                <p:oleObj name="Equation" r:id="rId27" imgW="1193800" imgH="419100" progId="Equation.DSMT4">
                  <p:embed/>
                  <p:pic>
                    <p:nvPicPr>
                      <p:cNvPr id="0" name=""/>
                      <p:cNvPicPr/>
                      <p:nvPr/>
                    </p:nvPicPr>
                    <p:blipFill>
                      <a:blip r:embed="rId28"/>
                      <a:stretch>
                        <a:fillRect/>
                      </a:stretch>
                    </p:blipFill>
                    <p:spPr>
                      <a:xfrm>
                        <a:off x="5454650" y="5157788"/>
                        <a:ext cx="1193800" cy="419100"/>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209650018"/>
              </p:ext>
            </p:extLst>
          </p:nvPr>
        </p:nvGraphicFramePr>
        <p:xfrm>
          <a:off x="6743993" y="5165488"/>
          <a:ext cx="952500" cy="419100"/>
        </p:xfrm>
        <a:graphic>
          <a:graphicData uri="http://schemas.openxmlformats.org/presentationml/2006/ole">
            <mc:AlternateContent xmlns:mc="http://schemas.openxmlformats.org/markup-compatibility/2006">
              <mc:Choice xmlns:v="urn:schemas-microsoft-com:vml" Requires="v">
                <p:oleObj spid="_x0000_s1198" name="Equation" r:id="rId29" imgW="952500" imgH="419100" progId="Equation.DSMT4">
                  <p:embed/>
                </p:oleObj>
              </mc:Choice>
              <mc:Fallback>
                <p:oleObj name="Equation" r:id="rId29" imgW="952500" imgH="419100" progId="Equation.DSMT4">
                  <p:embed/>
                  <p:pic>
                    <p:nvPicPr>
                      <p:cNvPr id="0" name=""/>
                      <p:cNvPicPr/>
                      <p:nvPr/>
                    </p:nvPicPr>
                    <p:blipFill>
                      <a:blip r:embed="rId30"/>
                      <a:stretch>
                        <a:fillRect/>
                      </a:stretch>
                    </p:blipFill>
                    <p:spPr>
                      <a:xfrm>
                        <a:off x="6743993" y="5165488"/>
                        <a:ext cx="952500" cy="419100"/>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1120955118"/>
              </p:ext>
            </p:extLst>
          </p:nvPr>
        </p:nvGraphicFramePr>
        <p:xfrm>
          <a:off x="4546600" y="5688590"/>
          <a:ext cx="863600" cy="254000"/>
        </p:xfrm>
        <a:graphic>
          <a:graphicData uri="http://schemas.openxmlformats.org/presentationml/2006/ole">
            <mc:AlternateContent xmlns:mc="http://schemas.openxmlformats.org/markup-compatibility/2006">
              <mc:Choice xmlns:v="urn:schemas-microsoft-com:vml" Requires="v">
                <p:oleObj spid="_x0000_s1199" name="Equation" r:id="rId31" imgW="863600" imgH="254000" progId="Equation.DSMT4">
                  <p:embed/>
                </p:oleObj>
              </mc:Choice>
              <mc:Fallback>
                <p:oleObj name="Equation" r:id="rId31" imgW="863600" imgH="254000" progId="Equation.DSMT4">
                  <p:embed/>
                  <p:pic>
                    <p:nvPicPr>
                      <p:cNvPr id="0" name=""/>
                      <p:cNvPicPr/>
                      <p:nvPr/>
                    </p:nvPicPr>
                    <p:blipFill>
                      <a:blip r:embed="rId32"/>
                      <a:stretch>
                        <a:fillRect/>
                      </a:stretch>
                    </p:blipFill>
                    <p:spPr>
                      <a:xfrm>
                        <a:off x="4546600" y="5688590"/>
                        <a:ext cx="863600" cy="254000"/>
                      </a:xfrm>
                      <a:prstGeom prst="rect">
                        <a:avLst/>
                      </a:prstGeom>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2148689547"/>
              </p:ext>
            </p:extLst>
          </p:nvPr>
        </p:nvGraphicFramePr>
        <p:xfrm>
          <a:off x="5454650" y="5671900"/>
          <a:ext cx="1397000" cy="254000"/>
        </p:xfrm>
        <a:graphic>
          <a:graphicData uri="http://schemas.openxmlformats.org/presentationml/2006/ole">
            <mc:AlternateContent xmlns:mc="http://schemas.openxmlformats.org/markup-compatibility/2006">
              <mc:Choice xmlns:v="urn:schemas-microsoft-com:vml" Requires="v">
                <p:oleObj spid="_x0000_s1200" name="Equation" r:id="rId33" imgW="1397000" imgH="254000" progId="Equation.DSMT4">
                  <p:embed/>
                </p:oleObj>
              </mc:Choice>
              <mc:Fallback>
                <p:oleObj name="Equation" r:id="rId33" imgW="1397000" imgH="254000" progId="Equation.DSMT4">
                  <p:embed/>
                  <p:pic>
                    <p:nvPicPr>
                      <p:cNvPr id="0" name=""/>
                      <p:cNvPicPr/>
                      <p:nvPr/>
                    </p:nvPicPr>
                    <p:blipFill>
                      <a:blip r:embed="rId34"/>
                      <a:stretch>
                        <a:fillRect/>
                      </a:stretch>
                    </p:blipFill>
                    <p:spPr>
                      <a:xfrm>
                        <a:off x="5454650" y="5671900"/>
                        <a:ext cx="1397000" cy="254000"/>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651699792"/>
              </p:ext>
            </p:extLst>
          </p:nvPr>
        </p:nvGraphicFramePr>
        <p:xfrm>
          <a:off x="6797814" y="5653676"/>
          <a:ext cx="990600" cy="254000"/>
        </p:xfrm>
        <a:graphic>
          <a:graphicData uri="http://schemas.openxmlformats.org/presentationml/2006/ole">
            <mc:AlternateContent xmlns:mc="http://schemas.openxmlformats.org/markup-compatibility/2006">
              <mc:Choice xmlns:v="urn:schemas-microsoft-com:vml" Requires="v">
                <p:oleObj spid="_x0000_s1201" name="Equation" r:id="rId35" imgW="990600" imgH="254000" progId="Equation.DSMT4">
                  <p:embed/>
                </p:oleObj>
              </mc:Choice>
              <mc:Fallback>
                <p:oleObj name="Equation" r:id="rId35" imgW="990600" imgH="254000" progId="Equation.DSMT4">
                  <p:embed/>
                  <p:pic>
                    <p:nvPicPr>
                      <p:cNvPr id="0" name=""/>
                      <p:cNvPicPr/>
                      <p:nvPr/>
                    </p:nvPicPr>
                    <p:blipFill>
                      <a:blip r:embed="rId36"/>
                      <a:stretch>
                        <a:fillRect/>
                      </a:stretch>
                    </p:blipFill>
                    <p:spPr>
                      <a:xfrm>
                        <a:off x="6797814" y="5653676"/>
                        <a:ext cx="990600" cy="254000"/>
                      </a:xfrm>
                      <a:prstGeom prst="rect">
                        <a:avLst/>
                      </a:prstGeom>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3979614627"/>
              </p:ext>
            </p:extLst>
          </p:nvPr>
        </p:nvGraphicFramePr>
        <p:xfrm>
          <a:off x="5207000" y="6076950"/>
          <a:ext cx="1155700" cy="215900"/>
        </p:xfrm>
        <a:graphic>
          <a:graphicData uri="http://schemas.openxmlformats.org/presentationml/2006/ole">
            <mc:AlternateContent xmlns:mc="http://schemas.openxmlformats.org/markup-compatibility/2006">
              <mc:Choice xmlns:v="urn:schemas-microsoft-com:vml" Requires="v">
                <p:oleObj spid="_x0000_s1202" name="Equation" r:id="rId37" imgW="1155700" imgH="215900" progId="Equation.DSMT4">
                  <p:embed/>
                </p:oleObj>
              </mc:Choice>
              <mc:Fallback>
                <p:oleObj name="Equation" r:id="rId37" imgW="1155700" imgH="215900" progId="Equation.DSMT4">
                  <p:embed/>
                  <p:pic>
                    <p:nvPicPr>
                      <p:cNvPr id="0" name=""/>
                      <p:cNvPicPr/>
                      <p:nvPr/>
                    </p:nvPicPr>
                    <p:blipFill>
                      <a:blip r:embed="rId38"/>
                      <a:stretch>
                        <a:fillRect/>
                      </a:stretch>
                    </p:blipFill>
                    <p:spPr>
                      <a:xfrm>
                        <a:off x="5207000" y="6076950"/>
                        <a:ext cx="1155700" cy="215900"/>
                      </a:xfrm>
                      <a:prstGeom prst="rect">
                        <a:avLst/>
                      </a:prstGeom>
                    </p:spPr>
                  </p:pic>
                </p:oleObj>
              </mc:Fallback>
            </mc:AlternateContent>
          </a:graphicData>
        </a:graphic>
      </p:graphicFrame>
    </p:spTree>
    <p:extLst>
      <p:ext uri="{BB962C8B-B14F-4D97-AF65-F5344CB8AC3E}">
        <p14:creationId xmlns:p14="http://schemas.microsoft.com/office/powerpoint/2010/main" val="183739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63323" y="431690"/>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463324" y="431689"/>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POWER RULE WORKED EXAMPLE</a:t>
            </a:r>
            <a:endParaRPr lang="en-US" sz="1200" dirty="0">
              <a:solidFill>
                <a:schemeClr val="bg1">
                  <a:lumMod val="85000"/>
                </a:schemeClr>
              </a:solidFill>
              <a:latin typeface="Helvetica Light"/>
              <a:cs typeface="Helvetica Light"/>
            </a:endParaRPr>
          </a:p>
        </p:txBody>
      </p:sp>
      <p:sp>
        <p:nvSpPr>
          <p:cNvPr id="7" name="TextBox 6"/>
          <p:cNvSpPr txBox="1"/>
          <p:nvPr/>
        </p:nvSpPr>
        <p:spPr>
          <a:xfrm>
            <a:off x="4463324" y="708688"/>
            <a:ext cx="3325089" cy="707886"/>
          </a:xfrm>
          <a:prstGeom prst="rect">
            <a:avLst/>
          </a:prstGeom>
          <a:noFill/>
        </p:spPr>
        <p:txBody>
          <a:bodyPr wrap="square" rtlCol="0">
            <a:spAutoFit/>
          </a:bodyPr>
          <a:lstStyle/>
          <a:p>
            <a:r>
              <a:rPr lang="en-US" sz="1000" dirty="0" smtClean="0">
                <a:latin typeface="Helvetica Light"/>
                <a:cs typeface="Helvetica Light"/>
              </a:rPr>
              <a:t>The Power Rule is used to differentiate terms and is a fundamental process involved in other rules of differentiation, like the quotient and product rule. The Power Rule is always applied to a term in this process.</a:t>
            </a:r>
            <a:endParaRPr lang="en-US" sz="1000" dirty="0">
              <a:latin typeface="Helvetica Light"/>
              <a:cs typeface="Helvetica Light"/>
            </a:endParaRPr>
          </a:p>
        </p:txBody>
      </p:sp>
      <p:sp>
        <p:nvSpPr>
          <p:cNvPr id="8" name="TextBox 7"/>
          <p:cNvSpPr txBox="1"/>
          <p:nvPr/>
        </p:nvSpPr>
        <p:spPr>
          <a:xfrm>
            <a:off x="4463325" y="1445983"/>
            <a:ext cx="3325089" cy="246221"/>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DIFFERENTIATE x</a:t>
            </a:r>
            <a:r>
              <a:rPr lang="en-US" sz="1000" baseline="30000" dirty="0" smtClean="0">
                <a:solidFill>
                  <a:schemeClr val="bg1">
                    <a:lumMod val="85000"/>
                  </a:schemeClr>
                </a:solidFill>
                <a:latin typeface="Helvetica Light"/>
                <a:cs typeface="Helvetica Light"/>
              </a:rPr>
              <a:t>4</a:t>
            </a:r>
            <a:endParaRPr lang="en-US" sz="1000" dirty="0">
              <a:solidFill>
                <a:schemeClr val="bg1">
                  <a:lumMod val="85000"/>
                </a:schemeClr>
              </a:solidFill>
              <a:latin typeface="Helvetica Light"/>
              <a:cs typeface="Helvetica Ligh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840786584"/>
              </p:ext>
            </p:extLst>
          </p:nvPr>
        </p:nvGraphicFramePr>
        <p:xfrm>
          <a:off x="4870450" y="1819275"/>
          <a:ext cx="609600" cy="228600"/>
        </p:xfrm>
        <a:graphic>
          <a:graphicData uri="http://schemas.openxmlformats.org/presentationml/2006/ole">
            <mc:AlternateContent xmlns:mc="http://schemas.openxmlformats.org/markup-compatibility/2006">
              <mc:Choice xmlns:v="urn:schemas-microsoft-com:vml" Requires="v">
                <p:oleObj spid="_x0000_s2166" name="Equation" r:id="rId3" imgW="609600" imgH="228600" progId="Equation.DSMT4">
                  <p:embed/>
                </p:oleObj>
              </mc:Choice>
              <mc:Fallback>
                <p:oleObj name="Equation" r:id="rId3" imgW="609600" imgH="228600" progId="Equation.DSMT4">
                  <p:embed/>
                  <p:pic>
                    <p:nvPicPr>
                      <p:cNvPr id="0" name=""/>
                      <p:cNvPicPr/>
                      <p:nvPr/>
                    </p:nvPicPr>
                    <p:blipFill>
                      <a:blip r:embed="rId4"/>
                      <a:stretch>
                        <a:fillRect/>
                      </a:stretch>
                    </p:blipFill>
                    <p:spPr>
                      <a:xfrm>
                        <a:off x="4870450" y="1819275"/>
                        <a:ext cx="609600" cy="2286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00856697"/>
              </p:ext>
            </p:extLst>
          </p:nvPr>
        </p:nvGraphicFramePr>
        <p:xfrm>
          <a:off x="6402388" y="1793341"/>
          <a:ext cx="863600" cy="228600"/>
        </p:xfrm>
        <a:graphic>
          <a:graphicData uri="http://schemas.openxmlformats.org/presentationml/2006/ole">
            <mc:AlternateContent xmlns:mc="http://schemas.openxmlformats.org/markup-compatibility/2006">
              <mc:Choice xmlns:v="urn:schemas-microsoft-com:vml" Requires="v">
                <p:oleObj spid="_x0000_s2167" name="Equation" r:id="rId5" imgW="863600" imgH="228600" progId="Equation.DSMT4">
                  <p:embed/>
                </p:oleObj>
              </mc:Choice>
              <mc:Fallback>
                <p:oleObj name="Equation" r:id="rId5" imgW="863600" imgH="228600" progId="Equation.DSMT4">
                  <p:embed/>
                  <p:pic>
                    <p:nvPicPr>
                      <p:cNvPr id="0" name=""/>
                      <p:cNvPicPr/>
                      <p:nvPr/>
                    </p:nvPicPr>
                    <p:blipFill>
                      <a:blip r:embed="rId6"/>
                      <a:stretch>
                        <a:fillRect/>
                      </a:stretch>
                    </p:blipFill>
                    <p:spPr>
                      <a:xfrm>
                        <a:off x="6402388" y="1793341"/>
                        <a:ext cx="863600" cy="2286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41848139"/>
              </p:ext>
            </p:extLst>
          </p:nvPr>
        </p:nvGraphicFramePr>
        <p:xfrm>
          <a:off x="5784850" y="2616200"/>
          <a:ext cx="723900" cy="228600"/>
        </p:xfrm>
        <a:graphic>
          <a:graphicData uri="http://schemas.openxmlformats.org/presentationml/2006/ole">
            <mc:AlternateContent xmlns:mc="http://schemas.openxmlformats.org/markup-compatibility/2006">
              <mc:Choice xmlns:v="urn:schemas-microsoft-com:vml" Requires="v">
                <p:oleObj spid="_x0000_s2168" name="Equation" r:id="rId7" imgW="723900" imgH="228600" progId="Equation.DSMT4">
                  <p:embed/>
                </p:oleObj>
              </mc:Choice>
              <mc:Fallback>
                <p:oleObj name="Equation" r:id="rId7" imgW="723900" imgH="228600" progId="Equation.DSMT4">
                  <p:embed/>
                  <p:pic>
                    <p:nvPicPr>
                      <p:cNvPr id="0" name=""/>
                      <p:cNvPicPr/>
                      <p:nvPr/>
                    </p:nvPicPr>
                    <p:blipFill>
                      <a:blip r:embed="rId8"/>
                      <a:stretch>
                        <a:fillRect/>
                      </a:stretch>
                    </p:blipFill>
                    <p:spPr>
                      <a:xfrm>
                        <a:off x="5784850" y="2616200"/>
                        <a:ext cx="723900" cy="228600"/>
                      </a:xfrm>
                      <a:prstGeom prst="rect">
                        <a:avLst/>
                      </a:prstGeom>
                    </p:spPr>
                  </p:pic>
                </p:oleObj>
              </mc:Fallback>
            </mc:AlternateContent>
          </a:graphicData>
        </a:graphic>
      </p:graphicFrame>
      <p:sp>
        <p:nvSpPr>
          <p:cNvPr id="12" name="TextBox 11"/>
          <p:cNvSpPr txBox="1"/>
          <p:nvPr/>
        </p:nvSpPr>
        <p:spPr>
          <a:xfrm>
            <a:off x="4459726" y="2064494"/>
            <a:ext cx="3325089" cy="400110"/>
          </a:xfrm>
          <a:prstGeom prst="rect">
            <a:avLst/>
          </a:prstGeom>
          <a:noFill/>
        </p:spPr>
        <p:txBody>
          <a:bodyPr wrap="square" rtlCol="0">
            <a:spAutoFit/>
          </a:bodyPr>
          <a:lstStyle/>
          <a:p>
            <a:r>
              <a:rPr lang="en-US" sz="1000" dirty="0" smtClean="0">
                <a:latin typeface="Helvetica Light"/>
                <a:cs typeface="Helvetica Light"/>
              </a:rPr>
              <a:t>The exponent is simply brought to the position of the co-efficient and one is subtracted from the exponent.</a:t>
            </a:r>
          </a:p>
        </p:txBody>
      </p:sp>
      <p:sp>
        <p:nvSpPr>
          <p:cNvPr id="16" name="TextBox 15"/>
          <p:cNvSpPr txBox="1"/>
          <p:nvPr/>
        </p:nvSpPr>
        <p:spPr>
          <a:xfrm>
            <a:off x="4459726" y="2869441"/>
            <a:ext cx="3321490" cy="400110"/>
          </a:xfrm>
          <a:prstGeom prst="rect">
            <a:avLst/>
          </a:prstGeom>
          <a:noFill/>
        </p:spPr>
        <p:txBody>
          <a:bodyPr wrap="square" rtlCol="0">
            <a:spAutoFit/>
          </a:bodyPr>
          <a:lstStyle/>
          <a:p>
            <a:r>
              <a:rPr lang="en-US" sz="1000" dirty="0" smtClean="0">
                <a:latin typeface="Helvetica Light"/>
                <a:cs typeface="Helvetica Light"/>
              </a:rPr>
              <a:t>Here is another example with fractional and surd values, the same process is applied</a:t>
            </a:r>
            <a:endParaRPr lang="en-US" sz="1000" dirty="0">
              <a:latin typeface="Helvetica Light"/>
              <a:cs typeface="Helvetica Light"/>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4046647767"/>
              </p:ext>
            </p:extLst>
          </p:nvPr>
        </p:nvGraphicFramePr>
        <p:xfrm>
          <a:off x="4584700" y="3462338"/>
          <a:ext cx="622300" cy="330200"/>
        </p:xfrm>
        <a:graphic>
          <a:graphicData uri="http://schemas.openxmlformats.org/presentationml/2006/ole">
            <mc:AlternateContent xmlns:mc="http://schemas.openxmlformats.org/markup-compatibility/2006">
              <mc:Choice xmlns:v="urn:schemas-microsoft-com:vml" Requires="v">
                <p:oleObj spid="_x0000_s2169" name="Equation" r:id="rId9" imgW="622300" imgH="330200" progId="Equation.DSMT4">
                  <p:embed/>
                </p:oleObj>
              </mc:Choice>
              <mc:Fallback>
                <p:oleObj name="Equation" r:id="rId9" imgW="622300" imgH="330200" progId="Equation.DSMT4">
                  <p:embed/>
                  <p:pic>
                    <p:nvPicPr>
                      <p:cNvPr id="0" name=""/>
                      <p:cNvPicPr/>
                      <p:nvPr/>
                    </p:nvPicPr>
                    <p:blipFill>
                      <a:blip r:embed="rId10"/>
                      <a:stretch>
                        <a:fillRect/>
                      </a:stretch>
                    </p:blipFill>
                    <p:spPr>
                      <a:xfrm>
                        <a:off x="4584700" y="3462338"/>
                        <a:ext cx="622300" cy="3302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25701698"/>
              </p:ext>
            </p:extLst>
          </p:nvPr>
        </p:nvGraphicFramePr>
        <p:xfrm>
          <a:off x="5340350" y="3462338"/>
          <a:ext cx="889000" cy="419100"/>
        </p:xfrm>
        <a:graphic>
          <a:graphicData uri="http://schemas.openxmlformats.org/presentationml/2006/ole">
            <mc:AlternateContent xmlns:mc="http://schemas.openxmlformats.org/markup-compatibility/2006">
              <mc:Choice xmlns:v="urn:schemas-microsoft-com:vml" Requires="v">
                <p:oleObj spid="_x0000_s2170" name="Equation" r:id="rId11" imgW="889000" imgH="419100" progId="Equation.DSMT4">
                  <p:embed/>
                </p:oleObj>
              </mc:Choice>
              <mc:Fallback>
                <p:oleObj name="Equation" r:id="rId11" imgW="889000" imgH="419100" progId="Equation.DSMT4">
                  <p:embed/>
                  <p:pic>
                    <p:nvPicPr>
                      <p:cNvPr id="0" name=""/>
                      <p:cNvPicPr/>
                      <p:nvPr/>
                    </p:nvPicPr>
                    <p:blipFill>
                      <a:blip r:embed="rId12"/>
                      <a:stretch>
                        <a:fillRect/>
                      </a:stretch>
                    </p:blipFill>
                    <p:spPr>
                      <a:xfrm>
                        <a:off x="5340350" y="3462338"/>
                        <a:ext cx="889000" cy="4191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083204555"/>
              </p:ext>
            </p:extLst>
          </p:nvPr>
        </p:nvGraphicFramePr>
        <p:xfrm>
          <a:off x="4584700" y="4087813"/>
          <a:ext cx="673100" cy="254000"/>
        </p:xfrm>
        <a:graphic>
          <a:graphicData uri="http://schemas.openxmlformats.org/presentationml/2006/ole">
            <mc:AlternateContent xmlns:mc="http://schemas.openxmlformats.org/markup-compatibility/2006">
              <mc:Choice xmlns:v="urn:schemas-microsoft-com:vml" Requires="v">
                <p:oleObj spid="_x0000_s2171" name="Equation" r:id="rId13" imgW="673100" imgH="254000" progId="Equation.DSMT4">
                  <p:embed/>
                </p:oleObj>
              </mc:Choice>
              <mc:Fallback>
                <p:oleObj name="Equation" r:id="rId13" imgW="673100" imgH="254000" progId="Equation.DSMT4">
                  <p:embed/>
                  <p:pic>
                    <p:nvPicPr>
                      <p:cNvPr id="0" name=""/>
                      <p:cNvPicPr/>
                      <p:nvPr/>
                    </p:nvPicPr>
                    <p:blipFill>
                      <a:blip r:embed="rId14"/>
                      <a:stretch>
                        <a:fillRect/>
                      </a:stretch>
                    </p:blipFill>
                    <p:spPr>
                      <a:xfrm>
                        <a:off x="4584700" y="4087813"/>
                        <a:ext cx="673100" cy="2540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32014290"/>
              </p:ext>
            </p:extLst>
          </p:nvPr>
        </p:nvGraphicFramePr>
        <p:xfrm>
          <a:off x="5486400" y="4087813"/>
          <a:ext cx="1092200" cy="254000"/>
        </p:xfrm>
        <a:graphic>
          <a:graphicData uri="http://schemas.openxmlformats.org/presentationml/2006/ole">
            <mc:AlternateContent xmlns:mc="http://schemas.openxmlformats.org/markup-compatibility/2006">
              <mc:Choice xmlns:v="urn:schemas-microsoft-com:vml" Requires="v">
                <p:oleObj spid="_x0000_s2172" name="Equation" r:id="rId15" imgW="1092200" imgH="254000" progId="Equation.DSMT4">
                  <p:embed/>
                </p:oleObj>
              </mc:Choice>
              <mc:Fallback>
                <p:oleObj name="Equation" r:id="rId15" imgW="1092200" imgH="254000" progId="Equation.DSMT4">
                  <p:embed/>
                  <p:pic>
                    <p:nvPicPr>
                      <p:cNvPr id="0" name=""/>
                      <p:cNvPicPr/>
                      <p:nvPr/>
                    </p:nvPicPr>
                    <p:blipFill>
                      <a:blip r:embed="rId16"/>
                      <a:stretch>
                        <a:fillRect/>
                      </a:stretch>
                    </p:blipFill>
                    <p:spPr>
                      <a:xfrm>
                        <a:off x="5486400" y="4087813"/>
                        <a:ext cx="1092200" cy="254000"/>
                      </a:xfrm>
                      <a:prstGeom prst="rect">
                        <a:avLst/>
                      </a:prstGeom>
                    </p:spPr>
                  </p:pic>
                </p:oleObj>
              </mc:Fallback>
            </mc:AlternateContent>
          </a:graphicData>
        </a:graphic>
      </p:graphicFrame>
      <p:sp>
        <p:nvSpPr>
          <p:cNvPr id="24" name="TextBox 23"/>
          <p:cNvSpPr txBox="1"/>
          <p:nvPr/>
        </p:nvSpPr>
        <p:spPr>
          <a:xfrm>
            <a:off x="6508750" y="3327440"/>
            <a:ext cx="867924" cy="553998"/>
          </a:xfrm>
          <a:prstGeom prst="rect">
            <a:avLst/>
          </a:prstGeom>
          <a:noFill/>
        </p:spPr>
        <p:txBody>
          <a:bodyPr wrap="square" rtlCol="0">
            <a:spAutoFit/>
          </a:bodyPr>
          <a:lstStyle/>
          <a:p>
            <a:r>
              <a:rPr lang="en-US" sz="1000" dirty="0" smtClean="0">
                <a:latin typeface="Helvetica Light"/>
                <a:cs typeface="Helvetica Light"/>
              </a:rPr>
              <a:t>Note that (7/2) – 1 is 5/2</a:t>
            </a:r>
            <a:endParaRPr lang="en-US" sz="1000" dirty="0">
              <a:latin typeface="Helvetica Light"/>
              <a:cs typeface="Helvetica Light"/>
            </a:endParaRPr>
          </a:p>
        </p:txBody>
      </p:sp>
      <p:sp>
        <p:nvSpPr>
          <p:cNvPr id="25" name="TextBox 24"/>
          <p:cNvSpPr txBox="1"/>
          <p:nvPr/>
        </p:nvSpPr>
        <p:spPr>
          <a:xfrm>
            <a:off x="4459726" y="4385564"/>
            <a:ext cx="3321490" cy="1631216"/>
          </a:xfrm>
          <a:prstGeom prst="rect">
            <a:avLst/>
          </a:prstGeom>
          <a:noFill/>
        </p:spPr>
        <p:txBody>
          <a:bodyPr wrap="square" rtlCol="0">
            <a:spAutoFit/>
          </a:bodyPr>
          <a:lstStyle/>
          <a:p>
            <a:r>
              <a:rPr lang="en-US" sz="1000" dirty="0" smtClean="0">
                <a:latin typeface="Helvetica Light"/>
                <a:cs typeface="Helvetica Light"/>
              </a:rPr>
              <a:t>The formula is based on where n is some value and x is the pronumeral or input value for a function.</a:t>
            </a:r>
          </a:p>
          <a:p>
            <a:endParaRPr lang="en-US" sz="1000" dirty="0">
              <a:latin typeface="Helvetica Light"/>
              <a:cs typeface="Helvetica Light"/>
            </a:endParaRPr>
          </a:p>
          <a:p>
            <a:r>
              <a:rPr lang="en-US" sz="1000" dirty="0" smtClean="0">
                <a:latin typeface="Helvetica Light"/>
                <a:cs typeface="Helvetica Light"/>
              </a:rPr>
              <a:t>It is quite simple, it is just a matter of moving a value and subtracting. Be careful to subtract fractions correctly though. Simplify surds were possible for easier calculations in multiple part questions. Sometimes, you may need to leave it in </a:t>
            </a:r>
            <a:r>
              <a:rPr lang="en-US" sz="1000" dirty="0" err="1" smtClean="0">
                <a:latin typeface="Helvetica Light"/>
                <a:cs typeface="Helvetica Light"/>
              </a:rPr>
              <a:t>sqrt</a:t>
            </a:r>
            <a:r>
              <a:rPr lang="en-US" sz="1000" dirty="0" smtClean="0">
                <a:latin typeface="Helvetica Light"/>
                <a:cs typeface="Helvetica Light"/>
              </a:rPr>
              <a:t>(2) -1 form to have the most elegant solution, this is what I have done above.</a:t>
            </a:r>
            <a:endParaRPr lang="en-US" sz="1000" dirty="0">
              <a:latin typeface="Helvetica Light"/>
              <a:cs typeface="Helvetica Light"/>
            </a:endParaRPr>
          </a:p>
        </p:txBody>
      </p:sp>
      <p:sp>
        <p:nvSpPr>
          <p:cNvPr id="27" name="Rectangle 26"/>
          <p:cNvSpPr/>
          <p:nvPr/>
        </p:nvSpPr>
        <p:spPr>
          <a:xfrm>
            <a:off x="678723" y="606979"/>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678724" y="606978"/>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SUM RULE WORKED EXAMPLE</a:t>
            </a:r>
            <a:endParaRPr lang="en-US" sz="1200" dirty="0">
              <a:solidFill>
                <a:schemeClr val="bg1">
                  <a:lumMod val="85000"/>
                </a:schemeClr>
              </a:solidFill>
              <a:latin typeface="Helvetica Light"/>
              <a:cs typeface="Helvetica Light"/>
            </a:endParaRPr>
          </a:p>
        </p:txBody>
      </p:sp>
      <p:sp>
        <p:nvSpPr>
          <p:cNvPr id="29" name="TextBox 28"/>
          <p:cNvSpPr txBox="1"/>
          <p:nvPr/>
        </p:nvSpPr>
        <p:spPr>
          <a:xfrm>
            <a:off x="678724" y="883977"/>
            <a:ext cx="3325089" cy="707886"/>
          </a:xfrm>
          <a:prstGeom prst="rect">
            <a:avLst/>
          </a:prstGeom>
          <a:noFill/>
        </p:spPr>
        <p:txBody>
          <a:bodyPr wrap="square" rtlCol="0">
            <a:spAutoFit/>
          </a:bodyPr>
          <a:lstStyle/>
          <a:p>
            <a:r>
              <a:rPr lang="en-US" sz="1000" dirty="0" smtClean="0">
                <a:latin typeface="Helvetica Light"/>
                <a:cs typeface="Helvetica Light"/>
              </a:rPr>
              <a:t>The sum rule states that if two or more terms are added or subtracted then their derivatives can be found by applying the power rule to each term individually. Refresh your knowledge on the power rule before this.</a:t>
            </a:r>
            <a:endParaRPr lang="en-US" sz="1000" dirty="0">
              <a:latin typeface="Helvetica Light"/>
              <a:cs typeface="Helvetica Light"/>
            </a:endParaRPr>
          </a:p>
        </p:txBody>
      </p:sp>
      <p:sp>
        <p:nvSpPr>
          <p:cNvPr id="30" name="TextBox 29"/>
          <p:cNvSpPr txBox="1"/>
          <p:nvPr/>
        </p:nvSpPr>
        <p:spPr>
          <a:xfrm>
            <a:off x="678725" y="1621272"/>
            <a:ext cx="3325089" cy="246221"/>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DIFFERENTIATE x</a:t>
            </a:r>
            <a:r>
              <a:rPr lang="en-US" sz="1000" baseline="30000" dirty="0" smtClean="0">
                <a:solidFill>
                  <a:schemeClr val="bg1">
                    <a:lumMod val="85000"/>
                  </a:schemeClr>
                </a:solidFill>
                <a:latin typeface="Helvetica Light"/>
                <a:cs typeface="Helvetica Light"/>
              </a:rPr>
              <a:t>4</a:t>
            </a:r>
            <a:r>
              <a:rPr lang="en-US" sz="1000" dirty="0" smtClean="0">
                <a:solidFill>
                  <a:schemeClr val="bg1">
                    <a:lumMod val="85000"/>
                  </a:schemeClr>
                </a:solidFill>
                <a:latin typeface="Helvetica Light"/>
                <a:cs typeface="Helvetica Light"/>
              </a:rPr>
              <a:t>+3x</a:t>
            </a:r>
            <a:r>
              <a:rPr lang="en-US" sz="1000" baseline="30000" dirty="0" smtClean="0">
                <a:solidFill>
                  <a:schemeClr val="bg1">
                    <a:lumMod val="85000"/>
                  </a:schemeClr>
                </a:solidFill>
                <a:latin typeface="Helvetica Light"/>
                <a:cs typeface="Helvetica Light"/>
              </a:rPr>
              <a:t>5</a:t>
            </a:r>
            <a:r>
              <a:rPr lang="en-US" sz="1000" dirty="0" smtClean="0">
                <a:solidFill>
                  <a:schemeClr val="bg1">
                    <a:lumMod val="85000"/>
                  </a:schemeClr>
                </a:solidFill>
                <a:latin typeface="Helvetica Light"/>
                <a:cs typeface="Helvetica Light"/>
              </a:rPr>
              <a:t>-2x</a:t>
            </a:r>
            <a:r>
              <a:rPr lang="en-US" sz="1000" baseline="30000" dirty="0" smtClean="0">
                <a:solidFill>
                  <a:schemeClr val="bg1">
                    <a:lumMod val="85000"/>
                  </a:schemeClr>
                </a:solidFill>
                <a:latin typeface="Helvetica Light"/>
                <a:cs typeface="Helvetica Light"/>
              </a:rPr>
              <a:t>7</a:t>
            </a:r>
            <a:endParaRPr lang="en-US" sz="1000" dirty="0">
              <a:solidFill>
                <a:schemeClr val="bg1">
                  <a:lumMod val="85000"/>
                </a:schemeClr>
              </a:solidFill>
              <a:latin typeface="Helvetica Light"/>
              <a:cs typeface="Helvetica Light"/>
            </a:endParaRPr>
          </a:p>
        </p:txBody>
      </p:sp>
      <p:graphicFrame>
        <p:nvGraphicFramePr>
          <p:cNvPr id="31" name="Object 30"/>
          <p:cNvGraphicFramePr>
            <a:graphicFrameLocks noChangeAspect="1"/>
          </p:cNvGraphicFramePr>
          <p:nvPr>
            <p:extLst>
              <p:ext uri="{D42A27DB-BD31-4B8C-83A1-F6EECF244321}">
                <p14:modId xmlns:p14="http://schemas.microsoft.com/office/powerpoint/2010/main" val="3440743956"/>
              </p:ext>
            </p:extLst>
          </p:nvPr>
        </p:nvGraphicFramePr>
        <p:xfrm>
          <a:off x="1524000" y="1993900"/>
          <a:ext cx="1333500" cy="228600"/>
        </p:xfrm>
        <a:graphic>
          <a:graphicData uri="http://schemas.openxmlformats.org/presentationml/2006/ole">
            <mc:AlternateContent xmlns:mc="http://schemas.openxmlformats.org/markup-compatibility/2006">
              <mc:Choice xmlns:v="urn:schemas-microsoft-com:vml" Requires="v">
                <p:oleObj spid="_x0000_s2173" name="Equation" r:id="rId17" imgW="1333500" imgH="228600" progId="Equation.DSMT4">
                  <p:embed/>
                </p:oleObj>
              </mc:Choice>
              <mc:Fallback>
                <p:oleObj name="Equation" r:id="rId17" imgW="1333500" imgH="228600" progId="Equation.DSMT4">
                  <p:embed/>
                  <p:pic>
                    <p:nvPicPr>
                      <p:cNvPr id="0" name=""/>
                      <p:cNvPicPr/>
                      <p:nvPr/>
                    </p:nvPicPr>
                    <p:blipFill>
                      <a:blip r:embed="rId18"/>
                      <a:stretch>
                        <a:fillRect/>
                      </a:stretch>
                    </p:blipFill>
                    <p:spPr>
                      <a:xfrm>
                        <a:off x="1524000" y="1993900"/>
                        <a:ext cx="1333500" cy="228600"/>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346156605"/>
              </p:ext>
            </p:extLst>
          </p:nvPr>
        </p:nvGraphicFramePr>
        <p:xfrm>
          <a:off x="1026674" y="3213140"/>
          <a:ext cx="2565400" cy="228600"/>
        </p:xfrm>
        <a:graphic>
          <a:graphicData uri="http://schemas.openxmlformats.org/presentationml/2006/ole">
            <mc:AlternateContent xmlns:mc="http://schemas.openxmlformats.org/markup-compatibility/2006">
              <mc:Choice xmlns:v="urn:schemas-microsoft-com:vml" Requires="v">
                <p:oleObj spid="_x0000_s2174" name="Equation" r:id="rId19" imgW="2565400" imgH="228600" progId="Equation.DSMT4">
                  <p:embed/>
                </p:oleObj>
              </mc:Choice>
              <mc:Fallback>
                <p:oleObj name="Equation" r:id="rId19" imgW="2565400" imgH="228600" progId="Equation.DSMT4">
                  <p:embed/>
                  <p:pic>
                    <p:nvPicPr>
                      <p:cNvPr id="0" name=""/>
                      <p:cNvPicPr/>
                      <p:nvPr/>
                    </p:nvPicPr>
                    <p:blipFill>
                      <a:blip r:embed="rId20"/>
                      <a:stretch>
                        <a:fillRect/>
                      </a:stretch>
                    </p:blipFill>
                    <p:spPr>
                      <a:xfrm>
                        <a:off x="1026674" y="3213140"/>
                        <a:ext cx="2565400" cy="228600"/>
                      </a:xfrm>
                      <a:prstGeom prst="rect">
                        <a:avLst/>
                      </a:prstGeom>
                    </p:spPr>
                  </p:pic>
                </p:oleObj>
              </mc:Fallback>
            </mc:AlternateContent>
          </a:graphicData>
        </a:graphic>
      </p:graphicFrame>
      <p:sp>
        <p:nvSpPr>
          <p:cNvPr id="34" name="TextBox 33"/>
          <p:cNvSpPr txBox="1"/>
          <p:nvPr/>
        </p:nvSpPr>
        <p:spPr>
          <a:xfrm>
            <a:off x="675126" y="2226170"/>
            <a:ext cx="3325089" cy="861774"/>
          </a:xfrm>
          <a:prstGeom prst="rect">
            <a:avLst/>
          </a:prstGeom>
          <a:noFill/>
        </p:spPr>
        <p:txBody>
          <a:bodyPr wrap="square" rtlCol="0">
            <a:spAutoFit/>
          </a:bodyPr>
          <a:lstStyle/>
          <a:p>
            <a:r>
              <a:rPr lang="en-US" sz="1000" dirty="0" smtClean="0">
                <a:latin typeface="Helvetica Light"/>
                <a:cs typeface="Helvetica Light"/>
              </a:rPr>
              <a:t>The exponent is simply brought to the position of the co-efficient  (and multiplied by the co-efficient if there was a co-efficient in from of the term) and one is subtracted from the exponent. This is done for all terms in this equation.</a:t>
            </a:r>
          </a:p>
        </p:txBody>
      </p:sp>
      <p:sp>
        <p:nvSpPr>
          <p:cNvPr id="41" name="TextBox 40"/>
          <p:cNvSpPr txBox="1"/>
          <p:nvPr/>
        </p:nvSpPr>
        <p:spPr>
          <a:xfrm>
            <a:off x="682324" y="3592483"/>
            <a:ext cx="3321490" cy="400110"/>
          </a:xfrm>
          <a:prstGeom prst="rect">
            <a:avLst/>
          </a:prstGeom>
          <a:noFill/>
        </p:spPr>
        <p:txBody>
          <a:bodyPr wrap="square" rtlCol="0">
            <a:spAutoFit/>
          </a:bodyPr>
          <a:lstStyle/>
          <a:p>
            <a:r>
              <a:rPr lang="en-US" sz="1000" dirty="0" smtClean="0">
                <a:latin typeface="Helvetica Light"/>
                <a:cs typeface="Helvetica Light"/>
              </a:rPr>
              <a:t>Simplification can then occur across this function by simply performing the operations mentioned.</a:t>
            </a:r>
            <a:endParaRPr lang="en-US" sz="1000" dirty="0">
              <a:latin typeface="Helvetica Light"/>
              <a:cs typeface="Helvetica Light"/>
            </a:endParaRPr>
          </a:p>
        </p:txBody>
      </p:sp>
      <p:graphicFrame>
        <p:nvGraphicFramePr>
          <p:cNvPr id="42" name="Object 41"/>
          <p:cNvGraphicFramePr>
            <a:graphicFrameLocks noChangeAspect="1"/>
          </p:cNvGraphicFramePr>
          <p:nvPr>
            <p:extLst>
              <p:ext uri="{D42A27DB-BD31-4B8C-83A1-F6EECF244321}">
                <p14:modId xmlns:p14="http://schemas.microsoft.com/office/powerpoint/2010/main" val="1144217891"/>
              </p:ext>
            </p:extLst>
          </p:nvPr>
        </p:nvGraphicFramePr>
        <p:xfrm>
          <a:off x="1446213" y="4100513"/>
          <a:ext cx="1549400" cy="228600"/>
        </p:xfrm>
        <a:graphic>
          <a:graphicData uri="http://schemas.openxmlformats.org/presentationml/2006/ole">
            <mc:AlternateContent xmlns:mc="http://schemas.openxmlformats.org/markup-compatibility/2006">
              <mc:Choice xmlns:v="urn:schemas-microsoft-com:vml" Requires="v">
                <p:oleObj spid="_x0000_s2175" name="Equation" r:id="rId21" imgW="1549400" imgH="228600" progId="Equation.DSMT4">
                  <p:embed/>
                </p:oleObj>
              </mc:Choice>
              <mc:Fallback>
                <p:oleObj name="Equation" r:id="rId21" imgW="1549400" imgH="228600" progId="Equation.DSMT4">
                  <p:embed/>
                  <p:pic>
                    <p:nvPicPr>
                      <p:cNvPr id="0" name=""/>
                      <p:cNvPicPr/>
                      <p:nvPr/>
                    </p:nvPicPr>
                    <p:blipFill>
                      <a:blip r:embed="rId22"/>
                      <a:stretch>
                        <a:fillRect/>
                      </a:stretch>
                    </p:blipFill>
                    <p:spPr>
                      <a:xfrm>
                        <a:off x="1446213" y="4100513"/>
                        <a:ext cx="1549400" cy="22860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1591736633"/>
              </p:ext>
            </p:extLst>
          </p:nvPr>
        </p:nvGraphicFramePr>
        <p:xfrm>
          <a:off x="1382713" y="4467225"/>
          <a:ext cx="1600200" cy="228600"/>
        </p:xfrm>
        <a:graphic>
          <a:graphicData uri="http://schemas.openxmlformats.org/presentationml/2006/ole">
            <mc:AlternateContent xmlns:mc="http://schemas.openxmlformats.org/markup-compatibility/2006">
              <mc:Choice xmlns:v="urn:schemas-microsoft-com:vml" Requires="v">
                <p:oleObj spid="_x0000_s2176" name="Equation" r:id="rId23" imgW="1600200" imgH="228600" progId="Equation.DSMT4">
                  <p:embed/>
                </p:oleObj>
              </mc:Choice>
              <mc:Fallback>
                <p:oleObj name="Equation" r:id="rId23" imgW="1600200" imgH="228600" progId="Equation.DSMT4">
                  <p:embed/>
                  <p:pic>
                    <p:nvPicPr>
                      <p:cNvPr id="0" name=""/>
                      <p:cNvPicPr/>
                      <p:nvPr/>
                    </p:nvPicPr>
                    <p:blipFill>
                      <a:blip r:embed="rId24"/>
                      <a:stretch>
                        <a:fillRect/>
                      </a:stretch>
                    </p:blipFill>
                    <p:spPr>
                      <a:xfrm>
                        <a:off x="1382713" y="4467225"/>
                        <a:ext cx="1600200" cy="228600"/>
                      </a:xfrm>
                      <a:prstGeom prst="rect">
                        <a:avLst/>
                      </a:prstGeom>
                    </p:spPr>
                  </p:pic>
                </p:oleObj>
              </mc:Fallback>
            </mc:AlternateContent>
          </a:graphicData>
        </a:graphic>
      </p:graphicFrame>
      <p:sp>
        <p:nvSpPr>
          <p:cNvPr id="44" name="TextBox 43"/>
          <p:cNvSpPr txBox="1"/>
          <p:nvPr/>
        </p:nvSpPr>
        <p:spPr>
          <a:xfrm>
            <a:off x="682324" y="4786283"/>
            <a:ext cx="3321490" cy="400110"/>
          </a:xfrm>
          <a:prstGeom prst="rect">
            <a:avLst/>
          </a:prstGeom>
          <a:noFill/>
        </p:spPr>
        <p:txBody>
          <a:bodyPr wrap="square" rtlCol="0">
            <a:spAutoFit/>
          </a:bodyPr>
          <a:lstStyle/>
          <a:p>
            <a:r>
              <a:rPr lang="en-US" sz="1000" dirty="0" smtClean="0">
                <a:latin typeface="Helvetica Light"/>
                <a:cs typeface="Helvetica Light"/>
              </a:rPr>
              <a:t>This also works for functions with surds and equations too. An example involving fractions is below:</a:t>
            </a:r>
            <a:endParaRPr lang="en-US" sz="1000" dirty="0">
              <a:latin typeface="Helvetica Light"/>
              <a:cs typeface="Helvetica Light"/>
            </a:endParaRPr>
          </a:p>
        </p:txBody>
      </p:sp>
      <p:graphicFrame>
        <p:nvGraphicFramePr>
          <p:cNvPr id="45" name="Object 44"/>
          <p:cNvGraphicFramePr>
            <a:graphicFrameLocks noChangeAspect="1"/>
          </p:cNvGraphicFramePr>
          <p:nvPr>
            <p:extLst>
              <p:ext uri="{D42A27DB-BD31-4B8C-83A1-F6EECF244321}">
                <p14:modId xmlns:p14="http://schemas.microsoft.com/office/powerpoint/2010/main" val="770253648"/>
              </p:ext>
            </p:extLst>
          </p:nvPr>
        </p:nvGraphicFramePr>
        <p:xfrm>
          <a:off x="882650" y="5222875"/>
          <a:ext cx="1562100" cy="355600"/>
        </p:xfrm>
        <a:graphic>
          <a:graphicData uri="http://schemas.openxmlformats.org/presentationml/2006/ole">
            <mc:AlternateContent xmlns:mc="http://schemas.openxmlformats.org/markup-compatibility/2006">
              <mc:Choice xmlns:v="urn:schemas-microsoft-com:vml" Requires="v">
                <p:oleObj spid="_x0000_s2177" name="Equation" r:id="rId25" imgW="1562100" imgH="355600" progId="Equation.DSMT4">
                  <p:embed/>
                </p:oleObj>
              </mc:Choice>
              <mc:Fallback>
                <p:oleObj name="Equation" r:id="rId25" imgW="1562100" imgH="355600" progId="Equation.DSMT4">
                  <p:embed/>
                  <p:pic>
                    <p:nvPicPr>
                      <p:cNvPr id="0" name=""/>
                      <p:cNvPicPr/>
                      <p:nvPr/>
                    </p:nvPicPr>
                    <p:blipFill>
                      <a:blip r:embed="rId26"/>
                      <a:stretch>
                        <a:fillRect/>
                      </a:stretch>
                    </p:blipFill>
                    <p:spPr>
                      <a:xfrm>
                        <a:off x="882650" y="5222875"/>
                        <a:ext cx="1562100" cy="355600"/>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2782876296"/>
              </p:ext>
            </p:extLst>
          </p:nvPr>
        </p:nvGraphicFramePr>
        <p:xfrm>
          <a:off x="863600" y="5661025"/>
          <a:ext cx="2717800" cy="444500"/>
        </p:xfrm>
        <a:graphic>
          <a:graphicData uri="http://schemas.openxmlformats.org/presentationml/2006/ole">
            <mc:AlternateContent xmlns:mc="http://schemas.openxmlformats.org/markup-compatibility/2006">
              <mc:Choice xmlns:v="urn:schemas-microsoft-com:vml" Requires="v">
                <p:oleObj spid="_x0000_s2178" name="Equation" r:id="rId27" imgW="2717800" imgH="444500" progId="Equation.DSMT4">
                  <p:embed/>
                </p:oleObj>
              </mc:Choice>
              <mc:Fallback>
                <p:oleObj name="Equation" r:id="rId27" imgW="2717800" imgH="444500" progId="Equation.DSMT4">
                  <p:embed/>
                  <p:pic>
                    <p:nvPicPr>
                      <p:cNvPr id="0" name=""/>
                      <p:cNvPicPr/>
                      <p:nvPr/>
                    </p:nvPicPr>
                    <p:blipFill>
                      <a:blip r:embed="rId28"/>
                      <a:stretch>
                        <a:fillRect/>
                      </a:stretch>
                    </p:blipFill>
                    <p:spPr>
                      <a:xfrm>
                        <a:off x="863600" y="5661025"/>
                        <a:ext cx="2717800" cy="444500"/>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948456721"/>
              </p:ext>
            </p:extLst>
          </p:nvPr>
        </p:nvGraphicFramePr>
        <p:xfrm>
          <a:off x="1174750" y="6042025"/>
          <a:ext cx="2222500" cy="444500"/>
        </p:xfrm>
        <a:graphic>
          <a:graphicData uri="http://schemas.openxmlformats.org/presentationml/2006/ole">
            <mc:AlternateContent xmlns:mc="http://schemas.openxmlformats.org/markup-compatibility/2006">
              <mc:Choice xmlns:v="urn:schemas-microsoft-com:vml" Requires="v">
                <p:oleObj spid="_x0000_s2179" name="Equation" r:id="rId29" imgW="2222500" imgH="444500" progId="Equation.DSMT4">
                  <p:embed/>
                </p:oleObj>
              </mc:Choice>
              <mc:Fallback>
                <p:oleObj name="Equation" r:id="rId29" imgW="2222500" imgH="444500" progId="Equation.DSMT4">
                  <p:embed/>
                  <p:pic>
                    <p:nvPicPr>
                      <p:cNvPr id="0" name=""/>
                      <p:cNvPicPr/>
                      <p:nvPr/>
                    </p:nvPicPr>
                    <p:blipFill>
                      <a:blip r:embed="rId30"/>
                      <a:stretch>
                        <a:fillRect/>
                      </a:stretch>
                    </p:blipFill>
                    <p:spPr>
                      <a:xfrm>
                        <a:off x="1174750" y="6042025"/>
                        <a:ext cx="2222500" cy="444500"/>
                      </a:xfrm>
                      <a:prstGeom prst="rect">
                        <a:avLst/>
                      </a:prstGeom>
                    </p:spPr>
                  </p:pic>
                </p:oleObj>
              </mc:Fallback>
            </mc:AlternateContent>
          </a:graphicData>
        </a:graphic>
      </p:graphicFrame>
    </p:spTree>
    <p:extLst>
      <p:ext uri="{BB962C8B-B14F-4D97-AF65-F5344CB8AC3E}">
        <p14:creationId xmlns:p14="http://schemas.microsoft.com/office/powerpoint/2010/main" val="361219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2033" y="417789"/>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2034" y="417788"/>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QUOTIENT RULE WORKED EXAMPLE</a:t>
            </a:r>
            <a:endParaRPr lang="en-US" sz="1200" dirty="0">
              <a:solidFill>
                <a:schemeClr val="bg1">
                  <a:lumMod val="85000"/>
                </a:schemeClr>
              </a:solidFill>
              <a:latin typeface="Helvetica Light"/>
              <a:cs typeface="Helvetica Light"/>
            </a:endParaRPr>
          </a:p>
        </p:txBody>
      </p:sp>
      <p:sp>
        <p:nvSpPr>
          <p:cNvPr id="6" name="TextBox 5"/>
          <p:cNvSpPr txBox="1"/>
          <p:nvPr/>
        </p:nvSpPr>
        <p:spPr>
          <a:xfrm>
            <a:off x="802034" y="694787"/>
            <a:ext cx="3325089" cy="707886"/>
          </a:xfrm>
          <a:prstGeom prst="rect">
            <a:avLst/>
          </a:prstGeom>
          <a:noFill/>
        </p:spPr>
        <p:txBody>
          <a:bodyPr wrap="square" rtlCol="0">
            <a:spAutoFit/>
          </a:bodyPr>
          <a:lstStyle/>
          <a:p>
            <a:r>
              <a:rPr lang="en-US" sz="1000" dirty="0" smtClean="0">
                <a:latin typeface="Helvetica Light"/>
                <a:cs typeface="Helvetica Light"/>
              </a:rPr>
              <a:t>Quotient Rule is a rule of differentiation. For this, one simply follows the general form to differentiate two terms that are separated by a divisor bar. Power Rule is used to differentiate as appropriate for general form.</a:t>
            </a:r>
            <a:endParaRPr lang="en-US" sz="1000" dirty="0">
              <a:latin typeface="Helvetica Light"/>
              <a:cs typeface="Helvetica Light"/>
            </a:endParaRPr>
          </a:p>
        </p:txBody>
      </p:sp>
      <p:sp>
        <p:nvSpPr>
          <p:cNvPr id="7" name="TextBox 6"/>
          <p:cNvSpPr txBox="1"/>
          <p:nvPr/>
        </p:nvSpPr>
        <p:spPr>
          <a:xfrm>
            <a:off x="802035" y="1432082"/>
            <a:ext cx="3325089" cy="246221"/>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Use quotient rule to find the derivative</a:t>
            </a:r>
            <a:endParaRPr lang="en-US" sz="1000" dirty="0">
              <a:solidFill>
                <a:schemeClr val="bg1">
                  <a:lumMod val="85000"/>
                </a:schemeClr>
              </a:solidFill>
              <a:latin typeface="Helvetica Light"/>
              <a:cs typeface="Helvetica Ligh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799524939"/>
              </p:ext>
            </p:extLst>
          </p:nvPr>
        </p:nvGraphicFramePr>
        <p:xfrm>
          <a:off x="1547813" y="1819275"/>
          <a:ext cx="1625600" cy="419100"/>
        </p:xfrm>
        <a:graphic>
          <a:graphicData uri="http://schemas.openxmlformats.org/presentationml/2006/ole">
            <mc:AlternateContent xmlns:mc="http://schemas.openxmlformats.org/markup-compatibility/2006">
              <mc:Choice xmlns:v="urn:schemas-microsoft-com:vml" Requires="v">
                <p:oleObj spid="_x0000_s3133" name="Equation" r:id="rId3" imgW="1625600" imgH="419100" progId="Equation.DSMT4">
                  <p:embed/>
                </p:oleObj>
              </mc:Choice>
              <mc:Fallback>
                <p:oleObj name="Equation" r:id="rId3" imgW="1625600" imgH="419100" progId="Equation.DSMT4">
                  <p:embed/>
                  <p:pic>
                    <p:nvPicPr>
                      <p:cNvPr id="0" name=""/>
                      <p:cNvPicPr/>
                      <p:nvPr/>
                    </p:nvPicPr>
                    <p:blipFill>
                      <a:blip r:embed="rId4"/>
                      <a:stretch>
                        <a:fillRect/>
                      </a:stretch>
                    </p:blipFill>
                    <p:spPr>
                      <a:xfrm>
                        <a:off x="1547813" y="1819275"/>
                        <a:ext cx="1625600" cy="419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5488520"/>
              </p:ext>
            </p:extLst>
          </p:nvPr>
        </p:nvGraphicFramePr>
        <p:xfrm>
          <a:off x="869950" y="3044825"/>
          <a:ext cx="1092200" cy="419100"/>
        </p:xfrm>
        <a:graphic>
          <a:graphicData uri="http://schemas.openxmlformats.org/presentationml/2006/ole">
            <mc:AlternateContent xmlns:mc="http://schemas.openxmlformats.org/markup-compatibility/2006">
              <mc:Choice xmlns:v="urn:schemas-microsoft-com:vml" Requires="v">
                <p:oleObj spid="_x0000_s3134" name="Equation" r:id="rId5" imgW="1092200" imgH="419100" progId="Equation.DSMT4">
                  <p:embed/>
                </p:oleObj>
              </mc:Choice>
              <mc:Fallback>
                <p:oleObj name="Equation" r:id="rId5" imgW="1092200" imgH="419100" progId="Equation.DSMT4">
                  <p:embed/>
                  <p:pic>
                    <p:nvPicPr>
                      <p:cNvPr id="0" name=""/>
                      <p:cNvPicPr/>
                      <p:nvPr/>
                    </p:nvPicPr>
                    <p:blipFill>
                      <a:blip r:embed="rId6"/>
                      <a:stretch>
                        <a:fillRect/>
                      </a:stretch>
                    </p:blipFill>
                    <p:spPr>
                      <a:xfrm>
                        <a:off x="869950" y="3044825"/>
                        <a:ext cx="1092200" cy="419100"/>
                      </a:xfrm>
                      <a:prstGeom prst="rect">
                        <a:avLst/>
                      </a:prstGeom>
                    </p:spPr>
                  </p:pic>
                </p:oleObj>
              </mc:Fallback>
            </mc:AlternateContent>
          </a:graphicData>
        </a:graphic>
      </p:graphicFrame>
      <p:sp>
        <p:nvSpPr>
          <p:cNvPr id="11" name="TextBox 10"/>
          <p:cNvSpPr txBox="1"/>
          <p:nvPr/>
        </p:nvSpPr>
        <p:spPr>
          <a:xfrm>
            <a:off x="841843" y="2239410"/>
            <a:ext cx="3325089" cy="861774"/>
          </a:xfrm>
          <a:prstGeom prst="rect">
            <a:avLst/>
          </a:prstGeom>
          <a:noFill/>
        </p:spPr>
        <p:txBody>
          <a:bodyPr wrap="square" rtlCol="0">
            <a:spAutoFit/>
          </a:bodyPr>
          <a:lstStyle/>
          <a:p>
            <a:r>
              <a:rPr lang="en-US" sz="1000" dirty="0" smtClean="0">
                <a:latin typeface="Helvetica Light"/>
                <a:cs typeface="Helvetica Light"/>
              </a:rPr>
              <a:t>Let’s say the following was what we had to differentiate. The g(x) term is the numerator and the h(x) term is the denominator. Differentiate the terms separately to plug them into quotient rule as appropriate. Use sum and power rule.  </a:t>
            </a:r>
            <a:endParaRPr lang="en-US" sz="1000" dirty="0">
              <a:latin typeface="Helvetica Light"/>
              <a:cs typeface="Helvetica Light"/>
            </a:endParaRPr>
          </a:p>
        </p:txBody>
      </p:sp>
      <p:sp>
        <p:nvSpPr>
          <p:cNvPr id="13" name="TextBox 12"/>
          <p:cNvSpPr txBox="1"/>
          <p:nvPr/>
        </p:nvSpPr>
        <p:spPr>
          <a:xfrm>
            <a:off x="802036" y="3620391"/>
            <a:ext cx="3325088" cy="2092881"/>
          </a:xfrm>
          <a:prstGeom prst="rect">
            <a:avLst/>
          </a:prstGeom>
          <a:noFill/>
        </p:spPr>
        <p:txBody>
          <a:bodyPr wrap="square" rtlCol="0">
            <a:spAutoFit/>
          </a:bodyPr>
          <a:lstStyle/>
          <a:p>
            <a:r>
              <a:rPr lang="en-US" sz="1000" dirty="0" smtClean="0">
                <a:latin typeface="Helvetica Light"/>
                <a:cs typeface="Helvetica Light"/>
              </a:rPr>
              <a:t>Now to one simply writes the derivative of g(x) first, multiplied by h(x) as is, then a subtract symbol and the g(x) as is with the derivative of the h(x) as a product. Remember to watch for double negatives when doing this.</a:t>
            </a:r>
          </a:p>
          <a:p>
            <a:endParaRPr lang="en-US" sz="1000" dirty="0">
              <a:latin typeface="Helvetica Light"/>
              <a:cs typeface="Helvetica Light"/>
            </a:endParaRPr>
          </a:p>
          <a:p>
            <a:r>
              <a:rPr lang="en-US" sz="1000" dirty="0" smtClean="0">
                <a:latin typeface="Helvetica Light"/>
                <a:cs typeface="Helvetica Light"/>
              </a:rPr>
              <a:t>Lastly, this will all be over the denominator as it was before, however this time it will be raised to the power of two. If you are still having difficulty, recap on the sum and power rule, and notice that 15x</a:t>
            </a:r>
            <a:r>
              <a:rPr lang="en-US" sz="1000" baseline="30000" dirty="0" smtClean="0">
                <a:latin typeface="Helvetica Light"/>
                <a:cs typeface="Helvetica Light"/>
              </a:rPr>
              <a:t>1</a:t>
            </a:r>
            <a:r>
              <a:rPr lang="en-US" sz="1000" dirty="0" smtClean="0">
                <a:latin typeface="Helvetica Light"/>
                <a:cs typeface="Helvetica Light"/>
              </a:rPr>
              <a:t> will result in a derivative of 15x</a:t>
            </a:r>
            <a:r>
              <a:rPr lang="en-US" sz="1000" baseline="30000" dirty="0" smtClean="0">
                <a:latin typeface="Helvetica Light"/>
                <a:cs typeface="Helvetica Light"/>
              </a:rPr>
              <a:t>0</a:t>
            </a:r>
            <a:r>
              <a:rPr lang="en-US" sz="1000" dirty="0" smtClean="0">
                <a:latin typeface="Helvetica Light"/>
                <a:cs typeface="Helvetica Light"/>
              </a:rPr>
              <a:t> and anything raised to the power of zero is of course 1, hence why the second term in h’(x) is 15.</a:t>
            </a:r>
            <a:endParaRPr lang="en-US" sz="1000" dirty="0">
              <a:latin typeface="Helvetica Light"/>
              <a:cs typeface="Helvetica Light"/>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1782262237"/>
              </p:ext>
            </p:extLst>
          </p:nvPr>
        </p:nvGraphicFramePr>
        <p:xfrm>
          <a:off x="2368550" y="2993433"/>
          <a:ext cx="1066800" cy="469900"/>
        </p:xfrm>
        <a:graphic>
          <a:graphicData uri="http://schemas.openxmlformats.org/presentationml/2006/ole">
            <mc:AlternateContent xmlns:mc="http://schemas.openxmlformats.org/markup-compatibility/2006">
              <mc:Choice xmlns:v="urn:schemas-microsoft-com:vml" Requires="v">
                <p:oleObj spid="_x0000_s3135" name="Equation" r:id="rId7" imgW="1066800" imgH="469900" progId="Equation.DSMT4">
                  <p:embed/>
                </p:oleObj>
              </mc:Choice>
              <mc:Fallback>
                <p:oleObj name="Equation" r:id="rId7" imgW="1066800" imgH="469900" progId="Equation.DSMT4">
                  <p:embed/>
                  <p:pic>
                    <p:nvPicPr>
                      <p:cNvPr id="0" name=""/>
                      <p:cNvPicPr/>
                      <p:nvPr/>
                    </p:nvPicPr>
                    <p:blipFill>
                      <a:blip r:embed="rId8"/>
                      <a:stretch>
                        <a:fillRect/>
                      </a:stretch>
                    </p:blipFill>
                    <p:spPr>
                      <a:xfrm>
                        <a:off x="2368550" y="2993433"/>
                        <a:ext cx="1066800" cy="4699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074302952"/>
              </p:ext>
            </p:extLst>
          </p:nvPr>
        </p:nvGraphicFramePr>
        <p:xfrm>
          <a:off x="1025525" y="5815013"/>
          <a:ext cx="2686050" cy="444500"/>
        </p:xfrm>
        <a:graphic>
          <a:graphicData uri="http://schemas.openxmlformats.org/presentationml/2006/ole">
            <mc:AlternateContent xmlns:mc="http://schemas.openxmlformats.org/markup-compatibility/2006">
              <mc:Choice xmlns:v="urn:schemas-microsoft-com:vml" Requires="v">
                <p:oleObj spid="_x0000_s3136" name="Equation" r:id="rId9" imgW="2616200" imgH="444500" progId="Equation.DSMT4">
                  <p:embed/>
                </p:oleObj>
              </mc:Choice>
              <mc:Fallback>
                <p:oleObj name="Equation" r:id="rId9" imgW="2616200" imgH="444500" progId="Equation.DSMT4">
                  <p:embed/>
                  <p:pic>
                    <p:nvPicPr>
                      <p:cNvPr id="0" name=""/>
                      <p:cNvPicPr/>
                      <p:nvPr/>
                    </p:nvPicPr>
                    <p:blipFill>
                      <a:blip r:embed="rId10"/>
                      <a:stretch>
                        <a:fillRect/>
                      </a:stretch>
                    </p:blipFill>
                    <p:spPr>
                      <a:xfrm>
                        <a:off x="1025525" y="5815013"/>
                        <a:ext cx="2686050" cy="444500"/>
                      </a:xfrm>
                      <a:prstGeom prst="rect">
                        <a:avLst/>
                      </a:prstGeom>
                    </p:spPr>
                  </p:pic>
                </p:oleObj>
              </mc:Fallback>
            </mc:AlternateContent>
          </a:graphicData>
        </a:graphic>
      </p:graphicFrame>
      <p:sp>
        <p:nvSpPr>
          <p:cNvPr id="32" name="Rectangle 31"/>
          <p:cNvSpPr/>
          <p:nvPr/>
        </p:nvSpPr>
        <p:spPr>
          <a:xfrm>
            <a:off x="4421533" y="417789"/>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421534" y="417788"/>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PRODUCT RULE WORKED EXAMPLE</a:t>
            </a:r>
            <a:endParaRPr lang="en-US" sz="1200" dirty="0">
              <a:solidFill>
                <a:schemeClr val="bg1">
                  <a:lumMod val="85000"/>
                </a:schemeClr>
              </a:solidFill>
              <a:latin typeface="Helvetica Light"/>
              <a:cs typeface="Helvetica Light"/>
            </a:endParaRPr>
          </a:p>
        </p:txBody>
      </p:sp>
      <p:sp>
        <p:nvSpPr>
          <p:cNvPr id="34" name="TextBox 33"/>
          <p:cNvSpPr txBox="1"/>
          <p:nvPr/>
        </p:nvSpPr>
        <p:spPr>
          <a:xfrm>
            <a:off x="4421534" y="694787"/>
            <a:ext cx="3325089" cy="707886"/>
          </a:xfrm>
          <a:prstGeom prst="rect">
            <a:avLst/>
          </a:prstGeom>
          <a:noFill/>
        </p:spPr>
        <p:txBody>
          <a:bodyPr wrap="square" rtlCol="0">
            <a:spAutoFit/>
          </a:bodyPr>
          <a:lstStyle/>
          <a:p>
            <a:r>
              <a:rPr lang="en-US" sz="1000" dirty="0" smtClean="0">
                <a:latin typeface="Helvetica Light"/>
                <a:cs typeface="Helvetica Light"/>
              </a:rPr>
              <a:t>Product Rule is applied to differentiate two terms that are multiplied to each other. Sometimes you may need to apply product rule in quotient rule or sum rule, hence why it is important to understand these too.</a:t>
            </a:r>
            <a:endParaRPr lang="en-US" sz="1000" dirty="0">
              <a:latin typeface="Helvetica Light"/>
              <a:cs typeface="Helvetica Light"/>
            </a:endParaRPr>
          </a:p>
        </p:txBody>
      </p:sp>
      <p:sp>
        <p:nvSpPr>
          <p:cNvPr id="35" name="TextBox 34"/>
          <p:cNvSpPr txBox="1"/>
          <p:nvPr/>
        </p:nvSpPr>
        <p:spPr>
          <a:xfrm>
            <a:off x="4421535" y="1432082"/>
            <a:ext cx="3325089" cy="246221"/>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Use product rule to find the derivative</a:t>
            </a:r>
            <a:endParaRPr lang="en-US" sz="1000" dirty="0">
              <a:solidFill>
                <a:schemeClr val="bg1">
                  <a:lumMod val="85000"/>
                </a:schemeClr>
              </a:solidFill>
              <a:latin typeface="Helvetica Light"/>
              <a:cs typeface="Helvetica Light"/>
            </a:endParaRPr>
          </a:p>
        </p:txBody>
      </p:sp>
      <p:graphicFrame>
        <p:nvGraphicFramePr>
          <p:cNvPr id="36" name="Object 35"/>
          <p:cNvGraphicFramePr>
            <a:graphicFrameLocks noChangeAspect="1"/>
          </p:cNvGraphicFramePr>
          <p:nvPr>
            <p:extLst>
              <p:ext uri="{D42A27DB-BD31-4B8C-83A1-F6EECF244321}">
                <p14:modId xmlns:p14="http://schemas.microsoft.com/office/powerpoint/2010/main" val="3018022847"/>
              </p:ext>
            </p:extLst>
          </p:nvPr>
        </p:nvGraphicFramePr>
        <p:xfrm>
          <a:off x="5180013" y="1927225"/>
          <a:ext cx="1600200" cy="203200"/>
        </p:xfrm>
        <a:graphic>
          <a:graphicData uri="http://schemas.openxmlformats.org/presentationml/2006/ole">
            <mc:AlternateContent xmlns:mc="http://schemas.openxmlformats.org/markup-compatibility/2006">
              <mc:Choice xmlns:v="urn:schemas-microsoft-com:vml" Requires="v">
                <p:oleObj spid="_x0000_s3137" name="Equation" r:id="rId11" imgW="1600200" imgH="203200" progId="Equation.DSMT4">
                  <p:embed/>
                </p:oleObj>
              </mc:Choice>
              <mc:Fallback>
                <p:oleObj name="Equation" r:id="rId11" imgW="1600200" imgH="203200" progId="Equation.DSMT4">
                  <p:embed/>
                  <p:pic>
                    <p:nvPicPr>
                      <p:cNvPr id="0" name=""/>
                      <p:cNvPicPr/>
                      <p:nvPr/>
                    </p:nvPicPr>
                    <p:blipFill>
                      <a:blip r:embed="rId12"/>
                      <a:stretch>
                        <a:fillRect/>
                      </a:stretch>
                    </p:blipFill>
                    <p:spPr>
                      <a:xfrm>
                        <a:off x="5180013" y="1927225"/>
                        <a:ext cx="1600200" cy="203200"/>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717883349"/>
              </p:ext>
            </p:extLst>
          </p:nvPr>
        </p:nvGraphicFramePr>
        <p:xfrm>
          <a:off x="4464050" y="3140075"/>
          <a:ext cx="1143000" cy="228600"/>
        </p:xfrm>
        <a:graphic>
          <a:graphicData uri="http://schemas.openxmlformats.org/presentationml/2006/ole">
            <mc:AlternateContent xmlns:mc="http://schemas.openxmlformats.org/markup-compatibility/2006">
              <mc:Choice xmlns:v="urn:schemas-microsoft-com:vml" Requires="v">
                <p:oleObj spid="_x0000_s3138" name="Equation" r:id="rId13" imgW="1143000" imgH="228600" progId="Equation.DSMT4">
                  <p:embed/>
                </p:oleObj>
              </mc:Choice>
              <mc:Fallback>
                <p:oleObj name="Equation" r:id="rId13" imgW="1143000" imgH="228600" progId="Equation.DSMT4">
                  <p:embed/>
                  <p:pic>
                    <p:nvPicPr>
                      <p:cNvPr id="0" name=""/>
                      <p:cNvPicPr/>
                      <p:nvPr/>
                    </p:nvPicPr>
                    <p:blipFill>
                      <a:blip r:embed="rId14"/>
                      <a:stretch>
                        <a:fillRect/>
                      </a:stretch>
                    </p:blipFill>
                    <p:spPr>
                      <a:xfrm>
                        <a:off x="4464050" y="3140075"/>
                        <a:ext cx="1143000" cy="228600"/>
                      </a:xfrm>
                      <a:prstGeom prst="rect">
                        <a:avLst/>
                      </a:prstGeom>
                    </p:spPr>
                  </p:pic>
                </p:oleObj>
              </mc:Fallback>
            </mc:AlternateContent>
          </a:graphicData>
        </a:graphic>
      </p:graphicFrame>
      <p:sp>
        <p:nvSpPr>
          <p:cNvPr id="38" name="TextBox 37"/>
          <p:cNvSpPr txBox="1"/>
          <p:nvPr/>
        </p:nvSpPr>
        <p:spPr>
          <a:xfrm>
            <a:off x="4461343" y="2239410"/>
            <a:ext cx="3325089" cy="861774"/>
          </a:xfrm>
          <a:prstGeom prst="rect">
            <a:avLst/>
          </a:prstGeom>
          <a:noFill/>
        </p:spPr>
        <p:txBody>
          <a:bodyPr wrap="square" rtlCol="0">
            <a:spAutoFit/>
          </a:bodyPr>
          <a:lstStyle/>
          <a:p>
            <a:r>
              <a:rPr lang="en-US" sz="1000" dirty="0" smtClean="0">
                <a:latin typeface="Helvetica Light"/>
                <a:cs typeface="Helvetica Light"/>
              </a:rPr>
              <a:t>Similar process to quotient rule, one needs to identify what the two terms are that have been multiplied together, once doing this, they simply differentiate both terms and plug them into the equation based on general form.</a:t>
            </a:r>
            <a:endParaRPr lang="en-US" sz="1000" dirty="0">
              <a:latin typeface="Helvetica Light"/>
              <a:cs typeface="Helvetica Light"/>
            </a:endParaRPr>
          </a:p>
        </p:txBody>
      </p:sp>
      <p:sp>
        <p:nvSpPr>
          <p:cNvPr id="39" name="TextBox 38"/>
          <p:cNvSpPr txBox="1"/>
          <p:nvPr/>
        </p:nvSpPr>
        <p:spPr>
          <a:xfrm>
            <a:off x="4421536" y="3620391"/>
            <a:ext cx="3325088" cy="1631216"/>
          </a:xfrm>
          <a:prstGeom prst="rect">
            <a:avLst/>
          </a:prstGeom>
          <a:noFill/>
        </p:spPr>
        <p:txBody>
          <a:bodyPr wrap="square" rtlCol="0">
            <a:spAutoFit/>
          </a:bodyPr>
          <a:lstStyle/>
          <a:p>
            <a:r>
              <a:rPr lang="en-US" sz="1000" dirty="0" smtClean="0">
                <a:latin typeface="Helvetica Light"/>
                <a:cs typeface="Helvetica Light"/>
              </a:rPr>
              <a:t>To do this, one would simply apply power rule to differentiate as shown by bringing the exponent down to the co-efficient to find the product of those two numbers, before subtracting one from the exponent.</a:t>
            </a:r>
          </a:p>
          <a:p>
            <a:endParaRPr lang="en-US" sz="1000" dirty="0">
              <a:latin typeface="Helvetica Light"/>
              <a:cs typeface="Helvetica Light"/>
            </a:endParaRPr>
          </a:p>
          <a:p>
            <a:r>
              <a:rPr lang="en-US" sz="1000" dirty="0" smtClean="0">
                <a:latin typeface="Helvetica Light"/>
                <a:cs typeface="Helvetica Light"/>
              </a:rPr>
              <a:t>Then, the first term differentiated is then multiplied by the second term as is, before a sum operation, after this, the derivative of the second term is then multiplied by the first term as is. Hence, one achieves the following result.</a:t>
            </a:r>
            <a:endParaRPr lang="en-US" sz="1000" dirty="0">
              <a:latin typeface="Helvetica Light"/>
              <a:cs typeface="Helvetica Light"/>
            </a:endParaRPr>
          </a:p>
        </p:txBody>
      </p:sp>
      <p:graphicFrame>
        <p:nvGraphicFramePr>
          <p:cNvPr id="40" name="Object 39"/>
          <p:cNvGraphicFramePr>
            <a:graphicFrameLocks noChangeAspect="1"/>
          </p:cNvGraphicFramePr>
          <p:nvPr>
            <p:extLst>
              <p:ext uri="{D42A27DB-BD31-4B8C-83A1-F6EECF244321}">
                <p14:modId xmlns:p14="http://schemas.microsoft.com/office/powerpoint/2010/main" val="3593139691"/>
              </p:ext>
            </p:extLst>
          </p:nvPr>
        </p:nvGraphicFramePr>
        <p:xfrm>
          <a:off x="6121400" y="2994025"/>
          <a:ext cx="800100" cy="469900"/>
        </p:xfrm>
        <a:graphic>
          <a:graphicData uri="http://schemas.openxmlformats.org/presentationml/2006/ole">
            <mc:AlternateContent xmlns:mc="http://schemas.openxmlformats.org/markup-compatibility/2006">
              <mc:Choice xmlns:v="urn:schemas-microsoft-com:vml" Requires="v">
                <p:oleObj spid="_x0000_s3139" name="Equation" r:id="rId15" imgW="800100" imgH="469900" progId="Equation.DSMT4">
                  <p:embed/>
                </p:oleObj>
              </mc:Choice>
              <mc:Fallback>
                <p:oleObj name="Equation" r:id="rId15" imgW="800100" imgH="469900" progId="Equation.DSMT4">
                  <p:embed/>
                  <p:pic>
                    <p:nvPicPr>
                      <p:cNvPr id="0" name=""/>
                      <p:cNvPicPr/>
                      <p:nvPr/>
                    </p:nvPicPr>
                    <p:blipFill>
                      <a:blip r:embed="rId16"/>
                      <a:stretch>
                        <a:fillRect/>
                      </a:stretch>
                    </p:blipFill>
                    <p:spPr>
                      <a:xfrm>
                        <a:off x="6121400" y="2994025"/>
                        <a:ext cx="800100" cy="469900"/>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2494217409"/>
              </p:ext>
            </p:extLst>
          </p:nvPr>
        </p:nvGraphicFramePr>
        <p:xfrm>
          <a:off x="5022850" y="5251607"/>
          <a:ext cx="1930400" cy="228600"/>
        </p:xfrm>
        <a:graphic>
          <a:graphicData uri="http://schemas.openxmlformats.org/presentationml/2006/ole">
            <mc:AlternateContent xmlns:mc="http://schemas.openxmlformats.org/markup-compatibility/2006">
              <mc:Choice xmlns:v="urn:schemas-microsoft-com:vml" Requires="v">
                <p:oleObj spid="_x0000_s3140" name="Equation" r:id="rId17" imgW="1879600" imgH="228600" progId="Equation.DSMT4">
                  <p:embed/>
                </p:oleObj>
              </mc:Choice>
              <mc:Fallback>
                <p:oleObj name="Equation" r:id="rId17" imgW="1879600" imgH="228600" progId="Equation.DSMT4">
                  <p:embed/>
                  <p:pic>
                    <p:nvPicPr>
                      <p:cNvPr id="0" name=""/>
                      <p:cNvPicPr/>
                      <p:nvPr/>
                    </p:nvPicPr>
                    <p:blipFill>
                      <a:blip r:embed="rId18"/>
                      <a:stretch>
                        <a:fillRect/>
                      </a:stretch>
                    </p:blipFill>
                    <p:spPr>
                      <a:xfrm>
                        <a:off x="5022850" y="5251607"/>
                        <a:ext cx="1930400" cy="228600"/>
                      </a:xfrm>
                      <a:prstGeom prst="rect">
                        <a:avLst/>
                      </a:prstGeom>
                    </p:spPr>
                  </p:pic>
                </p:oleObj>
              </mc:Fallback>
            </mc:AlternateContent>
          </a:graphicData>
        </a:graphic>
      </p:graphicFrame>
      <p:sp>
        <p:nvSpPr>
          <p:cNvPr id="42" name="TextBox 41"/>
          <p:cNvSpPr txBox="1"/>
          <p:nvPr/>
        </p:nvSpPr>
        <p:spPr>
          <a:xfrm>
            <a:off x="4424363" y="5485181"/>
            <a:ext cx="3325088" cy="861774"/>
          </a:xfrm>
          <a:prstGeom prst="rect">
            <a:avLst/>
          </a:prstGeom>
          <a:noFill/>
        </p:spPr>
        <p:txBody>
          <a:bodyPr wrap="square" rtlCol="0">
            <a:spAutoFit/>
          </a:bodyPr>
          <a:lstStyle/>
          <a:p>
            <a:r>
              <a:rPr lang="en-US" sz="1000" dirty="0" smtClean="0">
                <a:latin typeface="Helvetica Light"/>
                <a:cs typeface="Helvetica Light"/>
              </a:rPr>
              <a:t>Again, when you are differentiating, you may need to work with surds and fractions in order to complete the process, it is important to perform these simple arithmetic operations correctly in order to find the correct answer.</a:t>
            </a:r>
            <a:endParaRPr lang="en-US" sz="1000" dirty="0">
              <a:latin typeface="Helvetica Light"/>
              <a:cs typeface="Helvetica Light"/>
            </a:endParaRPr>
          </a:p>
        </p:txBody>
      </p:sp>
    </p:spTree>
    <p:extLst>
      <p:ext uri="{BB962C8B-B14F-4D97-AF65-F5344CB8AC3E}">
        <p14:creationId xmlns:p14="http://schemas.microsoft.com/office/powerpoint/2010/main" val="151305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21533" y="417789"/>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421534" y="417788"/>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EULER’S RULE WORKED EXAMPLES</a:t>
            </a:r>
            <a:endParaRPr lang="en-US" sz="1200" dirty="0">
              <a:solidFill>
                <a:schemeClr val="bg1">
                  <a:lumMod val="85000"/>
                </a:schemeClr>
              </a:solidFill>
              <a:latin typeface="Helvetica Light"/>
              <a:cs typeface="Helvetica Light"/>
            </a:endParaRPr>
          </a:p>
        </p:txBody>
      </p:sp>
      <p:sp>
        <p:nvSpPr>
          <p:cNvPr id="7" name="TextBox 6"/>
          <p:cNvSpPr txBox="1"/>
          <p:nvPr/>
        </p:nvSpPr>
        <p:spPr>
          <a:xfrm>
            <a:off x="4421534" y="694787"/>
            <a:ext cx="3325089" cy="707886"/>
          </a:xfrm>
          <a:prstGeom prst="rect">
            <a:avLst/>
          </a:prstGeom>
          <a:noFill/>
        </p:spPr>
        <p:txBody>
          <a:bodyPr wrap="square" rtlCol="0">
            <a:spAutoFit/>
          </a:bodyPr>
          <a:lstStyle/>
          <a:p>
            <a:r>
              <a:rPr lang="en-US" sz="1000" dirty="0" smtClean="0">
                <a:latin typeface="Helvetica Light"/>
                <a:cs typeface="Helvetica Light"/>
              </a:rPr>
              <a:t>This focuses on all of the </a:t>
            </a:r>
            <a:r>
              <a:rPr lang="en-US" sz="1000" dirty="0" err="1" smtClean="0">
                <a:latin typeface="Helvetica Light"/>
                <a:cs typeface="Helvetica Light"/>
              </a:rPr>
              <a:t>Eulers</a:t>
            </a:r>
            <a:r>
              <a:rPr lang="en-US" sz="1000" dirty="0" smtClean="0">
                <a:latin typeface="Helvetica Light"/>
                <a:cs typeface="Helvetica Light"/>
              </a:rPr>
              <a:t> Rule Differentiation laws involving e. e</a:t>
            </a:r>
            <a:r>
              <a:rPr lang="en-US" sz="1000" baseline="30000" dirty="0" smtClean="0">
                <a:latin typeface="Helvetica Light"/>
                <a:cs typeface="Helvetica Light"/>
              </a:rPr>
              <a:t>x</a:t>
            </a:r>
            <a:r>
              <a:rPr lang="en-US" sz="1000" dirty="0" smtClean="0">
                <a:latin typeface="Helvetica Light"/>
                <a:cs typeface="Helvetica Light"/>
              </a:rPr>
              <a:t> is the only function whose derivative is itself. There are a few other laws, like </a:t>
            </a:r>
            <a:r>
              <a:rPr lang="en-US" sz="1000" dirty="0" err="1" smtClean="0">
                <a:latin typeface="Helvetica Light"/>
                <a:cs typeface="Helvetica Light"/>
              </a:rPr>
              <a:t>e</a:t>
            </a:r>
            <a:r>
              <a:rPr lang="en-US" sz="1000" baseline="30000" dirty="0" err="1" smtClean="0">
                <a:latin typeface="Helvetica Light"/>
                <a:cs typeface="Helvetica Light"/>
              </a:rPr>
              <a:t>f</a:t>
            </a:r>
            <a:r>
              <a:rPr lang="en-US" sz="1000" baseline="30000" dirty="0" smtClean="0">
                <a:latin typeface="Helvetica Light"/>
                <a:cs typeface="Helvetica Light"/>
              </a:rPr>
              <a:t>(x)</a:t>
            </a:r>
            <a:r>
              <a:rPr lang="en-US" sz="1000" dirty="0" smtClean="0">
                <a:latin typeface="Helvetica Light"/>
                <a:cs typeface="Helvetica Light"/>
              </a:rPr>
              <a:t> and ke</a:t>
            </a:r>
            <a:r>
              <a:rPr lang="en-US" sz="1000" baseline="30000" dirty="0" smtClean="0">
                <a:latin typeface="Helvetica Light"/>
                <a:cs typeface="Helvetica Light"/>
              </a:rPr>
              <a:t>f(x)</a:t>
            </a:r>
            <a:r>
              <a:rPr lang="en-US" sz="1000" dirty="0" smtClean="0">
                <a:latin typeface="Helvetica Light"/>
                <a:cs typeface="Helvetica Light"/>
              </a:rPr>
              <a:t>, which also make differentiation a breeze.</a:t>
            </a:r>
            <a:endParaRPr lang="en-US" sz="1000" dirty="0">
              <a:latin typeface="Helvetica Light"/>
              <a:cs typeface="Helvetica Light"/>
            </a:endParaRPr>
          </a:p>
        </p:txBody>
      </p:sp>
      <p:sp>
        <p:nvSpPr>
          <p:cNvPr id="8" name="TextBox 7"/>
          <p:cNvSpPr txBox="1"/>
          <p:nvPr/>
        </p:nvSpPr>
        <p:spPr>
          <a:xfrm>
            <a:off x="4421535" y="1432082"/>
            <a:ext cx="3325089" cy="246221"/>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Find the f’(e</a:t>
            </a:r>
            <a:r>
              <a:rPr lang="en-US" sz="1000" baseline="30000" dirty="0" smtClean="0">
                <a:solidFill>
                  <a:schemeClr val="bg1">
                    <a:lumMod val="85000"/>
                  </a:schemeClr>
                </a:solidFill>
                <a:latin typeface="Helvetica Light"/>
                <a:cs typeface="Helvetica Light"/>
              </a:rPr>
              <a:t>2x+5</a:t>
            </a:r>
            <a:r>
              <a:rPr lang="en-US" sz="1000" dirty="0" smtClean="0">
                <a:solidFill>
                  <a:schemeClr val="bg1">
                    <a:lumMod val="85000"/>
                  </a:schemeClr>
                </a:solidFill>
                <a:latin typeface="Helvetica Light"/>
                <a:cs typeface="Helvetica Light"/>
              </a:rPr>
              <a:t>)</a:t>
            </a:r>
            <a:endParaRPr lang="en-US" sz="1000" dirty="0">
              <a:solidFill>
                <a:schemeClr val="bg1">
                  <a:lumMod val="85000"/>
                </a:schemeClr>
              </a:solidFill>
              <a:latin typeface="Helvetica Light"/>
              <a:cs typeface="Helvetica Ligh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86083370"/>
              </p:ext>
            </p:extLst>
          </p:nvPr>
        </p:nvGraphicFramePr>
        <p:xfrm>
          <a:off x="4648200" y="1758950"/>
          <a:ext cx="749300" cy="228600"/>
        </p:xfrm>
        <a:graphic>
          <a:graphicData uri="http://schemas.openxmlformats.org/presentationml/2006/ole">
            <mc:AlternateContent xmlns:mc="http://schemas.openxmlformats.org/markup-compatibility/2006">
              <mc:Choice xmlns:v="urn:schemas-microsoft-com:vml" Requires="v">
                <p:oleObj spid="_x0000_s4194" name="Equation" r:id="rId3" imgW="749300" imgH="228600" progId="Equation.DSMT4">
                  <p:embed/>
                </p:oleObj>
              </mc:Choice>
              <mc:Fallback>
                <p:oleObj name="Equation" r:id="rId3" imgW="749300" imgH="228600" progId="Equation.DSMT4">
                  <p:embed/>
                  <p:pic>
                    <p:nvPicPr>
                      <p:cNvPr id="0" name=""/>
                      <p:cNvPicPr/>
                      <p:nvPr/>
                    </p:nvPicPr>
                    <p:blipFill>
                      <a:blip r:embed="rId4"/>
                      <a:stretch>
                        <a:fillRect/>
                      </a:stretch>
                    </p:blipFill>
                    <p:spPr>
                      <a:xfrm>
                        <a:off x="4648200" y="1758950"/>
                        <a:ext cx="749300" cy="228600"/>
                      </a:xfrm>
                      <a:prstGeom prst="rect">
                        <a:avLst/>
                      </a:prstGeom>
                    </p:spPr>
                  </p:pic>
                </p:oleObj>
              </mc:Fallback>
            </mc:AlternateContent>
          </a:graphicData>
        </a:graphic>
      </p:graphicFrame>
      <p:sp>
        <p:nvSpPr>
          <p:cNvPr id="11" name="TextBox 10"/>
          <p:cNvSpPr txBox="1"/>
          <p:nvPr/>
        </p:nvSpPr>
        <p:spPr>
          <a:xfrm>
            <a:off x="4424362" y="1987550"/>
            <a:ext cx="3325089" cy="1169551"/>
          </a:xfrm>
          <a:prstGeom prst="rect">
            <a:avLst/>
          </a:prstGeom>
          <a:noFill/>
        </p:spPr>
        <p:txBody>
          <a:bodyPr wrap="square" rtlCol="0">
            <a:spAutoFit/>
          </a:bodyPr>
          <a:lstStyle/>
          <a:p>
            <a:r>
              <a:rPr lang="en-US" sz="1000" dirty="0" smtClean="0">
                <a:latin typeface="Helvetica Light"/>
                <a:cs typeface="Helvetica Light"/>
              </a:rPr>
              <a:t>In order to differentiate, we rewrite the function without changing anything. After this, we differentiate the exponent. In this case, the derivative of 2x+5 is 2 as 5 is a constant and hence does not have a derivative (think of the function y=5, it is a horizontal line and as such, there is no change in the input relative to the output). This is how we obtain the derivative.</a:t>
            </a:r>
            <a:endParaRPr lang="en-US" sz="1000" dirty="0">
              <a:latin typeface="Helvetica Light"/>
              <a:cs typeface="Helvetica Light"/>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617560104"/>
              </p:ext>
            </p:extLst>
          </p:nvPr>
        </p:nvGraphicFramePr>
        <p:xfrm>
          <a:off x="5803900" y="1758950"/>
          <a:ext cx="977900" cy="228600"/>
        </p:xfrm>
        <a:graphic>
          <a:graphicData uri="http://schemas.openxmlformats.org/presentationml/2006/ole">
            <mc:AlternateContent xmlns:mc="http://schemas.openxmlformats.org/markup-compatibility/2006">
              <mc:Choice xmlns:v="urn:schemas-microsoft-com:vml" Requires="v">
                <p:oleObj spid="_x0000_s4195" name="Equation" r:id="rId5" imgW="977900" imgH="228600" progId="Equation.DSMT4">
                  <p:embed/>
                </p:oleObj>
              </mc:Choice>
              <mc:Fallback>
                <p:oleObj name="Equation" r:id="rId5" imgW="977900" imgH="228600" progId="Equation.DSMT4">
                  <p:embed/>
                  <p:pic>
                    <p:nvPicPr>
                      <p:cNvPr id="0" name=""/>
                      <p:cNvPicPr/>
                      <p:nvPr/>
                    </p:nvPicPr>
                    <p:blipFill>
                      <a:blip r:embed="rId6"/>
                      <a:stretch>
                        <a:fillRect/>
                      </a:stretch>
                    </p:blipFill>
                    <p:spPr>
                      <a:xfrm>
                        <a:off x="5803900" y="1758950"/>
                        <a:ext cx="977900" cy="228600"/>
                      </a:xfrm>
                      <a:prstGeom prst="rect">
                        <a:avLst/>
                      </a:prstGeom>
                    </p:spPr>
                  </p:pic>
                </p:oleObj>
              </mc:Fallback>
            </mc:AlternateContent>
          </a:graphicData>
        </a:graphic>
      </p:graphicFrame>
      <p:sp>
        <p:nvSpPr>
          <p:cNvPr id="17" name="TextBox 16"/>
          <p:cNvSpPr txBox="1"/>
          <p:nvPr/>
        </p:nvSpPr>
        <p:spPr>
          <a:xfrm>
            <a:off x="4421535" y="3157101"/>
            <a:ext cx="3325089" cy="246221"/>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Find the f’</a:t>
            </a:r>
            <a:r>
              <a:rPr lang="en-US" sz="1000" dirty="0" smtClean="0">
                <a:solidFill>
                  <a:schemeClr val="bg1">
                    <a:lumMod val="85000"/>
                  </a:schemeClr>
                </a:solidFill>
                <a:latin typeface="Helvetica Light"/>
                <a:cs typeface="Helvetica Light"/>
              </a:rPr>
              <a:t>(5e</a:t>
            </a:r>
            <a:r>
              <a:rPr lang="en-US" sz="1000" baseline="30000" dirty="0" smtClean="0">
                <a:solidFill>
                  <a:schemeClr val="bg1">
                    <a:lumMod val="85000"/>
                  </a:schemeClr>
                </a:solidFill>
                <a:latin typeface="Helvetica Light"/>
                <a:cs typeface="Helvetica Light"/>
              </a:rPr>
              <a:t>2x</a:t>
            </a:r>
            <a:r>
              <a:rPr lang="en-US" sz="1000" baseline="30000" dirty="0" smtClean="0">
                <a:solidFill>
                  <a:schemeClr val="bg1">
                    <a:lumMod val="85000"/>
                  </a:schemeClr>
                </a:solidFill>
                <a:latin typeface="Helvetica Light"/>
                <a:cs typeface="Helvetica Light"/>
              </a:rPr>
              <a:t>+5</a:t>
            </a:r>
            <a:r>
              <a:rPr lang="en-US" sz="1000" dirty="0" smtClean="0">
                <a:solidFill>
                  <a:schemeClr val="bg1">
                    <a:lumMod val="85000"/>
                  </a:schemeClr>
                </a:solidFill>
                <a:latin typeface="Helvetica Light"/>
                <a:cs typeface="Helvetica Light"/>
              </a:rPr>
              <a:t>)</a:t>
            </a:r>
            <a:endParaRPr lang="en-US" sz="1000" dirty="0">
              <a:solidFill>
                <a:schemeClr val="bg1">
                  <a:lumMod val="85000"/>
                </a:schemeClr>
              </a:solidFill>
              <a:latin typeface="Helvetica Light"/>
              <a:cs typeface="Helvetica Light"/>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300265461"/>
              </p:ext>
            </p:extLst>
          </p:nvPr>
        </p:nvGraphicFramePr>
        <p:xfrm>
          <a:off x="4546600" y="3514725"/>
          <a:ext cx="825500" cy="228600"/>
        </p:xfrm>
        <a:graphic>
          <a:graphicData uri="http://schemas.openxmlformats.org/presentationml/2006/ole">
            <mc:AlternateContent xmlns:mc="http://schemas.openxmlformats.org/markup-compatibility/2006">
              <mc:Choice xmlns:v="urn:schemas-microsoft-com:vml" Requires="v">
                <p:oleObj spid="_x0000_s4196" name="Equation" r:id="rId7" imgW="825500" imgH="228600" progId="Equation.DSMT4">
                  <p:embed/>
                </p:oleObj>
              </mc:Choice>
              <mc:Fallback>
                <p:oleObj name="Equation" r:id="rId7" imgW="825500" imgH="228600" progId="Equation.DSMT4">
                  <p:embed/>
                  <p:pic>
                    <p:nvPicPr>
                      <p:cNvPr id="0" name=""/>
                      <p:cNvPicPr/>
                      <p:nvPr/>
                    </p:nvPicPr>
                    <p:blipFill>
                      <a:blip r:embed="rId8"/>
                      <a:stretch>
                        <a:fillRect/>
                      </a:stretch>
                    </p:blipFill>
                    <p:spPr>
                      <a:xfrm>
                        <a:off x="4546600" y="3514725"/>
                        <a:ext cx="825500" cy="2286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786339120"/>
              </p:ext>
            </p:extLst>
          </p:nvPr>
        </p:nvGraphicFramePr>
        <p:xfrm>
          <a:off x="5397500" y="3492974"/>
          <a:ext cx="1168400" cy="228600"/>
        </p:xfrm>
        <a:graphic>
          <a:graphicData uri="http://schemas.openxmlformats.org/presentationml/2006/ole">
            <mc:AlternateContent xmlns:mc="http://schemas.openxmlformats.org/markup-compatibility/2006">
              <mc:Choice xmlns:v="urn:schemas-microsoft-com:vml" Requires="v">
                <p:oleObj spid="_x0000_s4197" name="Equation" r:id="rId9" imgW="1168400" imgH="228600" progId="Equation.DSMT4">
                  <p:embed/>
                </p:oleObj>
              </mc:Choice>
              <mc:Fallback>
                <p:oleObj name="Equation" r:id="rId9" imgW="1168400" imgH="228600" progId="Equation.DSMT4">
                  <p:embed/>
                  <p:pic>
                    <p:nvPicPr>
                      <p:cNvPr id="0" name=""/>
                      <p:cNvPicPr/>
                      <p:nvPr/>
                    </p:nvPicPr>
                    <p:blipFill>
                      <a:blip r:embed="rId10"/>
                      <a:stretch>
                        <a:fillRect/>
                      </a:stretch>
                    </p:blipFill>
                    <p:spPr>
                      <a:xfrm>
                        <a:off x="5397500" y="3492974"/>
                        <a:ext cx="1168400" cy="2286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50235026"/>
              </p:ext>
            </p:extLst>
          </p:nvPr>
        </p:nvGraphicFramePr>
        <p:xfrm>
          <a:off x="6610350" y="3492974"/>
          <a:ext cx="1041400" cy="228600"/>
        </p:xfrm>
        <a:graphic>
          <a:graphicData uri="http://schemas.openxmlformats.org/presentationml/2006/ole">
            <mc:AlternateContent xmlns:mc="http://schemas.openxmlformats.org/markup-compatibility/2006">
              <mc:Choice xmlns:v="urn:schemas-microsoft-com:vml" Requires="v">
                <p:oleObj spid="_x0000_s4198" name="Equation" r:id="rId11" imgW="1041400" imgH="228600" progId="Equation.DSMT4">
                  <p:embed/>
                </p:oleObj>
              </mc:Choice>
              <mc:Fallback>
                <p:oleObj name="Equation" r:id="rId11" imgW="1041400" imgH="228600" progId="Equation.DSMT4">
                  <p:embed/>
                  <p:pic>
                    <p:nvPicPr>
                      <p:cNvPr id="0" name=""/>
                      <p:cNvPicPr/>
                      <p:nvPr/>
                    </p:nvPicPr>
                    <p:blipFill>
                      <a:blip r:embed="rId12"/>
                      <a:stretch>
                        <a:fillRect/>
                      </a:stretch>
                    </p:blipFill>
                    <p:spPr>
                      <a:xfrm>
                        <a:off x="6610350" y="3492974"/>
                        <a:ext cx="1041400" cy="228600"/>
                      </a:xfrm>
                      <a:prstGeom prst="rect">
                        <a:avLst/>
                      </a:prstGeom>
                    </p:spPr>
                  </p:pic>
                </p:oleObj>
              </mc:Fallback>
            </mc:AlternateContent>
          </a:graphicData>
        </a:graphic>
      </p:graphicFrame>
      <p:sp>
        <p:nvSpPr>
          <p:cNvPr id="21" name="TextBox 20"/>
          <p:cNvSpPr txBox="1"/>
          <p:nvPr/>
        </p:nvSpPr>
        <p:spPr>
          <a:xfrm>
            <a:off x="4424362" y="3718873"/>
            <a:ext cx="3325089" cy="1938992"/>
          </a:xfrm>
          <a:prstGeom prst="rect">
            <a:avLst/>
          </a:prstGeom>
          <a:noFill/>
        </p:spPr>
        <p:txBody>
          <a:bodyPr wrap="square" rtlCol="0">
            <a:spAutoFit/>
          </a:bodyPr>
          <a:lstStyle/>
          <a:p>
            <a:r>
              <a:rPr lang="en-US" sz="1000" dirty="0" smtClean="0">
                <a:latin typeface="Helvetica Light"/>
                <a:cs typeface="Helvetica Light"/>
              </a:rPr>
              <a:t>Now, as you can see above, there is an extension to this rule which involves a co-efficient of e. In this case, the number, generally denoted by k as a constant (unless it has an x or pronumeral in it), will remain out the front and is multiplied by the value derived through the f’(x) phase for the exponent, where the derivative of the exponent and the co-efficient of e make a product in simplification, this is shown by 5 being multiplied by 2 (2 being from the derivative of the exponent). If the derivative of the exponent was 15x or something, then you could still multiply this by the co-efficient to get 30x and have a more elegant solution too.</a:t>
            </a:r>
            <a:endParaRPr lang="en-US" sz="1000" dirty="0">
              <a:latin typeface="Helvetica Light"/>
              <a:cs typeface="Helvetica Light"/>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2211069152"/>
              </p:ext>
            </p:extLst>
          </p:nvPr>
        </p:nvGraphicFramePr>
        <p:xfrm>
          <a:off x="4527550" y="5594350"/>
          <a:ext cx="685800" cy="330200"/>
        </p:xfrm>
        <a:graphic>
          <a:graphicData uri="http://schemas.openxmlformats.org/presentationml/2006/ole">
            <mc:AlternateContent xmlns:mc="http://schemas.openxmlformats.org/markup-compatibility/2006">
              <mc:Choice xmlns:v="urn:schemas-microsoft-com:vml" Requires="v">
                <p:oleObj spid="_x0000_s4199" name="Equation" r:id="rId13" imgW="685800" imgH="330200" progId="Equation.DSMT4">
                  <p:embed/>
                </p:oleObj>
              </mc:Choice>
              <mc:Fallback>
                <p:oleObj name="Equation" r:id="rId13" imgW="685800" imgH="330200" progId="Equation.DSMT4">
                  <p:embed/>
                  <p:pic>
                    <p:nvPicPr>
                      <p:cNvPr id="0" name=""/>
                      <p:cNvPicPr/>
                      <p:nvPr/>
                    </p:nvPicPr>
                    <p:blipFill>
                      <a:blip r:embed="rId14"/>
                      <a:stretch>
                        <a:fillRect/>
                      </a:stretch>
                    </p:blipFill>
                    <p:spPr>
                      <a:xfrm>
                        <a:off x="4527550" y="5594350"/>
                        <a:ext cx="685800" cy="33020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85665906"/>
              </p:ext>
            </p:extLst>
          </p:nvPr>
        </p:nvGraphicFramePr>
        <p:xfrm>
          <a:off x="5410200" y="5568950"/>
          <a:ext cx="1054100" cy="419100"/>
        </p:xfrm>
        <a:graphic>
          <a:graphicData uri="http://schemas.openxmlformats.org/presentationml/2006/ole">
            <mc:AlternateContent xmlns:mc="http://schemas.openxmlformats.org/markup-compatibility/2006">
              <mc:Choice xmlns:v="urn:schemas-microsoft-com:vml" Requires="v">
                <p:oleObj spid="_x0000_s4200" name="Equation" r:id="rId15" imgW="1054100" imgH="419100" progId="Equation.DSMT4">
                  <p:embed/>
                </p:oleObj>
              </mc:Choice>
              <mc:Fallback>
                <p:oleObj name="Equation" r:id="rId15" imgW="1054100" imgH="419100" progId="Equation.DSMT4">
                  <p:embed/>
                  <p:pic>
                    <p:nvPicPr>
                      <p:cNvPr id="0" name=""/>
                      <p:cNvPicPr/>
                      <p:nvPr/>
                    </p:nvPicPr>
                    <p:blipFill>
                      <a:blip r:embed="rId16"/>
                      <a:stretch>
                        <a:fillRect/>
                      </a:stretch>
                    </p:blipFill>
                    <p:spPr>
                      <a:xfrm>
                        <a:off x="5410200" y="5568950"/>
                        <a:ext cx="1054100" cy="41910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24883705"/>
              </p:ext>
            </p:extLst>
          </p:nvPr>
        </p:nvGraphicFramePr>
        <p:xfrm>
          <a:off x="6597650" y="5581650"/>
          <a:ext cx="1079500" cy="419100"/>
        </p:xfrm>
        <a:graphic>
          <a:graphicData uri="http://schemas.openxmlformats.org/presentationml/2006/ole">
            <mc:AlternateContent xmlns:mc="http://schemas.openxmlformats.org/markup-compatibility/2006">
              <mc:Choice xmlns:v="urn:schemas-microsoft-com:vml" Requires="v">
                <p:oleObj spid="_x0000_s4201" name="Equation" r:id="rId17" imgW="1079500" imgH="419100" progId="Equation.DSMT4">
                  <p:embed/>
                </p:oleObj>
              </mc:Choice>
              <mc:Fallback>
                <p:oleObj name="Equation" r:id="rId17" imgW="1079500" imgH="419100" progId="Equation.DSMT4">
                  <p:embed/>
                  <p:pic>
                    <p:nvPicPr>
                      <p:cNvPr id="0" name=""/>
                      <p:cNvPicPr/>
                      <p:nvPr/>
                    </p:nvPicPr>
                    <p:blipFill>
                      <a:blip r:embed="rId18"/>
                      <a:stretch>
                        <a:fillRect/>
                      </a:stretch>
                    </p:blipFill>
                    <p:spPr>
                      <a:xfrm>
                        <a:off x="6597650" y="5581650"/>
                        <a:ext cx="1079500" cy="4191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814964082"/>
              </p:ext>
            </p:extLst>
          </p:nvPr>
        </p:nvGraphicFramePr>
        <p:xfrm>
          <a:off x="4711700" y="6013450"/>
          <a:ext cx="749300" cy="330200"/>
        </p:xfrm>
        <a:graphic>
          <a:graphicData uri="http://schemas.openxmlformats.org/presentationml/2006/ole">
            <mc:AlternateContent xmlns:mc="http://schemas.openxmlformats.org/markup-compatibility/2006">
              <mc:Choice xmlns:v="urn:schemas-microsoft-com:vml" Requires="v">
                <p:oleObj spid="_x0000_s4202" name="Equation" r:id="rId19" imgW="749300" imgH="330200" progId="Equation.DSMT4">
                  <p:embed/>
                </p:oleObj>
              </mc:Choice>
              <mc:Fallback>
                <p:oleObj name="Equation" r:id="rId19" imgW="749300" imgH="330200" progId="Equation.DSMT4">
                  <p:embed/>
                  <p:pic>
                    <p:nvPicPr>
                      <p:cNvPr id="0" name=""/>
                      <p:cNvPicPr/>
                      <p:nvPr/>
                    </p:nvPicPr>
                    <p:blipFill>
                      <a:blip r:embed="rId20"/>
                      <a:stretch>
                        <a:fillRect/>
                      </a:stretch>
                    </p:blipFill>
                    <p:spPr>
                      <a:xfrm>
                        <a:off x="4711700" y="6013450"/>
                        <a:ext cx="749300" cy="330200"/>
                      </a:xfrm>
                      <a:prstGeom prst="rect">
                        <a:avLst/>
                      </a:prstGeom>
                    </p:spPr>
                  </p:pic>
                </p:oleObj>
              </mc:Fallback>
            </mc:AlternateContent>
          </a:graphicData>
        </a:graphic>
      </p:graphicFrame>
      <p:sp>
        <p:nvSpPr>
          <p:cNvPr id="2" name="TextBox 1"/>
          <p:cNvSpPr txBox="1"/>
          <p:nvPr/>
        </p:nvSpPr>
        <p:spPr>
          <a:xfrm>
            <a:off x="5562600" y="5943540"/>
            <a:ext cx="2089150" cy="400110"/>
          </a:xfrm>
          <a:prstGeom prst="rect">
            <a:avLst/>
          </a:prstGeom>
          <a:noFill/>
        </p:spPr>
        <p:txBody>
          <a:bodyPr wrap="square" rtlCol="0">
            <a:spAutoFit/>
          </a:bodyPr>
          <a:lstStyle/>
          <a:p>
            <a:r>
              <a:rPr lang="en-US" sz="1000" dirty="0" smtClean="0">
                <a:latin typeface="Helvetica Light"/>
                <a:cs typeface="Helvetica Light"/>
              </a:rPr>
              <a:t>Again, you may need to work with fractions and surds too.</a:t>
            </a:r>
            <a:endParaRPr lang="en-US" sz="1000" dirty="0">
              <a:latin typeface="Helvetica Light"/>
              <a:cs typeface="Helvetica Light"/>
            </a:endParaRPr>
          </a:p>
        </p:txBody>
      </p:sp>
      <p:sp>
        <p:nvSpPr>
          <p:cNvPr id="26" name="Rectangle 25"/>
          <p:cNvSpPr/>
          <p:nvPr/>
        </p:nvSpPr>
        <p:spPr>
          <a:xfrm>
            <a:off x="687733" y="378379"/>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87734" y="378378"/>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LNX</a:t>
            </a:r>
            <a:r>
              <a:rPr lang="en-US" sz="1200" dirty="0" smtClean="0">
                <a:solidFill>
                  <a:schemeClr val="bg1">
                    <a:lumMod val="85000"/>
                  </a:schemeClr>
                </a:solidFill>
                <a:latin typeface="Helvetica Light"/>
                <a:cs typeface="Helvetica Light"/>
              </a:rPr>
              <a:t> </a:t>
            </a:r>
            <a:r>
              <a:rPr lang="en-US" sz="1200" dirty="0" smtClean="0">
                <a:solidFill>
                  <a:schemeClr val="bg1">
                    <a:lumMod val="85000"/>
                  </a:schemeClr>
                </a:solidFill>
                <a:latin typeface="Helvetica Light"/>
                <a:cs typeface="Helvetica Light"/>
              </a:rPr>
              <a:t>RULE WORKED EXAMPLES</a:t>
            </a:r>
            <a:endParaRPr lang="en-US" sz="1200" dirty="0">
              <a:solidFill>
                <a:schemeClr val="bg1">
                  <a:lumMod val="85000"/>
                </a:schemeClr>
              </a:solidFill>
              <a:latin typeface="Helvetica Light"/>
              <a:cs typeface="Helvetica Light"/>
            </a:endParaRPr>
          </a:p>
        </p:txBody>
      </p:sp>
      <p:sp>
        <p:nvSpPr>
          <p:cNvPr id="28" name="TextBox 27"/>
          <p:cNvSpPr txBox="1"/>
          <p:nvPr/>
        </p:nvSpPr>
        <p:spPr>
          <a:xfrm>
            <a:off x="687734" y="655377"/>
            <a:ext cx="3325089" cy="707886"/>
          </a:xfrm>
          <a:prstGeom prst="rect">
            <a:avLst/>
          </a:prstGeom>
          <a:noFill/>
        </p:spPr>
        <p:txBody>
          <a:bodyPr wrap="square" rtlCol="0">
            <a:spAutoFit/>
          </a:bodyPr>
          <a:lstStyle/>
          <a:p>
            <a:r>
              <a:rPr lang="en-US" sz="1000" dirty="0" smtClean="0">
                <a:latin typeface="Helvetica Light"/>
                <a:cs typeface="Helvetica Light"/>
              </a:rPr>
              <a:t>Differentiating </a:t>
            </a:r>
            <a:r>
              <a:rPr lang="en-US" sz="1000" dirty="0" err="1" smtClean="0">
                <a:latin typeface="Helvetica Light"/>
                <a:cs typeface="Helvetica Light"/>
              </a:rPr>
              <a:t>ln</a:t>
            </a:r>
            <a:r>
              <a:rPr lang="en-US" sz="1000" dirty="0" smtClean="0">
                <a:latin typeface="Helvetica Light"/>
                <a:cs typeface="Helvetica Light"/>
              </a:rPr>
              <a:t>(x) generally results in two fundamental rules. The first is if a derivative of </a:t>
            </a:r>
            <a:r>
              <a:rPr lang="en-US" sz="1000" dirty="0" err="1" smtClean="0">
                <a:latin typeface="Helvetica Light"/>
                <a:cs typeface="Helvetica Light"/>
              </a:rPr>
              <a:t>ln</a:t>
            </a:r>
            <a:r>
              <a:rPr lang="en-US" sz="1000" dirty="0" smtClean="0">
                <a:latin typeface="Helvetica Light"/>
                <a:cs typeface="Helvetica Light"/>
              </a:rPr>
              <a:t> (x) is needed, in which case, it can be expressed simply as 1/x. If a term is in the form of </a:t>
            </a:r>
            <a:r>
              <a:rPr lang="en-US" sz="1000" dirty="0" err="1" smtClean="0">
                <a:latin typeface="Helvetica Light"/>
                <a:cs typeface="Helvetica Light"/>
              </a:rPr>
              <a:t>ln</a:t>
            </a:r>
            <a:r>
              <a:rPr lang="en-US" sz="1000" dirty="0" smtClean="0">
                <a:latin typeface="Helvetica Light"/>
                <a:cs typeface="Helvetica Light"/>
              </a:rPr>
              <a:t> f(x), then it is simply f’(x)/f(x)</a:t>
            </a:r>
            <a:endParaRPr lang="en-US" sz="1000" dirty="0">
              <a:latin typeface="Helvetica Light"/>
              <a:cs typeface="Helvetica Light"/>
            </a:endParaRPr>
          </a:p>
        </p:txBody>
      </p:sp>
      <p:sp>
        <p:nvSpPr>
          <p:cNvPr id="29" name="TextBox 28"/>
          <p:cNvSpPr txBox="1"/>
          <p:nvPr/>
        </p:nvSpPr>
        <p:spPr>
          <a:xfrm>
            <a:off x="687735" y="1392672"/>
            <a:ext cx="3325089" cy="246221"/>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Find the f’</a:t>
            </a:r>
            <a:r>
              <a:rPr lang="en-US" sz="1000" dirty="0" smtClean="0">
                <a:solidFill>
                  <a:schemeClr val="bg1">
                    <a:lumMod val="85000"/>
                  </a:schemeClr>
                </a:solidFill>
                <a:latin typeface="Helvetica Light"/>
                <a:cs typeface="Helvetica Light"/>
              </a:rPr>
              <a:t>(</a:t>
            </a:r>
            <a:r>
              <a:rPr lang="en-US" sz="1000" dirty="0" err="1" smtClean="0">
                <a:solidFill>
                  <a:schemeClr val="bg1">
                    <a:lumMod val="85000"/>
                  </a:schemeClr>
                </a:solidFill>
                <a:latin typeface="Helvetica Light"/>
                <a:cs typeface="Helvetica Light"/>
              </a:rPr>
              <a:t>ln</a:t>
            </a:r>
            <a:r>
              <a:rPr lang="en-US" sz="1000" dirty="0" smtClean="0">
                <a:solidFill>
                  <a:schemeClr val="bg1">
                    <a:lumMod val="85000"/>
                  </a:schemeClr>
                </a:solidFill>
                <a:latin typeface="Helvetica Light"/>
                <a:cs typeface="Helvetica Light"/>
              </a:rPr>
              <a:t> |x</a:t>
            </a:r>
            <a:r>
              <a:rPr lang="en-US" sz="1000" baseline="30000" dirty="0" smtClean="0">
                <a:solidFill>
                  <a:schemeClr val="bg1">
                    <a:lumMod val="85000"/>
                  </a:schemeClr>
                </a:solidFill>
                <a:latin typeface="Helvetica Light"/>
                <a:cs typeface="Helvetica Light"/>
              </a:rPr>
              <a:t>2</a:t>
            </a:r>
            <a:r>
              <a:rPr lang="en-US" sz="1000" dirty="0" smtClean="0">
                <a:solidFill>
                  <a:schemeClr val="bg1">
                    <a:lumMod val="85000"/>
                  </a:schemeClr>
                </a:solidFill>
                <a:latin typeface="Helvetica Light"/>
                <a:cs typeface="Helvetica Light"/>
              </a:rPr>
              <a:t>+17x+9|</a:t>
            </a:r>
            <a:r>
              <a:rPr lang="en-US" sz="1000" dirty="0" smtClean="0">
                <a:solidFill>
                  <a:schemeClr val="bg1">
                    <a:lumMod val="85000"/>
                  </a:schemeClr>
                </a:solidFill>
                <a:latin typeface="Helvetica Light"/>
                <a:cs typeface="Helvetica Light"/>
              </a:rPr>
              <a:t>)</a:t>
            </a:r>
            <a:endParaRPr lang="en-US" sz="1000" dirty="0">
              <a:solidFill>
                <a:schemeClr val="bg1">
                  <a:lumMod val="85000"/>
                </a:schemeClr>
              </a:solidFill>
              <a:latin typeface="Helvetica Light"/>
              <a:cs typeface="Helvetica Light"/>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860263756"/>
              </p:ext>
            </p:extLst>
          </p:nvPr>
        </p:nvGraphicFramePr>
        <p:xfrm>
          <a:off x="996950" y="1700213"/>
          <a:ext cx="1358900" cy="266700"/>
        </p:xfrm>
        <a:graphic>
          <a:graphicData uri="http://schemas.openxmlformats.org/presentationml/2006/ole">
            <mc:AlternateContent xmlns:mc="http://schemas.openxmlformats.org/markup-compatibility/2006">
              <mc:Choice xmlns:v="urn:schemas-microsoft-com:vml" Requires="v">
                <p:oleObj spid="_x0000_s4203" name="Equation" r:id="rId21" imgW="1358900" imgH="266700" progId="Equation.DSMT4">
                  <p:embed/>
                </p:oleObj>
              </mc:Choice>
              <mc:Fallback>
                <p:oleObj name="Equation" r:id="rId21" imgW="1358900" imgH="266700" progId="Equation.DSMT4">
                  <p:embed/>
                  <p:pic>
                    <p:nvPicPr>
                      <p:cNvPr id="0" name=""/>
                      <p:cNvPicPr/>
                      <p:nvPr/>
                    </p:nvPicPr>
                    <p:blipFill>
                      <a:blip r:embed="rId22"/>
                      <a:stretch>
                        <a:fillRect/>
                      </a:stretch>
                    </p:blipFill>
                    <p:spPr>
                      <a:xfrm>
                        <a:off x="996950" y="1700213"/>
                        <a:ext cx="1358900" cy="266700"/>
                      </a:xfrm>
                      <a:prstGeom prst="rect">
                        <a:avLst/>
                      </a:prstGeom>
                    </p:spPr>
                  </p:pic>
                </p:oleObj>
              </mc:Fallback>
            </mc:AlternateContent>
          </a:graphicData>
        </a:graphic>
      </p:graphicFrame>
      <p:sp>
        <p:nvSpPr>
          <p:cNvPr id="31" name="TextBox 30"/>
          <p:cNvSpPr txBox="1"/>
          <p:nvPr/>
        </p:nvSpPr>
        <p:spPr>
          <a:xfrm>
            <a:off x="690562" y="2037397"/>
            <a:ext cx="3325089" cy="1477328"/>
          </a:xfrm>
          <a:prstGeom prst="rect">
            <a:avLst/>
          </a:prstGeom>
          <a:noFill/>
        </p:spPr>
        <p:txBody>
          <a:bodyPr wrap="square" rtlCol="0">
            <a:spAutoFit/>
          </a:bodyPr>
          <a:lstStyle/>
          <a:p>
            <a:r>
              <a:rPr lang="en-US" sz="1000" dirty="0" smtClean="0">
                <a:latin typeface="Helvetica Light"/>
                <a:cs typeface="Helvetica Light"/>
              </a:rPr>
              <a:t>The lines around the second degree polyno</a:t>
            </a:r>
            <a:r>
              <a:rPr lang="en-US" sz="1000" dirty="0" smtClean="0">
                <a:latin typeface="Helvetica Light"/>
                <a:cs typeface="Helvetica Light"/>
              </a:rPr>
              <a:t>mial are simply modulus symbols. This means that values must be positive as a scalar, a property of </a:t>
            </a:r>
            <a:r>
              <a:rPr lang="en-US" sz="1000" dirty="0" err="1" smtClean="0">
                <a:latin typeface="Helvetica Light"/>
                <a:cs typeface="Helvetica Light"/>
              </a:rPr>
              <a:t>ln.</a:t>
            </a:r>
            <a:r>
              <a:rPr lang="en-US" sz="1000" dirty="0" smtClean="0">
                <a:latin typeface="Helvetica Light"/>
                <a:cs typeface="Helvetica Light"/>
              </a:rPr>
              <a:t> In order to do this, one would simply differentiate and then put the derivative in the numerator and the function as is in the denominator. Sometimes you can cancel, remember that terms only cancel across numerator or denominator if the operation between one term and the next is multiply and not add or subtract.</a:t>
            </a:r>
            <a:endParaRPr lang="en-US" sz="1000" dirty="0">
              <a:latin typeface="Helvetica Light"/>
              <a:cs typeface="Helvetica Light"/>
            </a:endParaRPr>
          </a:p>
        </p:txBody>
      </p:sp>
      <p:sp>
        <p:nvSpPr>
          <p:cNvPr id="37" name="TextBox 36"/>
          <p:cNvSpPr txBox="1"/>
          <p:nvPr/>
        </p:nvSpPr>
        <p:spPr>
          <a:xfrm>
            <a:off x="690562" y="3463563"/>
            <a:ext cx="3325089" cy="1785104"/>
          </a:xfrm>
          <a:prstGeom prst="rect">
            <a:avLst/>
          </a:prstGeom>
          <a:noFill/>
        </p:spPr>
        <p:txBody>
          <a:bodyPr wrap="square" rtlCol="0">
            <a:spAutoFit/>
          </a:bodyPr>
          <a:lstStyle/>
          <a:p>
            <a:r>
              <a:rPr lang="en-US" sz="1000" dirty="0" smtClean="0">
                <a:latin typeface="Helvetica Light"/>
                <a:cs typeface="Helvetica Light"/>
              </a:rPr>
              <a:t>Furthermore, a resultant of this rule, is that if a function is in the form of f(x)= </a:t>
            </a:r>
            <a:r>
              <a:rPr lang="en-US" sz="1000" dirty="0" err="1" smtClean="0">
                <a:latin typeface="Helvetica Light"/>
                <a:cs typeface="Helvetica Light"/>
              </a:rPr>
              <a:t>ln</a:t>
            </a:r>
            <a:r>
              <a:rPr lang="en-US" sz="1000" dirty="0" smtClean="0">
                <a:latin typeface="Helvetica Light"/>
                <a:cs typeface="Helvetica Light"/>
              </a:rPr>
              <a:t> |</a:t>
            </a:r>
            <a:r>
              <a:rPr lang="en-US" sz="1000" dirty="0" err="1" smtClean="0">
                <a:latin typeface="Helvetica Light"/>
                <a:cs typeface="Helvetica Light"/>
              </a:rPr>
              <a:t>kx</a:t>
            </a:r>
            <a:r>
              <a:rPr lang="en-US" sz="1000" dirty="0" smtClean="0">
                <a:latin typeface="Helvetica Light"/>
                <a:cs typeface="Helvetica Light"/>
              </a:rPr>
              <a:t>|, where k is some constant, then the result after simplification is simply 1/x. Try this with a few, you can see that as the derivative of </a:t>
            </a:r>
            <a:r>
              <a:rPr lang="en-US" sz="1000" dirty="0" err="1" smtClean="0">
                <a:latin typeface="Helvetica Light"/>
                <a:cs typeface="Helvetica Light"/>
              </a:rPr>
              <a:t>kx</a:t>
            </a:r>
            <a:r>
              <a:rPr lang="en-US" sz="1000" dirty="0" smtClean="0">
                <a:latin typeface="Helvetica Light"/>
                <a:cs typeface="Helvetica Light"/>
              </a:rPr>
              <a:t> is k and it is divided by the product of k and x, then result can be expressed by 1/x. </a:t>
            </a:r>
          </a:p>
          <a:p>
            <a:endParaRPr lang="en-US" sz="1000" dirty="0">
              <a:latin typeface="Helvetica Light"/>
              <a:cs typeface="Helvetica Light"/>
            </a:endParaRPr>
          </a:p>
          <a:p>
            <a:r>
              <a:rPr lang="en-US" sz="1000" dirty="0" smtClean="0">
                <a:latin typeface="Helvetica Light"/>
                <a:cs typeface="Helvetica Light"/>
              </a:rPr>
              <a:t>Anyway, back to our worked result problem, let me differentiate the polynomial in the modulus symbols first. For this, I am going to generalise the value in the modulus after </a:t>
            </a:r>
            <a:r>
              <a:rPr lang="en-US" sz="1000" dirty="0" err="1" smtClean="0">
                <a:latin typeface="Helvetica Light"/>
                <a:cs typeface="Helvetica Light"/>
              </a:rPr>
              <a:t>ln</a:t>
            </a:r>
            <a:r>
              <a:rPr lang="en-US" sz="1000" dirty="0" smtClean="0">
                <a:latin typeface="Helvetica Light"/>
                <a:cs typeface="Helvetica Light"/>
              </a:rPr>
              <a:t> to be g(x).</a:t>
            </a:r>
            <a:endParaRPr lang="en-US" sz="1000" dirty="0">
              <a:latin typeface="Helvetica Light"/>
              <a:cs typeface="Helvetica Light"/>
            </a:endParaRPr>
          </a:p>
        </p:txBody>
      </p:sp>
      <p:graphicFrame>
        <p:nvGraphicFramePr>
          <p:cNvPr id="38" name="Object 37"/>
          <p:cNvGraphicFramePr>
            <a:graphicFrameLocks noChangeAspect="1"/>
          </p:cNvGraphicFramePr>
          <p:nvPr>
            <p:extLst>
              <p:ext uri="{D42A27DB-BD31-4B8C-83A1-F6EECF244321}">
                <p14:modId xmlns:p14="http://schemas.microsoft.com/office/powerpoint/2010/main" val="1200105044"/>
              </p:ext>
            </p:extLst>
          </p:nvPr>
        </p:nvGraphicFramePr>
        <p:xfrm>
          <a:off x="747713" y="5289550"/>
          <a:ext cx="1193800" cy="228600"/>
        </p:xfrm>
        <a:graphic>
          <a:graphicData uri="http://schemas.openxmlformats.org/presentationml/2006/ole">
            <mc:AlternateContent xmlns:mc="http://schemas.openxmlformats.org/markup-compatibility/2006">
              <mc:Choice xmlns:v="urn:schemas-microsoft-com:vml" Requires="v">
                <p:oleObj spid="_x0000_s4204" name="Equation" r:id="rId23" imgW="1193800" imgH="228600" progId="Equation.DSMT4">
                  <p:embed/>
                </p:oleObj>
              </mc:Choice>
              <mc:Fallback>
                <p:oleObj name="Equation" r:id="rId23" imgW="1193800" imgH="228600" progId="Equation.DSMT4">
                  <p:embed/>
                  <p:pic>
                    <p:nvPicPr>
                      <p:cNvPr id="0" name=""/>
                      <p:cNvPicPr/>
                      <p:nvPr/>
                    </p:nvPicPr>
                    <p:blipFill>
                      <a:blip r:embed="rId24"/>
                      <a:stretch>
                        <a:fillRect/>
                      </a:stretch>
                    </p:blipFill>
                    <p:spPr>
                      <a:xfrm>
                        <a:off x="747713" y="5289550"/>
                        <a:ext cx="1193800" cy="228600"/>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68200630"/>
              </p:ext>
            </p:extLst>
          </p:nvPr>
        </p:nvGraphicFramePr>
        <p:xfrm>
          <a:off x="766763" y="5867400"/>
          <a:ext cx="1358900" cy="393700"/>
        </p:xfrm>
        <a:graphic>
          <a:graphicData uri="http://schemas.openxmlformats.org/presentationml/2006/ole">
            <mc:AlternateContent xmlns:mc="http://schemas.openxmlformats.org/markup-compatibility/2006">
              <mc:Choice xmlns:v="urn:schemas-microsoft-com:vml" Requires="v">
                <p:oleObj spid="_x0000_s4205" name="Equation" r:id="rId25" imgW="1358900" imgH="393700" progId="Equation.DSMT4">
                  <p:embed/>
                </p:oleObj>
              </mc:Choice>
              <mc:Fallback>
                <p:oleObj name="Equation" r:id="rId25" imgW="1358900" imgH="393700" progId="Equation.DSMT4">
                  <p:embed/>
                  <p:pic>
                    <p:nvPicPr>
                      <p:cNvPr id="0" name=""/>
                      <p:cNvPicPr/>
                      <p:nvPr/>
                    </p:nvPicPr>
                    <p:blipFill>
                      <a:blip r:embed="rId26"/>
                      <a:stretch>
                        <a:fillRect/>
                      </a:stretch>
                    </p:blipFill>
                    <p:spPr>
                      <a:xfrm>
                        <a:off x="766763" y="5867400"/>
                        <a:ext cx="1358900" cy="393700"/>
                      </a:xfrm>
                      <a:prstGeom prst="rect">
                        <a:avLst/>
                      </a:prstGeom>
                    </p:spPr>
                  </p:pic>
                </p:oleObj>
              </mc:Fallback>
            </mc:AlternateContent>
          </a:graphicData>
        </a:graphic>
      </p:graphicFrame>
      <p:sp>
        <p:nvSpPr>
          <p:cNvPr id="42" name="TextBox 41"/>
          <p:cNvSpPr txBox="1"/>
          <p:nvPr/>
        </p:nvSpPr>
        <p:spPr>
          <a:xfrm>
            <a:off x="687733" y="5467365"/>
            <a:ext cx="3327917" cy="400110"/>
          </a:xfrm>
          <a:prstGeom prst="rect">
            <a:avLst/>
          </a:prstGeom>
          <a:noFill/>
        </p:spPr>
        <p:txBody>
          <a:bodyPr wrap="square" rtlCol="0">
            <a:spAutoFit/>
          </a:bodyPr>
          <a:lstStyle/>
          <a:p>
            <a:r>
              <a:rPr lang="en-US" sz="1000" dirty="0" smtClean="0">
                <a:latin typeface="Helvetica Light"/>
                <a:cs typeface="Helvetica Light"/>
              </a:rPr>
              <a:t>Hopefully you can see how I applied Power Rule there. I then simply substitute according to </a:t>
            </a:r>
            <a:endParaRPr lang="en-US" sz="1000" dirty="0">
              <a:latin typeface="Helvetica Light"/>
              <a:cs typeface="Helvetica Light"/>
            </a:endParaRPr>
          </a:p>
        </p:txBody>
      </p:sp>
      <p:graphicFrame>
        <p:nvGraphicFramePr>
          <p:cNvPr id="43" name="Object 42"/>
          <p:cNvGraphicFramePr>
            <a:graphicFrameLocks noChangeAspect="1"/>
          </p:cNvGraphicFramePr>
          <p:nvPr>
            <p:extLst>
              <p:ext uri="{D42A27DB-BD31-4B8C-83A1-F6EECF244321}">
                <p14:modId xmlns:p14="http://schemas.microsoft.com/office/powerpoint/2010/main" val="47201391"/>
              </p:ext>
            </p:extLst>
          </p:nvPr>
        </p:nvGraphicFramePr>
        <p:xfrm>
          <a:off x="2082800" y="5260975"/>
          <a:ext cx="1638300" cy="228600"/>
        </p:xfrm>
        <a:graphic>
          <a:graphicData uri="http://schemas.openxmlformats.org/presentationml/2006/ole">
            <mc:AlternateContent xmlns:mc="http://schemas.openxmlformats.org/markup-compatibility/2006">
              <mc:Choice xmlns:v="urn:schemas-microsoft-com:vml" Requires="v">
                <p:oleObj spid="_x0000_s4206" name="Equation" r:id="rId27" imgW="1638300" imgH="228600" progId="Equation.DSMT4">
                  <p:embed/>
                </p:oleObj>
              </mc:Choice>
              <mc:Fallback>
                <p:oleObj name="Equation" r:id="rId27" imgW="1638300" imgH="228600" progId="Equation.DSMT4">
                  <p:embed/>
                  <p:pic>
                    <p:nvPicPr>
                      <p:cNvPr id="0" name=""/>
                      <p:cNvPicPr/>
                      <p:nvPr/>
                    </p:nvPicPr>
                    <p:blipFill>
                      <a:blip r:embed="rId28"/>
                      <a:stretch>
                        <a:fillRect/>
                      </a:stretch>
                    </p:blipFill>
                    <p:spPr>
                      <a:xfrm>
                        <a:off x="2082800" y="5260975"/>
                        <a:ext cx="1638300" cy="228600"/>
                      </a:xfrm>
                      <a:prstGeom prst="rect">
                        <a:avLst/>
                      </a:prstGeom>
                    </p:spPr>
                  </p:pic>
                </p:oleObj>
              </mc:Fallback>
            </mc:AlternateContent>
          </a:graphicData>
        </a:graphic>
      </p:graphicFrame>
    </p:spTree>
    <p:extLst>
      <p:ext uri="{BB962C8B-B14F-4D97-AF65-F5344CB8AC3E}">
        <p14:creationId xmlns:p14="http://schemas.microsoft.com/office/powerpoint/2010/main" val="177094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7733" y="378379"/>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7734" y="378378"/>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TRIGONOMETRIC FUNCTION DERIVATIVES</a:t>
            </a:r>
            <a:endParaRPr lang="en-US" sz="1200" dirty="0">
              <a:solidFill>
                <a:schemeClr val="bg1">
                  <a:lumMod val="85000"/>
                </a:schemeClr>
              </a:solidFill>
              <a:latin typeface="Helvetica Light"/>
              <a:cs typeface="Helvetica Light"/>
            </a:endParaRPr>
          </a:p>
        </p:txBody>
      </p:sp>
      <p:pic>
        <p:nvPicPr>
          <p:cNvPr id="15" name="Picture 14" descr="trigfunctionsderiv.png"/>
          <p:cNvPicPr>
            <a:picLocks noChangeAspect="1"/>
          </p:cNvPicPr>
          <p:nvPr/>
        </p:nvPicPr>
        <p:blipFill rotWithShape="1">
          <a:blip r:embed="rId3">
            <a:extLst>
              <a:ext uri="{28A0092B-C50C-407E-A947-70E740481C1C}">
                <a14:useLocalDpi xmlns:a14="http://schemas.microsoft.com/office/drawing/2010/main" val="0"/>
              </a:ext>
            </a:extLst>
          </a:blip>
          <a:srcRect r="9249"/>
          <a:stretch/>
        </p:blipFill>
        <p:spPr>
          <a:xfrm>
            <a:off x="687734" y="736600"/>
            <a:ext cx="3325090" cy="2959100"/>
          </a:xfrm>
          <a:prstGeom prst="rect">
            <a:avLst/>
          </a:prstGeom>
        </p:spPr>
      </p:pic>
      <p:pic>
        <p:nvPicPr>
          <p:cNvPr id="16" name="Picture 15" descr="tan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734" y="3746500"/>
            <a:ext cx="3147306" cy="2514600"/>
          </a:xfrm>
          <a:prstGeom prst="rect">
            <a:avLst/>
          </a:prstGeom>
        </p:spPr>
      </p:pic>
      <p:sp>
        <p:nvSpPr>
          <p:cNvPr id="20" name="Rectangle 19"/>
          <p:cNvSpPr/>
          <p:nvPr/>
        </p:nvSpPr>
        <p:spPr>
          <a:xfrm>
            <a:off x="4514123" y="311791"/>
            <a:ext cx="3325090" cy="5949309"/>
          </a:xfrm>
          <a:prstGeom prst="rect">
            <a:avLst/>
          </a:prstGeom>
          <a:solidFill>
            <a:schemeClr val="bg1"/>
          </a:solidFill>
          <a:ln w="15875">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523134" y="296469"/>
            <a:ext cx="3325090" cy="276999"/>
          </a:xfrm>
          <a:prstGeom prst="rect">
            <a:avLst/>
          </a:prstGeom>
          <a:solidFill>
            <a:schemeClr val="bg1">
              <a:lumMod val="50000"/>
            </a:schemeClr>
          </a:solidFill>
        </p:spPr>
        <p:txBody>
          <a:bodyPr wrap="square" rtlCol="0">
            <a:spAutoFit/>
          </a:bodyPr>
          <a:lstStyle/>
          <a:p>
            <a:r>
              <a:rPr lang="en-US" sz="1200" dirty="0" smtClean="0">
                <a:solidFill>
                  <a:schemeClr val="bg1">
                    <a:lumMod val="85000"/>
                  </a:schemeClr>
                </a:solidFill>
                <a:latin typeface="Helvetica Light"/>
                <a:cs typeface="Helvetica Light"/>
              </a:rPr>
              <a:t>CHAIN RULE WORKED EXAMPLE</a:t>
            </a:r>
            <a:endParaRPr lang="en-US" sz="1200" dirty="0">
              <a:solidFill>
                <a:schemeClr val="bg1">
                  <a:lumMod val="85000"/>
                </a:schemeClr>
              </a:solidFill>
              <a:latin typeface="Helvetica Light"/>
              <a:cs typeface="Helvetica Light"/>
            </a:endParaRPr>
          </a:p>
        </p:txBody>
      </p:sp>
      <p:sp>
        <p:nvSpPr>
          <p:cNvPr id="24" name="TextBox 23"/>
          <p:cNvSpPr txBox="1"/>
          <p:nvPr/>
        </p:nvSpPr>
        <p:spPr>
          <a:xfrm>
            <a:off x="4523133" y="1272062"/>
            <a:ext cx="3325089" cy="246221"/>
          </a:xfrm>
          <a:prstGeom prst="rect">
            <a:avLst/>
          </a:prstGeom>
          <a:solidFill>
            <a:schemeClr val="bg1">
              <a:lumMod val="50000"/>
            </a:schemeClr>
          </a:solidFill>
        </p:spPr>
        <p:txBody>
          <a:bodyPr wrap="square" rtlCol="0">
            <a:spAutoFit/>
          </a:bodyPr>
          <a:lstStyle/>
          <a:p>
            <a:r>
              <a:rPr lang="en-US" sz="1000" dirty="0" smtClean="0">
                <a:solidFill>
                  <a:schemeClr val="bg1">
                    <a:lumMod val="85000"/>
                  </a:schemeClr>
                </a:solidFill>
                <a:latin typeface="Helvetica Light"/>
                <a:cs typeface="Helvetica Light"/>
              </a:rPr>
              <a:t>DIFFERENTIATE </a:t>
            </a:r>
            <a:r>
              <a:rPr lang="en-US" sz="1000" dirty="0" smtClean="0">
                <a:solidFill>
                  <a:schemeClr val="bg1">
                    <a:lumMod val="85000"/>
                  </a:schemeClr>
                </a:solidFill>
                <a:latin typeface="Helvetica Light"/>
                <a:cs typeface="Helvetica Light"/>
              </a:rPr>
              <a:t>(6x)</a:t>
            </a:r>
            <a:r>
              <a:rPr lang="en-US" sz="1000" baseline="30000" dirty="0" smtClean="0">
                <a:solidFill>
                  <a:schemeClr val="bg1">
                    <a:lumMod val="85000"/>
                  </a:schemeClr>
                </a:solidFill>
                <a:latin typeface="Helvetica Light"/>
                <a:cs typeface="Helvetica Light"/>
              </a:rPr>
              <a:t>2</a:t>
            </a:r>
            <a:endParaRPr lang="en-US" sz="1000" dirty="0">
              <a:solidFill>
                <a:schemeClr val="bg1">
                  <a:lumMod val="85000"/>
                </a:schemeClr>
              </a:solidFill>
              <a:latin typeface="Helvetica Light"/>
              <a:cs typeface="Helvetica Light"/>
            </a:endParaRPr>
          </a:p>
        </p:txBody>
      </p:sp>
      <p:sp>
        <p:nvSpPr>
          <p:cNvPr id="25" name="TextBox 24"/>
          <p:cNvSpPr txBox="1"/>
          <p:nvPr/>
        </p:nvSpPr>
        <p:spPr>
          <a:xfrm>
            <a:off x="4514124" y="543479"/>
            <a:ext cx="3325089" cy="707886"/>
          </a:xfrm>
          <a:prstGeom prst="rect">
            <a:avLst/>
          </a:prstGeom>
          <a:noFill/>
        </p:spPr>
        <p:txBody>
          <a:bodyPr wrap="square" rtlCol="0">
            <a:spAutoFit/>
          </a:bodyPr>
          <a:lstStyle/>
          <a:p>
            <a:r>
              <a:rPr lang="en-US" sz="1000" dirty="0" smtClean="0">
                <a:latin typeface="Helvetica Light"/>
                <a:cs typeface="Helvetica Light"/>
              </a:rPr>
              <a:t>The Chain Rule is a rule of differentiation used to find the derivative of a function within another function. This is generally used when one term is bracketed and raised to an exponential power.</a:t>
            </a:r>
            <a:endParaRPr lang="en-US" sz="1000" dirty="0">
              <a:latin typeface="Helvetica Light"/>
              <a:cs typeface="Helvetica Light"/>
            </a:endParaRPr>
          </a:p>
        </p:txBody>
      </p:sp>
      <p:sp>
        <p:nvSpPr>
          <p:cNvPr id="26" name="TextBox 25"/>
          <p:cNvSpPr txBox="1"/>
          <p:nvPr/>
        </p:nvSpPr>
        <p:spPr>
          <a:xfrm>
            <a:off x="4523134" y="1518283"/>
            <a:ext cx="3316079" cy="1015663"/>
          </a:xfrm>
          <a:prstGeom prst="rect">
            <a:avLst/>
          </a:prstGeom>
          <a:noFill/>
        </p:spPr>
        <p:txBody>
          <a:bodyPr wrap="square" rtlCol="0">
            <a:spAutoFit/>
          </a:bodyPr>
          <a:lstStyle/>
          <a:p>
            <a:r>
              <a:rPr lang="en-US" sz="1000" dirty="0" smtClean="0">
                <a:latin typeface="Helvetica Light"/>
                <a:cs typeface="Helvetica Light"/>
              </a:rPr>
              <a:t>In order to differentiate, one must first bring the exponent to the position out the front of the bracket. This is differentiating the “exponent term” and after this exponent has been moved out the front, you can simply rewrite the term in the bracket as is and subtract one from the exponent. </a:t>
            </a:r>
            <a:endParaRPr lang="en-US" sz="1000" dirty="0">
              <a:latin typeface="Helvetica Light"/>
              <a:cs typeface="Helvetica Light"/>
            </a:endParaRPr>
          </a:p>
        </p:txBody>
      </p:sp>
      <p:graphicFrame>
        <p:nvGraphicFramePr>
          <p:cNvPr id="28" name="Object 27"/>
          <p:cNvGraphicFramePr>
            <a:graphicFrameLocks noChangeAspect="1"/>
          </p:cNvGraphicFramePr>
          <p:nvPr>
            <p:extLst>
              <p:ext uri="{D42A27DB-BD31-4B8C-83A1-F6EECF244321}">
                <p14:modId xmlns:p14="http://schemas.microsoft.com/office/powerpoint/2010/main" val="3291864092"/>
              </p:ext>
            </p:extLst>
          </p:nvPr>
        </p:nvGraphicFramePr>
        <p:xfrm>
          <a:off x="4660900" y="2533946"/>
          <a:ext cx="787400" cy="228600"/>
        </p:xfrm>
        <a:graphic>
          <a:graphicData uri="http://schemas.openxmlformats.org/presentationml/2006/ole">
            <mc:AlternateContent xmlns:mc="http://schemas.openxmlformats.org/markup-compatibility/2006">
              <mc:Choice xmlns:v="urn:schemas-microsoft-com:vml" Requires="v">
                <p:oleObj spid="_x0000_s5131" name="Equation" r:id="rId5" imgW="787400" imgH="228600" progId="Equation.DSMT4">
                  <p:embed/>
                </p:oleObj>
              </mc:Choice>
              <mc:Fallback>
                <p:oleObj name="Equation" r:id="rId5" imgW="787400" imgH="228600" progId="Equation.DSMT4">
                  <p:embed/>
                  <p:pic>
                    <p:nvPicPr>
                      <p:cNvPr id="0" name=""/>
                      <p:cNvPicPr/>
                      <p:nvPr/>
                    </p:nvPicPr>
                    <p:blipFill>
                      <a:blip r:embed="rId6"/>
                      <a:stretch>
                        <a:fillRect/>
                      </a:stretch>
                    </p:blipFill>
                    <p:spPr>
                      <a:xfrm>
                        <a:off x="4660900" y="2533946"/>
                        <a:ext cx="787400" cy="228600"/>
                      </a:xfrm>
                      <a:prstGeom prst="rect">
                        <a:avLst/>
                      </a:prstGeom>
                    </p:spPr>
                  </p:pic>
                </p:oleObj>
              </mc:Fallback>
            </mc:AlternateContent>
          </a:graphicData>
        </a:graphic>
      </p:graphicFrame>
      <p:sp>
        <p:nvSpPr>
          <p:cNvPr id="29" name="TextBox 28"/>
          <p:cNvSpPr txBox="1"/>
          <p:nvPr/>
        </p:nvSpPr>
        <p:spPr>
          <a:xfrm>
            <a:off x="4514123" y="2769529"/>
            <a:ext cx="3316079" cy="553998"/>
          </a:xfrm>
          <a:prstGeom prst="rect">
            <a:avLst/>
          </a:prstGeom>
          <a:noFill/>
        </p:spPr>
        <p:txBody>
          <a:bodyPr wrap="square" rtlCol="0">
            <a:spAutoFit/>
          </a:bodyPr>
          <a:lstStyle/>
          <a:p>
            <a:r>
              <a:rPr lang="en-US" sz="1000" dirty="0" smtClean="0">
                <a:latin typeface="Helvetica Light"/>
                <a:cs typeface="Helvetica Light"/>
              </a:rPr>
              <a:t>After this, the derivative of what is in the bracket is then multiplied by the rest of the function, hence the result looks like: </a:t>
            </a:r>
            <a:endParaRPr lang="en-US" sz="1000" dirty="0">
              <a:latin typeface="Helvetica Light"/>
              <a:cs typeface="Helvetica Light"/>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2614216134"/>
              </p:ext>
            </p:extLst>
          </p:nvPr>
        </p:nvGraphicFramePr>
        <p:xfrm>
          <a:off x="5372100" y="3121025"/>
          <a:ext cx="1295400" cy="228600"/>
        </p:xfrm>
        <a:graphic>
          <a:graphicData uri="http://schemas.openxmlformats.org/presentationml/2006/ole">
            <mc:AlternateContent xmlns:mc="http://schemas.openxmlformats.org/markup-compatibility/2006">
              <mc:Choice xmlns:v="urn:schemas-microsoft-com:vml" Requires="v">
                <p:oleObj spid="_x0000_s5132" name="Equation" r:id="rId7" imgW="1295400" imgH="228600" progId="Equation.DSMT4">
                  <p:embed/>
                </p:oleObj>
              </mc:Choice>
              <mc:Fallback>
                <p:oleObj name="Equation" r:id="rId7" imgW="1295400" imgH="228600" progId="Equation.DSMT4">
                  <p:embed/>
                  <p:pic>
                    <p:nvPicPr>
                      <p:cNvPr id="0" name=""/>
                      <p:cNvPicPr/>
                      <p:nvPr/>
                    </p:nvPicPr>
                    <p:blipFill>
                      <a:blip r:embed="rId8"/>
                      <a:stretch>
                        <a:fillRect/>
                      </a:stretch>
                    </p:blipFill>
                    <p:spPr>
                      <a:xfrm>
                        <a:off x="5372100" y="3121025"/>
                        <a:ext cx="1295400" cy="228600"/>
                      </a:xfrm>
                      <a:prstGeom prst="rect">
                        <a:avLst/>
                      </a:prstGeom>
                    </p:spPr>
                  </p:pic>
                </p:oleObj>
              </mc:Fallback>
            </mc:AlternateContent>
          </a:graphicData>
        </a:graphic>
      </p:graphicFrame>
      <p:sp>
        <p:nvSpPr>
          <p:cNvPr id="33" name="TextBox 32"/>
          <p:cNvSpPr txBox="1"/>
          <p:nvPr/>
        </p:nvSpPr>
        <p:spPr>
          <a:xfrm>
            <a:off x="4514123" y="3346450"/>
            <a:ext cx="3316079" cy="861774"/>
          </a:xfrm>
          <a:prstGeom prst="rect">
            <a:avLst/>
          </a:prstGeom>
          <a:noFill/>
        </p:spPr>
        <p:txBody>
          <a:bodyPr wrap="square" rtlCol="0">
            <a:spAutoFit/>
          </a:bodyPr>
          <a:lstStyle/>
          <a:p>
            <a:r>
              <a:rPr lang="en-US" sz="1000" dirty="0" smtClean="0">
                <a:latin typeface="Helvetica Light"/>
                <a:cs typeface="Helvetica Light"/>
              </a:rPr>
              <a:t>One can then simplify by getting the product of the constants and removing the exponent as the result is to the power of 1. This can then be simplified again using the distributive law.</a:t>
            </a:r>
          </a:p>
          <a:p>
            <a:endParaRPr lang="en-US" sz="1000" dirty="0">
              <a:latin typeface="Helvetica Light"/>
              <a:cs typeface="Helvetica Light"/>
            </a:endParaRPr>
          </a:p>
        </p:txBody>
      </p:sp>
      <p:graphicFrame>
        <p:nvGraphicFramePr>
          <p:cNvPr id="34" name="Object 33"/>
          <p:cNvGraphicFramePr>
            <a:graphicFrameLocks noChangeAspect="1"/>
          </p:cNvGraphicFramePr>
          <p:nvPr>
            <p:extLst>
              <p:ext uri="{D42A27DB-BD31-4B8C-83A1-F6EECF244321}">
                <p14:modId xmlns:p14="http://schemas.microsoft.com/office/powerpoint/2010/main" val="3044860148"/>
              </p:ext>
            </p:extLst>
          </p:nvPr>
        </p:nvGraphicFramePr>
        <p:xfrm>
          <a:off x="5740400" y="3890724"/>
          <a:ext cx="1028700" cy="203200"/>
        </p:xfrm>
        <a:graphic>
          <a:graphicData uri="http://schemas.openxmlformats.org/presentationml/2006/ole">
            <mc:AlternateContent xmlns:mc="http://schemas.openxmlformats.org/markup-compatibility/2006">
              <mc:Choice xmlns:v="urn:schemas-microsoft-com:vml" Requires="v">
                <p:oleObj spid="_x0000_s5133" name="Equation" r:id="rId9" imgW="1028700" imgH="203200" progId="Equation.DSMT4">
                  <p:embed/>
                </p:oleObj>
              </mc:Choice>
              <mc:Fallback>
                <p:oleObj name="Equation" r:id="rId9" imgW="1028700" imgH="203200" progId="Equation.DSMT4">
                  <p:embed/>
                  <p:pic>
                    <p:nvPicPr>
                      <p:cNvPr id="0" name=""/>
                      <p:cNvPicPr/>
                      <p:nvPr/>
                    </p:nvPicPr>
                    <p:blipFill>
                      <a:blip r:embed="rId10"/>
                      <a:stretch>
                        <a:fillRect/>
                      </a:stretch>
                    </p:blipFill>
                    <p:spPr>
                      <a:xfrm>
                        <a:off x="5740400" y="3890724"/>
                        <a:ext cx="1028700" cy="203200"/>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443261039"/>
              </p:ext>
            </p:extLst>
          </p:nvPr>
        </p:nvGraphicFramePr>
        <p:xfrm>
          <a:off x="6946900" y="3890724"/>
          <a:ext cx="863600" cy="203200"/>
        </p:xfrm>
        <a:graphic>
          <a:graphicData uri="http://schemas.openxmlformats.org/presentationml/2006/ole">
            <mc:AlternateContent xmlns:mc="http://schemas.openxmlformats.org/markup-compatibility/2006">
              <mc:Choice xmlns:v="urn:schemas-microsoft-com:vml" Requires="v">
                <p:oleObj spid="_x0000_s5134" name="Equation" r:id="rId11" imgW="863600" imgH="203200" progId="Equation.DSMT4">
                  <p:embed/>
                </p:oleObj>
              </mc:Choice>
              <mc:Fallback>
                <p:oleObj name="Equation" r:id="rId11" imgW="863600" imgH="203200" progId="Equation.DSMT4">
                  <p:embed/>
                  <p:pic>
                    <p:nvPicPr>
                      <p:cNvPr id="0" name=""/>
                      <p:cNvPicPr/>
                      <p:nvPr/>
                    </p:nvPicPr>
                    <p:blipFill>
                      <a:blip r:embed="rId12"/>
                      <a:stretch>
                        <a:fillRect/>
                      </a:stretch>
                    </p:blipFill>
                    <p:spPr>
                      <a:xfrm>
                        <a:off x="6946900" y="3890724"/>
                        <a:ext cx="863600" cy="203200"/>
                      </a:xfrm>
                      <a:prstGeom prst="rect">
                        <a:avLst/>
                      </a:prstGeom>
                    </p:spPr>
                  </p:pic>
                </p:oleObj>
              </mc:Fallback>
            </mc:AlternateContent>
          </a:graphicData>
        </a:graphic>
      </p:graphicFrame>
      <p:sp>
        <p:nvSpPr>
          <p:cNvPr id="36" name="TextBox 35"/>
          <p:cNvSpPr txBox="1"/>
          <p:nvPr/>
        </p:nvSpPr>
        <p:spPr>
          <a:xfrm>
            <a:off x="4514123" y="4106455"/>
            <a:ext cx="3316079" cy="707886"/>
          </a:xfrm>
          <a:prstGeom prst="rect">
            <a:avLst/>
          </a:prstGeom>
          <a:noFill/>
        </p:spPr>
        <p:txBody>
          <a:bodyPr wrap="square" rtlCol="0">
            <a:spAutoFit/>
          </a:bodyPr>
          <a:lstStyle/>
          <a:p>
            <a:r>
              <a:rPr lang="en-US" sz="1000" dirty="0" smtClean="0">
                <a:latin typeface="Helvetica Light"/>
                <a:cs typeface="Helvetica Light"/>
              </a:rPr>
              <a:t>One can also be expected to work with surds and fractions for chain rule. An example involving both surds and fractions can be seen below. Again power rule and chain rule are applied:</a:t>
            </a:r>
            <a:endParaRPr lang="en-US" sz="1000" dirty="0">
              <a:latin typeface="Helvetica Light"/>
              <a:cs typeface="Helvetica Light"/>
            </a:endParaRPr>
          </a:p>
        </p:txBody>
      </p:sp>
      <p:graphicFrame>
        <p:nvGraphicFramePr>
          <p:cNvPr id="37" name="Object 36"/>
          <p:cNvGraphicFramePr>
            <a:graphicFrameLocks noChangeAspect="1"/>
          </p:cNvGraphicFramePr>
          <p:nvPr>
            <p:extLst>
              <p:ext uri="{D42A27DB-BD31-4B8C-83A1-F6EECF244321}">
                <p14:modId xmlns:p14="http://schemas.microsoft.com/office/powerpoint/2010/main" val="1601902276"/>
              </p:ext>
            </p:extLst>
          </p:nvPr>
        </p:nvGraphicFramePr>
        <p:xfrm>
          <a:off x="4686300" y="4954588"/>
          <a:ext cx="1371600" cy="330200"/>
        </p:xfrm>
        <a:graphic>
          <a:graphicData uri="http://schemas.openxmlformats.org/presentationml/2006/ole">
            <mc:AlternateContent xmlns:mc="http://schemas.openxmlformats.org/markup-compatibility/2006">
              <mc:Choice xmlns:v="urn:schemas-microsoft-com:vml" Requires="v">
                <p:oleObj spid="_x0000_s5135" name="Equation" r:id="rId13" imgW="1371600" imgH="330200" progId="Equation.DSMT4">
                  <p:embed/>
                </p:oleObj>
              </mc:Choice>
              <mc:Fallback>
                <p:oleObj name="Equation" r:id="rId13" imgW="1371600" imgH="330200" progId="Equation.DSMT4">
                  <p:embed/>
                  <p:pic>
                    <p:nvPicPr>
                      <p:cNvPr id="0" name=""/>
                      <p:cNvPicPr/>
                      <p:nvPr/>
                    </p:nvPicPr>
                    <p:blipFill>
                      <a:blip r:embed="rId14"/>
                      <a:stretch>
                        <a:fillRect/>
                      </a:stretch>
                    </p:blipFill>
                    <p:spPr>
                      <a:xfrm>
                        <a:off x="4686300" y="4954588"/>
                        <a:ext cx="1371600" cy="330200"/>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2496447279"/>
              </p:ext>
            </p:extLst>
          </p:nvPr>
        </p:nvGraphicFramePr>
        <p:xfrm>
          <a:off x="4686300" y="5284788"/>
          <a:ext cx="2781300" cy="419100"/>
        </p:xfrm>
        <a:graphic>
          <a:graphicData uri="http://schemas.openxmlformats.org/presentationml/2006/ole">
            <mc:AlternateContent xmlns:mc="http://schemas.openxmlformats.org/markup-compatibility/2006">
              <mc:Choice xmlns:v="urn:schemas-microsoft-com:vml" Requires="v">
                <p:oleObj spid="_x0000_s5136" name="Equation" r:id="rId15" imgW="2781300" imgH="419100" progId="Equation.DSMT4">
                  <p:embed/>
                </p:oleObj>
              </mc:Choice>
              <mc:Fallback>
                <p:oleObj name="Equation" r:id="rId15" imgW="2781300" imgH="419100" progId="Equation.DSMT4">
                  <p:embed/>
                  <p:pic>
                    <p:nvPicPr>
                      <p:cNvPr id="0" name=""/>
                      <p:cNvPicPr/>
                      <p:nvPr/>
                    </p:nvPicPr>
                    <p:blipFill>
                      <a:blip r:embed="rId16"/>
                      <a:stretch>
                        <a:fillRect/>
                      </a:stretch>
                    </p:blipFill>
                    <p:spPr>
                      <a:xfrm>
                        <a:off x="4686300" y="5284788"/>
                        <a:ext cx="2781300" cy="419100"/>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871568736"/>
              </p:ext>
            </p:extLst>
          </p:nvPr>
        </p:nvGraphicFramePr>
        <p:xfrm>
          <a:off x="4686300" y="5703888"/>
          <a:ext cx="2717800" cy="419100"/>
        </p:xfrm>
        <a:graphic>
          <a:graphicData uri="http://schemas.openxmlformats.org/presentationml/2006/ole">
            <mc:AlternateContent xmlns:mc="http://schemas.openxmlformats.org/markup-compatibility/2006">
              <mc:Choice xmlns:v="urn:schemas-microsoft-com:vml" Requires="v">
                <p:oleObj spid="_x0000_s5137" name="Equation" r:id="rId17" imgW="2717800" imgH="419100" progId="Equation.DSMT4">
                  <p:embed/>
                </p:oleObj>
              </mc:Choice>
              <mc:Fallback>
                <p:oleObj name="Equation" r:id="rId17" imgW="2717800" imgH="419100" progId="Equation.DSMT4">
                  <p:embed/>
                  <p:pic>
                    <p:nvPicPr>
                      <p:cNvPr id="0" name=""/>
                      <p:cNvPicPr/>
                      <p:nvPr/>
                    </p:nvPicPr>
                    <p:blipFill>
                      <a:blip r:embed="rId18"/>
                      <a:stretch>
                        <a:fillRect/>
                      </a:stretch>
                    </p:blipFill>
                    <p:spPr>
                      <a:xfrm>
                        <a:off x="4686300" y="5703888"/>
                        <a:ext cx="2717800" cy="419100"/>
                      </a:xfrm>
                      <a:prstGeom prst="rect">
                        <a:avLst/>
                      </a:prstGeom>
                    </p:spPr>
                  </p:pic>
                </p:oleObj>
              </mc:Fallback>
            </mc:AlternateContent>
          </a:graphicData>
        </a:graphic>
      </p:graphicFrame>
    </p:spTree>
    <p:extLst>
      <p:ext uri="{BB962C8B-B14F-4D97-AF65-F5344CB8AC3E}">
        <p14:creationId xmlns:p14="http://schemas.microsoft.com/office/powerpoint/2010/main" val="3566983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628</TotalTime>
  <Words>2003</Words>
  <Application>Microsoft Macintosh PowerPoint</Application>
  <PresentationFormat>On-screen Show (4:3)</PresentationFormat>
  <Paragraphs>72</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vt:i4>
      </vt:variant>
    </vt:vector>
  </HeadingPairs>
  <TitlesOfParts>
    <vt:vector size="8" baseType="lpstr">
      <vt:lpstr>Office Theme</vt:lpstr>
      <vt:lpstr>Equation</vt:lpstr>
      <vt:lpstr>MathType 6.0 Equation</vt:lpstr>
      <vt:lpstr>PowerPoint Presentation</vt:lpstr>
      <vt:lpstr>PowerPoint Presentation</vt:lpstr>
      <vt:lpstr>PowerPoint Presentation</vt:lpstr>
      <vt:lpstr>PowerPoint Presentation</vt:lpstr>
      <vt:lpstr>PowerPoint Presentation</vt:lpstr>
    </vt:vector>
  </TitlesOfParts>
  <Company>Graphite iOS Developer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McAfee</dc:creator>
  <cp:lastModifiedBy>David McAfee</cp:lastModifiedBy>
  <cp:revision>22</cp:revision>
  <dcterms:created xsi:type="dcterms:W3CDTF">2013-04-26T07:16:25Z</dcterms:created>
  <dcterms:modified xsi:type="dcterms:W3CDTF">2013-04-27T09:57:08Z</dcterms:modified>
</cp:coreProperties>
</file>