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59" r:id="rId3"/>
    <p:sldId id="281" r:id="rId4"/>
    <p:sldId id="264" r:id="rId5"/>
    <p:sldId id="260" r:id="rId6"/>
    <p:sldId id="279" r:id="rId7"/>
    <p:sldId id="280" r:id="rId8"/>
    <p:sldId id="261" r:id="rId9"/>
    <p:sldId id="262" r:id="rId10"/>
    <p:sldId id="268" r:id="rId11"/>
    <p:sldId id="265" r:id="rId12"/>
    <p:sldId id="269" r:id="rId13"/>
    <p:sldId id="270" r:id="rId14"/>
    <p:sldId id="271" r:id="rId15"/>
    <p:sldId id="266" r:id="rId16"/>
    <p:sldId id="267" r:id="rId17"/>
    <p:sldId id="272" r:id="rId18"/>
    <p:sldId id="273" r:id="rId19"/>
    <p:sldId id="274" r:id="rId20"/>
    <p:sldId id="263" r:id="rId21"/>
    <p:sldId id="282" r:id="rId22"/>
    <p:sldId id="283" r:id="rId23"/>
    <p:sldId id="284" r:id="rId24"/>
    <p:sldId id="28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709" autoAdjust="0"/>
  </p:normalViewPr>
  <p:slideViewPr>
    <p:cSldViewPr>
      <p:cViewPr varScale="1">
        <p:scale>
          <a:sx n="70" d="100"/>
          <a:sy n="70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2A9AA-8B7D-4500-840D-AF82D2AD85E3}" type="doc">
      <dgm:prSet loTypeId="urn:microsoft.com/office/officeart/2005/8/layout/vList3#1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F34AFCE-F8DA-4240-842B-D90667728E39}">
      <dgm:prSet/>
      <dgm:spPr/>
      <dgm:t>
        <a:bodyPr/>
        <a:lstStyle/>
        <a:p>
          <a:pPr rtl="0"/>
          <a:r>
            <a:rPr lang="en-US" dirty="0" err="1" smtClean="0"/>
            <a:t>Chediak</a:t>
          </a:r>
          <a:r>
            <a:rPr lang="en-US" dirty="0" smtClean="0"/>
            <a:t> </a:t>
          </a:r>
          <a:r>
            <a:rPr lang="en-US" dirty="0" err="1" smtClean="0"/>
            <a:t>Hegashi</a:t>
          </a:r>
          <a:r>
            <a:rPr lang="en-US" dirty="0" smtClean="0"/>
            <a:t> syndrome</a:t>
          </a:r>
          <a:endParaRPr lang="en-US" dirty="0"/>
        </a:p>
      </dgm:t>
    </dgm:pt>
    <dgm:pt modelId="{8583982D-F039-4EA0-A8BF-6F33B84E988A}" type="parTrans" cxnId="{9510A2C4-B296-459E-872E-276E5AA3D5DF}">
      <dgm:prSet/>
      <dgm:spPr/>
      <dgm:t>
        <a:bodyPr/>
        <a:lstStyle/>
        <a:p>
          <a:endParaRPr lang="en-US"/>
        </a:p>
      </dgm:t>
    </dgm:pt>
    <dgm:pt modelId="{7E14C983-1F24-4352-8AF8-0E92164572B2}" type="sibTrans" cxnId="{9510A2C4-B296-459E-872E-276E5AA3D5DF}">
      <dgm:prSet/>
      <dgm:spPr/>
      <dgm:t>
        <a:bodyPr/>
        <a:lstStyle/>
        <a:p>
          <a:endParaRPr lang="en-US"/>
        </a:p>
      </dgm:t>
    </dgm:pt>
    <dgm:pt modelId="{4B9407EF-9E3F-4AA2-B1BA-6CB7B7F41B58}">
      <dgm:prSet/>
      <dgm:spPr/>
      <dgm:t>
        <a:bodyPr/>
        <a:lstStyle/>
        <a:p>
          <a:pPr rtl="0"/>
          <a:r>
            <a:rPr lang="en-US" dirty="0" err="1" smtClean="0"/>
            <a:t>Griscelli</a:t>
          </a:r>
          <a:r>
            <a:rPr lang="en-US" dirty="0" smtClean="0"/>
            <a:t> syndrome</a:t>
          </a:r>
          <a:endParaRPr lang="en-US" dirty="0"/>
        </a:p>
      </dgm:t>
    </dgm:pt>
    <dgm:pt modelId="{4F01E6FF-8A98-4013-A378-CD51128666BE}" type="parTrans" cxnId="{DA1189C1-6B33-485E-81D9-61E9775430CB}">
      <dgm:prSet/>
      <dgm:spPr/>
      <dgm:t>
        <a:bodyPr/>
        <a:lstStyle/>
        <a:p>
          <a:endParaRPr lang="en-US"/>
        </a:p>
      </dgm:t>
    </dgm:pt>
    <dgm:pt modelId="{31279E9E-A553-43B2-95F4-4FB99F3C98A6}" type="sibTrans" cxnId="{DA1189C1-6B33-485E-81D9-61E9775430CB}">
      <dgm:prSet/>
      <dgm:spPr/>
      <dgm:t>
        <a:bodyPr/>
        <a:lstStyle/>
        <a:p>
          <a:endParaRPr lang="en-US"/>
        </a:p>
      </dgm:t>
    </dgm:pt>
    <dgm:pt modelId="{51A5DDC6-8930-44A7-96BF-50A0659BB815}">
      <dgm:prSet/>
      <dgm:spPr/>
      <dgm:t>
        <a:bodyPr/>
        <a:lstStyle/>
        <a:p>
          <a:pPr rtl="0"/>
          <a:r>
            <a:rPr lang="en-US" dirty="0" err="1" smtClean="0"/>
            <a:t>Hermansky</a:t>
          </a:r>
          <a:r>
            <a:rPr lang="en-US" dirty="0" smtClean="0"/>
            <a:t> </a:t>
          </a:r>
          <a:r>
            <a:rPr lang="en-US" dirty="0" err="1" smtClean="0"/>
            <a:t>Pudlak</a:t>
          </a:r>
          <a:r>
            <a:rPr lang="en-US" dirty="0" smtClean="0"/>
            <a:t> syndrome</a:t>
          </a:r>
          <a:endParaRPr lang="en-US" dirty="0"/>
        </a:p>
      </dgm:t>
    </dgm:pt>
    <dgm:pt modelId="{5F8B3F7A-2ECC-4DB7-BBD6-DA6B64AA99E4}" type="parTrans" cxnId="{7DCBD3BB-A629-48EB-8669-6ACDCA5130E1}">
      <dgm:prSet/>
      <dgm:spPr/>
      <dgm:t>
        <a:bodyPr/>
        <a:lstStyle/>
        <a:p>
          <a:endParaRPr lang="en-US"/>
        </a:p>
      </dgm:t>
    </dgm:pt>
    <dgm:pt modelId="{C1789346-6EED-4C1F-8CFA-DA4BDAA8CC71}" type="sibTrans" cxnId="{7DCBD3BB-A629-48EB-8669-6ACDCA5130E1}">
      <dgm:prSet/>
      <dgm:spPr/>
      <dgm:t>
        <a:bodyPr/>
        <a:lstStyle/>
        <a:p>
          <a:endParaRPr lang="en-US"/>
        </a:p>
      </dgm:t>
    </dgm:pt>
    <dgm:pt modelId="{8AA5F58C-CAC3-4188-B630-87A43F78804A}">
      <dgm:prSet/>
      <dgm:spPr/>
      <dgm:t>
        <a:bodyPr/>
        <a:lstStyle/>
        <a:p>
          <a:pPr rtl="0"/>
          <a:r>
            <a:rPr lang="en-US" dirty="0" err="1" smtClean="0"/>
            <a:t>Wistkott</a:t>
          </a:r>
          <a:r>
            <a:rPr lang="en-US" dirty="0" smtClean="0"/>
            <a:t> Aldrich syndrome</a:t>
          </a:r>
          <a:endParaRPr lang="en-US" dirty="0"/>
        </a:p>
      </dgm:t>
    </dgm:pt>
    <dgm:pt modelId="{A96910B2-D01B-4504-9302-685017C757DA}" type="parTrans" cxnId="{2EE5434C-C320-40F6-BD9F-D92817AF9A43}">
      <dgm:prSet/>
      <dgm:spPr/>
      <dgm:t>
        <a:bodyPr/>
        <a:lstStyle/>
        <a:p>
          <a:endParaRPr lang="en-US"/>
        </a:p>
      </dgm:t>
    </dgm:pt>
    <dgm:pt modelId="{EC7C4077-6AA4-43EC-BF55-3D8212AF8CC5}" type="sibTrans" cxnId="{2EE5434C-C320-40F6-BD9F-D92817AF9A43}">
      <dgm:prSet/>
      <dgm:spPr/>
      <dgm:t>
        <a:bodyPr/>
        <a:lstStyle/>
        <a:p>
          <a:endParaRPr lang="en-US"/>
        </a:p>
      </dgm:t>
    </dgm:pt>
    <dgm:pt modelId="{B04C8FB5-C53B-4AD2-A7BB-CF37FC504A7B}">
      <dgm:prSet/>
      <dgm:spPr/>
      <dgm:t>
        <a:bodyPr/>
        <a:lstStyle/>
        <a:p>
          <a:pPr rtl="0"/>
          <a:r>
            <a:rPr lang="en-US" dirty="0" err="1" smtClean="0"/>
            <a:t>Waardenburg</a:t>
          </a:r>
          <a:r>
            <a:rPr lang="en-US" dirty="0" smtClean="0"/>
            <a:t> syndrome</a:t>
          </a:r>
          <a:endParaRPr lang="en-US" dirty="0"/>
        </a:p>
      </dgm:t>
    </dgm:pt>
    <dgm:pt modelId="{5FC85AAA-BC21-4FB8-B171-1F8071243A49}" type="parTrans" cxnId="{ACB8E101-A397-429B-A7BC-A323671C409B}">
      <dgm:prSet/>
      <dgm:spPr/>
      <dgm:t>
        <a:bodyPr/>
        <a:lstStyle/>
        <a:p>
          <a:endParaRPr lang="en-US"/>
        </a:p>
      </dgm:t>
    </dgm:pt>
    <dgm:pt modelId="{4DACA6AD-ED96-4C8F-A3EC-35FC5831BAEC}" type="sibTrans" cxnId="{ACB8E101-A397-429B-A7BC-A323671C409B}">
      <dgm:prSet/>
      <dgm:spPr/>
      <dgm:t>
        <a:bodyPr/>
        <a:lstStyle/>
        <a:p>
          <a:endParaRPr lang="en-US"/>
        </a:p>
      </dgm:t>
    </dgm:pt>
    <dgm:pt modelId="{1EC76CFF-BD1C-496B-A2EB-7D4D2EBD5B85}" type="pres">
      <dgm:prSet presAssocID="{31A2A9AA-8B7D-4500-840D-AF82D2AD85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EBE132-6D51-4DC2-8E12-5B50C3270691}" type="pres">
      <dgm:prSet presAssocID="{6F34AFCE-F8DA-4240-842B-D90667728E39}" presName="composite" presStyleCnt="0"/>
      <dgm:spPr/>
    </dgm:pt>
    <dgm:pt modelId="{C5082B78-1705-4B8F-9585-FF71BF1D361C}" type="pres">
      <dgm:prSet presAssocID="{6F34AFCE-F8DA-4240-842B-D90667728E39}" presName="imgShp" presStyleLbl="fgImgPlace1" presStyleIdx="0" presStyleCnt="5"/>
      <dgm:spPr/>
    </dgm:pt>
    <dgm:pt modelId="{914DA581-EC71-45BE-BA30-6C49E166C123}" type="pres">
      <dgm:prSet presAssocID="{6F34AFCE-F8DA-4240-842B-D90667728E39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DD857-E148-4E27-ADEA-EB8D81493AA3}" type="pres">
      <dgm:prSet presAssocID="{7E14C983-1F24-4352-8AF8-0E92164572B2}" presName="spacing" presStyleCnt="0"/>
      <dgm:spPr/>
    </dgm:pt>
    <dgm:pt modelId="{3A4E43B4-7576-46BA-B586-251E55D0EF6B}" type="pres">
      <dgm:prSet presAssocID="{4B9407EF-9E3F-4AA2-B1BA-6CB7B7F41B58}" presName="composite" presStyleCnt="0"/>
      <dgm:spPr/>
    </dgm:pt>
    <dgm:pt modelId="{A2B3AF7A-5CF8-4CE4-B59D-55599874AEB0}" type="pres">
      <dgm:prSet presAssocID="{4B9407EF-9E3F-4AA2-B1BA-6CB7B7F41B58}" presName="imgShp" presStyleLbl="fgImgPlace1" presStyleIdx="1" presStyleCnt="5"/>
      <dgm:spPr/>
    </dgm:pt>
    <dgm:pt modelId="{017CA301-B7E9-4EB8-9A04-B2BB9D5DECC7}" type="pres">
      <dgm:prSet presAssocID="{4B9407EF-9E3F-4AA2-B1BA-6CB7B7F41B58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42EA7-B706-4D58-B306-B8E490309F2E}" type="pres">
      <dgm:prSet presAssocID="{31279E9E-A553-43B2-95F4-4FB99F3C98A6}" presName="spacing" presStyleCnt="0"/>
      <dgm:spPr/>
    </dgm:pt>
    <dgm:pt modelId="{E3952D1C-E530-428C-9012-3B29ADF1889E}" type="pres">
      <dgm:prSet presAssocID="{51A5DDC6-8930-44A7-96BF-50A0659BB815}" presName="composite" presStyleCnt="0"/>
      <dgm:spPr/>
    </dgm:pt>
    <dgm:pt modelId="{E6B14E3F-5AB6-44FD-9A19-C18B583A441B}" type="pres">
      <dgm:prSet presAssocID="{51A5DDC6-8930-44A7-96BF-50A0659BB815}" presName="imgShp" presStyleLbl="fgImgPlace1" presStyleIdx="2" presStyleCnt="5"/>
      <dgm:spPr/>
    </dgm:pt>
    <dgm:pt modelId="{1F3E1A95-074F-49B6-A56E-CA9D91BD0CEE}" type="pres">
      <dgm:prSet presAssocID="{51A5DDC6-8930-44A7-96BF-50A0659BB815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A87E5-6EFD-4C49-92B0-FCF7CA544455}" type="pres">
      <dgm:prSet presAssocID="{C1789346-6EED-4C1F-8CFA-DA4BDAA8CC71}" presName="spacing" presStyleCnt="0"/>
      <dgm:spPr/>
    </dgm:pt>
    <dgm:pt modelId="{12FC5EAC-2E4D-4F4E-B957-78444114877E}" type="pres">
      <dgm:prSet presAssocID="{8AA5F58C-CAC3-4188-B630-87A43F78804A}" presName="composite" presStyleCnt="0"/>
      <dgm:spPr/>
    </dgm:pt>
    <dgm:pt modelId="{17EF5EB5-693F-4E4E-82F3-0D350B23D88C}" type="pres">
      <dgm:prSet presAssocID="{8AA5F58C-CAC3-4188-B630-87A43F78804A}" presName="imgShp" presStyleLbl="fgImgPlace1" presStyleIdx="3" presStyleCnt="5"/>
      <dgm:spPr/>
    </dgm:pt>
    <dgm:pt modelId="{3517F655-E5B8-4063-AFA7-074C4692DF54}" type="pres">
      <dgm:prSet presAssocID="{8AA5F58C-CAC3-4188-B630-87A43F78804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9FF68-BC46-48E9-AC4F-C65E9E0FE507}" type="pres">
      <dgm:prSet presAssocID="{EC7C4077-6AA4-43EC-BF55-3D8212AF8CC5}" presName="spacing" presStyleCnt="0"/>
      <dgm:spPr/>
    </dgm:pt>
    <dgm:pt modelId="{38100CB4-645E-4E65-98F8-8AC4D917AF4D}" type="pres">
      <dgm:prSet presAssocID="{B04C8FB5-C53B-4AD2-A7BB-CF37FC504A7B}" presName="composite" presStyleCnt="0"/>
      <dgm:spPr/>
    </dgm:pt>
    <dgm:pt modelId="{0FB98FED-F996-4B99-A5B3-22DAA8A52F4F}" type="pres">
      <dgm:prSet presAssocID="{B04C8FB5-C53B-4AD2-A7BB-CF37FC504A7B}" presName="imgShp" presStyleLbl="fgImgPlace1" presStyleIdx="4" presStyleCnt="5"/>
      <dgm:spPr/>
    </dgm:pt>
    <dgm:pt modelId="{DBC3BFA7-D228-4857-835C-6582B61FC084}" type="pres">
      <dgm:prSet presAssocID="{B04C8FB5-C53B-4AD2-A7BB-CF37FC504A7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7F436-462B-4045-BDCA-CED4184D870B}" type="presOf" srcId="{8AA5F58C-CAC3-4188-B630-87A43F78804A}" destId="{3517F655-E5B8-4063-AFA7-074C4692DF54}" srcOrd="0" destOrd="0" presId="urn:microsoft.com/office/officeart/2005/8/layout/vList3#1"/>
    <dgm:cxn modelId="{DA1189C1-6B33-485E-81D9-61E9775430CB}" srcId="{31A2A9AA-8B7D-4500-840D-AF82D2AD85E3}" destId="{4B9407EF-9E3F-4AA2-B1BA-6CB7B7F41B58}" srcOrd="1" destOrd="0" parTransId="{4F01E6FF-8A98-4013-A378-CD51128666BE}" sibTransId="{31279E9E-A553-43B2-95F4-4FB99F3C98A6}"/>
    <dgm:cxn modelId="{7DCBD3BB-A629-48EB-8669-6ACDCA5130E1}" srcId="{31A2A9AA-8B7D-4500-840D-AF82D2AD85E3}" destId="{51A5DDC6-8930-44A7-96BF-50A0659BB815}" srcOrd="2" destOrd="0" parTransId="{5F8B3F7A-2ECC-4DB7-BBD6-DA6B64AA99E4}" sibTransId="{C1789346-6EED-4C1F-8CFA-DA4BDAA8CC71}"/>
    <dgm:cxn modelId="{EDDC49E0-584B-4792-B893-0B631C6E003D}" type="presOf" srcId="{31A2A9AA-8B7D-4500-840D-AF82D2AD85E3}" destId="{1EC76CFF-BD1C-496B-A2EB-7D4D2EBD5B85}" srcOrd="0" destOrd="0" presId="urn:microsoft.com/office/officeart/2005/8/layout/vList3#1"/>
    <dgm:cxn modelId="{2EE5434C-C320-40F6-BD9F-D92817AF9A43}" srcId="{31A2A9AA-8B7D-4500-840D-AF82D2AD85E3}" destId="{8AA5F58C-CAC3-4188-B630-87A43F78804A}" srcOrd="3" destOrd="0" parTransId="{A96910B2-D01B-4504-9302-685017C757DA}" sibTransId="{EC7C4077-6AA4-43EC-BF55-3D8212AF8CC5}"/>
    <dgm:cxn modelId="{2A4F1A5C-BA6B-48A2-89C6-B98D345A4385}" type="presOf" srcId="{B04C8FB5-C53B-4AD2-A7BB-CF37FC504A7B}" destId="{DBC3BFA7-D228-4857-835C-6582B61FC084}" srcOrd="0" destOrd="0" presId="urn:microsoft.com/office/officeart/2005/8/layout/vList3#1"/>
    <dgm:cxn modelId="{95E5CC15-C74F-48FA-A9E6-E5DA216F9A12}" type="presOf" srcId="{51A5DDC6-8930-44A7-96BF-50A0659BB815}" destId="{1F3E1A95-074F-49B6-A56E-CA9D91BD0CEE}" srcOrd="0" destOrd="0" presId="urn:microsoft.com/office/officeart/2005/8/layout/vList3#1"/>
    <dgm:cxn modelId="{ACB8E101-A397-429B-A7BC-A323671C409B}" srcId="{31A2A9AA-8B7D-4500-840D-AF82D2AD85E3}" destId="{B04C8FB5-C53B-4AD2-A7BB-CF37FC504A7B}" srcOrd="4" destOrd="0" parTransId="{5FC85AAA-BC21-4FB8-B171-1F8071243A49}" sibTransId="{4DACA6AD-ED96-4C8F-A3EC-35FC5831BAEC}"/>
    <dgm:cxn modelId="{52C45B01-CAB1-4D46-8E6D-9811D230DFF1}" type="presOf" srcId="{6F34AFCE-F8DA-4240-842B-D90667728E39}" destId="{914DA581-EC71-45BE-BA30-6C49E166C123}" srcOrd="0" destOrd="0" presId="urn:microsoft.com/office/officeart/2005/8/layout/vList3#1"/>
    <dgm:cxn modelId="{9510A2C4-B296-459E-872E-276E5AA3D5DF}" srcId="{31A2A9AA-8B7D-4500-840D-AF82D2AD85E3}" destId="{6F34AFCE-F8DA-4240-842B-D90667728E39}" srcOrd="0" destOrd="0" parTransId="{8583982D-F039-4EA0-A8BF-6F33B84E988A}" sibTransId="{7E14C983-1F24-4352-8AF8-0E92164572B2}"/>
    <dgm:cxn modelId="{C27B153E-563F-4072-AAAC-D7C64E5643CD}" type="presOf" srcId="{4B9407EF-9E3F-4AA2-B1BA-6CB7B7F41B58}" destId="{017CA301-B7E9-4EB8-9A04-B2BB9D5DECC7}" srcOrd="0" destOrd="0" presId="urn:microsoft.com/office/officeart/2005/8/layout/vList3#1"/>
    <dgm:cxn modelId="{25B21F5C-2D7A-487C-9956-DFFBFA93844F}" type="presParOf" srcId="{1EC76CFF-BD1C-496B-A2EB-7D4D2EBD5B85}" destId="{82EBE132-6D51-4DC2-8E12-5B50C3270691}" srcOrd="0" destOrd="0" presId="urn:microsoft.com/office/officeart/2005/8/layout/vList3#1"/>
    <dgm:cxn modelId="{A5661169-B03F-4041-9C58-654A9F0F5A3E}" type="presParOf" srcId="{82EBE132-6D51-4DC2-8E12-5B50C3270691}" destId="{C5082B78-1705-4B8F-9585-FF71BF1D361C}" srcOrd="0" destOrd="0" presId="urn:microsoft.com/office/officeart/2005/8/layout/vList3#1"/>
    <dgm:cxn modelId="{40D60508-99FD-4723-9DD6-5648C02242DE}" type="presParOf" srcId="{82EBE132-6D51-4DC2-8E12-5B50C3270691}" destId="{914DA581-EC71-45BE-BA30-6C49E166C123}" srcOrd="1" destOrd="0" presId="urn:microsoft.com/office/officeart/2005/8/layout/vList3#1"/>
    <dgm:cxn modelId="{1EFB5D9C-74D9-4ADB-9F39-471F5B494688}" type="presParOf" srcId="{1EC76CFF-BD1C-496B-A2EB-7D4D2EBD5B85}" destId="{610DD857-E148-4E27-ADEA-EB8D81493AA3}" srcOrd="1" destOrd="0" presId="urn:microsoft.com/office/officeart/2005/8/layout/vList3#1"/>
    <dgm:cxn modelId="{CB2EAFA0-426C-40AA-9964-7B66EE90A3A1}" type="presParOf" srcId="{1EC76CFF-BD1C-496B-A2EB-7D4D2EBD5B85}" destId="{3A4E43B4-7576-46BA-B586-251E55D0EF6B}" srcOrd="2" destOrd="0" presId="urn:microsoft.com/office/officeart/2005/8/layout/vList3#1"/>
    <dgm:cxn modelId="{7B716993-13CE-4D80-9E8F-14390A2EBB3B}" type="presParOf" srcId="{3A4E43B4-7576-46BA-B586-251E55D0EF6B}" destId="{A2B3AF7A-5CF8-4CE4-B59D-55599874AEB0}" srcOrd="0" destOrd="0" presId="urn:microsoft.com/office/officeart/2005/8/layout/vList3#1"/>
    <dgm:cxn modelId="{B34123F7-9BC1-4124-B0D3-769911A5D0A3}" type="presParOf" srcId="{3A4E43B4-7576-46BA-B586-251E55D0EF6B}" destId="{017CA301-B7E9-4EB8-9A04-B2BB9D5DECC7}" srcOrd="1" destOrd="0" presId="urn:microsoft.com/office/officeart/2005/8/layout/vList3#1"/>
    <dgm:cxn modelId="{9D4F2F31-C4A2-4C78-AEE5-9EA4B22E060B}" type="presParOf" srcId="{1EC76CFF-BD1C-496B-A2EB-7D4D2EBD5B85}" destId="{F6242EA7-B706-4D58-B306-B8E490309F2E}" srcOrd="3" destOrd="0" presId="urn:microsoft.com/office/officeart/2005/8/layout/vList3#1"/>
    <dgm:cxn modelId="{E4C3FD79-EAEF-45FC-BC4B-45A638D54A83}" type="presParOf" srcId="{1EC76CFF-BD1C-496B-A2EB-7D4D2EBD5B85}" destId="{E3952D1C-E530-428C-9012-3B29ADF1889E}" srcOrd="4" destOrd="0" presId="urn:microsoft.com/office/officeart/2005/8/layout/vList3#1"/>
    <dgm:cxn modelId="{CD9F99DE-2906-4941-B721-2069E715D5E2}" type="presParOf" srcId="{E3952D1C-E530-428C-9012-3B29ADF1889E}" destId="{E6B14E3F-5AB6-44FD-9A19-C18B583A441B}" srcOrd="0" destOrd="0" presId="urn:microsoft.com/office/officeart/2005/8/layout/vList3#1"/>
    <dgm:cxn modelId="{3318CFA1-1988-4842-9C81-951E77E97AAD}" type="presParOf" srcId="{E3952D1C-E530-428C-9012-3B29ADF1889E}" destId="{1F3E1A95-074F-49B6-A56E-CA9D91BD0CEE}" srcOrd="1" destOrd="0" presId="urn:microsoft.com/office/officeart/2005/8/layout/vList3#1"/>
    <dgm:cxn modelId="{3D57177B-A06F-468E-95F0-BCDD619765CD}" type="presParOf" srcId="{1EC76CFF-BD1C-496B-A2EB-7D4D2EBD5B85}" destId="{446A87E5-6EFD-4C49-92B0-FCF7CA544455}" srcOrd="5" destOrd="0" presId="urn:microsoft.com/office/officeart/2005/8/layout/vList3#1"/>
    <dgm:cxn modelId="{E7AED674-6245-445C-974A-0827E5136E38}" type="presParOf" srcId="{1EC76CFF-BD1C-496B-A2EB-7D4D2EBD5B85}" destId="{12FC5EAC-2E4D-4F4E-B957-78444114877E}" srcOrd="6" destOrd="0" presId="urn:microsoft.com/office/officeart/2005/8/layout/vList3#1"/>
    <dgm:cxn modelId="{30ACE6AA-8EC2-485F-80CD-C028C4BAD550}" type="presParOf" srcId="{12FC5EAC-2E4D-4F4E-B957-78444114877E}" destId="{17EF5EB5-693F-4E4E-82F3-0D350B23D88C}" srcOrd="0" destOrd="0" presId="urn:microsoft.com/office/officeart/2005/8/layout/vList3#1"/>
    <dgm:cxn modelId="{C70E94C7-707A-4253-9305-8F5482A5BE57}" type="presParOf" srcId="{12FC5EAC-2E4D-4F4E-B957-78444114877E}" destId="{3517F655-E5B8-4063-AFA7-074C4692DF54}" srcOrd="1" destOrd="0" presId="urn:microsoft.com/office/officeart/2005/8/layout/vList3#1"/>
    <dgm:cxn modelId="{86BE021C-4030-4EE7-99A1-1E83626F084F}" type="presParOf" srcId="{1EC76CFF-BD1C-496B-A2EB-7D4D2EBD5B85}" destId="{FEC9FF68-BC46-48E9-AC4F-C65E9E0FE507}" srcOrd="7" destOrd="0" presId="urn:microsoft.com/office/officeart/2005/8/layout/vList3#1"/>
    <dgm:cxn modelId="{158EFD93-139F-4FDB-ACAE-D072C5A0B84F}" type="presParOf" srcId="{1EC76CFF-BD1C-496B-A2EB-7D4D2EBD5B85}" destId="{38100CB4-645E-4E65-98F8-8AC4D917AF4D}" srcOrd="8" destOrd="0" presId="urn:microsoft.com/office/officeart/2005/8/layout/vList3#1"/>
    <dgm:cxn modelId="{95B7CC7B-6455-44E5-8A92-4C9739213933}" type="presParOf" srcId="{38100CB4-645E-4E65-98F8-8AC4D917AF4D}" destId="{0FB98FED-F996-4B99-A5B3-22DAA8A52F4F}" srcOrd="0" destOrd="0" presId="urn:microsoft.com/office/officeart/2005/8/layout/vList3#1"/>
    <dgm:cxn modelId="{52A9BFF2-3FB1-49FE-8532-D4030BDE35FD}" type="presParOf" srcId="{38100CB4-645E-4E65-98F8-8AC4D917AF4D}" destId="{DBC3BFA7-D228-4857-835C-6582B61FC08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55444F-AD24-4229-8066-2171632AF58F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3404-FC7C-43BE-822F-26A1A36A0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4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2A72B-A24E-463A-B635-5DE9865AF297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BA83-6B4D-46D1-B199-20F43F888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140D-0DC3-41D7-87E8-7D17BD274E6B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82F7A-45E9-4069-8609-B8AD9D17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1207-3FC3-4F0D-9CC0-4D1569691356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3EAE1-7A37-408C-B936-AB3924A5A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8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4CDD7C-BE07-49DC-9F18-A6D514DFE060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EFFC3-7460-4FF6-8E71-4D6D33B19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7FD2-BC07-4A35-9C25-AF797857301B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CC6A-B4EB-41E9-A3DB-8B8CAB58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5B771B-E771-42A5-AF9D-F1D9F0ED90A0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6D7CE-8337-4D4A-A088-E7E260F2B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933F5-950C-4F4E-B65C-19F1C58784E6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98BFE-6AB8-4EB5-BFD9-C7EAA0127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81EE68-F7DE-44D3-B956-34D423074EB5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18F23-E02C-4E79-9196-D44F0FBDE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DE06F7-0B2A-4B21-ACDC-DFA5A8FC11E3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C6B6A-C10E-4056-8704-6F9FAEF4E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2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64B9DB-0896-43A1-81D0-4AE2FBD4F5D8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D3CA-E50F-4E3A-AEB2-EF79292B9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0D71567-F80A-448F-BFA5-00292C451C85}" type="datetimeFigureOut">
              <a:rPr lang="en-US"/>
              <a:pPr>
                <a:defRPr/>
              </a:pPr>
              <a:t>7/21/2014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93889F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CA19A932-F6FA-41A6-97FB-A54FD9CAE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3" r:id="rId2"/>
    <p:sldLayoutId id="2147483889" r:id="rId3"/>
    <p:sldLayoutId id="2147483884" r:id="rId4"/>
    <p:sldLayoutId id="2147483890" r:id="rId5"/>
    <p:sldLayoutId id="2147483885" r:id="rId6"/>
    <p:sldLayoutId id="2147483891" r:id="rId7"/>
    <p:sldLayoutId id="2147483892" r:id="rId8"/>
    <p:sldLayoutId id="2147483893" r:id="rId9"/>
    <p:sldLayoutId id="2147483886" r:id="rId10"/>
    <p:sldLayoutId id="21474838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69666E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69666E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CLINICO PATHOLOGICAL CASE PRESENTATION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3657600"/>
            <a:ext cx="5867400" cy="23923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z="2400" smtClean="0"/>
              <a:t>Name: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COMPLETE BLOOD COUNT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(Abnormal values)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9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7391400" cy="3505200"/>
          </a:xfrm>
        </p:spPr>
        <p:txBody>
          <a:bodyPr/>
          <a:lstStyle/>
          <a:p>
            <a:pPr eaLnBrk="1" hangingPunct="1"/>
            <a:r>
              <a:rPr lang="en-US" smtClean="0"/>
              <a:t>Hemoglobin-6.5g/dL</a:t>
            </a:r>
          </a:p>
          <a:p>
            <a:pPr eaLnBrk="1" hangingPunct="1"/>
            <a:r>
              <a:rPr lang="en-US" smtClean="0"/>
              <a:t>RBC Count-2.4million/cumm</a:t>
            </a:r>
          </a:p>
          <a:p>
            <a:pPr eaLnBrk="1" hangingPunct="1"/>
            <a:r>
              <a:rPr lang="en-US" smtClean="0"/>
              <a:t>Nucleated RBCs-50  cells/cumm</a:t>
            </a:r>
          </a:p>
          <a:p>
            <a:pPr eaLnBrk="1" hangingPunct="1"/>
            <a:r>
              <a:rPr lang="en-US" smtClean="0"/>
              <a:t>PCV-21.1%</a:t>
            </a:r>
          </a:p>
          <a:p>
            <a:pPr eaLnBrk="1" hangingPunct="1"/>
            <a:r>
              <a:rPr lang="en-US" smtClean="0"/>
              <a:t>PCHC-30.8g/dL</a:t>
            </a:r>
          </a:p>
          <a:p>
            <a:pPr eaLnBrk="1" hangingPunct="1"/>
            <a:r>
              <a:rPr lang="en-US" smtClean="0"/>
              <a:t>Platelet count-0.14lakhs/cumm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PERIPHERAL BLOOD SMEAR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053" name="Picture 5" descr="E:\Conference, Imsa, Khs\conference\case\chediak\DSC0123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7239000" cy="4416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143000" y="6172200"/>
            <a:ext cx="7086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BB1C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A Neutrophil showing coarse granules in the cytoplasm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SC01242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1828800"/>
            <a:ext cx="7586663" cy="4267200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2743200" y="62118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BB1C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A monocyte showing coarse granules in the cytoplasm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01230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738908"/>
            <a:ext cx="7499350" cy="4218384"/>
          </a:xfrm>
          <a:ln w="190500" cap="sq">
            <a:solidFill>
              <a:srgbClr val="C8C6BD"/>
            </a:solidFill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743200" y="60198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BB1C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A Lymphocyte showing coarse granules in the cyroplasm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Report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RBCs showing mild </a:t>
            </a:r>
            <a:r>
              <a:rPr lang="en-US" dirty="0" err="1" smtClean="0"/>
              <a:t>anisocytosis</a:t>
            </a:r>
            <a:r>
              <a:rPr lang="en-US" dirty="0" smtClean="0"/>
              <a:t>. Majority are </a:t>
            </a:r>
            <a:r>
              <a:rPr lang="en-US" dirty="0" err="1" smtClean="0"/>
              <a:t>normocytes</a:t>
            </a:r>
            <a:r>
              <a:rPr lang="en-US" dirty="0" smtClean="0"/>
              <a:t> showing severe hypochromia.  No parasites, no inclusions, no immature cells.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WBCs are decreased in number. Predominant cells are lymphocytes(90%). Occasional </a:t>
            </a:r>
            <a:r>
              <a:rPr lang="en-US" dirty="0" err="1" smtClean="0"/>
              <a:t>bilobed</a:t>
            </a:r>
            <a:r>
              <a:rPr lang="en-US" dirty="0" smtClean="0"/>
              <a:t> neutrophils (Pelger-Huet cells) with large coarse granules are seen in cytoplasm. No immature cells.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Platelets are decreased in number, seen discretely, and show normal morphology.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BONE MARROW EXAMINATION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" name="Content Placeholder 3" descr="DSC01284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1371600"/>
            <a:ext cx="7499350" cy="4218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14600" y="57912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BB1C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/>
              <a:t>Myeloid lineage cells showing coarse grey blue granules in the cytoplasm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3" descr="DSC01291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35100" y="1738313"/>
            <a:ext cx="7499350" cy="4219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Report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Erythropoiesis</a:t>
            </a:r>
            <a:r>
              <a:rPr lang="en-US" dirty="0" smtClean="0"/>
              <a:t>: Appears </a:t>
            </a:r>
            <a:r>
              <a:rPr lang="en-US" dirty="0" err="1" smtClean="0"/>
              <a:t>normoblastic</a:t>
            </a:r>
            <a:r>
              <a:rPr lang="en-US" dirty="0" smtClean="0"/>
              <a:t> showing all stages of </a:t>
            </a:r>
            <a:r>
              <a:rPr lang="en-US" dirty="0" err="1" smtClean="0"/>
              <a:t>erythropoiesis</a:t>
            </a:r>
            <a:r>
              <a:rPr lang="en-US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Myelopoiesis</a:t>
            </a:r>
            <a:r>
              <a:rPr lang="en-US" dirty="0" smtClean="0"/>
              <a:t>: Appears normal in number. </a:t>
            </a:r>
            <a:r>
              <a:rPr lang="en-US" dirty="0" err="1" smtClean="0"/>
              <a:t>Myelocytes</a:t>
            </a:r>
            <a:r>
              <a:rPr lang="en-US" dirty="0" smtClean="0"/>
              <a:t>, </a:t>
            </a:r>
            <a:r>
              <a:rPr lang="en-US" dirty="0" err="1" smtClean="0"/>
              <a:t>metamyelocytes</a:t>
            </a:r>
            <a:r>
              <a:rPr lang="en-US" dirty="0" smtClean="0"/>
              <a:t>, and band forms show coarse grey blue granules in the cytoplasm and there are also </a:t>
            </a:r>
            <a:r>
              <a:rPr lang="en-US" dirty="0" err="1" smtClean="0"/>
              <a:t>monocytic</a:t>
            </a:r>
            <a:r>
              <a:rPr lang="en-US" dirty="0" smtClean="0"/>
              <a:t> series of cells few of them showing </a:t>
            </a:r>
            <a:r>
              <a:rPr lang="en-US" dirty="0" err="1" smtClean="0"/>
              <a:t>vacoulization</a:t>
            </a:r>
            <a:r>
              <a:rPr lang="en-US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Megakaryopoeisis</a:t>
            </a:r>
            <a:r>
              <a:rPr lang="en-US" dirty="0" smtClean="0"/>
              <a:t>: Appears normal in number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No </a:t>
            </a:r>
            <a:r>
              <a:rPr lang="en-US" dirty="0" err="1" smtClean="0"/>
              <a:t>tumour</a:t>
            </a:r>
            <a:r>
              <a:rPr lang="en-US" dirty="0" smtClean="0"/>
              <a:t> cells, No </a:t>
            </a:r>
            <a:r>
              <a:rPr lang="en-US" dirty="0" err="1" smtClean="0"/>
              <a:t>granulomas</a:t>
            </a:r>
            <a:r>
              <a:rPr lang="en-US" dirty="0" smtClean="0"/>
              <a:t> are seen.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Special Staining: MPO Staining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5603" name="Content Placeholder 3" descr="DSC01287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35100" y="1738313"/>
            <a:ext cx="7499350" cy="4219575"/>
          </a:xfrm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Hematology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PT: 22.4sec (Control:11.8sec)</a:t>
            </a:r>
          </a:p>
          <a:p>
            <a:pPr eaLnBrk="1" hangingPunct="1"/>
            <a:r>
              <a:rPr lang="en-US" smtClean="0"/>
              <a:t>INR Ratio: 2.0</a:t>
            </a:r>
          </a:p>
          <a:p>
            <a:pPr eaLnBrk="1" hangingPunct="1"/>
            <a:r>
              <a:rPr lang="en-US" smtClean="0"/>
              <a:t>PTT: 62.8sec (Control: 28.0sec)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mtClean="0"/>
              <a:t>Normal values</a:t>
            </a:r>
          </a:p>
          <a:p>
            <a:pPr eaLnBrk="1" hangingPunct="1"/>
            <a:r>
              <a:rPr lang="en-US" smtClean="0"/>
              <a:t>PT:11-16sec</a:t>
            </a:r>
          </a:p>
          <a:p>
            <a:pPr eaLnBrk="1" hangingPunct="1"/>
            <a:r>
              <a:rPr lang="en-US" smtClean="0"/>
              <a:t>INR Ratio:0.9-1.3</a:t>
            </a:r>
          </a:p>
          <a:p>
            <a:pPr eaLnBrk="1" hangingPunct="1"/>
            <a:r>
              <a:rPr lang="en-US" smtClean="0"/>
              <a:t>PTT: 22-34sec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PATIENT HISTORY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mtClean="0"/>
              <a:t>   The child aged 8 years was born with light skin and silvery hair. When she was 5 years,  she developed hyperpigmentation of sun exposed parts. She has on and off episodes of fever and infections approximately every monthly once.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DIFFERENTIAL DIAGNOSIS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143000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Griscelli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Syndrome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 cutaneous and ocular albinism</a:t>
            </a:r>
          </a:p>
          <a:p>
            <a:pPr eaLnBrk="1" hangingPunct="1"/>
            <a:r>
              <a:rPr lang="en-US" smtClean="0"/>
              <a:t>Variable cellular and humoral immunodeficiency</a:t>
            </a:r>
          </a:p>
          <a:p>
            <a:pPr eaLnBrk="1" hangingPunct="1"/>
            <a:r>
              <a:rPr lang="en-US" smtClean="0"/>
              <a:t>Variable neurological involvement</a:t>
            </a:r>
          </a:p>
          <a:p>
            <a:pPr eaLnBrk="1" hangingPunct="1"/>
            <a:r>
              <a:rPr lang="en-US" smtClean="0"/>
              <a:t>Accelerated phase</a:t>
            </a:r>
          </a:p>
          <a:p>
            <a:pPr eaLnBrk="1" hangingPunct="1"/>
            <a:r>
              <a:rPr lang="en-US" smtClean="0"/>
              <a:t>Large pigment clumps in the hair shaft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 NO GRANULES IN NEUTROPHILS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Hermansky-Pudlak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syndrome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Ocular and cutaneous albinism</a:t>
            </a:r>
          </a:p>
          <a:p>
            <a:pPr eaLnBrk="1" hangingPunct="1"/>
            <a:r>
              <a:rPr lang="en-US" smtClean="0"/>
              <a:t>Bleeding diathesis(due to platelet dysfunction)</a:t>
            </a:r>
          </a:p>
          <a:p>
            <a:pPr eaLnBrk="1" hangingPunct="1"/>
            <a:r>
              <a:rPr lang="en-US" smtClean="0"/>
              <a:t>Deposition of lipofuschin in various organs- Hepatosplenomegaly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But NO GIANT GRANULES OR RECURRENT INFECTIONS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Wistkott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Aldrich syndrome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Immune deficiency </a:t>
            </a:r>
          </a:p>
          <a:p>
            <a:pPr eaLnBrk="1" hangingPunct="1"/>
            <a:r>
              <a:rPr lang="en-US" smtClean="0"/>
              <a:t>Thrombocytopenia</a:t>
            </a:r>
          </a:p>
          <a:p>
            <a:pPr eaLnBrk="1" hangingPunct="1"/>
            <a:r>
              <a:rPr lang="en-US" smtClean="0"/>
              <a:t>Recurrent bacterial infections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mtClean="0"/>
              <a:t>But, NO HYPOPIGMENTATION OR GIANT GRANULES IN NEUTROPHILS.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Waardenburg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syndrome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Depigmentation of hair, skin and irides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mtClean="0"/>
              <a:t>But NO IMMUNODEFICIENCY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mtClean="0"/>
              <a:t>            AND NO GIANT GRANULES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FINAL DIAGNOSIS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Hypopigmented</a:t>
            </a:r>
            <a:r>
              <a:rPr lang="en-US" dirty="0" smtClean="0"/>
              <a:t> skin and silvery hair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Pale conjunctiva and sclera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Photophobia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Hyper pigmented iris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Repeated infections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Prolonged bleeding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Accelerated phase of – </a:t>
            </a:r>
            <a:r>
              <a:rPr lang="en-US" dirty="0" err="1" smtClean="0"/>
              <a:t>Hepatosplenomegaly</a:t>
            </a:r>
            <a:r>
              <a:rPr lang="en-US" dirty="0" smtClean="0"/>
              <a:t>, </a:t>
            </a:r>
            <a:r>
              <a:rPr lang="en-US" dirty="0" err="1" smtClean="0"/>
              <a:t>Pancytopenia</a:t>
            </a:r>
            <a:r>
              <a:rPr lang="en-US" dirty="0" smtClean="0"/>
              <a:t>, susceptibility to infections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Giant </a:t>
            </a:r>
            <a:r>
              <a:rPr lang="en-US" dirty="0" err="1" smtClean="0"/>
              <a:t>peroxidase</a:t>
            </a:r>
            <a:r>
              <a:rPr lang="en-US" dirty="0" smtClean="0"/>
              <a:t> positive granules in </a:t>
            </a:r>
            <a:r>
              <a:rPr lang="en-US" dirty="0" err="1" smtClean="0"/>
              <a:t>Neutrophils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1143000"/>
            <a:ext cx="728917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101600">
                    <a:srgbClr val="00B0F0">
                      <a:alpha val="60000"/>
                    </a:srgb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CHEDIAK HEGASHI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101600">
                    <a:srgbClr val="00B0F0">
                      <a:alpha val="60000"/>
                    </a:srgb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n-lt"/>
              </a:rPr>
              <a:t>SYNDROME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4495800"/>
            <a:ext cx="456708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THANK YOU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ON EXAMINATION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Hypopigmentation of the whole body</a:t>
            </a:r>
          </a:p>
          <a:p>
            <a:pPr eaLnBrk="1" hangingPunct="1"/>
            <a:r>
              <a:rPr lang="en-US" smtClean="0"/>
              <a:t>Silvery hair- light coloured with metallic sheen</a:t>
            </a:r>
          </a:p>
          <a:p>
            <a:pPr eaLnBrk="1" hangingPunct="1"/>
            <a:r>
              <a:rPr lang="en-US" smtClean="0"/>
              <a:t>Hyperpigmentation of sun exposed areas</a:t>
            </a:r>
          </a:p>
          <a:p>
            <a:pPr eaLnBrk="1" hangingPunct="1"/>
            <a:r>
              <a:rPr lang="en-US" smtClean="0"/>
              <a:t>Chicken pox residual scars present prominently over face </a:t>
            </a:r>
          </a:p>
          <a:p>
            <a:pPr eaLnBrk="1" hangingPunct="1"/>
            <a:r>
              <a:rPr lang="en-US" smtClean="0"/>
              <a:t>Hypertrichosis</a:t>
            </a:r>
          </a:p>
          <a:p>
            <a:pPr eaLnBrk="1" hangingPunct="1"/>
            <a:r>
              <a:rPr lang="en-US" smtClean="0"/>
              <a:t>Repeated infections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_0114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52488" y="1381312"/>
            <a:ext cx="4470400" cy="3993776"/>
          </a:xfrm>
          <a:effectLst>
            <a:softEdge rad="112500"/>
          </a:effec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77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OPHTHALMOLOGY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Photophobia present</a:t>
            </a:r>
          </a:p>
          <a:p>
            <a:pPr eaLnBrk="1" hangingPunct="1"/>
            <a:r>
              <a:rPr lang="en-US" smtClean="0"/>
              <a:t>Pallor present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685800"/>
          <a:ext cx="7315200" cy="559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41"/>
                <a:gridCol w="2366136"/>
                <a:gridCol w="2483822"/>
              </a:tblGrid>
              <a:tr h="47249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Right eye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eye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11886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Lids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Similar changes</a:t>
                      </a:r>
                      <a:r>
                        <a:rPr lang="en-US" sz="1800" baseline="0" dirty="0" smtClean="0"/>
                        <a:t> on eye lids</a:t>
                      </a:r>
                    </a:p>
                    <a:p>
                      <a:r>
                        <a:rPr lang="en-US" sz="1800" baseline="0" dirty="0" smtClean="0"/>
                        <a:t>Minimal </a:t>
                      </a:r>
                      <a:r>
                        <a:rPr lang="en-US" sz="1800" baseline="0" dirty="0" err="1" smtClean="0"/>
                        <a:t>blepharitis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Similar changes</a:t>
                      </a:r>
                      <a:r>
                        <a:rPr lang="en-US" sz="1800" baseline="0" dirty="0" smtClean="0"/>
                        <a:t> on eye lids</a:t>
                      </a:r>
                    </a:p>
                    <a:p>
                      <a:r>
                        <a:rPr lang="en-US" sz="1800" baseline="0" dirty="0" smtClean="0"/>
                        <a:t>Minimal </a:t>
                      </a:r>
                      <a:r>
                        <a:rPr lang="en-US" sz="1800" baseline="0" dirty="0" err="1" smtClean="0"/>
                        <a:t>blepharitis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T="45711" marB="45711"/>
                </a:tc>
              </a:tr>
              <a:tr h="3657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Conjunctiva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Pale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Pale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57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Cornea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Clear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Clear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57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Sclera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Pale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Pale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657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Anterior</a:t>
                      </a:r>
                      <a:r>
                        <a:rPr lang="en-US" sz="1800" baseline="0" dirty="0" smtClean="0"/>
                        <a:t> chamber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 and clear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 and</a:t>
                      </a:r>
                      <a:r>
                        <a:rPr lang="en-US" sz="1800" baseline="0" dirty="0" smtClean="0"/>
                        <a:t> clear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11886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Pupil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4mm in</a:t>
                      </a:r>
                      <a:r>
                        <a:rPr lang="en-US" sz="1800" baseline="0" dirty="0" smtClean="0"/>
                        <a:t> diameter</a:t>
                      </a:r>
                    </a:p>
                    <a:p>
                      <a:r>
                        <a:rPr lang="en-US" sz="1800" baseline="0" dirty="0" smtClean="0"/>
                        <a:t>Round, regular, reacting to light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4mm in</a:t>
                      </a:r>
                      <a:r>
                        <a:rPr lang="en-US" sz="1800" baseline="0" dirty="0" smtClean="0"/>
                        <a:t> diameter</a:t>
                      </a:r>
                    </a:p>
                    <a:p>
                      <a:r>
                        <a:rPr lang="en-US" sz="1800" baseline="0" dirty="0" smtClean="0"/>
                        <a:t>Round, regular, reacting to light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T="45711" marB="45711"/>
                </a:tc>
              </a:tr>
              <a:tr h="91433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Iris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Diffuse </a:t>
                      </a:r>
                      <a:r>
                        <a:rPr lang="en-US" sz="1800" dirty="0" err="1" smtClean="0"/>
                        <a:t>hyperpigmentation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Diffuse </a:t>
                      </a:r>
                      <a:r>
                        <a:rPr lang="en-US" sz="1800" dirty="0" err="1" smtClean="0"/>
                        <a:t>hyperpigmentation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T="45711" marB="45711"/>
                </a:tc>
              </a:tr>
              <a:tr h="3657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Lens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Clear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Clear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Per abdomen examination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Distended, tense abdomen</a:t>
            </a:r>
          </a:p>
          <a:p>
            <a:r>
              <a:rPr lang="en-US" smtClean="0"/>
              <a:t>Hepatomegaly- firm, non tender and rounded margins</a:t>
            </a:r>
          </a:p>
          <a:p>
            <a:r>
              <a:rPr lang="en-US" smtClean="0"/>
              <a:t>Splenomegaly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PROVISIONAL DIAGNOSIS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3600" smtClean="0"/>
              <a:t>Partial Albinism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INVESTIGATIONS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6781800" cy="3733800"/>
          </a:xfrm>
        </p:spPr>
        <p:txBody>
          <a:bodyPr/>
          <a:lstStyle/>
          <a:p>
            <a:pPr eaLnBrk="1" hangingPunct="1"/>
            <a:r>
              <a:rPr lang="en-US" smtClean="0"/>
              <a:t>Complete Blood Count</a:t>
            </a:r>
          </a:p>
          <a:p>
            <a:pPr eaLnBrk="1" hangingPunct="1"/>
            <a:r>
              <a:rPr lang="en-US" smtClean="0"/>
              <a:t>Peripheral blood smear</a:t>
            </a:r>
          </a:p>
          <a:p>
            <a:pPr eaLnBrk="1" hangingPunct="1"/>
            <a:r>
              <a:rPr lang="en-US" smtClean="0"/>
              <a:t>Bone marrow examination</a:t>
            </a:r>
          </a:p>
          <a:p>
            <a:pPr eaLnBrk="1" hangingPunct="1"/>
            <a:r>
              <a:rPr lang="en-US" smtClean="0"/>
              <a:t>MPO staining</a:t>
            </a:r>
          </a:p>
          <a:p>
            <a:pPr eaLnBrk="1" hangingPunct="1"/>
            <a:r>
              <a:rPr lang="en-US" smtClean="0"/>
              <a:t>Hematology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424</TotalTime>
  <Words>548</Words>
  <Application>Microsoft Office PowerPoint</Application>
  <PresentationFormat>On-screen Show (4:3)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Verdana</vt:lpstr>
      <vt:lpstr>Wingdings 2</vt:lpstr>
      <vt:lpstr>Solstice</vt:lpstr>
      <vt:lpstr>CLINICO PATHOLOGICAL CASE PRESENTATION</vt:lpstr>
      <vt:lpstr>PATIENT HISTORY</vt:lpstr>
      <vt:lpstr>ON EXAMINATION</vt:lpstr>
      <vt:lpstr>PowerPoint Presentation</vt:lpstr>
      <vt:lpstr>OPHTHALMOLOGY</vt:lpstr>
      <vt:lpstr>PowerPoint Presentation</vt:lpstr>
      <vt:lpstr>Per abdomen examination</vt:lpstr>
      <vt:lpstr>PROVISIONAL DIAGNOSIS</vt:lpstr>
      <vt:lpstr>INVESTIGATIONS</vt:lpstr>
      <vt:lpstr>COMPLETE BLOOD COUNT (Abnormal values)</vt:lpstr>
      <vt:lpstr>PERIPHERAL BLOOD SMEAR</vt:lpstr>
      <vt:lpstr>PowerPoint Presentation</vt:lpstr>
      <vt:lpstr>PowerPoint Presentation</vt:lpstr>
      <vt:lpstr>Report</vt:lpstr>
      <vt:lpstr>BONE MARROW EXAMINATION</vt:lpstr>
      <vt:lpstr>PowerPoint Presentation</vt:lpstr>
      <vt:lpstr>Report</vt:lpstr>
      <vt:lpstr>Special Staining: MPO Staining</vt:lpstr>
      <vt:lpstr>Hematology</vt:lpstr>
      <vt:lpstr>DIFFERENTIAL DIAGNOSIS</vt:lpstr>
      <vt:lpstr>Griscelli Syndrome</vt:lpstr>
      <vt:lpstr>Hermansky-Pudlak syndrome</vt:lpstr>
      <vt:lpstr> Wistkott Aldrich syndrome </vt:lpstr>
      <vt:lpstr>Waardenburg syndrome</vt:lpstr>
      <vt:lpstr>FINAL DIAGNOSIS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bhavika</dc:creator>
  <cp:lastModifiedBy>bhavika</cp:lastModifiedBy>
  <cp:revision>36</cp:revision>
  <dcterms:created xsi:type="dcterms:W3CDTF">2006-08-16T00:00:00Z</dcterms:created>
  <dcterms:modified xsi:type="dcterms:W3CDTF">2014-07-21T12:16:58Z</dcterms:modified>
</cp:coreProperties>
</file>