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90351ae8f_0_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90351a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0351ae8f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0351ae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90351ae8f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90351ae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2.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10"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625" y="48573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3600">
                <a:solidFill>
                  <a:schemeClr val="lt1"/>
                </a:solidFill>
                <a:latin typeface="Anton"/>
                <a:ea typeface="Anton"/>
                <a:cs typeface="Anton"/>
                <a:sym typeface="Anton"/>
              </a:rPr>
              <a:t>CPAP package</a:t>
            </a:r>
            <a:endParaRPr b="1" sz="3600">
              <a:solidFill>
                <a:srgbClr val="FFFFFF"/>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1" name="Google Shape;61;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2" name="Google Shape;62;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rotWithShape="1">
          <a:blip r:embed="rId4">
            <a:alphaModFix/>
          </a:blip>
          <a:srcRect b="0" l="6582" r="6574" t="0"/>
          <a:stretch/>
        </p:blipFill>
        <p:spPr>
          <a:xfrm>
            <a:off x="4958687" y="6631138"/>
            <a:ext cx="1823168" cy="2099401"/>
          </a:xfrm>
          <a:prstGeom prst="rect">
            <a:avLst/>
          </a:prstGeom>
          <a:noFill/>
          <a:ln>
            <a:noFill/>
          </a:ln>
        </p:spPr>
      </p:pic>
      <p:pic>
        <p:nvPicPr>
          <p:cNvPr id="64" name="Google Shape;64;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6" name="Google Shape;66;p14"/>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67" name="Google Shape;67;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8" name="Google Shape;6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9" name="Google Shape;6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0" name="Google Shape;7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1" name="Google Shape;71;p14"/>
          <p:cNvPicPr preferRelativeResize="0"/>
          <p:nvPr/>
        </p:nvPicPr>
        <p:blipFill rotWithShape="1">
          <a:blip r:embed="rId7">
            <a:alphaModFix/>
          </a:blip>
          <a:srcRect b="635" l="0" r="0" t="0"/>
          <a:stretch/>
        </p:blipFill>
        <p:spPr>
          <a:xfrm>
            <a:off x="3193825" y="1090350"/>
            <a:ext cx="2763776" cy="769800"/>
          </a:xfrm>
          <a:prstGeom prst="rect">
            <a:avLst/>
          </a:prstGeom>
          <a:noFill/>
          <a:ln cap="flat" cmpd="sng" w="9525">
            <a:solidFill>
              <a:srgbClr val="C8D2D6"/>
            </a:solidFill>
            <a:prstDash val="solid"/>
            <a:round/>
            <a:headEnd len="sm" w="sm" type="none"/>
            <a:tailEnd len="sm" w="sm" type="none"/>
          </a:ln>
        </p:spPr>
      </p:pic>
      <p:pic>
        <p:nvPicPr>
          <p:cNvPr id="72" name="Google Shape;72;p14"/>
          <p:cNvPicPr preferRelativeResize="0"/>
          <p:nvPr/>
        </p:nvPicPr>
        <p:blipFill rotWithShape="1">
          <a:blip r:embed="rId8">
            <a:alphaModFix/>
          </a:blip>
          <a:srcRect b="0" l="0" r="0" t="0"/>
          <a:stretch/>
        </p:blipFill>
        <p:spPr>
          <a:xfrm>
            <a:off x="3193825" y="3366825"/>
            <a:ext cx="2476626" cy="2348325"/>
          </a:xfrm>
          <a:prstGeom prst="rect">
            <a:avLst/>
          </a:prstGeom>
          <a:noFill/>
          <a:ln cap="flat" cmpd="sng" w="9525">
            <a:solidFill>
              <a:srgbClr val="C8D2D6"/>
            </a:solidFill>
            <a:prstDash val="solid"/>
            <a:round/>
            <a:headEnd len="sm" w="sm" type="none"/>
            <a:tailEnd len="sm" w="sm" type="none"/>
          </a:ln>
        </p:spPr>
      </p:pic>
      <p:grpSp>
        <p:nvGrpSpPr>
          <p:cNvPr id="73" name="Google Shape;73;p14"/>
          <p:cNvGrpSpPr/>
          <p:nvPr/>
        </p:nvGrpSpPr>
        <p:grpSpPr>
          <a:xfrm>
            <a:off x="384000" y="3503350"/>
            <a:ext cx="2272435" cy="1648200"/>
            <a:chOff x="739367" y="2773433"/>
            <a:chExt cx="2272435" cy="1648200"/>
          </a:xfrm>
        </p:grpSpPr>
        <p:sp>
          <p:nvSpPr>
            <p:cNvPr id="74" name="Google Shape;74;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6" name="Google Shape;76;p14"/>
            <p:cNvSpPr txBox="1"/>
            <p:nvPr/>
          </p:nvSpPr>
          <p:spPr>
            <a:xfrm>
              <a:off x="825219" y="3338877"/>
              <a:ext cx="1932900" cy="684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a:t>
              </a:r>
              <a:r>
                <a:rPr lang="en" sz="800">
                  <a:solidFill>
                    <a:schemeClr val="dk1"/>
                  </a:solidFill>
                  <a:latin typeface="Avenir"/>
                  <a:ea typeface="Avenir"/>
                  <a:cs typeface="Avenir"/>
                  <a:sym typeface="Avenir"/>
                </a:rPr>
                <a:t>CPAP Package</a:t>
              </a:r>
              <a:r>
                <a:rPr lang="en" sz="800">
                  <a:latin typeface="Avenir"/>
                  <a:ea typeface="Avenir"/>
                  <a:cs typeface="Avenir"/>
                  <a:sym typeface="Avenir"/>
                </a:rPr>
                <a:t>" or select the Diabetes category.</a:t>
              </a:r>
              <a:endParaRPr b="0" i="0" sz="800" u="none" cap="none" strike="noStrike">
                <a:solidFill>
                  <a:srgbClr val="000000"/>
                </a:solidFill>
                <a:latin typeface="Avenir"/>
                <a:ea typeface="Avenir"/>
                <a:cs typeface="Avenir"/>
                <a:sym typeface="Avenir"/>
              </a:endParaRPr>
            </a:p>
          </p:txBody>
        </p:sp>
      </p:grpSp>
      <p:pic>
        <p:nvPicPr>
          <p:cNvPr id="77" name="Google Shape;77;p14"/>
          <p:cNvPicPr preferRelativeResize="0"/>
          <p:nvPr/>
        </p:nvPicPr>
        <p:blipFill rotWithShape="1">
          <a:blip r:embed="rId9">
            <a:alphaModFix/>
          </a:blip>
          <a:srcRect b="0" l="0" r="0" t="0"/>
          <a:stretch/>
        </p:blipFill>
        <p:spPr>
          <a:xfrm>
            <a:off x="3193825" y="6002225"/>
            <a:ext cx="3732749" cy="1490450"/>
          </a:xfrm>
          <a:prstGeom prst="rect">
            <a:avLst/>
          </a:prstGeom>
          <a:noFill/>
          <a:ln cap="flat" cmpd="sng" w="9525">
            <a:solidFill>
              <a:srgbClr val="C8D2D6"/>
            </a:solidFill>
            <a:prstDash val="solid"/>
            <a:round/>
            <a:headEnd len="sm" w="sm" type="none"/>
            <a:tailEnd len="sm" w="sm" type="none"/>
          </a:ln>
        </p:spPr>
      </p:pic>
      <p:grpSp>
        <p:nvGrpSpPr>
          <p:cNvPr id="78" name="Google Shape;78;p14"/>
          <p:cNvGrpSpPr/>
          <p:nvPr/>
        </p:nvGrpSpPr>
        <p:grpSpPr>
          <a:xfrm>
            <a:off x="383999" y="1004359"/>
            <a:ext cx="1956322" cy="1423056"/>
            <a:chOff x="739367" y="2773432"/>
            <a:chExt cx="1956322" cy="1648200"/>
          </a:xfrm>
        </p:grpSpPr>
        <p:sp>
          <p:nvSpPr>
            <p:cNvPr id="79" name="Google Shape;79;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0" name="Google Shape;80;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1" name="Google Shape;81;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2" name="Google Shape;82;p14"/>
          <p:cNvGrpSpPr/>
          <p:nvPr/>
        </p:nvGrpSpPr>
        <p:grpSpPr>
          <a:xfrm>
            <a:off x="384000" y="6002225"/>
            <a:ext cx="2272435" cy="1648200"/>
            <a:chOff x="739367" y="2773433"/>
            <a:chExt cx="2272435" cy="1648200"/>
          </a:xfrm>
        </p:grpSpPr>
        <p:sp>
          <p:nvSpPr>
            <p:cNvPr id="83" name="Google Shape;83;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5" name="Google Shape;85;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6" name="Google Shape;86;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8" name="Google Shape;8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CPAP package</a:t>
            </a:r>
            <a:endParaRPr b="1">
              <a:solidFill>
                <a:srgbClr val="FFFFFF"/>
              </a:solidFill>
              <a:latin typeface="Anton"/>
              <a:ea typeface="Anton"/>
              <a:cs typeface="Anton"/>
              <a:sym typeface="Anton"/>
            </a:endParaRPr>
          </a:p>
        </p:txBody>
      </p:sp>
      <p:grpSp>
        <p:nvGrpSpPr>
          <p:cNvPr id="89" name="Google Shape;89;p14"/>
          <p:cNvGrpSpPr/>
          <p:nvPr/>
        </p:nvGrpSpPr>
        <p:grpSpPr>
          <a:xfrm>
            <a:off x="469850" y="1069325"/>
            <a:ext cx="2186585" cy="1358100"/>
            <a:chOff x="825217" y="2770283"/>
            <a:chExt cx="2186585" cy="1358100"/>
          </a:xfrm>
        </p:grpSpPr>
        <p:sp>
          <p:nvSpPr>
            <p:cNvPr id="90" name="Google Shape;90;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1" name="Google Shape;91;p14"/>
            <p:cNvSpPr txBox="1"/>
            <p:nvPr/>
          </p:nvSpPr>
          <p:spPr>
            <a:xfrm>
              <a:off x="825217" y="3197183"/>
              <a:ext cx="1732800" cy="9312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a:t>
              </a:r>
              <a:br>
                <a:rPr lang="en" sz="800">
                  <a:latin typeface="Avenir"/>
                  <a:ea typeface="Avenir"/>
                  <a:cs typeface="Avenir"/>
                  <a:sym typeface="Avenir"/>
                </a:rPr>
              </a:br>
              <a:r>
                <a:rPr lang="en" sz="800">
                  <a:latin typeface="Avenir"/>
                  <a:ea typeface="Avenir"/>
                  <a:cs typeface="Avenir"/>
                  <a:sym typeface="Avenir"/>
                </a:rPr>
                <a:t>name, date of birth, gender, and insurance info - you can start shopping! Either search for</a:t>
              </a:r>
              <a:br>
                <a:rPr lang="en" sz="800">
                  <a:latin typeface="Avenir"/>
                  <a:ea typeface="Avenir"/>
                  <a:cs typeface="Avenir"/>
                  <a:sym typeface="Avenir"/>
                </a:rPr>
              </a:br>
              <a:r>
                <a:rPr lang="en" sz="800">
                  <a:latin typeface="Avenir"/>
                  <a:ea typeface="Avenir"/>
                  <a:cs typeface="Avenir"/>
                  <a:sym typeface="Avenir"/>
                </a:rPr>
                <a:t>"CPAP Package" or select the CPAP &amp; BiLevel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7" name="Google Shape;97;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a:blip r:embed="rId3">
            <a:alphaModFix/>
          </a:blip>
          <a:stretch>
            <a:fillRect/>
          </a:stretch>
        </p:blipFill>
        <p:spPr>
          <a:xfrm>
            <a:off x="4388596" y="7126703"/>
            <a:ext cx="2593632" cy="2593632"/>
          </a:xfrm>
          <a:prstGeom prst="rect">
            <a:avLst/>
          </a:prstGeom>
          <a:noFill/>
          <a:ln>
            <a:noFill/>
          </a:ln>
        </p:spPr>
      </p:pic>
      <p:pic>
        <p:nvPicPr>
          <p:cNvPr id="99" name="Google Shape;99;p15"/>
          <p:cNvPicPr preferRelativeResize="0"/>
          <p:nvPr/>
        </p:nvPicPr>
        <p:blipFill rotWithShape="1">
          <a:blip r:embed="rId4">
            <a:alphaModFix/>
          </a:blip>
          <a:srcRect b="0" l="29962" r="0" t="0"/>
          <a:stretch/>
        </p:blipFill>
        <p:spPr>
          <a:xfrm rot="-4528739">
            <a:off x="1985383" y="7815922"/>
            <a:ext cx="1059260" cy="1456407"/>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rot="8099995">
            <a:off x="1588893" y="4998729"/>
            <a:ext cx="1512417" cy="1456404"/>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2" name="Google Shape;102;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3" name="Google Shape;103;p15"/>
          <p:cNvPicPr preferRelativeResize="0"/>
          <p:nvPr/>
        </p:nvPicPr>
        <p:blipFill rotWithShape="1">
          <a:blip r:embed="rId5">
            <a:alphaModFix/>
          </a:blip>
          <a:srcRect b="0" l="15841" r="5106" t="0"/>
          <a:stretch/>
        </p:blipFill>
        <p:spPr>
          <a:xfrm>
            <a:off x="5538175" y="3060050"/>
            <a:ext cx="1776924" cy="1003300"/>
          </a:xfrm>
          <a:prstGeom prst="rect">
            <a:avLst/>
          </a:prstGeom>
          <a:noFill/>
          <a:ln>
            <a:noFill/>
          </a:ln>
        </p:spPr>
      </p:pic>
      <p:sp>
        <p:nvSpPr>
          <p:cNvPr id="104" name="Google Shape;104;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5" name="Google Shape;105;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6" name="Google Shape;106;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7" name="Google Shape;107;p15"/>
          <p:cNvGrpSpPr/>
          <p:nvPr/>
        </p:nvGrpSpPr>
        <p:grpSpPr>
          <a:xfrm>
            <a:off x="384025" y="1004441"/>
            <a:ext cx="2160366" cy="1744455"/>
            <a:chOff x="739367" y="2773432"/>
            <a:chExt cx="1956322" cy="1648200"/>
          </a:xfrm>
        </p:grpSpPr>
        <p:sp>
          <p:nvSpPr>
            <p:cNvPr id="108" name="Google Shape;108;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9" name="Google Shape;109;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0" name="Google Shape;110;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1" name="Google Shape;111;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4" name="Google Shape;114;p15"/>
          <p:cNvPicPr preferRelativeResize="0"/>
          <p:nvPr/>
        </p:nvPicPr>
        <p:blipFill rotWithShape="1">
          <a:blip r:embed="rId7">
            <a:alphaModFix/>
          </a:blip>
          <a:srcRect b="0" l="0" r="0" t="0"/>
          <a:stretch/>
        </p:blipFill>
        <p:spPr>
          <a:xfrm>
            <a:off x="3226125" y="973850"/>
            <a:ext cx="2721025" cy="1991425"/>
          </a:xfrm>
          <a:prstGeom prst="rect">
            <a:avLst/>
          </a:prstGeom>
          <a:noFill/>
          <a:ln cap="flat" cmpd="sng" w="9525">
            <a:solidFill>
              <a:srgbClr val="C8D2D6"/>
            </a:solidFill>
            <a:prstDash val="solid"/>
            <a:round/>
            <a:headEnd len="sm" w="sm" type="none"/>
            <a:tailEnd len="sm" w="sm" type="none"/>
          </a:ln>
        </p:spPr>
      </p:pic>
      <p:sp>
        <p:nvSpPr>
          <p:cNvPr id="115" name="Google Shape;115;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6" name="Google Shape;116;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7" name="Google Shape;117;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8" name="Google Shape;118;p15"/>
          <p:cNvPicPr preferRelativeResize="0"/>
          <p:nvPr/>
        </p:nvPicPr>
        <p:blipFill rotWithShape="1">
          <a:blip r:embed="rId8">
            <a:alphaModFix/>
          </a:blip>
          <a:srcRect b="0" l="0" r="0" t="0"/>
          <a:stretch/>
        </p:blipFill>
        <p:spPr>
          <a:xfrm>
            <a:off x="3226125" y="3392850"/>
            <a:ext cx="2425250" cy="1182850"/>
          </a:xfrm>
          <a:prstGeom prst="rect">
            <a:avLst/>
          </a:prstGeom>
          <a:noFill/>
          <a:ln cap="flat" cmpd="sng" w="9525">
            <a:solidFill>
              <a:srgbClr val="C8D2D6"/>
            </a:solidFill>
            <a:prstDash val="solid"/>
            <a:round/>
            <a:headEnd len="sm" w="sm" type="none"/>
            <a:tailEnd len="sm" w="sm" type="none"/>
          </a:ln>
        </p:spPr>
      </p:pic>
      <p:pic>
        <p:nvPicPr>
          <p:cNvPr id="119" name="Google Shape;119;p15"/>
          <p:cNvPicPr preferRelativeResize="0"/>
          <p:nvPr/>
        </p:nvPicPr>
        <p:blipFill rotWithShape="1">
          <a:blip r:embed="rId9">
            <a:alphaModFix/>
          </a:blip>
          <a:srcRect b="0" l="0" r="0" t="0"/>
          <a:stretch/>
        </p:blipFill>
        <p:spPr>
          <a:xfrm>
            <a:off x="3226125" y="4972250"/>
            <a:ext cx="2979243" cy="2480025"/>
          </a:xfrm>
          <a:prstGeom prst="rect">
            <a:avLst/>
          </a:prstGeom>
          <a:noFill/>
          <a:ln cap="flat" cmpd="sng" w="9525">
            <a:solidFill>
              <a:srgbClr val="C8D2D6"/>
            </a:solidFill>
            <a:prstDash val="solid"/>
            <a:round/>
            <a:headEnd len="sm" w="sm" type="none"/>
            <a:tailEnd len="sm" w="sm" type="none"/>
          </a:ln>
        </p:spPr>
      </p:pic>
      <p:sp>
        <p:nvSpPr>
          <p:cNvPr id="120" name="Google Shape;120;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2" name="Google Shape;122;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3" name="Google Shape;123;p15"/>
          <p:cNvPicPr preferRelativeResize="0"/>
          <p:nvPr/>
        </p:nvPicPr>
        <p:blipFill rotWithShape="1">
          <a:blip r:embed="rId10">
            <a:alphaModFix/>
          </a:blip>
          <a:srcRect b="0" l="0" r="0" t="0"/>
          <a:stretch/>
        </p:blipFill>
        <p:spPr>
          <a:xfrm>
            <a:off x="3219575" y="8197150"/>
            <a:ext cx="2734151" cy="783250"/>
          </a:xfrm>
          <a:prstGeom prst="rect">
            <a:avLst/>
          </a:prstGeom>
          <a:noFill/>
          <a:ln cap="flat" cmpd="sng" w="9525">
            <a:solidFill>
              <a:srgbClr val="C8D2D6"/>
            </a:solidFill>
            <a:prstDash val="solid"/>
            <a:round/>
            <a:headEnd len="sm" w="sm" type="none"/>
            <a:tailEnd len="sm" w="sm" type="none"/>
          </a:ln>
        </p:spPr>
      </p:pic>
      <p:sp>
        <p:nvSpPr>
          <p:cNvPr id="124" name="Google Shape;124;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CPAP package</a:t>
            </a:r>
            <a:endParaRPr>
              <a:solidFill>
                <a:schemeClr val="lt1"/>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