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10058400" cx="7315200"/>
  <p:notesSz cx="6858000" cy="9144000"/>
  <p:embeddedFontLst>
    <p:embeddedFont>
      <p:font typeface="Anton"/>
      <p:regular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747775"/>
          </p15:clr>
        </p15:guide>
        <p15:guide id="2" pos="230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3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Anton-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8efe3b7ae_0_0: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8efe3b7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8efe3b7ae_0_5: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8efe3b7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8efe3b7ae_0_40: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8efe3b7a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9367" y="1456058"/>
            <a:ext cx="6816600" cy="40140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49360" y="5542289"/>
            <a:ext cx="6816600" cy="1550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49360" y="2163089"/>
            <a:ext cx="6816600" cy="38397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49360" y="6164351"/>
            <a:ext cx="6816600" cy="25437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49360" y="4206107"/>
            <a:ext cx="68166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49360" y="2253729"/>
            <a:ext cx="6816600" cy="6681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49360" y="2253729"/>
            <a:ext cx="31998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3865920" y="2253729"/>
            <a:ext cx="31998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49360" y="1086507"/>
            <a:ext cx="2246400" cy="14778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49360" y="2717440"/>
            <a:ext cx="2246400" cy="6217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392200" y="880293"/>
            <a:ext cx="5094300" cy="7999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657600" y="-244"/>
            <a:ext cx="36576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12400" y="2411542"/>
            <a:ext cx="3236100" cy="2898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12400" y="5481569"/>
            <a:ext cx="3236100" cy="2415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3951600" y="1415969"/>
            <a:ext cx="3069600" cy="7226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49360" y="8273124"/>
            <a:ext cx="4799100" cy="11832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9360" y="870271"/>
            <a:ext cx="6816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49360" y="2253729"/>
            <a:ext cx="6816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6777966" y="9119180"/>
            <a:ext cx="4389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5.png"/><Relationship Id="rId9"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4.png"/><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0.png"/><Relationship Id="rId10" Type="http://schemas.openxmlformats.org/officeDocument/2006/relationships/image" Target="../media/image12.png"/><Relationship Id="rId9" Type="http://schemas.openxmlformats.org/officeDocument/2006/relationships/image" Target="../media/image11.png"/><Relationship Id="rId5" Type="http://schemas.openxmlformats.org/officeDocument/2006/relationships/image" Target="../media/image9.png"/><Relationship Id="rId6" Type="http://schemas.openxmlformats.org/officeDocument/2006/relationships/image" Target="../media/image1.png"/><Relationship Id="rId7" Type="http://schemas.openxmlformats.org/officeDocument/2006/relationships/image" Target="../media/image7.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00" y="0"/>
            <a:ext cx="7315200" cy="10058400"/>
          </a:xfrm>
          <a:prstGeom prst="rect">
            <a:avLst/>
          </a:prstGeom>
          <a:solidFill>
            <a:srgbClr val="5200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1031625" y="4857300"/>
            <a:ext cx="5252100" cy="343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3600">
                <a:solidFill>
                  <a:schemeClr val="lt1"/>
                </a:solidFill>
                <a:latin typeface="Anton"/>
                <a:ea typeface="Anton"/>
                <a:cs typeface="Anton"/>
                <a:sym typeface="Anton"/>
              </a:rPr>
              <a:t>Generic Wound Care - Generic Bordered Gauze package</a:t>
            </a:r>
            <a:endParaRPr b="1" sz="3600">
              <a:solidFill>
                <a:srgbClr val="FFFFFF"/>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0" l="34348" r="0" t="0"/>
          <a:stretch/>
        </p:blipFill>
        <p:spPr>
          <a:xfrm rot="8585904">
            <a:off x="6088296" y="251547"/>
            <a:ext cx="992883" cy="1456404"/>
          </a:xfrm>
          <a:prstGeom prst="rect">
            <a:avLst/>
          </a:prstGeom>
          <a:noFill/>
          <a:ln>
            <a:noFill/>
          </a:ln>
        </p:spPr>
      </p:pic>
      <p:sp>
        <p:nvSpPr>
          <p:cNvPr id="61" name="Google Shape;61;p14"/>
          <p:cNvSpPr/>
          <p:nvPr/>
        </p:nvSpPr>
        <p:spPr>
          <a:xfrm>
            <a:off x="-103" y="0"/>
            <a:ext cx="2918700" cy="10058400"/>
          </a:xfrm>
          <a:prstGeom prst="rect">
            <a:avLst/>
          </a:prstGeom>
          <a:solidFill>
            <a:srgbClr val="FAF0FF"/>
          </a:solidFill>
          <a:ln>
            <a:noFill/>
          </a:ln>
        </p:spPr>
        <p:txBody>
          <a:bodyPr anchorCtr="0" anchor="ctr" bIns="348125" lIns="348125" spcFirstLastPara="1" rIns="348125" wrap="square" tIns="348125">
            <a:noAutofit/>
          </a:bodyPr>
          <a:lstStyle/>
          <a:p>
            <a:pPr indent="0" lvl="0" marL="0" rtl="0" algn="ctr">
              <a:spcBef>
                <a:spcPts val="0"/>
              </a:spcBef>
              <a:spcAft>
                <a:spcPts val="0"/>
              </a:spcAft>
              <a:buNone/>
            </a:pPr>
            <a:r>
              <a:t/>
            </a:r>
            <a:endParaRPr sz="5300"/>
          </a:p>
        </p:txBody>
      </p:sp>
      <p:sp>
        <p:nvSpPr>
          <p:cNvPr id="62" name="Google Shape;62;p14"/>
          <p:cNvSpPr/>
          <p:nvPr/>
        </p:nvSpPr>
        <p:spPr>
          <a:xfrm>
            <a:off x="-100" y="0"/>
            <a:ext cx="7315200" cy="699600"/>
          </a:xfrm>
          <a:prstGeom prst="rect">
            <a:avLst/>
          </a:prstGeom>
          <a:solidFill>
            <a:srgbClr val="5200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3" name="Google Shape;63;p14"/>
          <p:cNvPicPr preferRelativeResize="0"/>
          <p:nvPr/>
        </p:nvPicPr>
        <p:blipFill rotWithShape="1">
          <a:blip r:embed="rId4">
            <a:alphaModFix/>
          </a:blip>
          <a:srcRect b="0" l="6582" r="6574" t="0"/>
          <a:stretch/>
        </p:blipFill>
        <p:spPr>
          <a:xfrm>
            <a:off x="4958687" y="6631138"/>
            <a:ext cx="1823168" cy="2099401"/>
          </a:xfrm>
          <a:prstGeom prst="rect">
            <a:avLst/>
          </a:prstGeom>
          <a:noFill/>
          <a:ln>
            <a:noFill/>
          </a:ln>
        </p:spPr>
      </p:pic>
      <p:pic>
        <p:nvPicPr>
          <p:cNvPr id="64" name="Google Shape;64;p14"/>
          <p:cNvPicPr preferRelativeResize="0"/>
          <p:nvPr/>
        </p:nvPicPr>
        <p:blipFill rotWithShape="1">
          <a:blip r:embed="rId3">
            <a:alphaModFix/>
          </a:blip>
          <a:srcRect b="0" l="0" r="0" t="0"/>
          <a:stretch/>
        </p:blipFill>
        <p:spPr>
          <a:xfrm rot="8585880">
            <a:off x="1585581" y="747053"/>
            <a:ext cx="1512417" cy="1456404"/>
          </a:xfrm>
          <a:prstGeom prst="rect">
            <a:avLst/>
          </a:prstGeom>
          <a:noFill/>
          <a:ln>
            <a:noFill/>
          </a:ln>
        </p:spPr>
      </p:pic>
      <p:pic>
        <p:nvPicPr>
          <p:cNvPr id="65" name="Google Shape;65;p14"/>
          <p:cNvPicPr preferRelativeResize="0"/>
          <p:nvPr/>
        </p:nvPicPr>
        <p:blipFill rotWithShape="1">
          <a:blip r:embed="rId3">
            <a:alphaModFix/>
          </a:blip>
          <a:srcRect b="0" l="0" r="0" t="0"/>
          <a:stretch/>
        </p:blipFill>
        <p:spPr>
          <a:xfrm rot="-4158432">
            <a:off x="1682981" y="3812779"/>
            <a:ext cx="1512417" cy="1456403"/>
          </a:xfrm>
          <a:prstGeom prst="rect">
            <a:avLst/>
          </a:prstGeom>
          <a:noFill/>
          <a:ln>
            <a:noFill/>
          </a:ln>
        </p:spPr>
      </p:pic>
      <p:pic>
        <p:nvPicPr>
          <p:cNvPr id="66" name="Google Shape;66;p14"/>
          <p:cNvPicPr preferRelativeResize="0"/>
          <p:nvPr/>
        </p:nvPicPr>
        <p:blipFill rotWithShape="1">
          <a:blip r:embed="rId3">
            <a:alphaModFix/>
          </a:blip>
          <a:srcRect b="0" l="0" r="0" t="0"/>
          <a:stretch/>
        </p:blipFill>
        <p:spPr>
          <a:xfrm rot="-2222000">
            <a:off x="2311131" y="6214554"/>
            <a:ext cx="1512418" cy="1456403"/>
          </a:xfrm>
          <a:prstGeom prst="rect">
            <a:avLst/>
          </a:prstGeom>
          <a:noFill/>
          <a:ln>
            <a:noFill/>
          </a:ln>
        </p:spPr>
      </p:pic>
      <p:pic>
        <p:nvPicPr>
          <p:cNvPr id="67" name="Google Shape;67;p14"/>
          <p:cNvPicPr preferRelativeResize="0"/>
          <p:nvPr/>
        </p:nvPicPr>
        <p:blipFill rotWithShape="1">
          <a:blip r:embed="rId5">
            <a:alphaModFix/>
          </a:blip>
          <a:srcRect b="0" l="15845" r="32859" t="0"/>
          <a:stretch/>
        </p:blipFill>
        <p:spPr>
          <a:xfrm>
            <a:off x="0" y="4523900"/>
            <a:ext cx="1153025" cy="1003300"/>
          </a:xfrm>
          <a:prstGeom prst="rect">
            <a:avLst/>
          </a:prstGeom>
          <a:noFill/>
          <a:ln>
            <a:noFill/>
          </a:ln>
        </p:spPr>
      </p:pic>
      <p:sp>
        <p:nvSpPr>
          <p:cNvPr id="68" name="Google Shape;68;p14"/>
          <p:cNvSpPr txBox="1"/>
          <p:nvPr/>
        </p:nvSpPr>
        <p:spPr>
          <a:xfrm>
            <a:off x="6464688" y="9195380"/>
            <a:ext cx="466500" cy="769800"/>
          </a:xfrm>
          <a:prstGeom prst="rect">
            <a:avLst/>
          </a:prstGeom>
          <a:noFill/>
          <a:ln>
            <a:noFill/>
          </a:ln>
        </p:spPr>
        <p:txBody>
          <a:bodyPr anchorCtr="0" anchor="ctr" bIns="29250" lIns="0" spcFirstLastPara="1" rIns="0" wrap="square" tIns="29250">
            <a:normAutofit/>
          </a:bodyPr>
          <a:lstStyle/>
          <a:p>
            <a:pPr indent="0" lvl="0" marL="0" rtl="0" algn="r">
              <a:spcBef>
                <a:spcPts val="0"/>
              </a:spcBef>
              <a:spcAft>
                <a:spcPts val="0"/>
              </a:spcAft>
              <a:buNone/>
            </a:pPr>
            <a:fld id="{00000000-1234-1234-1234-123412341234}" type="slidenum">
              <a:rPr lang="en" sz="1200">
                <a:solidFill>
                  <a:srgbClr val="595959"/>
                </a:solidFill>
                <a:latin typeface="Avenir"/>
                <a:ea typeface="Avenir"/>
                <a:cs typeface="Avenir"/>
                <a:sym typeface="Avenir"/>
              </a:rPr>
              <a:t>‹#›</a:t>
            </a:fld>
            <a:endParaRPr sz="1200">
              <a:solidFill>
                <a:srgbClr val="595959"/>
              </a:solidFill>
              <a:latin typeface="Avenir"/>
              <a:ea typeface="Avenir"/>
              <a:cs typeface="Avenir"/>
              <a:sym typeface="Avenir"/>
            </a:endParaRPr>
          </a:p>
        </p:txBody>
      </p:sp>
      <p:pic>
        <p:nvPicPr>
          <p:cNvPr id="69" name="Google Shape;69;p14"/>
          <p:cNvPicPr preferRelativeResize="0"/>
          <p:nvPr/>
        </p:nvPicPr>
        <p:blipFill rotWithShape="1">
          <a:blip r:embed="rId6">
            <a:alphaModFix/>
          </a:blip>
          <a:srcRect b="0" l="0" r="0" t="0"/>
          <a:stretch/>
        </p:blipFill>
        <p:spPr>
          <a:xfrm>
            <a:off x="383989" y="9377675"/>
            <a:ext cx="1106760" cy="252736"/>
          </a:xfrm>
          <a:prstGeom prst="rect">
            <a:avLst/>
          </a:prstGeom>
          <a:noFill/>
          <a:ln>
            <a:noFill/>
          </a:ln>
        </p:spPr>
      </p:pic>
      <p:cxnSp>
        <p:nvCxnSpPr>
          <p:cNvPr id="70" name="Google Shape;70;p14"/>
          <p:cNvCxnSpPr/>
          <p:nvPr/>
        </p:nvCxnSpPr>
        <p:spPr>
          <a:xfrm>
            <a:off x="384000" y="9802368"/>
            <a:ext cx="6547200" cy="0"/>
          </a:xfrm>
          <a:prstGeom prst="straightConnector1">
            <a:avLst/>
          </a:prstGeom>
          <a:noFill/>
          <a:ln cap="flat" cmpd="sng" w="9525">
            <a:solidFill>
              <a:srgbClr val="C8D2D6"/>
            </a:solidFill>
            <a:prstDash val="solid"/>
            <a:round/>
            <a:headEnd len="med" w="med" type="none"/>
            <a:tailEnd len="med" w="med" type="none"/>
          </a:ln>
        </p:spPr>
      </p:cxnSp>
      <p:pic>
        <p:nvPicPr>
          <p:cNvPr id="71" name="Google Shape;71;p14"/>
          <p:cNvPicPr preferRelativeResize="0"/>
          <p:nvPr/>
        </p:nvPicPr>
        <p:blipFill rotWithShape="1">
          <a:blip r:embed="rId7">
            <a:alphaModFix/>
          </a:blip>
          <a:srcRect b="0" l="455" r="445" t="0"/>
          <a:stretch/>
        </p:blipFill>
        <p:spPr>
          <a:xfrm>
            <a:off x="3193825" y="1090350"/>
            <a:ext cx="2763777" cy="769800"/>
          </a:xfrm>
          <a:prstGeom prst="rect">
            <a:avLst/>
          </a:prstGeom>
          <a:noFill/>
          <a:ln cap="flat" cmpd="sng" w="9525">
            <a:solidFill>
              <a:srgbClr val="C8D2D6"/>
            </a:solidFill>
            <a:prstDash val="solid"/>
            <a:round/>
            <a:headEnd len="sm" w="sm" type="none"/>
            <a:tailEnd len="sm" w="sm" type="none"/>
          </a:ln>
        </p:spPr>
      </p:pic>
      <p:pic>
        <p:nvPicPr>
          <p:cNvPr id="72" name="Google Shape;72;p14"/>
          <p:cNvPicPr preferRelativeResize="0"/>
          <p:nvPr/>
        </p:nvPicPr>
        <p:blipFill rotWithShape="1">
          <a:blip r:embed="rId8">
            <a:alphaModFix/>
          </a:blip>
          <a:srcRect b="0" l="0" r="0" t="0"/>
          <a:stretch/>
        </p:blipFill>
        <p:spPr>
          <a:xfrm>
            <a:off x="3193825" y="3366825"/>
            <a:ext cx="3628751" cy="2348325"/>
          </a:xfrm>
          <a:prstGeom prst="rect">
            <a:avLst/>
          </a:prstGeom>
          <a:noFill/>
          <a:ln cap="flat" cmpd="sng" w="9525">
            <a:solidFill>
              <a:srgbClr val="C8D2D6"/>
            </a:solidFill>
            <a:prstDash val="solid"/>
            <a:round/>
            <a:headEnd len="sm" w="sm" type="none"/>
            <a:tailEnd len="sm" w="sm" type="none"/>
          </a:ln>
        </p:spPr>
      </p:pic>
      <p:grpSp>
        <p:nvGrpSpPr>
          <p:cNvPr id="73" name="Google Shape;73;p14"/>
          <p:cNvGrpSpPr/>
          <p:nvPr/>
        </p:nvGrpSpPr>
        <p:grpSpPr>
          <a:xfrm>
            <a:off x="384000" y="3503350"/>
            <a:ext cx="2272435" cy="1648200"/>
            <a:chOff x="739367" y="2773433"/>
            <a:chExt cx="2272435" cy="1648200"/>
          </a:xfrm>
        </p:grpSpPr>
        <p:sp>
          <p:nvSpPr>
            <p:cNvPr id="74" name="Google Shape;74;p14"/>
            <p:cNvSpPr/>
            <p:nvPr/>
          </p:nvSpPr>
          <p:spPr>
            <a:xfrm>
              <a:off x="739367" y="2773433"/>
              <a:ext cx="2160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5" name="Google Shape;75;p14"/>
            <p:cNvSpPr txBox="1"/>
            <p:nvPr/>
          </p:nvSpPr>
          <p:spPr>
            <a:xfrm>
              <a:off x="851502" y="2911983"/>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2</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Review Product Summary</a:t>
              </a:r>
              <a:endParaRPr b="1" i="0" sz="1000" u="none" cap="none" strike="noStrike">
                <a:solidFill>
                  <a:srgbClr val="520079"/>
                </a:solidFill>
                <a:latin typeface="Avenir"/>
                <a:ea typeface="Avenir"/>
                <a:cs typeface="Avenir"/>
                <a:sym typeface="Avenir"/>
              </a:endParaRPr>
            </a:p>
          </p:txBody>
        </p:sp>
        <p:sp>
          <p:nvSpPr>
            <p:cNvPr id="76" name="Google Shape;76;p14"/>
            <p:cNvSpPr txBox="1"/>
            <p:nvPr/>
          </p:nvSpPr>
          <p:spPr>
            <a:xfrm>
              <a:off x="825219" y="3338877"/>
              <a:ext cx="1932900" cy="8082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After entering the patient's name, date of birth, gender, and insurance info, you can start shopping! Either search for "Continuous Glucose Monitor Package" or select the Diabetes category.</a:t>
              </a:r>
              <a:endParaRPr b="0" i="0" sz="800" u="none" cap="none" strike="noStrike">
                <a:solidFill>
                  <a:srgbClr val="000000"/>
                </a:solidFill>
                <a:latin typeface="Avenir"/>
                <a:ea typeface="Avenir"/>
                <a:cs typeface="Avenir"/>
                <a:sym typeface="Avenir"/>
              </a:endParaRPr>
            </a:p>
          </p:txBody>
        </p:sp>
      </p:grpSp>
      <p:pic>
        <p:nvPicPr>
          <p:cNvPr id="77" name="Google Shape;77;p14"/>
          <p:cNvPicPr preferRelativeResize="0"/>
          <p:nvPr/>
        </p:nvPicPr>
        <p:blipFill rotWithShape="1">
          <a:blip r:embed="rId9">
            <a:alphaModFix/>
          </a:blip>
          <a:srcRect b="0" l="189" r="179" t="0"/>
          <a:stretch/>
        </p:blipFill>
        <p:spPr>
          <a:xfrm>
            <a:off x="3193825" y="6002225"/>
            <a:ext cx="3732750" cy="1490450"/>
          </a:xfrm>
          <a:prstGeom prst="rect">
            <a:avLst/>
          </a:prstGeom>
          <a:noFill/>
          <a:ln cap="flat" cmpd="sng" w="9525">
            <a:solidFill>
              <a:srgbClr val="C8D2D6"/>
            </a:solidFill>
            <a:prstDash val="solid"/>
            <a:round/>
            <a:headEnd len="sm" w="sm" type="none"/>
            <a:tailEnd len="sm" w="sm" type="none"/>
          </a:ln>
        </p:spPr>
      </p:pic>
      <p:grpSp>
        <p:nvGrpSpPr>
          <p:cNvPr id="78" name="Google Shape;78;p14"/>
          <p:cNvGrpSpPr/>
          <p:nvPr/>
        </p:nvGrpSpPr>
        <p:grpSpPr>
          <a:xfrm>
            <a:off x="383999" y="1004359"/>
            <a:ext cx="1956322" cy="1423056"/>
            <a:chOff x="739367" y="2773432"/>
            <a:chExt cx="1956322" cy="1648200"/>
          </a:xfrm>
        </p:grpSpPr>
        <p:sp>
          <p:nvSpPr>
            <p:cNvPr id="79" name="Google Shape;79;p14"/>
            <p:cNvSpPr txBox="1"/>
            <p:nvPr/>
          </p:nvSpPr>
          <p:spPr>
            <a:xfrm>
              <a:off x="825205" y="3338874"/>
              <a:ext cx="1653600" cy="1078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After entering the patient's name, date of birth, gender, and insurance info, you can start shopping! Either search for "Continuous Glucose Monitor Package" or select the Diabetes category.</a:t>
              </a:r>
              <a:endParaRPr b="0" i="0" sz="800" u="none" cap="none" strike="noStrike">
                <a:solidFill>
                  <a:srgbClr val="000000"/>
                </a:solidFill>
                <a:latin typeface="Avenir"/>
                <a:ea typeface="Avenir"/>
                <a:cs typeface="Avenir"/>
                <a:sym typeface="Avenir"/>
              </a:endParaRPr>
            </a:p>
          </p:txBody>
        </p:sp>
        <p:sp>
          <p:nvSpPr>
            <p:cNvPr id="80" name="Google Shape;80;p14"/>
            <p:cNvSpPr txBox="1"/>
            <p:nvPr/>
          </p:nvSpPr>
          <p:spPr>
            <a:xfrm>
              <a:off x="847689" y="2911983"/>
              <a:ext cx="1848000" cy="4812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1</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Select Your Product</a:t>
              </a:r>
              <a:endParaRPr b="1" i="0" sz="1000" u="none" cap="none" strike="noStrike">
                <a:solidFill>
                  <a:srgbClr val="520079"/>
                </a:solidFill>
                <a:latin typeface="Avenir"/>
                <a:ea typeface="Avenir"/>
                <a:cs typeface="Avenir"/>
                <a:sym typeface="Avenir"/>
              </a:endParaRPr>
            </a:p>
          </p:txBody>
        </p:sp>
        <p:sp>
          <p:nvSpPr>
            <p:cNvPr id="81" name="Google Shape;81;p14"/>
            <p:cNvSpPr/>
            <p:nvPr/>
          </p:nvSpPr>
          <p:spPr>
            <a:xfrm>
              <a:off x="739367" y="2773432"/>
              <a:ext cx="1956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82" name="Google Shape;82;p14"/>
          <p:cNvGrpSpPr/>
          <p:nvPr/>
        </p:nvGrpSpPr>
        <p:grpSpPr>
          <a:xfrm>
            <a:off x="384000" y="6002225"/>
            <a:ext cx="2272435" cy="1648200"/>
            <a:chOff x="739367" y="2773433"/>
            <a:chExt cx="2272435" cy="1648200"/>
          </a:xfrm>
        </p:grpSpPr>
        <p:sp>
          <p:nvSpPr>
            <p:cNvPr id="83" name="Google Shape;83;p14"/>
            <p:cNvSpPr/>
            <p:nvPr/>
          </p:nvSpPr>
          <p:spPr>
            <a:xfrm>
              <a:off x="739367" y="2773433"/>
              <a:ext cx="2160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4" name="Google Shape;84;p14"/>
            <p:cNvSpPr txBox="1"/>
            <p:nvPr/>
          </p:nvSpPr>
          <p:spPr>
            <a:xfrm>
              <a:off x="851502" y="2911983"/>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3</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Enter Diagnosis Code(s)</a:t>
              </a:r>
              <a:endParaRPr b="1" i="0" sz="1000" u="none" cap="none" strike="noStrike">
                <a:solidFill>
                  <a:srgbClr val="520079"/>
                </a:solidFill>
                <a:latin typeface="Avenir"/>
                <a:ea typeface="Avenir"/>
                <a:cs typeface="Avenir"/>
                <a:sym typeface="Avenir"/>
              </a:endParaRPr>
            </a:p>
          </p:txBody>
        </p:sp>
        <p:sp>
          <p:nvSpPr>
            <p:cNvPr id="85" name="Google Shape;85;p14"/>
            <p:cNvSpPr txBox="1"/>
            <p:nvPr/>
          </p:nvSpPr>
          <p:spPr>
            <a:xfrm>
              <a:off x="825219" y="3338877"/>
              <a:ext cx="1932900" cy="5619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After entering the patient's addresses and contacts, go to the Clinical Info Page to select the patient's diagnosis and we will tell you if it qualifies.</a:t>
              </a:r>
              <a:endParaRPr b="0" i="0" sz="800" u="none" cap="none" strike="noStrike">
                <a:solidFill>
                  <a:srgbClr val="000000"/>
                </a:solidFill>
                <a:latin typeface="Avenir"/>
                <a:ea typeface="Avenir"/>
                <a:cs typeface="Avenir"/>
                <a:sym typeface="Avenir"/>
              </a:endParaRPr>
            </a:p>
          </p:txBody>
        </p:sp>
      </p:grpSp>
      <p:sp>
        <p:nvSpPr>
          <p:cNvPr id="86" name="Google Shape;86;p14"/>
          <p:cNvSpPr/>
          <p:nvPr/>
        </p:nvSpPr>
        <p:spPr>
          <a:xfrm>
            <a:off x="3193825" y="2109100"/>
            <a:ext cx="3788400" cy="722700"/>
          </a:xfrm>
          <a:prstGeom prst="roundRect">
            <a:avLst>
              <a:gd fmla="val 7274" name="adj"/>
            </a:avLst>
          </a:prstGeom>
          <a:solidFill>
            <a:srgbClr val="520079">
              <a:alpha val="9800"/>
            </a:srgbClr>
          </a:solidFill>
          <a:ln cap="flat" cmpd="sng" w="28575">
            <a:solidFill>
              <a:srgbClr val="FFFFFF"/>
            </a:solidFill>
            <a:prstDash val="solid"/>
            <a:round/>
            <a:headEnd len="sm" w="sm" type="none"/>
            <a:tailEnd len="sm" w="sm" type="none"/>
          </a:ln>
          <a:effectLst>
            <a:outerShdw blurRad="168900" rotWithShape="0" algn="tl" dir="2700000" dist="38100">
              <a:srgbClr val="7C94B7">
                <a:alpha val="3098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7" name="Google Shape;87;p14"/>
          <p:cNvSpPr txBox="1"/>
          <p:nvPr/>
        </p:nvSpPr>
        <p:spPr>
          <a:xfrm>
            <a:off x="3428210" y="2223225"/>
            <a:ext cx="3319800" cy="490800"/>
          </a:xfrm>
          <a:prstGeom prst="rect">
            <a:avLst/>
          </a:prstGeom>
          <a:noFill/>
          <a:ln>
            <a:noFill/>
          </a:ln>
        </p:spPr>
        <p:txBody>
          <a:bodyPr anchorCtr="0" anchor="ctr" bIns="68550" lIns="68550" spcFirstLastPara="1" rIns="68550" wrap="square" tIns="68550">
            <a:noAutofit/>
          </a:bodyPr>
          <a:lstStyle/>
          <a:p>
            <a:pPr indent="0" lvl="0" marL="0" rtl="0" algn="ctr">
              <a:spcBef>
                <a:spcPts val="0"/>
              </a:spcBef>
              <a:spcAft>
                <a:spcPts val="0"/>
              </a:spcAft>
              <a:buClr>
                <a:schemeClr val="dk1"/>
              </a:buClr>
              <a:buSzPts val="1100"/>
              <a:buFont typeface="Arial"/>
              <a:buNone/>
            </a:pPr>
            <a:r>
              <a:rPr lang="en" sz="1600">
                <a:solidFill>
                  <a:srgbClr val="520079"/>
                </a:solidFill>
                <a:latin typeface="Anton"/>
                <a:ea typeface="Anton"/>
                <a:cs typeface="Anton"/>
                <a:sym typeface="Anton"/>
              </a:rPr>
              <a:t>Up to 85% Faster</a:t>
            </a:r>
            <a:endParaRPr sz="1600">
              <a:solidFill>
                <a:srgbClr val="520079"/>
              </a:solidFill>
              <a:latin typeface="Anton"/>
              <a:ea typeface="Anton"/>
              <a:cs typeface="Anton"/>
              <a:sym typeface="Anton"/>
            </a:endParaRPr>
          </a:p>
          <a:p>
            <a:pPr indent="0" lvl="0" marL="0" marR="0" rtl="0" algn="ctr">
              <a:lnSpc>
                <a:spcPct val="100000"/>
              </a:lnSpc>
              <a:spcBef>
                <a:spcPts val="0"/>
              </a:spcBef>
              <a:spcAft>
                <a:spcPts val="0"/>
              </a:spcAft>
              <a:buNone/>
            </a:pPr>
            <a:r>
              <a:rPr lang="en" sz="1000">
                <a:solidFill>
                  <a:schemeClr val="dk1"/>
                </a:solidFill>
                <a:latin typeface="Avenir"/>
                <a:ea typeface="Avenir"/>
                <a:cs typeface="Avenir"/>
                <a:sym typeface="Avenir"/>
              </a:rPr>
              <a:t>Time from Order to Delivery by ePrescribing on the Parachute Platform</a:t>
            </a:r>
            <a:endParaRPr b="1" sz="1300">
              <a:latin typeface="Avenir"/>
              <a:ea typeface="Avenir"/>
              <a:cs typeface="Avenir"/>
              <a:sym typeface="Avenir"/>
            </a:endParaRPr>
          </a:p>
        </p:txBody>
      </p:sp>
      <p:sp>
        <p:nvSpPr>
          <p:cNvPr id="88" name="Google Shape;88;p14"/>
          <p:cNvSpPr txBox="1"/>
          <p:nvPr/>
        </p:nvSpPr>
        <p:spPr>
          <a:xfrm>
            <a:off x="618286" y="167650"/>
            <a:ext cx="6093000" cy="343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lt1"/>
                </a:solidFill>
                <a:latin typeface="Anton"/>
                <a:ea typeface="Anton"/>
                <a:cs typeface="Anton"/>
                <a:sym typeface="Anton"/>
              </a:rPr>
              <a:t>Generic Wound Care - Generic Bordered Gauze package</a:t>
            </a:r>
            <a:endParaRPr>
              <a:solidFill>
                <a:schemeClr val="lt1"/>
              </a:solidFill>
              <a:latin typeface="Anton"/>
              <a:ea typeface="Anton"/>
              <a:cs typeface="Anton"/>
              <a:sym typeface="Anton"/>
            </a:endParaRPr>
          </a:p>
        </p:txBody>
      </p:sp>
      <p:grpSp>
        <p:nvGrpSpPr>
          <p:cNvPr id="89" name="Google Shape;89;p14"/>
          <p:cNvGrpSpPr/>
          <p:nvPr/>
        </p:nvGrpSpPr>
        <p:grpSpPr>
          <a:xfrm>
            <a:off x="469850" y="1069325"/>
            <a:ext cx="2186585" cy="1111800"/>
            <a:chOff x="825217" y="2770283"/>
            <a:chExt cx="2186585" cy="1111800"/>
          </a:xfrm>
        </p:grpSpPr>
        <p:sp>
          <p:nvSpPr>
            <p:cNvPr id="90" name="Google Shape;90;p14"/>
            <p:cNvSpPr txBox="1"/>
            <p:nvPr/>
          </p:nvSpPr>
          <p:spPr>
            <a:xfrm>
              <a:off x="851502" y="2770283"/>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1</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Select Your Product</a:t>
              </a:r>
              <a:endParaRPr b="1" i="0" sz="1000" u="none" cap="none" strike="noStrike">
                <a:solidFill>
                  <a:srgbClr val="520079"/>
                </a:solidFill>
                <a:latin typeface="Avenir"/>
                <a:ea typeface="Avenir"/>
                <a:cs typeface="Avenir"/>
                <a:sym typeface="Avenir"/>
              </a:endParaRPr>
            </a:p>
          </p:txBody>
        </p:sp>
        <p:sp>
          <p:nvSpPr>
            <p:cNvPr id="91" name="Google Shape;91;p14"/>
            <p:cNvSpPr txBox="1"/>
            <p:nvPr/>
          </p:nvSpPr>
          <p:spPr>
            <a:xfrm>
              <a:off x="825217" y="3197183"/>
              <a:ext cx="1823100" cy="684900"/>
            </a:xfrm>
            <a:prstGeom prst="rect">
              <a:avLst/>
            </a:prstGeom>
            <a:noFill/>
            <a:ln>
              <a:noFill/>
            </a:ln>
          </p:spPr>
          <p:txBody>
            <a:bodyPr anchorCtr="0" anchor="t" bIns="34275" lIns="68550" spcFirstLastPara="1" rIns="68550" wrap="square" tIns="34275">
              <a:spAutoFit/>
            </a:bodyPr>
            <a:lstStyle/>
            <a:p>
              <a:pPr indent="0" lvl="0" marL="0" rtl="0" algn="l">
                <a:spcBef>
                  <a:spcPts val="0"/>
                </a:spcBef>
                <a:spcAft>
                  <a:spcPts val="0"/>
                </a:spcAft>
                <a:buSzPts val="1100"/>
                <a:buNone/>
              </a:pPr>
              <a:r>
                <a:rPr lang="en" sz="800">
                  <a:latin typeface="Avenir"/>
                  <a:ea typeface="Avenir"/>
                  <a:cs typeface="Avenir"/>
                  <a:sym typeface="Avenir"/>
                </a:rPr>
                <a:t>After entering the patient's name, </a:t>
              </a:r>
              <a:br>
                <a:rPr lang="en" sz="800">
                  <a:latin typeface="Avenir"/>
                  <a:ea typeface="Avenir"/>
                  <a:cs typeface="Avenir"/>
                  <a:sym typeface="Avenir"/>
                </a:rPr>
              </a:br>
              <a:r>
                <a:rPr lang="en" sz="800">
                  <a:latin typeface="Avenir"/>
                  <a:ea typeface="Avenir"/>
                  <a:cs typeface="Avenir"/>
                  <a:sym typeface="Avenir"/>
                </a:rPr>
                <a:t>date of birth, gender, and insurance info - you can start shopping! Select the Wound Care category.</a:t>
              </a:r>
              <a:endParaRPr sz="800">
                <a:latin typeface="Avenir"/>
                <a:ea typeface="Avenir"/>
                <a:cs typeface="Avenir"/>
                <a:sym typeface="Avenir"/>
              </a:endParaRPr>
            </a:p>
            <a:p>
              <a:pPr indent="0" lvl="0" marL="0" marR="0" rtl="0" algn="l">
                <a:lnSpc>
                  <a:spcPct val="100000"/>
                </a:lnSpc>
                <a:spcBef>
                  <a:spcPts val="0"/>
                </a:spcBef>
                <a:spcAft>
                  <a:spcPts val="0"/>
                </a:spcAft>
                <a:buNone/>
              </a:pPr>
              <a:r>
                <a:t/>
              </a:r>
              <a:endParaRPr sz="800">
                <a:latin typeface="Avenir"/>
                <a:ea typeface="Avenir"/>
                <a:cs typeface="Avenir"/>
                <a:sym typeface="Aveni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p:nvPr/>
        </p:nvSpPr>
        <p:spPr>
          <a:xfrm>
            <a:off x="-103" y="0"/>
            <a:ext cx="2918700" cy="10058400"/>
          </a:xfrm>
          <a:prstGeom prst="rect">
            <a:avLst/>
          </a:prstGeom>
          <a:solidFill>
            <a:srgbClr val="FAF0FF"/>
          </a:solidFill>
          <a:ln>
            <a:noFill/>
          </a:ln>
        </p:spPr>
        <p:txBody>
          <a:bodyPr anchorCtr="0" anchor="ctr" bIns="348125" lIns="348125" spcFirstLastPara="1" rIns="348125" wrap="square" tIns="348125">
            <a:noAutofit/>
          </a:bodyPr>
          <a:lstStyle/>
          <a:p>
            <a:pPr indent="0" lvl="0" marL="0" rtl="0" algn="ctr">
              <a:spcBef>
                <a:spcPts val="0"/>
              </a:spcBef>
              <a:spcAft>
                <a:spcPts val="0"/>
              </a:spcAft>
              <a:buNone/>
            </a:pPr>
            <a:r>
              <a:t/>
            </a:r>
            <a:endParaRPr sz="5300"/>
          </a:p>
        </p:txBody>
      </p:sp>
      <p:sp>
        <p:nvSpPr>
          <p:cNvPr id="97" name="Google Shape;97;p15"/>
          <p:cNvSpPr/>
          <p:nvPr/>
        </p:nvSpPr>
        <p:spPr>
          <a:xfrm>
            <a:off x="-100" y="0"/>
            <a:ext cx="7315200" cy="699600"/>
          </a:xfrm>
          <a:prstGeom prst="rect">
            <a:avLst/>
          </a:prstGeom>
          <a:solidFill>
            <a:srgbClr val="5200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8" name="Google Shape;98;p15"/>
          <p:cNvPicPr preferRelativeResize="0"/>
          <p:nvPr/>
        </p:nvPicPr>
        <p:blipFill rotWithShape="1">
          <a:blip r:embed="rId3">
            <a:alphaModFix/>
          </a:blip>
          <a:srcRect b="0" l="0" r="47506" t="0"/>
          <a:stretch/>
        </p:blipFill>
        <p:spPr>
          <a:xfrm>
            <a:off x="5953723" y="5982175"/>
            <a:ext cx="1361474" cy="2593625"/>
          </a:xfrm>
          <a:prstGeom prst="rect">
            <a:avLst/>
          </a:prstGeom>
          <a:noFill/>
          <a:ln>
            <a:noFill/>
          </a:ln>
        </p:spPr>
      </p:pic>
      <p:pic>
        <p:nvPicPr>
          <p:cNvPr id="99" name="Google Shape;99;p15"/>
          <p:cNvPicPr preferRelativeResize="0"/>
          <p:nvPr/>
        </p:nvPicPr>
        <p:blipFill rotWithShape="1">
          <a:blip r:embed="rId4">
            <a:alphaModFix/>
          </a:blip>
          <a:srcRect b="0" l="29962" r="0" t="0"/>
          <a:stretch/>
        </p:blipFill>
        <p:spPr>
          <a:xfrm rot="-4064283">
            <a:off x="1986395" y="7979647"/>
            <a:ext cx="1059260" cy="1456406"/>
          </a:xfrm>
          <a:prstGeom prst="rect">
            <a:avLst/>
          </a:prstGeom>
          <a:noFill/>
          <a:ln>
            <a:noFill/>
          </a:ln>
        </p:spPr>
      </p:pic>
      <p:pic>
        <p:nvPicPr>
          <p:cNvPr id="100" name="Google Shape;100;p15"/>
          <p:cNvPicPr preferRelativeResize="0"/>
          <p:nvPr/>
        </p:nvPicPr>
        <p:blipFill rotWithShape="1">
          <a:blip r:embed="rId4">
            <a:alphaModFix/>
          </a:blip>
          <a:srcRect b="0" l="0" r="0" t="0"/>
          <a:stretch/>
        </p:blipFill>
        <p:spPr>
          <a:xfrm rot="-10669149">
            <a:off x="1851018" y="5497442"/>
            <a:ext cx="1512417" cy="1456403"/>
          </a:xfrm>
          <a:prstGeom prst="rect">
            <a:avLst/>
          </a:prstGeom>
          <a:noFill/>
          <a:ln>
            <a:noFill/>
          </a:ln>
        </p:spPr>
      </p:pic>
      <p:pic>
        <p:nvPicPr>
          <p:cNvPr id="101" name="Google Shape;101;p15"/>
          <p:cNvPicPr preferRelativeResize="0"/>
          <p:nvPr/>
        </p:nvPicPr>
        <p:blipFill rotWithShape="1">
          <a:blip r:embed="rId4">
            <a:alphaModFix/>
          </a:blip>
          <a:srcRect b="0" l="0" r="0" t="0"/>
          <a:stretch/>
        </p:blipFill>
        <p:spPr>
          <a:xfrm rot="8099995">
            <a:off x="1489181" y="971079"/>
            <a:ext cx="1512417" cy="1456404"/>
          </a:xfrm>
          <a:prstGeom prst="rect">
            <a:avLst/>
          </a:prstGeom>
          <a:noFill/>
          <a:ln>
            <a:noFill/>
          </a:ln>
        </p:spPr>
      </p:pic>
      <p:pic>
        <p:nvPicPr>
          <p:cNvPr id="102" name="Google Shape;102;p15"/>
          <p:cNvPicPr preferRelativeResize="0"/>
          <p:nvPr/>
        </p:nvPicPr>
        <p:blipFill rotWithShape="1">
          <a:blip r:embed="rId4">
            <a:alphaModFix/>
          </a:blip>
          <a:srcRect b="0" l="14383" r="0" t="0"/>
          <a:stretch/>
        </p:blipFill>
        <p:spPr>
          <a:xfrm rot="-3673617">
            <a:off x="1793256" y="3418621"/>
            <a:ext cx="1294838" cy="1456409"/>
          </a:xfrm>
          <a:prstGeom prst="rect">
            <a:avLst/>
          </a:prstGeom>
          <a:noFill/>
          <a:ln>
            <a:noFill/>
          </a:ln>
        </p:spPr>
      </p:pic>
      <p:pic>
        <p:nvPicPr>
          <p:cNvPr id="103" name="Google Shape;103;p15"/>
          <p:cNvPicPr preferRelativeResize="0"/>
          <p:nvPr/>
        </p:nvPicPr>
        <p:blipFill rotWithShape="1">
          <a:blip r:embed="rId5">
            <a:alphaModFix/>
          </a:blip>
          <a:srcRect b="0" l="23549" r="-2600" t="0"/>
          <a:stretch/>
        </p:blipFill>
        <p:spPr>
          <a:xfrm>
            <a:off x="4769575" y="2745163"/>
            <a:ext cx="1776924" cy="1003300"/>
          </a:xfrm>
          <a:prstGeom prst="rect">
            <a:avLst/>
          </a:prstGeom>
          <a:noFill/>
          <a:ln>
            <a:noFill/>
          </a:ln>
        </p:spPr>
      </p:pic>
      <p:sp>
        <p:nvSpPr>
          <p:cNvPr id="104" name="Google Shape;104;p15"/>
          <p:cNvSpPr txBox="1"/>
          <p:nvPr/>
        </p:nvSpPr>
        <p:spPr>
          <a:xfrm>
            <a:off x="6464688" y="9195380"/>
            <a:ext cx="466500" cy="769800"/>
          </a:xfrm>
          <a:prstGeom prst="rect">
            <a:avLst/>
          </a:prstGeom>
          <a:noFill/>
          <a:ln>
            <a:noFill/>
          </a:ln>
        </p:spPr>
        <p:txBody>
          <a:bodyPr anchorCtr="0" anchor="ctr" bIns="29250" lIns="0" spcFirstLastPara="1" rIns="0" wrap="square" tIns="29250">
            <a:normAutofit/>
          </a:bodyPr>
          <a:lstStyle/>
          <a:p>
            <a:pPr indent="0" lvl="0" marL="0" rtl="0" algn="r">
              <a:spcBef>
                <a:spcPts val="0"/>
              </a:spcBef>
              <a:spcAft>
                <a:spcPts val="0"/>
              </a:spcAft>
              <a:buNone/>
            </a:pPr>
            <a:fld id="{00000000-1234-1234-1234-123412341234}" type="slidenum">
              <a:rPr lang="en" sz="1200">
                <a:solidFill>
                  <a:srgbClr val="595959"/>
                </a:solidFill>
                <a:latin typeface="Avenir"/>
                <a:ea typeface="Avenir"/>
                <a:cs typeface="Avenir"/>
                <a:sym typeface="Avenir"/>
              </a:rPr>
              <a:t>‹#›</a:t>
            </a:fld>
            <a:endParaRPr sz="1200">
              <a:solidFill>
                <a:srgbClr val="595959"/>
              </a:solidFill>
              <a:latin typeface="Avenir"/>
              <a:ea typeface="Avenir"/>
              <a:cs typeface="Avenir"/>
              <a:sym typeface="Avenir"/>
            </a:endParaRPr>
          </a:p>
        </p:txBody>
      </p:sp>
      <p:pic>
        <p:nvPicPr>
          <p:cNvPr id="105" name="Google Shape;105;p15"/>
          <p:cNvPicPr preferRelativeResize="0"/>
          <p:nvPr/>
        </p:nvPicPr>
        <p:blipFill rotWithShape="1">
          <a:blip r:embed="rId6">
            <a:alphaModFix/>
          </a:blip>
          <a:srcRect b="0" l="0" r="0" t="0"/>
          <a:stretch/>
        </p:blipFill>
        <p:spPr>
          <a:xfrm>
            <a:off x="383989" y="9377675"/>
            <a:ext cx="1106760" cy="252736"/>
          </a:xfrm>
          <a:prstGeom prst="rect">
            <a:avLst/>
          </a:prstGeom>
          <a:noFill/>
          <a:ln>
            <a:noFill/>
          </a:ln>
        </p:spPr>
      </p:pic>
      <p:cxnSp>
        <p:nvCxnSpPr>
          <p:cNvPr id="106" name="Google Shape;106;p15"/>
          <p:cNvCxnSpPr/>
          <p:nvPr/>
        </p:nvCxnSpPr>
        <p:spPr>
          <a:xfrm>
            <a:off x="384000" y="9802368"/>
            <a:ext cx="6547200" cy="0"/>
          </a:xfrm>
          <a:prstGeom prst="straightConnector1">
            <a:avLst/>
          </a:prstGeom>
          <a:noFill/>
          <a:ln cap="flat" cmpd="sng" w="9525">
            <a:solidFill>
              <a:srgbClr val="C8D2D6"/>
            </a:solidFill>
            <a:prstDash val="solid"/>
            <a:round/>
            <a:headEnd len="med" w="med" type="none"/>
            <a:tailEnd len="med" w="med" type="none"/>
          </a:ln>
        </p:spPr>
      </p:cxnSp>
      <p:grpSp>
        <p:nvGrpSpPr>
          <p:cNvPr id="107" name="Google Shape;107;p15"/>
          <p:cNvGrpSpPr/>
          <p:nvPr/>
        </p:nvGrpSpPr>
        <p:grpSpPr>
          <a:xfrm>
            <a:off x="384025" y="1004441"/>
            <a:ext cx="2160366" cy="1744455"/>
            <a:chOff x="739367" y="2773432"/>
            <a:chExt cx="1956322" cy="1648200"/>
          </a:xfrm>
        </p:grpSpPr>
        <p:sp>
          <p:nvSpPr>
            <p:cNvPr id="108" name="Google Shape;108;p15"/>
            <p:cNvSpPr/>
            <p:nvPr/>
          </p:nvSpPr>
          <p:spPr>
            <a:xfrm>
              <a:off x="739367" y="2773432"/>
              <a:ext cx="1956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09" name="Google Shape;109;p15"/>
            <p:cNvSpPr txBox="1"/>
            <p:nvPr/>
          </p:nvSpPr>
          <p:spPr>
            <a:xfrm>
              <a:off x="847689" y="2911983"/>
              <a:ext cx="1848000" cy="5673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4</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Review Document Requirements</a:t>
              </a:r>
              <a:endParaRPr b="1" i="0" sz="1000" u="none" cap="none" strike="noStrike">
                <a:solidFill>
                  <a:srgbClr val="520079"/>
                </a:solidFill>
                <a:latin typeface="Avenir"/>
                <a:ea typeface="Avenir"/>
                <a:cs typeface="Avenir"/>
                <a:sym typeface="Avenir"/>
              </a:endParaRPr>
            </a:p>
          </p:txBody>
        </p:sp>
        <p:sp>
          <p:nvSpPr>
            <p:cNvPr id="110" name="Google Shape;110;p15"/>
            <p:cNvSpPr txBox="1"/>
            <p:nvPr/>
          </p:nvSpPr>
          <p:spPr>
            <a:xfrm>
              <a:off x="825205" y="3586674"/>
              <a:ext cx="1653600" cy="6471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From the Clinical Info page, you can also check which documents are required to fulfill the order, if they can be generated in Parachute or if they'll need to be attached.</a:t>
              </a:r>
              <a:endParaRPr b="0" i="0" sz="800" u="none" cap="none" strike="noStrike">
                <a:solidFill>
                  <a:srgbClr val="000000"/>
                </a:solidFill>
                <a:latin typeface="Avenir"/>
                <a:ea typeface="Avenir"/>
                <a:cs typeface="Avenir"/>
                <a:sym typeface="Avenir"/>
              </a:endParaRPr>
            </a:p>
          </p:txBody>
        </p:sp>
      </p:grpSp>
      <p:sp>
        <p:nvSpPr>
          <p:cNvPr id="111" name="Google Shape;111;p15"/>
          <p:cNvSpPr/>
          <p:nvPr/>
        </p:nvSpPr>
        <p:spPr>
          <a:xfrm>
            <a:off x="384000" y="3417571"/>
            <a:ext cx="2160300" cy="10998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12" name="Google Shape;112;p15"/>
          <p:cNvSpPr txBox="1"/>
          <p:nvPr/>
        </p:nvSpPr>
        <p:spPr>
          <a:xfrm>
            <a:off x="496135" y="3505375"/>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5</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Complete Documentation</a:t>
            </a:r>
            <a:endParaRPr b="1" i="0" sz="1000" u="none" cap="none" strike="noStrike">
              <a:solidFill>
                <a:srgbClr val="520079"/>
              </a:solidFill>
              <a:latin typeface="Avenir"/>
              <a:ea typeface="Avenir"/>
              <a:cs typeface="Avenir"/>
              <a:sym typeface="Avenir"/>
            </a:endParaRPr>
          </a:p>
        </p:txBody>
      </p:sp>
      <p:sp>
        <p:nvSpPr>
          <p:cNvPr id="113" name="Google Shape;113;p15"/>
          <p:cNvSpPr txBox="1"/>
          <p:nvPr/>
        </p:nvSpPr>
        <p:spPr>
          <a:xfrm>
            <a:off x="469852" y="3932269"/>
            <a:ext cx="1932900" cy="4386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Answer each question and add any notes at the end, if desired, then</a:t>
            </a:r>
            <a:endParaRPr sz="800">
              <a:latin typeface="Avenir"/>
              <a:ea typeface="Avenir"/>
              <a:cs typeface="Avenir"/>
              <a:sym typeface="Avenir"/>
            </a:endParaRPr>
          </a:p>
          <a:p>
            <a:pPr indent="0" lvl="0" marL="0" marR="0" rtl="0" algn="l">
              <a:lnSpc>
                <a:spcPct val="100000"/>
              </a:lnSpc>
              <a:spcBef>
                <a:spcPts val="0"/>
              </a:spcBef>
              <a:spcAft>
                <a:spcPts val="0"/>
              </a:spcAft>
              <a:buNone/>
            </a:pPr>
            <a:r>
              <a:rPr lang="en" sz="800">
                <a:latin typeface="Avenir"/>
                <a:ea typeface="Avenir"/>
                <a:cs typeface="Avenir"/>
                <a:sym typeface="Avenir"/>
              </a:rPr>
              <a:t>press Continue.</a:t>
            </a:r>
            <a:endParaRPr b="0" i="0" sz="800" u="none" cap="none" strike="noStrike">
              <a:solidFill>
                <a:srgbClr val="000000"/>
              </a:solidFill>
              <a:latin typeface="Avenir"/>
              <a:ea typeface="Avenir"/>
              <a:cs typeface="Avenir"/>
              <a:sym typeface="Avenir"/>
            </a:endParaRPr>
          </a:p>
        </p:txBody>
      </p:sp>
      <p:pic>
        <p:nvPicPr>
          <p:cNvPr id="114" name="Google Shape;114;p15"/>
          <p:cNvPicPr preferRelativeResize="0"/>
          <p:nvPr/>
        </p:nvPicPr>
        <p:blipFill rotWithShape="1">
          <a:blip r:embed="rId7">
            <a:alphaModFix/>
          </a:blip>
          <a:srcRect b="-816" l="-1153" r="0" t="0"/>
          <a:stretch/>
        </p:blipFill>
        <p:spPr>
          <a:xfrm>
            <a:off x="3219575" y="1083750"/>
            <a:ext cx="2734150" cy="1479215"/>
          </a:xfrm>
          <a:prstGeom prst="rect">
            <a:avLst/>
          </a:prstGeom>
          <a:noFill/>
          <a:ln cap="flat" cmpd="sng" w="9525">
            <a:solidFill>
              <a:srgbClr val="C8D2D6"/>
            </a:solidFill>
            <a:prstDash val="solid"/>
            <a:round/>
            <a:headEnd len="sm" w="sm" type="none"/>
            <a:tailEnd len="sm" w="sm" type="none"/>
          </a:ln>
        </p:spPr>
      </p:pic>
      <p:sp>
        <p:nvSpPr>
          <p:cNvPr id="115" name="Google Shape;115;p15"/>
          <p:cNvSpPr/>
          <p:nvPr/>
        </p:nvSpPr>
        <p:spPr>
          <a:xfrm>
            <a:off x="384000" y="5186004"/>
            <a:ext cx="2160300" cy="19407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16" name="Google Shape;116;p15"/>
          <p:cNvSpPr txBox="1"/>
          <p:nvPr/>
        </p:nvSpPr>
        <p:spPr>
          <a:xfrm>
            <a:off x="496126" y="5311525"/>
            <a:ext cx="1844100" cy="6003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6</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Select the Signature Method</a:t>
            </a:r>
            <a:endParaRPr b="1" i="0" sz="1000" u="none" cap="none" strike="noStrike">
              <a:solidFill>
                <a:srgbClr val="520079"/>
              </a:solidFill>
              <a:latin typeface="Avenir"/>
              <a:ea typeface="Avenir"/>
              <a:cs typeface="Avenir"/>
              <a:sym typeface="Avenir"/>
            </a:endParaRPr>
          </a:p>
        </p:txBody>
      </p:sp>
      <p:sp>
        <p:nvSpPr>
          <p:cNvPr id="117" name="Google Shape;117;p15"/>
          <p:cNvSpPr txBox="1"/>
          <p:nvPr/>
        </p:nvSpPr>
        <p:spPr>
          <a:xfrm>
            <a:off x="469852" y="5911819"/>
            <a:ext cx="1932900" cy="1426500"/>
          </a:xfrm>
          <a:prstGeom prst="rect">
            <a:avLst/>
          </a:prstGeom>
          <a:noFill/>
          <a:ln>
            <a:noFill/>
          </a:ln>
        </p:spPr>
        <p:txBody>
          <a:bodyPr anchorCtr="0" anchor="t" bIns="34275" lIns="68550" spcFirstLastPara="1" rIns="68550" wrap="square" tIns="34275">
            <a:noAutofit/>
          </a:bodyPr>
          <a:lstStyle/>
          <a:p>
            <a:pPr indent="-96519" lvl="0" marL="182880" rtl="0" algn="l">
              <a:spcBef>
                <a:spcPts val="0"/>
              </a:spcBef>
              <a:spcAft>
                <a:spcPts val="0"/>
              </a:spcAft>
              <a:buClr>
                <a:schemeClr val="dk1"/>
              </a:buClr>
              <a:buSzPts val="800"/>
              <a:buFont typeface="Avenir"/>
              <a:buChar char="●"/>
            </a:pPr>
            <a:r>
              <a:rPr b="1" lang="en" sz="800">
                <a:solidFill>
                  <a:schemeClr val="dk1"/>
                </a:solidFill>
                <a:latin typeface="Avenir"/>
                <a:ea typeface="Avenir"/>
                <a:cs typeface="Avenir"/>
                <a:sym typeface="Avenir"/>
              </a:rPr>
              <a:t>Sign On-Screen</a:t>
            </a:r>
            <a:r>
              <a:rPr lang="en" sz="800">
                <a:solidFill>
                  <a:schemeClr val="dk1"/>
                </a:solidFill>
                <a:latin typeface="Avenir"/>
                <a:ea typeface="Avenir"/>
                <a:cs typeface="Avenir"/>
                <a:sym typeface="Avenir"/>
              </a:rPr>
              <a:t>: If the clinician is there to press the 'Sign' button.</a:t>
            </a:r>
            <a:br>
              <a:rPr lang="en" sz="800">
                <a:solidFill>
                  <a:schemeClr val="dk1"/>
                </a:solidFill>
                <a:latin typeface="Avenir"/>
                <a:ea typeface="Avenir"/>
                <a:cs typeface="Avenir"/>
                <a:sym typeface="Avenir"/>
              </a:rPr>
            </a:br>
            <a:endParaRPr sz="800">
              <a:solidFill>
                <a:schemeClr val="dk1"/>
              </a:solidFill>
              <a:latin typeface="Avenir"/>
              <a:ea typeface="Avenir"/>
              <a:cs typeface="Avenir"/>
              <a:sym typeface="Avenir"/>
            </a:endParaRPr>
          </a:p>
          <a:p>
            <a:pPr indent="-96519" lvl="0" marL="182880" rtl="0" algn="l">
              <a:spcBef>
                <a:spcPts val="0"/>
              </a:spcBef>
              <a:spcAft>
                <a:spcPts val="0"/>
              </a:spcAft>
              <a:buClr>
                <a:schemeClr val="dk1"/>
              </a:buClr>
              <a:buSzPts val="800"/>
              <a:buFont typeface="Avenir"/>
              <a:buChar char="●"/>
            </a:pPr>
            <a:r>
              <a:rPr b="1" lang="en" sz="800">
                <a:solidFill>
                  <a:schemeClr val="dk1"/>
                </a:solidFill>
                <a:latin typeface="Avenir"/>
                <a:ea typeface="Avenir"/>
                <a:cs typeface="Avenir"/>
                <a:sym typeface="Avenir"/>
              </a:rPr>
              <a:t>Send a Request via SMS</a:t>
            </a:r>
            <a:r>
              <a:rPr lang="en" sz="800">
                <a:solidFill>
                  <a:schemeClr val="dk1"/>
                </a:solidFill>
                <a:latin typeface="Avenir"/>
                <a:ea typeface="Avenir"/>
                <a:cs typeface="Avenir"/>
                <a:sym typeface="Avenir"/>
              </a:rPr>
              <a:t>: Allows the clinician to sign on their phone (most effective). You can add a clinician's cell phone number or email if it is not already entered.</a:t>
            </a:r>
            <a:endParaRPr sz="800">
              <a:latin typeface="Avenir"/>
              <a:ea typeface="Avenir"/>
              <a:cs typeface="Avenir"/>
              <a:sym typeface="Avenir"/>
            </a:endParaRPr>
          </a:p>
        </p:txBody>
      </p:sp>
      <p:pic>
        <p:nvPicPr>
          <p:cNvPr id="118" name="Google Shape;118;p15"/>
          <p:cNvPicPr preferRelativeResize="0"/>
          <p:nvPr/>
        </p:nvPicPr>
        <p:blipFill rotWithShape="1">
          <a:blip r:embed="rId8">
            <a:alphaModFix/>
          </a:blip>
          <a:srcRect b="0" l="0" r="0" t="0"/>
          <a:stretch/>
        </p:blipFill>
        <p:spPr>
          <a:xfrm>
            <a:off x="3219575" y="3059052"/>
            <a:ext cx="2257975" cy="2427026"/>
          </a:xfrm>
          <a:prstGeom prst="rect">
            <a:avLst/>
          </a:prstGeom>
          <a:noFill/>
          <a:ln cap="flat" cmpd="sng" w="9525">
            <a:solidFill>
              <a:srgbClr val="C8D2D6"/>
            </a:solidFill>
            <a:prstDash val="solid"/>
            <a:round/>
            <a:headEnd len="sm" w="sm" type="none"/>
            <a:tailEnd len="sm" w="sm" type="none"/>
          </a:ln>
        </p:spPr>
      </p:pic>
      <p:pic>
        <p:nvPicPr>
          <p:cNvPr id="119" name="Google Shape;119;p15"/>
          <p:cNvPicPr preferRelativeResize="0"/>
          <p:nvPr/>
        </p:nvPicPr>
        <p:blipFill rotWithShape="1">
          <a:blip r:embed="rId9">
            <a:alphaModFix/>
          </a:blip>
          <a:srcRect b="0" l="0" r="0" t="0"/>
          <a:stretch/>
        </p:blipFill>
        <p:spPr>
          <a:xfrm>
            <a:off x="3219575" y="5982165"/>
            <a:ext cx="2593626" cy="2166173"/>
          </a:xfrm>
          <a:prstGeom prst="rect">
            <a:avLst/>
          </a:prstGeom>
          <a:noFill/>
          <a:ln cap="flat" cmpd="sng" w="9525">
            <a:solidFill>
              <a:srgbClr val="C8D2D6"/>
            </a:solidFill>
            <a:prstDash val="solid"/>
            <a:round/>
            <a:headEnd len="sm" w="sm" type="none"/>
            <a:tailEnd len="sm" w="sm" type="none"/>
          </a:ln>
        </p:spPr>
      </p:pic>
      <p:sp>
        <p:nvSpPr>
          <p:cNvPr id="120" name="Google Shape;120;p15"/>
          <p:cNvSpPr/>
          <p:nvPr/>
        </p:nvSpPr>
        <p:spPr>
          <a:xfrm>
            <a:off x="384000" y="7795338"/>
            <a:ext cx="2160300" cy="11829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21" name="Google Shape;121;p15"/>
          <p:cNvSpPr txBox="1"/>
          <p:nvPr/>
        </p:nvSpPr>
        <p:spPr>
          <a:xfrm>
            <a:off x="496126" y="7933888"/>
            <a:ext cx="18441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7</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Send Order</a:t>
            </a:r>
            <a:endParaRPr b="1" i="0" sz="1000" u="none" cap="none" strike="noStrike">
              <a:solidFill>
                <a:srgbClr val="520079"/>
              </a:solidFill>
              <a:latin typeface="Avenir"/>
              <a:ea typeface="Avenir"/>
              <a:cs typeface="Avenir"/>
              <a:sym typeface="Avenir"/>
            </a:endParaRPr>
          </a:p>
        </p:txBody>
      </p:sp>
      <p:sp>
        <p:nvSpPr>
          <p:cNvPr id="122" name="Google Shape;122;p15"/>
          <p:cNvSpPr txBox="1"/>
          <p:nvPr/>
        </p:nvSpPr>
        <p:spPr>
          <a:xfrm>
            <a:off x="469850" y="8391825"/>
            <a:ext cx="1776900" cy="252600"/>
          </a:xfrm>
          <a:prstGeom prst="rect">
            <a:avLst/>
          </a:prstGeom>
          <a:noFill/>
          <a:ln>
            <a:noFill/>
          </a:ln>
        </p:spPr>
        <p:txBody>
          <a:bodyPr anchorCtr="0" anchor="t" bIns="34275" lIns="68550" spcFirstLastPara="1" rIns="68550" wrap="square" tIns="34275">
            <a:noAutofit/>
          </a:bodyPr>
          <a:lstStyle/>
          <a:p>
            <a:pPr indent="0" lvl="0" marL="0" rtl="0" algn="l">
              <a:spcBef>
                <a:spcPts val="0"/>
              </a:spcBef>
              <a:spcAft>
                <a:spcPts val="0"/>
              </a:spcAft>
              <a:buNone/>
            </a:pPr>
            <a:r>
              <a:rPr lang="en" sz="800">
                <a:solidFill>
                  <a:schemeClr val="dk1"/>
                </a:solidFill>
                <a:latin typeface="Avenir"/>
                <a:ea typeface="Avenir"/>
                <a:cs typeface="Avenir"/>
                <a:sym typeface="Avenir"/>
              </a:rPr>
              <a:t>Review the order and press Send Order and you're done!</a:t>
            </a:r>
            <a:endParaRPr sz="800">
              <a:latin typeface="Avenir"/>
              <a:ea typeface="Avenir"/>
              <a:cs typeface="Avenir"/>
              <a:sym typeface="Avenir"/>
            </a:endParaRPr>
          </a:p>
        </p:txBody>
      </p:sp>
      <p:pic>
        <p:nvPicPr>
          <p:cNvPr id="123" name="Google Shape;123;p15"/>
          <p:cNvPicPr preferRelativeResize="0"/>
          <p:nvPr/>
        </p:nvPicPr>
        <p:blipFill rotWithShape="1">
          <a:blip r:embed="rId10">
            <a:alphaModFix/>
          </a:blip>
          <a:srcRect b="5289" l="0" r="0" t="-5290"/>
          <a:stretch/>
        </p:blipFill>
        <p:spPr>
          <a:xfrm>
            <a:off x="3219575" y="8618225"/>
            <a:ext cx="2734151" cy="783300"/>
          </a:xfrm>
          <a:prstGeom prst="rect">
            <a:avLst/>
          </a:prstGeom>
          <a:noFill/>
          <a:ln cap="flat" cmpd="sng" w="9525">
            <a:solidFill>
              <a:srgbClr val="C8D2D6"/>
            </a:solidFill>
            <a:prstDash val="solid"/>
            <a:round/>
            <a:headEnd len="sm" w="sm" type="none"/>
            <a:tailEnd len="sm" w="sm" type="none"/>
          </a:ln>
        </p:spPr>
      </p:pic>
      <p:sp>
        <p:nvSpPr>
          <p:cNvPr id="124" name="Google Shape;124;p15"/>
          <p:cNvSpPr txBox="1"/>
          <p:nvPr/>
        </p:nvSpPr>
        <p:spPr>
          <a:xfrm>
            <a:off x="618286" y="167650"/>
            <a:ext cx="6093000" cy="343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lt1"/>
                </a:solidFill>
                <a:latin typeface="Anton"/>
                <a:ea typeface="Anton"/>
                <a:cs typeface="Anton"/>
                <a:sym typeface="Anton"/>
              </a:rPr>
              <a:t>Generic Wound Care - Generic Bordered Gauze package</a:t>
            </a:r>
            <a:endParaRPr>
              <a:solidFill>
                <a:schemeClr val="lt1"/>
              </a:solidFill>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