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1"/>
  </p:notesMasterIdLst>
  <p:sldIdLst>
    <p:sldId id="257" r:id="rId5"/>
    <p:sldId id="260" r:id="rId6"/>
    <p:sldId id="261" r:id="rId7"/>
    <p:sldId id="259" r:id="rId8"/>
    <p:sldId id="267" r:id="rId9"/>
    <p:sldId id="270" r:id="rId10"/>
    <p:sldId id="272" r:id="rId11"/>
    <p:sldId id="269" r:id="rId12"/>
    <p:sldId id="273" r:id="rId13"/>
    <p:sldId id="266" r:id="rId14"/>
    <p:sldId id="271" r:id="rId15"/>
    <p:sldId id="263" r:id="rId16"/>
    <p:sldId id="264" r:id="rId17"/>
    <p:sldId id="265" r:id="rId18"/>
    <p:sldId id="268"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17" autoAdjust="0"/>
    <p:restoredTop sz="86693" autoAdjust="0"/>
  </p:normalViewPr>
  <p:slideViewPr>
    <p:cSldViewPr snapToGrid="0">
      <p:cViewPr varScale="1">
        <p:scale>
          <a:sx n="47" d="100"/>
          <a:sy n="47"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7D4EC-ED80-4309-8A59-92ED8237A526}" type="datetimeFigureOut">
              <a:rPr lang="en-US" smtClean="0"/>
              <a:t>3/14/2021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4A5A1A-5BF4-424E-B778-ED7528A4FB51}" type="slidenum">
              <a:rPr lang="en-US" smtClean="0"/>
              <a:t>‹#›</a:t>
            </a:fld>
            <a:endParaRPr lang="en-US"/>
          </a:p>
        </p:txBody>
      </p:sp>
    </p:spTree>
    <p:extLst>
      <p:ext uri="{BB962C8B-B14F-4D97-AF65-F5344CB8AC3E}">
        <p14:creationId xmlns:p14="http://schemas.microsoft.com/office/powerpoint/2010/main" val="346479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pewresearch.org/social-trends/2020/01/09/most-americans-say-there-is-too-much-economic-inequality-in-the-u-s-but-fewer-than-half-call-it-a-top-priority/"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nytimes.com/2018/02/15/opinion/democracy-inequality-thomas-piketty.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bpp.org/research/federal-tax/fundamentally-flawed-2017-tax-law-largely-leaves-low-and-moderate-incom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urbaninstitute/status/1369675678308794369"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bottom line is that before-tax income inequality has risen since the 1970s, despite an increase in government transfer payments. Because high-income people pay higher average tax rates than others, federal taxes reduce inequality. But the mitigating effect of taxes is about the same today as before 1980. Thus, after-tax income inequality has increased about as much as before-tax inequality. Taxes have not exacerbated increasing income inequality, but have not done much to offset it.- </a:t>
            </a:r>
            <a:r>
              <a:rPr lang="en-US" sz="1200" b="0" i="0" kern="1200">
                <a:solidFill>
                  <a:schemeClr val="tx1"/>
                </a:solidFill>
                <a:effectLst/>
                <a:latin typeface="+mn-lt"/>
                <a:ea typeface="+mn-ea"/>
                <a:cs typeface="+mn-cs"/>
              </a:rPr>
              <a:t>Brookings Institute</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a:t>
            </a:fld>
            <a:endParaRPr lang="en-US"/>
          </a:p>
        </p:txBody>
      </p:sp>
    </p:spTree>
    <p:extLst>
      <p:ext uri="{BB962C8B-B14F-4D97-AF65-F5344CB8AC3E}">
        <p14:creationId xmlns:p14="http://schemas.microsoft.com/office/powerpoint/2010/main" val="3524903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Use Bar chart- Sort by feature importance </a:t>
            </a:r>
          </a:p>
          <a:p>
            <a:pPr algn="l" fontAlgn="base"/>
            <a:endParaRPr lang="en-US" b="0" i="0" dirty="0">
              <a:solidFill>
                <a:srgbClr val="000000"/>
              </a:solidFill>
              <a:effectLst/>
              <a:latin typeface="Lora"/>
            </a:endParaRPr>
          </a:p>
          <a:p>
            <a:pPr algn="l" fontAlgn="base"/>
            <a:r>
              <a:rPr lang="en-US" b="0" i="0" dirty="0">
                <a:solidFill>
                  <a:srgbClr val="000000"/>
                </a:solidFill>
                <a:effectLst/>
                <a:latin typeface="Lora"/>
              </a:rPr>
              <a:t>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10</a:t>
            </a:fld>
            <a:endParaRPr lang="en-US"/>
          </a:p>
        </p:txBody>
      </p:sp>
    </p:spTree>
    <p:extLst>
      <p:ext uri="{BB962C8B-B14F-4D97-AF65-F5344CB8AC3E}">
        <p14:creationId xmlns:p14="http://schemas.microsoft.com/office/powerpoint/2010/main" val="115895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Use Bar chart- Sort by feature importance </a:t>
            </a:r>
          </a:p>
          <a:p>
            <a:pPr algn="l" fontAlgn="base"/>
            <a:endParaRPr lang="en-US" b="0" i="0" dirty="0">
              <a:solidFill>
                <a:srgbClr val="000000"/>
              </a:solidFill>
              <a:effectLst/>
              <a:latin typeface="Lora"/>
            </a:endParaRPr>
          </a:p>
          <a:p>
            <a:pPr algn="l" fontAlgn="base"/>
            <a:r>
              <a:rPr lang="en-US" b="0" i="0" dirty="0">
                <a:solidFill>
                  <a:srgbClr val="000000"/>
                </a:solidFill>
                <a:effectLst/>
                <a:latin typeface="Lora"/>
              </a:rPr>
              <a:t>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11</a:t>
            </a:fld>
            <a:endParaRPr lang="en-US"/>
          </a:p>
        </p:txBody>
      </p:sp>
    </p:spTree>
    <p:extLst>
      <p:ext uri="{BB962C8B-B14F-4D97-AF65-F5344CB8AC3E}">
        <p14:creationId xmlns:p14="http://schemas.microsoft.com/office/powerpoint/2010/main" val="1091008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https://www.pewresearch.org/social-trends/2020/01/09/most-americans-say-there-is-too-much-economic-inequality-in-the-u-s-but-fewer-than-half-call-it-a-top-priority/</a:t>
            </a:r>
            <a:r>
              <a:rPr lang="en-US" dirty="0"/>
              <a:t> Pew Research Jan 2020</a:t>
            </a:r>
          </a:p>
        </p:txBody>
      </p:sp>
      <p:sp>
        <p:nvSpPr>
          <p:cNvPr id="4" name="Slide Number Placeholder 3"/>
          <p:cNvSpPr>
            <a:spLocks noGrp="1"/>
          </p:cNvSpPr>
          <p:nvPr>
            <p:ph type="sldNum" sz="quarter" idx="5"/>
          </p:nvPr>
        </p:nvSpPr>
        <p:spPr/>
        <p:txBody>
          <a:bodyPr/>
          <a:lstStyle/>
          <a:p>
            <a:fld id="{5B4A5A1A-5BF4-424E-B778-ED7528A4FB51}" type="slidenum">
              <a:rPr lang="en-US" smtClean="0"/>
              <a:t>12</a:t>
            </a:fld>
            <a:endParaRPr lang="en-US"/>
          </a:p>
        </p:txBody>
      </p:sp>
    </p:spTree>
    <p:extLst>
      <p:ext uri="{BB962C8B-B14F-4D97-AF65-F5344CB8AC3E}">
        <p14:creationId xmlns:p14="http://schemas.microsoft.com/office/powerpoint/2010/main" val="1553245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https://www.nytimes.com/2018/02/15/opinion/democracy-inequality-thomas-piketty.html</a:t>
            </a:r>
            <a:r>
              <a:rPr lang="en-US" dirty="0"/>
              <a:t>-</a:t>
            </a:r>
          </a:p>
          <a:p>
            <a:r>
              <a:rPr lang="en-US" sz="1200" b="0" i="0" u="none" strike="noStrike" kern="1200" baseline="0" dirty="0">
                <a:solidFill>
                  <a:schemeClr val="tx1"/>
                </a:solidFill>
                <a:latin typeface="+mn-lt"/>
                <a:ea typeface="+mn-ea"/>
                <a:cs typeface="+mn-cs"/>
              </a:rPr>
              <a:t>https://www.researchgate.net/publication/262101269 Why Hasn't Democracy Slowed Rising Inequality?</a:t>
            </a:r>
          </a:p>
          <a:p>
            <a:r>
              <a:rPr lang="en-US" sz="1200" b="0" i="0" u="none" strike="noStrike" kern="1200" baseline="0" dirty="0">
                <a:solidFill>
                  <a:schemeClr val="tx1"/>
                </a:solidFill>
                <a:latin typeface="+mn-lt"/>
                <a:ea typeface="+mn-ea"/>
                <a:cs typeface="+mn-cs"/>
              </a:rPr>
              <a:t>Article </a:t>
            </a:r>
            <a:r>
              <a:rPr lang="en-US" sz="1200" b="0" i="1" u="none" strike="noStrike" kern="1200" baseline="0" dirty="0">
                <a:solidFill>
                  <a:schemeClr val="tx1"/>
                </a:solidFill>
                <a:latin typeface="+mn-lt"/>
                <a:ea typeface="+mn-ea"/>
                <a:cs typeface="+mn-cs"/>
              </a:rPr>
              <a:t>in </a:t>
            </a:r>
            <a:r>
              <a:rPr lang="en-US" sz="1200" b="0" i="0" u="none" strike="noStrike" kern="1200" baseline="0" dirty="0">
                <a:solidFill>
                  <a:schemeClr val="tx1"/>
                </a:solidFill>
                <a:latin typeface="+mn-lt"/>
                <a:ea typeface="+mn-ea"/>
                <a:cs typeface="+mn-cs"/>
              </a:rPr>
              <a:t>Journal of Economic Perspectives · August 2013</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13</a:t>
            </a:fld>
            <a:endParaRPr lang="en-US"/>
          </a:p>
        </p:txBody>
      </p:sp>
    </p:spTree>
    <p:extLst>
      <p:ext uri="{BB962C8B-B14F-4D97-AF65-F5344CB8AC3E}">
        <p14:creationId xmlns:p14="http://schemas.microsoft.com/office/powerpoint/2010/main" val="2946816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B0B0B"/>
                </a:solidFill>
                <a:effectLst/>
                <a:latin typeface="Roboto Condensed"/>
              </a:rPr>
              <a:t>Fundamentally Flawed 2017 Tax Law Largely Leaves Low- and Moderate-Income Americans Behind</a:t>
            </a:r>
          </a:p>
          <a:p>
            <a:r>
              <a:rPr lang="en-US" dirty="0">
                <a:hlinkClick r:id="rId3"/>
              </a:rPr>
              <a:t>https://www.cbpp.org/research/federal-tax/fundamentally-flawed-2017-tax-law-largely-leaves-low-and-moderate-income</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14</a:t>
            </a:fld>
            <a:endParaRPr lang="en-US"/>
          </a:p>
        </p:txBody>
      </p:sp>
    </p:spTree>
    <p:extLst>
      <p:ext uri="{BB962C8B-B14F-4D97-AF65-F5344CB8AC3E}">
        <p14:creationId xmlns:p14="http://schemas.microsoft.com/office/powerpoint/2010/main" val="1187679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solidFill>
                  <a:srgbClr val="333333"/>
                </a:solidFill>
                <a:effectLst/>
                <a:latin typeface="Lato"/>
              </a:rPr>
              <a:t>2021 Poverty Projections: Assessing Four American Rescue Plan Policies- The Urban Institute</a:t>
            </a:r>
          </a:p>
          <a:p>
            <a:r>
              <a:rPr lang="en-US" dirty="0">
                <a:hlinkClick r:id="rId3"/>
              </a:rPr>
              <a:t>https://twitter.com/urbaninstitute/status/1369675678308794369</a:t>
            </a:r>
            <a:endParaRPr lang="en-US" dirty="0"/>
          </a:p>
          <a:p>
            <a:r>
              <a:rPr lang="en-US" b="0" i="0">
                <a:solidFill>
                  <a:srgbClr val="202124"/>
                </a:solidFill>
                <a:effectLst/>
                <a:latin typeface="Roboto"/>
              </a:rPr>
              <a:t>**2011</a:t>
            </a:r>
            <a:r>
              <a:rPr lang="en-US" b="0" i="0" dirty="0">
                <a:solidFill>
                  <a:srgbClr val="202124"/>
                </a:solidFill>
                <a:effectLst/>
                <a:latin typeface="Roboto"/>
              </a:rPr>
              <a:t>, the U.S. Census Bureau began publishing the </a:t>
            </a:r>
            <a:r>
              <a:rPr lang="en-US" b="1" i="0" dirty="0">
                <a:solidFill>
                  <a:srgbClr val="202124"/>
                </a:solidFill>
                <a:effectLst/>
                <a:latin typeface="Roboto"/>
              </a:rPr>
              <a:t>Supplemental Poverty Measure</a:t>
            </a:r>
            <a:r>
              <a:rPr lang="en-US" b="0" i="0" dirty="0">
                <a:solidFill>
                  <a:srgbClr val="202124"/>
                </a:solidFill>
                <a:effectLst/>
                <a:latin typeface="Roboto"/>
              </a:rPr>
              <a:t> (SPM), which extends the official </a:t>
            </a:r>
            <a:r>
              <a:rPr lang="en-US" b="1" i="0" dirty="0">
                <a:solidFill>
                  <a:srgbClr val="202124"/>
                </a:solidFill>
                <a:effectLst/>
                <a:latin typeface="Roboto"/>
              </a:rPr>
              <a:t>poverty measure</a:t>
            </a:r>
            <a:r>
              <a:rPr lang="en-US" b="0" i="0" dirty="0">
                <a:solidFill>
                  <a:srgbClr val="202124"/>
                </a:solidFill>
                <a:effectLst/>
                <a:latin typeface="Roboto"/>
              </a:rPr>
              <a:t> by taking account of many of the government programs designed to assist low-income families and individuals that are not included in the official </a:t>
            </a:r>
            <a:r>
              <a:rPr lang="en-US" b="1" i="0" dirty="0">
                <a:solidFill>
                  <a:srgbClr val="202124"/>
                </a:solidFill>
                <a:effectLst/>
                <a:latin typeface="Roboto"/>
              </a:rPr>
              <a:t>poverty measure</a:t>
            </a:r>
            <a:r>
              <a:rPr lang="en-US" b="0" i="0" dirty="0">
                <a:solidFill>
                  <a:srgbClr val="202124"/>
                </a:solidFill>
                <a:effectLst/>
                <a:latin typeface="Roboto"/>
              </a:rPr>
              <a:t>.</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15</a:t>
            </a:fld>
            <a:endParaRPr lang="en-US"/>
          </a:p>
        </p:txBody>
      </p:sp>
    </p:spTree>
    <p:extLst>
      <p:ext uri="{BB962C8B-B14F-4D97-AF65-F5344CB8AC3E}">
        <p14:creationId xmlns:p14="http://schemas.microsoft.com/office/powerpoint/2010/main" val="1739138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bottom line is that before-tax income inequality has risen since the 1970s, despite an increase in government transfer payments. Because high-income people pay higher average tax rates than others, federal taxes reduce inequality. But the mitigating effect of taxes is about the same today as before 1980. Thus, after-tax income inequality has increased about as much as before-tax inequality. Taxes have not exacerbated increasing income inequality, but have not done much to offset it.- Brookings Institute</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16</a:t>
            </a:fld>
            <a:endParaRPr lang="en-US"/>
          </a:p>
        </p:txBody>
      </p:sp>
    </p:spTree>
    <p:extLst>
      <p:ext uri="{BB962C8B-B14F-4D97-AF65-F5344CB8AC3E}">
        <p14:creationId xmlns:p14="http://schemas.microsoft.com/office/powerpoint/2010/main" val="278670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does not factor In Trump tax plan and economic impacts of COVID-19 pandemic</a:t>
            </a:r>
          </a:p>
        </p:txBody>
      </p:sp>
      <p:sp>
        <p:nvSpPr>
          <p:cNvPr id="4" name="Slide Number Placeholder 3"/>
          <p:cNvSpPr>
            <a:spLocks noGrp="1"/>
          </p:cNvSpPr>
          <p:nvPr>
            <p:ph type="sldNum" sz="quarter" idx="5"/>
          </p:nvPr>
        </p:nvSpPr>
        <p:spPr/>
        <p:txBody>
          <a:bodyPr/>
          <a:lstStyle/>
          <a:p>
            <a:fld id="{5B4A5A1A-5BF4-424E-B778-ED7528A4FB51}" type="slidenum">
              <a:rPr lang="en-US" smtClean="0"/>
              <a:t>2</a:t>
            </a:fld>
            <a:endParaRPr lang="en-US"/>
          </a:p>
        </p:txBody>
      </p:sp>
    </p:spTree>
    <p:extLst>
      <p:ext uri="{BB962C8B-B14F-4D97-AF65-F5344CB8AC3E}">
        <p14:creationId xmlns:p14="http://schemas.microsoft.com/office/powerpoint/2010/main" val="3054465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Federal Reserve Economic Data- Median Net Worth by Income Percentile</a:t>
            </a:r>
          </a:p>
        </p:txBody>
      </p:sp>
      <p:sp>
        <p:nvSpPr>
          <p:cNvPr id="4" name="Slide Number Placeholder 3"/>
          <p:cNvSpPr>
            <a:spLocks noGrp="1"/>
          </p:cNvSpPr>
          <p:nvPr>
            <p:ph type="sldNum" sz="quarter" idx="5"/>
          </p:nvPr>
        </p:nvSpPr>
        <p:spPr/>
        <p:txBody>
          <a:bodyPr/>
          <a:lstStyle/>
          <a:p>
            <a:fld id="{5B4A5A1A-5BF4-424E-B778-ED7528A4FB51}" type="slidenum">
              <a:rPr lang="en-US" smtClean="0"/>
              <a:t>3</a:t>
            </a:fld>
            <a:endParaRPr lang="en-US"/>
          </a:p>
        </p:txBody>
      </p:sp>
    </p:spTree>
    <p:extLst>
      <p:ext uri="{BB962C8B-B14F-4D97-AF65-F5344CB8AC3E}">
        <p14:creationId xmlns:p14="http://schemas.microsoft.com/office/powerpoint/2010/main" val="3734015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COVID-19 pandemic but also during Opioid crisis</a:t>
            </a:r>
          </a:p>
          <a:p>
            <a:r>
              <a:rPr lang="en-US" dirty="0"/>
              <a:t>**Based on  JAMA data</a:t>
            </a:r>
          </a:p>
          <a:p>
            <a:r>
              <a:rPr lang="en-US" dirty="0"/>
              <a:t>**Time series data</a:t>
            </a:r>
          </a:p>
          <a:p>
            <a:r>
              <a:rPr lang="en-US" dirty="0"/>
              <a:t>####Use Different quintiles at specific years and life expectancy.</a:t>
            </a:r>
          </a:p>
          <a:p>
            <a:endParaRPr lang="en-US" dirty="0"/>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4</a:t>
            </a:fld>
            <a:endParaRPr lang="en-US"/>
          </a:p>
        </p:txBody>
      </p:sp>
    </p:spTree>
    <p:extLst>
      <p:ext uri="{BB962C8B-B14F-4D97-AF65-F5344CB8AC3E}">
        <p14:creationId xmlns:p14="http://schemas.microsoft.com/office/powerpoint/2010/main" val="3473932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 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5</a:t>
            </a:fld>
            <a:endParaRPr lang="en-US"/>
          </a:p>
        </p:txBody>
      </p:sp>
    </p:spTree>
    <p:extLst>
      <p:ext uri="{BB962C8B-B14F-4D97-AF65-F5344CB8AC3E}">
        <p14:creationId xmlns:p14="http://schemas.microsoft.com/office/powerpoint/2010/main" val="1542465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 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6</a:t>
            </a:fld>
            <a:endParaRPr lang="en-US"/>
          </a:p>
        </p:txBody>
      </p:sp>
    </p:spTree>
    <p:extLst>
      <p:ext uri="{BB962C8B-B14F-4D97-AF65-F5344CB8AC3E}">
        <p14:creationId xmlns:p14="http://schemas.microsoft.com/office/powerpoint/2010/main" val="514857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 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7</a:t>
            </a:fld>
            <a:endParaRPr lang="en-US"/>
          </a:p>
        </p:txBody>
      </p:sp>
    </p:spTree>
    <p:extLst>
      <p:ext uri="{BB962C8B-B14F-4D97-AF65-F5344CB8AC3E}">
        <p14:creationId xmlns:p14="http://schemas.microsoft.com/office/powerpoint/2010/main" val="2937278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 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8</a:t>
            </a:fld>
            <a:endParaRPr lang="en-US"/>
          </a:p>
        </p:txBody>
      </p:sp>
    </p:spTree>
    <p:extLst>
      <p:ext uri="{BB962C8B-B14F-4D97-AF65-F5344CB8AC3E}">
        <p14:creationId xmlns:p14="http://schemas.microsoft.com/office/powerpoint/2010/main" val="706186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 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9</a:t>
            </a:fld>
            <a:endParaRPr lang="en-US"/>
          </a:p>
        </p:txBody>
      </p:sp>
    </p:spTree>
    <p:extLst>
      <p:ext uri="{BB962C8B-B14F-4D97-AF65-F5344CB8AC3E}">
        <p14:creationId xmlns:p14="http://schemas.microsoft.com/office/powerpoint/2010/main" val="33360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2355273"/>
            <a:ext cx="4775075" cy="2200371"/>
          </a:xfrm>
        </p:spPr>
        <p:txBody>
          <a:bodyPr>
            <a:normAutofit/>
          </a:bodyPr>
          <a:lstStyle/>
          <a:p>
            <a:pPr>
              <a:spcAft>
                <a:spcPts val="600"/>
              </a:spcAft>
            </a:pPr>
            <a:r>
              <a:rPr lang="en-US" dirty="0">
                <a:solidFill>
                  <a:schemeClr val="tx1"/>
                </a:solidFill>
              </a:rPr>
              <a:t>The book “</a:t>
            </a:r>
            <a:r>
              <a:rPr lang="en-US" dirty="0" err="1">
                <a:solidFill>
                  <a:schemeClr val="tx1"/>
                </a:solidFill>
              </a:rPr>
              <a:t>Angrynomics</a:t>
            </a:r>
            <a:r>
              <a:rPr lang="en-US" dirty="0">
                <a:solidFill>
                  <a:schemeClr val="tx1"/>
                </a:solidFill>
              </a:rPr>
              <a:t>” looked at political discontent due to economic inequality. The proposed research involves the data analysis of taxes, inequality, and health (life expectancy). The solutions </a:t>
            </a:r>
            <a:r>
              <a:rPr lang="en-US">
                <a:solidFill>
                  <a:schemeClr val="tx1"/>
                </a:solidFill>
              </a:rPr>
              <a:t>will likely be </a:t>
            </a:r>
            <a:r>
              <a:rPr lang="en-US" dirty="0">
                <a:solidFill>
                  <a:schemeClr val="tx1"/>
                </a:solidFill>
              </a:rPr>
              <a:t>politically difficult to achieve.</a:t>
            </a:r>
          </a:p>
        </p:txBody>
      </p:sp>
      <p:sp>
        <p:nvSpPr>
          <p:cNvPr id="5" name="Title 4">
            <a:extLst>
              <a:ext uri="{FF2B5EF4-FFF2-40B4-BE49-F238E27FC236}">
                <a16:creationId xmlns:a16="http://schemas.microsoft.com/office/drawing/2014/main" id="{CF9A7E7F-CCF4-4838-99C1-F007E281FEA3}"/>
              </a:ext>
            </a:extLst>
          </p:cNvPr>
          <p:cNvSpPr>
            <a:spLocks noGrp="1"/>
          </p:cNvSpPr>
          <p:nvPr>
            <p:ph type="ctrTitle"/>
          </p:nvPr>
        </p:nvSpPr>
        <p:spPr>
          <a:xfrm>
            <a:off x="1566895" y="125084"/>
            <a:ext cx="8933796" cy="1066407"/>
          </a:xfrm>
        </p:spPr>
        <p:txBody>
          <a:bodyPr>
            <a:normAutofit/>
          </a:bodyPr>
          <a:lstStyle/>
          <a:p>
            <a:r>
              <a:rPr lang="en-US" sz="2800" dirty="0" err="1">
                <a:solidFill>
                  <a:schemeClr val="bg1"/>
                </a:solidFill>
              </a:rPr>
              <a:t>DatA</a:t>
            </a:r>
            <a:r>
              <a:rPr lang="en-US" sz="2800" dirty="0">
                <a:solidFill>
                  <a:schemeClr val="bg1"/>
                </a:solidFill>
              </a:rPr>
              <a:t> RELATED to THE DISCONTENT?</a:t>
            </a:r>
          </a:p>
        </p:txBody>
      </p:sp>
      <p:pic>
        <p:nvPicPr>
          <p:cNvPr id="7" name="Picture 6">
            <a:extLst>
              <a:ext uri="{FF2B5EF4-FFF2-40B4-BE49-F238E27FC236}">
                <a16:creationId xmlns:a16="http://schemas.microsoft.com/office/drawing/2014/main" id="{132A0329-B8DD-46B3-9222-131C056D0D03}"/>
              </a:ext>
            </a:extLst>
          </p:cNvPr>
          <p:cNvPicPr>
            <a:picLocks noChangeAspect="1"/>
          </p:cNvPicPr>
          <p:nvPr/>
        </p:nvPicPr>
        <p:blipFill>
          <a:blip r:embed="rId3"/>
          <a:stretch>
            <a:fillRect/>
          </a:stretch>
        </p:blipFill>
        <p:spPr>
          <a:xfrm>
            <a:off x="649864" y="1042987"/>
            <a:ext cx="3133725" cy="4772025"/>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066800" y="642594"/>
            <a:ext cx="10058400" cy="663692"/>
          </a:xfrm>
        </p:spPr>
        <p:txBody>
          <a:bodyPr>
            <a:normAutofit fontScale="90000"/>
          </a:bodyPr>
          <a:lstStyle/>
          <a:p>
            <a:r>
              <a:rPr lang="en-US" b="1" dirty="0"/>
              <a:t>Social, Economic, and Geographic Factors in Life Expectancy (Random Forest Analysis)</a:t>
            </a:r>
          </a:p>
        </p:txBody>
      </p:sp>
      <p:sp>
        <p:nvSpPr>
          <p:cNvPr id="4" name="Rectangle 1">
            <a:extLst>
              <a:ext uri="{FF2B5EF4-FFF2-40B4-BE49-F238E27FC236}">
                <a16:creationId xmlns:a16="http://schemas.microsoft.com/office/drawing/2014/main" id="{D2F45B2F-C851-4415-BE09-E0CBA6B0E762}"/>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Mean Absolute Error: 0.8792662774044289 Mean Squared Error: 4.276068084168778 Root Mean Squared Error: 2.067865586581676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08D1501-4BEF-45D5-8E73-28670E1DA32A}"/>
              </a:ext>
            </a:extLst>
          </p:cNvPr>
          <p:cNvSpPr txBox="1"/>
          <p:nvPr/>
        </p:nvSpPr>
        <p:spPr>
          <a:xfrm>
            <a:off x="5977369" y="6488668"/>
            <a:ext cx="6094268" cy="369332"/>
          </a:xfrm>
          <a:prstGeom prst="rect">
            <a:avLst/>
          </a:prstGeom>
          <a:noFill/>
        </p:spPr>
        <p:txBody>
          <a:bodyPr wrap="square">
            <a:spAutoFit/>
          </a:bodyPr>
          <a:lstStyle/>
          <a:p>
            <a:r>
              <a:rPr lang="en-US" sz="1600" b="1" dirty="0"/>
              <a:t>*Data Leakage from Life Expectancy and Income</a:t>
            </a:r>
          </a:p>
        </p:txBody>
      </p:sp>
      <p:pic>
        <p:nvPicPr>
          <p:cNvPr id="10" name="Picture 9">
            <a:extLst>
              <a:ext uri="{FF2B5EF4-FFF2-40B4-BE49-F238E27FC236}">
                <a16:creationId xmlns:a16="http://schemas.microsoft.com/office/drawing/2014/main" id="{959E210F-4CF9-46D6-8B8C-0927557BA62D}"/>
              </a:ext>
            </a:extLst>
          </p:cNvPr>
          <p:cNvPicPr>
            <a:picLocks noChangeAspect="1"/>
          </p:cNvPicPr>
          <p:nvPr/>
        </p:nvPicPr>
        <p:blipFill>
          <a:blip r:embed="rId3"/>
          <a:stretch>
            <a:fillRect/>
          </a:stretch>
        </p:blipFill>
        <p:spPr>
          <a:xfrm>
            <a:off x="502227" y="1495569"/>
            <a:ext cx="11187545" cy="4800011"/>
          </a:xfrm>
          <a:prstGeom prst="rect">
            <a:avLst/>
          </a:prstGeom>
        </p:spPr>
      </p:pic>
      <p:sp>
        <p:nvSpPr>
          <p:cNvPr id="8" name="TextBox 7">
            <a:extLst>
              <a:ext uri="{FF2B5EF4-FFF2-40B4-BE49-F238E27FC236}">
                <a16:creationId xmlns:a16="http://schemas.microsoft.com/office/drawing/2014/main" id="{DCB0739B-E330-4598-823A-7DFC5485227D}"/>
              </a:ext>
            </a:extLst>
          </p:cNvPr>
          <p:cNvSpPr txBox="1"/>
          <p:nvPr/>
        </p:nvSpPr>
        <p:spPr>
          <a:xfrm>
            <a:off x="5397904" y="1713868"/>
            <a:ext cx="6208741" cy="1569660"/>
          </a:xfrm>
          <a:prstGeom prst="rect">
            <a:avLst/>
          </a:prstGeom>
          <a:solidFill>
            <a:schemeClr val="bg1"/>
          </a:solidFill>
        </p:spPr>
        <p:txBody>
          <a:bodyPr wrap="square">
            <a:spAutoFit/>
          </a:bodyPr>
          <a:lstStyle/>
          <a:p>
            <a:r>
              <a:rPr lang="en-US" sz="1600" b="1" dirty="0"/>
              <a:t>Feature	                                                       Importance</a:t>
            </a:r>
          </a:p>
          <a:p>
            <a:r>
              <a:rPr lang="en-US" sz="1600" b="1" dirty="0"/>
              <a:t>med_hhinc2016 (med household income): 	0.413172</a:t>
            </a:r>
          </a:p>
          <a:p>
            <a:r>
              <a:rPr lang="en-US" sz="1600" b="1" dirty="0"/>
              <a:t>poor_share2010 (fraction of indigent in population): 0.110481</a:t>
            </a:r>
          </a:p>
          <a:p>
            <a:r>
              <a:rPr lang="en-US" sz="1600" b="1" dirty="0"/>
              <a:t>foreign_share2010 (fraction of foreign born): 0.096254</a:t>
            </a:r>
          </a:p>
          <a:p>
            <a:r>
              <a:rPr lang="en-US" sz="1600" b="1" dirty="0"/>
              <a:t>popdensity2010  (population per sq mile): 0.043347 job_density_2013  (</a:t>
            </a:r>
            <a:r>
              <a:rPr lang="en-US" sz="1600" b="1" i="0" dirty="0">
                <a:solidFill>
                  <a:srgbClr val="202124"/>
                </a:solidFill>
                <a:effectLst/>
              </a:rPr>
              <a:t>number of jobs per sq mile): </a:t>
            </a:r>
            <a:r>
              <a:rPr lang="en-US" sz="1600" b="1" dirty="0"/>
              <a:t>0.039791</a:t>
            </a:r>
          </a:p>
        </p:txBody>
      </p:sp>
    </p:spTree>
    <p:extLst>
      <p:ext uri="{BB962C8B-B14F-4D97-AF65-F5344CB8AC3E}">
        <p14:creationId xmlns:p14="http://schemas.microsoft.com/office/powerpoint/2010/main" val="248823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066800" y="642594"/>
            <a:ext cx="10058400" cy="663692"/>
          </a:xfrm>
        </p:spPr>
        <p:txBody>
          <a:bodyPr>
            <a:normAutofit fontScale="90000"/>
          </a:bodyPr>
          <a:lstStyle/>
          <a:p>
            <a:r>
              <a:rPr lang="en-US" b="1" dirty="0"/>
              <a:t>Social, Economic, and Geographic Factors in Life Expectancy (Random Forest Analysis)</a:t>
            </a:r>
          </a:p>
        </p:txBody>
      </p:sp>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5512204" y="1710264"/>
            <a:ext cx="4774796"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Test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Absolute Error: 0.8792662774044289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Squared Error: 4.276068084168778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Root Mean Squared Error: 2.067865586581676 </a:t>
            </a:r>
            <a:r>
              <a:rPr lang="en-US" altLang="en-US" sz="1600" b="1" dirty="0">
                <a:solidFill>
                  <a:srgbClr val="000000"/>
                </a:solidFill>
                <a:latin typeface="+mj-lt"/>
                <a:cs typeface="Calibri" panose="020F0502020204030204" pitchFamily="34" charset="0"/>
              </a:rPr>
              <a:t>Accuracy: 98.87%</a:t>
            </a:r>
            <a:r>
              <a:rPr kumimoji="0" lang="en-US" altLang="en-US" sz="1600" b="1" i="0" u="none" strike="noStrike" cap="none" normalizeH="0" baseline="0" dirty="0">
                <a:ln>
                  <a:noFill/>
                </a:ln>
                <a:solidFill>
                  <a:schemeClr val="tx1"/>
                </a:solidFill>
                <a:effectLst/>
                <a:latin typeface="+mj-lt"/>
                <a:cs typeface="Calibri" panose="020F0502020204030204" pitchFamily="34" charset="0"/>
              </a:rPr>
              <a:t> </a:t>
            </a:r>
          </a:p>
        </p:txBody>
      </p:sp>
      <p:sp>
        <p:nvSpPr>
          <p:cNvPr id="8" name="TextBox 7">
            <a:extLst>
              <a:ext uri="{FF2B5EF4-FFF2-40B4-BE49-F238E27FC236}">
                <a16:creationId xmlns:a16="http://schemas.microsoft.com/office/drawing/2014/main" id="{DCB0739B-E330-4598-823A-7DFC5485227D}"/>
              </a:ext>
            </a:extLst>
          </p:cNvPr>
          <p:cNvSpPr txBox="1"/>
          <p:nvPr/>
        </p:nvSpPr>
        <p:spPr>
          <a:xfrm>
            <a:off x="5512204" y="3028360"/>
            <a:ext cx="6208741" cy="1569660"/>
          </a:xfrm>
          <a:prstGeom prst="rect">
            <a:avLst/>
          </a:prstGeom>
          <a:solidFill>
            <a:schemeClr val="bg1"/>
          </a:solidFill>
        </p:spPr>
        <p:txBody>
          <a:bodyPr wrap="square">
            <a:spAutoFit/>
          </a:bodyPr>
          <a:lstStyle/>
          <a:p>
            <a:r>
              <a:rPr lang="en-US" sz="1600" b="1" dirty="0"/>
              <a:t>feature	                                                       importance</a:t>
            </a:r>
          </a:p>
          <a:p>
            <a:r>
              <a:rPr lang="en-US" sz="1600" b="1" dirty="0"/>
              <a:t>med_hhinc2016 (med household income): 	0.413172</a:t>
            </a:r>
          </a:p>
          <a:p>
            <a:r>
              <a:rPr lang="en-US" sz="1600" b="1" dirty="0"/>
              <a:t>poor_share2010 (fraction of indigent in population): 0.110481</a:t>
            </a:r>
          </a:p>
          <a:p>
            <a:r>
              <a:rPr lang="en-US" sz="1600" b="1" dirty="0"/>
              <a:t>foreign_share2010 (fraction of foreign born): 0.096254</a:t>
            </a:r>
          </a:p>
          <a:p>
            <a:r>
              <a:rPr lang="en-US" sz="1600" b="1" dirty="0"/>
              <a:t>popdensity2010  (population per sq mile): 0.043347 job_density_2013  (</a:t>
            </a:r>
            <a:r>
              <a:rPr lang="en-US" sz="1600" b="1" i="0" dirty="0">
                <a:solidFill>
                  <a:srgbClr val="202124"/>
                </a:solidFill>
                <a:effectLst/>
              </a:rPr>
              <a:t>number of jobs per sq mile): </a:t>
            </a:r>
            <a:r>
              <a:rPr lang="en-US" sz="1600" b="1" dirty="0"/>
              <a:t>0.039791</a:t>
            </a:r>
          </a:p>
        </p:txBody>
      </p:sp>
      <p:sp>
        <p:nvSpPr>
          <p:cNvPr id="4" name="Rectangle 1">
            <a:extLst>
              <a:ext uri="{FF2B5EF4-FFF2-40B4-BE49-F238E27FC236}">
                <a16:creationId xmlns:a16="http://schemas.microsoft.com/office/drawing/2014/main" id="{D2F45B2F-C851-4415-BE09-E0CBA6B0E762}"/>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Mean Absolute Error: 0.8792662774044289 Mean Squared Error: 4.276068084168778 Root Mean Squared Error: 2.067865586581676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08D1501-4BEF-45D5-8E73-28670E1DA32A}"/>
              </a:ext>
            </a:extLst>
          </p:cNvPr>
          <p:cNvSpPr txBox="1"/>
          <p:nvPr/>
        </p:nvSpPr>
        <p:spPr>
          <a:xfrm>
            <a:off x="6096000" y="6488668"/>
            <a:ext cx="6094268" cy="369332"/>
          </a:xfrm>
          <a:prstGeom prst="rect">
            <a:avLst/>
          </a:prstGeom>
          <a:noFill/>
        </p:spPr>
        <p:txBody>
          <a:bodyPr wrap="square">
            <a:spAutoFit/>
          </a:bodyPr>
          <a:lstStyle/>
          <a:p>
            <a:r>
              <a:rPr lang="en-US" sz="1600" b="1" dirty="0"/>
              <a:t>*Data Leakage from Life Expectancy and Income</a:t>
            </a:r>
          </a:p>
        </p:txBody>
      </p:sp>
      <p:pic>
        <p:nvPicPr>
          <p:cNvPr id="5" name="Picture 4">
            <a:extLst>
              <a:ext uri="{FF2B5EF4-FFF2-40B4-BE49-F238E27FC236}">
                <a16:creationId xmlns:a16="http://schemas.microsoft.com/office/drawing/2014/main" id="{F55F56DD-D433-4AD2-90F1-33AB4E784DC1}"/>
              </a:ext>
            </a:extLst>
          </p:cNvPr>
          <p:cNvPicPr>
            <a:picLocks noChangeAspect="1"/>
          </p:cNvPicPr>
          <p:nvPr/>
        </p:nvPicPr>
        <p:blipFill>
          <a:blip r:embed="rId3"/>
          <a:stretch>
            <a:fillRect/>
          </a:stretch>
        </p:blipFill>
        <p:spPr>
          <a:xfrm>
            <a:off x="611704" y="1609236"/>
            <a:ext cx="4775871" cy="4606170"/>
          </a:xfrm>
          <a:prstGeom prst="rect">
            <a:avLst/>
          </a:prstGeom>
        </p:spPr>
      </p:pic>
    </p:spTree>
    <p:extLst>
      <p:ext uri="{BB962C8B-B14F-4D97-AF65-F5344CB8AC3E}">
        <p14:creationId xmlns:p14="http://schemas.microsoft.com/office/powerpoint/2010/main" val="262659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39C5-87D3-4DB7-90FF-913C33258787}"/>
              </a:ext>
            </a:extLst>
          </p:cNvPr>
          <p:cNvSpPr>
            <a:spLocks noGrp="1"/>
          </p:cNvSpPr>
          <p:nvPr>
            <p:ph type="title"/>
          </p:nvPr>
        </p:nvSpPr>
        <p:spPr>
          <a:xfrm>
            <a:off x="1066800" y="642594"/>
            <a:ext cx="10058400" cy="500406"/>
          </a:xfrm>
        </p:spPr>
        <p:txBody>
          <a:bodyPr>
            <a:normAutofit fontScale="90000"/>
          </a:bodyPr>
          <a:lstStyle/>
          <a:p>
            <a:pPr algn="ctr"/>
            <a:r>
              <a:rPr lang="en-US" b="1" dirty="0"/>
              <a:t>The Disconnect</a:t>
            </a:r>
          </a:p>
        </p:txBody>
      </p:sp>
      <p:pic>
        <p:nvPicPr>
          <p:cNvPr id="4" name="Picture 3">
            <a:extLst>
              <a:ext uri="{FF2B5EF4-FFF2-40B4-BE49-F238E27FC236}">
                <a16:creationId xmlns:a16="http://schemas.microsoft.com/office/drawing/2014/main" id="{E571D37A-4F0C-48FD-82B1-771D86413552}"/>
              </a:ext>
            </a:extLst>
          </p:cNvPr>
          <p:cNvPicPr>
            <a:picLocks noChangeAspect="1"/>
          </p:cNvPicPr>
          <p:nvPr/>
        </p:nvPicPr>
        <p:blipFill>
          <a:blip r:embed="rId3"/>
          <a:stretch>
            <a:fillRect/>
          </a:stretch>
        </p:blipFill>
        <p:spPr>
          <a:xfrm>
            <a:off x="1964871" y="1609044"/>
            <a:ext cx="3752850" cy="4040642"/>
          </a:xfrm>
          <a:prstGeom prst="rect">
            <a:avLst/>
          </a:prstGeom>
        </p:spPr>
      </p:pic>
      <p:pic>
        <p:nvPicPr>
          <p:cNvPr id="5" name="Picture 4">
            <a:extLst>
              <a:ext uri="{FF2B5EF4-FFF2-40B4-BE49-F238E27FC236}">
                <a16:creationId xmlns:a16="http://schemas.microsoft.com/office/drawing/2014/main" id="{5CD26FB0-5D2F-4521-B2A0-1E36D978FAF4}"/>
              </a:ext>
            </a:extLst>
          </p:cNvPr>
          <p:cNvPicPr>
            <a:picLocks noChangeAspect="1"/>
          </p:cNvPicPr>
          <p:nvPr/>
        </p:nvPicPr>
        <p:blipFill>
          <a:blip r:embed="rId4"/>
          <a:stretch>
            <a:fillRect/>
          </a:stretch>
        </p:blipFill>
        <p:spPr>
          <a:xfrm>
            <a:off x="6259286" y="1609044"/>
            <a:ext cx="3638550" cy="4040642"/>
          </a:xfrm>
          <a:prstGeom prst="rect">
            <a:avLst/>
          </a:prstGeom>
        </p:spPr>
      </p:pic>
      <p:sp>
        <p:nvSpPr>
          <p:cNvPr id="3" name="TextBox 2">
            <a:extLst>
              <a:ext uri="{FF2B5EF4-FFF2-40B4-BE49-F238E27FC236}">
                <a16:creationId xmlns:a16="http://schemas.microsoft.com/office/drawing/2014/main" id="{2499749D-8F30-45FB-AF50-06873DE221B9}"/>
              </a:ext>
            </a:extLst>
          </p:cNvPr>
          <p:cNvSpPr txBox="1"/>
          <p:nvPr/>
        </p:nvSpPr>
        <p:spPr>
          <a:xfrm>
            <a:off x="538842" y="6057900"/>
            <a:ext cx="2890158" cy="307777"/>
          </a:xfrm>
          <a:prstGeom prst="rect">
            <a:avLst/>
          </a:prstGeom>
          <a:noFill/>
        </p:spPr>
        <p:txBody>
          <a:bodyPr wrap="square" rtlCol="0">
            <a:spAutoFit/>
          </a:bodyPr>
          <a:lstStyle/>
          <a:p>
            <a:r>
              <a:rPr lang="en-US" sz="1400" b="1" dirty="0"/>
              <a:t>Pew Research Jan 2020</a:t>
            </a:r>
          </a:p>
        </p:txBody>
      </p:sp>
    </p:spTree>
    <p:extLst>
      <p:ext uri="{BB962C8B-B14F-4D97-AF65-F5344CB8AC3E}">
        <p14:creationId xmlns:p14="http://schemas.microsoft.com/office/powerpoint/2010/main" val="140085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1415-7295-499C-914B-4F81ED1876BE}"/>
              </a:ext>
            </a:extLst>
          </p:cNvPr>
          <p:cNvSpPr>
            <a:spLocks noGrp="1"/>
          </p:cNvSpPr>
          <p:nvPr>
            <p:ph type="title"/>
          </p:nvPr>
        </p:nvSpPr>
        <p:spPr>
          <a:xfrm>
            <a:off x="1066800" y="283361"/>
            <a:ext cx="10058400" cy="859635"/>
          </a:xfrm>
        </p:spPr>
        <p:txBody>
          <a:bodyPr>
            <a:normAutofit/>
          </a:bodyPr>
          <a:lstStyle/>
          <a:p>
            <a:pPr algn="ctr"/>
            <a:r>
              <a:rPr lang="en-US" sz="3600" b="1" dirty="0"/>
              <a:t>Political Solutions Seem Less Likely…</a:t>
            </a:r>
          </a:p>
        </p:txBody>
      </p:sp>
      <p:pic>
        <p:nvPicPr>
          <p:cNvPr id="5" name="Picture 4">
            <a:extLst>
              <a:ext uri="{FF2B5EF4-FFF2-40B4-BE49-F238E27FC236}">
                <a16:creationId xmlns:a16="http://schemas.microsoft.com/office/drawing/2014/main" id="{6064E6FC-B4F7-4AED-9A52-33D682D41F4E}"/>
              </a:ext>
            </a:extLst>
          </p:cNvPr>
          <p:cNvPicPr>
            <a:picLocks noChangeAspect="1"/>
          </p:cNvPicPr>
          <p:nvPr/>
        </p:nvPicPr>
        <p:blipFill>
          <a:blip r:embed="rId3"/>
          <a:stretch>
            <a:fillRect/>
          </a:stretch>
        </p:blipFill>
        <p:spPr>
          <a:xfrm>
            <a:off x="6417127" y="1330778"/>
            <a:ext cx="5715000" cy="4884627"/>
          </a:xfrm>
          <a:prstGeom prst="rect">
            <a:avLst/>
          </a:prstGeom>
        </p:spPr>
      </p:pic>
      <p:pic>
        <p:nvPicPr>
          <p:cNvPr id="6" name="Picture 5">
            <a:extLst>
              <a:ext uri="{FF2B5EF4-FFF2-40B4-BE49-F238E27FC236}">
                <a16:creationId xmlns:a16="http://schemas.microsoft.com/office/drawing/2014/main" id="{25D27322-92DF-4DDB-B706-BE59F0F0A6EA}"/>
              </a:ext>
            </a:extLst>
          </p:cNvPr>
          <p:cNvPicPr>
            <a:picLocks noChangeAspect="1"/>
          </p:cNvPicPr>
          <p:nvPr/>
        </p:nvPicPr>
        <p:blipFill>
          <a:blip r:embed="rId4"/>
          <a:stretch>
            <a:fillRect/>
          </a:stretch>
        </p:blipFill>
        <p:spPr>
          <a:xfrm>
            <a:off x="14961" y="1330778"/>
            <a:ext cx="6206226" cy="4884627"/>
          </a:xfrm>
          <a:prstGeom prst="rect">
            <a:avLst/>
          </a:prstGeom>
        </p:spPr>
      </p:pic>
    </p:spTree>
    <p:extLst>
      <p:ext uri="{BB962C8B-B14F-4D97-AF65-F5344CB8AC3E}">
        <p14:creationId xmlns:p14="http://schemas.microsoft.com/office/powerpoint/2010/main" val="314975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1415-7295-499C-914B-4F81ED1876BE}"/>
              </a:ext>
            </a:extLst>
          </p:cNvPr>
          <p:cNvSpPr>
            <a:spLocks noGrp="1"/>
          </p:cNvSpPr>
          <p:nvPr>
            <p:ph type="title"/>
          </p:nvPr>
        </p:nvSpPr>
        <p:spPr>
          <a:xfrm>
            <a:off x="1066800" y="283361"/>
            <a:ext cx="10058400" cy="859635"/>
          </a:xfrm>
        </p:spPr>
        <p:txBody>
          <a:bodyPr>
            <a:normAutofit/>
          </a:bodyPr>
          <a:lstStyle/>
          <a:p>
            <a:pPr algn="ctr"/>
            <a:r>
              <a:rPr lang="en-US" sz="3600" b="1" dirty="0"/>
              <a:t>Or Dependent on Political Shifts (Right).</a:t>
            </a:r>
          </a:p>
        </p:txBody>
      </p:sp>
      <p:pic>
        <p:nvPicPr>
          <p:cNvPr id="4" name="Picture 3">
            <a:extLst>
              <a:ext uri="{FF2B5EF4-FFF2-40B4-BE49-F238E27FC236}">
                <a16:creationId xmlns:a16="http://schemas.microsoft.com/office/drawing/2014/main" id="{15759049-F9B5-4A5D-9529-DEF842649910}"/>
              </a:ext>
            </a:extLst>
          </p:cNvPr>
          <p:cNvPicPr>
            <a:picLocks noChangeAspect="1"/>
          </p:cNvPicPr>
          <p:nvPr/>
        </p:nvPicPr>
        <p:blipFill>
          <a:blip r:embed="rId3"/>
          <a:stretch>
            <a:fillRect/>
          </a:stretch>
        </p:blipFill>
        <p:spPr>
          <a:xfrm>
            <a:off x="3292250" y="1748663"/>
            <a:ext cx="5644923" cy="4619482"/>
          </a:xfrm>
          <a:prstGeom prst="rect">
            <a:avLst/>
          </a:prstGeom>
        </p:spPr>
      </p:pic>
      <p:sp>
        <p:nvSpPr>
          <p:cNvPr id="7" name="Title 1">
            <a:extLst>
              <a:ext uri="{FF2B5EF4-FFF2-40B4-BE49-F238E27FC236}">
                <a16:creationId xmlns:a16="http://schemas.microsoft.com/office/drawing/2014/main" id="{F9EB4E71-0206-4055-9A7F-0712B920CEDB}"/>
              </a:ext>
            </a:extLst>
          </p:cNvPr>
          <p:cNvSpPr txBox="1">
            <a:spLocks/>
          </p:cNvSpPr>
          <p:nvPr/>
        </p:nvSpPr>
        <p:spPr>
          <a:xfrm>
            <a:off x="3292250" y="1016012"/>
            <a:ext cx="5644923" cy="73265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2400" b="1" dirty="0"/>
              <a:t>Tax Cuts and Jobs Act of 2017</a:t>
            </a:r>
          </a:p>
        </p:txBody>
      </p:sp>
    </p:spTree>
    <p:extLst>
      <p:ext uri="{BB962C8B-B14F-4D97-AF65-F5344CB8AC3E}">
        <p14:creationId xmlns:p14="http://schemas.microsoft.com/office/powerpoint/2010/main" val="343053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1415-7295-499C-914B-4F81ED1876BE}"/>
              </a:ext>
            </a:extLst>
          </p:cNvPr>
          <p:cNvSpPr>
            <a:spLocks noGrp="1"/>
          </p:cNvSpPr>
          <p:nvPr>
            <p:ph type="title"/>
          </p:nvPr>
        </p:nvSpPr>
        <p:spPr>
          <a:xfrm>
            <a:off x="1066800" y="283361"/>
            <a:ext cx="10058400" cy="859635"/>
          </a:xfrm>
        </p:spPr>
        <p:txBody>
          <a:bodyPr>
            <a:normAutofit/>
          </a:bodyPr>
          <a:lstStyle/>
          <a:p>
            <a:pPr algn="ctr"/>
            <a:r>
              <a:rPr lang="en-US" sz="3600" b="1" dirty="0"/>
              <a:t>Or Dependent on Political Shifts (Left).</a:t>
            </a:r>
          </a:p>
        </p:txBody>
      </p:sp>
      <p:sp>
        <p:nvSpPr>
          <p:cNvPr id="9" name="Title 1">
            <a:extLst>
              <a:ext uri="{FF2B5EF4-FFF2-40B4-BE49-F238E27FC236}">
                <a16:creationId xmlns:a16="http://schemas.microsoft.com/office/drawing/2014/main" id="{30A005C7-D074-4A37-B3F3-8B5A0CED2904}"/>
              </a:ext>
            </a:extLst>
          </p:cNvPr>
          <p:cNvSpPr txBox="1">
            <a:spLocks/>
          </p:cNvSpPr>
          <p:nvPr/>
        </p:nvSpPr>
        <p:spPr>
          <a:xfrm>
            <a:off x="3467098" y="964233"/>
            <a:ext cx="5644923" cy="73265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2400" b="1" i="0" dirty="0">
                <a:solidFill>
                  <a:srgbClr val="0B0B0B"/>
                </a:solidFill>
                <a:effectLst/>
                <a:latin typeface="Roboto Condensed"/>
              </a:rPr>
              <a:t>American Rescue Plan </a:t>
            </a:r>
            <a:r>
              <a:rPr lang="en-US" sz="2400" b="1" dirty="0"/>
              <a:t>of 2021</a:t>
            </a:r>
          </a:p>
        </p:txBody>
      </p:sp>
      <p:pic>
        <p:nvPicPr>
          <p:cNvPr id="11" name="Picture 10">
            <a:extLst>
              <a:ext uri="{FF2B5EF4-FFF2-40B4-BE49-F238E27FC236}">
                <a16:creationId xmlns:a16="http://schemas.microsoft.com/office/drawing/2014/main" id="{C4EB901B-DDA2-4074-8741-E70D97468AEF}"/>
              </a:ext>
            </a:extLst>
          </p:cNvPr>
          <p:cNvPicPr>
            <a:picLocks noChangeAspect="1"/>
          </p:cNvPicPr>
          <p:nvPr/>
        </p:nvPicPr>
        <p:blipFill>
          <a:blip r:embed="rId3"/>
          <a:stretch>
            <a:fillRect/>
          </a:stretch>
        </p:blipFill>
        <p:spPr>
          <a:xfrm>
            <a:off x="462639" y="1538424"/>
            <a:ext cx="5792688" cy="4892385"/>
          </a:xfrm>
          <a:prstGeom prst="rect">
            <a:avLst/>
          </a:prstGeom>
        </p:spPr>
      </p:pic>
      <p:pic>
        <p:nvPicPr>
          <p:cNvPr id="4" name="Picture 3">
            <a:extLst>
              <a:ext uri="{FF2B5EF4-FFF2-40B4-BE49-F238E27FC236}">
                <a16:creationId xmlns:a16="http://schemas.microsoft.com/office/drawing/2014/main" id="{360C2B36-6D62-4511-B036-260BED50DD64}"/>
              </a:ext>
            </a:extLst>
          </p:cNvPr>
          <p:cNvPicPr>
            <a:picLocks noChangeAspect="1"/>
          </p:cNvPicPr>
          <p:nvPr/>
        </p:nvPicPr>
        <p:blipFill>
          <a:blip r:embed="rId4"/>
          <a:stretch>
            <a:fillRect/>
          </a:stretch>
        </p:blipFill>
        <p:spPr>
          <a:xfrm>
            <a:off x="6225641" y="1538424"/>
            <a:ext cx="5503720" cy="4892385"/>
          </a:xfrm>
          <a:prstGeom prst="rect">
            <a:avLst/>
          </a:prstGeom>
        </p:spPr>
      </p:pic>
    </p:spTree>
    <p:extLst>
      <p:ext uri="{BB962C8B-B14F-4D97-AF65-F5344CB8AC3E}">
        <p14:creationId xmlns:p14="http://schemas.microsoft.com/office/powerpoint/2010/main" val="134141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5" name="Title 4">
            <a:extLst>
              <a:ext uri="{FF2B5EF4-FFF2-40B4-BE49-F238E27FC236}">
                <a16:creationId xmlns:a16="http://schemas.microsoft.com/office/drawing/2014/main" id="{CF9A7E7F-CCF4-4838-99C1-F007E281FEA3}"/>
              </a:ext>
            </a:extLst>
          </p:cNvPr>
          <p:cNvSpPr>
            <a:spLocks noGrp="1"/>
          </p:cNvSpPr>
          <p:nvPr>
            <p:ph type="ctrTitle"/>
          </p:nvPr>
        </p:nvSpPr>
        <p:spPr>
          <a:xfrm>
            <a:off x="1566895" y="125084"/>
            <a:ext cx="8933796" cy="1066407"/>
          </a:xfrm>
        </p:spPr>
        <p:txBody>
          <a:bodyPr>
            <a:normAutofit/>
          </a:bodyPr>
          <a:lstStyle/>
          <a:p>
            <a:r>
              <a:rPr lang="en-US" sz="2800" b="1" dirty="0">
                <a:solidFill>
                  <a:schemeClr val="bg1"/>
                </a:solidFill>
              </a:rPr>
              <a:t>ENDING</a:t>
            </a:r>
            <a:r>
              <a:rPr lang="en-US" sz="2800" dirty="0">
                <a:solidFill>
                  <a:schemeClr val="bg1"/>
                </a:solidFill>
              </a:rPr>
              <a:t> </a:t>
            </a:r>
          </a:p>
        </p:txBody>
      </p:sp>
      <p:pic>
        <p:nvPicPr>
          <p:cNvPr id="8" name="Picture 7">
            <a:extLst>
              <a:ext uri="{FF2B5EF4-FFF2-40B4-BE49-F238E27FC236}">
                <a16:creationId xmlns:a16="http://schemas.microsoft.com/office/drawing/2014/main" id="{B2F86052-6E1F-4E56-8183-BE4BAF53DDF5}"/>
              </a:ext>
            </a:extLst>
          </p:cNvPr>
          <p:cNvPicPr>
            <a:picLocks noChangeAspect="1"/>
          </p:cNvPicPr>
          <p:nvPr/>
        </p:nvPicPr>
        <p:blipFill>
          <a:blip r:embed="rId3"/>
          <a:stretch>
            <a:fillRect/>
          </a:stretch>
        </p:blipFill>
        <p:spPr>
          <a:xfrm>
            <a:off x="1629101" y="1660074"/>
            <a:ext cx="8988875" cy="3389394"/>
          </a:xfrm>
          <a:prstGeom prst="rect">
            <a:avLst/>
          </a:prstGeom>
        </p:spPr>
      </p:pic>
    </p:spTree>
    <p:extLst>
      <p:ext uri="{BB962C8B-B14F-4D97-AF65-F5344CB8AC3E}">
        <p14:creationId xmlns:p14="http://schemas.microsoft.com/office/powerpoint/2010/main" val="14188926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EC1B13-93E3-46E2-9620-A881CA305630}"/>
              </a:ext>
            </a:extLst>
          </p:cNvPr>
          <p:cNvPicPr>
            <a:picLocks noChangeAspect="1"/>
          </p:cNvPicPr>
          <p:nvPr/>
        </p:nvPicPr>
        <p:blipFill>
          <a:blip r:embed="rId3"/>
          <a:stretch>
            <a:fillRect/>
          </a:stretch>
        </p:blipFill>
        <p:spPr>
          <a:xfrm>
            <a:off x="1499756" y="27710"/>
            <a:ext cx="9071264" cy="6657358"/>
          </a:xfrm>
          <a:prstGeom prst="rect">
            <a:avLst/>
          </a:prstGeom>
        </p:spPr>
      </p:pic>
    </p:spTree>
    <p:extLst>
      <p:ext uri="{BB962C8B-B14F-4D97-AF65-F5344CB8AC3E}">
        <p14:creationId xmlns:p14="http://schemas.microsoft.com/office/powerpoint/2010/main" val="247792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C719-7B55-4841-9232-798B2289AC34}"/>
              </a:ext>
            </a:extLst>
          </p:cNvPr>
          <p:cNvSpPr>
            <a:spLocks noGrp="1"/>
          </p:cNvSpPr>
          <p:nvPr>
            <p:ph type="title"/>
          </p:nvPr>
        </p:nvSpPr>
        <p:spPr/>
        <p:txBody>
          <a:bodyPr/>
          <a:lstStyle/>
          <a:p>
            <a:endParaRPr lang="en-US"/>
          </a:p>
        </p:txBody>
      </p:sp>
      <p:pic>
        <p:nvPicPr>
          <p:cNvPr id="8" name="Content Placeholder 7" descr="Chart, line chart&#10;&#10;Description automatically generated">
            <a:extLst>
              <a:ext uri="{FF2B5EF4-FFF2-40B4-BE49-F238E27FC236}">
                <a16:creationId xmlns:a16="http://schemas.microsoft.com/office/drawing/2014/main" id="{816782C7-66B2-4A14-B800-6DC02AFA6B12}"/>
              </a:ext>
            </a:extLst>
          </p:cNvPr>
          <p:cNvPicPr>
            <a:picLocks noGrp="1" noChangeAspect="1"/>
          </p:cNvPicPr>
          <p:nvPr>
            <p:ph idx="1"/>
          </p:nvPr>
        </p:nvPicPr>
        <p:blipFill>
          <a:blip r:embed="rId3"/>
          <a:stretch>
            <a:fillRect/>
          </a:stretch>
        </p:blipFill>
        <p:spPr>
          <a:xfrm>
            <a:off x="3208735" y="2103438"/>
            <a:ext cx="5774530" cy="3849687"/>
          </a:xfrm>
        </p:spPr>
      </p:pic>
      <p:pic>
        <p:nvPicPr>
          <p:cNvPr id="4" name="Picture 3">
            <a:extLst>
              <a:ext uri="{FF2B5EF4-FFF2-40B4-BE49-F238E27FC236}">
                <a16:creationId xmlns:a16="http://schemas.microsoft.com/office/drawing/2014/main" id="{3A7D6154-7F1F-4E6E-A277-2B8CF73FEA8D}"/>
              </a:ext>
            </a:extLst>
          </p:cNvPr>
          <p:cNvPicPr>
            <a:picLocks noChangeAspect="1"/>
          </p:cNvPicPr>
          <p:nvPr/>
        </p:nvPicPr>
        <p:blipFill>
          <a:blip r:embed="rId4"/>
          <a:stretch>
            <a:fillRect/>
          </a:stretch>
        </p:blipFill>
        <p:spPr>
          <a:xfrm>
            <a:off x="952500" y="0"/>
            <a:ext cx="10287000" cy="6858000"/>
          </a:xfrm>
          <a:prstGeom prst="rect">
            <a:avLst/>
          </a:prstGeom>
        </p:spPr>
      </p:pic>
      <p:pic>
        <p:nvPicPr>
          <p:cNvPr id="5" name="Picture 4">
            <a:extLst>
              <a:ext uri="{FF2B5EF4-FFF2-40B4-BE49-F238E27FC236}">
                <a16:creationId xmlns:a16="http://schemas.microsoft.com/office/drawing/2014/main" id="{BC468F07-7483-4E02-B86E-0CE7DFBE76FD}"/>
              </a:ext>
            </a:extLst>
          </p:cNvPr>
          <p:cNvPicPr>
            <a:picLocks noChangeAspect="1"/>
          </p:cNvPicPr>
          <p:nvPr/>
        </p:nvPicPr>
        <p:blipFill>
          <a:blip r:embed="rId5"/>
          <a:stretch>
            <a:fillRect/>
          </a:stretch>
        </p:blipFill>
        <p:spPr>
          <a:xfrm>
            <a:off x="1480919" y="1079311"/>
            <a:ext cx="1882303" cy="1577477"/>
          </a:xfrm>
          <a:prstGeom prst="rect">
            <a:avLst/>
          </a:prstGeom>
        </p:spPr>
      </p:pic>
      <p:pic>
        <p:nvPicPr>
          <p:cNvPr id="6" name="Picture 5">
            <a:extLst>
              <a:ext uri="{FF2B5EF4-FFF2-40B4-BE49-F238E27FC236}">
                <a16:creationId xmlns:a16="http://schemas.microsoft.com/office/drawing/2014/main" id="{47E262EA-15F0-40E9-A57F-B1B6F96402E3}"/>
              </a:ext>
            </a:extLst>
          </p:cNvPr>
          <p:cNvPicPr>
            <a:picLocks noChangeAspect="1"/>
          </p:cNvPicPr>
          <p:nvPr/>
        </p:nvPicPr>
        <p:blipFill>
          <a:blip r:embed="rId6"/>
          <a:stretch>
            <a:fillRect/>
          </a:stretch>
        </p:blipFill>
        <p:spPr>
          <a:xfrm>
            <a:off x="9004581" y="2625020"/>
            <a:ext cx="1889924" cy="1607959"/>
          </a:xfrm>
          <a:prstGeom prst="rect">
            <a:avLst/>
          </a:prstGeom>
        </p:spPr>
      </p:pic>
    </p:spTree>
    <p:extLst>
      <p:ext uri="{BB962C8B-B14F-4D97-AF65-F5344CB8AC3E}">
        <p14:creationId xmlns:p14="http://schemas.microsoft.com/office/powerpoint/2010/main" val="104592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2B1E-300D-4B57-99D2-971DFA376D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542FB5-173A-4AC9-BC59-0613AF2CB945}"/>
              </a:ext>
            </a:extLst>
          </p:cNvPr>
          <p:cNvSpPr>
            <a:spLocks noGrp="1"/>
          </p:cNvSpPr>
          <p:nvPr>
            <p:ph idx="1"/>
          </p:nvPr>
        </p:nvSpPr>
        <p:spPr/>
        <p:txBody>
          <a:bodyPr/>
          <a:lstStyle/>
          <a:p>
            <a:endParaRPr lang="en-US"/>
          </a:p>
        </p:txBody>
      </p:sp>
      <p:grpSp>
        <p:nvGrpSpPr>
          <p:cNvPr id="4" name="Group 4">
            <a:extLst>
              <a:ext uri="{FF2B5EF4-FFF2-40B4-BE49-F238E27FC236}">
                <a16:creationId xmlns:a16="http://schemas.microsoft.com/office/drawing/2014/main" id="{E1E2C646-567F-4A36-A011-98980590E542}"/>
              </a:ext>
            </a:extLst>
          </p:cNvPr>
          <p:cNvGrpSpPr>
            <a:grpSpLocks noChangeAspect="1"/>
          </p:cNvGrpSpPr>
          <p:nvPr/>
        </p:nvGrpSpPr>
        <p:grpSpPr bwMode="auto">
          <a:xfrm>
            <a:off x="0" y="103188"/>
            <a:ext cx="12066814" cy="6651625"/>
            <a:chOff x="0" y="65"/>
            <a:chExt cx="5760" cy="4190"/>
          </a:xfrm>
        </p:grpSpPr>
        <p:sp>
          <p:nvSpPr>
            <p:cNvPr id="5" name="AutoShape 3">
              <a:extLst>
                <a:ext uri="{FF2B5EF4-FFF2-40B4-BE49-F238E27FC236}">
                  <a16:creationId xmlns:a16="http://schemas.microsoft.com/office/drawing/2014/main" id="{F5F01924-7118-4168-8DA7-5E5CDA00A1D6}"/>
                </a:ext>
              </a:extLst>
            </p:cNvPr>
            <p:cNvSpPr>
              <a:spLocks noChangeAspect="1" noChangeArrowheads="1" noTextEdit="1"/>
            </p:cNvSpPr>
            <p:nvPr/>
          </p:nvSpPr>
          <p:spPr bwMode="auto">
            <a:xfrm>
              <a:off x="0" y="65"/>
              <a:ext cx="5760" cy="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205">
              <a:extLst>
                <a:ext uri="{FF2B5EF4-FFF2-40B4-BE49-F238E27FC236}">
                  <a16:creationId xmlns:a16="http://schemas.microsoft.com/office/drawing/2014/main" id="{605A617E-E8F0-4A60-AAC0-F7E237C5E5D2}"/>
                </a:ext>
              </a:extLst>
            </p:cNvPr>
            <p:cNvGrpSpPr>
              <a:grpSpLocks/>
            </p:cNvGrpSpPr>
            <p:nvPr/>
          </p:nvGrpSpPr>
          <p:grpSpPr bwMode="auto">
            <a:xfrm>
              <a:off x="548" y="449"/>
              <a:ext cx="5083" cy="3216"/>
              <a:chOff x="548" y="449"/>
              <a:chExt cx="5083" cy="3216"/>
            </a:xfrm>
          </p:grpSpPr>
          <p:sp>
            <p:nvSpPr>
              <p:cNvPr id="48" name="Rectangle 7">
                <a:extLst>
                  <a:ext uri="{FF2B5EF4-FFF2-40B4-BE49-F238E27FC236}">
                    <a16:creationId xmlns:a16="http://schemas.microsoft.com/office/drawing/2014/main" id="{798BE5AC-529A-4241-BE37-585D58FF180A}"/>
                  </a:ext>
                </a:extLst>
              </p:cNvPr>
              <p:cNvSpPr>
                <a:spLocks noChangeArrowheads="1"/>
              </p:cNvSpPr>
              <p:nvPr/>
            </p:nvSpPr>
            <p:spPr bwMode="auto">
              <a:xfrm>
                <a:off x="548" y="449"/>
                <a:ext cx="5083" cy="3216"/>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Line 8">
                <a:extLst>
                  <a:ext uri="{FF2B5EF4-FFF2-40B4-BE49-F238E27FC236}">
                    <a16:creationId xmlns:a16="http://schemas.microsoft.com/office/drawing/2014/main" id="{7D9744FF-658A-4458-9767-348D98524811}"/>
                  </a:ext>
                </a:extLst>
              </p:cNvPr>
              <p:cNvSpPr>
                <a:spLocks noChangeShapeType="1"/>
              </p:cNvSpPr>
              <p:nvPr/>
            </p:nvSpPr>
            <p:spPr bwMode="auto">
              <a:xfrm>
                <a:off x="548" y="3571"/>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9">
                <a:extLst>
                  <a:ext uri="{FF2B5EF4-FFF2-40B4-BE49-F238E27FC236}">
                    <a16:creationId xmlns:a16="http://schemas.microsoft.com/office/drawing/2014/main" id="{E7F9691A-AC4E-40C1-BD5A-BCCA98AA069B}"/>
                  </a:ext>
                </a:extLst>
              </p:cNvPr>
              <p:cNvSpPr>
                <a:spLocks noChangeShapeType="1"/>
              </p:cNvSpPr>
              <p:nvPr/>
            </p:nvSpPr>
            <p:spPr bwMode="auto">
              <a:xfrm>
                <a:off x="548" y="2813"/>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10">
                <a:extLst>
                  <a:ext uri="{FF2B5EF4-FFF2-40B4-BE49-F238E27FC236}">
                    <a16:creationId xmlns:a16="http://schemas.microsoft.com/office/drawing/2014/main" id="{198C2713-2642-491E-AFD7-4C7F24FC85A7}"/>
                  </a:ext>
                </a:extLst>
              </p:cNvPr>
              <p:cNvSpPr>
                <a:spLocks noChangeShapeType="1"/>
              </p:cNvSpPr>
              <p:nvPr/>
            </p:nvSpPr>
            <p:spPr bwMode="auto">
              <a:xfrm>
                <a:off x="548" y="2055"/>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11">
                <a:extLst>
                  <a:ext uri="{FF2B5EF4-FFF2-40B4-BE49-F238E27FC236}">
                    <a16:creationId xmlns:a16="http://schemas.microsoft.com/office/drawing/2014/main" id="{1EDFE417-F26D-45D5-AC53-36A86ACC5AC8}"/>
                  </a:ext>
                </a:extLst>
              </p:cNvPr>
              <p:cNvSpPr>
                <a:spLocks noChangeShapeType="1"/>
              </p:cNvSpPr>
              <p:nvPr/>
            </p:nvSpPr>
            <p:spPr bwMode="auto">
              <a:xfrm>
                <a:off x="548" y="1298"/>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2">
                <a:extLst>
                  <a:ext uri="{FF2B5EF4-FFF2-40B4-BE49-F238E27FC236}">
                    <a16:creationId xmlns:a16="http://schemas.microsoft.com/office/drawing/2014/main" id="{5ECBD59A-02DB-4F5B-99C4-0C2755A0C4C8}"/>
                  </a:ext>
                </a:extLst>
              </p:cNvPr>
              <p:cNvSpPr>
                <a:spLocks noChangeShapeType="1"/>
              </p:cNvSpPr>
              <p:nvPr/>
            </p:nvSpPr>
            <p:spPr bwMode="auto">
              <a:xfrm>
                <a:off x="548" y="540"/>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Oval 13">
                <a:extLst>
                  <a:ext uri="{FF2B5EF4-FFF2-40B4-BE49-F238E27FC236}">
                    <a16:creationId xmlns:a16="http://schemas.microsoft.com/office/drawing/2014/main" id="{402723B1-0740-4979-B416-E15F74057B14}"/>
                  </a:ext>
                </a:extLst>
              </p:cNvPr>
              <p:cNvSpPr>
                <a:spLocks noChangeArrowheads="1"/>
              </p:cNvSpPr>
              <p:nvPr/>
            </p:nvSpPr>
            <p:spPr bwMode="auto">
              <a:xfrm>
                <a:off x="670" y="313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Oval 14">
                <a:extLst>
                  <a:ext uri="{FF2B5EF4-FFF2-40B4-BE49-F238E27FC236}">
                    <a16:creationId xmlns:a16="http://schemas.microsoft.com/office/drawing/2014/main" id="{7B187F0A-0B1C-4F56-86E5-29BB7C411591}"/>
                  </a:ext>
                </a:extLst>
              </p:cNvPr>
              <p:cNvSpPr>
                <a:spLocks noChangeArrowheads="1"/>
              </p:cNvSpPr>
              <p:nvPr/>
            </p:nvSpPr>
            <p:spPr bwMode="auto">
              <a:xfrm>
                <a:off x="719" y="286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Oval 15">
                <a:extLst>
                  <a:ext uri="{FF2B5EF4-FFF2-40B4-BE49-F238E27FC236}">
                    <a16:creationId xmlns:a16="http://schemas.microsoft.com/office/drawing/2014/main" id="{22052620-7022-4554-9E92-00773F20FD6D}"/>
                  </a:ext>
                </a:extLst>
              </p:cNvPr>
              <p:cNvSpPr>
                <a:spLocks noChangeArrowheads="1"/>
              </p:cNvSpPr>
              <p:nvPr/>
            </p:nvSpPr>
            <p:spPr bwMode="auto">
              <a:xfrm>
                <a:off x="768" y="272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16">
                <a:extLst>
                  <a:ext uri="{FF2B5EF4-FFF2-40B4-BE49-F238E27FC236}">
                    <a16:creationId xmlns:a16="http://schemas.microsoft.com/office/drawing/2014/main" id="{55B68051-2639-4DFB-BA71-83033834E0AC}"/>
                  </a:ext>
                </a:extLst>
              </p:cNvPr>
              <p:cNvSpPr>
                <a:spLocks noChangeArrowheads="1"/>
              </p:cNvSpPr>
              <p:nvPr/>
            </p:nvSpPr>
            <p:spPr bwMode="auto">
              <a:xfrm>
                <a:off x="817" y="266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17">
                <a:extLst>
                  <a:ext uri="{FF2B5EF4-FFF2-40B4-BE49-F238E27FC236}">
                    <a16:creationId xmlns:a16="http://schemas.microsoft.com/office/drawing/2014/main" id="{E569096C-56E6-4911-B706-00A1D46884B3}"/>
                  </a:ext>
                </a:extLst>
              </p:cNvPr>
              <p:cNvSpPr>
                <a:spLocks noChangeArrowheads="1"/>
              </p:cNvSpPr>
              <p:nvPr/>
            </p:nvSpPr>
            <p:spPr bwMode="auto">
              <a:xfrm>
                <a:off x="866" y="263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Oval 18">
                <a:extLst>
                  <a:ext uri="{FF2B5EF4-FFF2-40B4-BE49-F238E27FC236}">
                    <a16:creationId xmlns:a16="http://schemas.microsoft.com/office/drawing/2014/main" id="{F229FC7B-BA1B-4C54-8D4A-4B2212584572}"/>
                  </a:ext>
                </a:extLst>
              </p:cNvPr>
              <p:cNvSpPr>
                <a:spLocks noChangeArrowheads="1"/>
              </p:cNvSpPr>
              <p:nvPr/>
            </p:nvSpPr>
            <p:spPr bwMode="auto">
              <a:xfrm>
                <a:off x="915" y="261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Oval 19">
                <a:extLst>
                  <a:ext uri="{FF2B5EF4-FFF2-40B4-BE49-F238E27FC236}">
                    <a16:creationId xmlns:a16="http://schemas.microsoft.com/office/drawing/2014/main" id="{2174B572-C6F0-4641-B78D-EA5E499D33F2}"/>
                  </a:ext>
                </a:extLst>
              </p:cNvPr>
              <p:cNvSpPr>
                <a:spLocks noChangeArrowheads="1"/>
              </p:cNvSpPr>
              <p:nvPr/>
            </p:nvSpPr>
            <p:spPr bwMode="auto">
              <a:xfrm>
                <a:off x="963" y="260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Oval 20">
                <a:extLst>
                  <a:ext uri="{FF2B5EF4-FFF2-40B4-BE49-F238E27FC236}">
                    <a16:creationId xmlns:a16="http://schemas.microsoft.com/office/drawing/2014/main" id="{5E910ED9-E45C-4F35-9DBA-532EF210BEE5}"/>
                  </a:ext>
                </a:extLst>
              </p:cNvPr>
              <p:cNvSpPr>
                <a:spLocks noChangeArrowheads="1"/>
              </p:cNvSpPr>
              <p:nvPr/>
            </p:nvSpPr>
            <p:spPr bwMode="auto">
              <a:xfrm>
                <a:off x="1012" y="261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Oval 21">
                <a:extLst>
                  <a:ext uri="{FF2B5EF4-FFF2-40B4-BE49-F238E27FC236}">
                    <a16:creationId xmlns:a16="http://schemas.microsoft.com/office/drawing/2014/main" id="{B045F41E-8BFB-4FFE-AE3C-A275E0E300CE}"/>
                  </a:ext>
                </a:extLst>
              </p:cNvPr>
              <p:cNvSpPr>
                <a:spLocks noChangeArrowheads="1"/>
              </p:cNvSpPr>
              <p:nvPr/>
            </p:nvSpPr>
            <p:spPr bwMode="auto">
              <a:xfrm>
                <a:off x="1061" y="258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Oval 22">
                <a:extLst>
                  <a:ext uri="{FF2B5EF4-FFF2-40B4-BE49-F238E27FC236}">
                    <a16:creationId xmlns:a16="http://schemas.microsoft.com/office/drawing/2014/main" id="{0AAC8130-C525-4310-BDDE-295999741F06}"/>
                  </a:ext>
                </a:extLst>
              </p:cNvPr>
              <p:cNvSpPr>
                <a:spLocks noChangeArrowheads="1"/>
              </p:cNvSpPr>
              <p:nvPr/>
            </p:nvSpPr>
            <p:spPr bwMode="auto">
              <a:xfrm>
                <a:off x="1110" y="258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23">
                <a:extLst>
                  <a:ext uri="{FF2B5EF4-FFF2-40B4-BE49-F238E27FC236}">
                    <a16:creationId xmlns:a16="http://schemas.microsoft.com/office/drawing/2014/main" id="{FB878473-DC7C-44DA-B3C2-29CA6B8A57C4}"/>
                  </a:ext>
                </a:extLst>
              </p:cNvPr>
              <p:cNvSpPr>
                <a:spLocks noChangeArrowheads="1"/>
              </p:cNvSpPr>
              <p:nvPr/>
            </p:nvSpPr>
            <p:spPr bwMode="auto">
              <a:xfrm>
                <a:off x="1159" y="257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Oval 24">
                <a:extLst>
                  <a:ext uri="{FF2B5EF4-FFF2-40B4-BE49-F238E27FC236}">
                    <a16:creationId xmlns:a16="http://schemas.microsoft.com/office/drawing/2014/main" id="{C1C885F9-665D-43F5-B304-7041C8DD0BEA}"/>
                  </a:ext>
                </a:extLst>
              </p:cNvPr>
              <p:cNvSpPr>
                <a:spLocks noChangeArrowheads="1"/>
              </p:cNvSpPr>
              <p:nvPr/>
            </p:nvSpPr>
            <p:spPr bwMode="auto">
              <a:xfrm>
                <a:off x="1208" y="255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25">
                <a:extLst>
                  <a:ext uri="{FF2B5EF4-FFF2-40B4-BE49-F238E27FC236}">
                    <a16:creationId xmlns:a16="http://schemas.microsoft.com/office/drawing/2014/main" id="{A640DE08-8305-4D8D-8B02-FD98D64B5D65}"/>
                  </a:ext>
                </a:extLst>
              </p:cNvPr>
              <p:cNvSpPr>
                <a:spLocks noChangeArrowheads="1"/>
              </p:cNvSpPr>
              <p:nvPr/>
            </p:nvSpPr>
            <p:spPr bwMode="auto">
              <a:xfrm>
                <a:off x="1257" y="253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26">
                <a:extLst>
                  <a:ext uri="{FF2B5EF4-FFF2-40B4-BE49-F238E27FC236}">
                    <a16:creationId xmlns:a16="http://schemas.microsoft.com/office/drawing/2014/main" id="{771E5198-7E81-4249-914F-404BBAE70CE0}"/>
                  </a:ext>
                </a:extLst>
              </p:cNvPr>
              <p:cNvSpPr>
                <a:spLocks noChangeArrowheads="1"/>
              </p:cNvSpPr>
              <p:nvPr/>
            </p:nvSpPr>
            <p:spPr bwMode="auto">
              <a:xfrm>
                <a:off x="1306" y="2516"/>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27">
                <a:extLst>
                  <a:ext uri="{FF2B5EF4-FFF2-40B4-BE49-F238E27FC236}">
                    <a16:creationId xmlns:a16="http://schemas.microsoft.com/office/drawing/2014/main" id="{CC82A85F-FB81-4D92-8CF1-13B3B15C0133}"/>
                  </a:ext>
                </a:extLst>
              </p:cNvPr>
              <p:cNvSpPr>
                <a:spLocks noChangeArrowheads="1"/>
              </p:cNvSpPr>
              <p:nvPr/>
            </p:nvSpPr>
            <p:spPr bwMode="auto">
              <a:xfrm>
                <a:off x="1354" y="249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Oval 28">
                <a:extLst>
                  <a:ext uri="{FF2B5EF4-FFF2-40B4-BE49-F238E27FC236}">
                    <a16:creationId xmlns:a16="http://schemas.microsoft.com/office/drawing/2014/main" id="{906FC174-A7D3-4450-914B-7575ACFAE782}"/>
                  </a:ext>
                </a:extLst>
              </p:cNvPr>
              <p:cNvSpPr>
                <a:spLocks noChangeArrowheads="1"/>
              </p:cNvSpPr>
              <p:nvPr/>
            </p:nvSpPr>
            <p:spPr bwMode="auto">
              <a:xfrm>
                <a:off x="1403" y="247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29">
                <a:extLst>
                  <a:ext uri="{FF2B5EF4-FFF2-40B4-BE49-F238E27FC236}">
                    <a16:creationId xmlns:a16="http://schemas.microsoft.com/office/drawing/2014/main" id="{5271C6E9-2C98-4BB8-A144-771DC6E472C1}"/>
                  </a:ext>
                </a:extLst>
              </p:cNvPr>
              <p:cNvSpPr>
                <a:spLocks noChangeArrowheads="1"/>
              </p:cNvSpPr>
              <p:nvPr/>
            </p:nvSpPr>
            <p:spPr bwMode="auto">
              <a:xfrm>
                <a:off x="1452" y="243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30">
                <a:extLst>
                  <a:ext uri="{FF2B5EF4-FFF2-40B4-BE49-F238E27FC236}">
                    <a16:creationId xmlns:a16="http://schemas.microsoft.com/office/drawing/2014/main" id="{232EAF47-5391-4E99-95C6-AB8F2573B0B1}"/>
                  </a:ext>
                </a:extLst>
              </p:cNvPr>
              <p:cNvSpPr>
                <a:spLocks noChangeArrowheads="1"/>
              </p:cNvSpPr>
              <p:nvPr/>
            </p:nvSpPr>
            <p:spPr bwMode="auto">
              <a:xfrm>
                <a:off x="1501" y="242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Oval 31">
                <a:extLst>
                  <a:ext uri="{FF2B5EF4-FFF2-40B4-BE49-F238E27FC236}">
                    <a16:creationId xmlns:a16="http://schemas.microsoft.com/office/drawing/2014/main" id="{A289AAE3-A79F-4897-B78E-8795D7251438}"/>
                  </a:ext>
                </a:extLst>
              </p:cNvPr>
              <p:cNvSpPr>
                <a:spLocks noChangeArrowheads="1"/>
              </p:cNvSpPr>
              <p:nvPr/>
            </p:nvSpPr>
            <p:spPr bwMode="auto">
              <a:xfrm>
                <a:off x="1550" y="239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32">
                <a:extLst>
                  <a:ext uri="{FF2B5EF4-FFF2-40B4-BE49-F238E27FC236}">
                    <a16:creationId xmlns:a16="http://schemas.microsoft.com/office/drawing/2014/main" id="{4F9D7F19-DA75-4334-92DD-5A389B24F74C}"/>
                  </a:ext>
                </a:extLst>
              </p:cNvPr>
              <p:cNvSpPr>
                <a:spLocks noChangeArrowheads="1"/>
              </p:cNvSpPr>
              <p:nvPr/>
            </p:nvSpPr>
            <p:spPr bwMode="auto">
              <a:xfrm>
                <a:off x="1599" y="238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Oval 33">
                <a:extLst>
                  <a:ext uri="{FF2B5EF4-FFF2-40B4-BE49-F238E27FC236}">
                    <a16:creationId xmlns:a16="http://schemas.microsoft.com/office/drawing/2014/main" id="{B8CB3E57-68F9-4EE9-A1CA-34F56BA44ACD}"/>
                  </a:ext>
                </a:extLst>
              </p:cNvPr>
              <p:cNvSpPr>
                <a:spLocks noChangeArrowheads="1"/>
              </p:cNvSpPr>
              <p:nvPr/>
            </p:nvSpPr>
            <p:spPr bwMode="auto">
              <a:xfrm>
                <a:off x="1648" y="2349"/>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34">
                <a:extLst>
                  <a:ext uri="{FF2B5EF4-FFF2-40B4-BE49-F238E27FC236}">
                    <a16:creationId xmlns:a16="http://schemas.microsoft.com/office/drawing/2014/main" id="{8FAE60F3-4788-42D5-8BF9-58B1624168A7}"/>
                  </a:ext>
                </a:extLst>
              </p:cNvPr>
              <p:cNvSpPr>
                <a:spLocks noChangeArrowheads="1"/>
              </p:cNvSpPr>
              <p:nvPr/>
            </p:nvSpPr>
            <p:spPr bwMode="auto">
              <a:xfrm>
                <a:off x="1697" y="2317"/>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Oval 35">
                <a:extLst>
                  <a:ext uri="{FF2B5EF4-FFF2-40B4-BE49-F238E27FC236}">
                    <a16:creationId xmlns:a16="http://schemas.microsoft.com/office/drawing/2014/main" id="{7E28C5B6-F68D-402B-B5A7-CED37DC47CF3}"/>
                  </a:ext>
                </a:extLst>
              </p:cNvPr>
              <p:cNvSpPr>
                <a:spLocks noChangeArrowheads="1"/>
              </p:cNvSpPr>
              <p:nvPr/>
            </p:nvSpPr>
            <p:spPr bwMode="auto">
              <a:xfrm>
                <a:off x="1745" y="230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36">
                <a:extLst>
                  <a:ext uri="{FF2B5EF4-FFF2-40B4-BE49-F238E27FC236}">
                    <a16:creationId xmlns:a16="http://schemas.microsoft.com/office/drawing/2014/main" id="{73DE8D5D-1EE6-473C-A813-43D301D075E9}"/>
                  </a:ext>
                </a:extLst>
              </p:cNvPr>
              <p:cNvSpPr>
                <a:spLocks noChangeArrowheads="1"/>
              </p:cNvSpPr>
              <p:nvPr/>
            </p:nvSpPr>
            <p:spPr bwMode="auto">
              <a:xfrm>
                <a:off x="1794" y="227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37">
                <a:extLst>
                  <a:ext uri="{FF2B5EF4-FFF2-40B4-BE49-F238E27FC236}">
                    <a16:creationId xmlns:a16="http://schemas.microsoft.com/office/drawing/2014/main" id="{F88B4E8B-C5D7-4DE5-8E07-3DADBDF2D6BC}"/>
                  </a:ext>
                </a:extLst>
              </p:cNvPr>
              <p:cNvSpPr>
                <a:spLocks noChangeArrowheads="1"/>
              </p:cNvSpPr>
              <p:nvPr/>
            </p:nvSpPr>
            <p:spPr bwMode="auto">
              <a:xfrm>
                <a:off x="1843" y="226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38">
                <a:extLst>
                  <a:ext uri="{FF2B5EF4-FFF2-40B4-BE49-F238E27FC236}">
                    <a16:creationId xmlns:a16="http://schemas.microsoft.com/office/drawing/2014/main" id="{1083FFDD-BC26-4EEE-B860-91E7C8ACC895}"/>
                  </a:ext>
                </a:extLst>
              </p:cNvPr>
              <p:cNvSpPr>
                <a:spLocks noChangeArrowheads="1"/>
              </p:cNvSpPr>
              <p:nvPr/>
            </p:nvSpPr>
            <p:spPr bwMode="auto">
              <a:xfrm>
                <a:off x="1892" y="224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Oval 39">
                <a:extLst>
                  <a:ext uri="{FF2B5EF4-FFF2-40B4-BE49-F238E27FC236}">
                    <a16:creationId xmlns:a16="http://schemas.microsoft.com/office/drawing/2014/main" id="{F5646D98-93B9-4D27-AA16-04C9A33664C7}"/>
                  </a:ext>
                </a:extLst>
              </p:cNvPr>
              <p:cNvSpPr>
                <a:spLocks noChangeArrowheads="1"/>
              </p:cNvSpPr>
              <p:nvPr/>
            </p:nvSpPr>
            <p:spPr bwMode="auto">
              <a:xfrm>
                <a:off x="1941" y="222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Oval 40">
                <a:extLst>
                  <a:ext uri="{FF2B5EF4-FFF2-40B4-BE49-F238E27FC236}">
                    <a16:creationId xmlns:a16="http://schemas.microsoft.com/office/drawing/2014/main" id="{E32BAAEB-7594-429C-BD91-E9E81C3058DE}"/>
                  </a:ext>
                </a:extLst>
              </p:cNvPr>
              <p:cNvSpPr>
                <a:spLocks noChangeArrowheads="1"/>
              </p:cNvSpPr>
              <p:nvPr/>
            </p:nvSpPr>
            <p:spPr bwMode="auto">
              <a:xfrm>
                <a:off x="1990" y="219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Oval 41">
                <a:extLst>
                  <a:ext uri="{FF2B5EF4-FFF2-40B4-BE49-F238E27FC236}">
                    <a16:creationId xmlns:a16="http://schemas.microsoft.com/office/drawing/2014/main" id="{7AD70772-39F7-4236-9536-A1726B5DC59B}"/>
                  </a:ext>
                </a:extLst>
              </p:cNvPr>
              <p:cNvSpPr>
                <a:spLocks noChangeArrowheads="1"/>
              </p:cNvSpPr>
              <p:nvPr/>
            </p:nvSpPr>
            <p:spPr bwMode="auto">
              <a:xfrm>
                <a:off x="2039" y="217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Oval 42">
                <a:extLst>
                  <a:ext uri="{FF2B5EF4-FFF2-40B4-BE49-F238E27FC236}">
                    <a16:creationId xmlns:a16="http://schemas.microsoft.com/office/drawing/2014/main" id="{769BED1A-9B7D-487D-8EBE-2C7B70A4A141}"/>
                  </a:ext>
                </a:extLst>
              </p:cNvPr>
              <p:cNvSpPr>
                <a:spLocks noChangeArrowheads="1"/>
              </p:cNvSpPr>
              <p:nvPr/>
            </p:nvSpPr>
            <p:spPr bwMode="auto">
              <a:xfrm>
                <a:off x="2088" y="2160"/>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43">
                <a:extLst>
                  <a:ext uri="{FF2B5EF4-FFF2-40B4-BE49-F238E27FC236}">
                    <a16:creationId xmlns:a16="http://schemas.microsoft.com/office/drawing/2014/main" id="{13DD26D3-D943-43E8-ABC3-2BA6CDE1FC00}"/>
                  </a:ext>
                </a:extLst>
              </p:cNvPr>
              <p:cNvSpPr>
                <a:spLocks noChangeArrowheads="1"/>
              </p:cNvSpPr>
              <p:nvPr/>
            </p:nvSpPr>
            <p:spPr bwMode="auto">
              <a:xfrm>
                <a:off x="2140" y="213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44">
                <a:extLst>
                  <a:ext uri="{FF2B5EF4-FFF2-40B4-BE49-F238E27FC236}">
                    <a16:creationId xmlns:a16="http://schemas.microsoft.com/office/drawing/2014/main" id="{18D40481-F1DE-4E31-845C-E638A958EA81}"/>
                  </a:ext>
                </a:extLst>
              </p:cNvPr>
              <p:cNvSpPr>
                <a:spLocks noChangeArrowheads="1"/>
              </p:cNvSpPr>
              <p:nvPr/>
            </p:nvSpPr>
            <p:spPr bwMode="auto">
              <a:xfrm>
                <a:off x="2189" y="210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Oval 45">
                <a:extLst>
                  <a:ext uri="{FF2B5EF4-FFF2-40B4-BE49-F238E27FC236}">
                    <a16:creationId xmlns:a16="http://schemas.microsoft.com/office/drawing/2014/main" id="{2BAA1930-9F0E-4BC5-B075-8F7587A4F220}"/>
                  </a:ext>
                </a:extLst>
              </p:cNvPr>
              <p:cNvSpPr>
                <a:spLocks noChangeArrowheads="1"/>
              </p:cNvSpPr>
              <p:nvPr/>
            </p:nvSpPr>
            <p:spPr bwMode="auto">
              <a:xfrm>
                <a:off x="2238" y="209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Oval 46">
                <a:extLst>
                  <a:ext uri="{FF2B5EF4-FFF2-40B4-BE49-F238E27FC236}">
                    <a16:creationId xmlns:a16="http://schemas.microsoft.com/office/drawing/2014/main" id="{AF577637-1594-44F2-AB40-3BC934FE6C13}"/>
                  </a:ext>
                </a:extLst>
              </p:cNvPr>
              <p:cNvSpPr>
                <a:spLocks noChangeArrowheads="1"/>
              </p:cNvSpPr>
              <p:nvPr/>
            </p:nvSpPr>
            <p:spPr bwMode="auto">
              <a:xfrm>
                <a:off x="2287" y="2066"/>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Oval 47">
                <a:extLst>
                  <a:ext uri="{FF2B5EF4-FFF2-40B4-BE49-F238E27FC236}">
                    <a16:creationId xmlns:a16="http://schemas.microsoft.com/office/drawing/2014/main" id="{8F4FA5FF-A73F-4028-A2FE-5E41BACF5F3C}"/>
                  </a:ext>
                </a:extLst>
              </p:cNvPr>
              <p:cNvSpPr>
                <a:spLocks noChangeArrowheads="1"/>
              </p:cNvSpPr>
              <p:nvPr/>
            </p:nvSpPr>
            <p:spPr bwMode="auto">
              <a:xfrm>
                <a:off x="2335" y="202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Oval 48">
                <a:extLst>
                  <a:ext uri="{FF2B5EF4-FFF2-40B4-BE49-F238E27FC236}">
                    <a16:creationId xmlns:a16="http://schemas.microsoft.com/office/drawing/2014/main" id="{D08D0D7F-8202-486D-BDE1-399745AE9F3E}"/>
                  </a:ext>
                </a:extLst>
              </p:cNvPr>
              <p:cNvSpPr>
                <a:spLocks noChangeArrowheads="1"/>
              </p:cNvSpPr>
              <p:nvPr/>
            </p:nvSpPr>
            <p:spPr bwMode="auto">
              <a:xfrm>
                <a:off x="2384" y="201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Oval 49">
                <a:extLst>
                  <a:ext uri="{FF2B5EF4-FFF2-40B4-BE49-F238E27FC236}">
                    <a16:creationId xmlns:a16="http://schemas.microsoft.com/office/drawing/2014/main" id="{1FC26452-790E-435E-A2BC-267619CA1205}"/>
                  </a:ext>
                </a:extLst>
              </p:cNvPr>
              <p:cNvSpPr>
                <a:spLocks noChangeArrowheads="1"/>
              </p:cNvSpPr>
              <p:nvPr/>
            </p:nvSpPr>
            <p:spPr bwMode="auto">
              <a:xfrm>
                <a:off x="2433" y="199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50">
                <a:extLst>
                  <a:ext uri="{FF2B5EF4-FFF2-40B4-BE49-F238E27FC236}">
                    <a16:creationId xmlns:a16="http://schemas.microsoft.com/office/drawing/2014/main" id="{E739B6ED-2438-44E2-94F3-8B13B9DF3645}"/>
                  </a:ext>
                </a:extLst>
              </p:cNvPr>
              <p:cNvSpPr>
                <a:spLocks noChangeArrowheads="1"/>
              </p:cNvSpPr>
              <p:nvPr/>
            </p:nvSpPr>
            <p:spPr bwMode="auto">
              <a:xfrm>
                <a:off x="2482" y="197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51">
                <a:extLst>
                  <a:ext uri="{FF2B5EF4-FFF2-40B4-BE49-F238E27FC236}">
                    <a16:creationId xmlns:a16="http://schemas.microsoft.com/office/drawing/2014/main" id="{BCD7B845-B809-436A-8F31-05F47877E0FD}"/>
                  </a:ext>
                </a:extLst>
              </p:cNvPr>
              <p:cNvSpPr>
                <a:spLocks noChangeArrowheads="1"/>
              </p:cNvSpPr>
              <p:nvPr/>
            </p:nvSpPr>
            <p:spPr bwMode="auto">
              <a:xfrm>
                <a:off x="2531" y="196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Oval 52">
                <a:extLst>
                  <a:ext uri="{FF2B5EF4-FFF2-40B4-BE49-F238E27FC236}">
                    <a16:creationId xmlns:a16="http://schemas.microsoft.com/office/drawing/2014/main" id="{CDB1108E-6A80-4399-9400-D31FCDF39E12}"/>
                  </a:ext>
                </a:extLst>
              </p:cNvPr>
              <p:cNvSpPr>
                <a:spLocks noChangeArrowheads="1"/>
              </p:cNvSpPr>
              <p:nvPr/>
            </p:nvSpPr>
            <p:spPr bwMode="auto">
              <a:xfrm>
                <a:off x="2580" y="192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Oval 53">
                <a:extLst>
                  <a:ext uri="{FF2B5EF4-FFF2-40B4-BE49-F238E27FC236}">
                    <a16:creationId xmlns:a16="http://schemas.microsoft.com/office/drawing/2014/main" id="{07BE24C7-8350-458B-8D4E-2479F353F31F}"/>
                  </a:ext>
                </a:extLst>
              </p:cNvPr>
              <p:cNvSpPr>
                <a:spLocks noChangeArrowheads="1"/>
              </p:cNvSpPr>
              <p:nvPr/>
            </p:nvSpPr>
            <p:spPr bwMode="auto">
              <a:xfrm>
                <a:off x="2629" y="190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Oval 54">
                <a:extLst>
                  <a:ext uri="{FF2B5EF4-FFF2-40B4-BE49-F238E27FC236}">
                    <a16:creationId xmlns:a16="http://schemas.microsoft.com/office/drawing/2014/main" id="{71DB139D-9C96-4BD7-9932-6163CD6C3F9F}"/>
                  </a:ext>
                </a:extLst>
              </p:cNvPr>
              <p:cNvSpPr>
                <a:spLocks noChangeArrowheads="1"/>
              </p:cNvSpPr>
              <p:nvPr/>
            </p:nvSpPr>
            <p:spPr bwMode="auto">
              <a:xfrm>
                <a:off x="2678" y="1919"/>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Oval 55">
                <a:extLst>
                  <a:ext uri="{FF2B5EF4-FFF2-40B4-BE49-F238E27FC236}">
                    <a16:creationId xmlns:a16="http://schemas.microsoft.com/office/drawing/2014/main" id="{FCA0691E-D7E0-42D4-BB69-50E9D736BBED}"/>
                  </a:ext>
                </a:extLst>
              </p:cNvPr>
              <p:cNvSpPr>
                <a:spLocks noChangeArrowheads="1"/>
              </p:cNvSpPr>
              <p:nvPr/>
            </p:nvSpPr>
            <p:spPr bwMode="auto">
              <a:xfrm>
                <a:off x="2726" y="188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Oval 56">
                <a:extLst>
                  <a:ext uri="{FF2B5EF4-FFF2-40B4-BE49-F238E27FC236}">
                    <a16:creationId xmlns:a16="http://schemas.microsoft.com/office/drawing/2014/main" id="{B1EFB714-8149-4A65-985B-C67F871A4054}"/>
                  </a:ext>
                </a:extLst>
              </p:cNvPr>
              <p:cNvSpPr>
                <a:spLocks noChangeArrowheads="1"/>
              </p:cNvSpPr>
              <p:nvPr/>
            </p:nvSpPr>
            <p:spPr bwMode="auto">
              <a:xfrm>
                <a:off x="2775" y="187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Oval 57">
                <a:extLst>
                  <a:ext uri="{FF2B5EF4-FFF2-40B4-BE49-F238E27FC236}">
                    <a16:creationId xmlns:a16="http://schemas.microsoft.com/office/drawing/2014/main" id="{366D86D9-A290-46EA-A1D2-A872243BAC13}"/>
                  </a:ext>
                </a:extLst>
              </p:cNvPr>
              <p:cNvSpPr>
                <a:spLocks noChangeArrowheads="1"/>
              </p:cNvSpPr>
              <p:nvPr/>
            </p:nvSpPr>
            <p:spPr bwMode="auto">
              <a:xfrm>
                <a:off x="2824" y="187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58">
                <a:extLst>
                  <a:ext uri="{FF2B5EF4-FFF2-40B4-BE49-F238E27FC236}">
                    <a16:creationId xmlns:a16="http://schemas.microsoft.com/office/drawing/2014/main" id="{A9CCCA59-B4E5-45DE-8400-6AC0F7336CC0}"/>
                  </a:ext>
                </a:extLst>
              </p:cNvPr>
              <p:cNvSpPr>
                <a:spLocks noChangeArrowheads="1"/>
              </p:cNvSpPr>
              <p:nvPr/>
            </p:nvSpPr>
            <p:spPr bwMode="auto">
              <a:xfrm>
                <a:off x="2873" y="183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Oval 59">
                <a:extLst>
                  <a:ext uri="{FF2B5EF4-FFF2-40B4-BE49-F238E27FC236}">
                    <a16:creationId xmlns:a16="http://schemas.microsoft.com/office/drawing/2014/main" id="{17951E90-E8A3-4B90-9571-2C1B752805D8}"/>
                  </a:ext>
                </a:extLst>
              </p:cNvPr>
              <p:cNvSpPr>
                <a:spLocks noChangeArrowheads="1"/>
              </p:cNvSpPr>
              <p:nvPr/>
            </p:nvSpPr>
            <p:spPr bwMode="auto">
              <a:xfrm>
                <a:off x="2922" y="184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Oval 60">
                <a:extLst>
                  <a:ext uri="{FF2B5EF4-FFF2-40B4-BE49-F238E27FC236}">
                    <a16:creationId xmlns:a16="http://schemas.microsoft.com/office/drawing/2014/main" id="{950219EE-DCF3-42E0-8B91-5543FD212D25}"/>
                  </a:ext>
                </a:extLst>
              </p:cNvPr>
              <p:cNvSpPr>
                <a:spLocks noChangeArrowheads="1"/>
              </p:cNvSpPr>
              <p:nvPr/>
            </p:nvSpPr>
            <p:spPr bwMode="auto">
              <a:xfrm>
                <a:off x="2971" y="181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Oval 61">
                <a:extLst>
                  <a:ext uri="{FF2B5EF4-FFF2-40B4-BE49-F238E27FC236}">
                    <a16:creationId xmlns:a16="http://schemas.microsoft.com/office/drawing/2014/main" id="{F983BA23-2F92-4F62-A702-443A55A02014}"/>
                  </a:ext>
                </a:extLst>
              </p:cNvPr>
              <p:cNvSpPr>
                <a:spLocks noChangeArrowheads="1"/>
              </p:cNvSpPr>
              <p:nvPr/>
            </p:nvSpPr>
            <p:spPr bwMode="auto">
              <a:xfrm>
                <a:off x="3020" y="180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Oval 62">
                <a:extLst>
                  <a:ext uri="{FF2B5EF4-FFF2-40B4-BE49-F238E27FC236}">
                    <a16:creationId xmlns:a16="http://schemas.microsoft.com/office/drawing/2014/main" id="{577B942D-5A41-4815-9AE8-696F3C943246}"/>
                  </a:ext>
                </a:extLst>
              </p:cNvPr>
              <p:cNvSpPr>
                <a:spLocks noChangeArrowheads="1"/>
              </p:cNvSpPr>
              <p:nvPr/>
            </p:nvSpPr>
            <p:spPr bwMode="auto">
              <a:xfrm>
                <a:off x="3069" y="1779"/>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Oval 63">
                <a:extLst>
                  <a:ext uri="{FF2B5EF4-FFF2-40B4-BE49-F238E27FC236}">
                    <a16:creationId xmlns:a16="http://schemas.microsoft.com/office/drawing/2014/main" id="{800A4022-D6B3-4B95-9739-AF271FA2E702}"/>
                  </a:ext>
                </a:extLst>
              </p:cNvPr>
              <p:cNvSpPr>
                <a:spLocks noChangeArrowheads="1"/>
              </p:cNvSpPr>
              <p:nvPr/>
            </p:nvSpPr>
            <p:spPr bwMode="auto">
              <a:xfrm>
                <a:off x="3117" y="177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64">
                <a:extLst>
                  <a:ext uri="{FF2B5EF4-FFF2-40B4-BE49-F238E27FC236}">
                    <a16:creationId xmlns:a16="http://schemas.microsoft.com/office/drawing/2014/main" id="{1444016E-8230-442E-9639-CD5565566864}"/>
                  </a:ext>
                </a:extLst>
              </p:cNvPr>
              <p:cNvSpPr>
                <a:spLocks noChangeArrowheads="1"/>
              </p:cNvSpPr>
              <p:nvPr/>
            </p:nvSpPr>
            <p:spPr bwMode="auto">
              <a:xfrm>
                <a:off x="3166" y="175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65">
                <a:extLst>
                  <a:ext uri="{FF2B5EF4-FFF2-40B4-BE49-F238E27FC236}">
                    <a16:creationId xmlns:a16="http://schemas.microsoft.com/office/drawing/2014/main" id="{34DFA85F-B417-4AE3-BC3B-FB9A67211533}"/>
                  </a:ext>
                </a:extLst>
              </p:cNvPr>
              <p:cNvSpPr>
                <a:spLocks noChangeArrowheads="1"/>
              </p:cNvSpPr>
              <p:nvPr/>
            </p:nvSpPr>
            <p:spPr bwMode="auto">
              <a:xfrm>
                <a:off x="3215" y="175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66">
                <a:extLst>
                  <a:ext uri="{FF2B5EF4-FFF2-40B4-BE49-F238E27FC236}">
                    <a16:creationId xmlns:a16="http://schemas.microsoft.com/office/drawing/2014/main" id="{EF3350F7-0F3D-4F6A-A495-3D042B468E7F}"/>
                  </a:ext>
                </a:extLst>
              </p:cNvPr>
              <p:cNvSpPr>
                <a:spLocks noChangeArrowheads="1"/>
              </p:cNvSpPr>
              <p:nvPr/>
            </p:nvSpPr>
            <p:spPr bwMode="auto">
              <a:xfrm>
                <a:off x="3264" y="175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Oval 67">
                <a:extLst>
                  <a:ext uri="{FF2B5EF4-FFF2-40B4-BE49-F238E27FC236}">
                    <a16:creationId xmlns:a16="http://schemas.microsoft.com/office/drawing/2014/main" id="{AAF9867F-9B16-40C3-A0D2-F9D6455A39AC}"/>
                  </a:ext>
                </a:extLst>
              </p:cNvPr>
              <p:cNvSpPr>
                <a:spLocks noChangeArrowheads="1"/>
              </p:cNvSpPr>
              <p:nvPr/>
            </p:nvSpPr>
            <p:spPr bwMode="auto">
              <a:xfrm>
                <a:off x="3313" y="1731"/>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Oval 68">
                <a:extLst>
                  <a:ext uri="{FF2B5EF4-FFF2-40B4-BE49-F238E27FC236}">
                    <a16:creationId xmlns:a16="http://schemas.microsoft.com/office/drawing/2014/main" id="{2749057C-3B4F-4DBB-82B3-A5A0E8C5F224}"/>
                  </a:ext>
                </a:extLst>
              </p:cNvPr>
              <p:cNvSpPr>
                <a:spLocks noChangeArrowheads="1"/>
              </p:cNvSpPr>
              <p:nvPr/>
            </p:nvSpPr>
            <p:spPr bwMode="auto">
              <a:xfrm>
                <a:off x="3362" y="1703"/>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Oval 69">
                <a:extLst>
                  <a:ext uri="{FF2B5EF4-FFF2-40B4-BE49-F238E27FC236}">
                    <a16:creationId xmlns:a16="http://schemas.microsoft.com/office/drawing/2014/main" id="{F7D36B09-711F-4559-AF48-E2A5155ADF42}"/>
                  </a:ext>
                </a:extLst>
              </p:cNvPr>
              <p:cNvSpPr>
                <a:spLocks noChangeArrowheads="1"/>
              </p:cNvSpPr>
              <p:nvPr/>
            </p:nvSpPr>
            <p:spPr bwMode="auto">
              <a:xfrm>
                <a:off x="3411" y="168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Oval 70">
                <a:extLst>
                  <a:ext uri="{FF2B5EF4-FFF2-40B4-BE49-F238E27FC236}">
                    <a16:creationId xmlns:a16="http://schemas.microsoft.com/office/drawing/2014/main" id="{C97966E3-C93A-403F-B6CE-FA66FE9EC19C}"/>
                  </a:ext>
                </a:extLst>
              </p:cNvPr>
              <p:cNvSpPr>
                <a:spLocks noChangeArrowheads="1"/>
              </p:cNvSpPr>
              <p:nvPr/>
            </p:nvSpPr>
            <p:spPr bwMode="auto">
              <a:xfrm>
                <a:off x="3459" y="169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71">
                <a:extLst>
                  <a:ext uri="{FF2B5EF4-FFF2-40B4-BE49-F238E27FC236}">
                    <a16:creationId xmlns:a16="http://schemas.microsoft.com/office/drawing/2014/main" id="{1DDA6DBC-029D-4E4A-9F3D-C2A9CC6C7083}"/>
                  </a:ext>
                </a:extLst>
              </p:cNvPr>
              <p:cNvSpPr>
                <a:spLocks noChangeArrowheads="1"/>
              </p:cNvSpPr>
              <p:nvPr/>
            </p:nvSpPr>
            <p:spPr bwMode="auto">
              <a:xfrm>
                <a:off x="3508" y="165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Oval 72">
                <a:extLst>
                  <a:ext uri="{FF2B5EF4-FFF2-40B4-BE49-F238E27FC236}">
                    <a16:creationId xmlns:a16="http://schemas.microsoft.com/office/drawing/2014/main" id="{1D697BA8-2B11-4E31-BA7A-D52688D5655F}"/>
                  </a:ext>
                </a:extLst>
              </p:cNvPr>
              <p:cNvSpPr>
                <a:spLocks noChangeArrowheads="1"/>
              </p:cNvSpPr>
              <p:nvPr/>
            </p:nvSpPr>
            <p:spPr bwMode="auto">
              <a:xfrm>
                <a:off x="3557" y="164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Oval 73">
                <a:extLst>
                  <a:ext uri="{FF2B5EF4-FFF2-40B4-BE49-F238E27FC236}">
                    <a16:creationId xmlns:a16="http://schemas.microsoft.com/office/drawing/2014/main" id="{C2733E2C-D2B4-4609-8858-7830839454B9}"/>
                  </a:ext>
                </a:extLst>
              </p:cNvPr>
              <p:cNvSpPr>
                <a:spLocks noChangeArrowheads="1"/>
              </p:cNvSpPr>
              <p:nvPr/>
            </p:nvSpPr>
            <p:spPr bwMode="auto">
              <a:xfrm>
                <a:off x="3606" y="166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Oval 74">
                <a:extLst>
                  <a:ext uri="{FF2B5EF4-FFF2-40B4-BE49-F238E27FC236}">
                    <a16:creationId xmlns:a16="http://schemas.microsoft.com/office/drawing/2014/main" id="{FB7D7956-D9EA-4624-9ADE-69A2477A620B}"/>
                  </a:ext>
                </a:extLst>
              </p:cNvPr>
              <p:cNvSpPr>
                <a:spLocks noChangeArrowheads="1"/>
              </p:cNvSpPr>
              <p:nvPr/>
            </p:nvSpPr>
            <p:spPr bwMode="auto">
              <a:xfrm>
                <a:off x="3655" y="162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Oval 75">
                <a:extLst>
                  <a:ext uri="{FF2B5EF4-FFF2-40B4-BE49-F238E27FC236}">
                    <a16:creationId xmlns:a16="http://schemas.microsoft.com/office/drawing/2014/main" id="{2B9F0830-1C43-4BDA-937D-17C6E78B1334}"/>
                  </a:ext>
                </a:extLst>
              </p:cNvPr>
              <p:cNvSpPr>
                <a:spLocks noChangeArrowheads="1"/>
              </p:cNvSpPr>
              <p:nvPr/>
            </p:nvSpPr>
            <p:spPr bwMode="auto">
              <a:xfrm>
                <a:off x="3704" y="160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Oval 76">
                <a:extLst>
                  <a:ext uri="{FF2B5EF4-FFF2-40B4-BE49-F238E27FC236}">
                    <a16:creationId xmlns:a16="http://schemas.microsoft.com/office/drawing/2014/main" id="{53A2A523-A9AF-49B1-AFEC-9F3FA92D28E4}"/>
                  </a:ext>
                </a:extLst>
              </p:cNvPr>
              <p:cNvSpPr>
                <a:spLocks noChangeArrowheads="1"/>
              </p:cNvSpPr>
              <p:nvPr/>
            </p:nvSpPr>
            <p:spPr bwMode="auto">
              <a:xfrm>
                <a:off x="3753" y="160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Oval 77">
                <a:extLst>
                  <a:ext uri="{FF2B5EF4-FFF2-40B4-BE49-F238E27FC236}">
                    <a16:creationId xmlns:a16="http://schemas.microsoft.com/office/drawing/2014/main" id="{7A329B61-4B07-4815-AC8B-439FCA014369}"/>
                  </a:ext>
                </a:extLst>
              </p:cNvPr>
              <p:cNvSpPr>
                <a:spLocks noChangeArrowheads="1"/>
              </p:cNvSpPr>
              <p:nvPr/>
            </p:nvSpPr>
            <p:spPr bwMode="auto">
              <a:xfrm>
                <a:off x="3805" y="159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78">
                <a:extLst>
                  <a:ext uri="{FF2B5EF4-FFF2-40B4-BE49-F238E27FC236}">
                    <a16:creationId xmlns:a16="http://schemas.microsoft.com/office/drawing/2014/main" id="{8CDB6781-9C59-4215-B6AF-C89585C12157}"/>
                  </a:ext>
                </a:extLst>
              </p:cNvPr>
              <p:cNvSpPr>
                <a:spLocks noChangeArrowheads="1"/>
              </p:cNvSpPr>
              <p:nvPr/>
            </p:nvSpPr>
            <p:spPr bwMode="auto">
              <a:xfrm>
                <a:off x="3854" y="159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79">
                <a:extLst>
                  <a:ext uri="{FF2B5EF4-FFF2-40B4-BE49-F238E27FC236}">
                    <a16:creationId xmlns:a16="http://schemas.microsoft.com/office/drawing/2014/main" id="{5BAB80B0-B4D9-4B2D-B8A3-3B2AF249DF0B}"/>
                  </a:ext>
                </a:extLst>
              </p:cNvPr>
              <p:cNvSpPr>
                <a:spLocks noChangeArrowheads="1"/>
              </p:cNvSpPr>
              <p:nvPr/>
            </p:nvSpPr>
            <p:spPr bwMode="auto">
              <a:xfrm>
                <a:off x="3903" y="157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Oval 80">
                <a:extLst>
                  <a:ext uri="{FF2B5EF4-FFF2-40B4-BE49-F238E27FC236}">
                    <a16:creationId xmlns:a16="http://schemas.microsoft.com/office/drawing/2014/main" id="{0E8EC53A-717A-49D9-9EA0-B8ECC87B4D1E}"/>
                  </a:ext>
                </a:extLst>
              </p:cNvPr>
              <p:cNvSpPr>
                <a:spLocks noChangeArrowheads="1"/>
              </p:cNvSpPr>
              <p:nvPr/>
            </p:nvSpPr>
            <p:spPr bwMode="auto">
              <a:xfrm>
                <a:off x="3952" y="1532"/>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Oval 81">
                <a:extLst>
                  <a:ext uri="{FF2B5EF4-FFF2-40B4-BE49-F238E27FC236}">
                    <a16:creationId xmlns:a16="http://schemas.microsoft.com/office/drawing/2014/main" id="{12A0954F-55EE-49ED-B429-1C71B8B29A2A}"/>
                  </a:ext>
                </a:extLst>
              </p:cNvPr>
              <p:cNvSpPr>
                <a:spLocks noChangeArrowheads="1"/>
              </p:cNvSpPr>
              <p:nvPr/>
            </p:nvSpPr>
            <p:spPr bwMode="auto">
              <a:xfrm>
                <a:off x="4001" y="1538"/>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Oval 82">
                <a:extLst>
                  <a:ext uri="{FF2B5EF4-FFF2-40B4-BE49-F238E27FC236}">
                    <a16:creationId xmlns:a16="http://schemas.microsoft.com/office/drawing/2014/main" id="{F49D7161-01C7-458A-ABF3-8B545C7E401B}"/>
                  </a:ext>
                </a:extLst>
              </p:cNvPr>
              <p:cNvSpPr>
                <a:spLocks noChangeArrowheads="1"/>
              </p:cNvSpPr>
              <p:nvPr/>
            </p:nvSpPr>
            <p:spPr bwMode="auto">
              <a:xfrm>
                <a:off x="4049" y="1525"/>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Oval 83">
                <a:extLst>
                  <a:ext uri="{FF2B5EF4-FFF2-40B4-BE49-F238E27FC236}">
                    <a16:creationId xmlns:a16="http://schemas.microsoft.com/office/drawing/2014/main" id="{893DA630-49C5-4144-91F8-700C6A3AB49A}"/>
                  </a:ext>
                </a:extLst>
              </p:cNvPr>
              <p:cNvSpPr>
                <a:spLocks noChangeArrowheads="1"/>
              </p:cNvSpPr>
              <p:nvPr/>
            </p:nvSpPr>
            <p:spPr bwMode="auto">
              <a:xfrm>
                <a:off x="4098" y="149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Oval 84">
                <a:extLst>
                  <a:ext uri="{FF2B5EF4-FFF2-40B4-BE49-F238E27FC236}">
                    <a16:creationId xmlns:a16="http://schemas.microsoft.com/office/drawing/2014/main" id="{BB54BDD8-6E2B-4903-AB6B-1019A32D0C25}"/>
                  </a:ext>
                </a:extLst>
              </p:cNvPr>
              <p:cNvSpPr>
                <a:spLocks noChangeArrowheads="1"/>
              </p:cNvSpPr>
              <p:nvPr/>
            </p:nvSpPr>
            <p:spPr bwMode="auto">
              <a:xfrm>
                <a:off x="4147" y="148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Oval 85">
                <a:extLst>
                  <a:ext uri="{FF2B5EF4-FFF2-40B4-BE49-F238E27FC236}">
                    <a16:creationId xmlns:a16="http://schemas.microsoft.com/office/drawing/2014/main" id="{1F19B620-8571-4C47-91BD-5B7C363D5FDB}"/>
                  </a:ext>
                </a:extLst>
              </p:cNvPr>
              <p:cNvSpPr>
                <a:spLocks noChangeArrowheads="1"/>
              </p:cNvSpPr>
              <p:nvPr/>
            </p:nvSpPr>
            <p:spPr bwMode="auto">
              <a:xfrm>
                <a:off x="4196" y="146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Oval 86">
                <a:extLst>
                  <a:ext uri="{FF2B5EF4-FFF2-40B4-BE49-F238E27FC236}">
                    <a16:creationId xmlns:a16="http://schemas.microsoft.com/office/drawing/2014/main" id="{C6E324CB-F09A-4ED1-8B76-F8D468796548}"/>
                  </a:ext>
                </a:extLst>
              </p:cNvPr>
              <p:cNvSpPr>
                <a:spLocks noChangeArrowheads="1"/>
              </p:cNvSpPr>
              <p:nvPr/>
            </p:nvSpPr>
            <p:spPr bwMode="auto">
              <a:xfrm>
                <a:off x="4245" y="148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Oval 87">
                <a:extLst>
                  <a:ext uri="{FF2B5EF4-FFF2-40B4-BE49-F238E27FC236}">
                    <a16:creationId xmlns:a16="http://schemas.microsoft.com/office/drawing/2014/main" id="{AA8EF522-D8E3-4738-B462-3EA6B968E445}"/>
                  </a:ext>
                </a:extLst>
              </p:cNvPr>
              <p:cNvSpPr>
                <a:spLocks noChangeArrowheads="1"/>
              </p:cNvSpPr>
              <p:nvPr/>
            </p:nvSpPr>
            <p:spPr bwMode="auto">
              <a:xfrm>
                <a:off x="4294" y="146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Oval 88">
                <a:extLst>
                  <a:ext uri="{FF2B5EF4-FFF2-40B4-BE49-F238E27FC236}">
                    <a16:creationId xmlns:a16="http://schemas.microsoft.com/office/drawing/2014/main" id="{E7579DC3-7AD3-49AF-812B-37D654FC5889}"/>
                  </a:ext>
                </a:extLst>
              </p:cNvPr>
              <p:cNvSpPr>
                <a:spLocks noChangeArrowheads="1"/>
              </p:cNvSpPr>
              <p:nvPr/>
            </p:nvSpPr>
            <p:spPr bwMode="auto">
              <a:xfrm>
                <a:off x="4343" y="142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Oval 89">
                <a:extLst>
                  <a:ext uri="{FF2B5EF4-FFF2-40B4-BE49-F238E27FC236}">
                    <a16:creationId xmlns:a16="http://schemas.microsoft.com/office/drawing/2014/main" id="{0EE0C9B0-6445-4492-A387-3ADBBEAE8787}"/>
                  </a:ext>
                </a:extLst>
              </p:cNvPr>
              <p:cNvSpPr>
                <a:spLocks noChangeArrowheads="1"/>
              </p:cNvSpPr>
              <p:nvPr/>
            </p:nvSpPr>
            <p:spPr bwMode="auto">
              <a:xfrm>
                <a:off x="4392" y="1430"/>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Oval 90">
                <a:extLst>
                  <a:ext uri="{FF2B5EF4-FFF2-40B4-BE49-F238E27FC236}">
                    <a16:creationId xmlns:a16="http://schemas.microsoft.com/office/drawing/2014/main" id="{B4448AB6-4607-4F63-A545-6511CFAD7932}"/>
                  </a:ext>
                </a:extLst>
              </p:cNvPr>
              <p:cNvSpPr>
                <a:spLocks noChangeArrowheads="1"/>
              </p:cNvSpPr>
              <p:nvPr/>
            </p:nvSpPr>
            <p:spPr bwMode="auto">
              <a:xfrm>
                <a:off x="4440" y="142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Oval 91">
                <a:extLst>
                  <a:ext uri="{FF2B5EF4-FFF2-40B4-BE49-F238E27FC236}">
                    <a16:creationId xmlns:a16="http://schemas.microsoft.com/office/drawing/2014/main" id="{4AAB2526-7B7C-42C0-81BD-498729AE730B}"/>
                  </a:ext>
                </a:extLst>
              </p:cNvPr>
              <p:cNvSpPr>
                <a:spLocks noChangeArrowheads="1"/>
              </p:cNvSpPr>
              <p:nvPr/>
            </p:nvSpPr>
            <p:spPr bwMode="auto">
              <a:xfrm>
                <a:off x="4489" y="140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Oval 92">
                <a:extLst>
                  <a:ext uri="{FF2B5EF4-FFF2-40B4-BE49-F238E27FC236}">
                    <a16:creationId xmlns:a16="http://schemas.microsoft.com/office/drawing/2014/main" id="{D3A8FBA0-B2AD-405B-A035-CF1731E912BD}"/>
                  </a:ext>
                </a:extLst>
              </p:cNvPr>
              <p:cNvSpPr>
                <a:spLocks noChangeArrowheads="1"/>
              </p:cNvSpPr>
              <p:nvPr/>
            </p:nvSpPr>
            <p:spPr bwMode="auto">
              <a:xfrm>
                <a:off x="4538" y="140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Oval 93">
                <a:extLst>
                  <a:ext uri="{FF2B5EF4-FFF2-40B4-BE49-F238E27FC236}">
                    <a16:creationId xmlns:a16="http://schemas.microsoft.com/office/drawing/2014/main" id="{A37E2947-7640-473B-8CF4-B153D8FC56C8}"/>
                  </a:ext>
                </a:extLst>
              </p:cNvPr>
              <p:cNvSpPr>
                <a:spLocks noChangeArrowheads="1"/>
              </p:cNvSpPr>
              <p:nvPr/>
            </p:nvSpPr>
            <p:spPr bwMode="auto">
              <a:xfrm>
                <a:off x="4587" y="138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Oval 94">
                <a:extLst>
                  <a:ext uri="{FF2B5EF4-FFF2-40B4-BE49-F238E27FC236}">
                    <a16:creationId xmlns:a16="http://schemas.microsoft.com/office/drawing/2014/main" id="{B76DFD99-0473-4B3C-AEA1-BFF3E75BCB89}"/>
                  </a:ext>
                </a:extLst>
              </p:cNvPr>
              <p:cNvSpPr>
                <a:spLocks noChangeArrowheads="1"/>
              </p:cNvSpPr>
              <p:nvPr/>
            </p:nvSpPr>
            <p:spPr bwMode="auto">
              <a:xfrm>
                <a:off x="4636" y="137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Oval 95">
                <a:extLst>
                  <a:ext uri="{FF2B5EF4-FFF2-40B4-BE49-F238E27FC236}">
                    <a16:creationId xmlns:a16="http://schemas.microsoft.com/office/drawing/2014/main" id="{72F6F64A-E0F2-4F62-A7BC-40507C2439A3}"/>
                  </a:ext>
                </a:extLst>
              </p:cNvPr>
              <p:cNvSpPr>
                <a:spLocks noChangeArrowheads="1"/>
              </p:cNvSpPr>
              <p:nvPr/>
            </p:nvSpPr>
            <p:spPr bwMode="auto">
              <a:xfrm>
                <a:off x="4685" y="135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Oval 96">
                <a:extLst>
                  <a:ext uri="{FF2B5EF4-FFF2-40B4-BE49-F238E27FC236}">
                    <a16:creationId xmlns:a16="http://schemas.microsoft.com/office/drawing/2014/main" id="{B2187B3A-EB63-45CD-B8B1-9EF6E87DF3EE}"/>
                  </a:ext>
                </a:extLst>
              </p:cNvPr>
              <p:cNvSpPr>
                <a:spLocks noChangeArrowheads="1"/>
              </p:cNvSpPr>
              <p:nvPr/>
            </p:nvSpPr>
            <p:spPr bwMode="auto">
              <a:xfrm>
                <a:off x="4734" y="133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Oval 97">
                <a:extLst>
                  <a:ext uri="{FF2B5EF4-FFF2-40B4-BE49-F238E27FC236}">
                    <a16:creationId xmlns:a16="http://schemas.microsoft.com/office/drawing/2014/main" id="{16921018-474D-4961-91FA-5C3248B5087D}"/>
                  </a:ext>
                </a:extLst>
              </p:cNvPr>
              <p:cNvSpPr>
                <a:spLocks noChangeArrowheads="1"/>
              </p:cNvSpPr>
              <p:nvPr/>
            </p:nvSpPr>
            <p:spPr bwMode="auto">
              <a:xfrm>
                <a:off x="4783" y="1332"/>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Oval 98">
                <a:extLst>
                  <a:ext uri="{FF2B5EF4-FFF2-40B4-BE49-F238E27FC236}">
                    <a16:creationId xmlns:a16="http://schemas.microsoft.com/office/drawing/2014/main" id="{43C2C7CD-16E3-4733-A149-F7C5CD517C98}"/>
                  </a:ext>
                </a:extLst>
              </p:cNvPr>
              <p:cNvSpPr>
                <a:spLocks noChangeArrowheads="1"/>
              </p:cNvSpPr>
              <p:nvPr/>
            </p:nvSpPr>
            <p:spPr bwMode="auto">
              <a:xfrm>
                <a:off x="4831" y="126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Oval 99">
                <a:extLst>
                  <a:ext uri="{FF2B5EF4-FFF2-40B4-BE49-F238E27FC236}">
                    <a16:creationId xmlns:a16="http://schemas.microsoft.com/office/drawing/2014/main" id="{890F3246-B1DC-496E-8C04-8618987518C9}"/>
                  </a:ext>
                </a:extLst>
              </p:cNvPr>
              <p:cNvSpPr>
                <a:spLocks noChangeArrowheads="1"/>
              </p:cNvSpPr>
              <p:nvPr/>
            </p:nvSpPr>
            <p:spPr bwMode="auto">
              <a:xfrm>
                <a:off x="4880" y="128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Oval 100">
                <a:extLst>
                  <a:ext uri="{FF2B5EF4-FFF2-40B4-BE49-F238E27FC236}">
                    <a16:creationId xmlns:a16="http://schemas.microsoft.com/office/drawing/2014/main" id="{65301107-579C-43AF-BD54-78BD3AB604D6}"/>
                  </a:ext>
                </a:extLst>
              </p:cNvPr>
              <p:cNvSpPr>
                <a:spLocks noChangeArrowheads="1"/>
              </p:cNvSpPr>
              <p:nvPr/>
            </p:nvSpPr>
            <p:spPr bwMode="auto">
              <a:xfrm>
                <a:off x="4929" y="127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Oval 101">
                <a:extLst>
                  <a:ext uri="{FF2B5EF4-FFF2-40B4-BE49-F238E27FC236}">
                    <a16:creationId xmlns:a16="http://schemas.microsoft.com/office/drawing/2014/main" id="{BA38928D-0037-4BF1-89EE-9E17D7A758DC}"/>
                  </a:ext>
                </a:extLst>
              </p:cNvPr>
              <p:cNvSpPr>
                <a:spLocks noChangeArrowheads="1"/>
              </p:cNvSpPr>
              <p:nvPr/>
            </p:nvSpPr>
            <p:spPr bwMode="auto">
              <a:xfrm>
                <a:off x="4978" y="124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Oval 102">
                <a:extLst>
                  <a:ext uri="{FF2B5EF4-FFF2-40B4-BE49-F238E27FC236}">
                    <a16:creationId xmlns:a16="http://schemas.microsoft.com/office/drawing/2014/main" id="{2AF70ECE-2C8B-450A-9AAE-482A064ACAA2}"/>
                  </a:ext>
                </a:extLst>
              </p:cNvPr>
              <p:cNvSpPr>
                <a:spLocks noChangeArrowheads="1"/>
              </p:cNvSpPr>
              <p:nvPr/>
            </p:nvSpPr>
            <p:spPr bwMode="auto">
              <a:xfrm>
                <a:off x="5027" y="121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Oval 103">
                <a:extLst>
                  <a:ext uri="{FF2B5EF4-FFF2-40B4-BE49-F238E27FC236}">
                    <a16:creationId xmlns:a16="http://schemas.microsoft.com/office/drawing/2014/main" id="{C59494A1-23D6-4872-BBFE-C4A50114A0CF}"/>
                  </a:ext>
                </a:extLst>
              </p:cNvPr>
              <p:cNvSpPr>
                <a:spLocks noChangeArrowheads="1"/>
              </p:cNvSpPr>
              <p:nvPr/>
            </p:nvSpPr>
            <p:spPr bwMode="auto">
              <a:xfrm>
                <a:off x="5076" y="118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Oval 104">
                <a:extLst>
                  <a:ext uri="{FF2B5EF4-FFF2-40B4-BE49-F238E27FC236}">
                    <a16:creationId xmlns:a16="http://schemas.microsoft.com/office/drawing/2014/main" id="{B6474B22-9819-4E71-B999-4DDDB1A73565}"/>
                  </a:ext>
                </a:extLst>
              </p:cNvPr>
              <p:cNvSpPr>
                <a:spLocks noChangeArrowheads="1"/>
              </p:cNvSpPr>
              <p:nvPr/>
            </p:nvSpPr>
            <p:spPr bwMode="auto">
              <a:xfrm>
                <a:off x="5125" y="115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Oval 105">
                <a:extLst>
                  <a:ext uri="{FF2B5EF4-FFF2-40B4-BE49-F238E27FC236}">
                    <a16:creationId xmlns:a16="http://schemas.microsoft.com/office/drawing/2014/main" id="{E4B74DF1-F152-4257-9178-0627D09AFB14}"/>
                  </a:ext>
                </a:extLst>
              </p:cNvPr>
              <p:cNvSpPr>
                <a:spLocks noChangeArrowheads="1"/>
              </p:cNvSpPr>
              <p:nvPr/>
            </p:nvSpPr>
            <p:spPr bwMode="auto">
              <a:xfrm>
                <a:off x="5174" y="1137"/>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Oval 106">
                <a:extLst>
                  <a:ext uri="{FF2B5EF4-FFF2-40B4-BE49-F238E27FC236}">
                    <a16:creationId xmlns:a16="http://schemas.microsoft.com/office/drawing/2014/main" id="{98F51753-2672-440F-B8B7-6A8443170A79}"/>
                  </a:ext>
                </a:extLst>
              </p:cNvPr>
              <p:cNvSpPr>
                <a:spLocks noChangeArrowheads="1"/>
              </p:cNvSpPr>
              <p:nvPr/>
            </p:nvSpPr>
            <p:spPr bwMode="auto">
              <a:xfrm>
                <a:off x="5222" y="1099"/>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Oval 107">
                <a:extLst>
                  <a:ext uri="{FF2B5EF4-FFF2-40B4-BE49-F238E27FC236}">
                    <a16:creationId xmlns:a16="http://schemas.microsoft.com/office/drawing/2014/main" id="{CADEA2ED-538C-422E-8F91-8DC2A17C3C3F}"/>
                  </a:ext>
                </a:extLst>
              </p:cNvPr>
              <p:cNvSpPr>
                <a:spLocks noChangeArrowheads="1"/>
              </p:cNvSpPr>
              <p:nvPr/>
            </p:nvSpPr>
            <p:spPr bwMode="auto">
              <a:xfrm>
                <a:off x="5271" y="110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Oval 108">
                <a:extLst>
                  <a:ext uri="{FF2B5EF4-FFF2-40B4-BE49-F238E27FC236}">
                    <a16:creationId xmlns:a16="http://schemas.microsoft.com/office/drawing/2014/main" id="{2279E145-F4A6-4C9E-A118-29AE53664484}"/>
                  </a:ext>
                </a:extLst>
              </p:cNvPr>
              <p:cNvSpPr>
                <a:spLocks noChangeArrowheads="1"/>
              </p:cNvSpPr>
              <p:nvPr/>
            </p:nvSpPr>
            <p:spPr bwMode="auto">
              <a:xfrm>
                <a:off x="5320" y="1078"/>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Oval 109">
                <a:extLst>
                  <a:ext uri="{FF2B5EF4-FFF2-40B4-BE49-F238E27FC236}">
                    <a16:creationId xmlns:a16="http://schemas.microsoft.com/office/drawing/2014/main" id="{05A8F3E9-C97F-4EB6-A79F-FD1321B07A27}"/>
                  </a:ext>
                </a:extLst>
              </p:cNvPr>
              <p:cNvSpPr>
                <a:spLocks noChangeArrowheads="1"/>
              </p:cNvSpPr>
              <p:nvPr/>
            </p:nvSpPr>
            <p:spPr bwMode="auto">
              <a:xfrm>
                <a:off x="5369" y="104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Oval 110">
                <a:extLst>
                  <a:ext uri="{FF2B5EF4-FFF2-40B4-BE49-F238E27FC236}">
                    <a16:creationId xmlns:a16="http://schemas.microsoft.com/office/drawing/2014/main" id="{F6B76908-B2F5-4F2C-AEA4-19A4F36C0110}"/>
                  </a:ext>
                </a:extLst>
              </p:cNvPr>
              <p:cNvSpPr>
                <a:spLocks noChangeArrowheads="1"/>
              </p:cNvSpPr>
              <p:nvPr/>
            </p:nvSpPr>
            <p:spPr bwMode="auto">
              <a:xfrm>
                <a:off x="5421" y="100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Oval 111">
                <a:extLst>
                  <a:ext uri="{FF2B5EF4-FFF2-40B4-BE49-F238E27FC236}">
                    <a16:creationId xmlns:a16="http://schemas.microsoft.com/office/drawing/2014/main" id="{289EB31A-DC5E-439D-B0F4-359B73948E0B}"/>
                  </a:ext>
                </a:extLst>
              </p:cNvPr>
              <p:cNvSpPr>
                <a:spLocks noChangeArrowheads="1"/>
              </p:cNvSpPr>
              <p:nvPr/>
            </p:nvSpPr>
            <p:spPr bwMode="auto">
              <a:xfrm>
                <a:off x="5470" y="98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Oval 112">
                <a:extLst>
                  <a:ext uri="{FF2B5EF4-FFF2-40B4-BE49-F238E27FC236}">
                    <a16:creationId xmlns:a16="http://schemas.microsoft.com/office/drawing/2014/main" id="{07F548B5-4FFB-40D3-BBB7-5AE5CA1E302F}"/>
                  </a:ext>
                </a:extLst>
              </p:cNvPr>
              <p:cNvSpPr>
                <a:spLocks noChangeArrowheads="1"/>
              </p:cNvSpPr>
              <p:nvPr/>
            </p:nvSpPr>
            <p:spPr bwMode="auto">
              <a:xfrm>
                <a:off x="5519" y="92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Oval 113">
                <a:extLst>
                  <a:ext uri="{FF2B5EF4-FFF2-40B4-BE49-F238E27FC236}">
                    <a16:creationId xmlns:a16="http://schemas.microsoft.com/office/drawing/2014/main" id="{683A13CD-E736-4466-AE35-306BFA1E7412}"/>
                  </a:ext>
                </a:extLst>
              </p:cNvPr>
              <p:cNvSpPr>
                <a:spLocks noChangeArrowheads="1"/>
              </p:cNvSpPr>
              <p:nvPr/>
            </p:nvSpPr>
            <p:spPr bwMode="auto">
              <a:xfrm>
                <a:off x="670" y="221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Oval 114">
                <a:extLst>
                  <a:ext uri="{FF2B5EF4-FFF2-40B4-BE49-F238E27FC236}">
                    <a16:creationId xmlns:a16="http://schemas.microsoft.com/office/drawing/2014/main" id="{2B4C2EE7-6DBB-4D42-8B77-0071D253EAF6}"/>
                  </a:ext>
                </a:extLst>
              </p:cNvPr>
              <p:cNvSpPr>
                <a:spLocks noChangeArrowheads="1"/>
              </p:cNvSpPr>
              <p:nvPr/>
            </p:nvSpPr>
            <p:spPr bwMode="auto">
              <a:xfrm>
                <a:off x="719" y="196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Oval 115">
                <a:extLst>
                  <a:ext uri="{FF2B5EF4-FFF2-40B4-BE49-F238E27FC236}">
                    <a16:creationId xmlns:a16="http://schemas.microsoft.com/office/drawing/2014/main" id="{2317894E-8250-4563-A05E-BF9A4779A3C5}"/>
                  </a:ext>
                </a:extLst>
              </p:cNvPr>
              <p:cNvSpPr>
                <a:spLocks noChangeArrowheads="1"/>
              </p:cNvSpPr>
              <p:nvPr/>
            </p:nvSpPr>
            <p:spPr bwMode="auto">
              <a:xfrm>
                <a:off x="768" y="18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Oval 116">
                <a:extLst>
                  <a:ext uri="{FF2B5EF4-FFF2-40B4-BE49-F238E27FC236}">
                    <a16:creationId xmlns:a16="http://schemas.microsoft.com/office/drawing/2014/main" id="{8898D2DF-6C50-4E28-8F2B-E006B2B3F1E9}"/>
                  </a:ext>
                </a:extLst>
              </p:cNvPr>
              <p:cNvSpPr>
                <a:spLocks noChangeArrowheads="1"/>
              </p:cNvSpPr>
              <p:nvPr/>
            </p:nvSpPr>
            <p:spPr bwMode="auto">
              <a:xfrm>
                <a:off x="817" y="180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Oval 117">
                <a:extLst>
                  <a:ext uri="{FF2B5EF4-FFF2-40B4-BE49-F238E27FC236}">
                    <a16:creationId xmlns:a16="http://schemas.microsoft.com/office/drawing/2014/main" id="{1723F97C-5076-4274-8F19-349C0540F2C6}"/>
                  </a:ext>
                </a:extLst>
              </p:cNvPr>
              <p:cNvSpPr>
                <a:spLocks noChangeArrowheads="1"/>
              </p:cNvSpPr>
              <p:nvPr/>
            </p:nvSpPr>
            <p:spPr bwMode="auto">
              <a:xfrm>
                <a:off x="866" y="179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Oval 118">
                <a:extLst>
                  <a:ext uri="{FF2B5EF4-FFF2-40B4-BE49-F238E27FC236}">
                    <a16:creationId xmlns:a16="http://schemas.microsoft.com/office/drawing/2014/main" id="{1BED2438-C046-46BF-B2F5-74C083390EF1}"/>
                  </a:ext>
                </a:extLst>
              </p:cNvPr>
              <p:cNvSpPr>
                <a:spLocks noChangeArrowheads="1"/>
              </p:cNvSpPr>
              <p:nvPr/>
            </p:nvSpPr>
            <p:spPr bwMode="auto">
              <a:xfrm>
                <a:off x="915" y="178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Oval 119">
                <a:extLst>
                  <a:ext uri="{FF2B5EF4-FFF2-40B4-BE49-F238E27FC236}">
                    <a16:creationId xmlns:a16="http://schemas.microsoft.com/office/drawing/2014/main" id="{25FAD092-AC31-42CA-8EBB-02AB0761B87B}"/>
                  </a:ext>
                </a:extLst>
              </p:cNvPr>
              <p:cNvSpPr>
                <a:spLocks noChangeArrowheads="1"/>
              </p:cNvSpPr>
              <p:nvPr/>
            </p:nvSpPr>
            <p:spPr bwMode="auto">
              <a:xfrm>
                <a:off x="963" y="177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Oval 120">
                <a:extLst>
                  <a:ext uri="{FF2B5EF4-FFF2-40B4-BE49-F238E27FC236}">
                    <a16:creationId xmlns:a16="http://schemas.microsoft.com/office/drawing/2014/main" id="{3BADDB5B-0547-4289-8C02-1BB4BE8D58AE}"/>
                  </a:ext>
                </a:extLst>
              </p:cNvPr>
              <p:cNvSpPr>
                <a:spLocks noChangeArrowheads="1"/>
              </p:cNvSpPr>
              <p:nvPr/>
            </p:nvSpPr>
            <p:spPr bwMode="auto">
              <a:xfrm>
                <a:off x="1012" y="176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Oval 121">
                <a:extLst>
                  <a:ext uri="{FF2B5EF4-FFF2-40B4-BE49-F238E27FC236}">
                    <a16:creationId xmlns:a16="http://schemas.microsoft.com/office/drawing/2014/main" id="{870FC865-2449-460E-8BD1-ECE25A1B67CF}"/>
                  </a:ext>
                </a:extLst>
              </p:cNvPr>
              <p:cNvSpPr>
                <a:spLocks noChangeArrowheads="1"/>
              </p:cNvSpPr>
              <p:nvPr/>
            </p:nvSpPr>
            <p:spPr bwMode="auto">
              <a:xfrm>
                <a:off x="1061" y="176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Oval 122">
                <a:extLst>
                  <a:ext uri="{FF2B5EF4-FFF2-40B4-BE49-F238E27FC236}">
                    <a16:creationId xmlns:a16="http://schemas.microsoft.com/office/drawing/2014/main" id="{28904E73-6DF5-4FBE-9AA2-118D4D1D267C}"/>
                  </a:ext>
                </a:extLst>
              </p:cNvPr>
              <p:cNvSpPr>
                <a:spLocks noChangeArrowheads="1"/>
              </p:cNvSpPr>
              <p:nvPr/>
            </p:nvSpPr>
            <p:spPr bwMode="auto">
              <a:xfrm>
                <a:off x="1110" y="176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Oval 123">
                <a:extLst>
                  <a:ext uri="{FF2B5EF4-FFF2-40B4-BE49-F238E27FC236}">
                    <a16:creationId xmlns:a16="http://schemas.microsoft.com/office/drawing/2014/main" id="{396351E3-D0CE-4A6B-8413-BD32F53FC2D5}"/>
                  </a:ext>
                </a:extLst>
              </p:cNvPr>
              <p:cNvSpPr>
                <a:spLocks noChangeArrowheads="1"/>
              </p:cNvSpPr>
              <p:nvPr/>
            </p:nvSpPr>
            <p:spPr bwMode="auto">
              <a:xfrm>
                <a:off x="1159" y="1731"/>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Oval 124">
                <a:extLst>
                  <a:ext uri="{FF2B5EF4-FFF2-40B4-BE49-F238E27FC236}">
                    <a16:creationId xmlns:a16="http://schemas.microsoft.com/office/drawing/2014/main" id="{46664CB9-6398-44E8-BF17-CDD5A25A81F1}"/>
                  </a:ext>
                </a:extLst>
              </p:cNvPr>
              <p:cNvSpPr>
                <a:spLocks noChangeArrowheads="1"/>
              </p:cNvSpPr>
              <p:nvPr/>
            </p:nvSpPr>
            <p:spPr bwMode="auto">
              <a:xfrm>
                <a:off x="1208" y="1710"/>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Oval 125">
                <a:extLst>
                  <a:ext uri="{FF2B5EF4-FFF2-40B4-BE49-F238E27FC236}">
                    <a16:creationId xmlns:a16="http://schemas.microsoft.com/office/drawing/2014/main" id="{A25169A8-68D2-4E78-AAAB-2FE2E8518F7B}"/>
                  </a:ext>
                </a:extLst>
              </p:cNvPr>
              <p:cNvSpPr>
                <a:spLocks noChangeArrowheads="1"/>
              </p:cNvSpPr>
              <p:nvPr/>
            </p:nvSpPr>
            <p:spPr bwMode="auto">
              <a:xfrm>
                <a:off x="1257" y="167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Oval 126">
                <a:extLst>
                  <a:ext uri="{FF2B5EF4-FFF2-40B4-BE49-F238E27FC236}">
                    <a16:creationId xmlns:a16="http://schemas.microsoft.com/office/drawing/2014/main" id="{F35AB561-0955-4341-986A-60591312BD27}"/>
                  </a:ext>
                </a:extLst>
              </p:cNvPr>
              <p:cNvSpPr>
                <a:spLocks noChangeArrowheads="1"/>
              </p:cNvSpPr>
              <p:nvPr/>
            </p:nvSpPr>
            <p:spPr bwMode="auto">
              <a:xfrm>
                <a:off x="1306" y="1682"/>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Oval 127">
                <a:extLst>
                  <a:ext uri="{FF2B5EF4-FFF2-40B4-BE49-F238E27FC236}">
                    <a16:creationId xmlns:a16="http://schemas.microsoft.com/office/drawing/2014/main" id="{F248A774-389A-4245-9F04-58A2D0D49CEF}"/>
                  </a:ext>
                </a:extLst>
              </p:cNvPr>
              <p:cNvSpPr>
                <a:spLocks noChangeArrowheads="1"/>
              </p:cNvSpPr>
              <p:nvPr/>
            </p:nvSpPr>
            <p:spPr bwMode="auto">
              <a:xfrm>
                <a:off x="1354" y="166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Oval 128">
                <a:extLst>
                  <a:ext uri="{FF2B5EF4-FFF2-40B4-BE49-F238E27FC236}">
                    <a16:creationId xmlns:a16="http://schemas.microsoft.com/office/drawing/2014/main" id="{2B9D912B-8A55-432C-9C39-18528062A60B}"/>
                  </a:ext>
                </a:extLst>
              </p:cNvPr>
              <p:cNvSpPr>
                <a:spLocks noChangeArrowheads="1"/>
              </p:cNvSpPr>
              <p:nvPr/>
            </p:nvSpPr>
            <p:spPr bwMode="auto">
              <a:xfrm>
                <a:off x="1403" y="162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Oval 129">
                <a:extLst>
                  <a:ext uri="{FF2B5EF4-FFF2-40B4-BE49-F238E27FC236}">
                    <a16:creationId xmlns:a16="http://schemas.microsoft.com/office/drawing/2014/main" id="{138EC71D-D610-4407-A128-0D628C2E8BBE}"/>
                  </a:ext>
                </a:extLst>
              </p:cNvPr>
              <p:cNvSpPr>
                <a:spLocks noChangeArrowheads="1"/>
              </p:cNvSpPr>
              <p:nvPr/>
            </p:nvSpPr>
            <p:spPr bwMode="auto">
              <a:xfrm>
                <a:off x="1452" y="163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Oval 130">
                <a:extLst>
                  <a:ext uri="{FF2B5EF4-FFF2-40B4-BE49-F238E27FC236}">
                    <a16:creationId xmlns:a16="http://schemas.microsoft.com/office/drawing/2014/main" id="{340F7303-C8C7-4531-A5A7-21D3D9CAEC23}"/>
                  </a:ext>
                </a:extLst>
              </p:cNvPr>
              <p:cNvSpPr>
                <a:spLocks noChangeArrowheads="1"/>
              </p:cNvSpPr>
              <p:nvPr/>
            </p:nvSpPr>
            <p:spPr bwMode="auto">
              <a:xfrm>
                <a:off x="1501" y="162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Oval 131">
                <a:extLst>
                  <a:ext uri="{FF2B5EF4-FFF2-40B4-BE49-F238E27FC236}">
                    <a16:creationId xmlns:a16="http://schemas.microsoft.com/office/drawing/2014/main" id="{A8E5CD15-8C25-4ECD-BF7C-C6FD5CB906B1}"/>
                  </a:ext>
                </a:extLst>
              </p:cNvPr>
              <p:cNvSpPr>
                <a:spLocks noChangeArrowheads="1"/>
              </p:cNvSpPr>
              <p:nvPr/>
            </p:nvSpPr>
            <p:spPr bwMode="auto">
              <a:xfrm>
                <a:off x="1550" y="158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Oval 132">
                <a:extLst>
                  <a:ext uri="{FF2B5EF4-FFF2-40B4-BE49-F238E27FC236}">
                    <a16:creationId xmlns:a16="http://schemas.microsoft.com/office/drawing/2014/main" id="{4EA5424B-9CFD-442E-912D-B1D8715C3DC8}"/>
                  </a:ext>
                </a:extLst>
              </p:cNvPr>
              <p:cNvSpPr>
                <a:spLocks noChangeArrowheads="1"/>
              </p:cNvSpPr>
              <p:nvPr/>
            </p:nvSpPr>
            <p:spPr bwMode="auto">
              <a:xfrm>
                <a:off x="1599" y="159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Oval 133">
                <a:extLst>
                  <a:ext uri="{FF2B5EF4-FFF2-40B4-BE49-F238E27FC236}">
                    <a16:creationId xmlns:a16="http://schemas.microsoft.com/office/drawing/2014/main" id="{2337EF24-CB3D-48E5-9631-686D48E2910A}"/>
                  </a:ext>
                </a:extLst>
              </p:cNvPr>
              <p:cNvSpPr>
                <a:spLocks noChangeArrowheads="1"/>
              </p:cNvSpPr>
              <p:nvPr/>
            </p:nvSpPr>
            <p:spPr bwMode="auto">
              <a:xfrm>
                <a:off x="1648" y="158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Oval 134">
                <a:extLst>
                  <a:ext uri="{FF2B5EF4-FFF2-40B4-BE49-F238E27FC236}">
                    <a16:creationId xmlns:a16="http://schemas.microsoft.com/office/drawing/2014/main" id="{3205D724-C67B-4CBA-9ED6-67F3792E4FF2}"/>
                  </a:ext>
                </a:extLst>
              </p:cNvPr>
              <p:cNvSpPr>
                <a:spLocks noChangeArrowheads="1"/>
              </p:cNvSpPr>
              <p:nvPr/>
            </p:nvSpPr>
            <p:spPr bwMode="auto">
              <a:xfrm>
                <a:off x="1697" y="1570"/>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Oval 135">
                <a:extLst>
                  <a:ext uri="{FF2B5EF4-FFF2-40B4-BE49-F238E27FC236}">
                    <a16:creationId xmlns:a16="http://schemas.microsoft.com/office/drawing/2014/main" id="{9CD27C5C-9854-49D2-9BA7-E7C3662960FB}"/>
                  </a:ext>
                </a:extLst>
              </p:cNvPr>
              <p:cNvSpPr>
                <a:spLocks noChangeArrowheads="1"/>
              </p:cNvSpPr>
              <p:nvPr/>
            </p:nvSpPr>
            <p:spPr bwMode="auto">
              <a:xfrm>
                <a:off x="1745" y="156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Oval 136">
                <a:extLst>
                  <a:ext uri="{FF2B5EF4-FFF2-40B4-BE49-F238E27FC236}">
                    <a16:creationId xmlns:a16="http://schemas.microsoft.com/office/drawing/2014/main" id="{EDD2C0F8-E493-4843-B805-BFD9B3D5D147}"/>
                  </a:ext>
                </a:extLst>
              </p:cNvPr>
              <p:cNvSpPr>
                <a:spLocks noChangeArrowheads="1"/>
              </p:cNvSpPr>
              <p:nvPr/>
            </p:nvSpPr>
            <p:spPr bwMode="auto">
              <a:xfrm>
                <a:off x="1794" y="153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Oval 137">
                <a:extLst>
                  <a:ext uri="{FF2B5EF4-FFF2-40B4-BE49-F238E27FC236}">
                    <a16:creationId xmlns:a16="http://schemas.microsoft.com/office/drawing/2014/main" id="{AE662A88-F7EA-4813-BA76-A02F061FE21E}"/>
                  </a:ext>
                </a:extLst>
              </p:cNvPr>
              <p:cNvSpPr>
                <a:spLocks noChangeArrowheads="1"/>
              </p:cNvSpPr>
              <p:nvPr/>
            </p:nvSpPr>
            <p:spPr bwMode="auto">
              <a:xfrm>
                <a:off x="1843" y="152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Oval 138">
                <a:extLst>
                  <a:ext uri="{FF2B5EF4-FFF2-40B4-BE49-F238E27FC236}">
                    <a16:creationId xmlns:a16="http://schemas.microsoft.com/office/drawing/2014/main" id="{FA462CD2-DFCB-4392-B44A-7D9921FFD96B}"/>
                  </a:ext>
                </a:extLst>
              </p:cNvPr>
              <p:cNvSpPr>
                <a:spLocks noChangeArrowheads="1"/>
              </p:cNvSpPr>
              <p:nvPr/>
            </p:nvSpPr>
            <p:spPr bwMode="auto">
              <a:xfrm>
                <a:off x="1892" y="1525"/>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Oval 139">
                <a:extLst>
                  <a:ext uri="{FF2B5EF4-FFF2-40B4-BE49-F238E27FC236}">
                    <a16:creationId xmlns:a16="http://schemas.microsoft.com/office/drawing/2014/main" id="{8DC8F075-8D4F-4054-A046-D239F6E908EB}"/>
                  </a:ext>
                </a:extLst>
              </p:cNvPr>
              <p:cNvSpPr>
                <a:spLocks noChangeArrowheads="1"/>
              </p:cNvSpPr>
              <p:nvPr/>
            </p:nvSpPr>
            <p:spPr bwMode="auto">
              <a:xfrm>
                <a:off x="1941" y="151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Oval 140">
                <a:extLst>
                  <a:ext uri="{FF2B5EF4-FFF2-40B4-BE49-F238E27FC236}">
                    <a16:creationId xmlns:a16="http://schemas.microsoft.com/office/drawing/2014/main" id="{A23CBECE-1FCB-420B-981D-9F3E6D59624F}"/>
                  </a:ext>
                </a:extLst>
              </p:cNvPr>
              <p:cNvSpPr>
                <a:spLocks noChangeArrowheads="1"/>
              </p:cNvSpPr>
              <p:nvPr/>
            </p:nvSpPr>
            <p:spPr bwMode="auto">
              <a:xfrm>
                <a:off x="1990" y="1497"/>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Oval 141">
                <a:extLst>
                  <a:ext uri="{FF2B5EF4-FFF2-40B4-BE49-F238E27FC236}">
                    <a16:creationId xmlns:a16="http://schemas.microsoft.com/office/drawing/2014/main" id="{A676741F-C9EA-4296-AC80-76F1EC863461}"/>
                  </a:ext>
                </a:extLst>
              </p:cNvPr>
              <p:cNvSpPr>
                <a:spLocks noChangeArrowheads="1"/>
              </p:cNvSpPr>
              <p:nvPr/>
            </p:nvSpPr>
            <p:spPr bwMode="auto">
              <a:xfrm>
                <a:off x="2039" y="147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Oval 142">
                <a:extLst>
                  <a:ext uri="{FF2B5EF4-FFF2-40B4-BE49-F238E27FC236}">
                    <a16:creationId xmlns:a16="http://schemas.microsoft.com/office/drawing/2014/main" id="{8347D2CD-7C92-4E66-9003-B8D1F78B906A}"/>
                  </a:ext>
                </a:extLst>
              </p:cNvPr>
              <p:cNvSpPr>
                <a:spLocks noChangeArrowheads="1"/>
              </p:cNvSpPr>
              <p:nvPr/>
            </p:nvSpPr>
            <p:spPr bwMode="auto">
              <a:xfrm>
                <a:off x="2088" y="1455"/>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Oval 143">
                <a:extLst>
                  <a:ext uri="{FF2B5EF4-FFF2-40B4-BE49-F238E27FC236}">
                    <a16:creationId xmlns:a16="http://schemas.microsoft.com/office/drawing/2014/main" id="{2D531768-628D-46B3-B566-1731CDEE6AC4}"/>
                  </a:ext>
                </a:extLst>
              </p:cNvPr>
              <p:cNvSpPr>
                <a:spLocks noChangeArrowheads="1"/>
              </p:cNvSpPr>
              <p:nvPr/>
            </p:nvSpPr>
            <p:spPr bwMode="auto">
              <a:xfrm>
                <a:off x="2140" y="146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Oval 144">
                <a:extLst>
                  <a:ext uri="{FF2B5EF4-FFF2-40B4-BE49-F238E27FC236}">
                    <a16:creationId xmlns:a16="http://schemas.microsoft.com/office/drawing/2014/main" id="{84462D7C-5069-4CB2-BE35-2FABBED1461F}"/>
                  </a:ext>
                </a:extLst>
              </p:cNvPr>
              <p:cNvSpPr>
                <a:spLocks noChangeArrowheads="1"/>
              </p:cNvSpPr>
              <p:nvPr/>
            </p:nvSpPr>
            <p:spPr bwMode="auto">
              <a:xfrm>
                <a:off x="2189" y="145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Oval 145">
                <a:extLst>
                  <a:ext uri="{FF2B5EF4-FFF2-40B4-BE49-F238E27FC236}">
                    <a16:creationId xmlns:a16="http://schemas.microsoft.com/office/drawing/2014/main" id="{9FAE7649-AF49-48B8-9F78-86F5A7C03BF9}"/>
                  </a:ext>
                </a:extLst>
              </p:cNvPr>
              <p:cNvSpPr>
                <a:spLocks noChangeArrowheads="1"/>
              </p:cNvSpPr>
              <p:nvPr/>
            </p:nvSpPr>
            <p:spPr bwMode="auto">
              <a:xfrm>
                <a:off x="2238" y="143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Oval 146">
                <a:extLst>
                  <a:ext uri="{FF2B5EF4-FFF2-40B4-BE49-F238E27FC236}">
                    <a16:creationId xmlns:a16="http://schemas.microsoft.com/office/drawing/2014/main" id="{8FD3B83B-6081-4068-8BDC-8EE087466EBB}"/>
                  </a:ext>
                </a:extLst>
              </p:cNvPr>
              <p:cNvSpPr>
                <a:spLocks noChangeArrowheads="1"/>
              </p:cNvSpPr>
              <p:nvPr/>
            </p:nvSpPr>
            <p:spPr bwMode="auto">
              <a:xfrm>
                <a:off x="2287" y="1416"/>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Oval 147">
                <a:extLst>
                  <a:ext uri="{FF2B5EF4-FFF2-40B4-BE49-F238E27FC236}">
                    <a16:creationId xmlns:a16="http://schemas.microsoft.com/office/drawing/2014/main" id="{167CADF2-9453-4A33-9826-455729C24868}"/>
                  </a:ext>
                </a:extLst>
              </p:cNvPr>
              <p:cNvSpPr>
                <a:spLocks noChangeArrowheads="1"/>
              </p:cNvSpPr>
              <p:nvPr/>
            </p:nvSpPr>
            <p:spPr bwMode="auto">
              <a:xfrm>
                <a:off x="2335" y="141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Oval 148">
                <a:extLst>
                  <a:ext uri="{FF2B5EF4-FFF2-40B4-BE49-F238E27FC236}">
                    <a16:creationId xmlns:a16="http://schemas.microsoft.com/office/drawing/2014/main" id="{D277D412-9513-49C1-8D84-E35DBE16E2E3}"/>
                  </a:ext>
                </a:extLst>
              </p:cNvPr>
              <p:cNvSpPr>
                <a:spLocks noChangeArrowheads="1"/>
              </p:cNvSpPr>
              <p:nvPr/>
            </p:nvSpPr>
            <p:spPr bwMode="auto">
              <a:xfrm>
                <a:off x="2384" y="140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Oval 149">
                <a:extLst>
                  <a:ext uri="{FF2B5EF4-FFF2-40B4-BE49-F238E27FC236}">
                    <a16:creationId xmlns:a16="http://schemas.microsoft.com/office/drawing/2014/main" id="{3724D51A-A1B4-40B2-BD53-2976B61DFE38}"/>
                  </a:ext>
                </a:extLst>
              </p:cNvPr>
              <p:cNvSpPr>
                <a:spLocks noChangeArrowheads="1"/>
              </p:cNvSpPr>
              <p:nvPr/>
            </p:nvSpPr>
            <p:spPr bwMode="auto">
              <a:xfrm>
                <a:off x="2433" y="138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Oval 150">
                <a:extLst>
                  <a:ext uri="{FF2B5EF4-FFF2-40B4-BE49-F238E27FC236}">
                    <a16:creationId xmlns:a16="http://schemas.microsoft.com/office/drawing/2014/main" id="{CF1B9771-10B7-47A2-97B3-D6104FD9DB48}"/>
                  </a:ext>
                </a:extLst>
              </p:cNvPr>
              <p:cNvSpPr>
                <a:spLocks noChangeArrowheads="1"/>
              </p:cNvSpPr>
              <p:nvPr/>
            </p:nvSpPr>
            <p:spPr bwMode="auto">
              <a:xfrm>
                <a:off x="2482" y="138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Oval 151">
                <a:extLst>
                  <a:ext uri="{FF2B5EF4-FFF2-40B4-BE49-F238E27FC236}">
                    <a16:creationId xmlns:a16="http://schemas.microsoft.com/office/drawing/2014/main" id="{48351207-440B-43A0-A360-9377EC592F88}"/>
                  </a:ext>
                </a:extLst>
              </p:cNvPr>
              <p:cNvSpPr>
                <a:spLocks noChangeArrowheads="1"/>
              </p:cNvSpPr>
              <p:nvPr/>
            </p:nvSpPr>
            <p:spPr bwMode="auto">
              <a:xfrm>
                <a:off x="2531" y="138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Oval 152">
                <a:extLst>
                  <a:ext uri="{FF2B5EF4-FFF2-40B4-BE49-F238E27FC236}">
                    <a16:creationId xmlns:a16="http://schemas.microsoft.com/office/drawing/2014/main" id="{ED0F1822-53A5-4C02-9078-E0175EE6B765}"/>
                  </a:ext>
                </a:extLst>
              </p:cNvPr>
              <p:cNvSpPr>
                <a:spLocks noChangeArrowheads="1"/>
              </p:cNvSpPr>
              <p:nvPr/>
            </p:nvSpPr>
            <p:spPr bwMode="auto">
              <a:xfrm>
                <a:off x="2580" y="13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Oval 153">
                <a:extLst>
                  <a:ext uri="{FF2B5EF4-FFF2-40B4-BE49-F238E27FC236}">
                    <a16:creationId xmlns:a16="http://schemas.microsoft.com/office/drawing/2014/main" id="{A46BC30A-0FD1-4206-B437-6882EC896F77}"/>
                  </a:ext>
                </a:extLst>
              </p:cNvPr>
              <p:cNvSpPr>
                <a:spLocks noChangeArrowheads="1"/>
              </p:cNvSpPr>
              <p:nvPr/>
            </p:nvSpPr>
            <p:spPr bwMode="auto">
              <a:xfrm>
                <a:off x="2629" y="135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Oval 154">
                <a:extLst>
                  <a:ext uri="{FF2B5EF4-FFF2-40B4-BE49-F238E27FC236}">
                    <a16:creationId xmlns:a16="http://schemas.microsoft.com/office/drawing/2014/main" id="{467417AC-6929-4A46-A431-A70EE838CC93}"/>
                  </a:ext>
                </a:extLst>
              </p:cNvPr>
              <p:cNvSpPr>
                <a:spLocks noChangeArrowheads="1"/>
              </p:cNvSpPr>
              <p:nvPr/>
            </p:nvSpPr>
            <p:spPr bwMode="auto">
              <a:xfrm>
                <a:off x="2678" y="1357"/>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Oval 155">
                <a:extLst>
                  <a:ext uri="{FF2B5EF4-FFF2-40B4-BE49-F238E27FC236}">
                    <a16:creationId xmlns:a16="http://schemas.microsoft.com/office/drawing/2014/main" id="{A4C719C9-E970-4F4A-AED1-CC780263C16F}"/>
                  </a:ext>
                </a:extLst>
              </p:cNvPr>
              <p:cNvSpPr>
                <a:spLocks noChangeArrowheads="1"/>
              </p:cNvSpPr>
              <p:nvPr/>
            </p:nvSpPr>
            <p:spPr bwMode="auto">
              <a:xfrm>
                <a:off x="2726" y="133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Oval 156">
                <a:extLst>
                  <a:ext uri="{FF2B5EF4-FFF2-40B4-BE49-F238E27FC236}">
                    <a16:creationId xmlns:a16="http://schemas.microsoft.com/office/drawing/2014/main" id="{E7BA81B0-CD74-490C-A40F-F84B802A7E97}"/>
                  </a:ext>
                </a:extLst>
              </p:cNvPr>
              <p:cNvSpPr>
                <a:spLocks noChangeArrowheads="1"/>
              </p:cNvSpPr>
              <p:nvPr/>
            </p:nvSpPr>
            <p:spPr bwMode="auto">
              <a:xfrm>
                <a:off x="2775" y="1305"/>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Oval 157">
                <a:extLst>
                  <a:ext uri="{FF2B5EF4-FFF2-40B4-BE49-F238E27FC236}">
                    <a16:creationId xmlns:a16="http://schemas.microsoft.com/office/drawing/2014/main" id="{5A9E0766-AB9F-4B85-92A0-F8AE6626C5BF}"/>
                  </a:ext>
                </a:extLst>
              </p:cNvPr>
              <p:cNvSpPr>
                <a:spLocks noChangeArrowheads="1"/>
              </p:cNvSpPr>
              <p:nvPr/>
            </p:nvSpPr>
            <p:spPr bwMode="auto">
              <a:xfrm>
                <a:off x="2824" y="1319"/>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Oval 158">
                <a:extLst>
                  <a:ext uri="{FF2B5EF4-FFF2-40B4-BE49-F238E27FC236}">
                    <a16:creationId xmlns:a16="http://schemas.microsoft.com/office/drawing/2014/main" id="{D5F74809-FE6D-4DB7-95BC-EF066F3D43CE}"/>
                  </a:ext>
                </a:extLst>
              </p:cNvPr>
              <p:cNvSpPr>
                <a:spLocks noChangeArrowheads="1"/>
              </p:cNvSpPr>
              <p:nvPr/>
            </p:nvSpPr>
            <p:spPr bwMode="auto">
              <a:xfrm>
                <a:off x="2873" y="1312"/>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Oval 159">
                <a:extLst>
                  <a:ext uri="{FF2B5EF4-FFF2-40B4-BE49-F238E27FC236}">
                    <a16:creationId xmlns:a16="http://schemas.microsoft.com/office/drawing/2014/main" id="{1CC7F309-EE1D-451D-96AD-1E706A9C2BA5}"/>
                  </a:ext>
                </a:extLst>
              </p:cNvPr>
              <p:cNvSpPr>
                <a:spLocks noChangeArrowheads="1"/>
              </p:cNvSpPr>
              <p:nvPr/>
            </p:nvSpPr>
            <p:spPr bwMode="auto">
              <a:xfrm>
                <a:off x="2922" y="127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Oval 160">
                <a:extLst>
                  <a:ext uri="{FF2B5EF4-FFF2-40B4-BE49-F238E27FC236}">
                    <a16:creationId xmlns:a16="http://schemas.microsoft.com/office/drawing/2014/main" id="{A5F66BA2-9CB9-49AF-AD0E-FCA089586F59}"/>
                  </a:ext>
                </a:extLst>
              </p:cNvPr>
              <p:cNvSpPr>
                <a:spLocks noChangeArrowheads="1"/>
              </p:cNvSpPr>
              <p:nvPr/>
            </p:nvSpPr>
            <p:spPr bwMode="auto">
              <a:xfrm>
                <a:off x="2971" y="128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Oval 161">
                <a:extLst>
                  <a:ext uri="{FF2B5EF4-FFF2-40B4-BE49-F238E27FC236}">
                    <a16:creationId xmlns:a16="http://schemas.microsoft.com/office/drawing/2014/main" id="{48ECE5CD-A9D3-4CE6-9A50-7563844F38B5}"/>
                  </a:ext>
                </a:extLst>
              </p:cNvPr>
              <p:cNvSpPr>
                <a:spLocks noChangeArrowheads="1"/>
              </p:cNvSpPr>
              <p:nvPr/>
            </p:nvSpPr>
            <p:spPr bwMode="auto">
              <a:xfrm>
                <a:off x="3020" y="128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Oval 162">
                <a:extLst>
                  <a:ext uri="{FF2B5EF4-FFF2-40B4-BE49-F238E27FC236}">
                    <a16:creationId xmlns:a16="http://schemas.microsoft.com/office/drawing/2014/main" id="{0588E971-F5E1-45F0-BE58-3D1D5AA6B8D8}"/>
                  </a:ext>
                </a:extLst>
              </p:cNvPr>
              <p:cNvSpPr>
                <a:spLocks noChangeArrowheads="1"/>
              </p:cNvSpPr>
              <p:nvPr/>
            </p:nvSpPr>
            <p:spPr bwMode="auto">
              <a:xfrm>
                <a:off x="3069" y="1273"/>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Oval 163">
                <a:extLst>
                  <a:ext uri="{FF2B5EF4-FFF2-40B4-BE49-F238E27FC236}">
                    <a16:creationId xmlns:a16="http://schemas.microsoft.com/office/drawing/2014/main" id="{77E15FC2-342C-42B6-B669-96A744C54D25}"/>
                  </a:ext>
                </a:extLst>
              </p:cNvPr>
              <p:cNvSpPr>
                <a:spLocks noChangeArrowheads="1"/>
              </p:cNvSpPr>
              <p:nvPr/>
            </p:nvSpPr>
            <p:spPr bwMode="auto">
              <a:xfrm>
                <a:off x="3117" y="128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Oval 164">
                <a:extLst>
                  <a:ext uri="{FF2B5EF4-FFF2-40B4-BE49-F238E27FC236}">
                    <a16:creationId xmlns:a16="http://schemas.microsoft.com/office/drawing/2014/main" id="{284D9B41-170F-4145-BF22-92D78B36621F}"/>
                  </a:ext>
                </a:extLst>
              </p:cNvPr>
              <p:cNvSpPr>
                <a:spLocks noChangeArrowheads="1"/>
              </p:cNvSpPr>
              <p:nvPr/>
            </p:nvSpPr>
            <p:spPr bwMode="auto">
              <a:xfrm>
                <a:off x="3166" y="124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Oval 165">
                <a:extLst>
                  <a:ext uri="{FF2B5EF4-FFF2-40B4-BE49-F238E27FC236}">
                    <a16:creationId xmlns:a16="http://schemas.microsoft.com/office/drawing/2014/main" id="{03A5AB48-0A9B-453B-8CD5-848CF68EC6D0}"/>
                  </a:ext>
                </a:extLst>
              </p:cNvPr>
              <p:cNvSpPr>
                <a:spLocks noChangeArrowheads="1"/>
              </p:cNvSpPr>
              <p:nvPr/>
            </p:nvSpPr>
            <p:spPr bwMode="auto">
              <a:xfrm>
                <a:off x="3215" y="125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Oval 166">
                <a:extLst>
                  <a:ext uri="{FF2B5EF4-FFF2-40B4-BE49-F238E27FC236}">
                    <a16:creationId xmlns:a16="http://schemas.microsoft.com/office/drawing/2014/main" id="{1D2938AA-0A1A-4A2C-A569-D977C657A070}"/>
                  </a:ext>
                </a:extLst>
              </p:cNvPr>
              <p:cNvSpPr>
                <a:spLocks noChangeArrowheads="1"/>
              </p:cNvSpPr>
              <p:nvPr/>
            </p:nvSpPr>
            <p:spPr bwMode="auto">
              <a:xfrm>
                <a:off x="3264" y="123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Oval 167">
                <a:extLst>
                  <a:ext uri="{FF2B5EF4-FFF2-40B4-BE49-F238E27FC236}">
                    <a16:creationId xmlns:a16="http://schemas.microsoft.com/office/drawing/2014/main" id="{6F38FECB-4FB2-4C5D-8BDB-57F1696A5EDE}"/>
                  </a:ext>
                </a:extLst>
              </p:cNvPr>
              <p:cNvSpPr>
                <a:spLocks noChangeArrowheads="1"/>
              </p:cNvSpPr>
              <p:nvPr/>
            </p:nvSpPr>
            <p:spPr bwMode="auto">
              <a:xfrm>
                <a:off x="3313" y="122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Oval 168">
                <a:extLst>
                  <a:ext uri="{FF2B5EF4-FFF2-40B4-BE49-F238E27FC236}">
                    <a16:creationId xmlns:a16="http://schemas.microsoft.com/office/drawing/2014/main" id="{31BAC062-9ECF-47DD-8277-2FC8544559D6}"/>
                  </a:ext>
                </a:extLst>
              </p:cNvPr>
              <p:cNvSpPr>
                <a:spLocks noChangeArrowheads="1"/>
              </p:cNvSpPr>
              <p:nvPr/>
            </p:nvSpPr>
            <p:spPr bwMode="auto">
              <a:xfrm>
                <a:off x="3362" y="123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Oval 169">
                <a:extLst>
                  <a:ext uri="{FF2B5EF4-FFF2-40B4-BE49-F238E27FC236}">
                    <a16:creationId xmlns:a16="http://schemas.microsoft.com/office/drawing/2014/main" id="{74B4634A-59C4-4952-84B0-F0A7DA1E17B6}"/>
                  </a:ext>
                </a:extLst>
              </p:cNvPr>
              <p:cNvSpPr>
                <a:spLocks noChangeArrowheads="1"/>
              </p:cNvSpPr>
              <p:nvPr/>
            </p:nvSpPr>
            <p:spPr bwMode="auto">
              <a:xfrm>
                <a:off x="3411" y="119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Oval 170">
                <a:extLst>
                  <a:ext uri="{FF2B5EF4-FFF2-40B4-BE49-F238E27FC236}">
                    <a16:creationId xmlns:a16="http://schemas.microsoft.com/office/drawing/2014/main" id="{8762D757-0323-4DC6-8832-82F01942CC97}"/>
                  </a:ext>
                </a:extLst>
              </p:cNvPr>
              <p:cNvSpPr>
                <a:spLocks noChangeArrowheads="1"/>
              </p:cNvSpPr>
              <p:nvPr/>
            </p:nvSpPr>
            <p:spPr bwMode="auto">
              <a:xfrm>
                <a:off x="3459" y="120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Oval 171">
                <a:extLst>
                  <a:ext uri="{FF2B5EF4-FFF2-40B4-BE49-F238E27FC236}">
                    <a16:creationId xmlns:a16="http://schemas.microsoft.com/office/drawing/2014/main" id="{337A217E-6694-4590-8437-610F0A6CE9EE}"/>
                  </a:ext>
                </a:extLst>
              </p:cNvPr>
              <p:cNvSpPr>
                <a:spLocks noChangeArrowheads="1"/>
              </p:cNvSpPr>
              <p:nvPr/>
            </p:nvSpPr>
            <p:spPr bwMode="auto">
              <a:xfrm>
                <a:off x="3508" y="117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Oval 172">
                <a:extLst>
                  <a:ext uri="{FF2B5EF4-FFF2-40B4-BE49-F238E27FC236}">
                    <a16:creationId xmlns:a16="http://schemas.microsoft.com/office/drawing/2014/main" id="{1895D54F-6217-47B9-866B-ED99EDC5BAB5}"/>
                  </a:ext>
                </a:extLst>
              </p:cNvPr>
              <p:cNvSpPr>
                <a:spLocks noChangeArrowheads="1"/>
              </p:cNvSpPr>
              <p:nvPr/>
            </p:nvSpPr>
            <p:spPr bwMode="auto">
              <a:xfrm>
                <a:off x="3557" y="119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Oval 173">
                <a:extLst>
                  <a:ext uri="{FF2B5EF4-FFF2-40B4-BE49-F238E27FC236}">
                    <a16:creationId xmlns:a16="http://schemas.microsoft.com/office/drawing/2014/main" id="{7E29E627-A45B-4722-AF9B-B79E0F21AF95}"/>
                  </a:ext>
                </a:extLst>
              </p:cNvPr>
              <p:cNvSpPr>
                <a:spLocks noChangeArrowheads="1"/>
              </p:cNvSpPr>
              <p:nvPr/>
            </p:nvSpPr>
            <p:spPr bwMode="auto">
              <a:xfrm>
                <a:off x="3606" y="120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Oval 174">
                <a:extLst>
                  <a:ext uri="{FF2B5EF4-FFF2-40B4-BE49-F238E27FC236}">
                    <a16:creationId xmlns:a16="http://schemas.microsoft.com/office/drawing/2014/main" id="{9A6807D8-8E7B-4C5C-83D1-9669460C0B8C}"/>
                  </a:ext>
                </a:extLst>
              </p:cNvPr>
              <p:cNvSpPr>
                <a:spLocks noChangeArrowheads="1"/>
              </p:cNvSpPr>
              <p:nvPr/>
            </p:nvSpPr>
            <p:spPr bwMode="auto">
              <a:xfrm>
                <a:off x="3655" y="115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Oval 175">
                <a:extLst>
                  <a:ext uri="{FF2B5EF4-FFF2-40B4-BE49-F238E27FC236}">
                    <a16:creationId xmlns:a16="http://schemas.microsoft.com/office/drawing/2014/main" id="{193C21F3-00F6-4AD2-90E2-6950284DE1BC}"/>
                  </a:ext>
                </a:extLst>
              </p:cNvPr>
              <p:cNvSpPr>
                <a:spLocks noChangeArrowheads="1"/>
              </p:cNvSpPr>
              <p:nvPr/>
            </p:nvSpPr>
            <p:spPr bwMode="auto">
              <a:xfrm>
                <a:off x="3704" y="114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Oval 176">
                <a:extLst>
                  <a:ext uri="{FF2B5EF4-FFF2-40B4-BE49-F238E27FC236}">
                    <a16:creationId xmlns:a16="http://schemas.microsoft.com/office/drawing/2014/main" id="{C1967A40-0EEE-4B24-8385-7297105BBE12}"/>
                  </a:ext>
                </a:extLst>
              </p:cNvPr>
              <p:cNvSpPr>
                <a:spLocks noChangeArrowheads="1"/>
              </p:cNvSpPr>
              <p:nvPr/>
            </p:nvSpPr>
            <p:spPr bwMode="auto">
              <a:xfrm>
                <a:off x="3753" y="115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Oval 177">
                <a:extLst>
                  <a:ext uri="{FF2B5EF4-FFF2-40B4-BE49-F238E27FC236}">
                    <a16:creationId xmlns:a16="http://schemas.microsoft.com/office/drawing/2014/main" id="{13D4CEA6-0552-4A9D-9FAC-3ED20536A5E6}"/>
                  </a:ext>
                </a:extLst>
              </p:cNvPr>
              <p:cNvSpPr>
                <a:spLocks noChangeArrowheads="1"/>
              </p:cNvSpPr>
              <p:nvPr/>
            </p:nvSpPr>
            <p:spPr bwMode="auto">
              <a:xfrm>
                <a:off x="3805" y="112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Oval 178">
                <a:extLst>
                  <a:ext uri="{FF2B5EF4-FFF2-40B4-BE49-F238E27FC236}">
                    <a16:creationId xmlns:a16="http://schemas.microsoft.com/office/drawing/2014/main" id="{AED80C2A-176C-4294-955C-B630DEE72D09}"/>
                  </a:ext>
                </a:extLst>
              </p:cNvPr>
              <p:cNvSpPr>
                <a:spLocks noChangeArrowheads="1"/>
              </p:cNvSpPr>
              <p:nvPr/>
            </p:nvSpPr>
            <p:spPr bwMode="auto">
              <a:xfrm>
                <a:off x="3854" y="111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Oval 179">
                <a:extLst>
                  <a:ext uri="{FF2B5EF4-FFF2-40B4-BE49-F238E27FC236}">
                    <a16:creationId xmlns:a16="http://schemas.microsoft.com/office/drawing/2014/main" id="{7F7A896E-AD78-4893-A215-646AE8052FE8}"/>
                  </a:ext>
                </a:extLst>
              </p:cNvPr>
              <p:cNvSpPr>
                <a:spLocks noChangeArrowheads="1"/>
              </p:cNvSpPr>
              <p:nvPr/>
            </p:nvSpPr>
            <p:spPr bwMode="auto">
              <a:xfrm>
                <a:off x="3903" y="114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Oval 180">
                <a:extLst>
                  <a:ext uri="{FF2B5EF4-FFF2-40B4-BE49-F238E27FC236}">
                    <a16:creationId xmlns:a16="http://schemas.microsoft.com/office/drawing/2014/main" id="{71847523-62F6-4923-B91D-CF310D262564}"/>
                  </a:ext>
                </a:extLst>
              </p:cNvPr>
              <p:cNvSpPr>
                <a:spLocks noChangeArrowheads="1"/>
              </p:cNvSpPr>
              <p:nvPr/>
            </p:nvSpPr>
            <p:spPr bwMode="auto">
              <a:xfrm>
                <a:off x="3952" y="111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181">
                <a:extLst>
                  <a:ext uri="{FF2B5EF4-FFF2-40B4-BE49-F238E27FC236}">
                    <a16:creationId xmlns:a16="http://schemas.microsoft.com/office/drawing/2014/main" id="{7941783A-FD5D-4A08-89D7-F66C202BC8AF}"/>
                  </a:ext>
                </a:extLst>
              </p:cNvPr>
              <p:cNvSpPr>
                <a:spLocks noChangeArrowheads="1"/>
              </p:cNvSpPr>
              <p:nvPr/>
            </p:nvSpPr>
            <p:spPr bwMode="auto">
              <a:xfrm>
                <a:off x="4001" y="1113"/>
                <a:ext cx="41"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Oval 182">
                <a:extLst>
                  <a:ext uri="{FF2B5EF4-FFF2-40B4-BE49-F238E27FC236}">
                    <a16:creationId xmlns:a16="http://schemas.microsoft.com/office/drawing/2014/main" id="{89D0459E-BDA7-4128-996D-892A3AE6F925}"/>
                  </a:ext>
                </a:extLst>
              </p:cNvPr>
              <p:cNvSpPr>
                <a:spLocks noChangeArrowheads="1"/>
              </p:cNvSpPr>
              <p:nvPr/>
            </p:nvSpPr>
            <p:spPr bwMode="auto">
              <a:xfrm>
                <a:off x="4049" y="1113"/>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183">
                <a:extLst>
                  <a:ext uri="{FF2B5EF4-FFF2-40B4-BE49-F238E27FC236}">
                    <a16:creationId xmlns:a16="http://schemas.microsoft.com/office/drawing/2014/main" id="{F0075725-AA4D-4ACE-8476-A32BDB76AC90}"/>
                  </a:ext>
                </a:extLst>
              </p:cNvPr>
              <p:cNvSpPr>
                <a:spLocks noChangeArrowheads="1"/>
              </p:cNvSpPr>
              <p:nvPr/>
            </p:nvSpPr>
            <p:spPr bwMode="auto">
              <a:xfrm>
                <a:off x="4098" y="1085"/>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Oval 184">
                <a:extLst>
                  <a:ext uri="{FF2B5EF4-FFF2-40B4-BE49-F238E27FC236}">
                    <a16:creationId xmlns:a16="http://schemas.microsoft.com/office/drawing/2014/main" id="{B8625CF6-D53C-4282-BC9F-036077F1E1F0}"/>
                  </a:ext>
                </a:extLst>
              </p:cNvPr>
              <p:cNvSpPr>
                <a:spLocks noChangeArrowheads="1"/>
              </p:cNvSpPr>
              <p:nvPr/>
            </p:nvSpPr>
            <p:spPr bwMode="auto">
              <a:xfrm>
                <a:off x="4147" y="108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Oval 185">
                <a:extLst>
                  <a:ext uri="{FF2B5EF4-FFF2-40B4-BE49-F238E27FC236}">
                    <a16:creationId xmlns:a16="http://schemas.microsoft.com/office/drawing/2014/main" id="{4388873F-DF4E-455C-9F1B-67D8EA2FCD6C}"/>
                  </a:ext>
                </a:extLst>
              </p:cNvPr>
              <p:cNvSpPr>
                <a:spLocks noChangeArrowheads="1"/>
              </p:cNvSpPr>
              <p:nvPr/>
            </p:nvSpPr>
            <p:spPr bwMode="auto">
              <a:xfrm>
                <a:off x="4196" y="107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Oval 186">
                <a:extLst>
                  <a:ext uri="{FF2B5EF4-FFF2-40B4-BE49-F238E27FC236}">
                    <a16:creationId xmlns:a16="http://schemas.microsoft.com/office/drawing/2014/main" id="{7C534807-A85D-4643-97EA-A96E120FB34B}"/>
                  </a:ext>
                </a:extLst>
              </p:cNvPr>
              <p:cNvSpPr>
                <a:spLocks noChangeArrowheads="1"/>
              </p:cNvSpPr>
              <p:nvPr/>
            </p:nvSpPr>
            <p:spPr bwMode="auto">
              <a:xfrm>
                <a:off x="4245" y="10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Oval 187">
                <a:extLst>
                  <a:ext uri="{FF2B5EF4-FFF2-40B4-BE49-F238E27FC236}">
                    <a16:creationId xmlns:a16="http://schemas.microsoft.com/office/drawing/2014/main" id="{796D5374-B505-4AEE-AB64-CBAB66B2C13F}"/>
                  </a:ext>
                </a:extLst>
              </p:cNvPr>
              <p:cNvSpPr>
                <a:spLocks noChangeArrowheads="1"/>
              </p:cNvSpPr>
              <p:nvPr/>
            </p:nvSpPr>
            <p:spPr bwMode="auto">
              <a:xfrm>
                <a:off x="4294" y="107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Oval 188">
                <a:extLst>
                  <a:ext uri="{FF2B5EF4-FFF2-40B4-BE49-F238E27FC236}">
                    <a16:creationId xmlns:a16="http://schemas.microsoft.com/office/drawing/2014/main" id="{A84FD52B-4865-4617-A183-2DD984118732}"/>
                  </a:ext>
                </a:extLst>
              </p:cNvPr>
              <p:cNvSpPr>
                <a:spLocks noChangeArrowheads="1"/>
              </p:cNvSpPr>
              <p:nvPr/>
            </p:nvSpPr>
            <p:spPr bwMode="auto">
              <a:xfrm>
                <a:off x="4343" y="10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Oval 189">
                <a:extLst>
                  <a:ext uri="{FF2B5EF4-FFF2-40B4-BE49-F238E27FC236}">
                    <a16:creationId xmlns:a16="http://schemas.microsoft.com/office/drawing/2014/main" id="{DDC65EDB-2844-4A92-8E61-D94315979473}"/>
                  </a:ext>
                </a:extLst>
              </p:cNvPr>
              <p:cNvSpPr>
                <a:spLocks noChangeArrowheads="1"/>
              </p:cNvSpPr>
              <p:nvPr/>
            </p:nvSpPr>
            <p:spPr bwMode="auto">
              <a:xfrm>
                <a:off x="4392" y="1032"/>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Oval 190">
                <a:extLst>
                  <a:ext uri="{FF2B5EF4-FFF2-40B4-BE49-F238E27FC236}">
                    <a16:creationId xmlns:a16="http://schemas.microsoft.com/office/drawing/2014/main" id="{9CFDAB85-A343-4313-867F-CE2D226DE001}"/>
                  </a:ext>
                </a:extLst>
              </p:cNvPr>
              <p:cNvSpPr>
                <a:spLocks noChangeArrowheads="1"/>
              </p:cNvSpPr>
              <p:nvPr/>
            </p:nvSpPr>
            <p:spPr bwMode="auto">
              <a:xfrm>
                <a:off x="4440" y="103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Oval 191">
                <a:extLst>
                  <a:ext uri="{FF2B5EF4-FFF2-40B4-BE49-F238E27FC236}">
                    <a16:creationId xmlns:a16="http://schemas.microsoft.com/office/drawing/2014/main" id="{908E6C99-795B-461A-9B4C-CB7FC86D30E3}"/>
                  </a:ext>
                </a:extLst>
              </p:cNvPr>
              <p:cNvSpPr>
                <a:spLocks noChangeArrowheads="1"/>
              </p:cNvSpPr>
              <p:nvPr/>
            </p:nvSpPr>
            <p:spPr bwMode="auto">
              <a:xfrm>
                <a:off x="4489" y="102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Oval 192">
                <a:extLst>
                  <a:ext uri="{FF2B5EF4-FFF2-40B4-BE49-F238E27FC236}">
                    <a16:creationId xmlns:a16="http://schemas.microsoft.com/office/drawing/2014/main" id="{BB680EBF-6789-438E-BB19-37BDD13BCAB7}"/>
                  </a:ext>
                </a:extLst>
              </p:cNvPr>
              <p:cNvSpPr>
                <a:spLocks noChangeArrowheads="1"/>
              </p:cNvSpPr>
              <p:nvPr/>
            </p:nvSpPr>
            <p:spPr bwMode="auto">
              <a:xfrm>
                <a:off x="4538" y="102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Oval 193">
                <a:extLst>
                  <a:ext uri="{FF2B5EF4-FFF2-40B4-BE49-F238E27FC236}">
                    <a16:creationId xmlns:a16="http://schemas.microsoft.com/office/drawing/2014/main" id="{A764EF10-7493-4B7C-9F62-682AA939C585}"/>
                  </a:ext>
                </a:extLst>
              </p:cNvPr>
              <p:cNvSpPr>
                <a:spLocks noChangeArrowheads="1"/>
              </p:cNvSpPr>
              <p:nvPr/>
            </p:nvSpPr>
            <p:spPr bwMode="auto">
              <a:xfrm>
                <a:off x="4587" y="101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Oval 194">
                <a:extLst>
                  <a:ext uri="{FF2B5EF4-FFF2-40B4-BE49-F238E27FC236}">
                    <a16:creationId xmlns:a16="http://schemas.microsoft.com/office/drawing/2014/main" id="{2303840A-1853-4CCD-9EAB-27E248007B7E}"/>
                  </a:ext>
                </a:extLst>
              </p:cNvPr>
              <p:cNvSpPr>
                <a:spLocks noChangeArrowheads="1"/>
              </p:cNvSpPr>
              <p:nvPr/>
            </p:nvSpPr>
            <p:spPr bwMode="auto">
              <a:xfrm>
                <a:off x="4636" y="98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Oval 195">
                <a:extLst>
                  <a:ext uri="{FF2B5EF4-FFF2-40B4-BE49-F238E27FC236}">
                    <a16:creationId xmlns:a16="http://schemas.microsoft.com/office/drawing/2014/main" id="{53764073-3663-4A07-9D11-2A212C205E17}"/>
                  </a:ext>
                </a:extLst>
              </p:cNvPr>
              <p:cNvSpPr>
                <a:spLocks noChangeArrowheads="1"/>
              </p:cNvSpPr>
              <p:nvPr/>
            </p:nvSpPr>
            <p:spPr bwMode="auto">
              <a:xfrm>
                <a:off x="4685" y="96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Oval 196">
                <a:extLst>
                  <a:ext uri="{FF2B5EF4-FFF2-40B4-BE49-F238E27FC236}">
                    <a16:creationId xmlns:a16="http://schemas.microsoft.com/office/drawing/2014/main" id="{B68CAB9C-EE09-4524-B5B4-C9D7702F86B0}"/>
                  </a:ext>
                </a:extLst>
              </p:cNvPr>
              <p:cNvSpPr>
                <a:spLocks noChangeArrowheads="1"/>
              </p:cNvSpPr>
              <p:nvPr/>
            </p:nvSpPr>
            <p:spPr bwMode="auto">
              <a:xfrm>
                <a:off x="4734" y="96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Oval 197">
                <a:extLst>
                  <a:ext uri="{FF2B5EF4-FFF2-40B4-BE49-F238E27FC236}">
                    <a16:creationId xmlns:a16="http://schemas.microsoft.com/office/drawing/2014/main" id="{D41C2563-A694-44B1-BC83-CE80C71EF441}"/>
                  </a:ext>
                </a:extLst>
              </p:cNvPr>
              <p:cNvSpPr>
                <a:spLocks noChangeArrowheads="1"/>
              </p:cNvSpPr>
              <p:nvPr/>
            </p:nvSpPr>
            <p:spPr bwMode="auto">
              <a:xfrm>
                <a:off x="4783" y="955"/>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Oval 198">
                <a:extLst>
                  <a:ext uri="{FF2B5EF4-FFF2-40B4-BE49-F238E27FC236}">
                    <a16:creationId xmlns:a16="http://schemas.microsoft.com/office/drawing/2014/main" id="{F4F7B61E-CE7B-42BD-8085-1FCA6A28A5BB}"/>
                  </a:ext>
                </a:extLst>
              </p:cNvPr>
              <p:cNvSpPr>
                <a:spLocks noChangeArrowheads="1"/>
              </p:cNvSpPr>
              <p:nvPr/>
            </p:nvSpPr>
            <p:spPr bwMode="auto">
              <a:xfrm>
                <a:off x="4831" y="92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Oval 199">
                <a:extLst>
                  <a:ext uri="{FF2B5EF4-FFF2-40B4-BE49-F238E27FC236}">
                    <a16:creationId xmlns:a16="http://schemas.microsoft.com/office/drawing/2014/main" id="{D8D1E655-E249-4CE9-BE08-37C4FD2D2E9B}"/>
                  </a:ext>
                </a:extLst>
              </p:cNvPr>
              <p:cNvSpPr>
                <a:spLocks noChangeArrowheads="1"/>
              </p:cNvSpPr>
              <p:nvPr/>
            </p:nvSpPr>
            <p:spPr bwMode="auto">
              <a:xfrm>
                <a:off x="4880" y="91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200">
                <a:extLst>
                  <a:ext uri="{FF2B5EF4-FFF2-40B4-BE49-F238E27FC236}">
                    <a16:creationId xmlns:a16="http://schemas.microsoft.com/office/drawing/2014/main" id="{DAD18708-AE50-42FC-9DFB-684AE9972356}"/>
                  </a:ext>
                </a:extLst>
              </p:cNvPr>
              <p:cNvSpPr>
                <a:spLocks noChangeArrowheads="1"/>
              </p:cNvSpPr>
              <p:nvPr/>
            </p:nvSpPr>
            <p:spPr bwMode="auto">
              <a:xfrm>
                <a:off x="4929" y="91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Oval 201">
                <a:extLst>
                  <a:ext uri="{FF2B5EF4-FFF2-40B4-BE49-F238E27FC236}">
                    <a16:creationId xmlns:a16="http://schemas.microsoft.com/office/drawing/2014/main" id="{EE3B86A6-76CB-43D0-A067-70A0FBD1187F}"/>
                  </a:ext>
                </a:extLst>
              </p:cNvPr>
              <p:cNvSpPr>
                <a:spLocks noChangeArrowheads="1"/>
              </p:cNvSpPr>
              <p:nvPr/>
            </p:nvSpPr>
            <p:spPr bwMode="auto">
              <a:xfrm>
                <a:off x="4978" y="89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202">
                <a:extLst>
                  <a:ext uri="{FF2B5EF4-FFF2-40B4-BE49-F238E27FC236}">
                    <a16:creationId xmlns:a16="http://schemas.microsoft.com/office/drawing/2014/main" id="{66D42199-2763-4F30-A3EE-3B53F0E6E371}"/>
                  </a:ext>
                </a:extLst>
              </p:cNvPr>
              <p:cNvSpPr>
                <a:spLocks noChangeArrowheads="1"/>
              </p:cNvSpPr>
              <p:nvPr/>
            </p:nvSpPr>
            <p:spPr bwMode="auto">
              <a:xfrm>
                <a:off x="5027" y="90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Oval 203">
                <a:extLst>
                  <a:ext uri="{FF2B5EF4-FFF2-40B4-BE49-F238E27FC236}">
                    <a16:creationId xmlns:a16="http://schemas.microsoft.com/office/drawing/2014/main" id="{518E4D09-50CA-43D3-B1CD-474F06FD259B}"/>
                  </a:ext>
                </a:extLst>
              </p:cNvPr>
              <p:cNvSpPr>
                <a:spLocks noChangeArrowheads="1"/>
              </p:cNvSpPr>
              <p:nvPr/>
            </p:nvSpPr>
            <p:spPr bwMode="auto">
              <a:xfrm>
                <a:off x="5076" y="85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204">
                <a:extLst>
                  <a:ext uri="{FF2B5EF4-FFF2-40B4-BE49-F238E27FC236}">
                    <a16:creationId xmlns:a16="http://schemas.microsoft.com/office/drawing/2014/main" id="{84599297-A761-46E3-8FC2-1574023F6244}"/>
                  </a:ext>
                </a:extLst>
              </p:cNvPr>
              <p:cNvSpPr>
                <a:spLocks noChangeArrowheads="1"/>
              </p:cNvSpPr>
              <p:nvPr/>
            </p:nvSpPr>
            <p:spPr bwMode="auto">
              <a:xfrm>
                <a:off x="5125" y="84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Oval 206">
              <a:extLst>
                <a:ext uri="{FF2B5EF4-FFF2-40B4-BE49-F238E27FC236}">
                  <a16:creationId xmlns:a16="http://schemas.microsoft.com/office/drawing/2014/main" id="{E940FC3B-A039-4E61-8F48-37E1F701D75C}"/>
                </a:ext>
              </a:extLst>
            </p:cNvPr>
            <p:cNvSpPr>
              <a:spLocks noChangeArrowheads="1"/>
            </p:cNvSpPr>
            <p:nvPr/>
          </p:nvSpPr>
          <p:spPr bwMode="auto">
            <a:xfrm>
              <a:off x="5174" y="819"/>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207">
              <a:extLst>
                <a:ext uri="{FF2B5EF4-FFF2-40B4-BE49-F238E27FC236}">
                  <a16:creationId xmlns:a16="http://schemas.microsoft.com/office/drawing/2014/main" id="{373E18A3-AAE0-431E-9ECA-FBCCE1F648E0}"/>
                </a:ext>
              </a:extLst>
            </p:cNvPr>
            <p:cNvSpPr>
              <a:spLocks noChangeArrowheads="1"/>
            </p:cNvSpPr>
            <p:nvPr/>
          </p:nvSpPr>
          <p:spPr bwMode="auto">
            <a:xfrm>
              <a:off x="5222" y="81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208">
              <a:extLst>
                <a:ext uri="{FF2B5EF4-FFF2-40B4-BE49-F238E27FC236}">
                  <a16:creationId xmlns:a16="http://schemas.microsoft.com/office/drawing/2014/main" id="{30A662ED-A74F-4283-B0DD-C79254EC7C88}"/>
                </a:ext>
              </a:extLst>
            </p:cNvPr>
            <p:cNvSpPr>
              <a:spLocks noChangeArrowheads="1"/>
            </p:cNvSpPr>
            <p:nvPr/>
          </p:nvSpPr>
          <p:spPr bwMode="auto">
            <a:xfrm>
              <a:off x="5271" y="77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209">
              <a:extLst>
                <a:ext uri="{FF2B5EF4-FFF2-40B4-BE49-F238E27FC236}">
                  <a16:creationId xmlns:a16="http://schemas.microsoft.com/office/drawing/2014/main" id="{EA4ADB29-CE57-4E35-9293-3A7B1367F620}"/>
                </a:ext>
              </a:extLst>
            </p:cNvPr>
            <p:cNvSpPr>
              <a:spLocks noChangeArrowheads="1"/>
            </p:cNvSpPr>
            <p:nvPr/>
          </p:nvSpPr>
          <p:spPr bwMode="auto">
            <a:xfrm>
              <a:off x="5320" y="7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210">
              <a:extLst>
                <a:ext uri="{FF2B5EF4-FFF2-40B4-BE49-F238E27FC236}">
                  <a16:creationId xmlns:a16="http://schemas.microsoft.com/office/drawing/2014/main" id="{AE0A58D3-C404-4D8F-996F-589E2D2C0F77}"/>
                </a:ext>
              </a:extLst>
            </p:cNvPr>
            <p:cNvSpPr>
              <a:spLocks noChangeArrowheads="1"/>
            </p:cNvSpPr>
            <p:nvPr/>
          </p:nvSpPr>
          <p:spPr bwMode="auto">
            <a:xfrm>
              <a:off x="5369" y="74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211">
              <a:extLst>
                <a:ext uri="{FF2B5EF4-FFF2-40B4-BE49-F238E27FC236}">
                  <a16:creationId xmlns:a16="http://schemas.microsoft.com/office/drawing/2014/main" id="{8EB60C35-8C67-4E66-91DB-D7B2C9149F7E}"/>
                </a:ext>
              </a:extLst>
            </p:cNvPr>
            <p:cNvSpPr>
              <a:spLocks noChangeArrowheads="1"/>
            </p:cNvSpPr>
            <p:nvPr/>
          </p:nvSpPr>
          <p:spPr bwMode="auto">
            <a:xfrm>
              <a:off x="5421" y="75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212">
              <a:extLst>
                <a:ext uri="{FF2B5EF4-FFF2-40B4-BE49-F238E27FC236}">
                  <a16:creationId xmlns:a16="http://schemas.microsoft.com/office/drawing/2014/main" id="{CFB64965-0EA8-48C2-84BD-191DAA310AEF}"/>
                </a:ext>
              </a:extLst>
            </p:cNvPr>
            <p:cNvSpPr>
              <a:spLocks noChangeArrowheads="1"/>
            </p:cNvSpPr>
            <p:nvPr/>
          </p:nvSpPr>
          <p:spPr bwMode="auto">
            <a:xfrm>
              <a:off x="5470" y="72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Oval 213">
              <a:extLst>
                <a:ext uri="{FF2B5EF4-FFF2-40B4-BE49-F238E27FC236}">
                  <a16:creationId xmlns:a16="http://schemas.microsoft.com/office/drawing/2014/main" id="{1AD15208-A46B-4448-8D49-DD0661032717}"/>
                </a:ext>
              </a:extLst>
            </p:cNvPr>
            <p:cNvSpPr>
              <a:spLocks noChangeArrowheads="1"/>
            </p:cNvSpPr>
            <p:nvPr/>
          </p:nvSpPr>
          <p:spPr bwMode="auto">
            <a:xfrm>
              <a:off x="5519" y="69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216">
              <a:extLst>
                <a:ext uri="{FF2B5EF4-FFF2-40B4-BE49-F238E27FC236}">
                  <a16:creationId xmlns:a16="http://schemas.microsoft.com/office/drawing/2014/main" id="{9A9454C3-0D27-4F9A-99F9-DE3DFF0A6D4E}"/>
                </a:ext>
              </a:extLst>
            </p:cNvPr>
            <p:cNvSpPr>
              <a:spLocks noChangeArrowheads="1"/>
            </p:cNvSpPr>
            <p:nvPr/>
          </p:nvSpPr>
          <p:spPr bwMode="auto">
            <a:xfrm>
              <a:off x="5554" y="2782"/>
              <a:ext cx="9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17">
              <a:extLst>
                <a:ext uri="{FF2B5EF4-FFF2-40B4-BE49-F238E27FC236}">
                  <a16:creationId xmlns:a16="http://schemas.microsoft.com/office/drawing/2014/main" id="{6E3394A2-9A9F-4A7E-BDCB-C4B5A8FE2019}"/>
                </a:ext>
              </a:extLst>
            </p:cNvPr>
            <p:cNvSpPr>
              <a:spLocks noChangeArrowheads="1"/>
            </p:cNvSpPr>
            <p:nvPr/>
          </p:nvSpPr>
          <p:spPr bwMode="auto">
            <a:xfrm>
              <a:off x="4011" y="2850"/>
              <a:ext cx="16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rPr>
                <a:t>Women, Bottom 1%: 78.8</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7" name="Rectangle 218">
              <a:extLst>
                <a:ext uri="{FF2B5EF4-FFF2-40B4-BE49-F238E27FC236}">
                  <a16:creationId xmlns:a16="http://schemas.microsoft.com/office/drawing/2014/main" id="{554114E9-1BBC-4C0B-8BEB-89A14F4FC699}"/>
                </a:ext>
              </a:extLst>
            </p:cNvPr>
            <p:cNvSpPr>
              <a:spLocks noChangeArrowheads="1"/>
            </p:cNvSpPr>
            <p:nvPr/>
          </p:nvSpPr>
          <p:spPr bwMode="auto">
            <a:xfrm>
              <a:off x="4239" y="3024"/>
              <a:ext cx="142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rPr>
                <a:t>Women, Top 1%: 88.9</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8" name="Rectangle 219">
              <a:extLst>
                <a:ext uri="{FF2B5EF4-FFF2-40B4-BE49-F238E27FC236}">
                  <a16:creationId xmlns:a16="http://schemas.microsoft.com/office/drawing/2014/main" id="{D0AF3F43-EE93-49E0-A5A0-49A9D08F9464}"/>
                </a:ext>
              </a:extLst>
            </p:cNvPr>
            <p:cNvSpPr>
              <a:spLocks noChangeArrowheads="1"/>
            </p:cNvSpPr>
            <p:nvPr/>
          </p:nvSpPr>
          <p:spPr bwMode="auto">
            <a:xfrm>
              <a:off x="5554" y="3176"/>
              <a:ext cx="9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20">
              <a:extLst>
                <a:ext uri="{FF2B5EF4-FFF2-40B4-BE49-F238E27FC236}">
                  <a16:creationId xmlns:a16="http://schemas.microsoft.com/office/drawing/2014/main" id="{EEEF70D3-518A-4B13-A58E-382A7DCE60CF}"/>
                </a:ext>
              </a:extLst>
            </p:cNvPr>
            <p:cNvSpPr>
              <a:spLocks noChangeArrowheads="1"/>
            </p:cNvSpPr>
            <p:nvPr/>
          </p:nvSpPr>
          <p:spPr bwMode="auto">
            <a:xfrm>
              <a:off x="4224" y="3264"/>
              <a:ext cx="143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rPr>
                <a:t>Men, Bottom 1%: 72.7</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0" name="Rectangle 221">
              <a:extLst>
                <a:ext uri="{FF2B5EF4-FFF2-40B4-BE49-F238E27FC236}">
                  <a16:creationId xmlns:a16="http://schemas.microsoft.com/office/drawing/2014/main" id="{ED023B2C-9B4E-498F-ADDC-A6FBB780FBA7}"/>
                </a:ext>
              </a:extLst>
            </p:cNvPr>
            <p:cNvSpPr>
              <a:spLocks noChangeArrowheads="1"/>
            </p:cNvSpPr>
            <p:nvPr/>
          </p:nvSpPr>
          <p:spPr bwMode="auto">
            <a:xfrm>
              <a:off x="4445" y="3438"/>
              <a:ext cx="120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rPr>
                <a:t>Men, Top 1%: 87.3</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1" name="Line 222">
              <a:extLst>
                <a:ext uri="{FF2B5EF4-FFF2-40B4-BE49-F238E27FC236}">
                  <a16:creationId xmlns:a16="http://schemas.microsoft.com/office/drawing/2014/main" id="{793512F4-9D49-4371-935A-25F1FD824C68}"/>
                </a:ext>
              </a:extLst>
            </p:cNvPr>
            <p:cNvSpPr>
              <a:spLocks noChangeShapeType="1"/>
            </p:cNvSpPr>
            <p:nvPr/>
          </p:nvSpPr>
          <p:spPr bwMode="auto">
            <a:xfrm flipV="1">
              <a:off x="548" y="449"/>
              <a:ext cx="0" cy="321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23">
              <a:extLst>
                <a:ext uri="{FF2B5EF4-FFF2-40B4-BE49-F238E27FC236}">
                  <a16:creationId xmlns:a16="http://schemas.microsoft.com/office/drawing/2014/main" id="{707B079D-D17F-4C21-9D5B-BD81E325D532}"/>
                </a:ext>
              </a:extLst>
            </p:cNvPr>
            <p:cNvSpPr>
              <a:spLocks noChangeShapeType="1"/>
            </p:cNvSpPr>
            <p:nvPr/>
          </p:nvSpPr>
          <p:spPr bwMode="auto">
            <a:xfrm flipH="1">
              <a:off x="492" y="3571"/>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4">
              <a:extLst>
                <a:ext uri="{FF2B5EF4-FFF2-40B4-BE49-F238E27FC236}">
                  <a16:creationId xmlns:a16="http://schemas.microsoft.com/office/drawing/2014/main" id="{B6E7F955-C324-486F-9DD7-20168E63EEB8}"/>
                </a:ext>
              </a:extLst>
            </p:cNvPr>
            <p:cNvSpPr>
              <a:spLocks noChangeArrowheads="1"/>
            </p:cNvSpPr>
            <p:nvPr/>
          </p:nvSpPr>
          <p:spPr bwMode="auto">
            <a:xfrm rot="16200000">
              <a:off x="278" y="3429"/>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70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Line 225">
              <a:extLst>
                <a:ext uri="{FF2B5EF4-FFF2-40B4-BE49-F238E27FC236}">
                  <a16:creationId xmlns:a16="http://schemas.microsoft.com/office/drawing/2014/main" id="{B3CD00F6-8B7B-40C3-B7C4-2883D8189C0A}"/>
                </a:ext>
              </a:extLst>
            </p:cNvPr>
            <p:cNvSpPr>
              <a:spLocks noChangeShapeType="1"/>
            </p:cNvSpPr>
            <p:nvPr/>
          </p:nvSpPr>
          <p:spPr bwMode="auto">
            <a:xfrm flipH="1">
              <a:off x="492" y="2813"/>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6">
              <a:extLst>
                <a:ext uri="{FF2B5EF4-FFF2-40B4-BE49-F238E27FC236}">
                  <a16:creationId xmlns:a16="http://schemas.microsoft.com/office/drawing/2014/main" id="{491C6D3B-2FFF-40F0-B69F-5F42ADD22EBA}"/>
                </a:ext>
              </a:extLst>
            </p:cNvPr>
            <p:cNvSpPr>
              <a:spLocks noChangeArrowheads="1"/>
            </p:cNvSpPr>
            <p:nvPr/>
          </p:nvSpPr>
          <p:spPr bwMode="auto">
            <a:xfrm rot="16200000">
              <a:off x="278" y="2671"/>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75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Line 227">
              <a:extLst>
                <a:ext uri="{FF2B5EF4-FFF2-40B4-BE49-F238E27FC236}">
                  <a16:creationId xmlns:a16="http://schemas.microsoft.com/office/drawing/2014/main" id="{EBECB0A5-2232-4411-BF1C-64331F3026D9}"/>
                </a:ext>
              </a:extLst>
            </p:cNvPr>
            <p:cNvSpPr>
              <a:spLocks noChangeShapeType="1"/>
            </p:cNvSpPr>
            <p:nvPr/>
          </p:nvSpPr>
          <p:spPr bwMode="auto">
            <a:xfrm flipH="1">
              <a:off x="492" y="2055"/>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28">
              <a:extLst>
                <a:ext uri="{FF2B5EF4-FFF2-40B4-BE49-F238E27FC236}">
                  <a16:creationId xmlns:a16="http://schemas.microsoft.com/office/drawing/2014/main" id="{CC75CF12-F2F0-43B3-A428-6215BDF58B89}"/>
                </a:ext>
              </a:extLst>
            </p:cNvPr>
            <p:cNvSpPr>
              <a:spLocks noChangeArrowheads="1"/>
            </p:cNvSpPr>
            <p:nvPr/>
          </p:nvSpPr>
          <p:spPr bwMode="auto">
            <a:xfrm rot="16200000">
              <a:off x="278" y="1914"/>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Line 229">
              <a:extLst>
                <a:ext uri="{FF2B5EF4-FFF2-40B4-BE49-F238E27FC236}">
                  <a16:creationId xmlns:a16="http://schemas.microsoft.com/office/drawing/2014/main" id="{83187A37-90D0-47CE-970B-DE8173C6C3EC}"/>
                </a:ext>
              </a:extLst>
            </p:cNvPr>
            <p:cNvSpPr>
              <a:spLocks noChangeShapeType="1"/>
            </p:cNvSpPr>
            <p:nvPr/>
          </p:nvSpPr>
          <p:spPr bwMode="auto">
            <a:xfrm flipH="1">
              <a:off x="492" y="1298"/>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0">
              <a:extLst>
                <a:ext uri="{FF2B5EF4-FFF2-40B4-BE49-F238E27FC236}">
                  <a16:creationId xmlns:a16="http://schemas.microsoft.com/office/drawing/2014/main" id="{708B3F01-7405-40C4-9586-DFE6AE69254C}"/>
                </a:ext>
              </a:extLst>
            </p:cNvPr>
            <p:cNvSpPr>
              <a:spLocks noChangeArrowheads="1"/>
            </p:cNvSpPr>
            <p:nvPr/>
          </p:nvSpPr>
          <p:spPr bwMode="auto">
            <a:xfrm rot="16200000">
              <a:off x="278" y="1156"/>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Line 231">
              <a:extLst>
                <a:ext uri="{FF2B5EF4-FFF2-40B4-BE49-F238E27FC236}">
                  <a16:creationId xmlns:a16="http://schemas.microsoft.com/office/drawing/2014/main" id="{DFFC2BD8-72B2-4578-95DF-C4DB4967A85E}"/>
                </a:ext>
              </a:extLst>
            </p:cNvPr>
            <p:cNvSpPr>
              <a:spLocks noChangeShapeType="1"/>
            </p:cNvSpPr>
            <p:nvPr/>
          </p:nvSpPr>
          <p:spPr bwMode="auto">
            <a:xfrm flipH="1">
              <a:off x="492" y="540"/>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32">
              <a:extLst>
                <a:ext uri="{FF2B5EF4-FFF2-40B4-BE49-F238E27FC236}">
                  <a16:creationId xmlns:a16="http://schemas.microsoft.com/office/drawing/2014/main" id="{6BAEAA7A-FB9D-4A9E-826B-B10FB8F4C881}"/>
                </a:ext>
              </a:extLst>
            </p:cNvPr>
            <p:cNvSpPr>
              <a:spLocks noChangeArrowheads="1"/>
            </p:cNvSpPr>
            <p:nvPr/>
          </p:nvSpPr>
          <p:spPr bwMode="auto">
            <a:xfrm rot="16200000">
              <a:off x="278" y="397"/>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90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33">
              <a:extLst>
                <a:ext uri="{FF2B5EF4-FFF2-40B4-BE49-F238E27FC236}">
                  <a16:creationId xmlns:a16="http://schemas.microsoft.com/office/drawing/2014/main" id="{8600FD4B-0843-4226-ABE5-99C0794585EC}"/>
                </a:ext>
              </a:extLst>
            </p:cNvPr>
            <p:cNvSpPr>
              <a:spLocks noChangeArrowheads="1"/>
            </p:cNvSpPr>
            <p:nvPr/>
          </p:nvSpPr>
          <p:spPr bwMode="auto">
            <a:xfrm rot="16200000">
              <a:off x="-1464" y="1893"/>
              <a:ext cx="3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rPr>
                <a:t>Expected Age at Death for 40 Year </a:t>
              </a:r>
              <a:r>
                <a:rPr kumimoji="0" lang="en-US" altLang="en-US" sz="1800" b="1" i="0" u="none" strike="noStrike" cap="none" normalizeH="0" baseline="0" dirty="0" err="1">
                  <a:ln>
                    <a:noFill/>
                  </a:ln>
                  <a:solidFill>
                    <a:srgbClr val="000000"/>
                  </a:solidFill>
                  <a:effectLst/>
                  <a:latin typeface="Arial" panose="020B0604020202020204" pitchFamily="34" charset="0"/>
                </a:rPr>
                <a:t>Olds</a:t>
              </a:r>
              <a:r>
                <a:rPr kumimoji="0" lang="en-US" altLang="en-US" sz="1800" b="1" i="0" u="none" strike="noStrike" cap="none" normalizeH="0" baseline="0" dirty="0">
                  <a:ln>
                    <a:noFill/>
                  </a:ln>
                  <a:solidFill>
                    <a:srgbClr val="000000"/>
                  </a:solidFill>
                  <a:effectLst/>
                  <a:latin typeface="Arial" panose="020B0604020202020204" pitchFamily="34" charset="0"/>
                </a:rPr>
                <a:t> in Years</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33" name="Line 234">
              <a:extLst>
                <a:ext uri="{FF2B5EF4-FFF2-40B4-BE49-F238E27FC236}">
                  <a16:creationId xmlns:a16="http://schemas.microsoft.com/office/drawing/2014/main" id="{D8DBDB0C-27E6-48B0-87C0-F14AA0B033B4}"/>
                </a:ext>
              </a:extLst>
            </p:cNvPr>
            <p:cNvSpPr>
              <a:spLocks noChangeShapeType="1"/>
            </p:cNvSpPr>
            <p:nvPr/>
          </p:nvSpPr>
          <p:spPr bwMode="auto">
            <a:xfrm>
              <a:off x="548" y="3665"/>
              <a:ext cx="508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35">
              <a:extLst>
                <a:ext uri="{FF2B5EF4-FFF2-40B4-BE49-F238E27FC236}">
                  <a16:creationId xmlns:a16="http://schemas.microsoft.com/office/drawing/2014/main" id="{03E44693-3FEF-4BF4-89BF-759B2FD6C9AD}"/>
                </a:ext>
              </a:extLst>
            </p:cNvPr>
            <p:cNvSpPr>
              <a:spLocks noChangeShapeType="1"/>
            </p:cNvSpPr>
            <p:nvPr/>
          </p:nvSpPr>
          <p:spPr bwMode="auto">
            <a:xfrm>
              <a:off x="642"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236">
              <a:extLst>
                <a:ext uri="{FF2B5EF4-FFF2-40B4-BE49-F238E27FC236}">
                  <a16:creationId xmlns:a16="http://schemas.microsoft.com/office/drawing/2014/main" id="{FB8C1C78-2487-46E8-999F-DBE63FBA32E8}"/>
                </a:ext>
              </a:extLst>
            </p:cNvPr>
            <p:cNvSpPr>
              <a:spLocks noChangeArrowheads="1"/>
            </p:cNvSpPr>
            <p:nvPr/>
          </p:nvSpPr>
          <p:spPr bwMode="auto">
            <a:xfrm>
              <a:off x="604" y="3752"/>
              <a:ext cx="15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Line 237">
              <a:extLst>
                <a:ext uri="{FF2B5EF4-FFF2-40B4-BE49-F238E27FC236}">
                  <a16:creationId xmlns:a16="http://schemas.microsoft.com/office/drawing/2014/main" id="{D59E01FB-B22E-4E80-9F35-2D5022198DC1}"/>
                </a:ext>
              </a:extLst>
            </p:cNvPr>
            <p:cNvSpPr>
              <a:spLocks noChangeShapeType="1"/>
            </p:cNvSpPr>
            <p:nvPr/>
          </p:nvSpPr>
          <p:spPr bwMode="auto">
            <a:xfrm>
              <a:off x="1620"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238">
              <a:extLst>
                <a:ext uri="{FF2B5EF4-FFF2-40B4-BE49-F238E27FC236}">
                  <a16:creationId xmlns:a16="http://schemas.microsoft.com/office/drawing/2014/main" id="{FA7933D5-B520-43B9-AD74-FD24997BE1D7}"/>
                </a:ext>
              </a:extLst>
            </p:cNvPr>
            <p:cNvSpPr>
              <a:spLocks noChangeArrowheads="1"/>
            </p:cNvSpPr>
            <p:nvPr/>
          </p:nvSpPr>
          <p:spPr bwMode="auto">
            <a:xfrm>
              <a:off x="1539"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20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Line 239">
              <a:extLst>
                <a:ext uri="{FF2B5EF4-FFF2-40B4-BE49-F238E27FC236}">
                  <a16:creationId xmlns:a16="http://schemas.microsoft.com/office/drawing/2014/main" id="{3E558B22-1795-4052-B3E5-C6D3AAF95E06}"/>
                </a:ext>
              </a:extLst>
            </p:cNvPr>
            <p:cNvSpPr>
              <a:spLocks noChangeShapeType="1"/>
            </p:cNvSpPr>
            <p:nvPr/>
          </p:nvSpPr>
          <p:spPr bwMode="auto">
            <a:xfrm>
              <a:off x="2601"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240">
              <a:extLst>
                <a:ext uri="{FF2B5EF4-FFF2-40B4-BE49-F238E27FC236}">
                  <a16:creationId xmlns:a16="http://schemas.microsoft.com/office/drawing/2014/main" id="{3EDF2814-69A6-4C12-ADEA-4A03DC83E7E0}"/>
                </a:ext>
              </a:extLst>
            </p:cNvPr>
            <p:cNvSpPr>
              <a:spLocks noChangeArrowheads="1"/>
            </p:cNvSpPr>
            <p:nvPr/>
          </p:nvSpPr>
          <p:spPr bwMode="auto">
            <a:xfrm>
              <a:off x="2520"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Line 241">
              <a:extLst>
                <a:ext uri="{FF2B5EF4-FFF2-40B4-BE49-F238E27FC236}">
                  <a16:creationId xmlns:a16="http://schemas.microsoft.com/office/drawing/2014/main" id="{81DE9147-AAA6-4916-B7BB-6F22D5775899}"/>
                </a:ext>
              </a:extLst>
            </p:cNvPr>
            <p:cNvSpPr>
              <a:spLocks noChangeShapeType="1"/>
            </p:cNvSpPr>
            <p:nvPr/>
          </p:nvSpPr>
          <p:spPr bwMode="auto">
            <a:xfrm>
              <a:off x="3578"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242">
              <a:extLst>
                <a:ext uri="{FF2B5EF4-FFF2-40B4-BE49-F238E27FC236}">
                  <a16:creationId xmlns:a16="http://schemas.microsoft.com/office/drawing/2014/main" id="{44AD3B72-D7F0-4720-A512-99ACD28C9414}"/>
                </a:ext>
              </a:extLst>
            </p:cNvPr>
            <p:cNvSpPr>
              <a:spLocks noChangeArrowheads="1"/>
            </p:cNvSpPr>
            <p:nvPr/>
          </p:nvSpPr>
          <p:spPr bwMode="auto">
            <a:xfrm>
              <a:off x="3498"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Line 243">
              <a:extLst>
                <a:ext uri="{FF2B5EF4-FFF2-40B4-BE49-F238E27FC236}">
                  <a16:creationId xmlns:a16="http://schemas.microsoft.com/office/drawing/2014/main" id="{086FB7BF-4B7F-4636-A66E-FF7F37716BFD}"/>
                </a:ext>
              </a:extLst>
            </p:cNvPr>
            <p:cNvSpPr>
              <a:spLocks noChangeShapeType="1"/>
            </p:cNvSpPr>
            <p:nvPr/>
          </p:nvSpPr>
          <p:spPr bwMode="auto">
            <a:xfrm>
              <a:off x="4559"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244">
              <a:extLst>
                <a:ext uri="{FF2B5EF4-FFF2-40B4-BE49-F238E27FC236}">
                  <a16:creationId xmlns:a16="http://schemas.microsoft.com/office/drawing/2014/main" id="{38F7697A-26CE-435A-BFB3-DB34DA181CC0}"/>
                </a:ext>
              </a:extLst>
            </p:cNvPr>
            <p:cNvSpPr>
              <a:spLocks noChangeArrowheads="1"/>
            </p:cNvSpPr>
            <p:nvPr/>
          </p:nvSpPr>
          <p:spPr bwMode="auto">
            <a:xfrm>
              <a:off x="4479"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Line 245">
              <a:extLst>
                <a:ext uri="{FF2B5EF4-FFF2-40B4-BE49-F238E27FC236}">
                  <a16:creationId xmlns:a16="http://schemas.microsoft.com/office/drawing/2014/main" id="{8A9C75E7-BA09-41D1-B264-D4D111FA2E3F}"/>
                </a:ext>
              </a:extLst>
            </p:cNvPr>
            <p:cNvSpPr>
              <a:spLocks noChangeShapeType="1"/>
            </p:cNvSpPr>
            <p:nvPr/>
          </p:nvSpPr>
          <p:spPr bwMode="auto">
            <a:xfrm>
              <a:off x="5540"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246">
              <a:extLst>
                <a:ext uri="{FF2B5EF4-FFF2-40B4-BE49-F238E27FC236}">
                  <a16:creationId xmlns:a16="http://schemas.microsoft.com/office/drawing/2014/main" id="{EDD021BA-7AC0-4408-9AEB-61F12FB629DE}"/>
                </a:ext>
              </a:extLst>
            </p:cNvPr>
            <p:cNvSpPr>
              <a:spLocks noChangeArrowheads="1"/>
            </p:cNvSpPr>
            <p:nvPr/>
          </p:nvSpPr>
          <p:spPr bwMode="auto">
            <a:xfrm>
              <a:off x="5421" y="3752"/>
              <a:ext cx="31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247">
              <a:extLst>
                <a:ext uri="{FF2B5EF4-FFF2-40B4-BE49-F238E27FC236}">
                  <a16:creationId xmlns:a16="http://schemas.microsoft.com/office/drawing/2014/main" id="{14996057-C9B1-4FC7-A5AF-2D90D9F89867}"/>
                </a:ext>
              </a:extLst>
            </p:cNvPr>
            <p:cNvSpPr>
              <a:spLocks noChangeArrowheads="1"/>
            </p:cNvSpPr>
            <p:nvPr/>
          </p:nvSpPr>
          <p:spPr bwMode="auto">
            <a:xfrm>
              <a:off x="2136" y="3937"/>
              <a:ext cx="154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rPr>
                <a:t>Household Income Percentile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47" name="Rectangle 248">
              <a:extLst>
                <a:ext uri="{FF2B5EF4-FFF2-40B4-BE49-F238E27FC236}">
                  <a16:creationId xmlns:a16="http://schemas.microsoft.com/office/drawing/2014/main" id="{27C6149D-10B0-4F1E-9174-A8E6EF2BDAA0}"/>
                </a:ext>
              </a:extLst>
            </p:cNvPr>
            <p:cNvSpPr>
              <a:spLocks noChangeArrowheads="1"/>
            </p:cNvSpPr>
            <p:nvPr/>
          </p:nvSpPr>
          <p:spPr bwMode="auto">
            <a:xfrm>
              <a:off x="3062" y="191"/>
              <a:ext cx="15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488" name="TextBox 487">
            <a:extLst>
              <a:ext uri="{FF2B5EF4-FFF2-40B4-BE49-F238E27FC236}">
                <a16:creationId xmlns:a16="http://schemas.microsoft.com/office/drawing/2014/main" id="{527C60C8-B783-4B43-ABF1-2C4EE63D9C39}"/>
              </a:ext>
            </a:extLst>
          </p:cNvPr>
          <p:cNvSpPr txBox="1"/>
          <p:nvPr/>
        </p:nvSpPr>
        <p:spPr>
          <a:xfrm>
            <a:off x="1378504" y="353669"/>
            <a:ext cx="10256754" cy="369332"/>
          </a:xfrm>
          <a:prstGeom prst="rect">
            <a:avLst/>
          </a:prstGeom>
          <a:noFill/>
        </p:spPr>
        <p:txBody>
          <a:bodyPr wrap="square" rtlCol="0">
            <a:spAutoFit/>
          </a:bodyPr>
          <a:lstStyle/>
          <a:p>
            <a:r>
              <a:rPr lang="en-US" b="1" dirty="0"/>
              <a:t>Association Between Income and Life Expectancy for 40 Year Old Americans in 2001-2014</a:t>
            </a:r>
          </a:p>
        </p:txBody>
      </p:sp>
    </p:spTree>
    <p:extLst>
      <p:ext uri="{BB962C8B-B14F-4D97-AF65-F5344CB8AC3E}">
        <p14:creationId xmlns:p14="http://schemas.microsoft.com/office/powerpoint/2010/main" val="2715529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5914332" y="517903"/>
            <a:ext cx="5931037" cy="663692"/>
          </a:xfrm>
        </p:spPr>
        <p:txBody>
          <a:bodyPr>
            <a:normAutofit fontScale="90000"/>
          </a:bodyPr>
          <a:lstStyle/>
          <a:p>
            <a:r>
              <a:rPr lang="en-US" b="1" dirty="0"/>
              <a:t>Methods- Correlation Graph</a:t>
            </a:r>
          </a:p>
        </p:txBody>
      </p:sp>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6168736" y="2092406"/>
            <a:ext cx="4774796"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Correlation Heat Map indicates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cs typeface="Calibri" panose="020F0502020204030204" pitchFamily="34" charset="0"/>
              </a:rPr>
              <a:t>0.61 </a:t>
            </a:r>
            <a:r>
              <a:rPr lang="en-US" altLang="en-US" sz="1600" b="1" dirty="0">
                <a:latin typeface="+mj-lt"/>
                <a:cs typeface="Calibri" panose="020F0502020204030204" pitchFamily="34" charset="0"/>
              </a:rPr>
              <a:t>positive </a:t>
            </a:r>
            <a:r>
              <a:rPr lang="en-US" altLang="en-US" sz="1600" b="1" dirty="0" err="1">
                <a:latin typeface="+mj-lt"/>
                <a:cs typeface="Calibri" panose="020F0502020204030204" pitchFamily="34" charset="0"/>
              </a:rPr>
              <a:t>corr</a:t>
            </a:r>
            <a:r>
              <a:rPr lang="en-US" altLang="en-US" sz="1600" b="1" dirty="0">
                <a:latin typeface="+mj-lt"/>
                <a:cs typeface="Calibri" panose="020F0502020204030204" pitchFamily="34" charset="0"/>
              </a:rPr>
              <a:t> with median income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cs typeface="Calibri" panose="020F0502020204030204" pitchFamily="34" charset="0"/>
              </a:rPr>
              <a:t>0.56 positive </a:t>
            </a:r>
            <a:r>
              <a:rPr kumimoji="0" lang="en-US" altLang="en-US" sz="1600" b="1" i="0" u="none" strike="noStrike" cap="none" normalizeH="0" baseline="0" dirty="0" err="1">
                <a:ln>
                  <a:noFill/>
                </a:ln>
                <a:solidFill>
                  <a:schemeClr val="tx1"/>
                </a:solidFill>
                <a:effectLst/>
                <a:latin typeface="+mj-lt"/>
                <a:cs typeface="Calibri" panose="020F0502020204030204" pitchFamily="34" charset="0"/>
              </a:rPr>
              <a:t>corr</a:t>
            </a:r>
            <a:r>
              <a:rPr kumimoji="0" lang="en-US" altLang="en-US" sz="1600" b="1" i="0" u="none" strike="noStrike" cap="none" normalizeH="0" baseline="0" dirty="0">
                <a:ln>
                  <a:noFill/>
                </a:ln>
                <a:solidFill>
                  <a:schemeClr val="tx1"/>
                </a:solidFill>
                <a:effectLst/>
                <a:latin typeface="+mj-lt"/>
                <a:cs typeface="Calibri" panose="020F0502020204030204" pitchFamily="34" charset="0"/>
              </a:rPr>
              <a:t> with fraction of population that have college degrees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0.47 positive </a:t>
            </a:r>
            <a:r>
              <a:rPr lang="en-US" altLang="en-US" sz="1600" b="1" dirty="0" err="1">
                <a:latin typeface="+mj-lt"/>
                <a:cs typeface="Calibri" panose="020F0502020204030204" pitchFamily="34" charset="0"/>
              </a:rPr>
              <a:t>corr</a:t>
            </a:r>
            <a:r>
              <a:rPr lang="en-US" altLang="en-US" sz="1600" b="1" dirty="0">
                <a:latin typeface="+mj-lt"/>
                <a:cs typeface="Calibri" panose="020F0502020204030204" pitchFamily="34" charset="0"/>
              </a:rPr>
              <a:t> with higher rent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0.54 negative </a:t>
            </a:r>
            <a:r>
              <a:rPr lang="en-US" altLang="en-US" sz="1600" b="1" dirty="0" err="1">
                <a:latin typeface="+mj-lt"/>
                <a:cs typeface="Calibri" panose="020F0502020204030204" pitchFamily="34" charset="0"/>
              </a:rPr>
              <a:t>corr</a:t>
            </a:r>
            <a:r>
              <a:rPr lang="en-US" altLang="en-US" sz="1600" b="1" dirty="0">
                <a:latin typeface="+mj-lt"/>
                <a:cs typeface="Calibri" panose="020F0502020204030204" pitchFamily="34" charset="0"/>
              </a:rPr>
              <a:t> with fraction of population that is poor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0.51 neg </a:t>
            </a:r>
            <a:r>
              <a:rPr lang="en-US" altLang="en-US" sz="1600" b="1" dirty="0" err="1">
                <a:latin typeface="+mj-lt"/>
                <a:cs typeface="Calibri" panose="020F0502020204030204" pitchFamily="34" charset="0"/>
              </a:rPr>
              <a:t>corr</a:t>
            </a:r>
            <a:r>
              <a:rPr lang="en-US" altLang="en-US" sz="1600" b="1" dirty="0">
                <a:latin typeface="+mj-lt"/>
                <a:cs typeface="Calibri" panose="020F0502020204030204" pitchFamily="34" charset="0"/>
              </a:rPr>
              <a:t> </a:t>
            </a:r>
            <a:r>
              <a:rPr lang="en-US" altLang="en-US" sz="1600" b="1" dirty="0" err="1">
                <a:latin typeface="+mj-lt"/>
                <a:cs typeface="Calibri" panose="020F0502020204030204" pitchFamily="34" charset="0"/>
              </a:rPr>
              <a:t>elationwith</a:t>
            </a:r>
            <a:r>
              <a:rPr lang="en-US" altLang="en-US" sz="1600" b="1" dirty="0">
                <a:latin typeface="+mj-lt"/>
                <a:cs typeface="Calibri" panose="020F0502020204030204" pitchFamily="34" charset="0"/>
              </a:rPr>
              <a:t> single parent households</a:t>
            </a:r>
            <a:endParaRPr kumimoji="0" lang="en-US" altLang="en-US" sz="1600" b="1" i="0" u="none" strike="noStrike" cap="none" normalizeH="0" baseline="0" dirty="0">
              <a:ln>
                <a:noFill/>
              </a:ln>
              <a:solidFill>
                <a:schemeClr val="tx1"/>
              </a:solidFill>
              <a:effectLst/>
              <a:latin typeface="+mj-lt"/>
              <a:cs typeface="Calibri" panose="020F0502020204030204" pitchFamily="34" charset="0"/>
            </a:endParaRPr>
          </a:p>
        </p:txBody>
      </p:sp>
      <p:pic>
        <p:nvPicPr>
          <p:cNvPr id="10" name="Picture 9">
            <a:extLst>
              <a:ext uri="{FF2B5EF4-FFF2-40B4-BE49-F238E27FC236}">
                <a16:creationId xmlns:a16="http://schemas.microsoft.com/office/drawing/2014/main" id="{6009A7AC-25C8-40AD-A634-41787A513CBC}"/>
              </a:ext>
            </a:extLst>
          </p:cNvPr>
          <p:cNvPicPr>
            <a:picLocks noChangeAspect="1"/>
          </p:cNvPicPr>
          <p:nvPr/>
        </p:nvPicPr>
        <p:blipFill>
          <a:blip r:embed="rId3"/>
          <a:stretch>
            <a:fillRect/>
          </a:stretch>
        </p:blipFill>
        <p:spPr>
          <a:xfrm>
            <a:off x="346631" y="566305"/>
            <a:ext cx="5304848" cy="5953991"/>
          </a:xfrm>
          <a:prstGeom prst="rect">
            <a:avLst/>
          </a:prstGeom>
        </p:spPr>
      </p:pic>
    </p:spTree>
    <p:extLst>
      <p:ext uri="{BB962C8B-B14F-4D97-AF65-F5344CB8AC3E}">
        <p14:creationId xmlns:p14="http://schemas.microsoft.com/office/powerpoint/2010/main" val="174524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149927" y="465947"/>
            <a:ext cx="10058400" cy="663692"/>
          </a:xfrm>
        </p:spPr>
        <p:txBody>
          <a:bodyPr>
            <a:normAutofit/>
          </a:bodyPr>
          <a:lstStyle/>
          <a:p>
            <a:r>
              <a:rPr lang="en-US" b="1" dirty="0"/>
              <a:t>Methods- Decision Tree Model</a:t>
            </a:r>
          </a:p>
        </p:txBody>
      </p:sp>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596524" y="1150423"/>
            <a:ext cx="10998951"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For the Decision Tree model, 7 features based on social</a:t>
            </a:r>
            <a:r>
              <a:rPr lang="en-US" altLang="en-US" sz="1600" b="1" dirty="0">
                <a:solidFill>
                  <a:srgbClr val="000000"/>
                </a:solidFill>
                <a:latin typeface="+mj-lt"/>
                <a:cs typeface="Calibri" panose="020F0502020204030204" pitchFamily="34" charset="0"/>
              </a:rPr>
              <a:t> and</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economic </a:t>
            </a:r>
            <a:r>
              <a:rPr lang="en-US" altLang="en-US" sz="1600" b="1" dirty="0">
                <a:solidFill>
                  <a:srgbClr val="000000"/>
                </a:solidFill>
                <a:latin typeface="+mj-lt"/>
                <a:cs typeface="Calibri" panose="020F0502020204030204" pitchFamily="34" charset="0"/>
              </a:rPr>
              <a:t>characteristics of US counties/tract </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were used in determining their correlation to life expectancy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feature_cols</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 ['tract',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czname</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'county', 'state','frac_coll_plus2010',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       'foreign_share2010', 'med_hhinc2016', 'poor_share2010’,      'singleparent_share2010','traveltime15_2010',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ln_wage_growth_hs_grad</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'jobs_total_5mi_2015’,  'jobs_highpay_5mi_2015', 'popdensity2010',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       'ann_avg_job_growth_2004_2013', 'job_density_2013']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X =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abridged_df</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feature_cols</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y =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abridged_df.Life_Expectancy</a:t>
            </a:r>
            <a:endParaRPr kumimoji="0" lang="en-US" altLang="en-US" sz="1600" b="1" i="0" u="none" strike="noStrike" cap="none" normalizeH="0" baseline="0" dirty="0">
              <a:ln>
                <a:noFill/>
              </a:ln>
              <a:solidFill>
                <a:srgbClr val="000000"/>
              </a:solidFill>
              <a:effectLst/>
              <a:latin typeface="+mj-l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t>DecisionTreeRegressor used </a:t>
            </a:r>
            <a:r>
              <a:rPr lang="en-US" sz="1600" b="1" dirty="0" err="1"/>
              <a:t>max_depth</a:t>
            </a:r>
            <a:r>
              <a:rPr lang="en-US" sz="1600" b="1" dirty="0"/>
              <a:t> (number of features used)=7, </a:t>
            </a:r>
            <a:r>
              <a:rPr lang="en-US" sz="1600" b="1" dirty="0" err="1"/>
              <a:t>random_state</a:t>
            </a:r>
            <a:r>
              <a:rPr lang="en-US" sz="1600" b="1" dirty="0"/>
              <a:t>=1</a:t>
            </a:r>
            <a:r>
              <a:rPr lang="en-US" sz="1600" dirty="0"/>
              <a:t>)</a:t>
            </a:r>
            <a:endParaRPr kumimoji="0" lang="en-US" altLang="en-US" sz="1600" b="1" i="0" u="none" strike="noStrike" cap="none" normalizeH="0" baseline="0" dirty="0">
              <a:ln>
                <a:noFill/>
              </a:ln>
              <a:solidFill>
                <a:schemeClr val="tx1"/>
              </a:solidFill>
              <a:effectLst/>
              <a:latin typeface="+mj-lt"/>
              <a:cs typeface="Calibri" panose="020F0502020204030204" pitchFamily="34" charset="0"/>
            </a:endParaRPr>
          </a:p>
        </p:txBody>
      </p:sp>
      <p:pic>
        <p:nvPicPr>
          <p:cNvPr id="11" name="Picture 10">
            <a:extLst>
              <a:ext uri="{FF2B5EF4-FFF2-40B4-BE49-F238E27FC236}">
                <a16:creationId xmlns:a16="http://schemas.microsoft.com/office/drawing/2014/main" id="{285A2844-1A16-4239-A3C9-B3AF9230A552}"/>
              </a:ext>
            </a:extLst>
          </p:cNvPr>
          <p:cNvPicPr>
            <a:picLocks noChangeAspect="1"/>
          </p:cNvPicPr>
          <p:nvPr/>
        </p:nvPicPr>
        <p:blipFill>
          <a:blip r:embed="rId3"/>
          <a:stretch>
            <a:fillRect/>
          </a:stretch>
        </p:blipFill>
        <p:spPr>
          <a:xfrm>
            <a:off x="596524" y="3571072"/>
            <a:ext cx="10998952" cy="2819336"/>
          </a:xfrm>
          <a:prstGeom prst="rect">
            <a:avLst/>
          </a:prstGeom>
        </p:spPr>
      </p:pic>
    </p:spTree>
    <p:extLst>
      <p:ext uri="{BB962C8B-B14F-4D97-AF65-F5344CB8AC3E}">
        <p14:creationId xmlns:p14="http://schemas.microsoft.com/office/powerpoint/2010/main" val="33897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066800" y="507511"/>
            <a:ext cx="10058400" cy="663692"/>
          </a:xfrm>
        </p:spPr>
        <p:txBody>
          <a:bodyPr>
            <a:normAutofit/>
          </a:bodyPr>
          <a:lstStyle/>
          <a:p>
            <a:r>
              <a:rPr lang="en-US" b="1" dirty="0"/>
              <a:t>Methods- Random Forest</a:t>
            </a:r>
          </a:p>
        </p:txBody>
      </p:sp>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596524" y="1224980"/>
            <a:ext cx="10998951" cy="46782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For the Random Forest model, 15 features based on social</a:t>
            </a:r>
            <a:r>
              <a:rPr lang="en-US" altLang="en-US" sz="1600" b="1" dirty="0">
                <a:solidFill>
                  <a:srgbClr val="000000"/>
                </a:solidFill>
                <a:latin typeface="+mj-lt"/>
                <a:cs typeface="Calibri" panose="020F0502020204030204" pitchFamily="34" charset="0"/>
              </a:rPr>
              <a:t> and</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economic </a:t>
            </a:r>
            <a:r>
              <a:rPr lang="en-US" altLang="en-US" sz="1600" b="1" dirty="0">
                <a:solidFill>
                  <a:srgbClr val="000000"/>
                </a:solidFill>
                <a:latin typeface="+mj-lt"/>
                <a:cs typeface="Calibri" panose="020F0502020204030204" pitchFamily="34" charset="0"/>
              </a:rPr>
              <a:t>characteristics of US counties/tract </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were used in determining their correlation to life expectancy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feature_cols</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 ['tract',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czname</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'county', 'state','frac_coll_plus2010',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       'foreign_share2010', 'med_hhinc2016', 'poor_share2010’,      'singleparent_share2010','traveltime15_2010',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ln_wage_growth_hs_grad</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'jobs_total_5mi_2015',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       'jobs_highpay_5mi_2015', 'popdensity2010',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       'ann_avg_job_growth_2004_2013', 'job_density_2013']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X =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abridged_df</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feature_cols</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y =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abridged_df.Life_Expectancy</a:t>
            </a:r>
            <a:endParaRPr kumimoji="0" lang="en-US" altLang="en-US" sz="1600" b="1" i="0" u="none" strike="noStrike" cap="none" normalizeH="0" baseline="0" dirty="0">
              <a:ln>
                <a:noFill/>
              </a:ln>
              <a:solidFill>
                <a:srgbClr val="000000"/>
              </a:solidFill>
              <a:effectLst/>
              <a:latin typeface="+mj-l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err="1"/>
              <a:t>RandomForestRegressor</a:t>
            </a:r>
            <a:r>
              <a:rPr lang="en-US" sz="1600" b="1" dirty="0"/>
              <a:t> used </a:t>
            </a:r>
            <a:r>
              <a:rPr lang="en-US" sz="1600" b="1" dirty="0" err="1"/>
              <a:t>max_depth</a:t>
            </a:r>
            <a:r>
              <a:rPr lang="en-US" sz="1600" b="1" dirty="0"/>
              <a:t> (number of features used)=15, </a:t>
            </a:r>
            <a:r>
              <a:rPr lang="en-US" sz="1600" b="1" dirty="0" err="1"/>
              <a:t>random_state</a:t>
            </a:r>
            <a:r>
              <a:rPr lang="en-US" sz="1600" b="1" dirty="0"/>
              <a:t>=1)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mj-l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 Considered Using </a:t>
            </a:r>
            <a:r>
              <a:rPr lang="en-US" altLang="en-US" sz="1600" b="1" dirty="0" err="1">
                <a:latin typeface="+mj-lt"/>
                <a:cs typeface="Calibri" panose="020F0502020204030204" pitchFamily="34" charset="0"/>
              </a:rPr>
              <a:t>RandomizedSearchCV</a:t>
            </a:r>
            <a:r>
              <a:rPr lang="en-US" altLang="en-US" sz="1600" b="1" dirty="0">
                <a:latin typeface="+mj-lt"/>
                <a:cs typeface="Calibri" panose="020F0502020204030204" pitchFamily="34" charset="0"/>
              </a:rPr>
              <a:t> which took more than 40 mins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rf = </a:t>
            </a:r>
            <a:r>
              <a:rPr lang="en-US" altLang="en-US" sz="1600" b="1" dirty="0" err="1">
                <a:latin typeface="+mj-lt"/>
                <a:cs typeface="Calibri" panose="020F0502020204030204" pitchFamily="34" charset="0"/>
              </a:rPr>
              <a:t>RandomForestRegressor</a:t>
            </a:r>
            <a:r>
              <a:rPr lang="en-US" altLang="en-US" sz="1600" b="1" dirty="0">
                <a:latin typeface="+mj-lt"/>
                <a:cs typeface="Calibri" panose="020F0502020204030204" pitchFamily="34" charset="0"/>
              </a:rPr>
              <a:t>(</a:t>
            </a:r>
            <a:r>
              <a:rPr lang="en-US" altLang="en-US" sz="1600" b="1" dirty="0" err="1">
                <a:latin typeface="+mj-lt"/>
                <a:cs typeface="Calibri" panose="020F0502020204030204" pitchFamily="34" charset="0"/>
              </a:rPr>
              <a:t>random_state</a:t>
            </a:r>
            <a:r>
              <a:rPr lang="en-US" altLang="en-US" sz="1600" b="1" dirty="0">
                <a:latin typeface="+mj-lt"/>
                <a:cs typeface="Calibri" panose="020F0502020204030204" pitchFamily="34"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err="1">
                <a:latin typeface="+mj-lt"/>
                <a:cs typeface="Calibri" panose="020F0502020204030204" pitchFamily="34" charset="0"/>
              </a:rPr>
              <a:t>RSclf</a:t>
            </a:r>
            <a:r>
              <a:rPr lang="en-US" altLang="en-US" sz="1600" b="1" dirty="0">
                <a:latin typeface="+mj-lt"/>
                <a:cs typeface="Calibri" panose="020F0502020204030204" pitchFamily="34" charset="0"/>
              </a:rPr>
              <a:t> = </a:t>
            </a:r>
            <a:r>
              <a:rPr lang="en-US" altLang="en-US" sz="1600" b="1" dirty="0" err="1">
                <a:latin typeface="+mj-lt"/>
                <a:cs typeface="Calibri" panose="020F0502020204030204" pitchFamily="34" charset="0"/>
              </a:rPr>
              <a:t>RandomizedSearchCV</a:t>
            </a:r>
            <a:r>
              <a:rPr lang="en-US" altLang="en-US" sz="1600" b="1" dirty="0">
                <a:latin typeface="+mj-lt"/>
                <a:cs typeface="Calibri" panose="020F0502020204030204" pitchFamily="34" charset="0"/>
              </a:rPr>
              <a:t>(</a:t>
            </a:r>
            <a:r>
              <a:rPr lang="en-US" altLang="en-US" sz="1600" b="1" dirty="0" err="1">
                <a:latin typeface="+mj-lt"/>
                <a:cs typeface="Calibri" panose="020F0502020204030204" pitchFamily="34" charset="0"/>
              </a:rPr>
              <a:t>rf,param_grid</a:t>
            </a:r>
            <a:r>
              <a:rPr lang="en-US" altLang="en-US" sz="1600" b="1" dirty="0">
                <a:latin typeface="+mj-lt"/>
                <a:cs typeface="Calibri" panose="020F0502020204030204" pitchFamily="34" charset="0"/>
              </a:rPr>
              <a:t>, cv=5, </a:t>
            </a:r>
            <a:r>
              <a:rPr lang="en-US" altLang="en-US" sz="1600" b="1" dirty="0" err="1">
                <a:latin typeface="+mj-lt"/>
                <a:cs typeface="Calibri" panose="020F0502020204030204" pitchFamily="34" charset="0"/>
              </a:rPr>
              <a:t>n_iter</a:t>
            </a:r>
            <a:r>
              <a:rPr lang="en-US" altLang="en-US" sz="1600" b="1" dirty="0">
                <a:latin typeface="+mj-lt"/>
                <a:cs typeface="Calibri" panose="020F050202020403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err="1">
                <a:latin typeface="+mj-lt"/>
                <a:cs typeface="Calibri" panose="020F0502020204030204" pitchFamily="34" charset="0"/>
              </a:rPr>
              <a:t>RSclf.fit</a:t>
            </a:r>
            <a:r>
              <a:rPr lang="en-US" altLang="en-US" sz="1600" b="1" dirty="0">
                <a:latin typeface="+mj-lt"/>
                <a:cs typeface="Calibri" panose="020F0502020204030204" pitchFamily="34" charset="0"/>
              </a:rPr>
              <a:t>(</a:t>
            </a:r>
            <a:r>
              <a:rPr lang="en-US" altLang="en-US" sz="1600" b="1" dirty="0" err="1">
                <a:latin typeface="+mj-lt"/>
                <a:cs typeface="Calibri" panose="020F0502020204030204" pitchFamily="34" charset="0"/>
              </a:rPr>
              <a:t>X,y</a:t>
            </a:r>
            <a:r>
              <a:rPr lang="en-US" altLang="en-US" sz="1600" b="1" dirty="0">
                <a:latin typeface="+mj-lt"/>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Determined best parameters: '</a:t>
            </a:r>
            <a:r>
              <a:rPr lang="en-US" altLang="en-US" sz="1600" b="1" dirty="0" err="1">
                <a:latin typeface="+mj-lt"/>
                <a:cs typeface="Calibri" panose="020F0502020204030204" pitchFamily="34" charset="0"/>
              </a:rPr>
              <a:t>n_estimators</a:t>
            </a:r>
            <a:r>
              <a:rPr lang="en-US" altLang="en-US" sz="1600" b="1" dirty="0">
                <a:latin typeface="+mj-lt"/>
                <a:cs typeface="Calibri" panose="020F0502020204030204" pitchFamily="34" charset="0"/>
              </a:rPr>
              <a:t>': 780, '</a:t>
            </a:r>
            <a:r>
              <a:rPr lang="en-US" altLang="en-US" sz="1600" b="1" dirty="0" err="1">
                <a:latin typeface="+mj-lt"/>
                <a:cs typeface="Calibri" panose="020F0502020204030204" pitchFamily="34" charset="0"/>
              </a:rPr>
              <a:t>max_features</a:t>
            </a:r>
            <a:r>
              <a:rPr lang="en-US" altLang="en-US" sz="1600" b="1" dirty="0">
                <a:latin typeface="+mj-lt"/>
                <a:cs typeface="Calibri" panose="020F0502020204030204" pitchFamily="34" charset="0"/>
              </a:rPr>
              <a:t>': 9</a:t>
            </a:r>
            <a:endParaRPr kumimoji="0" lang="en-US" altLang="en-US" sz="1600" b="1" i="0" u="none" strike="noStrike" cap="none" normalizeH="0" baseline="0" dirty="0">
              <a:ln>
                <a:noFill/>
              </a:ln>
              <a:solidFill>
                <a:schemeClr val="tx1"/>
              </a:solidFill>
              <a:effectLst/>
              <a:latin typeface="+mj-lt"/>
              <a:cs typeface="Calibri" panose="020F0502020204030204" pitchFamily="34" charset="0"/>
            </a:endParaRPr>
          </a:p>
        </p:txBody>
      </p:sp>
    </p:spTree>
    <p:extLst>
      <p:ext uri="{BB962C8B-B14F-4D97-AF65-F5344CB8AC3E}">
        <p14:creationId xmlns:p14="http://schemas.microsoft.com/office/powerpoint/2010/main" val="370708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066800" y="642594"/>
            <a:ext cx="10058400" cy="663692"/>
          </a:xfrm>
        </p:spPr>
        <p:txBody>
          <a:bodyPr>
            <a:normAutofit fontScale="90000"/>
          </a:bodyPr>
          <a:lstStyle/>
          <a:p>
            <a:r>
              <a:rPr lang="en-US" b="1" dirty="0"/>
              <a:t>Social, Economic, and Geographic Factors in Life Expectancy (Decision Tree Analysis)</a:t>
            </a:r>
          </a:p>
        </p:txBody>
      </p:sp>
      <p:pic>
        <p:nvPicPr>
          <p:cNvPr id="5" name="Content Placeholder 4">
            <a:extLst>
              <a:ext uri="{FF2B5EF4-FFF2-40B4-BE49-F238E27FC236}">
                <a16:creationId xmlns:a16="http://schemas.microsoft.com/office/drawing/2014/main" id="{5699D2AA-A8DC-4555-A557-EA215778931D}"/>
              </a:ext>
            </a:extLst>
          </p:cNvPr>
          <p:cNvPicPr>
            <a:picLocks noGrp="1" noChangeAspect="1"/>
          </p:cNvPicPr>
          <p:nvPr>
            <p:ph idx="1"/>
          </p:nvPr>
        </p:nvPicPr>
        <p:blipFill>
          <a:blip r:embed="rId3"/>
          <a:stretch>
            <a:fillRect/>
          </a:stretch>
        </p:blipFill>
        <p:spPr>
          <a:xfrm>
            <a:off x="419101" y="1504157"/>
            <a:ext cx="3030681" cy="2764052"/>
          </a:xfrm>
        </p:spPr>
      </p:pic>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6998103" y="1646849"/>
            <a:ext cx="4774796"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Absolute Error: 2.8909933896437754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Squared Error: 14.0258676092545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Root Mean Squared Error: 3.745112496208158 </a:t>
            </a:r>
            <a:r>
              <a:rPr lang="en-US" altLang="en-US" sz="1600" b="1" dirty="0">
                <a:solidFill>
                  <a:srgbClr val="000000"/>
                </a:solidFill>
                <a:latin typeface="+mj-lt"/>
                <a:cs typeface="Calibri" panose="020F0502020204030204" pitchFamily="34" charset="0"/>
              </a:rPr>
              <a:t>Accuracy: 96.28%</a:t>
            </a:r>
            <a:r>
              <a:rPr kumimoji="0" lang="en-US" altLang="en-US" sz="1600" b="1" i="0" u="none" strike="noStrike" cap="none" normalizeH="0" baseline="0" dirty="0">
                <a:ln>
                  <a:noFill/>
                </a:ln>
                <a:solidFill>
                  <a:schemeClr val="tx1"/>
                </a:solidFill>
                <a:effectLst/>
                <a:latin typeface="+mj-lt"/>
                <a:cs typeface="Calibri" panose="020F0502020204030204" pitchFamily="34" charset="0"/>
              </a:rPr>
              <a:t> </a:t>
            </a:r>
          </a:p>
        </p:txBody>
      </p:sp>
      <p:sp>
        <p:nvSpPr>
          <p:cNvPr id="7" name="TextBox 6">
            <a:extLst>
              <a:ext uri="{FF2B5EF4-FFF2-40B4-BE49-F238E27FC236}">
                <a16:creationId xmlns:a16="http://schemas.microsoft.com/office/drawing/2014/main" id="{B9F00BAF-1149-43E9-B7AE-C3C95854761D}"/>
              </a:ext>
            </a:extLst>
          </p:cNvPr>
          <p:cNvSpPr txBox="1"/>
          <p:nvPr/>
        </p:nvSpPr>
        <p:spPr>
          <a:xfrm>
            <a:off x="6798252" y="6459138"/>
            <a:ext cx="6094268" cy="369332"/>
          </a:xfrm>
          <a:prstGeom prst="rect">
            <a:avLst/>
          </a:prstGeom>
          <a:noFill/>
        </p:spPr>
        <p:txBody>
          <a:bodyPr wrap="square">
            <a:spAutoFit/>
          </a:bodyPr>
          <a:lstStyle/>
          <a:p>
            <a:r>
              <a:rPr lang="en-US" sz="1600" b="1" dirty="0"/>
              <a:t>*Data Leakage from Life Expectancy and Income</a:t>
            </a:r>
          </a:p>
        </p:txBody>
      </p:sp>
      <p:pic>
        <p:nvPicPr>
          <p:cNvPr id="9" name="Picture 8">
            <a:extLst>
              <a:ext uri="{FF2B5EF4-FFF2-40B4-BE49-F238E27FC236}">
                <a16:creationId xmlns:a16="http://schemas.microsoft.com/office/drawing/2014/main" id="{5CC02A34-9473-4482-9D73-C7FF99078CDE}"/>
              </a:ext>
            </a:extLst>
          </p:cNvPr>
          <p:cNvPicPr>
            <a:picLocks noChangeAspect="1"/>
          </p:cNvPicPr>
          <p:nvPr/>
        </p:nvPicPr>
        <p:blipFill>
          <a:blip r:embed="rId4"/>
          <a:stretch>
            <a:fillRect/>
          </a:stretch>
        </p:blipFill>
        <p:spPr>
          <a:xfrm>
            <a:off x="419101" y="1504157"/>
            <a:ext cx="11353798" cy="4954981"/>
          </a:xfrm>
          <a:prstGeom prst="rect">
            <a:avLst/>
          </a:prstGeom>
        </p:spPr>
      </p:pic>
      <p:graphicFrame>
        <p:nvGraphicFramePr>
          <p:cNvPr id="3" name="Table 2">
            <a:extLst>
              <a:ext uri="{FF2B5EF4-FFF2-40B4-BE49-F238E27FC236}">
                <a16:creationId xmlns:a16="http://schemas.microsoft.com/office/drawing/2014/main" id="{FA56B785-9BB1-4D6F-B6B1-F3CC1A21EB10}"/>
              </a:ext>
            </a:extLst>
          </p:cNvPr>
          <p:cNvGraphicFramePr>
            <a:graphicFrameLocks noGrp="1"/>
          </p:cNvGraphicFramePr>
          <p:nvPr>
            <p:extLst>
              <p:ext uri="{D42A27DB-BD31-4B8C-83A1-F6EECF244321}">
                <p14:modId xmlns:p14="http://schemas.microsoft.com/office/powerpoint/2010/main" val="2709431211"/>
              </p:ext>
            </p:extLst>
          </p:nvPr>
        </p:nvGraphicFramePr>
        <p:xfrm>
          <a:off x="6541077" y="1766882"/>
          <a:ext cx="5086523" cy="2895600"/>
        </p:xfrm>
        <a:graphic>
          <a:graphicData uri="http://schemas.openxmlformats.org/drawingml/2006/table">
            <a:tbl>
              <a:tblPr/>
              <a:tblGrid>
                <a:gridCol w="3605200">
                  <a:extLst>
                    <a:ext uri="{9D8B030D-6E8A-4147-A177-3AD203B41FA5}">
                      <a16:colId xmlns:a16="http://schemas.microsoft.com/office/drawing/2014/main" val="3830329928"/>
                    </a:ext>
                  </a:extLst>
                </a:gridCol>
                <a:gridCol w="1481323">
                  <a:extLst>
                    <a:ext uri="{9D8B030D-6E8A-4147-A177-3AD203B41FA5}">
                      <a16:colId xmlns:a16="http://schemas.microsoft.com/office/drawing/2014/main" val="2555308109"/>
                    </a:ext>
                  </a:extLst>
                </a:gridCol>
              </a:tblGrid>
              <a:tr h="0">
                <a:tc>
                  <a:txBody>
                    <a:bodyPr/>
                    <a:lstStyle/>
                    <a:p>
                      <a:pPr algn="r" fontAlgn="ctr"/>
                      <a:r>
                        <a:rPr lang="en-US" sz="1400" b="1" dirty="0"/>
                        <a:t>Feature</a:t>
                      </a:r>
                      <a:endParaRPr lang="en-US" sz="1400" dirty="0">
                        <a:effectLst/>
                      </a:endParaRPr>
                    </a:p>
                  </a:txBody>
                  <a:tcPr anchor="ctr">
                    <a:lnL>
                      <a:noFill/>
                    </a:lnL>
                    <a:lnR>
                      <a:noFill/>
                    </a:lnR>
                    <a:lnT>
                      <a:noFill/>
                    </a:lnT>
                    <a:lnB>
                      <a:noFill/>
                    </a:lnB>
                    <a:solidFill>
                      <a:srgbClr val="F5F5F5"/>
                    </a:solidFill>
                  </a:tcPr>
                </a:tc>
                <a:tc>
                  <a:txBody>
                    <a:bodyPr/>
                    <a:lstStyle/>
                    <a:p>
                      <a:pPr algn="r" fontAlgn="ctr"/>
                      <a:r>
                        <a:rPr lang="en-US" sz="1400" b="1" dirty="0"/>
                        <a:t>Importance</a:t>
                      </a:r>
                      <a:endParaRPr lang="en-US" sz="140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1111980027"/>
                  </a:ext>
                </a:extLst>
              </a:tr>
              <a:tr h="0">
                <a:tc>
                  <a:txBody>
                    <a:bodyPr/>
                    <a:lstStyle/>
                    <a:p>
                      <a:pPr algn="r" fontAlgn="ctr"/>
                      <a:r>
                        <a:rPr lang="en-US" sz="1400" b="1" dirty="0">
                          <a:effectLst/>
                        </a:rPr>
                        <a:t>med_hhinc2016 </a:t>
                      </a:r>
                      <a:r>
                        <a:rPr lang="en-US" sz="1400" b="1" dirty="0"/>
                        <a:t>(med household income): </a:t>
                      </a:r>
                      <a:endParaRPr lang="en-US" sz="1400" b="1" dirty="0">
                        <a:effectLst/>
                      </a:endParaRPr>
                    </a:p>
                  </a:txBody>
                  <a:tcPr anchor="ctr">
                    <a:lnL>
                      <a:noFill/>
                    </a:lnL>
                    <a:lnR>
                      <a:noFill/>
                    </a:lnR>
                    <a:lnT>
                      <a:noFill/>
                    </a:lnT>
                    <a:lnB>
                      <a:noFill/>
                    </a:lnB>
                    <a:solidFill>
                      <a:srgbClr val="F5F5F5"/>
                    </a:solidFill>
                  </a:tcPr>
                </a:tc>
                <a:tc>
                  <a:txBody>
                    <a:bodyPr/>
                    <a:lstStyle/>
                    <a:p>
                      <a:pPr algn="r" fontAlgn="ctr"/>
                      <a:r>
                        <a:rPr lang="en-US" sz="1400" b="1" dirty="0">
                          <a:effectLst/>
                        </a:rPr>
                        <a:t>7.006728e-01</a:t>
                      </a:r>
                    </a:p>
                  </a:txBody>
                  <a:tcPr anchor="ctr">
                    <a:lnL>
                      <a:noFill/>
                    </a:lnL>
                    <a:lnR>
                      <a:noFill/>
                    </a:lnR>
                    <a:lnT>
                      <a:noFill/>
                    </a:lnT>
                    <a:lnB>
                      <a:noFill/>
                    </a:lnB>
                    <a:solidFill>
                      <a:srgbClr val="F5F5F5"/>
                    </a:solidFill>
                  </a:tcPr>
                </a:tc>
                <a:extLst>
                  <a:ext uri="{0D108BD9-81ED-4DB2-BD59-A6C34878D82A}">
                    <a16:rowId xmlns:a16="http://schemas.microsoft.com/office/drawing/2014/main" val="1504367922"/>
                  </a:ext>
                </a:extLst>
              </a:tr>
              <a:tr h="0">
                <a:tc>
                  <a:txBody>
                    <a:bodyPr/>
                    <a:lstStyle/>
                    <a:p>
                      <a:pPr algn="r" fontAlgn="ctr"/>
                      <a:r>
                        <a:rPr lang="en-US" sz="1400" b="1" dirty="0">
                          <a:effectLst/>
                        </a:rPr>
                        <a:t>frac_coll_plus2010 (fraction of population college educated)</a:t>
                      </a:r>
                    </a:p>
                  </a:txBody>
                  <a:tcPr anchor="ctr">
                    <a:lnL>
                      <a:noFill/>
                    </a:lnL>
                    <a:lnR>
                      <a:noFill/>
                    </a:lnR>
                    <a:lnT>
                      <a:noFill/>
                    </a:lnT>
                    <a:lnB>
                      <a:noFill/>
                    </a:lnB>
                    <a:solidFill>
                      <a:srgbClr val="FFFFFF"/>
                    </a:solidFill>
                  </a:tcPr>
                </a:tc>
                <a:tc>
                  <a:txBody>
                    <a:bodyPr/>
                    <a:lstStyle/>
                    <a:p>
                      <a:pPr algn="r" fontAlgn="ctr"/>
                      <a:r>
                        <a:rPr lang="en-US" sz="1400" b="1" dirty="0">
                          <a:effectLst/>
                        </a:rPr>
                        <a:t>1.311336e-01</a:t>
                      </a:r>
                    </a:p>
                  </a:txBody>
                  <a:tcPr anchor="ctr">
                    <a:lnL>
                      <a:noFill/>
                    </a:lnL>
                    <a:lnR>
                      <a:noFill/>
                    </a:lnR>
                    <a:lnT>
                      <a:noFill/>
                    </a:lnT>
                    <a:lnB>
                      <a:noFill/>
                    </a:lnB>
                    <a:solidFill>
                      <a:srgbClr val="FFFFFF"/>
                    </a:solidFill>
                  </a:tcPr>
                </a:tc>
                <a:extLst>
                  <a:ext uri="{0D108BD9-81ED-4DB2-BD59-A6C34878D82A}">
                    <a16:rowId xmlns:a16="http://schemas.microsoft.com/office/drawing/2014/main" val="2813175507"/>
                  </a:ext>
                </a:extLst>
              </a:tr>
              <a:tr h="0">
                <a:tc>
                  <a:txBody>
                    <a:bodyPr/>
                    <a:lstStyle/>
                    <a:p>
                      <a:pPr algn="r" fontAlgn="ctr"/>
                      <a:r>
                        <a:rPr lang="en-US" sz="1400" b="1" dirty="0">
                          <a:effectLst/>
                        </a:rPr>
                        <a:t>foreign_share2010 </a:t>
                      </a:r>
                      <a:r>
                        <a:rPr lang="en-US" sz="1400" b="1" dirty="0"/>
                        <a:t>(fraction of foreign born): </a:t>
                      </a:r>
                      <a:r>
                        <a:rPr lang="en-US" sz="1400" b="1" dirty="0">
                          <a:effectLst/>
                        </a:rPr>
                        <a:t> </a:t>
                      </a:r>
                    </a:p>
                  </a:txBody>
                  <a:tcPr anchor="ctr">
                    <a:lnL>
                      <a:noFill/>
                    </a:lnL>
                    <a:lnR>
                      <a:noFill/>
                    </a:lnR>
                    <a:lnT>
                      <a:noFill/>
                    </a:lnT>
                    <a:lnB>
                      <a:noFill/>
                    </a:lnB>
                    <a:solidFill>
                      <a:srgbClr val="F5F5F5"/>
                    </a:solidFill>
                  </a:tcPr>
                </a:tc>
                <a:tc>
                  <a:txBody>
                    <a:bodyPr/>
                    <a:lstStyle/>
                    <a:p>
                      <a:pPr algn="r" fontAlgn="ctr"/>
                      <a:r>
                        <a:rPr lang="en-US" sz="1400" b="1" dirty="0">
                          <a:effectLst/>
                        </a:rPr>
                        <a:t>1.094711e-01</a:t>
                      </a:r>
                    </a:p>
                  </a:txBody>
                  <a:tcPr anchor="ctr">
                    <a:lnL>
                      <a:noFill/>
                    </a:lnL>
                    <a:lnR>
                      <a:noFill/>
                    </a:lnR>
                    <a:lnT>
                      <a:noFill/>
                    </a:lnT>
                    <a:lnB>
                      <a:noFill/>
                    </a:lnB>
                    <a:solidFill>
                      <a:srgbClr val="F5F5F5"/>
                    </a:solidFill>
                  </a:tcPr>
                </a:tc>
                <a:extLst>
                  <a:ext uri="{0D108BD9-81ED-4DB2-BD59-A6C34878D82A}">
                    <a16:rowId xmlns:a16="http://schemas.microsoft.com/office/drawing/2014/main" val="1738939472"/>
                  </a:ext>
                </a:extLst>
              </a:tr>
              <a:tr h="0">
                <a:tc>
                  <a:txBody>
                    <a:bodyPr/>
                    <a:lstStyle/>
                    <a:p>
                      <a:pPr algn="r" fontAlgn="ctr"/>
                      <a:r>
                        <a:rPr lang="en-US" sz="1400" b="1" dirty="0">
                          <a:effectLst/>
                        </a:rPr>
                        <a:t>Popdensity2010 </a:t>
                      </a:r>
                      <a:r>
                        <a:rPr lang="en-US" sz="1400" b="1" dirty="0"/>
                        <a:t>(population per sq mile): </a:t>
                      </a: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b="1" dirty="0">
                          <a:effectLst/>
                        </a:rPr>
                        <a:t>2.254595e-02</a:t>
                      </a:r>
                    </a:p>
                  </a:txBody>
                  <a:tcPr anchor="ctr">
                    <a:lnL>
                      <a:noFill/>
                    </a:lnL>
                    <a:lnR>
                      <a:noFill/>
                    </a:lnR>
                    <a:lnT>
                      <a:noFill/>
                    </a:lnT>
                    <a:lnB>
                      <a:noFill/>
                    </a:lnB>
                    <a:solidFill>
                      <a:srgbClr val="FFFFFF"/>
                    </a:solidFill>
                  </a:tcPr>
                </a:tc>
                <a:extLst>
                  <a:ext uri="{0D108BD9-81ED-4DB2-BD59-A6C34878D82A}">
                    <a16:rowId xmlns:a16="http://schemas.microsoft.com/office/drawing/2014/main" val="873073887"/>
                  </a:ext>
                </a:extLst>
              </a:tr>
              <a:tr h="0">
                <a:tc>
                  <a:txBody>
                    <a:bodyPr/>
                    <a:lstStyle/>
                    <a:p>
                      <a:pPr algn="r" fontAlgn="ctr"/>
                      <a:r>
                        <a:rPr lang="en-US" sz="1400" b="1" dirty="0">
                          <a:effectLst/>
                        </a:rPr>
                        <a:t>singleparent_share2010 (fraction of single parent households)</a:t>
                      </a:r>
                    </a:p>
                  </a:txBody>
                  <a:tcPr anchor="ctr">
                    <a:lnL>
                      <a:noFill/>
                    </a:lnL>
                    <a:lnR>
                      <a:noFill/>
                    </a:lnR>
                    <a:lnT>
                      <a:noFill/>
                    </a:lnT>
                    <a:lnB>
                      <a:noFill/>
                    </a:lnB>
                    <a:solidFill>
                      <a:srgbClr val="FFFFFF"/>
                    </a:solidFill>
                  </a:tcPr>
                </a:tc>
                <a:tc>
                  <a:txBody>
                    <a:bodyPr/>
                    <a:lstStyle/>
                    <a:p>
                      <a:pPr algn="r" fontAlgn="ctr"/>
                      <a:r>
                        <a:rPr lang="en-US" sz="1400" b="1" dirty="0">
                          <a:effectLst/>
                        </a:rPr>
                        <a:t>1.021012e-02</a:t>
                      </a:r>
                    </a:p>
                  </a:txBody>
                  <a:tcPr anchor="ctr">
                    <a:lnL>
                      <a:noFill/>
                    </a:lnL>
                    <a:lnR>
                      <a:noFill/>
                    </a:lnR>
                    <a:lnT>
                      <a:noFill/>
                    </a:lnT>
                    <a:lnB>
                      <a:noFill/>
                    </a:lnB>
                    <a:solidFill>
                      <a:srgbClr val="FFFFFF"/>
                    </a:solidFill>
                  </a:tcPr>
                </a:tc>
                <a:extLst>
                  <a:ext uri="{0D108BD9-81ED-4DB2-BD59-A6C34878D82A}">
                    <a16:rowId xmlns:a16="http://schemas.microsoft.com/office/drawing/2014/main" val="352311652"/>
                  </a:ext>
                </a:extLst>
              </a:tr>
            </a:tbl>
          </a:graphicData>
        </a:graphic>
      </p:graphicFrame>
    </p:spTree>
    <p:extLst>
      <p:ext uri="{BB962C8B-B14F-4D97-AF65-F5344CB8AC3E}">
        <p14:creationId xmlns:p14="http://schemas.microsoft.com/office/powerpoint/2010/main" val="276356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066800" y="642594"/>
            <a:ext cx="10058400" cy="663692"/>
          </a:xfrm>
        </p:spPr>
        <p:txBody>
          <a:bodyPr>
            <a:normAutofit fontScale="90000"/>
          </a:bodyPr>
          <a:lstStyle/>
          <a:p>
            <a:r>
              <a:rPr lang="en-US" b="1" dirty="0"/>
              <a:t>Social, Economic, and Geographic Factors in Life Expectancy (Decision Tree Analysis)</a:t>
            </a:r>
          </a:p>
        </p:txBody>
      </p:sp>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6686376" y="1672716"/>
            <a:ext cx="4774796"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Absolute Error: 2.8909933896437754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Squared Error: 14.0258676092545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Root Mean Squared Error: 3.745112496208158 </a:t>
            </a:r>
            <a:r>
              <a:rPr lang="en-US" altLang="en-US" sz="1600" b="1" dirty="0">
                <a:solidFill>
                  <a:srgbClr val="000000"/>
                </a:solidFill>
                <a:latin typeface="+mj-lt"/>
                <a:cs typeface="Calibri" panose="020F0502020204030204" pitchFamily="34" charset="0"/>
              </a:rPr>
              <a:t>Accuracy: 96.28%</a:t>
            </a:r>
            <a:r>
              <a:rPr kumimoji="0" lang="en-US" altLang="en-US" sz="1600" b="1" i="0" u="none" strike="noStrike" cap="none" normalizeH="0" baseline="0" dirty="0">
                <a:ln>
                  <a:noFill/>
                </a:ln>
                <a:solidFill>
                  <a:schemeClr val="tx1"/>
                </a:solidFill>
                <a:effectLst/>
                <a:latin typeface="+mj-lt"/>
                <a:cs typeface="Calibri" panose="020F0502020204030204" pitchFamily="34" charset="0"/>
              </a:rPr>
              <a:t> </a:t>
            </a:r>
          </a:p>
        </p:txBody>
      </p:sp>
      <p:graphicFrame>
        <p:nvGraphicFramePr>
          <p:cNvPr id="3" name="Table 2">
            <a:extLst>
              <a:ext uri="{FF2B5EF4-FFF2-40B4-BE49-F238E27FC236}">
                <a16:creationId xmlns:a16="http://schemas.microsoft.com/office/drawing/2014/main" id="{FA56B785-9BB1-4D6F-B6B1-F3CC1A21EB10}"/>
              </a:ext>
            </a:extLst>
          </p:cNvPr>
          <p:cNvGraphicFramePr>
            <a:graphicFrameLocks noGrp="1"/>
          </p:cNvGraphicFramePr>
          <p:nvPr>
            <p:extLst>
              <p:ext uri="{D42A27DB-BD31-4B8C-83A1-F6EECF244321}">
                <p14:modId xmlns:p14="http://schemas.microsoft.com/office/powerpoint/2010/main" val="1151454119"/>
              </p:ext>
            </p:extLst>
          </p:nvPr>
        </p:nvGraphicFramePr>
        <p:xfrm>
          <a:off x="6457776" y="3110569"/>
          <a:ext cx="5086523" cy="2895600"/>
        </p:xfrm>
        <a:graphic>
          <a:graphicData uri="http://schemas.openxmlformats.org/drawingml/2006/table">
            <a:tbl>
              <a:tblPr/>
              <a:tblGrid>
                <a:gridCol w="3605200">
                  <a:extLst>
                    <a:ext uri="{9D8B030D-6E8A-4147-A177-3AD203B41FA5}">
                      <a16:colId xmlns:a16="http://schemas.microsoft.com/office/drawing/2014/main" val="3830329928"/>
                    </a:ext>
                  </a:extLst>
                </a:gridCol>
                <a:gridCol w="1481323">
                  <a:extLst>
                    <a:ext uri="{9D8B030D-6E8A-4147-A177-3AD203B41FA5}">
                      <a16:colId xmlns:a16="http://schemas.microsoft.com/office/drawing/2014/main" val="2555308109"/>
                    </a:ext>
                  </a:extLst>
                </a:gridCol>
              </a:tblGrid>
              <a:tr h="0">
                <a:tc>
                  <a:txBody>
                    <a:bodyPr/>
                    <a:lstStyle/>
                    <a:p>
                      <a:pPr algn="r" fontAlgn="ctr"/>
                      <a:r>
                        <a:rPr lang="en-US" sz="1400" b="1" dirty="0"/>
                        <a:t>Feature</a:t>
                      </a:r>
                      <a:endParaRPr lang="en-US" sz="1400" dirty="0">
                        <a:effectLst/>
                      </a:endParaRPr>
                    </a:p>
                  </a:txBody>
                  <a:tcPr anchor="ctr">
                    <a:lnL>
                      <a:noFill/>
                    </a:lnL>
                    <a:lnR>
                      <a:noFill/>
                    </a:lnR>
                    <a:lnT>
                      <a:noFill/>
                    </a:lnT>
                    <a:lnB>
                      <a:noFill/>
                    </a:lnB>
                    <a:solidFill>
                      <a:srgbClr val="F5F5F5"/>
                    </a:solidFill>
                  </a:tcPr>
                </a:tc>
                <a:tc>
                  <a:txBody>
                    <a:bodyPr/>
                    <a:lstStyle/>
                    <a:p>
                      <a:pPr algn="r" fontAlgn="ctr"/>
                      <a:r>
                        <a:rPr lang="en-US" sz="1400" b="1" dirty="0"/>
                        <a:t>Importance</a:t>
                      </a:r>
                      <a:endParaRPr lang="en-US" sz="140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1111980027"/>
                  </a:ext>
                </a:extLst>
              </a:tr>
              <a:tr h="0">
                <a:tc>
                  <a:txBody>
                    <a:bodyPr/>
                    <a:lstStyle/>
                    <a:p>
                      <a:pPr algn="r" fontAlgn="ctr"/>
                      <a:r>
                        <a:rPr lang="en-US" sz="1400" b="1" dirty="0">
                          <a:effectLst/>
                        </a:rPr>
                        <a:t>med_hhinc2016 </a:t>
                      </a:r>
                      <a:r>
                        <a:rPr lang="en-US" sz="1400" b="1" dirty="0"/>
                        <a:t>(med household income): </a:t>
                      </a:r>
                      <a:endParaRPr lang="en-US" sz="1400" b="1" dirty="0">
                        <a:effectLst/>
                      </a:endParaRPr>
                    </a:p>
                  </a:txBody>
                  <a:tcPr anchor="ctr">
                    <a:lnL>
                      <a:noFill/>
                    </a:lnL>
                    <a:lnR>
                      <a:noFill/>
                    </a:lnR>
                    <a:lnT>
                      <a:noFill/>
                    </a:lnT>
                    <a:lnB>
                      <a:noFill/>
                    </a:lnB>
                    <a:solidFill>
                      <a:srgbClr val="F5F5F5"/>
                    </a:solidFill>
                  </a:tcPr>
                </a:tc>
                <a:tc>
                  <a:txBody>
                    <a:bodyPr/>
                    <a:lstStyle/>
                    <a:p>
                      <a:pPr algn="r" fontAlgn="ctr"/>
                      <a:r>
                        <a:rPr lang="en-US" sz="1400" b="1" dirty="0">
                          <a:effectLst/>
                        </a:rPr>
                        <a:t>7.006728e-01</a:t>
                      </a:r>
                    </a:p>
                  </a:txBody>
                  <a:tcPr anchor="ctr">
                    <a:lnL>
                      <a:noFill/>
                    </a:lnL>
                    <a:lnR>
                      <a:noFill/>
                    </a:lnR>
                    <a:lnT>
                      <a:noFill/>
                    </a:lnT>
                    <a:lnB>
                      <a:noFill/>
                    </a:lnB>
                    <a:solidFill>
                      <a:srgbClr val="F5F5F5"/>
                    </a:solidFill>
                  </a:tcPr>
                </a:tc>
                <a:extLst>
                  <a:ext uri="{0D108BD9-81ED-4DB2-BD59-A6C34878D82A}">
                    <a16:rowId xmlns:a16="http://schemas.microsoft.com/office/drawing/2014/main" val="1504367922"/>
                  </a:ext>
                </a:extLst>
              </a:tr>
              <a:tr h="0">
                <a:tc>
                  <a:txBody>
                    <a:bodyPr/>
                    <a:lstStyle/>
                    <a:p>
                      <a:pPr algn="r" fontAlgn="ctr"/>
                      <a:r>
                        <a:rPr lang="en-US" sz="1400" b="1" dirty="0">
                          <a:effectLst/>
                        </a:rPr>
                        <a:t>frac_coll_plus2010 (fraction of population college educated)</a:t>
                      </a:r>
                    </a:p>
                  </a:txBody>
                  <a:tcPr anchor="ctr">
                    <a:lnL>
                      <a:noFill/>
                    </a:lnL>
                    <a:lnR>
                      <a:noFill/>
                    </a:lnR>
                    <a:lnT>
                      <a:noFill/>
                    </a:lnT>
                    <a:lnB>
                      <a:noFill/>
                    </a:lnB>
                    <a:solidFill>
                      <a:srgbClr val="FFFFFF"/>
                    </a:solidFill>
                  </a:tcPr>
                </a:tc>
                <a:tc>
                  <a:txBody>
                    <a:bodyPr/>
                    <a:lstStyle/>
                    <a:p>
                      <a:pPr algn="r" fontAlgn="ctr"/>
                      <a:r>
                        <a:rPr lang="en-US" sz="1400" b="1" dirty="0">
                          <a:effectLst/>
                        </a:rPr>
                        <a:t>1.311336e-01</a:t>
                      </a:r>
                    </a:p>
                  </a:txBody>
                  <a:tcPr anchor="ctr">
                    <a:lnL>
                      <a:noFill/>
                    </a:lnL>
                    <a:lnR>
                      <a:noFill/>
                    </a:lnR>
                    <a:lnT>
                      <a:noFill/>
                    </a:lnT>
                    <a:lnB>
                      <a:noFill/>
                    </a:lnB>
                    <a:solidFill>
                      <a:srgbClr val="FFFFFF"/>
                    </a:solidFill>
                  </a:tcPr>
                </a:tc>
                <a:extLst>
                  <a:ext uri="{0D108BD9-81ED-4DB2-BD59-A6C34878D82A}">
                    <a16:rowId xmlns:a16="http://schemas.microsoft.com/office/drawing/2014/main" val="2813175507"/>
                  </a:ext>
                </a:extLst>
              </a:tr>
              <a:tr h="0">
                <a:tc>
                  <a:txBody>
                    <a:bodyPr/>
                    <a:lstStyle/>
                    <a:p>
                      <a:pPr algn="r" fontAlgn="ctr"/>
                      <a:r>
                        <a:rPr lang="en-US" sz="1400" b="1" dirty="0">
                          <a:effectLst/>
                        </a:rPr>
                        <a:t>foreign_share2010 </a:t>
                      </a:r>
                      <a:r>
                        <a:rPr lang="en-US" sz="1400" b="1" dirty="0"/>
                        <a:t>(fraction of foreign born): </a:t>
                      </a:r>
                      <a:r>
                        <a:rPr lang="en-US" sz="1400" b="1" dirty="0">
                          <a:effectLst/>
                        </a:rPr>
                        <a:t> </a:t>
                      </a:r>
                    </a:p>
                  </a:txBody>
                  <a:tcPr anchor="ctr">
                    <a:lnL>
                      <a:noFill/>
                    </a:lnL>
                    <a:lnR>
                      <a:noFill/>
                    </a:lnR>
                    <a:lnT>
                      <a:noFill/>
                    </a:lnT>
                    <a:lnB>
                      <a:noFill/>
                    </a:lnB>
                    <a:solidFill>
                      <a:srgbClr val="F5F5F5"/>
                    </a:solidFill>
                  </a:tcPr>
                </a:tc>
                <a:tc>
                  <a:txBody>
                    <a:bodyPr/>
                    <a:lstStyle/>
                    <a:p>
                      <a:pPr algn="r" fontAlgn="ctr"/>
                      <a:r>
                        <a:rPr lang="en-US" sz="1400" b="1" dirty="0">
                          <a:effectLst/>
                        </a:rPr>
                        <a:t>1.094711e-01</a:t>
                      </a:r>
                    </a:p>
                  </a:txBody>
                  <a:tcPr anchor="ctr">
                    <a:lnL>
                      <a:noFill/>
                    </a:lnL>
                    <a:lnR>
                      <a:noFill/>
                    </a:lnR>
                    <a:lnT>
                      <a:noFill/>
                    </a:lnT>
                    <a:lnB>
                      <a:noFill/>
                    </a:lnB>
                    <a:solidFill>
                      <a:srgbClr val="F5F5F5"/>
                    </a:solidFill>
                  </a:tcPr>
                </a:tc>
                <a:extLst>
                  <a:ext uri="{0D108BD9-81ED-4DB2-BD59-A6C34878D82A}">
                    <a16:rowId xmlns:a16="http://schemas.microsoft.com/office/drawing/2014/main" val="1738939472"/>
                  </a:ext>
                </a:extLst>
              </a:tr>
              <a:tr h="0">
                <a:tc>
                  <a:txBody>
                    <a:bodyPr/>
                    <a:lstStyle/>
                    <a:p>
                      <a:pPr algn="r" fontAlgn="ctr"/>
                      <a:r>
                        <a:rPr lang="en-US" sz="1400" b="1" dirty="0">
                          <a:effectLst/>
                        </a:rPr>
                        <a:t>Popdensity2010 </a:t>
                      </a:r>
                      <a:r>
                        <a:rPr lang="en-US" sz="1400" b="1" dirty="0"/>
                        <a:t>(population per sq mile): </a:t>
                      </a: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b="1" dirty="0">
                          <a:effectLst/>
                        </a:rPr>
                        <a:t>2.254595e-02</a:t>
                      </a:r>
                    </a:p>
                  </a:txBody>
                  <a:tcPr anchor="ctr">
                    <a:lnL>
                      <a:noFill/>
                    </a:lnL>
                    <a:lnR>
                      <a:noFill/>
                    </a:lnR>
                    <a:lnT>
                      <a:noFill/>
                    </a:lnT>
                    <a:lnB>
                      <a:noFill/>
                    </a:lnB>
                    <a:solidFill>
                      <a:srgbClr val="FFFFFF"/>
                    </a:solidFill>
                  </a:tcPr>
                </a:tc>
                <a:extLst>
                  <a:ext uri="{0D108BD9-81ED-4DB2-BD59-A6C34878D82A}">
                    <a16:rowId xmlns:a16="http://schemas.microsoft.com/office/drawing/2014/main" val="873073887"/>
                  </a:ext>
                </a:extLst>
              </a:tr>
              <a:tr h="0">
                <a:tc>
                  <a:txBody>
                    <a:bodyPr/>
                    <a:lstStyle/>
                    <a:p>
                      <a:pPr algn="r" fontAlgn="ctr"/>
                      <a:r>
                        <a:rPr lang="en-US" sz="1400" b="1" dirty="0">
                          <a:effectLst/>
                        </a:rPr>
                        <a:t>singleparent_share2010 (fraction of single parent households)</a:t>
                      </a:r>
                    </a:p>
                  </a:txBody>
                  <a:tcPr anchor="ctr">
                    <a:lnL>
                      <a:noFill/>
                    </a:lnL>
                    <a:lnR>
                      <a:noFill/>
                    </a:lnR>
                    <a:lnT>
                      <a:noFill/>
                    </a:lnT>
                    <a:lnB>
                      <a:noFill/>
                    </a:lnB>
                    <a:solidFill>
                      <a:srgbClr val="FFFFFF"/>
                    </a:solidFill>
                  </a:tcPr>
                </a:tc>
                <a:tc>
                  <a:txBody>
                    <a:bodyPr/>
                    <a:lstStyle/>
                    <a:p>
                      <a:pPr algn="r" fontAlgn="ctr"/>
                      <a:r>
                        <a:rPr lang="en-US" sz="1400" b="1" dirty="0">
                          <a:effectLst/>
                        </a:rPr>
                        <a:t>1.021012e-02</a:t>
                      </a:r>
                    </a:p>
                  </a:txBody>
                  <a:tcPr anchor="ctr">
                    <a:lnL>
                      <a:noFill/>
                    </a:lnL>
                    <a:lnR>
                      <a:noFill/>
                    </a:lnR>
                    <a:lnT>
                      <a:noFill/>
                    </a:lnT>
                    <a:lnB>
                      <a:noFill/>
                    </a:lnB>
                    <a:solidFill>
                      <a:srgbClr val="FFFFFF"/>
                    </a:solidFill>
                  </a:tcPr>
                </a:tc>
                <a:extLst>
                  <a:ext uri="{0D108BD9-81ED-4DB2-BD59-A6C34878D82A}">
                    <a16:rowId xmlns:a16="http://schemas.microsoft.com/office/drawing/2014/main" val="352311652"/>
                  </a:ext>
                </a:extLst>
              </a:tr>
            </a:tbl>
          </a:graphicData>
        </a:graphic>
      </p:graphicFrame>
      <p:sp>
        <p:nvSpPr>
          <p:cNvPr id="7" name="TextBox 6">
            <a:extLst>
              <a:ext uri="{FF2B5EF4-FFF2-40B4-BE49-F238E27FC236}">
                <a16:creationId xmlns:a16="http://schemas.microsoft.com/office/drawing/2014/main" id="{B9F00BAF-1149-43E9-B7AE-C3C95854761D}"/>
              </a:ext>
            </a:extLst>
          </p:cNvPr>
          <p:cNvSpPr txBox="1"/>
          <p:nvPr/>
        </p:nvSpPr>
        <p:spPr>
          <a:xfrm>
            <a:off x="6798252" y="6459138"/>
            <a:ext cx="6094268" cy="369332"/>
          </a:xfrm>
          <a:prstGeom prst="rect">
            <a:avLst/>
          </a:prstGeom>
          <a:noFill/>
        </p:spPr>
        <p:txBody>
          <a:bodyPr wrap="square">
            <a:spAutoFit/>
          </a:bodyPr>
          <a:lstStyle/>
          <a:p>
            <a:r>
              <a:rPr lang="en-US" sz="1600" b="1" dirty="0"/>
              <a:t>*Data Leakage from Life Expectancy and Income</a:t>
            </a:r>
          </a:p>
        </p:txBody>
      </p:sp>
      <p:pic>
        <p:nvPicPr>
          <p:cNvPr id="11" name="Picture 10">
            <a:extLst>
              <a:ext uri="{FF2B5EF4-FFF2-40B4-BE49-F238E27FC236}">
                <a16:creationId xmlns:a16="http://schemas.microsoft.com/office/drawing/2014/main" id="{C375D583-D631-49B1-8F7A-EABAAFF4AA11}"/>
              </a:ext>
            </a:extLst>
          </p:cNvPr>
          <p:cNvPicPr>
            <a:picLocks noChangeAspect="1"/>
          </p:cNvPicPr>
          <p:nvPr/>
        </p:nvPicPr>
        <p:blipFill>
          <a:blip r:embed="rId3"/>
          <a:stretch>
            <a:fillRect/>
          </a:stretch>
        </p:blipFill>
        <p:spPr>
          <a:xfrm>
            <a:off x="853354" y="1672716"/>
            <a:ext cx="5099362" cy="4696581"/>
          </a:xfrm>
          <a:prstGeom prst="rect">
            <a:avLst/>
          </a:prstGeom>
        </p:spPr>
      </p:pic>
    </p:spTree>
    <p:extLst>
      <p:ext uri="{BB962C8B-B14F-4D97-AF65-F5344CB8AC3E}">
        <p14:creationId xmlns:p14="http://schemas.microsoft.com/office/powerpoint/2010/main" val="1381841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{A55E618D-4966-4CAC-BDFA-44FD899D0CEC}tf78438558_win32</Template>
  <TotalTime>5529</TotalTime>
  <Words>2017</Words>
  <Application>Microsoft Office PowerPoint</Application>
  <PresentationFormat>Widescreen</PresentationFormat>
  <Paragraphs>180</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Century Gothic</vt:lpstr>
      <vt:lpstr>Courier New</vt:lpstr>
      <vt:lpstr>Garamond</vt:lpstr>
      <vt:lpstr>Lato</vt:lpstr>
      <vt:lpstr>Lora</vt:lpstr>
      <vt:lpstr>Roboto</vt:lpstr>
      <vt:lpstr>Roboto Condensed</vt:lpstr>
      <vt:lpstr>SavonVTI</vt:lpstr>
      <vt:lpstr>DatA RELATED to THE DISCONTENT?</vt:lpstr>
      <vt:lpstr>PowerPoint Presentation</vt:lpstr>
      <vt:lpstr>PowerPoint Presentation</vt:lpstr>
      <vt:lpstr>PowerPoint Presentation</vt:lpstr>
      <vt:lpstr>Methods- Correlation Graph</vt:lpstr>
      <vt:lpstr>Methods- Decision Tree Model</vt:lpstr>
      <vt:lpstr>Methods- Random Forest</vt:lpstr>
      <vt:lpstr>Social, Economic, and Geographic Factors in Life Expectancy (Decision Tree Analysis)</vt:lpstr>
      <vt:lpstr>Social, Economic, and Geographic Factors in Life Expectancy (Decision Tree Analysis)</vt:lpstr>
      <vt:lpstr>Social, Economic, and Geographic Factors in Life Expectancy (Random Forest Analysis)</vt:lpstr>
      <vt:lpstr>Social, Economic, and Geographic Factors in Life Expectancy (Random Forest Analysis)</vt:lpstr>
      <vt:lpstr>The Disconnect</vt:lpstr>
      <vt:lpstr>Political Solutions Seem Less Likely…</vt:lpstr>
      <vt:lpstr>Or Dependent on Political Shifts (Right).</vt:lpstr>
      <vt:lpstr>Or Dependent on Political Shifts (Left).</vt:lpstr>
      <vt:lpstr>ENDING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BEHIND THE DISCONTENT</dc:title>
  <dc:creator>Sammy Cho</dc:creator>
  <cp:lastModifiedBy>Sammy Cho</cp:lastModifiedBy>
  <cp:revision>53</cp:revision>
  <dcterms:created xsi:type="dcterms:W3CDTF">2021-01-28T01:55:22Z</dcterms:created>
  <dcterms:modified xsi:type="dcterms:W3CDTF">2021-03-17T14:54:37Z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