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6"/>
  </p:notesMasterIdLst>
  <p:sldIdLst>
    <p:sldId id="257" r:id="rId5"/>
    <p:sldId id="274" r:id="rId6"/>
    <p:sldId id="276" r:id="rId7"/>
    <p:sldId id="260" r:id="rId8"/>
    <p:sldId id="261" r:id="rId9"/>
    <p:sldId id="259" r:id="rId10"/>
    <p:sldId id="267" r:id="rId11"/>
    <p:sldId id="275" r:id="rId12"/>
    <p:sldId id="270" r:id="rId13"/>
    <p:sldId id="272" r:id="rId14"/>
    <p:sldId id="269" r:id="rId15"/>
    <p:sldId id="273" r:id="rId16"/>
    <p:sldId id="266" r:id="rId17"/>
    <p:sldId id="271" r:id="rId18"/>
    <p:sldId id="263" r:id="rId19"/>
    <p:sldId id="278" r:id="rId20"/>
    <p:sldId id="277" r:id="rId21"/>
    <p:sldId id="264" r:id="rId22"/>
    <p:sldId id="265" r:id="rId23"/>
    <p:sldId id="268"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7" autoAdjust="0"/>
    <p:restoredTop sz="86693" autoAdjust="0"/>
  </p:normalViewPr>
  <p:slideViewPr>
    <p:cSldViewPr snapToGrid="0">
      <p:cViewPr varScale="1">
        <p:scale>
          <a:sx n="74" d="100"/>
          <a:sy n="74" d="100"/>
        </p:scale>
        <p:origin x="4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7D4EC-ED80-4309-8A59-92ED8237A526}" type="datetimeFigureOut">
              <a:rPr lang="en-US" smtClean="0"/>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A5A1A-5BF4-424E-B778-ED7528A4FB51}" type="slidenum">
              <a:rPr lang="en-US" smtClean="0"/>
              <a:t>‹#›</a:t>
            </a:fld>
            <a:endParaRPr lang="en-US"/>
          </a:p>
        </p:txBody>
      </p:sp>
    </p:spTree>
    <p:extLst>
      <p:ext uri="{BB962C8B-B14F-4D97-AF65-F5344CB8AC3E}">
        <p14:creationId xmlns:p14="http://schemas.microsoft.com/office/powerpoint/2010/main" val="346479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wresearch.org/social-trends/2020/01/09/most-americans-say-there-is-too-much-economic-inequality-in-the-u-s-but-fewer-than-half-call-it-a-top-priorit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pewresearch.org/social-trends/2020/01/09/most-americans-say-there-is-too-much-economic-inequality-in-the-u-s-but-fewer-than-half-call-it-a-top-prio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ewresearch.org/social-trends/2020/01/09/most-americans-say-there-is-too-much-economic-inequality-in-the-u-s-but-fewer-than-half-call-it-a-top-prior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ytimes.com/2018/02/15/opinion/democracy-inequality-thomas-piketty.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bpp.org/research/federal-tax/fundamentally-flawed-2017-tax-law-largely-leaves-low-and-moderate-incom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witter.com/urbaninstitute/status/1369675678308794369"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a:t>
            </a:r>
            <a:r>
              <a:rPr lang="en-US" sz="1200" b="0" i="0" kern="1200">
                <a:solidFill>
                  <a:schemeClr val="tx1"/>
                </a:solidFill>
                <a:effectLst/>
                <a:latin typeface="+mn-lt"/>
                <a:ea typeface="+mn-ea"/>
                <a:cs typeface="+mn-cs"/>
              </a:rPr>
              <a:t>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a:t>
            </a:fld>
            <a:endParaRPr lang="en-US"/>
          </a:p>
        </p:txBody>
      </p:sp>
    </p:spTree>
    <p:extLst>
      <p:ext uri="{BB962C8B-B14F-4D97-AF65-F5344CB8AC3E}">
        <p14:creationId xmlns:p14="http://schemas.microsoft.com/office/powerpoint/2010/main" val="352490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12</a:t>
            </a:fld>
            <a:endParaRPr lang="en-US"/>
          </a:p>
        </p:txBody>
      </p:sp>
    </p:spTree>
    <p:extLst>
      <p:ext uri="{BB962C8B-B14F-4D97-AF65-F5344CB8AC3E}">
        <p14:creationId xmlns:p14="http://schemas.microsoft.com/office/powerpoint/2010/main" val="333600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Use Bar chart- Sort by feature importance </a:t>
            </a:r>
          </a:p>
          <a:p>
            <a:pPr algn="l" fontAlgn="base"/>
            <a:endParaRPr lang="en-US" b="0" i="0" dirty="0">
              <a:solidFill>
                <a:srgbClr val="000000"/>
              </a:solidFill>
              <a:effectLst/>
              <a:latin typeface="Lora"/>
            </a:endParaRPr>
          </a:p>
          <a:p>
            <a:pPr algn="l" fontAlgn="base"/>
            <a:r>
              <a:rPr lang="en-US" b="0" i="0" dirty="0">
                <a:solidFill>
                  <a:srgbClr val="000000"/>
                </a:solidFill>
                <a:effectLst/>
                <a:latin typeface="Lora"/>
              </a:rPr>
              <a:t>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13</a:t>
            </a:fld>
            <a:endParaRPr lang="en-US"/>
          </a:p>
        </p:txBody>
      </p:sp>
    </p:spTree>
    <p:extLst>
      <p:ext uri="{BB962C8B-B14F-4D97-AF65-F5344CB8AC3E}">
        <p14:creationId xmlns:p14="http://schemas.microsoft.com/office/powerpoint/2010/main" val="1158951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Use Bar chart- Sort by feature importance </a:t>
            </a:r>
          </a:p>
          <a:p>
            <a:pPr algn="l" fontAlgn="base"/>
            <a:endParaRPr lang="en-US" b="0" i="0" dirty="0">
              <a:solidFill>
                <a:srgbClr val="000000"/>
              </a:solidFill>
              <a:effectLst/>
              <a:latin typeface="Lora"/>
            </a:endParaRPr>
          </a:p>
          <a:p>
            <a:pPr algn="l" fontAlgn="base"/>
            <a:r>
              <a:rPr lang="en-US" b="0" i="0" dirty="0">
                <a:solidFill>
                  <a:srgbClr val="000000"/>
                </a:solidFill>
                <a:effectLst/>
                <a:latin typeface="Lora"/>
              </a:rPr>
              <a:t>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14</a:t>
            </a:fld>
            <a:endParaRPr lang="en-US"/>
          </a:p>
        </p:txBody>
      </p:sp>
    </p:spTree>
    <p:extLst>
      <p:ext uri="{BB962C8B-B14F-4D97-AF65-F5344CB8AC3E}">
        <p14:creationId xmlns:p14="http://schemas.microsoft.com/office/powerpoint/2010/main" val="109100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https://www.pewresearch.org/social-trends/2020/01/09/most-americans-say-there-is-too-much-economic-inequality-in-the-u-s-but-fewer-than-half-call-it-a-top-priority/</a:t>
            </a:r>
            <a:r>
              <a:rPr lang="en-US" dirty="0"/>
              <a:t> Pew Research Jan 2020</a:t>
            </a:r>
          </a:p>
        </p:txBody>
      </p:sp>
      <p:sp>
        <p:nvSpPr>
          <p:cNvPr id="4" name="Slide Number Placeholder 3"/>
          <p:cNvSpPr>
            <a:spLocks noGrp="1"/>
          </p:cNvSpPr>
          <p:nvPr>
            <p:ph type="sldNum" sz="quarter" idx="5"/>
          </p:nvPr>
        </p:nvSpPr>
        <p:spPr/>
        <p:txBody>
          <a:bodyPr/>
          <a:lstStyle/>
          <a:p>
            <a:fld id="{5B4A5A1A-5BF4-424E-B778-ED7528A4FB51}" type="slidenum">
              <a:rPr lang="en-US" smtClean="0"/>
              <a:t>15</a:t>
            </a:fld>
            <a:endParaRPr lang="en-US"/>
          </a:p>
        </p:txBody>
      </p:sp>
    </p:spTree>
    <p:extLst>
      <p:ext uri="{BB962C8B-B14F-4D97-AF65-F5344CB8AC3E}">
        <p14:creationId xmlns:p14="http://schemas.microsoft.com/office/powerpoint/2010/main" val="1553245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https://www.pewresearch.org/social-trends/2020/01/09/most-americans-say-there-is-too-much-economic-inequality-in-the-u-s-but-fewer-than-half-call-it-a-top-priority/</a:t>
            </a:r>
            <a:r>
              <a:rPr lang="en-US" dirty="0"/>
              <a:t> Pew Research Jan 2020</a:t>
            </a:r>
          </a:p>
        </p:txBody>
      </p:sp>
      <p:sp>
        <p:nvSpPr>
          <p:cNvPr id="4" name="Slide Number Placeholder 3"/>
          <p:cNvSpPr>
            <a:spLocks noGrp="1"/>
          </p:cNvSpPr>
          <p:nvPr>
            <p:ph type="sldNum" sz="quarter" idx="5"/>
          </p:nvPr>
        </p:nvSpPr>
        <p:spPr/>
        <p:txBody>
          <a:bodyPr/>
          <a:lstStyle/>
          <a:p>
            <a:fld id="{5B4A5A1A-5BF4-424E-B778-ED7528A4FB51}" type="slidenum">
              <a:rPr lang="en-US" smtClean="0"/>
              <a:t>16</a:t>
            </a:fld>
            <a:endParaRPr lang="en-US"/>
          </a:p>
        </p:txBody>
      </p:sp>
    </p:spTree>
    <p:extLst>
      <p:ext uri="{BB962C8B-B14F-4D97-AF65-F5344CB8AC3E}">
        <p14:creationId xmlns:p14="http://schemas.microsoft.com/office/powerpoint/2010/main" val="395687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https://www.pewresearch.org/social-trends/2020/01/09/most-americans-say-there-is-too-much-economic-inequality-in-the-u-s-but-fewer-than-half-call-it-a-top-priority/</a:t>
            </a:r>
            <a:r>
              <a:rPr lang="en-US" dirty="0"/>
              <a:t> Pew Research Jan 2020</a:t>
            </a:r>
          </a:p>
        </p:txBody>
      </p:sp>
      <p:sp>
        <p:nvSpPr>
          <p:cNvPr id="4" name="Slide Number Placeholder 3"/>
          <p:cNvSpPr>
            <a:spLocks noGrp="1"/>
          </p:cNvSpPr>
          <p:nvPr>
            <p:ph type="sldNum" sz="quarter" idx="5"/>
          </p:nvPr>
        </p:nvSpPr>
        <p:spPr/>
        <p:txBody>
          <a:bodyPr/>
          <a:lstStyle/>
          <a:p>
            <a:fld id="{5B4A5A1A-5BF4-424E-B778-ED7528A4FB51}" type="slidenum">
              <a:rPr lang="en-US" smtClean="0"/>
              <a:t>17</a:t>
            </a:fld>
            <a:endParaRPr lang="en-US"/>
          </a:p>
        </p:txBody>
      </p:sp>
    </p:spTree>
    <p:extLst>
      <p:ext uri="{BB962C8B-B14F-4D97-AF65-F5344CB8AC3E}">
        <p14:creationId xmlns:p14="http://schemas.microsoft.com/office/powerpoint/2010/main" val="2176648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https://www.nytimes.com/2018/02/15/opinion/democracy-inequality-thomas-piketty.html</a:t>
            </a:r>
            <a:r>
              <a:rPr lang="en-US" dirty="0"/>
              <a:t>-</a:t>
            </a:r>
          </a:p>
          <a:p>
            <a:r>
              <a:rPr lang="en-US" sz="1200" b="0" i="0" u="none" strike="noStrike" kern="1200" baseline="0" dirty="0">
                <a:solidFill>
                  <a:schemeClr val="tx1"/>
                </a:solidFill>
                <a:latin typeface="+mn-lt"/>
                <a:ea typeface="+mn-ea"/>
                <a:cs typeface="+mn-cs"/>
              </a:rPr>
              <a:t>https://www.researchgate.net/publication/262101269 Why Hasn't Democracy Slowed Rising Inequality?</a:t>
            </a:r>
          </a:p>
          <a:p>
            <a:r>
              <a:rPr lang="en-US" sz="1200" b="0" i="0" u="none" strike="noStrike" kern="1200" baseline="0" dirty="0">
                <a:solidFill>
                  <a:schemeClr val="tx1"/>
                </a:solidFill>
                <a:latin typeface="+mn-lt"/>
                <a:ea typeface="+mn-ea"/>
                <a:cs typeface="+mn-cs"/>
              </a:rPr>
              <a:t>Article </a:t>
            </a:r>
            <a:r>
              <a:rPr lang="en-US" sz="1200" b="0" i="1" u="none" strike="noStrike" kern="1200" baseline="0" dirty="0">
                <a:solidFill>
                  <a:schemeClr val="tx1"/>
                </a:solidFill>
                <a:latin typeface="+mn-lt"/>
                <a:ea typeface="+mn-ea"/>
                <a:cs typeface="+mn-cs"/>
              </a:rPr>
              <a:t>in </a:t>
            </a:r>
            <a:r>
              <a:rPr lang="en-US" sz="1200" b="0" i="0" u="none" strike="noStrike" kern="1200" baseline="0" dirty="0">
                <a:solidFill>
                  <a:schemeClr val="tx1"/>
                </a:solidFill>
                <a:latin typeface="+mn-lt"/>
                <a:ea typeface="+mn-ea"/>
                <a:cs typeface="+mn-cs"/>
              </a:rPr>
              <a:t>Journal of Economic Perspectives · August 2013</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18</a:t>
            </a:fld>
            <a:endParaRPr lang="en-US"/>
          </a:p>
        </p:txBody>
      </p:sp>
    </p:spTree>
    <p:extLst>
      <p:ext uri="{BB962C8B-B14F-4D97-AF65-F5344CB8AC3E}">
        <p14:creationId xmlns:p14="http://schemas.microsoft.com/office/powerpoint/2010/main" val="294681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B0B0B"/>
                </a:solidFill>
                <a:effectLst/>
                <a:latin typeface="Roboto Condensed"/>
              </a:rPr>
              <a:t>Fundamentally Flawed 2017 Tax Law Largely Leaves Low- and Moderate-Income Americans Behind</a:t>
            </a:r>
          </a:p>
          <a:p>
            <a:r>
              <a:rPr lang="en-US" dirty="0">
                <a:hlinkClick r:id="rId3"/>
              </a:rPr>
              <a:t>https://www.cbpp.org/research/federal-tax/fundamentally-flawed-2017-tax-law-largely-leaves-low-and-moderate-income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19</a:t>
            </a:fld>
            <a:endParaRPr lang="en-US"/>
          </a:p>
        </p:txBody>
      </p:sp>
    </p:spTree>
    <p:extLst>
      <p:ext uri="{BB962C8B-B14F-4D97-AF65-F5344CB8AC3E}">
        <p14:creationId xmlns:p14="http://schemas.microsoft.com/office/powerpoint/2010/main" val="1187679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333333"/>
                </a:solidFill>
                <a:effectLst/>
                <a:latin typeface="Lato"/>
              </a:rPr>
              <a:t>2021 Poverty Projections: Assessing Four American Rescue Plan Policies- The Urban Institute</a:t>
            </a:r>
          </a:p>
          <a:p>
            <a:r>
              <a:rPr lang="en-US" dirty="0">
                <a:hlinkClick r:id="rId3"/>
              </a:rPr>
              <a:t>https://twitter.com/urbaninstitute/status/1369675678308794369</a:t>
            </a:r>
            <a:endParaRPr lang="en-US" dirty="0"/>
          </a:p>
          <a:p>
            <a:r>
              <a:rPr lang="en-US" b="0" i="0">
                <a:solidFill>
                  <a:srgbClr val="202124"/>
                </a:solidFill>
                <a:effectLst/>
                <a:latin typeface="Roboto"/>
              </a:rPr>
              <a:t>**2011</a:t>
            </a:r>
            <a:r>
              <a:rPr lang="en-US" b="0" i="0" dirty="0">
                <a:solidFill>
                  <a:srgbClr val="202124"/>
                </a:solidFill>
                <a:effectLst/>
                <a:latin typeface="Roboto"/>
              </a:rPr>
              <a:t>, the U.S. Census Bureau began publishing the </a:t>
            </a:r>
            <a:r>
              <a:rPr lang="en-US" b="1" i="0" dirty="0">
                <a:solidFill>
                  <a:srgbClr val="202124"/>
                </a:solidFill>
                <a:effectLst/>
                <a:latin typeface="Roboto"/>
              </a:rPr>
              <a:t>Supplemental Poverty Measure</a:t>
            </a:r>
            <a:r>
              <a:rPr lang="en-US" b="0" i="0" dirty="0">
                <a:solidFill>
                  <a:srgbClr val="202124"/>
                </a:solidFill>
                <a:effectLst/>
                <a:latin typeface="Roboto"/>
              </a:rPr>
              <a:t> (SPM), which extends the official </a:t>
            </a:r>
            <a:r>
              <a:rPr lang="en-US" b="1" i="0" dirty="0">
                <a:solidFill>
                  <a:srgbClr val="202124"/>
                </a:solidFill>
                <a:effectLst/>
                <a:latin typeface="Roboto"/>
              </a:rPr>
              <a:t>poverty measure</a:t>
            </a:r>
            <a:r>
              <a:rPr lang="en-US" b="0" i="0" dirty="0">
                <a:solidFill>
                  <a:srgbClr val="202124"/>
                </a:solidFill>
                <a:effectLst/>
                <a:latin typeface="Roboto"/>
              </a:rPr>
              <a:t> by taking account of many of the government programs designed to assist low-income families and individuals that are not included in the official </a:t>
            </a:r>
            <a:r>
              <a:rPr lang="en-US" b="1" i="0" dirty="0">
                <a:solidFill>
                  <a:srgbClr val="202124"/>
                </a:solidFill>
                <a:effectLst/>
                <a:latin typeface="Roboto"/>
              </a:rPr>
              <a:t>poverty measure</a:t>
            </a:r>
            <a:r>
              <a:rPr lang="en-US" b="0" i="0" dirty="0">
                <a:solidFill>
                  <a:srgbClr val="202124"/>
                </a:solidFill>
                <a:effectLst/>
                <a:latin typeface="Roboto"/>
              </a:rPr>
              <a:t>.</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20</a:t>
            </a:fld>
            <a:endParaRPr lang="en-US"/>
          </a:p>
        </p:txBody>
      </p:sp>
    </p:spTree>
    <p:extLst>
      <p:ext uri="{BB962C8B-B14F-4D97-AF65-F5344CB8AC3E}">
        <p14:creationId xmlns:p14="http://schemas.microsoft.com/office/powerpoint/2010/main" val="1739138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21</a:t>
            </a:fld>
            <a:endParaRPr lang="en-US"/>
          </a:p>
        </p:txBody>
      </p:sp>
    </p:spTree>
    <p:extLst>
      <p:ext uri="{BB962C8B-B14F-4D97-AF65-F5344CB8AC3E}">
        <p14:creationId xmlns:p14="http://schemas.microsoft.com/office/powerpoint/2010/main" val="278670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02122"/>
                </a:solidFill>
                <a:effectLst/>
                <a:latin typeface="Arial" panose="020B0604020202020204" pitchFamily="34" charset="0"/>
              </a:rPr>
              <a:t>omic</a:t>
            </a:r>
            <a:r>
              <a:rPr lang="en-US" b="0" i="0" dirty="0">
                <a:solidFill>
                  <a:srgbClr val="202122"/>
                </a:solidFill>
                <a:effectLst/>
                <a:latin typeface="Arial" panose="020B0604020202020204" pitchFamily="34" charset="0"/>
              </a:rPr>
              <a:t> philosophy were often termed </a:t>
            </a:r>
            <a:r>
              <a:rPr lang="en-US" b="0" i="1" dirty="0">
                <a:solidFill>
                  <a:srgbClr val="202122"/>
                </a:solidFill>
                <a:effectLst/>
                <a:latin typeface="Arial" panose="020B0604020202020204" pitchFamily="34" charset="0"/>
              </a:rPr>
              <a:t>Single Taxers</a:t>
            </a:r>
            <a:r>
              <a:rPr lang="en-US" b="0" i="0" dirty="0">
                <a:solidFill>
                  <a:srgbClr val="202122"/>
                </a:solidFill>
                <a:effectLst/>
                <a:latin typeface="Arial" panose="020B0604020202020204" pitchFamily="34" charset="0"/>
              </a:rPr>
              <a:t> for their political goal of raising public revenue mainly or only from a land value tax, although </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2</a:t>
            </a:fld>
            <a:endParaRPr lang="en-US"/>
          </a:p>
        </p:txBody>
      </p:sp>
    </p:spTree>
    <p:extLst>
      <p:ext uri="{BB962C8B-B14F-4D97-AF65-F5344CB8AC3E}">
        <p14:creationId xmlns:p14="http://schemas.microsoft.com/office/powerpoint/2010/main" val="2439368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does not factor In Trump tax plan and economic impacts of COVID-19 pandemic</a:t>
            </a:r>
          </a:p>
        </p:txBody>
      </p:sp>
      <p:sp>
        <p:nvSpPr>
          <p:cNvPr id="4" name="Slide Number Placeholder 3"/>
          <p:cNvSpPr>
            <a:spLocks noGrp="1"/>
          </p:cNvSpPr>
          <p:nvPr>
            <p:ph type="sldNum" sz="quarter" idx="5"/>
          </p:nvPr>
        </p:nvSpPr>
        <p:spPr/>
        <p:txBody>
          <a:bodyPr/>
          <a:lstStyle/>
          <a:p>
            <a:fld id="{5B4A5A1A-5BF4-424E-B778-ED7528A4FB51}" type="slidenum">
              <a:rPr lang="en-US" smtClean="0"/>
              <a:t>4</a:t>
            </a:fld>
            <a:endParaRPr lang="en-US"/>
          </a:p>
        </p:txBody>
      </p:sp>
    </p:spTree>
    <p:extLst>
      <p:ext uri="{BB962C8B-B14F-4D97-AF65-F5344CB8AC3E}">
        <p14:creationId xmlns:p14="http://schemas.microsoft.com/office/powerpoint/2010/main" val="305446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Federal Reserve Economic Data- Median Net Worth by Income Percentile</a:t>
            </a:r>
          </a:p>
        </p:txBody>
      </p:sp>
      <p:sp>
        <p:nvSpPr>
          <p:cNvPr id="4" name="Slide Number Placeholder 3"/>
          <p:cNvSpPr>
            <a:spLocks noGrp="1"/>
          </p:cNvSpPr>
          <p:nvPr>
            <p:ph type="sldNum" sz="quarter" idx="5"/>
          </p:nvPr>
        </p:nvSpPr>
        <p:spPr/>
        <p:txBody>
          <a:bodyPr/>
          <a:lstStyle/>
          <a:p>
            <a:fld id="{5B4A5A1A-5BF4-424E-B778-ED7528A4FB51}" type="slidenum">
              <a:rPr lang="en-US" smtClean="0"/>
              <a:t>5</a:t>
            </a:fld>
            <a:endParaRPr lang="en-US"/>
          </a:p>
        </p:txBody>
      </p:sp>
    </p:spTree>
    <p:extLst>
      <p:ext uri="{BB962C8B-B14F-4D97-AF65-F5344CB8AC3E}">
        <p14:creationId xmlns:p14="http://schemas.microsoft.com/office/powerpoint/2010/main" val="373401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COVID-19 pandemic but also during Opioid crisis</a:t>
            </a:r>
          </a:p>
          <a:p>
            <a:r>
              <a:rPr lang="en-US" dirty="0"/>
              <a:t>**Based on  JAMA data</a:t>
            </a:r>
          </a:p>
          <a:p>
            <a:r>
              <a:rPr lang="en-US" dirty="0"/>
              <a:t>**Time series data</a:t>
            </a:r>
          </a:p>
          <a:p>
            <a:r>
              <a:rPr lang="en-US" dirty="0"/>
              <a:t>####Use Different quintiles at specific years and life expectancy.</a:t>
            </a:r>
          </a:p>
          <a:p>
            <a:endParaRPr lang="en-US" dirty="0"/>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6</a:t>
            </a:fld>
            <a:endParaRPr lang="en-US"/>
          </a:p>
        </p:txBody>
      </p:sp>
    </p:spTree>
    <p:extLst>
      <p:ext uri="{BB962C8B-B14F-4D97-AF65-F5344CB8AC3E}">
        <p14:creationId xmlns:p14="http://schemas.microsoft.com/office/powerpoint/2010/main" val="3473932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7</a:t>
            </a:fld>
            <a:endParaRPr lang="en-US"/>
          </a:p>
        </p:txBody>
      </p:sp>
    </p:spTree>
    <p:extLst>
      <p:ext uri="{BB962C8B-B14F-4D97-AF65-F5344CB8AC3E}">
        <p14:creationId xmlns:p14="http://schemas.microsoft.com/office/powerpoint/2010/main" val="1542465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9</a:t>
            </a:fld>
            <a:endParaRPr lang="en-US"/>
          </a:p>
        </p:txBody>
      </p:sp>
    </p:spTree>
    <p:extLst>
      <p:ext uri="{BB962C8B-B14F-4D97-AF65-F5344CB8AC3E}">
        <p14:creationId xmlns:p14="http://schemas.microsoft.com/office/powerpoint/2010/main" val="51485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10</a:t>
            </a:fld>
            <a:endParaRPr lang="en-US"/>
          </a:p>
        </p:txBody>
      </p:sp>
    </p:spTree>
    <p:extLst>
      <p:ext uri="{BB962C8B-B14F-4D97-AF65-F5344CB8AC3E}">
        <p14:creationId xmlns:p14="http://schemas.microsoft.com/office/powerpoint/2010/main" val="293727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11</a:t>
            </a:fld>
            <a:endParaRPr lang="en-US"/>
          </a:p>
        </p:txBody>
      </p:sp>
    </p:spTree>
    <p:extLst>
      <p:ext uri="{BB962C8B-B14F-4D97-AF65-F5344CB8AC3E}">
        <p14:creationId xmlns:p14="http://schemas.microsoft.com/office/powerpoint/2010/main" val="70618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opportunityinsights.org/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2355273"/>
            <a:ext cx="4775075" cy="2200371"/>
          </a:xfrm>
        </p:spPr>
        <p:txBody>
          <a:bodyPr>
            <a:normAutofit fontScale="77500" lnSpcReduction="20000"/>
          </a:bodyPr>
          <a:lstStyle/>
          <a:p>
            <a:pPr>
              <a:spcAft>
                <a:spcPts val="600"/>
              </a:spcAft>
            </a:pPr>
            <a:r>
              <a:rPr lang="en-US" dirty="0">
                <a:solidFill>
                  <a:schemeClr val="tx1"/>
                </a:solidFill>
              </a:rPr>
              <a:t>The book “</a:t>
            </a:r>
            <a:r>
              <a:rPr lang="en-US" dirty="0" err="1">
                <a:solidFill>
                  <a:schemeClr val="tx1"/>
                </a:solidFill>
              </a:rPr>
              <a:t>Angrynomics</a:t>
            </a:r>
            <a:r>
              <a:rPr lang="en-US" dirty="0">
                <a:solidFill>
                  <a:schemeClr val="tx1"/>
                </a:solidFill>
              </a:rPr>
              <a:t>” looked at political discontent due to economic inequality. The proposed research involves the data analysis of inequality and health (life expectancy). The solutions will likely be politically difficult to achieve. </a:t>
            </a:r>
          </a:p>
          <a:p>
            <a:pPr>
              <a:spcAft>
                <a:spcPts val="600"/>
              </a:spcAft>
            </a:pPr>
            <a:r>
              <a:rPr lang="en-US" dirty="0">
                <a:solidFill>
                  <a:schemeClr val="tx1"/>
                </a:solidFill>
              </a:rPr>
              <a:t>The question that is raised? How much is income a factor in life expectancy compared to other in an area where people reside?</a:t>
            </a:r>
          </a:p>
        </p:txBody>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dirty="0" err="1">
                <a:solidFill>
                  <a:schemeClr val="bg1"/>
                </a:solidFill>
              </a:rPr>
              <a:t>DatA</a:t>
            </a:r>
            <a:r>
              <a:rPr lang="en-US" sz="2800" dirty="0">
                <a:solidFill>
                  <a:schemeClr val="bg1"/>
                </a:solidFill>
              </a:rPr>
              <a:t> RELATED to THE DISCONTENT?</a:t>
            </a:r>
          </a:p>
        </p:txBody>
      </p:sp>
      <p:pic>
        <p:nvPicPr>
          <p:cNvPr id="7" name="Picture 6">
            <a:extLst>
              <a:ext uri="{FF2B5EF4-FFF2-40B4-BE49-F238E27FC236}">
                <a16:creationId xmlns:a16="http://schemas.microsoft.com/office/drawing/2014/main" id="{132A0329-B8DD-46B3-9222-131C056D0D03}"/>
              </a:ext>
            </a:extLst>
          </p:cNvPr>
          <p:cNvPicPr>
            <a:picLocks noChangeAspect="1"/>
          </p:cNvPicPr>
          <p:nvPr/>
        </p:nvPicPr>
        <p:blipFill>
          <a:blip r:embed="rId3"/>
          <a:stretch>
            <a:fillRect/>
          </a:stretch>
        </p:blipFill>
        <p:spPr>
          <a:xfrm>
            <a:off x="649864" y="1042987"/>
            <a:ext cx="3133725" cy="4772025"/>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507511"/>
            <a:ext cx="10058400" cy="663692"/>
          </a:xfrm>
        </p:spPr>
        <p:txBody>
          <a:bodyPr>
            <a:normAutofit/>
          </a:bodyPr>
          <a:lstStyle/>
          <a:p>
            <a:r>
              <a:rPr lang="en-US" b="1" dirty="0"/>
              <a:t>Methods- Random Forest</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96524" y="1717422"/>
            <a:ext cx="1099895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For the Random Forest model, 15 features based on social</a:t>
            </a:r>
            <a:r>
              <a:rPr lang="en-US" altLang="en-US" sz="1600" b="1" dirty="0">
                <a:solidFill>
                  <a:srgbClr val="000000"/>
                </a:solidFill>
                <a:latin typeface="+mj-lt"/>
                <a:cs typeface="Calibri" panose="020F0502020204030204" pitchFamily="34" charset="0"/>
              </a:rPr>
              <a:t> and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economic </a:t>
            </a:r>
            <a:r>
              <a:rPr lang="en-US" altLang="en-US" sz="1600" b="1" dirty="0">
                <a:solidFill>
                  <a:srgbClr val="000000"/>
                </a:solidFill>
                <a:latin typeface="+mj-lt"/>
                <a:cs typeface="Calibri" panose="020F0502020204030204" pitchFamily="34" charset="0"/>
              </a:rPr>
              <a:t>characteristics of US counties/tract </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were used in determining their correlation to life expectancy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 ['tract',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czname</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'county', 'state','frac_coll_plus2010’, 'foreign_share2010', 'med_hhinc2016', 'poor_share2010’, 'singleparent_share2010','traveltime15_2010',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ln_wage_growth_hs_grad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'jobs_total_5mi_2015’, 'jobs_highpay_5mi_2015', 'popdensity2010’, 'ann_avg_job_growth_2004_2013', 'job_density_2013']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X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y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abridged_df.Life_Expectancy</a:t>
            </a:r>
            <a:endParaRPr kumimoji="0" lang="en-US" altLang="en-US" sz="1600" b="1" i="0" u="none" strike="noStrike" cap="none" normalizeH="0" baseline="0" dirty="0">
              <a:ln>
                <a:noFill/>
              </a:ln>
              <a:solidFill>
                <a:srgbClr val="000000"/>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err="1"/>
              <a:t>RandomForestRegressor</a:t>
            </a:r>
            <a:r>
              <a:rPr lang="en-US" sz="1600" b="1" dirty="0"/>
              <a:t> used </a:t>
            </a:r>
            <a:r>
              <a:rPr lang="en-US" sz="1600" b="1" dirty="0" err="1"/>
              <a:t>max_depth</a:t>
            </a:r>
            <a:r>
              <a:rPr lang="en-US" sz="1600" b="1" dirty="0"/>
              <a:t> (number of features used)=15, </a:t>
            </a:r>
            <a:r>
              <a:rPr lang="en-US" sz="1600" b="1" dirty="0" err="1"/>
              <a:t>random_state</a:t>
            </a:r>
            <a:r>
              <a:rPr lang="en-US" sz="1600" b="1" dirty="0"/>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 Considered Using </a:t>
            </a:r>
            <a:r>
              <a:rPr lang="en-US" altLang="en-US" sz="1600" b="1" dirty="0" err="1">
                <a:latin typeface="+mj-lt"/>
                <a:cs typeface="Calibri" panose="020F0502020204030204" pitchFamily="34" charset="0"/>
              </a:rPr>
              <a:t>RandomizedSearchCV</a:t>
            </a:r>
            <a:r>
              <a:rPr lang="en-US" altLang="en-US" sz="1600" b="1" dirty="0">
                <a:latin typeface="+mj-lt"/>
                <a:cs typeface="Calibri" panose="020F0502020204030204" pitchFamily="34" charset="0"/>
              </a:rPr>
              <a:t> which took more than 40 mins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rf = </a:t>
            </a:r>
            <a:r>
              <a:rPr lang="en-US" altLang="en-US" sz="1600" b="1" dirty="0" err="1">
                <a:latin typeface="+mj-lt"/>
                <a:cs typeface="Calibri" panose="020F0502020204030204" pitchFamily="34" charset="0"/>
              </a:rPr>
              <a:t>RandomForestRegressor</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random_state</a:t>
            </a:r>
            <a:r>
              <a:rPr lang="en-US" altLang="en-US" sz="1600" b="1" dirty="0">
                <a:latin typeface="+mj-lt"/>
                <a:cs typeface="Calibri" panose="020F0502020204030204" pitchFamily="34"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latin typeface="+mj-lt"/>
                <a:cs typeface="Calibri" panose="020F0502020204030204" pitchFamily="34" charset="0"/>
              </a:rPr>
              <a:t>RSclf</a:t>
            </a:r>
            <a:r>
              <a:rPr lang="en-US" altLang="en-US" sz="1600" b="1" dirty="0">
                <a:latin typeface="+mj-lt"/>
                <a:cs typeface="Calibri" panose="020F0502020204030204" pitchFamily="34" charset="0"/>
              </a:rPr>
              <a:t> = </a:t>
            </a:r>
            <a:r>
              <a:rPr lang="en-US" altLang="en-US" sz="1600" b="1" dirty="0" err="1">
                <a:latin typeface="+mj-lt"/>
                <a:cs typeface="Calibri" panose="020F0502020204030204" pitchFamily="34" charset="0"/>
              </a:rPr>
              <a:t>RandomizedSearchCV</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rf,param_grid</a:t>
            </a:r>
            <a:r>
              <a:rPr lang="en-US" altLang="en-US" sz="1600" b="1" dirty="0">
                <a:latin typeface="+mj-lt"/>
                <a:cs typeface="Calibri" panose="020F0502020204030204" pitchFamily="34" charset="0"/>
              </a:rPr>
              <a:t>, cv=5, </a:t>
            </a:r>
            <a:r>
              <a:rPr lang="en-US" altLang="en-US" sz="1600" b="1" dirty="0" err="1">
                <a:latin typeface="+mj-lt"/>
                <a:cs typeface="Calibri" panose="020F0502020204030204" pitchFamily="34" charset="0"/>
              </a:rPr>
              <a:t>n_iter</a:t>
            </a:r>
            <a:r>
              <a:rPr lang="en-US" altLang="en-US" sz="1600" b="1" dirty="0">
                <a:latin typeface="+mj-lt"/>
                <a:cs typeface="Calibri" panose="020F050202020403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err="1">
                <a:latin typeface="+mj-lt"/>
                <a:cs typeface="Calibri" panose="020F0502020204030204" pitchFamily="34" charset="0"/>
              </a:rPr>
              <a:t>RSclf.fit</a:t>
            </a:r>
            <a:r>
              <a:rPr lang="en-US" altLang="en-US" sz="1600" b="1" dirty="0">
                <a:latin typeface="+mj-lt"/>
                <a:cs typeface="Calibri" panose="020F0502020204030204" pitchFamily="34" charset="0"/>
              </a:rPr>
              <a:t>(</a:t>
            </a:r>
            <a:r>
              <a:rPr lang="en-US" altLang="en-US" sz="1600" b="1" dirty="0" err="1">
                <a:latin typeface="+mj-lt"/>
                <a:cs typeface="Calibri" panose="020F0502020204030204" pitchFamily="34" charset="0"/>
              </a:rPr>
              <a:t>X,y</a:t>
            </a:r>
            <a:r>
              <a:rPr lang="en-US" altLang="en-US" sz="1600" b="1" dirty="0">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Determined best parameters: '</a:t>
            </a:r>
            <a:r>
              <a:rPr lang="en-US" altLang="en-US" sz="1600" b="1" dirty="0" err="1">
                <a:latin typeface="+mj-lt"/>
                <a:cs typeface="Calibri" panose="020F0502020204030204" pitchFamily="34" charset="0"/>
              </a:rPr>
              <a:t>n_estimators</a:t>
            </a:r>
            <a:r>
              <a:rPr lang="en-US" altLang="en-US" sz="1600" b="1" dirty="0">
                <a:latin typeface="+mj-lt"/>
                <a:cs typeface="Calibri" panose="020F0502020204030204" pitchFamily="34" charset="0"/>
              </a:rPr>
              <a:t>': 780, '</a:t>
            </a:r>
            <a:r>
              <a:rPr lang="en-US" altLang="en-US" sz="1600" b="1" dirty="0" err="1">
                <a:latin typeface="+mj-lt"/>
                <a:cs typeface="Calibri" panose="020F0502020204030204" pitchFamily="34" charset="0"/>
              </a:rPr>
              <a:t>max_features</a:t>
            </a:r>
            <a:r>
              <a:rPr lang="en-US" altLang="en-US" sz="1600" b="1" dirty="0">
                <a:latin typeface="+mj-lt"/>
                <a:cs typeface="Calibri" panose="020F0502020204030204" pitchFamily="34" charset="0"/>
              </a:rPr>
              <a:t>': 9</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spTree>
    <p:extLst>
      <p:ext uri="{BB962C8B-B14F-4D97-AF65-F5344CB8AC3E}">
        <p14:creationId xmlns:p14="http://schemas.microsoft.com/office/powerpoint/2010/main" val="370708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(Decision Tree Analysis)</a:t>
            </a:r>
          </a:p>
        </p:txBody>
      </p:sp>
      <p:pic>
        <p:nvPicPr>
          <p:cNvPr id="5" name="Content Placeholder 4">
            <a:extLst>
              <a:ext uri="{FF2B5EF4-FFF2-40B4-BE49-F238E27FC236}">
                <a16:creationId xmlns:a16="http://schemas.microsoft.com/office/drawing/2014/main" id="{5699D2AA-A8DC-4555-A557-EA215778931D}"/>
              </a:ext>
            </a:extLst>
          </p:cNvPr>
          <p:cNvPicPr>
            <a:picLocks noGrp="1" noChangeAspect="1"/>
          </p:cNvPicPr>
          <p:nvPr>
            <p:ph idx="1"/>
          </p:nvPr>
        </p:nvPicPr>
        <p:blipFill>
          <a:blip r:embed="rId3"/>
          <a:stretch>
            <a:fillRect/>
          </a:stretch>
        </p:blipFill>
        <p:spPr>
          <a:xfrm>
            <a:off x="419101" y="1504157"/>
            <a:ext cx="3030681" cy="2764052"/>
          </a:xfrm>
        </p:spPr>
      </p:pic>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998103" y="1646849"/>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2.8909933896437754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14.0258676092545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3.745112496208158 </a:t>
            </a:r>
            <a:r>
              <a:rPr lang="en-US" altLang="en-US" sz="1600" b="1" dirty="0">
                <a:solidFill>
                  <a:srgbClr val="000000"/>
                </a:solidFill>
                <a:latin typeface="+mj-lt"/>
                <a:cs typeface="Calibri" panose="020F0502020204030204" pitchFamily="34" charset="0"/>
              </a:rPr>
              <a:t>Accuracy: 96.28%</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sp>
        <p:nvSpPr>
          <p:cNvPr id="7" name="TextBox 6">
            <a:extLst>
              <a:ext uri="{FF2B5EF4-FFF2-40B4-BE49-F238E27FC236}">
                <a16:creationId xmlns:a16="http://schemas.microsoft.com/office/drawing/2014/main" id="{B9F00BAF-1149-43E9-B7AE-C3C95854761D}"/>
              </a:ext>
            </a:extLst>
          </p:cNvPr>
          <p:cNvSpPr txBox="1"/>
          <p:nvPr/>
        </p:nvSpPr>
        <p:spPr>
          <a:xfrm>
            <a:off x="6798252" y="6459138"/>
            <a:ext cx="6094268" cy="369332"/>
          </a:xfrm>
          <a:prstGeom prst="rect">
            <a:avLst/>
          </a:prstGeom>
          <a:noFill/>
        </p:spPr>
        <p:txBody>
          <a:bodyPr wrap="square">
            <a:spAutoFit/>
          </a:bodyPr>
          <a:lstStyle/>
          <a:p>
            <a:r>
              <a:rPr lang="en-US" sz="1600" b="1" dirty="0"/>
              <a:t>*Data Leakage from Life Expectancy and Income</a:t>
            </a:r>
          </a:p>
        </p:txBody>
      </p:sp>
      <p:pic>
        <p:nvPicPr>
          <p:cNvPr id="9" name="Picture 8">
            <a:extLst>
              <a:ext uri="{FF2B5EF4-FFF2-40B4-BE49-F238E27FC236}">
                <a16:creationId xmlns:a16="http://schemas.microsoft.com/office/drawing/2014/main" id="{5CC02A34-9473-4482-9D73-C7FF99078CDE}"/>
              </a:ext>
            </a:extLst>
          </p:cNvPr>
          <p:cNvPicPr>
            <a:picLocks noChangeAspect="1"/>
          </p:cNvPicPr>
          <p:nvPr/>
        </p:nvPicPr>
        <p:blipFill>
          <a:blip r:embed="rId4"/>
          <a:stretch>
            <a:fillRect/>
          </a:stretch>
        </p:blipFill>
        <p:spPr>
          <a:xfrm>
            <a:off x="419101" y="1504157"/>
            <a:ext cx="11353798" cy="4954981"/>
          </a:xfrm>
          <a:prstGeom prst="rect">
            <a:avLst/>
          </a:prstGeom>
        </p:spPr>
      </p:pic>
      <p:graphicFrame>
        <p:nvGraphicFramePr>
          <p:cNvPr id="3" name="Table 2">
            <a:extLst>
              <a:ext uri="{FF2B5EF4-FFF2-40B4-BE49-F238E27FC236}">
                <a16:creationId xmlns:a16="http://schemas.microsoft.com/office/drawing/2014/main" id="{FA56B785-9BB1-4D6F-B6B1-F3CC1A21EB10}"/>
              </a:ext>
            </a:extLst>
          </p:cNvPr>
          <p:cNvGraphicFramePr>
            <a:graphicFrameLocks noGrp="1"/>
          </p:cNvGraphicFramePr>
          <p:nvPr>
            <p:extLst>
              <p:ext uri="{D42A27DB-BD31-4B8C-83A1-F6EECF244321}">
                <p14:modId xmlns:p14="http://schemas.microsoft.com/office/powerpoint/2010/main" val="2709431211"/>
              </p:ext>
            </p:extLst>
          </p:nvPr>
        </p:nvGraphicFramePr>
        <p:xfrm>
          <a:off x="6541077" y="1766882"/>
          <a:ext cx="5086523" cy="2895600"/>
        </p:xfrm>
        <a:graphic>
          <a:graphicData uri="http://schemas.openxmlformats.org/drawingml/2006/table">
            <a:tbl>
              <a:tblPr/>
              <a:tblGrid>
                <a:gridCol w="3605200">
                  <a:extLst>
                    <a:ext uri="{9D8B030D-6E8A-4147-A177-3AD203B41FA5}">
                      <a16:colId xmlns:a16="http://schemas.microsoft.com/office/drawing/2014/main" val="3830329928"/>
                    </a:ext>
                  </a:extLst>
                </a:gridCol>
                <a:gridCol w="1481323">
                  <a:extLst>
                    <a:ext uri="{9D8B030D-6E8A-4147-A177-3AD203B41FA5}">
                      <a16:colId xmlns:a16="http://schemas.microsoft.com/office/drawing/2014/main" val="2555308109"/>
                    </a:ext>
                  </a:extLst>
                </a:gridCol>
              </a:tblGrid>
              <a:tr h="0">
                <a:tc>
                  <a:txBody>
                    <a:bodyPr/>
                    <a:lstStyle/>
                    <a:p>
                      <a:pPr algn="r" fontAlgn="ctr"/>
                      <a:r>
                        <a:rPr lang="en-US" sz="1400" b="1" dirty="0"/>
                        <a:t>Feature</a:t>
                      </a:r>
                      <a:endParaRPr lang="en-US" sz="1400" dirty="0">
                        <a:effectLst/>
                      </a:endParaRPr>
                    </a:p>
                  </a:txBody>
                  <a:tcPr anchor="ctr">
                    <a:lnL>
                      <a:noFill/>
                    </a:lnL>
                    <a:lnR>
                      <a:noFill/>
                    </a:lnR>
                    <a:lnT>
                      <a:noFill/>
                    </a:lnT>
                    <a:lnB>
                      <a:noFill/>
                    </a:lnB>
                    <a:solidFill>
                      <a:srgbClr val="F5F5F5"/>
                    </a:solidFill>
                  </a:tcPr>
                </a:tc>
                <a:tc>
                  <a:txBody>
                    <a:bodyPr/>
                    <a:lstStyle/>
                    <a:p>
                      <a:pPr algn="r" fontAlgn="ctr"/>
                      <a:r>
                        <a:rPr lang="en-US" sz="1400" b="1" dirty="0"/>
                        <a:t>Importance</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11980027"/>
                  </a:ext>
                </a:extLst>
              </a:tr>
              <a:tr h="0">
                <a:tc>
                  <a:txBody>
                    <a:bodyPr/>
                    <a:lstStyle/>
                    <a:p>
                      <a:pPr algn="r" fontAlgn="ctr"/>
                      <a:r>
                        <a:rPr lang="en-US" sz="1400" b="1" dirty="0">
                          <a:effectLst/>
                        </a:rPr>
                        <a:t>med_hhinc2016 </a:t>
                      </a:r>
                      <a:r>
                        <a:rPr lang="en-US" sz="1400" b="1" dirty="0"/>
                        <a:t>(med household income): </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a:effectLst/>
                        </a:rPr>
                        <a:t>7.006728e-01</a:t>
                      </a:r>
                    </a:p>
                  </a:txBody>
                  <a:tcPr anchor="ctr">
                    <a:lnL>
                      <a:noFill/>
                    </a:lnL>
                    <a:lnR>
                      <a:noFill/>
                    </a:lnR>
                    <a:lnT>
                      <a:noFill/>
                    </a:lnT>
                    <a:lnB>
                      <a:noFill/>
                    </a:lnB>
                    <a:solidFill>
                      <a:srgbClr val="F5F5F5"/>
                    </a:solidFill>
                  </a:tcPr>
                </a:tc>
                <a:extLst>
                  <a:ext uri="{0D108BD9-81ED-4DB2-BD59-A6C34878D82A}">
                    <a16:rowId xmlns:a16="http://schemas.microsoft.com/office/drawing/2014/main" val="1504367922"/>
                  </a:ext>
                </a:extLst>
              </a:tr>
              <a:tr h="0">
                <a:tc>
                  <a:txBody>
                    <a:bodyPr/>
                    <a:lstStyle/>
                    <a:p>
                      <a:pPr algn="r" fontAlgn="ctr"/>
                      <a:r>
                        <a:rPr lang="en-US" sz="1400" b="1" dirty="0">
                          <a:effectLst/>
                        </a:rPr>
                        <a:t>frac_coll_plus2010 (fraction of population college educated)</a:t>
                      </a:r>
                    </a:p>
                  </a:txBody>
                  <a:tcPr anchor="ctr">
                    <a:lnL>
                      <a:noFill/>
                    </a:lnL>
                    <a:lnR>
                      <a:noFill/>
                    </a:lnR>
                    <a:lnT>
                      <a:noFill/>
                    </a:lnT>
                    <a:lnB>
                      <a:noFill/>
                    </a:lnB>
                    <a:solidFill>
                      <a:srgbClr val="FFFFFF"/>
                    </a:solidFill>
                  </a:tcPr>
                </a:tc>
                <a:tc>
                  <a:txBody>
                    <a:bodyPr/>
                    <a:lstStyle/>
                    <a:p>
                      <a:pPr algn="r" fontAlgn="ctr"/>
                      <a:r>
                        <a:rPr lang="en-US" sz="1400" b="1" dirty="0">
                          <a:effectLst/>
                        </a:rPr>
                        <a:t>1.311336e-01</a:t>
                      </a:r>
                    </a:p>
                  </a:txBody>
                  <a:tcPr anchor="ctr">
                    <a:lnL>
                      <a:noFill/>
                    </a:lnL>
                    <a:lnR>
                      <a:noFill/>
                    </a:lnR>
                    <a:lnT>
                      <a:noFill/>
                    </a:lnT>
                    <a:lnB>
                      <a:noFill/>
                    </a:lnB>
                    <a:solidFill>
                      <a:srgbClr val="FFFFFF"/>
                    </a:solidFill>
                  </a:tcPr>
                </a:tc>
                <a:extLst>
                  <a:ext uri="{0D108BD9-81ED-4DB2-BD59-A6C34878D82A}">
                    <a16:rowId xmlns:a16="http://schemas.microsoft.com/office/drawing/2014/main" val="2813175507"/>
                  </a:ext>
                </a:extLst>
              </a:tr>
              <a:tr h="0">
                <a:tc>
                  <a:txBody>
                    <a:bodyPr/>
                    <a:lstStyle/>
                    <a:p>
                      <a:pPr algn="r" fontAlgn="ctr"/>
                      <a:r>
                        <a:rPr lang="en-US" sz="1400" b="1" dirty="0">
                          <a:effectLst/>
                        </a:rPr>
                        <a:t>foreign_share2010 </a:t>
                      </a:r>
                      <a:r>
                        <a:rPr lang="en-US" sz="1400" b="1" dirty="0"/>
                        <a:t>(fraction of foreign born): </a:t>
                      </a:r>
                      <a:r>
                        <a:rPr lang="en-US" sz="1400" b="1" dirty="0">
                          <a:effectLst/>
                        </a:rPr>
                        <a:t> </a:t>
                      </a:r>
                    </a:p>
                  </a:txBody>
                  <a:tcPr anchor="ctr">
                    <a:lnL>
                      <a:noFill/>
                    </a:lnL>
                    <a:lnR>
                      <a:noFill/>
                    </a:lnR>
                    <a:lnT>
                      <a:noFill/>
                    </a:lnT>
                    <a:lnB>
                      <a:noFill/>
                    </a:lnB>
                    <a:solidFill>
                      <a:srgbClr val="F5F5F5"/>
                    </a:solidFill>
                  </a:tcPr>
                </a:tc>
                <a:tc>
                  <a:txBody>
                    <a:bodyPr/>
                    <a:lstStyle/>
                    <a:p>
                      <a:pPr algn="r" fontAlgn="ctr"/>
                      <a:r>
                        <a:rPr lang="en-US" sz="1400" b="1" dirty="0">
                          <a:effectLst/>
                        </a:rPr>
                        <a:t>1.094711e-01</a:t>
                      </a:r>
                    </a:p>
                  </a:txBody>
                  <a:tcPr anchor="ctr">
                    <a:lnL>
                      <a:noFill/>
                    </a:lnL>
                    <a:lnR>
                      <a:noFill/>
                    </a:lnR>
                    <a:lnT>
                      <a:noFill/>
                    </a:lnT>
                    <a:lnB>
                      <a:noFill/>
                    </a:lnB>
                    <a:solidFill>
                      <a:srgbClr val="F5F5F5"/>
                    </a:solidFill>
                  </a:tcPr>
                </a:tc>
                <a:extLst>
                  <a:ext uri="{0D108BD9-81ED-4DB2-BD59-A6C34878D82A}">
                    <a16:rowId xmlns:a16="http://schemas.microsoft.com/office/drawing/2014/main" val="1738939472"/>
                  </a:ext>
                </a:extLst>
              </a:tr>
              <a:tr h="0">
                <a:tc>
                  <a:txBody>
                    <a:bodyPr/>
                    <a:lstStyle/>
                    <a:p>
                      <a:pPr algn="r" fontAlgn="ctr"/>
                      <a:r>
                        <a:rPr lang="en-US" sz="1400" b="1" dirty="0">
                          <a:effectLst/>
                        </a:rPr>
                        <a:t>Popdensity2010 </a:t>
                      </a:r>
                      <a:r>
                        <a:rPr lang="en-US" sz="1400" b="1" dirty="0"/>
                        <a:t>(population per sq mile): </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2.254595e-02</a:t>
                      </a:r>
                    </a:p>
                  </a:txBody>
                  <a:tcPr anchor="ctr">
                    <a:lnL>
                      <a:noFill/>
                    </a:lnL>
                    <a:lnR>
                      <a:noFill/>
                    </a:lnR>
                    <a:lnT>
                      <a:noFill/>
                    </a:lnT>
                    <a:lnB>
                      <a:noFill/>
                    </a:lnB>
                    <a:solidFill>
                      <a:srgbClr val="FFFFFF"/>
                    </a:solidFill>
                  </a:tcPr>
                </a:tc>
                <a:extLst>
                  <a:ext uri="{0D108BD9-81ED-4DB2-BD59-A6C34878D82A}">
                    <a16:rowId xmlns:a16="http://schemas.microsoft.com/office/drawing/2014/main" val="873073887"/>
                  </a:ext>
                </a:extLst>
              </a:tr>
              <a:tr h="0">
                <a:tc>
                  <a:txBody>
                    <a:bodyPr/>
                    <a:lstStyle/>
                    <a:p>
                      <a:pPr algn="r" fontAlgn="ctr"/>
                      <a:r>
                        <a:rPr lang="en-US" sz="1400" b="1" dirty="0">
                          <a:effectLst/>
                        </a:rPr>
                        <a:t>singleparent_share2010 (fraction of single parent households)</a:t>
                      </a:r>
                    </a:p>
                  </a:txBody>
                  <a:tcPr anchor="ctr">
                    <a:lnL>
                      <a:noFill/>
                    </a:lnL>
                    <a:lnR>
                      <a:noFill/>
                    </a:lnR>
                    <a:lnT>
                      <a:noFill/>
                    </a:lnT>
                    <a:lnB>
                      <a:noFill/>
                    </a:lnB>
                    <a:solidFill>
                      <a:srgbClr val="FFFFFF"/>
                    </a:solidFill>
                  </a:tcPr>
                </a:tc>
                <a:tc>
                  <a:txBody>
                    <a:bodyPr/>
                    <a:lstStyle/>
                    <a:p>
                      <a:pPr algn="r" fontAlgn="ctr"/>
                      <a:r>
                        <a:rPr lang="en-US" sz="1400" b="1" dirty="0">
                          <a:effectLst/>
                        </a:rPr>
                        <a:t>1.021012e-02</a:t>
                      </a:r>
                    </a:p>
                  </a:txBody>
                  <a:tcPr anchor="ctr">
                    <a:lnL>
                      <a:noFill/>
                    </a:lnL>
                    <a:lnR>
                      <a:noFill/>
                    </a:lnR>
                    <a:lnT>
                      <a:noFill/>
                    </a:lnT>
                    <a:lnB>
                      <a:noFill/>
                    </a:lnB>
                    <a:solidFill>
                      <a:srgbClr val="FFFFFF"/>
                    </a:solidFill>
                  </a:tcPr>
                </a:tc>
                <a:extLst>
                  <a:ext uri="{0D108BD9-81ED-4DB2-BD59-A6C34878D82A}">
                    <a16:rowId xmlns:a16="http://schemas.microsoft.com/office/drawing/2014/main" val="352311652"/>
                  </a:ext>
                </a:extLst>
              </a:tr>
            </a:tbl>
          </a:graphicData>
        </a:graphic>
      </p:graphicFrame>
    </p:spTree>
    <p:extLst>
      <p:ext uri="{BB962C8B-B14F-4D97-AF65-F5344CB8AC3E}">
        <p14:creationId xmlns:p14="http://schemas.microsoft.com/office/powerpoint/2010/main" val="276356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(Decision Tree Analysis)</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686376" y="1672716"/>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2.8909933896437754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14.0258676092545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3.745112496208158 </a:t>
            </a:r>
            <a:r>
              <a:rPr lang="en-US" altLang="en-US" sz="1600" b="1" dirty="0">
                <a:solidFill>
                  <a:srgbClr val="000000"/>
                </a:solidFill>
                <a:latin typeface="+mj-lt"/>
                <a:cs typeface="Calibri" panose="020F0502020204030204" pitchFamily="34" charset="0"/>
              </a:rPr>
              <a:t>Accuracy: 96.28%</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graphicFrame>
        <p:nvGraphicFramePr>
          <p:cNvPr id="3" name="Table 2">
            <a:extLst>
              <a:ext uri="{FF2B5EF4-FFF2-40B4-BE49-F238E27FC236}">
                <a16:creationId xmlns:a16="http://schemas.microsoft.com/office/drawing/2014/main" id="{FA56B785-9BB1-4D6F-B6B1-F3CC1A21EB10}"/>
              </a:ext>
            </a:extLst>
          </p:cNvPr>
          <p:cNvGraphicFramePr>
            <a:graphicFrameLocks noGrp="1"/>
          </p:cNvGraphicFramePr>
          <p:nvPr>
            <p:extLst>
              <p:ext uri="{D42A27DB-BD31-4B8C-83A1-F6EECF244321}">
                <p14:modId xmlns:p14="http://schemas.microsoft.com/office/powerpoint/2010/main" val="1151454119"/>
              </p:ext>
            </p:extLst>
          </p:nvPr>
        </p:nvGraphicFramePr>
        <p:xfrm>
          <a:off x="6457776" y="3110569"/>
          <a:ext cx="5086523" cy="2895600"/>
        </p:xfrm>
        <a:graphic>
          <a:graphicData uri="http://schemas.openxmlformats.org/drawingml/2006/table">
            <a:tbl>
              <a:tblPr/>
              <a:tblGrid>
                <a:gridCol w="3605200">
                  <a:extLst>
                    <a:ext uri="{9D8B030D-6E8A-4147-A177-3AD203B41FA5}">
                      <a16:colId xmlns:a16="http://schemas.microsoft.com/office/drawing/2014/main" val="3830329928"/>
                    </a:ext>
                  </a:extLst>
                </a:gridCol>
                <a:gridCol w="1481323">
                  <a:extLst>
                    <a:ext uri="{9D8B030D-6E8A-4147-A177-3AD203B41FA5}">
                      <a16:colId xmlns:a16="http://schemas.microsoft.com/office/drawing/2014/main" val="2555308109"/>
                    </a:ext>
                  </a:extLst>
                </a:gridCol>
              </a:tblGrid>
              <a:tr h="0">
                <a:tc>
                  <a:txBody>
                    <a:bodyPr/>
                    <a:lstStyle/>
                    <a:p>
                      <a:pPr algn="r" fontAlgn="ctr"/>
                      <a:r>
                        <a:rPr lang="en-US" sz="1400" b="1" dirty="0"/>
                        <a:t>Feature</a:t>
                      </a:r>
                      <a:endParaRPr lang="en-US" sz="1400" dirty="0">
                        <a:effectLst/>
                      </a:endParaRPr>
                    </a:p>
                  </a:txBody>
                  <a:tcPr anchor="ctr">
                    <a:lnL>
                      <a:noFill/>
                    </a:lnL>
                    <a:lnR>
                      <a:noFill/>
                    </a:lnR>
                    <a:lnT>
                      <a:noFill/>
                    </a:lnT>
                    <a:lnB>
                      <a:noFill/>
                    </a:lnB>
                    <a:solidFill>
                      <a:srgbClr val="F5F5F5"/>
                    </a:solidFill>
                  </a:tcPr>
                </a:tc>
                <a:tc>
                  <a:txBody>
                    <a:bodyPr/>
                    <a:lstStyle/>
                    <a:p>
                      <a:pPr algn="r" fontAlgn="ctr"/>
                      <a:r>
                        <a:rPr lang="en-US" sz="1400" b="1" dirty="0"/>
                        <a:t>Importance</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11980027"/>
                  </a:ext>
                </a:extLst>
              </a:tr>
              <a:tr h="0">
                <a:tc>
                  <a:txBody>
                    <a:bodyPr/>
                    <a:lstStyle/>
                    <a:p>
                      <a:pPr algn="r" fontAlgn="ctr"/>
                      <a:r>
                        <a:rPr lang="en-US" sz="1400" b="1" dirty="0">
                          <a:effectLst/>
                        </a:rPr>
                        <a:t>med_hhinc2016 </a:t>
                      </a:r>
                      <a:r>
                        <a:rPr lang="en-US" sz="1400" b="1" dirty="0"/>
                        <a:t>(med household income): </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a:effectLst/>
                        </a:rPr>
                        <a:t>7.006728e-01</a:t>
                      </a:r>
                    </a:p>
                  </a:txBody>
                  <a:tcPr anchor="ctr">
                    <a:lnL>
                      <a:noFill/>
                    </a:lnL>
                    <a:lnR>
                      <a:noFill/>
                    </a:lnR>
                    <a:lnT>
                      <a:noFill/>
                    </a:lnT>
                    <a:lnB>
                      <a:noFill/>
                    </a:lnB>
                    <a:solidFill>
                      <a:srgbClr val="F5F5F5"/>
                    </a:solidFill>
                  </a:tcPr>
                </a:tc>
                <a:extLst>
                  <a:ext uri="{0D108BD9-81ED-4DB2-BD59-A6C34878D82A}">
                    <a16:rowId xmlns:a16="http://schemas.microsoft.com/office/drawing/2014/main" val="1504367922"/>
                  </a:ext>
                </a:extLst>
              </a:tr>
              <a:tr h="0">
                <a:tc>
                  <a:txBody>
                    <a:bodyPr/>
                    <a:lstStyle/>
                    <a:p>
                      <a:pPr algn="r" fontAlgn="ctr"/>
                      <a:r>
                        <a:rPr lang="en-US" sz="1400" b="1" dirty="0">
                          <a:effectLst/>
                        </a:rPr>
                        <a:t>frac_coll_plus2010 (fraction of population college educated)</a:t>
                      </a:r>
                    </a:p>
                  </a:txBody>
                  <a:tcPr anchor="ctr">
                    <a:lnL>
                      <a:noFill/>
                    </a:lnL>
                    <a:lnR>
                      <a:noFill/>
                    </a:lnR>
                    <a:lnT>
                      <a:noFill/>
                    </a:lnT>
                    <a:lnB>
                      <a:noFill/>
                    </a:lnB>
                    <a:solidFill>
                      <a:srgbClr val="FFFFFF"/>
                    </a:solidFill>
                  </a:tcPr>
                </a:tc>
                <a:tc>
                  <a:txBody>
                    <a:bodyPr/>
                    <a:lstStyle/>
                    <a:p>
                      <a:pPr algn="r" fontAlgn="ctr"/>
                      <a:r>
                        <a:rPr lang="en-US" sz="1400" b="1" dirty="0">
                          <a:effectLst/>
                        </a:rPr>
                        <a:t>1.311336e-01</a:t>
                      </a:r>
                    </a:p>
                  </a:txBody>
                  <a:tcPr anchor="ctr">
                    <a:lnL>
                      <a:noFill/>
                    </a:lnL>
                    <a:lnR>
                      <a:noFill/>
                    </a:lnR>
                    <a:lnT>
                      <a:noFill/>
                    </a:lnT>
                    <a:lnB>
                      <a:noFill/>
                    </a:lnB>
                    <a:solidFill>
                      <a:srgbClr val="FFFFFF"/>
                    </a:solidFill>
                  </a:tcPr>
                </a:tc>
                <a:extLst>
                  <a:ext uri="{0D108BD9-81ED-4DB2-BD59-A6C34878D82A}">
                    <a16:rowId xmlns:a16="http://schemas.microsoft.com/office/drawing/2014/main" val="2813175507"/>
                  </a:ext>
                </a:extLst>
              </a:tr>
              <a:tr h="0">
                <a:tc>
                  <a:txBody>
                    <a:bodyPr/>
                    <a:lstStyle/>
                    <a:p>
                      <a:pPr algn="r" fontAlgn="ctr"/>
                      <a:r>
                        <a:rPr lang="en-US" sz="1400" b="1" dirty="0">
                          <a:effectLst/>
                        </a:rPr>
                        <a:t>foreign_share2010 </a:t>
                      </a:r>
                      <a:r>
                        <a:rPr lang="en-US" sz="1400" b="1" dirty="0"/>
                        <a:t>(fraction of foreign born): </a:t>
                      </a:r>
                      <a:r>
                        <a:rPr lang="en-US" sz="1400" b="1" dirty="0">
                          <a:effectLst/>
                        </a:rPr>
                        <a:t> </a:t>
                      </a:r>
                    </a:p>
                  </a:txBody>
                  <a:tcPr anchor="ctr">
                    <a:lnL>
                      <a:noFill/>
                    </a:lnL>
                    <a:lnR>
                      <a:noFill/>
                    </a:lnR>
                    <a:lnT>
                      <a:noFill/>
                    </a:lnT>
                    <a:lnB>
                      <a:noFill/>
                    </a:lnB>
                    <a:solidFill>
                      <a:srgbClr val="F5F5F5"/>
                    </a:solidFill>
                  </a:tcPr>
                </a:tc>
                <a:tc>
                  <a:txBody>
                    <a:bodyPr/>
                    <a:lstStyle/>
                    <a:p>
                      <a:pPr algn="r" fontAlgn="ctr"/>
                      <a:r>
                        <a:rPr lang="en-US" sz="1400" b="1" dirty="0">
                          <a:effectLst/>
                        </a:rPr>
                        <a:t>1.094711e-01</a:t>
                      </a:r>
                    </a:p>
                  </a:txBody>
                  <a:tcPr anchor="ctr">
                    <a:lnL>
                      <a:noFill/>
                    </a:lnL>
                    <a:lnR>
                      <a:noFill/>
                    </a:lnR>
                    <a:lnT>
                      <a:noFill/>
                    </a:lnT>
                    <a:lnB>
                      <a:noFill/>
                    </a:lnB>
                    <a:solidFill>
                      <a:srgbClr val="F5F5F5"/>
                    </a:solidFill>
                  </a:tcPr>
                </a:tc>
                <a:extLst>
                  <a:ext uri="{0D108BD9-81ED-4DB2-BD59-A6C34878D82A}">
                    <a16:rowId xmlns:a16="http://schemas.microsoft.com/office/drawing/2014/main" val="1738939472"/>
                  </a:ext>
                </a:extLst>
              </a:tr>
              <a:tr h="0">
                <a:tc>
                  <a:txBody>
                    <a:bodyPr/>
                    <a:lstStyle/>
                    <a:p>
                      <a:pPr algn="r" fontAlgn="ctr"/>
                      <a:r>
                        <a:rPr lang="en-US" sz="1400" b="1" dirty="0">
                          <a:effectLst/>
                        </a:rPr>
                        <a:t>Popdensity2010 </a:t>
                      </a:r>
                      <a:r>
                        <a:rPr lang="en-US" sz="1400" b="1" dirty="0"/>
                        <a:t>(population per sq mile): </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2.254595e-02</a:t>
                      </a:r>
                    </a:p>
                  </a:txBody>
                  <a:tcPr anchor="ctr">
                    <a:lnL>
                      <a:noFill/>
                    </a:lnL>
                    <a:lnR>
                      <a:noFill/>
                    </a:lnR>
                    <a:lnT>
                      <a:noFill/>
                    </a:lnT>
                    <a:lnB>
                      <a:noFill/>
                    </a:lnB>
                    <a:solidFill>
                      <a:srgbClr val="FFFFFF"/>
                    </a:solidFill>
                  </a:tcPr>
                </a:tc>
                <a:extLst>
                  <a:ext uri="{0D108BD9-81ED-4DB2-BD59-A6C34878D82A}">
                    <a16:rowId xmlns:a16="http://schemas.microsoft.com/office/drawing/2014/main" val="873073887"/>
                  </a:ext>
                </a:extLst>
              </a:tr>
              <a:tr h="0">
                <a:tc>
                  <a:txBody>
                    <a:bodyPr/>
                    <a:lstStyle/>
                    <a:p>
                      <a:pPr algn="r" fontAlgn="ctr"/>
                      <a:r>
                        <a:rPr lang="en-US" sz="1400" b="1" dirty="0">
                          <a:effectLst/>
                        </a:rPr>
                        <a:t>singleparent_share2010 (fraction of single parent households)</a:t>
                      </a:r>
                    </a:p>
                  </a:txBody>
                  <a:tcPr anchor="ctr">
                    <a:lnL>
                      <a:noFill/>
                    </a:lnL>
                    <a:lnR>
                      <a:noFill/>
                    </a:lnR>
                    <a:lnT>
                      <a:noFill/>
                    </a:lnT>
                    <a:lnB>
                      <a:noFill/>
                    </a:lnB>
                    <a:solidFill>
                      <a:srgbClr val="FFFFFF"/>
                    </a:solidFill>
                  </a:tcPr>
                </a:tc>
                <a:tc>
                  <a:txBody>
                    <a:bodyPr/>
                    <a:lstStyle/>
                    <a:p>
                      <a:pPr algn="r" fontAlgn="ctr"/>
                      <a:r>
                        <a:rPr lang="en-US" sz="1400" b="1" dirty="0">
                          <a:effectLst/>
                        </a:rPr>
                        <a:t>1.021012e-02</a:t>
                      </a:r>
                    </a:p>
                  </a:txBody>
                  <a:tcPr anchor="ctr">
                    <a:lnL>
                      <a:noFill/>
                    </a:lnL>
                    <a:lnR>
                      <a:noFill/>
                    </a:lnR>
                    <a:lnT>
                      <a:noFill/>
                    </a:lnT>
                    <a:lnB>
                      <a:noFill/>
                    </a:lnB>
                    <a:solidFill>
                      <a:srgbClr val="FFFFFF"/>
                    </a:solidFill>
                  </a:tcPr>
                </a:tc>
                <a:extLst>
                  <a:ext uri="{0D108BD9-81ED-4DB2-BD59-A6C34878D82A}">
                    <a16:rowId xmlns:a16="http://schemas.microsoft.com/office/drawing/2014/main" val="352311652"/>
                  </a:ext>
                </a:extLst>
              </a:tr>
            </a:tbl>
          </a:graphicData>
        </a:graphic>
      </p:graphicFrame>
      <p:sp>
        <p:nvSpPr>
          <p:cNvPr id="7" name="TextBox 6">
            <a:extLst>
              <a:ext uri="{FF2B5EF4-FFF2-40B4-BE49-F238E27FC236}">
                <a16:creationId xmlns:a16="http://schemas.microsoft.com/office/drawing/2014/main" id="{B9F00BAF-1149-43E9-B7AE-C3C95854761D}"/>
              </a:ext>
            </a:extLst>
          </p:cNvPr>
          <p:cNvSpPr txBox="1"/>
          <p:nvPr/>
        </p:nvSpPr>
        <p:spPr>
          <a:xfrm>
            <a:off x="6798252" y="6459138"/>
            <a:ext cx="6094268" cy="369332"/>
          </a:xfrm>
          <a:prstGeom prst="rect">
            <a:avLst/>
          </a:prstGeom>
          <a:noFill/>
        </p:spPr>
        <p:txBody>
          <a:bodyPr wrap="square">
            <a:spAutoFit/>
          </a:bodyPr>
          <a:lstStyle/>
          <a:p>
            <a:r>
              <a:rPr lang="en-US" sz="1600" b="1" dirty="0"/>
              <a:t>*Data Leakage from Life Expectancy and Income</a:t>
            </a:r>
          </a:p>
        </p:txBody>
      </p:sp>
      <p:pic>
        <p:nvPicPr>
          <p:cNvPr id="11" name="Picture 10">
            <a:extLst>
              <a:ext uri="{FF2B5EF4-FFF2-40B4-BE49-F238E27FC236}">
                <a16:creationId xmlns:a16="http://schemas.microsoft.com/office/drawing/2014/main" id="{C375D583-D631-49B1-8F7A-EABAAFF4AA11}"/>
              </a:ext>
            </a:extLst>
          </p:cNvPr>
          <p:cNvPicPr>
            <a:picLocks noChangeAspect="1"/>
          </p:cNvPicPr>
          <p:nvPr/>
        </p:nvPicPr>
        <p:blipFill>
          <a:blip r:embed="rId3"/>
          <a:stretch>
            <a:fillRect/>
          </a:stretch>
        </p:blipFill>
        <p:spPr>
          <a:xfrm>
            <a:off x="853354" y="1672716"/>
            <a:ext cx="5099362" cy="4696581"/>
          </a:xfrm>
          <a:prstGeom prst="rect">
            <a:avLst/>
          </a:prstGeom>
        </p:spPr>
      </p:pic>
    </p:spTree>
    <p:extLst>
      <p:ext uri="{BB962C8B-B14F-4D97-AF65-F5344CB8AC3E}">
        <p14:creationId xmlns:p14="http://schemas.microsoft.com/office/powerpoint/2010/main" val="138184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(Random Forest Analysis)</a:t>
            </a:r>
          </a:p>
        </p:txBody>
      </p:sp>
      <p:sp>
        <p:nvSpPr>
          <p:cNvPr id="4" name="Rectangle 1">
            <a:extLst>
              <a:ext uri="{FF2B5EF4-FFF2-40B4-BE49-F238E27FC236}">
                <a16:creationId xmlns:a16="http://schemas.microsoft.com/office/drawing/2014/main" id="{D2F45B2F-C851-4415-BE09-E0CBA6B0E7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Mean Absolute Error: 0.8792662774044289 Mean Squared Error: 4.276068084168778 Root Mean Squared Error: 2.067865586581676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8D1501-4BEF-45D5-8E73-28670E1DA32A}"/>
              </a:ext>
            </a:extLst>
          </p:cNvPr>
          <p:cNvSpPr txBox="1"/>
          <p:nvPr/>
        </p:nvSpPr>
        <p:spPr>
          <a:xfrm>
            <a:off x="5977369" y="6488668"/>
            <a:ext cx="6094268" cy="369332"/>
          </a:xfrm>
          <a:prstGeom prst="rect">
            <a:avLst/>
          </a:prstGeom>
          <a:noFill/>
        </p:spPr>
        <p:txBody>
          <a:bodyPr wrap="square">
            <a:spAutoFit/>
          </a:bodyPr>
          <a:lstStyle/>
          <a:p>
            <a:r>
              <a:rPr lang="en-US" sz="1600" b="1" dirty="0"/>
              <a:t>*Data Leakage from Life Expectancy and Income</a:t>
            </a:r>
          </a:p>
        </p:txBody>
      </p:sp>
      <p:pic>
        <p:nvPicPr>
          <p:cNvPr id="10" name="Picture 9">
            <a:extLst>
              <a:ext uri="{FF2B5EF4-FFF2-40B4-BE49-F238E27FC236}">
                <a16:creationId xmlns:a16="http://schemas.microsoft.com/office/drawing/2014/main" id="{959E210F-4CF9-46D6-8B8C-0927557BA62D}"/>
              </a:ext>
            </a:extLst>
          </p:cNvPr>
          <p:cNvPicPr>
            <a:picLocks noChangeAspect="1"/>
          </p:cNvPicPr>
          <p:nvPr/>
        </p:nvPicPr>
        <p:blipFill>
          <a:blip r:embed="rId3"/>
          <a:stretch>
            <a:fillRect/>
          </a:stretch>
        </p:blipFill>
        <p:spPr>
          <a:xfrm>
            <a:off x="502227" y="1495569"/>
            <a:ext cx="11187545" cy="4800011"/>
          </a:xfrm>
          <a:prstGeom prst="rect">
            <a:avLst/>
          </a:prstGeom>
        </p:spPr>
      </p:pic>
      <p:sp>
        <p:nvSpPr>
          <p:cNvPr id="8" name="TextBox 7">
            <a:extLst>
              <a:ext uri="{FF2B5EF4-FFF2-40B4-BE49-F238E27FC236}">
                <a16:creationId xmlns:a16="http://schemas.microsoft.com/office/drawing/2014/main" id="{DCB0739B-E330-4598-823A-7DFC5485227D}"/>
              </a:ext>
            </a:extLst>
          </p:cNvPr>
          <p:cNvSpPr txBox="1"/>
          <p:nvPr/>
        </p:nvSpPr>
        <p:spPr>
          <a:xfrm>
            <a:off x="5397904" y="1713868"/>
            <a:ext cx="6208741" cy="1569660"/>
          </a:xfrm>
          <a:prstGeom prst="rect">
            <a:avLst/>
          </a:prstGeom>
          <a:solidFill>
            <a:schemeClr val="bg1"/>
          </a:solidFill>
        </p:spPr>
        <p:txBody>
          <a:bodyPr wrap="square">
            <a:spAutoFit/>
          </a:bodyPr>
          <a:lstStyle/>
          <a:p>
            <a:r>
              <a:rPr lang="en-US" sz="1600" b="1" dirty="0"/>
              <a:t>Feature	                                                       Importance</a:t>
            </a:r>
          </a:p>
          <a:p>
            <a:r>
              <a:rPr lang="en-US" sz="1600" b="1" dirty="0"/>
              <a:t>med_hhinc2016 (med household income): 	0.413172</a:t>
            </a:r>
          </a:p>
          <a:p>
            <a:r>
              <a:rPr lang="en-US" sz="1600" b="1" dirty="0"/>
              <a:t>poor_share2010 (fraction of indigent in population): 0.110481</a:t>
            </a:r>
          </a:p>
          <a:p>
            <a:r>
              <a:rPr lang="en-US" sz="1600" b="1" dirty="0"/>
              <a:t>foreign_share2010 (fraction of foreign born): 0.096254</a:t>
            </a:r>
          </a:p>
          <a:p>
            <a:r>
              <a:rPr lang="en-US" sz="1600" b="1" dirty="0"/>
              <a:t>popdensity2010  (population per sq mile): 0.043347 job_density_2013  (</a:t>
            </a:r>
            <a:r>
              <a:rPr lang="en-US" sz="1600" b="1" i="0" dirty="0">
                <a:solidFill>
                  <a:srgbClr val="202124"/>
                </a:solidFill>
                <a:effectLst/>
              </a:rPr>
              <a:t>number of jobs per sq mile): </a:t>
            </a:r>
            <a:r>
              <a:rPr lang="en-US" sz="1600" b="1" dirty="0"/>
              <a:t>0.039791</a:t>
            </a:r>
          </a:p>
        </p:txBody>
      </p:sp>
    </p:spTree>
    <p:extLst>
      <p:ext uri="{BB962C8B-B14F-4D97-AF65-F5344CB8AC3E}">
        <p14:creationId xmlns:p14="http://schemas.microsoft.com/office/powerpoint/2010/main" val="248823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 Factors in Life Expectancy (Random Forest Analysis)</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512204" y="1710264"/>
            <a:ext cx="4774796"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Test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0.8792662774044289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4.276068084168778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2.067865586581676 </a:t>
            </a:r>
            <a:r>
              <a:rPr lang="en-US" altLang="en-US" sz="1600" b="1" dirty="0">
                <a:solidFill>
                  <a:srgbClr val="000000"/>
                </a:solidFill>
                <a:latin typeface="+mj-lt"/>
                <a:cs typeface="Calibri" panose="020F0502020204030204" pitchFamily="34" charset="0"/>
              </a:rPr>
              <a:t>Accuracy: 98.87%</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sp>
        <p:nvSpPr>
          <p:cNvPr id="8" name="TextBox 7">
            <a:extLst>
              <a:ext uri="{FF2B5EF4-FFF2-40B4-BE49-F238E27FC236}">
                <a16:creationId xmlns:a16="http://schemas.microsoft.com/office/drawing/2014/main" id="{DCB0739B-E330-4598-823A-7DFC5485227D}"/>
              </a:ext>
            </a:extLst>
          </p:cNvPr>
          <p:cNvSpPr txBox="1"/>
          <p:nvPr/>
        </p:nvSpPr>
        <p:spPr>
          <a:xfrm>
            <a:off x="5512204" y="3028360"/>
            <a:ext cx="6208741" cy="1569660"/>
          </a:xfrm>
          <a:prstGeom prst="rect">
            <a:avLst/>
          </a:prstGeom>
          <a:solidFill>
            <a:schemeClr val="bg1"/>
          </a:solidFill>
        </p:spPr>
        <p:txBody>
          <a:bodyPr wrap="square">
            <a:spAutoFit/>
          </a:bodyPr>
          <a:lstStyle/>
          <a:p>
            <a:r>
              <a:rPr lang="en-US" sz="1600" b="1" dirty="0"/>
              <a:t>feature	                                                       importance</a:t>
            </a:r>
          </a:p>
          <a:p>
            <a:r>
              <a:rPr lang="en-US" sz="1600" b="1" dirty="0"/>
              <a:t>med_hhinc2016 (med household income): 	0.413172</a:t>
            </a:r>
          </a:p>
          <a:p>
            <a:r>
              <a:rPr lang="en-US" sz="1600" b="1" dirty="0"/>
              <a:t>poor_share2010 (fraction of indigent in population): 0.110481</a:t>
            </a:r>
          </a:p>
          <a:p>
            <a:r>
              <a:rPr lang="en-US" sz="1600" b="1" dirty="0"/>
              <a:t>foreign_share2010 (fraction of foreign born): 0.096254</a:t>
            </a:r>
          </a:p>
          <a:p>
            <a:r>
              <a:rPr lang="en-US" sz="1600" b="1" dirty="0"/>
              <a:t>popdensity2010  (population per sq mile): 0.043347 job_density_2013  (</a:t>
            </a:r>
            <a:r>
              <a:rPr lang="en-US" sz="1600" b="1" i="0" dirty="0">
                <a:solidFill>
                  <a:srgbClr val="202124"/>
                </a:solidFill>
                <a:effectLst/>
              </a:rPr>
              <a:t>number of jobs per sq mile): </a:t>
            </a:r>
            <a:r>
              <a:rPr lang="en-US" sz="1600" b="1" dirty="0"/>
              <a:t>0.039791</a:t>
            </a:r>
          </a:p>
        </p:txBody>
      </p:sp>
      <p:sp>
        <p:nvSpPr>
          <p:cNvPr id="4" name="Rectangle 1">
            <a:extLst>
              <a:ext uri="{FF2B5EF4-FFF2-40B4-BE49-F238E27FC236}">
                <a16:creationId xmlns:a16="http://schemas.microsoft.com/office/drawing/2014/main" id="{D2F45B2F-C851-4415-BE09-E0CBA6B0E7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Mean Absolute Error: 0.8792662774044289 Mean Squared Error: 4.276068084168778 Root Mean Squared Error: 2.067865586581676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8D1501-4BEF-45D5-8E73-28670E1DA32A}"/>
              </a:ext>
            </a:extLst>
          </p:cNvPr>
          <p:cNvSpPr txBox="1"/>
          <p:nvPr/>
        </p:nvSpPr>
        <p:spPr>
          <a:xfrm>
            <a:off x="6096000" y="6488668"/>
            <a:ext cx="6094268" cy="369332"/>
          </a:xfrm>
          <a:prstGeom prst="rect">
            <a:avLst/>
          </a:prstGeom>
          <a:noFill/>
        </p:spPr>
        <p:txBody>
          <a:bodyPr wrap="square">
            <a:spAutoFit/>
          </a:bodyPr>
          <a:lstStyle/>
          <a:p>
            <a:r>
              <a:rPr lang="en-US" sz="1600" b="1" dirty="0"/>
              <a:t>*Data Leakage from Life Expectancy and Income</a:t>
            </a:r>
          </a:p>
        </p:txBody>
      </p:sp>
      <p:pic>
        <p:nvPicPr>
          <p:cNvPr id="5" name="Picture 4">
            <a:extLst>
              <a:ext uri="{FF2B5EF4-FFF2-40B4-BE49-F238E27FC236}">
                <a16:creationId xmlns:a16="http://schemas.microsoft.com/office/drawing/2014/main" id="{F55F56DD-D433-4AD2-90F1-33AB4E784DC1}"/>
              </a:ext>
            </a:extLst>
          </p:cNvPr>
          <p:cNvPicPr>
            <a:picLocks noChangeAspect="1"/>
          </p:cNvPicPr>
          <p:nvPr/>
        </p:nvPicPr>
        <p:blipFill>
          <a:blip r:embed="rId3"/>
          <a:stretch>
            <a:fillRect/>
          </a:stretch>
        </p:blipFill>
        <p:spPr>
          <a:xfrm>
            <a:off x="611704" y="1609236"/>
            <a:ext cx="4775871" cy="4606170"/>
          </a:xfrm>
          <a:prstGeom prst="rect">
            <a:avLst/>
          </a:prstGeom>
        </p:spPr>
      </p:pic>
    </p:spTree>
    <p:extLst>
      <p:ext uri="{BB962C8B-B14F-4D97-AF65-F5344CB8AC3E}">
        <p14:creationId xmlns:p14="http://schemas.microsoft.com/office/powerpoint/2010/main" val="262659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9C5-87D3-4DB7-90FF-913C33258787}"/>
              </a:ext>
            </a:extLst>
          </p:cNvPr>
          <p:cNvSpPr>
            <a:spLocks noGrp="1"/>
          </p:cNvSpPr>
          <p:nvPr>
            <p:ph type="title"/>
          </p:nvPr>
        </p:nvSpPr>
        <p:spPr>
          <a:xfrm>
            <a:off x="1066800" y="642594"/>
            <a:ext cx="10058400" cy="500406"/>
          </a:xfrm>
        </p:spPr>
        <p:txBody>
          <a:bodyPr>
            <a:normAutofit fontScale="90000"/>
          </a:bodyPr>
          <a:lstStyle/>
          <a:p>
            <a:pPr algn="ctr"/>
            <a:r>
              <a:rPr lang="en-US" b="1" dirty="0"/>
              <a:t> Conclusions &amp; Limitations</a:t>
            </a:r>
          </a:p>
        </p:txBody>
      </p:sp>
      <p:sp>
        <p:nvSpPr>
          <p:cNvPr id="6" name="Rectangle 1">
            <a:extLst>
              <a:ext uri="{FF2B5EF4-FFF2-40B4-BE49-F238E27FC236}">
                <a16:creationId xmlns:a16="http://schemas.microsoft.com/office/drawing/2014/main" id="{8A923F72-BA3D-4799-8EF5-8911ABFEAED8}"/>
              </a:ext>
            </a:extLst>
          </p:cNvPr>
          <p:cNvSpPr txBox="1">
            <a:spLocks noChangeArrowheads="1"/>
          </p:cNvSpPr>
          <p:nvPr/>
        </p:nvSpPr>
        <p:spPr bwMode="auto">
          <a:xfrm>
            <a:off x="-2445327" y="6196280"/>
            <a:ext cx="1265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182880" indent="-182880" algn="l" defTabSz="914400" rtl="0" eaLnBrk="0" fontAlgn="base" latinLnBrk="0" hangingPunct="0">
              <a:lnSpc>
                <a:spcPct val="110000"/>
              </a:lnSpc>
              <a:spcBef>
                <a:spcPct val="0"/>
              </a:spcBef>
              <a:spcAft>
                <a:spcPct val="0"/>
              </a:spcAft>
              <a:buClr>
                <a:schemeClr val="tx1">
                  <a:lumMod val="85000"/>
                  <a:lumOff val="15000"/>
                </a:schemeClr>
              </a:buClr>
              <a:buFont typeface="Garamond" pitchFamily="18" charset="0"/>
              <a:buChar char="◦"/>
              <a:defRPr sz="1500" kern="120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3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9pPr>
          </a:lstStyle>
          <a:p>
            <a:pPr marL="0" indent="0">
              <a:lnSpc>
                <a:spcPct val="100000"/>
              </a:lnSpc>
              <a:buClrTx/>
              <a:buFontTx/>
              <a:buAutoNum type="arabicPeriod" startAt="3"/>
            </a:pPr>
            <a:r>
              <a:rPr lang="en-US" altLang="en-US" sz="1100" dirty="0">
                <a:solidFill>
                  <a:srgbClr val="1D1C1D"/>
                </a:solidFill>
                <a:latin typeface="Slack-Lato"/>
              </a:rPr>
              <a:t> </a:t>
            </a:r>
            <a:r>
              <a:rPr lang="en-US" altLang="en-US" sz="900" dirty="0">
                <a:solidFill>
                  <a:srgbClr val="E01E5A"/>
                </a:solidFill>
                <a:latin typeface="Monaco"/>
              </a:rPr>
              <a:t>Conclusions &amp; Limitations</a:t>
            </a:r>
            <a:endParaRPr lang="en-US" altLang="en-US" sz="1100" dirty="0">
              <a:solidFill>
                <a:srgbClr val="1D1C1D"/>
              </a:solidFill>
              <a:latin typeface="Slack-Lato"/>
            </a:endParaRPr>
          </a:p>
          <a:p>
            <a:pPr marL="0" indent="0">
              <a:lnSpc>
                <a:spcPct val="100000"/>
              </a:lnSpc>
              <a:buClrTx/>
              <a:buFontTx/>
              <a:buAutoNum type="arabicPeriod" startAt="6"/>
            </a:pPr>
            <a:r>
              <a:rPr lang="en-US" altLang="en-US" sz="900" dirty="0">
                <a:solidFill>
                  <a:srgbClr val="E01E5A"/>
                </a:solidFill>
                <a:latin typeface="Monaco"/>
              </a:rPr>
              <a:t>Next Steps &amp; Recommendations</a:t>
            </a:r>
            <a:endParaRPr lang="en-US" altLang="en-US" sz="1100" dirty="0">
              <a:solidFill>
                <a:srgbClr val="1D1C1D"/>
              </a:solidFill>
              <a:latin typeface="Slack-Lato"/>
            </a:endParaRPr>
          </a:p>
          <a:p>
            <a:pPr marL="0" indent="0">
              <a:lnSpc>
                <a:spcPct val="100000"/>
              </a:lnSpc>
              <a:buClrTx/>
              <a:buFontTx/>
              <a:buNone/>
            </a:pPr>
            <a:r>
              <a:rPr lang="en-US" altLang="en-US" sz="1100" dirty="0">
                <a:solidFill>
                  <a:srgbClr val="1D1C1D"/>
                </a:solidFill>
                <a:latin typeface="Slack-Lato"/>
              </a:rPr>
              <a:t>Be sure you're able to explain:</a:t>
            </a:r>
            <a:br>
              <a:rPr lang="en-US" altLang="en-US" sz="1100" dirty="0">
                <a:solidFill>
                  <a:srgbClr val="1D1C1D"/>
                </a:solidFill>
                <a:latin typeface="Slack-Lato"/>
              </a:rPr>
            </a:br>
            <a:endParaRPr lang="en-US" altLang="en-US" sz="800" dirty="0"/>
          </a:p>
          <a:p>
            <a:pPr marL="0" indent="0">
              <a:lnSpc>
                <a:spcPct val="100000"/>
              </a:lnSpc>
              <a:buClrTx/>
              <a:buFontTx/>
              <a:buNone/>
            </a:pPr>
            <a:endParaRPr lang="en-US" altLang="en-US" sz="1800" dirty="0"/>
          </a:p>
        </p:txBody>
      </p:sp>
      <p:sp>
        <p:nvSpPr>
          <p:cNvPr id="7" name="Content Placeholder 2">
            <a:extLst>
              <a:ext uri="{FF2B5EF4-FFF2-40B4-BE49-F238E27FC236}">
                <a16:creationId xmlns:a16="http://schemas.microsoft.com/office/drawing/2014/main" id="{93D31990-4EC5-4E62-81A1-1D91A034F731}"/>
              </a:ext>
            </a:extLst>
          </p:cNvPr>
          <p:cNvSpPr>
            <a:spLocks noGrp="1"/>
          </p:cNvSpPr>
          <p:nvPr>
            <p:ph idx="1"/>
          </p:nvPr>
        </p:nvSpPr>
        <p:spPr>
          <a:xfrm>
            <a:off x="648585" y="1468726"/>
            <a:ext cx="10909005" cy="3849624"/>
          </a:xfrm>
        </p:spPr>
        <p:txBody>
          <a:bodyPr>
            <a:noAutofit/>
          </a:bodyPr>
          <a:lstStyle/>
          <a:p>
            <a:r>
              <a:rPr lang="en-US" sz="1800" dirty="0">
                <a:effectLst/>
                <a:latin typeface="Calibri" panose="020F0502020204030204" pitchFamily="34" charset="0"/>
                <a:cs typeface="Calibri" panose="020F0502020204030204" pitchFamily="34" charset="0"/>
              </a:rPr>
              <a:t>Income is statistically significant due to </a:t>
            </a:r>
            <a:r>
              <a:rPr lang="en-US" sz="1800" dirty="0">
                <a:latin typeface="Calibri" panose="020F0502020204030204" pitchFamily="34" charset="0"/>
                <a:cs typeface="Calibri" panose="020F0502020204030204" pitchFamily="34" charset="0"/>
              </a:rPr>
              <a:t>0.41 and 0.7 correlation scores with life expectancy. But the disparity in life expectancy due to income also needs to be tied in to other factors (i.e. access to healthcare, healthier eating habits, etc.</a:t>
            </a:r>
            <a:endParaRPr lang="en-US" sz="1800" dirty="0">
              <a:effectLst/>
              <a:latin typeface="Calibri" panose="020F0502020204030204" pitchFamily="34" charset="0"/>
              <a:cs typeface="Calibri" panose="020F0502020204030204" pitchFamily="34" charset="0"/>
            </a:endParaRPr>
          </a:p>
          <a:p>
            <a:r>
              <a:rPr lang="en-US" sz="1800" dirty="0">
                <a:effectLst/>
                <a:latin typeface="Calibri" panose="020F0502020204030204" pitchFamily="34" charset="0"/>
                <a:cs typeface="Calibri" panose="020F0502020204030204" pitchFamily="34" charset="0"/>
              </a:rPr>
              <a:t>Feature engineering could </a:t>
            </a:r>
            <a:r>
              <a:rPr lang="en-US" sz="1800" dirty="0">
                <a:latin typeface="Calibri" panose="020F0502020204030204" pitchFamily="34" charset="0"/>
                <a:cs typeface="Calibri" panose="020F0502020204030204" pitchFamily="34" charset="0"/>
              </a:rPr>
              <a:t>have considered if there was income </a:t>
            </a:r>
            <a:r>
              <a:rPr lang="en-US" sz="1800" dirty="0">
                <a:effectLst/>
                <a:latin typeface="Calibri" panose="020F0502020204030204" pitchFamily="34" charset="0"/>
                <a:cs typeface="Calibri" panose="020F0502020204030204" pitchFamily="34" charset="0"/>
              </a:rPr>
              <a:t>data for the </a:t>
            </a:r>
            <a:r>
              <a:rPr lang="en-US" sz="1800" dirty="0">
                <a:latin typeface="Calibri" panose="020F0502020204030204" pitchFamily="34" charset="0"/>
                <a:cs typeface="Calibri" panose="020F0502020204030204" pitchFamily="34" charset="0"/>
              </a:rPr>
              <a:t>county/ census tracts that were at granular which present fe</a:t>
            </a:r>
            <a:r>
              <a:rPr lang="en-US" sz="1800" dirty="0">
                <a:effectLst/>
                <a:latin typeface="Calibri" panose="020F0502020204030204" pitchFamily="34" charset="0"/>
                <a:cs typeface="Calibri" panose="020F0502020204030204" pitchFamily="34" charset="0"/>
              </a:rPr>
              <a:t>atures that better represent the underlying problem to the predictive models.</a:t>
            </a:r>
          </a:p>
          <a:p>
            <a:r>
              <a:rPr lang="en-US" sz="1800" dirty="0">
                <a:latin typeface="Calibri" panose="020F0502020204030204" pitchFamily="34" charset="0"/>
                <a:cs typeface="Calibri" panose="020F0502020204030204" pitchFamily="34" charset="0"/>
              </a:rPr>
              <a:t>The data covered 2000-2017 which did not account for the Trump Tax cuts, COVID-19 and other factors.</a:t>
            </a:r>
            <a:endParaRPr lang="en-US" sz="1800" dirty="0">
              <a:effectLst/>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are confounding or unknown factors such as health hazards (sites/sources of pollution), high crime areas, prevalence of health conditions and that were not in the data.</a:t>
            </a:r>
          </a:p>
        </p:txBody>
      </p:sp>
    </p:spTree>
    <p:extLst>
      <p:ext uri="{BB962C8B-B14F-4D97-AF65-F5344CB8AC3E}">
        <p14:creationId xmlns:p14="http://schemas.microsoft.com/office/powerpoint/2010/main" val="140085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9C5-87D3-4DB7-90FF-913C33258787}"/>
              </a:ext>
            </a:extLst>
          </p:cNvPr>
          <p:cNvSpPr>
            <a:spLocks noGrp="1"/>
          </p:cNvSpPr>
          <p:nvPr>
            <p:ph type="title"/>
          </p:nvPr>
        </p:nvSpPr>
        <p:spPr>
          <a:xfrm>
            <a:off x="1066800" y="642594"/>
            <a:ext cx="10058400" cy="500406"/>
          </a:xfrm>
        </p:spPr>
        <p:txBody>
          <a:bodyPr>
            <a:normAutofit fontScale="90000"/>
          </a:bodyPr>
          <a:lstStyle/>
          <a:p>
            <a:pPr algn="ctr"/>
            <a:r>
              <a:rPr lang="en-US" b="1" dirty="0"/>
              <a:t> </a:t>
            </a:r>
            <a:r>
              <a:rPr lang="en-US" altLang="en-US" sz="4000" b="1" dirty="0">
                <a:solidFill>
                  <a:schemeClr val="tx1"/>
                </a:solidFill>
                <a:latin typeface="Calibri" panose="020F0502020204030204" pitchFamily="34" charset="0"/>
                <a:cs typeface="Calibri" panose="020F0502020204030204" pitchFamily="34" charset="0"/>
              </a:rPr>
              <a:t>Next Steps &amp; Recommendations</a:t>
            </a:r>
            <a:br>
              <a:rPr lang="en-US" altLang="en-US" sz="5400" dirty="0">
                <a:solidFill>
                  <a:srgbClr val="1D1C1D"/>
                </a:solidFill>
                <a:latin typeface="Slack-Lato"/>
              </a:rPr>
            </a:br>
            <a:endParaRPr lang="en-US" b="1" dirty="0"/>
          </a:p>
        </p:txBody>
      </p:sp>
      <p:sp>
        <p:nvSpPr>
          <p:cNvPr id="5" name="Content Placeholder 2">
            <a:extLst>
              <a:ext uri="{FF2B5EF4-FFF2-40B4-BE49-F238E27FC236}">
                <a16:creationId xmlns:a16="http://schemas.microsoft.com/office/drawing/2014/main" id="{65C7D883-60B9-4E06-9AC8-FBD62F4BFB17}"/>
              </a:ext>
            </a:extLst>
          </p:cNvPr>
          <p:cNvSpPr>
            <a:spLocks noGrp="1"/>
          </p:cNvSpPr>
          <p:nvPr>
            <p:ph idx="1"/>
          </p:nvPr>
        </p:nvSpPr>
        <p:spPr>
          <a:xfrm>
            <a:off x="648585" y="1468726"/>
            <a:ext cx="10909005" cy="3849624"/>
          </a:xfrm>
        </p:spPr>
        <p:txBody>
          <a:bodyPr>
            <a:noAutofit/>
          </a:bodyPr>
          <a:lstStyle/>
          <a:p>
            <a:r>
              <a:rPr lang="en-US" sz="1800" dirty="0">
                <a:effectLst/>
                <a:latin typeface="Calibri" panose="020F0502020204030204" pitchFamily="34" charset="0"/>
                <a:cs typeface="Calibri" panose="020F0502020204030204" pitchFamily="34" charset="0"/>
              </a:rPr>
              <a:t>Further research could be done on how much fiscal policy can reduce or increase </a:t>
            </a:r>
            <a:r>
              <a:rPr lang="en-US" sz="1800" dirty="0">
                <a:latin typeface="Calibri" panose="020F0502020204030204" pitchFamily="34" charset="0"/>
                <a:cs typeface="Calibri" panose="020F0502020204030204" pitchFamily="34" charset="0"/>
              </a:rPr>
              <a:t>economic inequality </a:t>
            </a:r>
            <a:r>
              <a:rPr lang="en-US" sz="1800" dirty="0">
                <a:effectLst/>
                <a:latin typeface="Calibri" panose="020F0502020204030204" pitchFamily="34" charset="0"/>
                <a:cs typeface="Calibri" panose="020F0502020204030204" pitchFamily="34" charset="0"/>
              </a:rPr>
              <a:t>can alter life expectancy</a:t>
            </a:r>
            <a:r>
              <a:rPr lang="en-US" sz="1800" dirty="0">
                <a:latin typeface="Calibri" panose="020F0502020204030204" pitchFamily="34" charset="0"/>
                <a:cs typeface="Calibri" panose="020F0502020204030204" pitchFamily="34" charset="0"/>
              </a:rPr>
              <a:t>.</a:t>
            </a:r>
            <a:endParaRPr lang="en-US" sz="1800" dirty="0">
              <a:effectLst/>
              <a:latin typeface="Calibri" panose="020F0502020204030204" pitchFamily="34" charset="0"/>
              <a:cs typeface="Calibri" panose="020F0502020204030204" pitchFamily="34" charset="0"/>
            </a:endParaRPr>
          </a:p>
          <a:p>
            <a:r>
              <a:rPr lang="en-US" sz="1800" dirty="0">
                <a:effectLst/>
                <a:latin typeface="Calibri" panose="020F0502020204030204" pitchFamily="34" charset="0"/>
                <a:cs typeface="Calibri" panose="020F0502020204030204" pitchFamily="34" charset="0"/>
              </a:rPr>
              <a:t>Gather more data on life expectancy and income inequality during the COVID-19 pandemic</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Possibly more progressive fiscal policies that reduce  economic inequality (</a:t>
            </a:r>
            <a:r>
              <a:rPr lang="en-US" sz="1800">
                <a:latin typeface="Calibri" panose="020F0502020204030204" pitchFamily="34" charset="0"/>
                <a:cs typeface="Calibri" panose="020F0502020204030204" pitchFamily="34" charset="0"/>
              </a:rPr>
              <a:t>politically controversial)?</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387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9C5-87D3-4DB7-90FF-913C33258787}"/>
              </a:ext>
            </a:extLst>
          </p:cNvPr>
          <p:cNvSpPr>
            <a:spLocks noGrp="1"/>
          </p:cNvSpPr>
          <p:nvPr>
            <p:ph type="title"/>
          </p:nvPr>
        </p:nvSpPr>
        <p:spPr>
          <a:xfrm>
            <a:off x="1066800" y="642594"/>
            <a:ext cx="10058400" cy="500406"/>
          </a:xfrm>
        </p:spPr>
        <p:txBody>
          <a:bodyPr>
            <a:normAutofit fontScale="90000"/>
          </a:bodyPr>
          <a:lstStyle/>
          <a:p>
            <a:pPr algn="ctr"/>
            <a:r>
              <a:rPr lang="en-US" b="1" dirty="0"/>
              <a:t>The Disconnect</a:t>
            </a:r>
          </a:p>
        </p:txBody>
      </p:sp>
      <p:pic>
        <p:nvPicPr>
          <p:cNvPr id="4" name="Picture 3">
            <a:extLst>
              <a:ext uri="{FF2B5EF4-FFF2-40B4-BE49-F238E27FC236}">
                <a16:creationId xmlns:a16="http://schemas.microsoft.com/office/drawing/2014/main" id="{E571D37A-4F0C-48FD-82B1-771D86413552}"/>
              </a:ext>
            </a:extLst>
          </p:cNvPr>
          <p:cNvPicPr>
            <a:picLocks noChangeAspect="1"/>
          </p:cNvPicPr>
          <p:nvPr/>
        </p:nvPicPr>
        <p:blipFill>
          <a:blip r:embed="rId3"/>
          <a:stretch>
            <a:fillRect/>
          </a:stretch>
        </p:blipFill>
        <p:spPr>
          <a:xfrm>
            <a:off x="1964871" y="1609044"/>
            <a:ext cx="3752850" cy="4040642"/>
          </a:xfrm>
          <a:prstGeom prst="rect">
            <a:avLst/>
          </a:prstGeom>
        </p:spPr>
      </p:pic>
      <p:pic>
        <p:nvPicPr>
          <p:cNvPr id="5" name="Picture 4">
            <a:extLst>
              <a:ext uri="{FF2B5EF4-FFF2-40B4-BE49-F238E27FC236}">
                <a16:creationId xmlns:a16="http://schemas.microsoft.com/office/drawing/2014/main" id="{5CD26FB0-5D2F-4521-B2A0-1E36D978FAF4}"/>
              </a:ext>
            </a:extLst>
          </p:cNvPr>
          <p:cNvPicPr>
            <a:picLocks noChangeAspect="1"/>
          </p:cNvPicPr>
          <p:nvPr/>
        </p:nvPicPr>
        <p:blipFill>
          <a:blip r:embed="rId4"/>
          <a:stretch>
            <a:fillRect/>
          </a:stretch>
        </p:blipFill>
        <p:spPr>
          <a:xfrm>
            <a:off x="6259286" y="1609044"/>
            <a:ext cx="3638550" cy="4040642"/>
          </a:xfrm>
          <a:prstGeom prst="rect">
            <a:avLst/>
          </a:prstGeom>
        </p:spPr>
      </p:pic>
      <p:sp>
        <p:nvSpPr>
          <p:cNvPr id="3" name="TextBox 2">
            <a:extLst>
              <a:ext uri="{FF2B5EF4-FFF2-40B4-BE49-F238E27FC236}">
                <a16:creationId xmlns:a16="http://schemas.microsoft.com/office/drawing/2014/main" id="{2499749D-8F30-45FB-AF50-06873DE221B9}"/>
              </a:ext>
            </a:extLst>
          </p:cNvPr>
          <p:cNvSpPr txBox="1"/>
          <p:nvPr/>
        </p:nvSpPr>
        <p:spPr>
          <a:xfrm>
            <a:off x="538842" y="6057900"/>
            <a:ext cx="2890158" cy="307777"/>
          </a:xfrm>
          <a:prstGeom prst="rect">
            <a:avLst/>
          </a:prstGeom>
          <a:noFill/>
        </p:spPr>
        <p:txBody>
          <a:bodyPr wrap="square" rtlCol="0">
            <a:spAutoFit/>
          </a:bodyPr>
          <a:lstStyle/>
          <a:p>
            <a:r>
              <a:rPr lang="en-US" sz="1400" b="1" dirty="0"/>
              <a:t>Pew Research Jan 2020</a:t>
            </a:r>
          </a:p>
        </p:txBody>
      </p:sp>
    </p:spTree>
    <p:extLst>
      <p:ext uri="{BB962C8B-B14F-4D97-AF65-F5344CB8AC3E}">
        <p14:creationId xmlns:p14="http://schemas.microsoft.com/office/powerpoint/2010/main" val="19242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Political Solutions Seem Less Likely…</a:t>
            </a:r>
          </a:p>
        </p:txBody>
      </p:sp>
      <p:pic>
        <p:nvPicPr>
          <p:cNvPr id="5" name="Picture 4">
            <a:extLst>
              <a:ext uri="{FF2B5EF4-FFF2-40B4-BE49-F238E27FC236}">
                <a16:creationId xmlns:a16="http://schemas.microsoft.com/office/drawing/2014/main" id="{6064E6FC-B4F7-4AED-9A52-33D682D41F4E}"/>
              </a:ext>
            </a:extLst>
          </p:cNvPr>
          <p:cNvPicPr>
            <a:picLocks noChangeAspect="1"/>
          </p:cNvPicPr>
          <p:nvPr/>
        </p:nvPicPr>
        <p:blipFill>
          <a:blip r:embed="rId3"/>
          <a:stretch>
            <a:fillRect/>
          </a:stretch>
        </p:blipFill>
        <p:spPr>
          <a:xfrm>
            <a:off x="6417127" y="1330778"/>
            <a:ext cx="5715000" cy="4884627"/>
          </a:xfrm>
          <a:prstGeom prst="rect">
            <a:avLst/>
          </a:prstGeom>
        </p:spPr>
      </p:pic>
      <p:pic>
        <p:nvPicPr>
          <p:cNvPr id="6" name="Picture 5">
            <a:extLst>
              <a:ext uri="{FF2B5EF4-FFF2-40B4-BE49-F238E27FC236}">
                <a16:creationId xmlns:a16="http://schemas.microsoft.com/office/drawing/2014/main" id="{25D27322-92DF-4DDB-B706-BE59F0F0A6EA}"/>
              </a:ext>
            </a:extLst>
          </p:cNvPr>
          <p:cNvPicPr>
            <a:picLocks noChangeAspect="1"/>
          </p:cNvPicPr>
          <p:nvPr/>
        </p:nvPicPr>
        <p:blipFill>
          <a:blip r:embed="rId4"/>
          <a:stretch>
            <a:fillRect/>
          </a:stretch>
        </p:blipFill>
        <p:spPr>
          <a:xfrm>
            <a:off x="14961" y="1330778"/>
            <a:ext cx="6206226" cy="4884627"/>
          </a:xfrm>
          <a:prstGeom prst="rect">
            <a:avLst/>
          </a:prstGeom>
        </p:spPr>
      </p:pic>
    </p:spTree>
    <p:extLst>
      <p:ext uri="{BB962C8B-B14F-4D97-AF65-F5344CB8AC3E}">
        <p14:creationId xmlns:p14="http://schemas.microsoft.com/office/powerpoint/2010/main" val="314975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(Right).</a:t>
            </a:r>
          </a:p>
        </p:txBody>
      </p:sp>
      <p:pic>
        <p:nvPicPr>
          <p:cNvPr id="4" name="Picture 3">
            <a:extLst>
              <a:ext uri="{FF2B5EF4-FFF2-40B4-BE49-F238E27FC236}">
                <a16:creationId xmlns:a16="http://schemas.microsoft.com/office/drawing/2014/main" id="{15759049-F9B5-4A5D-9529-DEF842649910}"/>
              </a:ext>
            </a:extLst>
          </p:cNvPr>
          <p:cNvPicPr>
            <a:picLocks noChangeAspect="1"/>
          </p:cNvPicPr>
          <p:nvPr/>
        </p:nvPicPr>
        <p:blipFill>
          <a:blip r:embed="rId3"/>
          <a:stretch>
            <a:fillRect/>
          </a:stretch>
        </p:blipFill>
        <p:spPr>
          <a:xfrm>
            <a:off x="3292250" y="1748663"/>
            <a:ext cx="5644923" cy="4619482"/>
          </a:xfrm>
          <a:prstGeom prst="rect">
            <a:avLst/>
          </a:prstGeom>
        </p:spPr>
      </p:pic>
      <p:sp>
        <p:nvSpPr>
          <p:cNvPr id="7" name="Title 1">
            <a:extLst>
              <a:ext uri="{FF2B5EF4-FFF2-40B4-BE49-F238E27FC236}">
                <a16:creationId xmlns:a16="http://schemas.microsoft.com/office/drawing/2014/main" id="{F9EB4E71-0206-4055-9A7F-0712B920CEDB}"/>
              </a:ext>
            </a:extLst>
          </p:cNvPr>
          <p:cNvSpPr txBox="1">
            <a:spLocks/>
          </p:cNvSpPr>
          <p:nvPr/>
        </p:nvSpPr>
        <p:spPr>
          <a:xfrm>
            <a:off x="3292250" y="1016012"/>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dirty="0"/>
              <a:t>Tax Cuts and Jobs Act of 2017</a:t>
            </a:r>
          </a:p>
        </p:txBody>
      </p:sp>
    </p:spTree>
    <p:extLst>
      <p:ext uri="{BB962C8B-B14F-4D97-AF65-F5344CB8AC3E}">
        <p14:creationId xmlns:p14="http://schemas.microsoft.com/office/powerpoint/2010/main" val="343053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F308-6E33-4A3F-9CA1-BBD7BE4BC20C}"/>
              </a:ext>
            </a:extLst>
          </p:cNvPr>
          <p:cNvSpPr>
            <a:spLocks noGrp="1"/>
          </p:cNvSpPr>
          <p:nvPr>
            <p:ph type="title"/>
          </p:nvPr>
        </p:nvSpPr>
        <p:spPr>
          <a:xfrm>
            <a:off x="1066800" y="476338"/>
            <a:ext cx="10058400" cy="593926"/>
          </a:xfrm>
        </p:spPr>
        <p:txBody>
          <a:bodyPr>
            <a:normAutofit/>
          </a:bodyPr>
          <a:lstStyle/>
          <a:p>
            <a:pPr algn="ctr"/>
            <a:r>
              <a:rPr lang="en-US" sz="2800" b="1" dirty="0"/>
              <a:t>The Impetus Behind The Inquiry</a:t>
            </a:r>
          </a:p>
        </p:txBody>
      </p:sp>
      <p:sp>
        <p:nvSpPr>
          <p:cNvPr id="5" name="Rectangle 1">
            <a:extLst>
              <a:ext uri="{FF2B5EF4-FFF2-40B4-BE49-F238E27FC236}">
                <a16:creationId xmlns:a16="http://schemas.microsoft.com/office/drawing/2014/main" id="{EE0510E8-93C9-4EB2-8D5C-A9292ED98373}"/>
              </a:ext>
            </a:extLst>
          </p:cNvPr>
          <p:cNvSpPr txBox="1">
            <a:spLocks noChangeArrowheads="1"/>
          </p:cNvSpPr>
          <p:nvPr/>
        </p:nvSpPr>
        <p:spPr bwMode="auto">
          <a:xfrm>
            <a:off x="650298" y="1039632"/>
            <a:ext cx="107684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182880" indent="-182880" algn="l" defTabSz="914400" rtl="0" eaLnBrk="0" fontAlgn="base" latinLnBrk="0" hangingPunct="0">
              <a:lnSpc>
                <a:spcPct val="110000"/>
              </a:lnSpc>
              <a:spcBef>
                <a:spcPct val="0"/>
              </a:spcBef>
              <a:spcAft>
                <a:spcPct val="0"/>
              </a:spcAft>
              <a:buClr>
                <a:schemeClr val="tx1">
                  <a:lumMod val="85000"/>
                  <a:lumOff val="15000"/>
                </a:schemeClr>
              </a:buClr>
              <a:buFont typeface="Garamond" pitchFamily="18" charset="0"/>
              <a:buChar char="◦"/>
              <a:defRPr sz="1500" kern="120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3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9pPr>
          </a:lstStyle>
          <a:p>
            <a:pPr marL="342900" indent="-342900">
              <a:lnSpc>
                <a:spcPct val="100000"/>
              </a:lnSpc>
              <a:buClrTx/>
              <a:buFontTx/>
              <a:buAutoNum type="arabicPeriod"/>
            </a:pPr>
            <a:r>
              <a:rPr lang="en-US" altLang="en-US" sz="1800" dirty="0"/>
              <a:t>This is research is based on political economy which is an area of study</a:t>
            </a:r>
          </a:p>
          <a:p>
            <a:pPr marL="342900" indent="-342900">
              <a:lnSpc>
                <a:spcPct val="100000"/>
              </a:lnSpc>
              <a:buClrTx/>
              <a:buFontTx/>
              <a:buAutoNum type="arabicPeriod"/>
            </a:pPr>
            <a:r>
              <a:rPr lang="en-US" altLang="en-US" sz="1800" dirty="0"/>
              <a:t>The people I deployed with and their families voted for political extremes (Trump, Sanders) and not moderate candidates. Why are moderates politically less viable candidates?</a:t>
            </a:r>
          </a:p>
        </p:txBody>
      </p:sp>
      <p:pic>
        <p:nvPicPr>
          <p:cNvPr id="6" name="Picture 5">
            <a:extLst>
              <a:ext uri="{FF2B5EF4-FFF2-40B4-BE49-F238E27FC236}">
                <a16:creationId xmlns:a16="http://schemas.microsoft.com/office/drawing/2014/main" id="{BDD6EB88-BF67-4FE7-BFAD-8B6E4904777F}"/>
              </a:ext>
            </a:extLst>
          </p:cNvPr>
          <p:cNvPicPr>
            <a:picLocks noChangeAspect="1"/>
          </p:cNvPicPr>
          <p:nvPr/>
        </p:nvPicPr>
        <p:blipFill>
          <a:blip r:embed="rId3"/>
          <a:stretch>
            <a:fillRect/>
          </a:stretch>
        </p:blipFill>
        <p:spPr>
          <a:xfrm>
            <a:off x="889720" y="2186462"/>
            <a:ext cx="5252403" cy="3892220"/>
          </a:xfrm>
          <a:prstGeom prst="rect">
            <a:avLst/>
          </a:prstGeom>
        </p:spPr>
      </p:pic>
      <p:pic>
        <p:nvPicPr>
          <p:cNvPr id="8" name="Picture 7">
            <a:extLst>
              <a:ext uri="{FF2B5EF4-FFF2-40B4-BE49-F238E27FC236}">
                <a16:creationId xmlns:a16="http://schemas.microsoft.com/office/drawing/2014/main" id="{12135DDE-CAE9-4F88-B937-279C8D917D93}"/>
              </a:ext>
            </a:extLst>
          </p:cNvPr>
          <p:cNvPicPr>
            <a:picLocks noChangeAspect="1"/>
          </p:cNvPicPr>
          <p:nvPr/>
        </p:nvPicPr>
        <p:blipFill>
          <a:blip r:embed="rId4"/>
          <a:stretch>
            <a:fillRect/>
          </a:stretch>
        </p:blipFill>
        <p:spPr>
          <a:xfrm>
            <a:off x="6117212" y="2196852"/>
            <a:ext cx="5252403" cy="3892219"/>
          </a:xfrm>
          <a:prstGeom prst="rect">
            <a:avLst/>
          </a:prstGeom>
        </p:spPr>
      </p:pic>
    </p:spTree>
    <p:extLst>
      <p:ext uri="{BB962C8B-B14F-4D97-AF65-F5344CB8AC3E}">
        <p14:creationId xmlns:p14="http://schemas.microsoft.com/office/powerpoint/2010/main" val="48611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(Left).</a:t>
            </a:r>
          </a:p>
        </p:txBody>
      </p:sp>
      <p:sp>
        <p:nvSpPr>
          <p:cNvPr id="9" name="Title 1">
            <a:extLst>
              <a:ext uri="{FF2B5EF4-FFF2-40B4-BE49-F238E27FC236}">
                <a16:creationId xmlns:a16="http://schemas.microsoft.com/office/drawing/2014/main" id="{30A005C7-D074-4A37-B3F3-8B5A0CED2904}"/>
              </a:ext>
            </a:extLst>
          </p:cNvPr>
          <p:cNvSpPr txBox="1">
            <a:spLocks/>
          </p:cNvSpPr>
          <p:nvPr/>
        </p:nvSpPr>
        <p:spPr>
          <a:xfrm>
            <a:off x="3467098" y="964233"/>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i="0" dirty="0">
                <a:solidFill>
                  <a:srgbClr val="0B0B0B"/>
                </a:solidFill>
                <a:effectLst/>
                <a:latin typeface="Roboto Condensed"/>
              </a:rPr>
              <a:t>American Rescue Plan </a:t>
            </a:r>
            <a:r>
              <a:rPr lang="en-US" sz="2400" b="1" dirty="0"/>
              <a:t>of 2021</a:t>
            </a:r>
          </a:p>
        </p:txBody>
      </p:sp>
      <p:pic>
        <p:nvPicPr>
          <p:cNvPr id="11" name="Picture 10">
            <a:extLst>
              <a:ext uri="{FF2B5EF4-FFF2-40B4-BE49-F238E27FC236}">
                <a16:creationId xmlns:a16="http://schemas.microsoft.com/office/drawing/2014/main" id="{C4EB901B-DDA2-4074-8741-E70D97468AEF}"/>
              </a:ext>
            </a:extLst>
          </p:cNvPr>
          <p:cNvPicPr>
            <a:picLocks noChangeAspect="1"/>
          </p:cNvPicPr>
          <p:nvPr/>
        </p:nvPicPr>
        <p:blipFill>
          <a:blip r:embed="rId3"/>
          <a:stretch>
            <a:fillRect/>
          </a:stretch>
        </p:blipFill>
        <p:spPr>
          <a:xfrm>
            <a:off x="462639" y="1538424"/>
            <a:ext cx="5792688" cy="4892385"/>
          </a:xfrm>
          <a:prstGeom prst="rect">
            <a:avLst/>
          </a:prstGeom>
        </p:spPr>
      </p:pic>
      <p:pic>
        <p:nvPicPr>
          <p:cNvPr id="4" name="Picture 3">
            <a:extLst>
              <a:ext uri="{FF2B5EF4-FFF2-40B4-BE49-F238E27FC236}">
                <a16:creationId xmlns:a16="http://schemas.microsoft.com/office/drawing/2014/main" id="{360C2B36-6D62-4511-B036-260BED50DD64}"/>
              </a:ext>
            </a:extLst>
          </p:cNvPr>
          <p:cNvPicPr>
            <a:picLocks noChangeAspect="1"/>
          </p:cNvPicPr>
          <p:nvPr/>
        </p:nvPicPr>
        <p:blipFill>
          <a:blip r:embed="rId4"/>
          <a:stretch>
            <a:fillRect/>
          </a:stretch>
        </p:blipFill>
        <p:spPr>
          <a:xfrm>
            <a:off x="6225641" y="1538424"/>
            <a:ext cx="5503720" cy="4892385"/>
          </a:xfrm>
          <a:prstGeom prst="rect">
            <a:avLst/>
          </a:prstGeom>
        </p:spPr>
      </p:pic>
    </p:spTree>
    <p:extLst>
      <p:ext uri="{BB962C8B-B14F-4D97-AF65-F5344CB8AC3E}">
        <p14:creationId xmlns:p14="http://schemas.microsoft.com/office/powerpoint/2010/main" val="13414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b="1" dirty="0">
                <a:solidFill>
                  <a:schemeClr val="bg1"/>
                </a:solidFill>
              </a:rPr>
              <a:t>ENDING</a:t>
            </a:r>
            <a:r>
              <a:rPr lang="en-US" sz="2800" dirty="0">
                <a:solidFill>
                  <a:schemeClr val="bg1"/>
                </a:solidFill>
              </a:rPr>
              <a:t> </a:t>
            </a:r>
          </a:p>
        </p:txBody>
      </p:sp>
      <p:pic>
        <p:nvPicPr>
          <p:cNvPr id="8" name="Picture 7">
            <a:extLst>
              <a:ext uri="{FF2B5EF4-FFF2-40B4-BE49-F238E27FC236}">
                <a16:creationId xmlns:a16="http://schemas.microsoft.com/office/drawing/2014/main" id="{B2F86052-6E1F-4E56-8183-BE4BAF53DDF5}"/>
              </a:ext>
            </a:extLst>
          </p:cNvPr>
          <p:cNvPicPr>
            <a:picLocks noChangeAspect="1"/>
          </p:cNvPicPr>
          <p:nvPr/>
        </p:nvPicPr>
        <p:blipFill>
          <a:blip r:embed="rId3"/>
          <a:stretch>
            <a:fillRect/>
          </a:stretch>
        </p:blipFill>
        <p:spPr>
          <a:xfrm>
            <a:off x="1629101" y="1660074"/>
            <a:ext cx="8988875" cy="3389394"/>
          </a:xfrm>
          <a:prstGeom prst="rect">
            <a:avLst/>
          </a:prstGeom>
        </p:spPr>
      </p:pic>
    </p:spTree>
    <p:extLst>
      <p:ext uri="{BB962C8B-B14F-4D97-AF65-F5344CB8AC3E}">
        <p14:creationId xmlns:p14="http://schemas.microsoft.com/office/powerpoint/2010/main" val="141889267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A31B1-97B9-462C-938E-E0108CCDA3B5}"/>
              </a:ext>
            </a:extLst>
          </p:cNvPr>
          <p:cNvSpPr>
            <a:spLocks noGrp="1"/>
          </p:cNvSpPr>
          <p:nvPr>
            <p:ph idx="1"/>
          </p:nvPr>
        </p:nvSpPr>
        <p:spPr>
          <a:xfrm>
            <a:off x="1066800" y="1163782"/>
            <a:ext cx="10058400" cy="4788962"/>
          </a:xfrm>
        </p:spPr>
        <p:txBody>
          <a:bodyPr/>
          <a:lstStyle/>
          <a:p>
            <a:r>
              <a:rPr lang="en-US" dirty="0"/>
              <a:t>The Congressional Budget Office (CBO) . The Distribution of Household Income, 2017. https://www.cbo.gov/system/files/2020-10/56575-Household-Income.pdf</a:t>
            </a:r>
          </a:p>
          <a:p>
            <a:r>
              <a:rPr lang="en-US" dirty="0"/>
              <a:t>The St. Louis Federal Reserve Bank. Federal Reserve Economic Data. Median Net Worth by Income Percentile. https://fred.stlouisfed.org/series/WFRBSB50215</a:t>
            </a:r>
          </a:p>
          <a:p>
            <a:r>
              <a:rPr lang="en-US" dirty="0"/>
              <a:t>Raj Chetty, PhD1; Michael </a:t>
            </a:r>
            <a:r>
              <a:rPr lang="en-US" dirty="0" err="1"/>
              <a:t>Stepner</a:t>
            </a:r>
            <a:r>
              <a:rPr lang="en-US" dirty="0"/>
              <a:t>, BA2; Sarah Abraham, BA2; et al. The Association Between Income and Life Expectancy in the United States, 2001-2014. https://jamanetwork.com/journals/jama/article-abstract/2513561?utm_campaign=articlePDF&amp;utm_medium=articlePDFlink&amp;utm_source=articlePDF&amp;utm_content=jama.2019.16932</a:t>
            </a:r>
          </a:p>
          <a:p>
            <a:r>
              <a:rPr lang="en-US" dirty="0"/>
              <a:t>Harvard University. Opportunity Insight Project. Income and Life Expectancy: National Life Expectancy Estimates by Gender and Income Percentile.  </a:t>
            </a:r>
            <a:r>
              <a:rPr lang="en-US" dirty="0">
                <a:hlinkClick r:id="rId2"/>
              </a:rPr>
              <a:t>https://opportunityinsights.org/data/</a:t>
            </a:r>
            <a:endParaRPr lang="en-US" dirty="0"/>
          </a:p>
          <a:p>
            <a:r>
              <a:rPr lang="en-US" dirty="0"/>
              <a:t>Harvard University. Opportunity Insight Project. Neighborhood Characteristics by Census Tract. </a:t>
            </a:r>
            <a:r>
              <a:rPr lang="en-US" dirty="0">
                <a:hlinkClick r:id="rId2"/>
              </a:rPr>
              <a:t>https://opportunityinsights.org/data/</a:t>
            </a:r>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A968F175-F079-41A2-BE35-5A2D2B73A745}"/>
              </a:ext>
            </a:extLst>
          </p:cNvPr>
          <p:cNvSpPr>
            <a:spLocks noGrp="1"/>
          </p:cNvSpPr>
          <p:nvPr>
            <p:ph type="title"/>
          </p:nvPr>
        </p:nvSpPr>
        <p:spPr>
          <a:xfrm>
            <a:off x="1066800" y="476338"/>
            <a:ext cx="10058400" cy="593926"/>
          </a:xfrm>
        </p:spPr>
        <p:txBody>
          <a:bodyPr>
            <a:normAutofit/>
          </a:bodyPr>
          <a:lstStyle/>
          <a:p>
            <a:pPr algn="ctr"/>
            <a:r>
              <a:rPr lang="en-US" sz="2800" b="1" dirty="0"/>
              <a:t>Data Sources</a:t>
            </a:r>
          </a:p>
        </p:txBody>
      </p:sp>
    </p:spTree>
    <p:extLst>
      <p:ext uri="{BB962C8B-B14F-4D97-AF65-F5344CB8AC3E}">
        <p14:creationId xmlns:p14="http://schemas.microsoft.com/office/powerpoint/2010/main" val="118185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C1B13-93E3-46E2-9620-A881CA305630}"/>
              </a:ext>
            </a:extLst>
          </p:cNvPr>
          <p:cNvPicPr>
            <a:picLocks noChangeAspect="1"/>
          </p:cNvPicPr>
          <p:nvPr/>
        </p:nvPicPr>
        <p:blipFill>
          <a:blip r:embed="rId3"/>
          <a:stretch>
            <a:fillRect/>
          </a:stretch>
        </p:blipFill>
        <p:spPr>
          <a:xfrm>
            <a:off x="1499756" y="27710"/>
            <a:ext cx="9071264" cy="6657358"/>
          </a:xfrm>
          <a:prstGeom prst="rect">
            <a:avLst/>
          </a:prstGeom>
        </p:spPr>
      </p:pic>
    </p:spTree>
    <p:extLst>
      <p:ext uri="{BB962C8B-B14F-4D97-AF65-F5344CB8AC3E}">
        <p14:creationId xmlns:p14="http://schemas.microsoft.com/office/powerpoint/2010/main" val="24779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C719-7B55-4841-9232-798B2289AC34}"/>
              </a:ext>
            </a:extLst>
          </p:cNvPr>
          <p:cNvSpPr>
            <a:spLocks noGrp="1"/>
          </p:cNvSpPr>
          <p:nvPr>
            <p:ph type="title"/>
          </p:nvPr>
        </p:nvSpPr>
        <p:spPr/>
        <p:txBody>
          <a:bodyPr/>
          <a:lstStyle/>
          <a:p>
            <a:endParaRPr lang="en-US"/>
          </a:p>
        </p:txBody>
      </p:sp>
      <p:pic>
        <p:nvPicPr>
          <p:cNvPr id="8" name="Content Placeholder 7" descr="Chart, line chart&#10;&#10;Description automatically generated">
            <a:extLst>
              <a:ext uri="{FF2B5EF4-FFF2-40B4-BE49-F238E27FC236}">
                <a16:creationId xmlns:a16="http://schemas.microsoft.com/office/drawing/2014/main" id="{816782C7-66B2-4A14-B800-6DC02AFA6B12}"/>
              </a:ext>
            </a:extLst>
          </p:cNvPr>
          <p:cNvPicPr>
            <a:picLocks noGrp="1" noChangeAspect="1"/>
          </p:cNvPicPr>
          <p:nvPr>
            <p:ph idx="1"/>
          </p:nvPr>
        </p:nvPicPr>
        <p:blipFill>
          <a:blip r:embed="rId3"/>
          <a:stretch>
            <a:fillRect/>
          </a:stretch>
        </p:blipFill>
        <p:spPr>
          <a:xfrm>
            <a:off x="3208735" y="2103438"/>
            <a:ext cx="5774530" cy="3849687"/>
          </a:xfrm>
        </p:spPr>
      </p:pic>
      <p:pic>
        <p:nvPicPr>
          <p:cNvPr id="4" name="Picture 3">
            <a:extLst>
              <a:ext uri="{FF2B5EF4-FFF2-40B4-BE49-F238E27FC236}">
                <a16:creationId xmlns:a16="http://schemas.microsoft.com/office/drawing/2014/main" id="{3A7D6154-7F1F-4E6E-A277-2B8CF73FEA8D}"/>
              </a:ext>
            </a:extLst>
          </p:cNvPr>
          <p:cNvPicPr>
            <a:picLocks noChangeAspect="1"/>
          </p:cNvPicPr>
          <p:nvPr/>
        </p:nvPicPr>
        <p:blipFill>
          <a:blip r:embed="rId4"/>
          <a:stretch>
            <a:fillRect/>
          </a:stretch>
        </p:blipFill>
        <p:spPr>
          <a:xfrm>
            <a:off x="952500" y="0"/>
            <a:ext cx="10287000" cy="6858000"/>
          </a:xfrm>
          <a:prstGeom prst="rect">
            <a:avLst/>
          </a:prstGeom>
        </p:spPr>
      </p:pic>
      <p:pic>
        <p:nvPicPr>
          <p:cNvPr id="5" name="Picture 4">
            <a:extLst>
              <a:ext uri="{FF2B5EF4-FFF2-40B4-BE49-F238E27FC236}">
                <a16:creationId xmlns:a16="http://schemas.microsoft.com/office/drawing/2014/main" id="{BC468F07-7483-4E02-B86E-0CE7DFBE76FD}"/>
              </a:ext>
            </a:extLst>
          </p:cNvPr>
          <p:cNvPicPr>
            <a:picLocks noChangeAspect="1"/>
          </p:cNvPicPr>
          <p:nvPr/>
        </p:nvPicPr>
        <p:blipFill>
          <a:blip r:embed="rId5"/>
          <a:stretch>
            <a:fillRect/>
          </a:stretch>
        </p:blipFill>
        <p:spPr>
          <a:xfrm>
            <a:off x="1480919" y="1079311"/>
            <a:ext cx="1882303" cy="1577477"/>
          </a:xfrm>
          <a:prstGeom prst="rect">
            <a:avLst/>
          </a:prstGeom>
        </p:spPr>
      </p:pic>
      <p:pic>
        <p:nvPicPr>
          <p:cNvPr id="6" name="Picture 5">
            <a:extLst>
              <a:ext uri="{FF2B5EF4-FFF2-40B4-BE49-F238E27FC236}">
                <a16:creationId xmlns:a16="http://schemas.microsoft.com/office/drawing/2014/main" id="{47E262EA-15F0-40E9-A57F-B1B6F96402E3}"/>
              </a:ext>
            </a:extLst>
          </p:cNvPr>
          <p:cNvPicPr>
            <a:picLocks noChangeAspect="1"/>
          </p:cNvPicPr>
          <p:nvPr/>
        </p:nvPicPr>
        <p:blipFill>
          <a:blip r:embed="rId6"/>
          <a:stretch>
            <a:fillRect/>
          </a:stretch>
        </p:blipFill>
        <p:spPr>
          <a:xfrm>
            <a:off x="9004581" y="2625020"/>
            <a:ext cx="1889924" cy="1607959"/>
          </a:xfrm>
          <a:prstGeom prst="rect">
            <a:avLst/>
          </a:prstGeom>
        </p:spPr>
      </p:pic>
    </p:spTree>
    <p:extLst>
      <p:ext uri="{BB962C8B-B14F-4D97-AF65-F5344CB8AC3E}">
        <p14:creationId xmlns:p14="http://schemas.microsoft.com/office/powerpoint/2010/main" val="104592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2B1E-300D-4B57-99D2-971DFA376D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542FB5-173A-4AC9-BC59-0613AF2CB945}"/>
              </a:ext>
            </a:extLst>
          </p:cNvPr>
          <p:cNvSpPr>
            <a:spLocks noGrp="1"/>
          </p:cNvSpPr>
          <p:nvPr>
            <p:ph idx="1"/>
          </p:nvPr>
        </p:nvSpPr>
        <p:spPr/>
        <p:txBody>
          <a:bodyPr/>
          <a:lstStyle/>
          <a:p>
            <a:endParaRPr lang="en-US"/>
          </a:p>
        </p:txBody>
      </p:sp>
      <p:grpSp>
        <p:nvGrpSpPr>
          <p:cNvPr id="4" name="Group 4">
            <a:extLst>
              <a:ext uri="{FF2B5EF4-FFF2-40B4-BE49-F238E27FC236}">
                <a16:creationId xmlns:a16="http://schemas.microsoft.com/office/drawing/2014/main" id="{E1E2C646-567F-4A36-A011-98980590E542}"/>
              </a:ext>
            </a:extLst>
          </p:cNvPr>
          <p:cNvGrpSpPr>
            <a:grpSpLocks noChangeAspect="1"/>
          </p:cNvGrpSpPr>
          <p:nvPr/>
        </p:nvGrpSpPr>
        <p:grpSpPr bwMode="auto">
          <a:xfrm>
            <a:off x="0" y="103188"/>
            <a:ext cx="12066814" cy="6651625"/>
            <a:chOff x="0" y="65"/>
            <a:chExt cx="5760" cy="4190"/>
          </a:xfrm>
        </p:grpSpPr>
        <p:sp>
          <p:nvSpPr>
            <p:cNvPr id="5" name="AutoShape 3">
              <a:extLst>
                <a:ext uri="{FF2B5EF4-FFF2-40B4-BE49-F238E27FC236}">
                  <a16:creationId xmlns:a16="http://schemas.microsoft.com/office/drawing/2014/main" id="{F5F01924-7118-4168-8DA7-5E5CDA00A1D6}"/>
                </a:ext>
              </a:extLst>
            </p:cNvPr>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a:extLst>
                <a:ext uri="{FF2B5EF4-FFF2-40B4-BE49-F238E27FC236}">
                  <a16:creationId xmlns:a16="http://schemas.microsoft.com/office/drawing/2014/main" id="{605A617E-E8F0-4A60-AAC0-F7E237C5E5D2}"/>
                </a:ext>
              </a:extLst>
            </p:cNvPr>
            <p:cNvGrpSpPr>
              <a:grpSpLocks/>
            </p:cNvGrpSpPr>
            <p:nvPr/>
          </p:nvGrpSpPr>
          <p:grpSpPr bwMode="auto">
            <a:xfrm>
              <a:off x="548" y="449"/>
              <a:ext cx="5083" cy="3216"/>
              <a:chOff x="548" y="449"/>
              <a:chExt cx="5083" cy="3216"/>
            </a:xfrm>
          </p:grpSpPr>
          <p:sp>
            <p:nvSpPr>
              <p:cNvPr id="48" name="Rectangle 7">
                <a:extLst>
                  <a:ext uri="{FF2B5EF4-FFF2-40B4-BE49-F238E27FC236}">
                    <a16:creationId xmlns:a16="http://schemas.microsoft.com/office/drawing/2014/main" id="{798BE5AC-529A-4241-BE37-585D58FF180A}"/>
                  </a:ext>
                </a:extLst>
              </p:cNvPr>
              <p:cNvSpPr>
                <a:spLocks noChangeArrowheads="1"/>
              </p:cNvSpPr>
              <p:nvPr/>
            </p:nvSpPr>
            <p:spPr bwMode="auto">
              <a:xfrm>
                <a:off x="548" y="449"/>
                <a:ext cx="5083"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8">
                <a:extLst>
                  <a:ext uri="{FF2B5EF4-FFF2-40B4-BE49-F238E27FC236}">
                    <a16:creationId xmlns:a16="http://schemas.microsoft.com/office/drawing/2014/main" id="{7D9744FF-658A-4458-9767-348D98524811}"/>
                  </a:ext>
                </a:extLst>
              </p:cNvPr>
              <p:cNvSpPr>
                <a:spLocks noChangeShapeType="1"/>
              </p:cNvSpPr>
              <p:nvPr/>
            </p:nvSpPr>
            <p:spPr bwMode="auto">
              <a:xfrm>
                <a:off x="548" y="3571"/>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9">
                <a:extLst>
                  <a:ext uri="{FF2B5EF4-FFF2-40B4-BE49-F238E27FC236}">
                    <a16:creationId xmlns:a16="http://schemas.microsoft.com/office/drawing/2014/main" id="{E7F9691A-AC4E-40C1-BD5A-BCCA98AA069B}"/>
                  </a:ext>
                </a:extLst>
              </p:cNvPr>
              <p:cNvSpPr>
                <a:spLocks noChangeShapeType="1"/>
              </p:cNvSpPr>
              <p:nvPr/>
            </p:nvSpPr>
            <p:spPr bwMode="auto">
              <a:xfrm>
                <a:off x="548" y="2813"/>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0">
                <a:extLst>
                  <a:ext uri="{FF2B5EF4-FFF2-40B4-BE49-F238E27FC236}">
                    <a16:creationId xmlns:a16="http://schemas.microsoft.com/office/drawing/2014/main" id="{198C2713-2642-491E-AFD7-4C7F24FC85A7}"/>
                  </a:ext>
                </a:extLst>
              </p:cNvPr>
              <p:cNvSpPr>
                <a:spLocks noChangeShapeType="1"/>
              </p:cNvSpPr>
              <p:nvPr/>
            </p:nvSpPr>
            <p:spPr bwMode="auto">
              <a:xfrm>
                <a:off x="548" y="2055"/>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1">
                <a:extLst>
                  <a:ext uri="{FF2B5EF4-FFF2-40B4-BE49-F238E27FC236}">
                    <a16:creationId xmlns:a16="http://schemas.microsoft.com/office/drawing/2014/main" id="{1EDFE417-F26D-45D5-AC53-36A86ACC5AC8}"/>
                  </a:ext>
                </a:extLst>
              </p:cNvPr>
              <p:cNvSpPr>
                <a:spLocks noChangeShapeType="1"/>
              </p:cNvSpPr>
              <p:nvPr/>
            </p:nvSpPr>
            <p:spPr bwMode="auto">
              <a:xfrm>
                <a:off x="548" y="1298"/>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2">
                <a:extLst>
                  <a:ext uri="{FF2B5EF4-FFF2-40B4-BE49-F238E27FC236}">
                    <a16:creationId xmlns:a16="http://schemas.microsoft.com/office/drawing/2014/main" id="{5ECBD59A-02DB-4F5B-99C4-0C2755A0C4C8}"/>
                  </a:ext>
                </a:extLst>
              </p:cNvPr>
              <p:cNvSpPr>
                <a:spLocks noChangeShapeType="1"/>
              </p:cNvSpPr>
              <p:nvPr/>
            </p:nvSpPr>
            <p:spPr bwMode="auto">
              <a:xfrm>
                <a:off x="548" y="540"/>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13">
                <a:extLst>
                  <a:ext uri="{FF2B5EF4-FFF2-40B4-BE49-F238E27FC236}">
                    <a16:creationId xmlns:a16="http://schemas.microsoft.com/office/drawing/2014/main" id="{402723B1-0740-4979-B416-E15F74057B14}"/>
                  </a:ext>
                </a:extLst>
              </p:cNvPr>
              <p:cNvSpPr>
                <a:spLocks noChangeArrowheads="1"/>
              </p:cNvSpPr>
              <p:nvPr/>
            </p:nvSpPr>
            <p:spPr bwMode="auto">
              <a:xfrm>
                <a:off x="670" y="313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14">
                <a:extLst>
                  <a:ext uri="{FF2B5EF4-FFF2-40B4-BE49-F238E27FC236}">
                    <a16:creationId xmlns:a16="http://schemas.microsoft.com/office/drawing/2014/main" id="{7B187F0A-0B1C-4F56-86E5-29BB7C411591}"/>
                  </a:ext>
                </a:extLst>
              </p:cNvPr>
              <p:cNvSpPr>
                <a:spLocks noChangeArrowheads="1"/>
              </p:cNvSpPr>
              <p:nvPr/>
            </p:nvSpPr>
            <p:spPr bwMode="auto">
              <a:xfrm>
                <a:off x="719" y="286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15">
                <a:extLst>
                  <a:ext uri="{FF2B5EF4-FFF2-40B4-BE49-F238E27FC236}">
                    <a16:creationId xmlns:a16="http://schemas.microsoft.com/office/drawing/2014/main" id="{22052620-7022-4554-9E92-00773F20FD6D}"/>
                  </a:ext>
                </a:extLst>
              </p:cNvPr>
              <p:cNvSpPr>
                <a:spLocks noChangeArrowheads="1"/>
              </p:cNvSpPr>
              <p:nvPr/>
            </p:nvSpPr>
            <p:spPr bwMode="auto">
              <a:xfrm>
                <a:off x="768" y="27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16">
                <a:extLst>
                  <a:ext uri="{FF2B5EF4-FFF2-40B4-BE49-F238E27FC236}">
                    <a16:creationId xmlns:a16="http://schemas.microsoft.com/office/drawing/2014/main" id="{55B68051-2639-4DFB-BA71-83033834E0AC}"/>
                  </a:ext>
                </a:extLst>
              </p:cNvPr>
              <p:cNvSpPr>
                <a:spLocks noChangeArrowheads="1"/>
              </p:cNvSpPr>
              <p:nvPr/>
            </p:nvSpPr>
            <p:spPr bwMode="auto">
              <a:xfrm>
                <a:off x="817" y="26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17">
                <a:extLst>
                  <a:ext uri="{FF2B5EF4-FFF2-40B4-BE49-F238E27FC236}">
                    <a16:creationId xmlns:a16="http://schemas.microsoft.com/office/drawing/2014/main" id="{E569096C-56E6-4911-B706-00A1D46884B3}"/>
                  </a:ext>
                </a:extLst>
              </p:cNvPr>
              <p:cNvSpPr>
                <a:spLocks noChangeArrowheads="1"/>
              </p:cNvSpPr>
              <p:nvPr/>
            </p:nvSpPr>
            <p:spPr bwMode="auto">
              <a:xfrm>
                <a:off x="866" y="26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18">
                <a:extLst>
                  <a:ext uri="{FF2B5EF4-FFF2-40B4-BE49-F238E27FC236}">
                    <a16:creationId xmlns:a16="http://schemas.microsoft.com/office/drawing/2014/main" id="{F229FC7B-BA1B-4C54-8D4A-4B2212584572}"/>
                  </a:ext>
                </a:extLst>
              </p:cNvPr>
              <p:cNvSpPr>
                <a:spLocks noChangeArrowheads="1"/>
              </p:cNvSpPr>
              <p:nvPr/>
            </p:nvSpPr>
            <p:spPr bwMode="auto">
              <a:xfrm>
                <a:off x="915" y="26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19">
                <a:extLst>
                  <a:ext uri="{FF2B5EF4-FFF2-40B4-BE49-F238E27FC236}">
                    <a16:creationId xmlns:a16="http://schemas.microsoft.com/office/drawing/2014/main" id="{2174B572-C6F0-4641-B78D-EA5E499D33F2}"/>
                  </a:ext>
                </a:extLst>
              </p:cNvPr>
              <p:cNvSpPr>
                <a:spLocks noChangeArrowheads="1"/>
              </p:cNvSpPr>
              <p:nvPr/>
            </p:nvSpPr>
            <p:spPr bwMode="auto">
              <a:xfrm>
                <a:off x="963" y="26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20">
                <a:extLst>
                  <a:ext uri="{FF2B5EF4-FFF2-40B4-BE49-F238E27FC236}">
                    <a16:creationId xmlns:a16="http://schemas.microsoft.com/office/drawing/2014/main" id="{5E910ED9-E45C-4F35-9DBA-532EF210BEE5}"/>
                  </a:ext>
                </a:extLst>
              </p:cNvPr>
              <p:cNvSpPr>
                <a:spLocks noChangeArrowheads="1"/>
              </p:cNvSpPr>
              <p:nvPr/>
            </p:nvSpPr>
            <p:spPr bwMode="auto">
              <a:xfrm>
                <a:off x="1012" y="261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21">
                <a:extLst>
                  <a:ext uri="{FF2B5EF4-FFF2-40B4-BE49-F238E27FC236}">
                    <a16:creationId xmlns:a16="http://schemas.microsoft.com/office/drawing/2014/main" id="{B045F41E-8BFB-4FFE-AE3C-A275E0E300CE}"/>
                  </a:ext>
                </a:extLst>
              </p:cNvPr>
              <p:cNvSpPr>
                <a:spLocks noChangeArrowheads="1"/>
              </p:cNvSpPr>
              <p:nvPr/>
            </p:nvSpPr>
            <p:spPr bwMode="auto">
              <a:xfrm>
                <a:off x="1061" y="25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22">
                <a:extLst>
                  <a:ext uri="{FF2B5EF4-FFF2-40B4-BE49-F238E27FC236}">
                    <a16:creationId xmlns:a16="http://schemas.microsoft.com/office/drawing/2014/main" id="{0AAC8130-C525-4310-BDDE-295999741F06}"/>
                  </a:ext>
                </a:extLst>
              </p:cNvPr>
              <p:cNvSpPr>
                <a:spLocks noChangeArrowheads="1"/>
              </p:cNvSpPr>
              <p:nvPr/>
            </p:nvSpPr>
            <p:spPr bwMode="auto">
              <a:xfrm>
                <a:off x="1110" y="25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23">
                <a:extLst>
                  <a:ext uri="{FF2B5EF4-FFF2-40B4-BE49-F238E27FC236}">
                    <a16:creationId xmlns:a16="http://schemas.microsoft.com/office/drawing/2014/main" id="{FB878473-DC7C-44DA-B3C2-29CA6B8A57C4}"/>
                  </a:ext>
                </a:extLst>
              </p:cNvPr>
              <p:cNvSpPr>
                <a:spLocks noChangeArrowheads="1"/>
              </p:cNvSpPr>
              <p:nvPr/>
            </p:nvSpPr>
            <p:spPr bwMode="auto">
              <a:xfrm>
                <a:off x="1159" y="257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24">
                <a:extLst>
                  <a:ext uri="{FF2B5EF4-FFF2-40B4-BE49-F238E27FC236}">
                    <a16:creationId xmlns:a16="http://schemas.microsoft.com/office/drawing/2014/main" id="{C1C885F9-665D-43F5-B304-7041C8DD0BEA}"/>
                  </a:ext>
                </a:extLst>
              </p:cNvPr>
              <p:cNvSpPr>
                <a:spLocks noChangeArrowheads="1"/>
              </p:cNvSpPr>
              <p:nvPr/>
            </p:nvSpPr>
            <p:spPr bwMode="auto">
              <a:xfrm>
                <a:off x="1208" y="25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25">
                <a:extLst>
                  <a:ext uri="{FF2B5EF4-FFF2-40B4-BE49-F238E27FC236}">
                    <a16:creationId xmlns:a16="http://schemas.microsoft.com/office/drawing/2014/main" id="{A640DE08-8305-4D8D-8B02-FD98D64B5D65}"/>
                  </a:ext>
                </a:extLst>
              </p:cNvPr>
              <p:cNvSpPr>
                <a:spLocks noChangeArrowheads="1"/>
              </p:cNvSpPr>
              <p:nvPr/>
            </p:nvSpPr>
            <p:spPr bwMode="auto">
              <a:xfrm>
                <a:off x="1257" y="253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26">
                <a:extLst>
                  <a:ext uri="{FF2B5EF4-FFF2-40B4-BE49-F238E27FC236}">
                    <a16:creationId xmlns:a16="http://schemas.microsoft.com/office/drawing/2014/main" id="{771E5198-7E81-4249-914F-404BBAE70CE0}"/>
                  </a:ext>
                </a:extLst>
              </p:cNvPr>
              <p:cNvSpPr>
                <a:spLocks noChangeArrowheads="1"/>
              </p:cNvSpPr>
              <p:nvPr/>
            </p:nvSpPr>
            <p:spPr bwMode="auto">
              <a:xfrm>
                <a:off x="1306" y="251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27">
                <a:extLst>
                  <a:ext uri="{FF2B5EF4-FFF2-40B4-BE49-F238E27FC236}">
                    <a16:creationId xmlns:a16="http://schemas.microsoft.com/office/drawing/2014/main" id="{CC82A85F-FB81-4D92-8CF1-13B3B15C0133}"/>
                  </a:ext>
                </a:extLst>
              </p:cNvPr>
              <p:cNvSpPr>
                <a:spLocks noChangeArrowheads="1"/>
              </p:cNvSpPr>
              <p:nvPr/>
            </p:nvSpPr>
            <p:spPr bwMode="auto">
              <a:xfrm>
                <a:off x="1354" y="24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28">
                <a:extLst>
                  <a:ext uri="{FF2B5EF4-FFF2-40B4-BE49-F238E27FC236}">
                    <a16:creationId xmlns:a16="http://schemas.microsoft.com/office/drawing/2014/main" id="{906FC174-A7D3-4450-914B-7575ACFAE782}"/>
                  </a:ext>
                </a:extLst>
              </p:cNvPr>
              <p:cNvSpPr>
                <a:spLocks noChangeArrowheads="1"/>
              </p:cNvSpPr>
              <p:nvPr/>
            </p:nvSpPr>
            <p:spPr bwMode="auto">
              <a:xfrm>
                <a:off x="1403" y="24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29">
                <a:extLst>
                  <a:ext uri="{FF2B5EF4-FFF2-40B4-BE49-F238E27FC236}">
                    <a16:creationId xmlns:a16="http://schemas.microsoft.com/office/drawing/2014/main" id="{5271C6E9-2C98-4BB8-A144-771DC6E472C1}"/>
                  </a:ext>
                </a:extLst>
              </p:cNvPr>
              <p:cNvSpPr>
                <a:spLocks noChangeArrowheads="1"/>
              </p:cNvSpPr>
              <p:nvPr/>
            </p:nvSpPr>
            <p:spPr bwMode="auto">
              <a:xfrm>
                <a:off x="1452" y="243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30">
                <a:extLst>
                  <a:ext uri="{FF2B5EF4-FFF2-40B4-BE49-F238E27FC236}">
                    <a16:creationId xmlns:a16="http://schemas.microsoft.com/office/drawing/2014/main" id="{232EAF47-5391-4E99-95C6-AB8F2573B0B1}"/>
                  </a:ext>
                </a:extLst>
              </p:cNvPr>
              <p:cNvSpPr>
                <a:spLocks noChangeArrowheads="1"/>
              </p:cNvSpPr>
              <p:nvPr/>
            </p:nvSpPr>
            <p:spPr bwMode="auto">
              <a:xfrm>
                <a:off x="1501" y="242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31">
                <a:extLst>
                  <a:ext uri="{FF2B5EF4-FFF2-40B4-BE49-F238E27FC236}">
                    <a16:creationId xmlns:a16="http://schemas.microsoft.com/office/drawing/2014/main" id="{A289AAE3-A79F-4897-B78E-8795D7251438}"/>
                  </a:ext>
                </a:extLst>
              </p:cNvPr>
              <p:cNvSpPr>
                <a:spLocks noChangeArrowheads="1"/>
              </p:cNvSpPr>
              <p:nvPr/>
            </p:nvSpPr>
            <p:spPr bwMode="auto">
              <a:xfrm>
                <a:off x="1550" y="23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32">
                <a:extLst>
                  <a:ext uri="{FF2B5EF4-FFF2-40B4-BE49-F238E27FC236}">
                    <a16:creationId xmlns:a16="http://schemas.microsoft.com/office/drawing/2014/main" id="{4F9D7F19-DA75-4334-92DD-5A389B24F74C}"/>
                  </a:ext>
                </a:extLst>
              </p:cNvPr>
              <p:cNvSpPr>
                <a:spLocks noChangeArrowheads="1"/>
              </p:cNvSpPr>
              <p:nvPr/>
            </p:nvSpPr>
            <p:spPr bwMode="auto">
              <a:xfrm>
                <a:off x="1599" y="23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33">
                <a:extLst>
                  <a:ext uri="{FF2B5EF4-FFF2-40B4-BE49-F238E27FC236}">
                    <a16:creationId xmlns:a16="http://schemas.microsoft.com/office/drawing/2014/main" id="{B8CB3E57-68F9-4EE9-A1CA-34F56BA44ACD}"/>
                  </a:ext>
                </a:extLst>
              </p:cNvPr>
              <p:cNvSpPr>
                <a:spLocks noChangeArrowheads="1"/>
              </p:cNvSpPr>
              <p:nvPr/>
            </p:nvSpPr>
            <p:spPr bwMode="auto">
              <a:xfrm>
                <a:off x="1648" y="234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34">
                <a:extLst>
                  <a:ext uri="{FF2B5EF4-FFF2-40B4-BE49-F238E27FC236}">
                    <a16:creationId xmlns:a16="http://schemas.microsoft.com/office/drawing/2014/main" id="{8FAE60F3-4788-42D5-8BF9-58B1624168A7}"/>
                  </a:ext>
                </a:extLst>
              </p:cNvPr>
              <p:cNvSpPr>
                <a:spLocks noChangeArrowheads="1"/>
              </p:cNvSpPr>
              <p:nvPr/>
            </p:nvSpPr>
            <p:spPr bwMode="auto">
              <a:xfrm>
                <a:off x="1697" y="231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5">
                <a:extLst>
                  <a:ext uri="{FF2B5EF4-FFF2-40B4-BE49-F238E27FC236}">
                    <a16:creationId xmlns:a16="http://schemas.microsoft.com/office/drawing/2014/main" id="{7E28C5B6-F68D-402B-B5A7-CED37DC47CF3}"/>
                  </a:ext>
                </a:extLst>
              </p:cNvPr>
              <p:cNvSpPr>
                <a:spLocks noChangeArrowheads="1"/>
              </p:cNvSpPr>
              <p:nvPr/>
            </p:nvSpPr>
            <p:spPr bwMode="auto">
              <a:xfrm>
                <a:off x="1745" y="23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36">
                <a:extLst>
                  <a:ext uri="{FF2B5EF4-FFF2-40B4-BE49-F238E27FC236}">
                    <a16:creationId xmlns:a16="http://schemas.microsoft.com/office/drawing/2014/main" id="{73DE8D5D-1EE6-473C-A813-43D301D075E9}"/>
                  </a:ext>
                </a:extLst>
              </p:cNvPr>
              <p:cNvSpPr>
                <a:spLocks noChangeArrowheads="1"/>
              </p:cNvSpPr>
              <p:nvPr/>
            </p:nvSpPr>
            <p:spPr bwMode="auto">
              <a:xfrm>
                <a:off x="1794" y="22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37">
                <a:extLst>
                  <a:ext uri="{FF2B5EF4-FFF2-40B4-BE49-F238E27FC236}">
                    <a16:creationId xmlns:a16="http://schemas.microsoft.com/office/drawing/2014/main" id="{F88B4E8B-C5D7-4DE5-8E07-3DADBDF2D6BC}"/>
                  </a:ext>
                </a:extLst>
              </p:cNvPr>
              <p:cNvSpPr>
                <a:spLocks noChangeArrowheads="1"/>
              </p:cNvSpPr>
              <p:nvPr/>
            </p:nvSpPr>
            <p:spPr bwMode="auto">
              <a:xfrm>
                <a:off x="1843" y="22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38">
                <a:extLst>
                  <a:ext uri="{FF2B5EF4-FFF2-40B4-BE49-F238E27FC236}">
                    <a16:creationId xmlns:a16="http://schemas.microsoft.com/office/drawing/2014/main" id="{1083FFDD-BC26-4EEE-B860-91E7C8ACC895}"/>
                  </a:ext>
                </a:extLst>
              </p:cNvPr>
              <p:cNvSpPr>
                <a:spLocks noChangeArrowheads="1"/>
              </p:cNvSpPr>
              <p:nvPr/>
            </p:nvSpPr>
            <p:spPr bwMode="auto">
              <a:xfrm>
                <a:off x="1892" y="22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39">
                <a:extLst>
                  <a:ext uri="{FF2B5EF4-FFF2-40B4-BE49-F238E27FC236}">
                    <a16:creationId xmlns:a16="http://schemas.microsoft.com/office/drawing/2014/main" id="{F5646D98-93B9-4D27-AA16-04C9A33664C7}"/>
                  </a:ext>
                </a:extLst>
              </p:cNvPr>
              <p:cNvSpPr>
                <a:spLocks noChangeArrowheads="1"/>
              </p:cNvSpPr>
              <p:nvPr/>
            </p:nvSpPr>
            <p:spPr bwMode="auto">
              <a:xfrm>
                <a:off x="1941" y="22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40">
                <a:extLst>
                  <a:ext uri="{FF2B5EF4-FFF2-40B4-BE49-F238E27FC236}">
                    <a16:creationId xmlns:a16="http://schemas.microsoft.com/office/drawing/2014/main" id="{E32BAAEB-7594-429C-BD91-E9E81C3058DE}"/>
                  </a:ext>
                </a:extLst>
              </p:cNvPr>
              <p:cNvSpPr>
                <a:spLocks noChangeArrowheads="1"/>
              </p:cNvSpPr>
              <p:nvPr/>
            </p:nvSpPr>
            <p:spPr bwMode="auto">
              <a:xfrm>
                <a:off x="1990" y="21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41">
                <a:extLst>
                  <a:ext uri="{FF2B5EF4-FFF2-40B4-BE49-F238E27FC236}">
                    <a16:creationId xmlns:a16="http://schemas.microsoft.com/office/drawing/2014/main" id="{7AD70772-39F7-4236-9536-A1726B5DC59B}"/>
                  </a:ext>
                </a:extLst>
              </p:cNvPr>
              <p:cNvSpPr>
                <a:spLocks noChangeArrowheads="1"/>
              </p:cNvSpPr>
              <p:nvPr/>
            </p:nvSpPr>
            <p:spPr bwMode="auto">
              <a:xfrm>
                <a:off x="2039" y="21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42">
                <a:extLst>
                  <a:ext uri="{FF2B5EF4-FFF2-40B4-BE49-F238E27FC236}">
                    <a16:creationId xmlns:a16="http://schemas.microsoft.com/office/drawing/2014/main" id="{769BED1A-9B7D-487D-8EBE-2C7B70A4A141}"/>
                  </a:ext>
                </a:extLst>
              </p:cNvPr>
              <p:cNvSpPr>
                <a:spLocks noChangeArrowheads="1"/>
              </p:cNvSpPr>
              <p:nvPr/>
            </p:nvSpPr>
            <p:spPr bwMode="auto">
              <a:xfrm>
                <a:off x="2088" y="216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43">
                <a:extLst>
                  <a:ext uri="{FF2B5EF4-FFF2-40B4-BE49-F238E27FC236}">
                    <a16:creationId xmlns:a16="http://schemas.microsoft.com/office/drawing/2014/main" id="{13DD26D3-D943-43E8-ABC3-2BA6CDE1FC00}"/>
                  </a:ext>
                </a:extLst>
              </p:cNvPr>
              <p:cNvSpPr>
                <a:spLocks noChangeArrowheads="1"/>
              </p:cNvSpPr>
              <p:nvPr/>
            </p:nvSpPr>
            <p:spPr bwMode="auto">
              <a:xfrm>
                <a:off x="2140" y="213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44">
                <a:extLst>
                  <a:ext uri="{FF2B5EF4-FFF2-40B4-BE49-F238E27FC236}">
                    <a16:creationId xmlns:a16="http://schemas.microsoft.com/office/drawing/2014/main" id="{18D40481-F1DE-4E31-845C-E638A958EA81}"/>
                  </a:ext>
                </a:extLst>
              </p:cNvPr>
              <p:cNvSpPr>
                <a:spLocks noChangeArrowheads="1"/>
              </p:cNvSpPr>
              <p:nvPr/>
            </p:nvSpPr>
            <p:spPr bwMode="auto">
              <a:xfrm>
                <a:off x="2189" y="21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45">
                <a:extLst>
                  <a:ext uri="{FF2B5EF4-FFF2-40B4-BE49-F238E27FC236}">
                    <a16:creationId xmlns:a16="http://schemas.microsoft.com/office/drawing/2014/main" id="{2BAA1930-9F0E-4BC5-B075-8F7587A4F220}"/>
                  </a:ext>
                </a:extLst>
              </p:cNvPr>
              <p:cNvSpPr>
                <a:spLocks noChangeArrowheads="1"/>
              </p:cNvSpPr>
              <p:nvPr/>
            </p:nvSpPr>
            <p:spPr bwMode="auto">
              <a:xfrm>
                <a:off x="2238" y="20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46">
                <a:extLst>
                  <a:ext uri="{FF2B5EF4-FFF2-40B4-BE49-F238E27FC236}">
                    <a16:creationId xmlns:a16="http://schemas.microsoft.com/office/drawing/2014/main" id="{AF577637-1594-44F2-AB40-3BC934FE6C13}"/>
                  </a:ext>
                </a:extLst>
              </p:cNvPr>
              <p:cNvSpPr>
                <a:spLocks noChangeArrowheads="1"/>
              </p:cNvSpPr>
              <p:nvPr/>
            </p:nvSpPr>
            <p:spPr bwMode="auto">
              <a:xfrm>
                <a:off x="2287" y="206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47">
                <a:extLst>
                  <a:ext uri="{FF2B5EF4-FFF2-40B4-BE49-F238E27FC236}">
                    <a16:creationId xmlns:a16="http://schemas.microsoft.com/office/drawing/2014/main" id="{8F4FA5FF-A73F-4028-A2FE-5E41BACF5F3C}"/>
                  </a:ext>
                </a:extLst>
              </p:cNvPr>
              <p:cNvSpPr>
                <a:spLocks noChangeArrowheads="1"/>
              </p:cNvSpPr>
              <p:nvPr/>
            </p:nvSpPr>
            <p:spPr bwMode="auto">
              <a:xfrm>
                <a:off x="2335" y="20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Oval 48">
                <a:extLst>
                  <a:ext uri="{FF2B5EF4-FFF2-40B4-BE49-F238E27FC236}">
                    <a16:creationId xmlns:a16="http://schemas.microsoft.com/office/drawing/2014/main" id="{D08D0D7F-8202-486D-BDE1-399745AE9F3E}"/>
                  </a:ext>
                </a:extLst>
              </p:cNvPr>
              <p:cNvSpPr>
                <a:spLocks noChangeArrowheads="1"/>
              </p:cNvSpPr>
              <p:nvPr/>
            </p:nvSpPr>
            <p:spPr bwMode="auto">
              <a:xfrm>
                <a:off x="2384" y="201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Oval 49">
                <a:extLst>
                  <a:ext uri="{FF2B5EF4-FFF2-40B4-BE49-F238E27FC236}">
                    <a16:creationId xmlns:a16="http://schemas.microsoft.com/office/drawing/2014/main" id="{1FC26452-790E-435E-A2BC-267619CA1205}"/>
                  </a:ext>
                </a:extLst>
              </p:cNvPr>
              <p:cNvSpPr>
                <a:spLocks noChangeArrowheads="1"/>
              </p:cNvSpPr>
              <p:nvPr/>
            </p:nvSpPr>
            <p:spPr bwMode="auto">
              <a:xfrm>
                <a:off x="2433" y="199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50">
                <a:extLst>
                  <a:ext uri="{FF2B5EF4-FFF2-40B4-BE49-F238E27FC236}">
                    <a16:creationId xmlns:a16="http://schemas.microsoft.com/office/drawing/2014/main" id="{E739B6ED-2438-44E2-94F3-8B13B9DF3645}"/>
                  </a:ext>
                </a:extLst>
              </p:cNvPr>
              <p:cNvSpPr>
                <a:spLocks noChangeArrowheads="1"/>
              </p:cNvSpPr>
              <p:nvPr/>
            </p:nvSpPr>
            <p:spPr bwMode="auto">
              <a:xfrm>
                <a:off x="2482" y="19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51">
                <a:extLst>
                  <a:ext uri="{FF2B5EF4-FFF2-40B4-BE49-F238E27FC236}">
                    <a16:creationId xmlns:a16="http://schemas.microsoft.com/office/drawing/2014/main" id="{BCD7B845-B809-436A-8F31-05F47877E0FD}"/>
                  </a:ext>
                </a:extLst>
              </p:cNvPr>
              <p:cNvSpPr>
                <a:spLocks noChangeArrowheads="1"/>
              </p:cNvSpPr>
              <p:nvPr/>
            </p:nvSpPr>
            <p:spPr bwMode="auto">
              <a:xfrm>
                <a:off x="2531" y="196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52">
                <a:extLst>
                  <a:ext uri="{FF2B5EF4-FFF2-40B4-BE49-F238E27FC236}">
                    <a16:creationId xmlns:a16="http://schemas.microsoft.com/office/drawing/2014/main" id="{CDB1108E-6A80-4399-9400-D31FCDF39E12}"/>
                  </a:ext>
                </a:extLst>
              </p:cNvPr>
              <p:cNvSpPr>
                <a:spLocks noChangeArrowheads="1"/>
              </p:cNvSpPr>
              <p:nvPr/>
            </p:nvSpPr>
            <p:spPr bwMode="auto">
              <a:xfrm>
                <a:off x="2580" y="19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3">
                <a:extLst>
                  <a:ext uri="{FF2B5EF4-FFF2-40B4-BE49-F238E27FC236}">
                    <a16:creationId xmlns:a16="http://schemas.microsoft.com/office/drawing/2014/main" id="{07BE24C7-8350-458B-8D4E-2479F353F31F}"/>
                  </a:ext>
                </a:extLst>
              </p:cNvPr>
              <p:cNvSpPr>
                <a:spLocks noChangeArrowheads="1"/>
              </p:cNvSpPr>
              <p:nvPr/>
            </p:nvSpPr>
            <p:spPr bwMode="auto">
              <a:xfrm>
                <a:off x="2629" y="190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Oval 54">
                <a:extLst>
                  <a:ext uri="{FF2B5EF4-FFF2-40B4-BE49-F238E27FC236}">
                    <a16:creationId xmlns:a16="http://schemas.microsoft.com/office/drawing/2014/main" id="{71DB139D-9C96-4BD7-9932-6163CD6C3F9F}"/>
                  </a:ext>
                </a:extLst>
              </p:cNvPr>
              <p:cNvSpPr>
                <a:spLocks noChangeArrowheads="1"/>
              </p:cNvSpPr>
              <p:nvPr/>
            </p:nvSpPr>
            <p:spPr bwMode="auto">
              <a:xfrm>
                <a:off x="2678" y="191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55">
                <a:extLst>
                  <a:ext uri="{FF2B5EF4-FFF2-40B4-BE49-F238E27FC236}">
                    <a16:creationId xmlns:a16="http://schemas.microsoft.com/office/drawing/2014/main" id="{FCA0691E-D7E0-42D4-BB69-50E9D736BBED}"/>
                  </a:ext>
                </a:extLst>
              </p:cNvPr>
              <p:cNvSpPr>
                <a:spLocks noChangeArrowheads="1"/>
              </p:cNvSpPr>
              <p:nvPr/>
            </p:nvSpPr>
            <p:spPr bwMode="auto">
              <a:xfrm>
                <a:off x="2726" y="18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Oval 56">
                <a:extLst>
                  <a:ext uri="{FF2B5EF4-FFF2-40B4-BE49-F238E27FC236}">
                    <a16:creationId xmlns:a16="http://schemas.microsoft.com/office/drawing/2014/main" id="{B1EFB714-8149-4A65-985B-C67F871A4054}"/>
                  </a:ext>
                </a:extLst>
              </p:cNvPr>
              <p:cNvSpPr>
                <a:spLocks noChangeArrowheads="1"/>
              </p:cNvSpPr>
              <p:nvPr/>
            </p:nvSpPr>
            <p:spPr bwMode="auto">
              <a:xfrm>
                <a:off x="2775" y="18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57">
                <a:extLst>
                  <a:ext uri="{FF2B5EF4-FFF2-40B4-BE49-F238E27FC236}">
                    <a16:creationId xmlns:a16="http://schemas.microsoft.com/office/drawing/2014/main" id="{366D86D9-A290-46EA-A1D2-A872243BAC13}"/>
                  </a:ext>
                </a:extLst>
              </p:cNvPr>
              <p:cNvSpPr>
                <a:spLocks noChangeArrowheads="1"/>
              </p:cNvSpPr>
              <p:nvPr/>
            </p:nvSpPr>
            <p:spPr bwMode="auto">
              <a:xfrm>
                <a:off x="2824" y="187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58">
                <a:extLst>
                  <a:ext uri="{FF2B5EF4-FFF2-40B4-BE49-F238E27FC236}">
                    <a16:creationId xmlns:a16="http://schemas.microsoft.com/office/drawing/2014/main" id="{A9CCCA59-B4E5-45DE-8400-6AC0F7336CC0}"/>
                  </a:ext>
                </a:extLst>
              </p:cNvPr>
              <p:cNvSpPr>
                <a:spLocks noChangeArrowheads="1"/>
              </p:cNvSpPr>
              <p:nvPr/>
            </p:nvSpPr>
            <p:spPr bwMode="auto">
              <a:xfrm>
                <a:off x="2873" y="18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59">
                <a:extLst>
                  <a:ext uri="{FF2B5EF4-FFF2-40B4-BE49-F238E27FC236}">
                    <a16:creationId xmlns:a16="http://schemas.microsoft.com/office/drawing/2014/main" id="{17951E90-E8A3-4B90-9571-2C1B752805D8}"/>
                  </a:ext>
                </a:extLst>
              </p:cNvPr>
              <p:cNvSpPr>
                <a:spLocks noChangeArrowheads="1"/>
              </p:cNvSpPr>
              <p:nvPr/>
            </p:nvSpPr>
            <p:spPr bwMode="auto">
              <a:xfrm>
                <a:off x="2922" y="18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60">
                <a:extLst>
                  <a:ext uri="{FF2B5EF4-FFF2-40B4-BE49-F238E27FC236}">
                    <a16:creationId xmlns:a16="http://schemas.microsoft.com/office/drawing/2014/main" id="{950219EE-DCF3-42E0-8B91-5543FD212D25}"/>
                  </a:ext>
                </a:extLst>
              </p:cNvPr>
              <p:cNvSpPr>
                <a:spLocks noChangeArrowheads="1"/>
              </p:cNvSpPr>
              <p:nvPr/>
            </p:nvSpPr>
            <p:spPr bwMode="auto">
              <a:xfrm>
                <a:off x="2971" y="18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61">
                <a:extLst>
                  <a:ext uri="{FF2B5EF4-FFF2-40B4-BE49-F238E27FC236}">
                    <a16:creationId xmlns:a16="http://schemas.microsoft.com/office/drawing/2014/main" id="{F983BA23-2F92-4F62-A702-443A55A02014}"/>
                  </a:ext>
                </a:extLst>
              </p:cNvPr>
              <p:cNvSpPr>
                <a:spLocks noChangeArrowheads="1"/>
              </p:cNvSpPr>
              <p:nvPr/>
            </p:nvSpPr>
            <p:spPr bwMode="auto">
              <a:xfrm>
                <a:off x="3020" y="180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62">
                <a:extLst>
                  <a:ext uri="{FF2B5EF4-FFF2-40B4-BE49-F238E27FC236}">
                    <a16:creationId xmlns:a16="http://schemas.microsoft.com/office/drawing/2014/main" id="{577B942D-5A41-4815-9AE8-696F3C943246}"/>
                  </a:ext>
                </a:extLst>
              </p:cNvPr>
              <p:cNvSpPr>
                <a:spLocks noChangeArrowheads="1"/>
              </p:cNvSpPr>
              <p:nvPr/>
            </p:nvSpPr>
            <p:spPr bwMode="auto">
              <a:xfrm>
                <a:off x="3069" y="177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63">
                <a:extLst>
                  <a:ext uri="{FF2B5EF4-FFF2-40B4-BE49-F238E27FC236}">
                    <a16:creationId xmlns:a16="http://schemas.microsoft.com/office/drawing/2014/main" id="{800A4022-D6B3-4B95-9739-AF271FA2E702}"/>
                  </a:ext>
                </a:extLst>
              </p:cNvPr>
              <p:cNvSpPr>
                <a:spLocks noChangeArrowheads="1"/>
              </p:cNvSpPr>
              <p:nvPr/>
            </p:nvSpPr>
            <p:spPr bwMode="auto">
              <a:xfrm>
                <a:off x="3117" y="177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64">
                <a:extLst>
                  <a:ext uri="{FF2B5EF4-FFF2-40B4-BE49-F238E27FC236}">
                    <a16:creationId xmlns:a16="http://schemas.microsoft.com/office/drawing/2014/main" id="{1444016E-8230-442E-9639-CD5565566864}"/>
                  </a:ext>
                </a:extLst>
              </p:cNvPr>
              <p:cNvSpPr>
                <a:spLocks noChangeArrowheads="1"/>
              </p:cNvSpPr>
              <p:nvPr/>
            </p:nvSpPr>
            <p:spPr bwMode="auto">
              <a:xfrm>
                <a:off x="3166"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65">
                <a:extLst>
                  <a:ext uri="{FF2B5EF4-FFF2-40B4-BE49-F238E27FC236}">
                    <a16:creationId xmlns:a16="http://schemas.microsoft.com/office/drawing/2014/main" id="{34DFA85F-B417-4AE3-BC3B-FB9A67211533}"/>
                  </a:ext>
                </a:extLst>
              </p:cNvPr>
              <p:cNvSpPr>
                <a:spLocks noChangeArrowheads="1"/>
              </p:cNvSpPr>
              <p:nvPr/>
            </p:nvSpPr>
            <p:spPr bwMode="auto">
              <a:xfrm>
                <a:off x="3215" y="17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66">
                <a:extLst>
                  <a:ext uri="{FF2B5EF4-FFF2-40B4-BE49-F238E27FC236}">
                    <a16:creationId xmlns:a16="http://schemas.microsoft.com/office/drawing/2014/main" id="{EF3350F7-0F3D-4F6A-A495-3D042B468E7F}"/>
                  </a:ext>
                </a:extLst>
              </p:cNvPr>
              <p:cNvSpPr>
                <a:spLocks noChangeArrowheads="1"/>
              </p:cNvSpPr>
              <p:nvPr/>
            </p:nvSpPr>
            <p:spPr bwMode="auto">
              <a:xfrm>
                <a:off x="3264"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67">
                <a:extLst>
                  <a:ext uri="{FF2B5EF4-FFF2-40B4-BE49-F238E27FC236}">
                    <a16:creationId xmlns:a16="http://schemas.microsoft.com/office/drawing/2014/main" id="{AAF9867F-9B16-40C3-A0D2-F9D6455A39AC}"/>
                  </a:ext>
                </a:extLst>
              </p:cNvPr>
              <p:cNvSpPr>
                <a:spLocks noChangeArrowheads="1"/>
              </p:cNvSpPr>
              <p:nvPr/>
            </p:nvSpPr>
            <p:spPr bwMode="auto">
              <a:xfrm>
                <a:off x="3313" y="1731"/>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68">
                <a:extLst>
                  <a:ext uri="{FF2B5EF4-FFF2-40B4-BE49-F238E27FC236}">
                    <a16:creationId xmlns:a16="http://schemas.microsoft.com/office/drawing/2014/main" id="{2749057C-3B4F-4DBB-82B3-A5A0E8C5F224}"/>
                  </a:ext>
                </a:extLst>
              </p:cNvPr>
              <p:cNvSpPr>
                <a:spLocks noChangeArrowheads="1"/>
              </p:cNvSpPr>
              <p:nvPr/>
            </p:nvSpPr>
            <p:spPr bwMode="auto">
              <a:xfrm>
                <a:off x="3362" y="1703"/>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Oval 69">
                <a:extLst>
                  <a:ext uri="{FF2B5EF4-FFF2-40B4-BE49-F238E27FC236}">
                    <a16:creationId xmlns:a16="http://schemas.microsoft.com/office/drawing/2014/main" id="{F7D36B09-711F-4559-AF48-E2A5155ADF42}"/>
                  </a:ext>
                </a:extLst>
              </p:cNvPr>
              <p:cNvSpPr>
                <a:spLocks noChangeArrowheads="1"/>
              </p:cNvSpPr>
              <p:nvPr/>
            </p:nvSpPr>
            <p:spPr bwMode="auto">
              <a:xfrm>
                <a:off x="3411" y="16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70">
                <a:extLst>
                  <a:ext uri="{FF2B5EF4-FFF2-40B4-BE49-F238E27FC236}">
                    <a16:creationId xmlns:a16="http://schemas.microsoft.com/office/drawing/2014/main" id="{C97966E3-C93A-403F-B6CE-FA66FE9EC19C}"/>
                  </a:ext>
                </a:extLst>
              </p:cNvPr>
              <p:cNvSpPr>
                <a:spLocks noChangeArrowheads="1"/>
              </p:cNvSpPr>
              <p:nvPr/>
            </p:nvSpPr>
            <p:spPr bwMode="auto">
              <a:xfrm>
                <a:off x="3459" y="16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71">
                <a:extLst>
                  <a:ext uri="{FF2B5EF4-FFF2-40B4-BE49-F238E27FC236}">
                    <a16:creationId xmlns:a16="http://schemas.microsoft.com/office/drawing/2014/main" id="{1DDA6DBC-029D-4E4A-9F3D-C2A9CC6C7083}"/>
                  </a:ext>
                </a:extLst>
              </p:cNvPr>
              <p:cNvSpPr>
                <a:spLocks noChangeArrowheads="1"/>
              </p:cNvSpPr>
              <p:nvPr/>
            </p:nvSpPr>
            <p:spPr bwMode="auto">
              <a:xfrm>
                <a:off x="3508" y="165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72">
                <a:extLst>
                  <a:ext uri="{FF2B5EF4-FFF2-40B4-BE49-F238E27FC236}">
                    <a16:creationId xmlns:a16="http://schemas.microsoft.com/office/drawing/2014/main" id="{1D697BA8-2B11-4E31-BA7A-D52688D5655F}"/>
                  </a:ext>
                </a:extLst>
              </p:cNvPr>
              <p:cNvSpPr>
                <a:spLocks noChangeArrowheads="1"/>
              </p:cNvSpPr>
              <p:nvPr/>
            </p:nvSpPr>
            <p:spPr bwMode="auto">
              <a:xfrm>
                <a:off x="3557" y="16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73">
                <a:extLst>
                  <a:ext uri="{FF2B5EF4-FFF2-40B4-BE49-F238E27FC236}">
                    <a16:creationId xmlns:a16="http://schemas.microsoft.com/office/drawing/2014/main" id="{C2733E2C-D2B4-4609-8858-7830839454B9}"/>
                  </a:ext>
                </a:extLst>
              </p:cNvPr>
              <p:cNvSpPr>
                <a:spLocks noChangeArrowheads="1"/>
              </p:cNvSpPr>
              <p:nvPr/>
            </p:nvSpPr>
            <p:spPr bwMode="auto">
              <a:xfrm>
                <a:off x="3606" y="166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Oval 74">
                <a:extLst>
                  <a:ext uri="{FF2B5EF4-FFF2-40B4-BE49-F238E27FC236}">
                    <a16:creationId xmlns:a16="http://schemas.microsoft.com/office/drawing/2014/main" id="{FB7D7956-D9EA-4624-9ADE-69A2477A620B}"/>
                  </a:ext>
                </a:extLst>
              </p:cNvPr>
              <p:cNvSpPr>
                <a:spLocks noChangeArrowheads="1"/>
              </p:cNvSpPr>
              <p:nvPr/>
            </p:nvSpPr>
            <p:spPr bwMode="auto">
              <a:xfrm>
                <a:off x="3655" y="16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75">
                <a:extLst>
                  <a:ext uri="{FF2B5EF4-FFF2-40B4-BE49-F238E27FC236}">
                    <a16:creationId xmlns:a16="http://schemas.microsoft.com/office/drawing/2014/main" id="{2B9F0830-1C43-4BDA-937D-17C6E78B1334}"/>
                  </a:ext>
                </a:extLst>
              </p:cNvPr>
              <p:cNvSpPr>
                <a:spLocks noChangeArrowheads="1"/>
              </p:cNvSpPr>
              <p:nvPr/>
            </p:nvSpPr>
            <p:spPr bwMode="auto">
              <a:xfrm>
                <a:off x="3704" y="160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Oval 76">
                <a:extLst>
                  <a:ext uri="{FF2B5EF4-FFF2-40B4-BE49-F238E27FC236}">
                    <a16:creationId xmlns:a16="http://schemas.microsoft.com/office/drawing/2014/main" id="{53A2A523-A9AF-49B1-AFEC-9F3FA92D28E4}"/>
                  </a:ext>
                </a:extLst>
              </p:cNvPr>
              <p:cNvSpPr>
                <a:spLocks noChangeArrowheads="1"/>
              </p:cNvSpPr>
              <p:nvPr/>
            </p:nvSpPr>
            <p:spPr bwMode="auto">
              <a:xfrm>
                <a:off x="3753" y="16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77">
                <a:extLst>
                  <a:ext uri="{FF2B5EF4-FFF2-40B4-BE49-F238E27FC236}">
                    <a16:creationId xmlns:a16="http://schemas.microsoft.com/office/drawing/2014/main" id="{7A329B61-4B07-4815-AC8B-439FCA014369}"/>
                  </a:ext>
                </a:extLst>
              </p:cNvPr>
              <p:cNvSpPr>
                <a:spLocks noChangeArrowheads="1"/>
              </p:cNvSpPr>
              <p:nvPr/>
            </p:nvSpPr>
            <p:spPr bwMode="auto">
              <a:xfrm>
                <a:off x="3805"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78">
                <a:extLst>
                  <a:ext uri="{FF2B5EF4-FFF2-40B4-BE49-F238E27FC236}">
                    <a16:creationId xmlns:a16="http://schemas.microsoft.com/office/drawing/2014/main" id="{8CDB6781-9C59-4215-B6AF-C89585C12157}"/>
                  </a:ext>
                </a:extLst>
              </p:cNvPr>
              <p:cNvSpPr>
                <a:spLocks noChangeArrowheads="1"/>
              </p:cNvSpPr>
              <p:nvPr/>
            </p:nvSpPr>
            <p:spPr bwMode="auto">
              <a:xfrm>
                <a:off x="3854"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79">
                <a:extLst>
                  <a:ext uri="{FF2B5EF4-FFF2-40B4-BE49-F238E27FC236}">
                    <a16:creationId xmlns:a16="http://schemas.microsoft.com/office/drawing/2014/main" id="{5BAB80B0-B4D9-4B2D-B8A3-3B2AF249DF0B}"/>
                  </a:ext>
                </a:extLst>
              </p:cNvPr>
              <p:cNvSpPr>
                <a:spLocks noChangeArrowheads="1"/>
              </p:cNvSpPr>
              <p:nvPr/>
            </p:nvSpPr>
            <p:spPr bwMode="auto">
              <a:xfrm>
                <a:off x="3903" y="15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Oval 80">
                <a:extLst>
                  <a:ext uri="{FF2B5EF4-FFF2-40B4-BE49-F238E27FC236}">
                    <a16:creationId xmlns:a16="http://schemas.microsoft.com/office/drawing/2014/main" id="{0E8EC53A-717A-49D9-9EA0-B8ECC87B4D1E}"/>
                  </a:ext>
                </a:extLst>
              </p:cNvPr>
              <p:cNvSpPr>
                <a:spLocks noChangeArrowheads="1"/>
              </p:cNvSpPr>
              <p:nvPr/>
            </p:nvSpPr>
            <p:spPr bwMode="auto">
              <a:xfrm>
                <a:off x="3952" y="1532"/>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Oval 81">
                <a:extLst>
                  <a:ext uri="{FF2B5EF4-FFF2-40B4-BE49-F238E27FC236}">
                    <a16:creationId xmlns:a16="http://schemas.microsoft.com/office/drawing/2014/main" id="{12A0954F-55EE-49ED-B429-1C71B8B29A2A}"/>
                  </a:ext>
                </a:extLst>
              </p:cNvPr>
              <p:cNvSpPr>
                <a:spLocks noChangeArrowheads="1"/>
              </p:cNvSpPr>
              <p:nvPr/>
            </p:nvSpPr>
            <p:spPr bwMode="auto">
              <a:xfrm>
                <a:off x="4001" y="1538"/>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Oval 82">
                <a:extLst>
                  <a:ext uri="{FF2B5EF4-FFF2-40B4-BE49-F238E27FC236}">
                    <a16:creationId xmlns:a16="http://schemas.microsoft.com/office/drawing/2014/main" id="{F49D7161-01C7-458A-ABF3-8B545C7E401B}"/>
                  </a:ext>
                </a:extLst>
              </p:cNvPr>
              <p:cNvSpPr>
                <a:spLocks noChangeArrowheads="1"/>
              </p:cNvSpPr>
              <p:nvPr/>
            </p:nvSpPr>
            <p:spPr bwMode="auto">
              <a:xfrm>
                <a:off x="4049" y="1525"/>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Oval 83">
                <a:extLst>
                  <a:ext uri="{FF2B5EF4-FFF2-40B4-BE49-F238E27FC236}">
                    <a16:creationId xmlns:a16="http://schemas.microsoft.com/office/drawing/2014/main" id="{893DA630-49C5-4144-91F8-700C6A3AB49A}"/>
                  </a:ext>
                </a:extLst>
              </p:cNvPr>
              <p:cNvSpPr>
                <a:spLocks noChangeArrowheads="1"/>
              </p:cNvSpPr>
              <p:nvPr/>
            </p:nvSpPr>
            <p:spPr bwMode="auto">
              <a:xfrm>
                <a:off x="4098" y="149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Oval 84">
                <a:extLst>
                  <a:ext uri="{FF2B5EF4-FFF2-40B4-BE49-F238E27FC236}">
                    <a16:creationId xmlns:a16="http://schemas.microsoft.com/office/drawing/2014/main" id="{BB54BDD8-6E2B-4903-AB6B-1019A32D0C25}"/>
                  </a:ext>
                </a:extLst>
              </p:cNvPr>
              <p:cNvSpPr>
                <a:spLocks noChangeArrowheads="1"/>
              </p:cNvSpPr>
              <p:nvPr/>
            </p:nvSpPr>
            <p:spPr bwMode="auto">
              <a:xfrm>
                <a:off x="4147"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Oval 85">
                <a:extLst>
                  <a:ext uri="{FF2B5EF4-FFF2-40B4-BE49-F238E27FC236}">
                    <a16:creationId xmlns:a16="http://schemas.microsoft.com/office/drawing/2014/main" id="{1F19B620-8571-4C47-91BD-5B7C363D5FDB}"/>
                  </a:ext>
                </a:extLst>
              </p:cNvPr>
              <p:cNvSpPr>
                <a:spLocks noChangeArrowheads="1"/>
              </p:cNvSpPr>
              <p:nvPr/>
            </p:nvSpPr>
            <p:spPr bwMode="auto">
              <a:xfrm>
                <a:off x="4196" y="14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86">
                <a:extLst>
                  <a:ext uri="{FF2B5EF4-FFF2-40B4-BE49-F238E27FC236}">
                    <a16:creationId xmlns:a16="http://schemas.microsoft.com/office/drawing/2014/main" id="{C6E324CB-F09A-4ED1-8B76-F8D468796548}"/>
                  </a:ext>
                </a:extLst>
              </p:cNvPr>
              <p:cNvSpPr>
                <a:spLocks noChangeArrowheads="1"/>
              </p:cNvSpPr>
              <p:nvPr/>
            </p:nvSpPr>
            <p:spPr bwMode="auto">
              <a:xfrm>
                <a:off x="4245"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Oval 87">
                <a:extLst>
                  <a:ext uri="{FF2B5EF4-FFF2-40B4-BE49-F238E27FC236}">
                    <a16:creationId xmlns:a16="http://schemas.microsoft.com/office/drawing/2014/main" id="{AA8EF522-D8E3-4738-B462-3EA6B968E445}"/>
                  </a:ext>
                </a:extLst>
              </p:cNvPr>
              <p:cNvSpPr>
                <a:spLocks noChangeArrowheads="1"/>
              </p:cNvSpPr>
              <p:nvPr/>
            </p:nvSpPr>
            <p:spPr bwMode="auto">
              <a:xfrm>
                <a:off x="4294" y="146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Oval 88">
                <a:extLst>
                  <a:ext uri="{FF2B5EF4-FFF2-40B4-BE49-F238E27FC236}">
                    <a16:creationId xmlns:a16="http://schemas.microsoft.com/office/drawing/2014/main" id="{E7579DC3-7AD3-49AF-812B-37D654FC5889}"/>
                  </a:ext>
                </a:extLst>
              </p:cNvPr>
              <p:cNvSpPr>
                <a:spLocks noChangeArrowheads="1"/>
              </p:cNvSpPr>
              <p:nvPr/>
            </p:nvSpPr>
            <p:spPr bwMode="auto">
              <a:xfrm>
                <a:off x="4343" y="14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Oval 89">
                <a:extLst>
                  <a:ext uri="{FF2B5EF4-FFF2-40B4-BE49-F238E27FC236}">
                    <a16:creationId xmlns:a16="http://schemas.microsoft.com/office/drawing/2014/main" id="{0EE0C9B0-6445-4492-A387-3ADBBEAE8787}"/>
                  </a:ext>
                </a:extLst>
              </p:cNvPr>
              <p:cNvSpPr>
                <a:spLocks noChangeArrowheads="1"/>
              </p:cNvSpPr>
              <p:nvPr/>
            </p:nvSpPr>
            <p:spPr bwMode="auto">
              <a:xfrm>
                <a:off x="4392" y="143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Oval 90">
                <a:extLst>
                  <a:ext uri="{FF2B5EF4-FFF2-40B4-BE49-F238E27FC236}">
                    <a16:creationId xmlns:a16="http://schemas.microsoft.com/office/drawing/2014/main" id="{B4448AB6-4607-4F63-A545-6511CFAD7932}"/>
                  </a:ext>
                </a:extLst>
              </p:cNvPr>
              <p:cNvSpPr>
                <a:spLocks noChangeArrowheads="1"/>
              </p:cNvSpPr>
              <p:nvPr/>
            </p:nvSpPr>
            <p:spPr bwMode="auto">
              <a:xfrm>
                <a:off x="4440" y="14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Oval 91">
                <a:extLst>
                  <a:ext uri="{FF2B5EF4-FFF2-40B4-BE49-F238E27FC236}">
                    <a16:creationId xmlns:a16="http://schemas.microsoft.com/office/drawing/2014/main" id="{4AAB2526-7B7C-42C0-81BD-498729AE730B}"/>
                  </a:ext>
                </a:extLst>
              </p:cNvPr>
              <p:cNvSpPr>
                <a:spLocks noChangeArrowheads="1"/>
              </p:cNvSpPr>
              <p:nvPr/>
            </p:nvSpPr>
            <p:spPr bwMode="auto">
              <a:xfrm>
                <a:off x="4489" y="140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Oval 92">
                <a:extLst>
                  <a:ext uri="{FF2B5EF4-FFF2-40B4-BE49-F238E27FC236}">
                    <a16:creationId xmlns:a16="http://schemas.microsoft.com/office/drawing/2014/main" id="{D3A8FBA0-B2AD-405B-A035-CF1731E912BD}"/>
                  </a:ext>
                </a:extLst>
              </p:cNvPr>
              <p:cNvSpPr>
                <a:spLocks noChangeArrowheads="1"/>
              </p:cNvSpPr>
              <p:nvPr/>
            </p:nvSpPr>
            <p:spPr bwMode="auto">
              <a:xfrm>
                <a:off x="4538" y="14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93">
                <a:extLst>
                  <a:ext uri="{FF2B5EF4-FFF2-40B4-BE49-F238E27FC236}">
                    <a16:creationId xmlns:a16="http://schemas.microsoft.com/office/drawing/2014/main" id="{A37E2947-7640-473B-8CF4-B153D8FC56C8}"/>
                  </a:ext>
                </a:extLst>
              </p:cNvPr>
              <p:cNvSpPr>
                <a:spLocks noChangeArrowheads="1"/>
              </p:cNvSpPr>
              <p:nvPr/>
            </p:nvSpPr>
            <p:spPr bwMode="auto">
              <a:xfrm>
                <a:off x="4587" y="13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94">
                <a:extLst>
                  <a:ext uri="{FF2B5EF4-FFF2-40B4-BE49-F238E27FC236}">
                    <a16:creationId xmlns:a16="http://schemas.microsoft.com/office/drawing/2014/main" id="{B76DFD99-0473-4B3C-AEA1-BFF3E75BCB89}"/>
                  </a:ext>
                </a:extLst>
              </p:cNvPr>
              <p:cNvSpPr>
                <a:spLocks noChangeArrowheads="1"/>
              </p:cNvSpPr>
              <p:nvPr/>
            </p:nvSpPr>
            <p:spPr bwMode="auto">
              <a:xfrm>
                <a:off x="4636" y="137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Oval 95">
                <a:extLst>
                  <a:ext uri="{FF2B5EF4-FFF2-40B4-BE49-F238E27FC236}">
                    <a16:creationId xmlns:a16="http://schemas.microsoft.com/office/drawing/2014/main" id="{72F6F64A-E0F2-4F62-A7BC-40507C2439A3}"/>
                  </a:ext>
                </a:extLst>
              </p:cNvPr>
              <p:cNvSpPr>
                <a:spLocks noChangeArrowheads="1"/>
              </p:cNvSpPr>
              <p:nvPr/>
            </p:nvSpPr>
            <p:spPr bwMode="auto">
              <a:xfrm>
                <a:off x="4685" y="135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96">
                <a:extLst>
                  <a:ext uri="{FF2B5EF4-FFF2-40B4-BE49-F238E27FC236}">
                    <a16:creationId xmlns:a16="http://schemas.microsoft.com/office/drawing/2014/main" id="{B2187B3A-EB63-45CD-B8B1-9EF6E87DF3EE}"/>
                  </a:ext>
                </a:extLst>
              </p:cNvPr>
              <p:cNvSpPr>
                <a:spLocks noChangeArrowheads="1"/>
              </p:cNvSpPr>
              <p:nvPr/>
            </p:nvSpPr>
            <p:spPr bwMode="auto">
              <a:xfrm>
                <a:off x="4734" y="133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Oval 97">
                <a:extLst>
                  <a:ext uri="{FF2B5EF4-FFF2-40B4-BE49-F238E27FC236}">
                    <a16:creationId xmlns:a16="http://schemas.microsoft.com/office/drawing/2014/main" id="{16921018-474D-4961-91FA-5C3248B5087D}"/>
                  </a:ext>
                </a:extLst>
              </p:cNvPr>
              <p:cNvSpPr>
                <a:spLocks noChangeArrowheads="1"/>
              </p:cNvSpPr>
              <p:nvPr/>
            </p:nvSpPr>
            <p:spPr bwMode="auto">
              <a:xfrm>
                <a:off x="4783" y="1332"/>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98">
                <a:extLst>
                  <a:ext uri="{FF2B5EF4-FFF2-40B4-BE49-F238E27FC236}">
                    <a16:creationId xmlns:a16="http://schemas.microsoft.com/office/drawing/2014/main" id="{43C2C7CD-16E3-4733-A149-F7C5CD517C98}"/>
                  </a:ext>
                </a:extLst>
              </p:cNvPr>
              <p:cNvSpPr>
                <a:spLocks noChangeArrowheads="1"/>
              </p:cNvSpPr>
              <p:nvPr/>
            </p:nvSpPr>
            <p:spPr bwMode="auto">
              <a:xfrm>
                <a:off x="4831" y="12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Oval 99">
                <a:extLst>
                  <a:ext uri="{FF2B5EF4-FFF2-40B4-BE49-F238E27FC236}">
                    <a16:creationId xmlns:a16="http://schemas.microsoft.com/office/drawing/2014/main" id="{890F3246-B1DC-496E-8C04-8618987518C9}"/>
                  </a:ext>
                </a:extLst>
              </p:cNvPr>
              <p:cNvSpPr>
                <a:spLocks noChangeArrowheads="1"/>
              </p:cNvSpPr>
              <p:nvPr/>
            </p:nvSpPr>
            <p:spPr bwMode="auto">
              <a:xfrm>
                <a:off x="4880" y="128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00">
                <a:extLst>
                  <a:ext uri="{FF2B5EF4-FFF2-40B4-BE49-F238E27FC236}">
                    <a16:creationId xmlns:a16="http://schemas.microsoft.com/office/drawing/2014/main" id="{65301107-579C-43AF-BD54-78BD3AB604D6}"/>
                  </a:ext>
                </a:extLst>
              </p:cNvPr>
              <p:cNvSpPr>
                <a:spLocks noChangeArrowheads="1"/>
              </p:cNvSpPr>
              <p:nvPr/>
            </p:nvSpPr>
            <p:spPr bwMode="auto">
              <a:xfrm>
                <a:off x="4929" y="12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Oval 101">
                <a:extLst>
                  <a:ext uri="{FF2B5EF4-FFF2-40B4-BE49-F238E27FC236}">
                    <a16:creationId xmlns:a16="http://schemas.microsoft.com/office/drawing/2014/main" id="{BA38928D-0037-4BF1-89EE-9E17D7A758DC}"/>
                  </a:ext>
                </a:extLst>
              </p:cNvPr>
              <p:cNvSpPr>
                <a:spLocks noChangeArrowheads="1"/>
              </p:cNvSpPr>
              <p:nvPr/>
            </p:nvSpPr>
            <p:spPr bwMode="auto">
              <a:xfrm>
                <a:off x="4978" y="12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02">
                <a:extLst>
                  <a:ext uri="{FF2B5EF4-FFF2-40B4-BE49-F238E27FC236}">
                    <a16:creationId xmlns:a16="http://schemas.microsoft.com/office/drawing/2014/main" id="{2AF70ECE-2C8B-450A-9AAE-482A064ACAA2}"/>
                  </a:ext>
                </a:extLst>
              </p:cNvPr>
              <p:cNvSpPr>
                <a:spLocks noChangeArrowheads="1"/>
              </p:cNvSpPr>
              <p:nvPr/>
            </p:nvSpPr>
            <p:spPr bwMode="auto">
              <a:xfrm>
                <a:off x="5027" y="121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Oval 103">
                <a:extLst>
                  <a:ext uri="{FF2B5EF4-FFF2-40B4-BE49-F238E27FC236}">
                    <a16:creationId xmlns:a16="http://schemas.microsoft.com/office/drawing/2014/main" id="{C59494A1-23D6-4872-BBFE-C4A50114A0CF}"/>
                  </a:ext>
                </a:extLst>
              </p:cNvPr>
              <p:cNvSpPr>
                <a:spLocks noChangeArrowheads="1"/>
              </p:cNvSpPr>
              <p:nvPr/>
            </p:nvSpPr>
            <p:spPr bwMode="auto">
              <a:xfrm>
                <a:off x="5076" y="11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Oval 104">
                <a:extLst>
                  <a:ext uri="{FF2B5EF4-FFF2-40B4-BE49-F238E27FC236}">
                    <a16:creationId xmlns:a16="http://schemas.microsoft.com/office/drawing/2014/main" id="{B6474B22-9819-4E71-B999-4DDDB1A73565}"/>
                  </a:ext>
                </a:extLst>
              </p:cNvPr>
              <p:cNvSpPr>
                <a:spLocks noChangeArrowheads="1"/>
              </p:cNvSpPr>
              <p:nvPr/>
            </p:nvSpPr>
            <p:spPr bwMode="auto">
              <a:xfrm>
                <a:off x="5125" y="11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Oval 105">
                <a:extLst>
                  <a:ext uri="{FF2B5EF4-FFF2-40B4-BE49-F238E27FC236}">
                    <a16:creationId xmlns:a16="http://schemas.microsoft.com/office/drawing/2014/main" id="{E4B74DF1-F152-4257-9178-0627D09AFB14}"/>
                  </a:ext>
                </a:extLst>
              </p:cNvPr>
              <p:cNvSpPr>
                <a:spLocks noChangeArrowheads="1"/>
              </p:cNvSpPr>
              <p:nvPr/>
            </p:nvSpPr>
            <p:spPr bwMode="auto">
              <a:xfrm>
                <a:off x="5174" y="113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Oval 106">
                <a:extLst>
                  <a:ext uri="{FF2B5EF4-FFF2-40B4-BE49-F238E27FC236}">
                    <a16:creationId xmlns:a16="http://schemas.microsoft.com/office/drawing/2014/main" id="{98F51753-2672-440F-B8B7-6A8443170A79}"/>
                  </a:ext>
                </a:extLst>
              </p:cNvPr>
              <p:cNvSpPr>
                <a:spLocks noChangeArrowheads="1"/>
              </p:cNvSpPr>
              <p:nvPr/>
            </p:nvSpPr>
            <p:spPr bwMode="auto">
              <a:xfrm>
                <a:off x="5222" y="109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Oval 107">
                <a:extLst>
                  <a:ext uri="{FF2B5EF4-FFF2-40B4-BE49-F238E27FC236}">
                    <a16:creationId xmlns:a16="http://schemas.microsoft.com/office/drawing/2014/main" id="{CADEA2ED-538C-422E-8F91-8DC2A17C3C3F}"/>
                  </a:ext>
                </a:extLst>
              </p:cNvPr>
              <p:cNvSpPr>
                <a:spLocks noChangeArrowheads="1"/>
              </p:cNvSpPr>
              <p:nvPr/>
            </p:nvSpPr>
            <p:spPr bwMode="auto">
              <a:xfrm>
                <a:off x="5271" y="11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Oval 108">
                <a:extLst>
                  <a:ext uri="{FF2B5EF4-FFF2-40B4-BE49-F238E27FC236}">
                    <a16:creationId xmlns:a16="http://schemas.microsoft.com/office/drawing/2014/main" id="{2279E145-F4A6-4C9E-A118-29AE53664484}"/>
                  </a:ext>
                </a:extLst>
              </p:cNvPr>
              <p:cNvSpPr>
                <a:spLocks noChangeArrowheads="1"/>
              </p:cNvSpPr>
              <p:nvPr/>
            </p:nvSpPr>
            <p:spPr bwMode="auto">
              <a:xfrm>
                <a:off x="5320" y="1078"/>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Oval 109">
                <a:extLst>
                  <a:ext uri="{FF2B5EF4-FFF2-40B4-BE49-F238E27FC236}">
                    <a16:creationId xmlns:a16="http://schemas.microsoft.com/office/drawing/2014/main" id="{05A8F3E9-C97F-4EB6-A79F-FD1321B07A27}"/>
                  </a:ext>
                </a:extLst>
              </p:cNvPr>
              <p:cNvSpPr>
                <a:spLocks noChangeArrowheads="1"/>
              </p:cNvSpPr>
              <p:nvPr/>
            </p:nvSpPr>
            <p:spPr bwMode="auto">
              <a:xfrm>
                <a:off x="5369" y="104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Oval 110">
                <a:extLst>
                  <a:ext uri="{FF2B5EF4-FFF2-40B4-BE49-F238E27FC236}">
                    <a16:creationId xmlns:a16="http://schemas.microsoft.com/office/drawing/2014/main" id="{F6B76908-B2F5-4F2C-AEA4-19A4F36C0110}"/>
                  </a:ext>
                </a:extLst>
              </p:cNvPr>
              <p:cNvSpPr>
                <a:spLocks noChangeArrowheads="1"/>
              </p:cNvSpPr>
              <p:nvPr/>
            </p:nvSpPr>
            <p:spPr bwMode="auto">
              <a:xfrm>
                <a:off x="5421" y="10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Oval 111">
                <a:extLst>
                  <a:ext uri="{FF2B5EF4-FFF2-40B4-BE49-F238E27FC236}">
                    <a16:creationId xmlns:a16="http://schemas.microsoft.com/office/drawing/2014/main" id="{289EB31A-DC5E-439D-B0F4-359B73948E0B}"/>
                  </a:ext>
                </a:extLst>
              </p:cNvPr>
              <p:cNvSpPr>
                <a:spLocks noChangeArrowheads="1"/>
              </p:cNvSpPr>
              <p:nvPr/>
            </p:nvSpPr>
            <p:spPr bwMode="auto">
              <a:xfrm>
                <a:off x="5470" y="98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Oval 112">
                <a:extLst>
                  <a:ext uri="{FF2B5EF4-FFF2-40B4-BE49-F238E27FC236}">
                    <a16:creationId xmlns:a16="http://schemas.microsoft.com/office/drawing/2014/main" id="{07F548B5-4FFB-40D3-BBB7-5AE5CA1E302F}"/>
                  </a:ext>
                </a:extLst>
              </p:cNvPr>
              <p:cNvSpPr>
                <a:spLocks noChangeArrowheads="1"/>
              </p:cNvSpPr>
              <p:nvPr/>
            </p:nvSpPr>
            <p:spPr bwMode="auto">
              <a:xfrm>
                <a:off x="5519" y="92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Oval 113">
                <a:extLst>
                  <a:ext uri="{FF2B5EF4-FFF2-40B4-BE49-F238E27FC236}">
                    <a16:creationId xmlns:a16="http://schemas.microsoft.com/office/drawing/2014/main" id="{683A13CD-E736-4466-AE35-306BFA1E7412}"/>
                  </a:ext>
                </a:extLst>
              </p:cNvPr>
              <p:cNvSpPr>
                <a:spLocks noChangeArrowheads="1"/>
              </p:cNvSpPr>
              <p:nvPr/>
            </p:nvSpPr>
            <p:spPr bwMode="auto">
              <a:xfrm>
                <a:off x="670" y="22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Oval 114">
                <a:extLst>
                  <a:ext uri="{FF2B5EF4-FFF2-40B4-BE49-F238E27FC236}">
                    <a16:creationId xmlns:a16="http://schemas.microsoft.com/office/drawing/2014/main" id="{2B4C2EE7-6DBB-4D42-8B77-0071D253EAF6}"/>
                  </a:ext>
                </a:extLst>
              </p:cNvPr>
              <p:cNvSpPr>
                <a:spLocks noChangeArrowheads="1"/>
              </p:cNvSpPr>
              <p:nvPr/>
            </p:nvSpPr>
            <p:spPr bwMode="auto">
              <a:xfrm>
                <a:off x="719" y="196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Oval 115">
                <a:extLst>
                  <a:ext uri="{FF2B5EF4-FFF2-40B4-BE49-F238E27FC236}">
                    <a16:creationId xmlns:a16="http://schemas.microsoft.com/office/drawing/2014/main" id="{2317894E-8250-4563-A05E-BF9A4779A3C5}"/>
                  </a:ext>
                </a:extLst>
              </p:cNvPr>
              <p:cNvSpPr>
                <a:spLocks noChangeArrowheads="1"/>
              </p:cNvSpPr>
              <p:nvPr/>
            </p:nvSpPr>
            <p:spPr bwMode="auto">
              <a:xfrm>
                <a:off x="768" y="18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Oval 116">
                <a:extLst>
                  <a:ext uri="{FF2B5EF4-FFF2-40B4-BE49-F238E27FC236}">
                    <a16:creationId xmlns:a16="http://schemas.microsoft.com/office/drawing/2014/main" id="{8898D2DF-6C50-4E28-8F2B-E006B2B3F1E9}"/>
                  </a:ext>
                </a:extLst>
              </p:cNvPr>
              <p:cNvSpPr>
                <a:spLocks noChangeArrowheads="1"/>
              </p:cNvSpPr>
              <p:nvPr/>
            </p:nvSpPr>
            <p:spPr bwMode="auto">
              <a:xfrm>
                <a:off x="817" y="180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Oval 117">
                <a:extLst>
                  <a:ext uri="{FF2B5EF4-FFF2-40B4-BE49-F238E27FC236}">
                    <a16:creationId xmlns:a16="http://schemas.microsoft.com/office/drawing/2014/main" id="{1723F97C-5076-4274-8F19-349C0540F2C6}"/>
                  </a:ext>
                </a:extLst>
              </p:cNvPr>
              <p:cNvSpPr>
                <a:spLocks noChangeArrowheads="1"/>
              </p:cNvSpPr>
              <p:nvPr/>
            </p:nvSpPr>
            <p:spPr bwMode="auto">
              <a:xfrm>
                <a:off x="866" y="17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Oval 118">
                <a:extLst>
                  <a:ext uri="{FF2B5EF4-FFF2-40B4-BE49-F238E27FC236}">
                    <a16:creationId xmlns:a16="http://schemas.microsoft.com/office/drawing/2014/main" id="{1BED2438-C046-46BF-B2F5-74C083390EF1}"/>
                  </a:ext>
                </a:extLst>
              </p:cNvPr>
              <p:cNvSpPr>
                <a:spLocks noChangeArrowheads="1"/>
              </p:cNvSpPr>
              <p:nvPr/>
            </p:nvSpPr>
            <p:spPr bwMode="auto">
              <a:xfrm>
                <a:off x="915" y="17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Oval 119">
                <a:extLst>
                  <a:ext uri="{FF2B5EF4-FFF2-40B4-BE49-F238E27FC236}">
                    <a16:creationId xmlns:a16="http://schemas.microsoft.com/office/drawing/2014/main" id="{25FAD092-AC31-42CA-8EBB-02AB0761B87B}"/>
                  </a:ext>
                </a:extLst>
              </p:cNvPr>
              <p:cNvSpPr>
                <a:spLocks noChangeArrowheads="1"/>
              </p:cNvSpPr>
              <p:nvPr/>
            </p:nvSpPr>
            <p:spPr bwMode="auto">
              <a:xfrm>
                <a:off x="963" y="177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Oval 120">
                <a:extLst>
                  <a:ext uri="{FF2B5EF4-FFF2-40B4-BE49-F238E27FC236}">
                    <a16:creationId xmlns:a16="http://schemas.microsoft.com/office/drawing/2014/main" id="{3BADDB5B-0547-4289-8C02-1BB4BE8D58AE}"/>
                  </a:ext>
                </a:extLst>
              </p:cNvPr>
              <p:cNvSpPr>
                <a:spLocks noChangeArrowheads="1"/>
              </p:cNvSpPr>
              <p:nvPr/>
            </p:nvSpPr>
            <p:spPr bwMode="auto">
              <a:xfrm>
                <a:off x="1012" y="176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Oval 121">
                <a:extLst>
                  <a:ext uri="{FF2B5EF4-FFF2-40B4-BE49-F238E27FC236}">
                    <a16:creationId xmlns:a16="http://schemas.microsoft.com/office/drawing/2014/main" id="{870FC865-2449-460E-8BD1-ECE25A1B67CF}"/>
                  </a:ext>
                </a:extLst>
              </p:cNvPr>
              <p:cNvSpPr>
                <a:spLocks noChangeArrowheads="1"/>
              </p:cNvSpPr>
              <p:nvPr/>
            </p:nvSpPr>
            <p:spPr bwMode="auto">
              <a:xfrm>
                <a:off x="1061"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Oval 122">
                <a:extLst>
                  <a:ext uri="{FF2B5EF4-FFF2-40B4-BE49-F238E27FC236}">
                    <a16:creationId xmlns:a16="http://schemas.microsoft.com/office/drawing/2014/main" id="{28904E73-6DF5-4FBE-9AA2-118D4D1D267C}"/>
                  </a:ext>
                </a:extLst>
              </p:cNvPr>
              <p:cNvSpPr>
                <a:spLocks noChangeArrowheads="1"/>
              </p:cNvSpPr>
              <p:nvPr/>
            </p:nvSpPr>
            <p:spPr bwMode="auto">
              <a:xfrm>
                <a:off x="1110"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Oval 123">
                <a:extLst>
                  <a:ext uri="{FF2B5EF4-FFF2-40B4-BE49-F238E27FC236}">
                    <a16:creationId xmlns:a16="http://schemas.microsoft.com/office/drawing/2014/main" id="{396351E3-D0CE-4A6B-8413-BD32F53FC2D5}"/>
                  </a:ext>
                </a:extLst>
              </p:cNvPr>
              <p:cNvSpPr>
                <a:spLocks noChangeArrowheads="1"/>
              </p:cNvSpPr>
              <p:nvPr/>
            </p:nvSpPr>
            <p:spPr bwMode="auto">
              <a:xfrm>
                <a:off x="1159" y="1731"/>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24">
                <a:extLst>
                  <a:ext uri="{FF2B5EF4-FFF2-40B4-BE49-F238E27FC236}">
                    <a16:creationId xmlns:a16="http://schemas.microsoft.com/office/drawing/2014/main" id="{46664CB9-6398-44E8-BF17-CDD5A25A81F1}"/>
                  </a:ext>
                </a:extLst>
              </p:cNvPr>
              <p:cNvSpPr>
                <a:spLocks noChangeArrowheads="1"/>
              </p:cNvSpPr>
              <p:nvPr/>
            </p:nvSpPr>
            <p:spPr bwMode="auto">
              <a:xfrm>
                <a:off x="1208" y="1710"/>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Oval 125">
                <a:extLst>
                  <a:ext uri="{FF2B5EF4-FFF2-40B4-BE49-F238E27FC236}">
                    <a16:creationId xmlns:a16="http://schemas.microsoft.com/office/drawing/2014/main" id="{A25169A8-68D2-4E78-AAAB-2FE2E8518F7B}"/>
                  </a:ext>
                </a:extLst>
              </p:cNvPr>
              <p:cNvSpPr>
                <a:spLocks noChangeArrowheads="1"/>
              </p:cNvSpPr>
              <p:nvPr/>
            </p:nvSpPr>
            <p:spPr bwMode="auto">
              <a:xfrm>
                <a:off x="1257" y="167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Oval 126">
                <a:extLst>
                  <a:ext uri="{FF2B5EF4-FFF2-40B4-BE49-F238E27FC236}">
                    <a16:creationId xmlns:a16="http://schemas.microsoft.com/office/drawing/2014/main" id="{F35AB561-0955-4341-986A-60591312BD27}"/>
                  </a:ext>
                </a:extLst>
              </p:cNvPr>
              <p:cNvSpPr>
                <a:spLocks noChangeArrowheads="1"/>
              </p:cNvSpPr>
              <p:nvPr/>
            </p:nvSpPr>
            <p:spPr bwMode="auto">
              <a:xfrm>
                <a:off x="1306" y="168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27">
                <a:extLst>
                  <a:ext uri="{FF2B5EF4-FFF2-40B4-BE49-F238E27FC236}">
                    <a16:creationId xmlns:a16="http://schemas.microsoft.com/office/drawing/2014/main" id="{F248A774-389A-4245-9F04-58A2D0D49CEF}"/>
                  </a:ext>
                </a:extLst>
              </p:cNvPr>
              <p:cNvSpPr>
                <a:spLocks noChangeArrowheads="1"/>
              </p:cNvSpPr>
              <p:nvPr/>
            </p:nvSpPr>
            <p:spPr bwMode="auto">
              <a:xfrm>
                <a:off x="1354" y="166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Oval 128">
                <a:extLst>
                  <a:ext uri="{FF2B5EF4-FFF2-40B4-BE49-F238E27FC236}">
                    <a16:creationId xmlns:a16="http://schemas.microsoft.com/office/drawing/2014/main" id="{2B9D912B-8A55-432C-9C39-18528062A60B}"/>
                  </a:ext>
                </a:extLst>
              </p:cNvPr>
              <p:cNvSpPr>
                <a:spLocks noChangeArrowheads="1"/>
              </p:cNvSpPr>
              <p:nvPr/>
            </p:nvSpPr>
            <p:spPr bwMode="auto">
              <a:xfrm>
                <a:off x="1403" y="162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29">
                <a:extLst>
                  <a:ext uri="{FF2B5EF4-FFF2-40B4-BE49-F238E27FC236}">
                    <a16:creationId xmlns:a16="http://schemas.microsoft.com/office/drawing/2014/main" id="{138EC71D-D610-4407-A128-0D628C2E8BBE}"/>
                  </a:ext>
                </a:extLst>
              </p:cNvPr>
              <p:cNvSpPr>
                <a:spLocks noChangeArrowheads="1"/>
              </p:cNvSpPr>
              <p:nvPr/>
            </p:nvSpPr>
            <p:spPr bwMode="auto">
              <a:xfrm>
                <a:off x="1452" y="16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Oval 130">
                <a:extLst>
                  <a:ext uri="{FF2B5EF4-FFF2-40B4-BE49-F238E27FC236}">
                    <a16:creationId xmlns:a16="http://schemas.microsoft.com/office/drawing/2014/main" id="{340F7303-C8C7-4531-A5A7-21D3D9CAEC23}"/>
                  </a:ext>
                </a:extLst>
              </p:cNvPr>
              <p:cNvSpPr>
                <a:spLocks noChangeArrowheads="1"/>
              </p:cNvSpPr>
              <p:nvPr/>
            </p:nvSpPr>
            <p:spPr bwMode="auto">
              <a:xfrm>
                <a:off x="1501" y="162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31">
                <a:extLst>
                  <a:ext uri="{FF2B5EF4-FFF2-40B4-BE49-F238E27FC236}">
                    <a16:creationId xmlns:a16="http://schemas.microsoft.com/office/drawing/2014/main" id="{A8E5CD15-8C25-4ECD-BF7C-C6FD5CB906B1}"/>
                  </a:ext>
                </a:extLst>
              </p:cNvPr>
              <p:cNvSpPr>
                <a:spLocks noChangeArrowheads="1"/>
              </p:cNvSpPr>
              <p:nvPr/>
            </p:nvSpPr>
            <p:spPr bwMode="auto">
              <a:xfrm>
                <a:off x="1550" y="158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Oval 132">
                <a:extLst>
                  <a:ext uri="{FF2B5EF4-FFF2-40B4-BE49-F238E27FC236}">
                    <a16:creationId xmlns:a16="http://schemas.microsoft.com/office/drawing/2014/main" id="{4EA5424B-9CFD-442E-912D-B1D8715C3DC8}"/>
                  </a:ext>
                </a:extLst>
              </p:cNvPr>
              <p:cNvSpPr>
                <a:spLocks noChangeArrowheads="1"/>
              </p:cNvSpPr>
              <p:nvPr/>
            </p:nvSpPr>
            <p:spPr bwMode="auto">
              <a:xfrm>
                <a:off x="1599" y="159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33">
                <a:extLst>
                  <a:ext uri="{FF2B5EF4-FFF2-40B4-BE49-F238E27FC236}">
                    <a16:creationId xmlns:a16="http://schemas.microsoft.com/office/drawing/2014/main" id="{2337EF24-CB3D-48E5-9631-686D48E2910A}"/>
                  </a:ext>
                </a:extLst>
              </p:cNvPr>
              <p:cNvSpPr>
                <a:spLocks noChangeArrowheads="1"/>
              </p:cNvSpPr>
              <p:nvPr/>
            </p:nvSpPr>
            <p:spPr bwMode="auto">
              <a:xfrm>
                <a:off x="1648" y="15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Oval 134">
                <a:extLst>
                  <a:ext uri="{FF2B5EF4-FFF2-40B4-BE49-F238E27FC236}">
                    <a16:creationId xmlns:a16="http://schemas.microsoft.com/office/drawing/2014/main" id="{3205D724-C67B-4CBA-9ED6-67F3792E4FF2}"/>
                  </a:ext>
                </a:extLst>
              </p:cNvPr>
              <p:cNvSpPr>
                <a:spLocks noChangeArrowheads="1"/>
              </p:cNvSpPr>
              <p:nvPr/>
            </p:nvSpPr>
            <p:spPr bwMode="auto">
              <a:xfrm>
                <a:off x="1697" y="1570"/>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35">
                <a:extLst>
                  <a:ext uri="{FF2B5EF4-FFF2-40B4-BE49-F238E27FC236}">
                    <a16:creationId xmlns:a16="http://schemas.microsoft.com/office/drawing/2014/main" id="{9CD27C5C-9854-49D2-9BA7-E7C3662960FB}"/>
                  </a:ext>
                </a:extLst>
              </p:cNvPr>
              <p:cNvSpPr>
                <a:spLocks noChangeArrowheads="1"/>
              </p:cNvSpPr>
              <p:nvPr/>
            </p:nvSpPr>
            <p:spPr bwMode="auto">
              <a:xfrm>
                <a:off x="1745" y="156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Oval 136">
                <a:extLst>
                  <a:ext uri="{FF2B5EF4-FFF2-40B4-BE49-F238E27FC236}">
                    <a16:creationId xmlns:a16="http://schemas.microsoft.com/office/drawing/2014/main" id="{EDD2C0F8-E493-4843-B805-BFD9B3D5D147}"/>
                  </a:ext>
                </a:extLst>
              </p:cNvPr>
              <p:cNvSpPr>
                <a:spLocks noChangeArrowheads="1"/>
              </p:cNvSpPr>
              <p:nvPr/>
            </p:nvSpPr>
            <p:spPr bwMode="auto">
              <a:xfrm>
                <a:off x="1794" y="153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Oval 137">
                <a:extLst>
                  <a:ext uri="{FF2B5EF4-FFF2-40B4-BE49-F238E27FC236}">
                    <a16:creationId xmlns:a16="http://schemas.microsoft.com/office/drawing/2014/main" id="{AE662A88-F7EA-4813-BA76-A02F061FE21E}"/>
                  </a:ext>
                </a:extLst>
              </p:cNvPr>
              <p:cNvSpPr>
                <a:spLocks noChangeArrowheads="1"/>
              </p:cNvSpPr>
              <p:nvPr/>
            </p:nvSpPr>
            <p:spPr bwMode="auto">
              <a:xfrm>
                <a:off x="1843" y="15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Oval 138">
                <a:extLst>
                  <a:ext uri="{FF2B5EF4-FFF2-40B4-BE49-F238E27FC236}">
                    <a16:creationId xmlns:a16="http://schemas.microsoft.com/office/drawing/2014/main" id="{FA462CD2-DFCB-4392-B44A-7D9921FFD96B}"/>
                  </a:ext>
                </a:extLst>
              </p:cNvPr>
              <p:cNvSpPr>
                <a:spLocks noChangeArrowheads="1"/>
              </p:cNvSpPr>
              <p:nvPr/>
            </p:nvSpPr>
            <p:spPr bwMode="auto">
              <a:xfrm>
                <a:off x="1892" y="152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Oval 139">
                <a:extLst>
                  <a:ext uri="{FF2B5EF4-FFF2-40B4-BE49-F238E27FC236}">
                    <a16:creationId xmlns:a16="http://schemas.microsoft.com/office/drawing/2014/main" id="{8DC8F075-8D4F-4054-A046-D239F6E908EB}"/>
                  </a:ext>
                </a:extLst>
              </p:cNvPr>
              <p:cNvSpPr>
                <a:spLocks noChangeArrowheads="1"/>
              </p:cNvSpPr>
              <p:nvPr/>
            </p:nvSpPr>
            <p:spPr bwMode="auto">
              <a:xfrm>
                <a:off x="1941" y="151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Oval 140">
                <a:extLst>
                  <a:ext uri="{FF2B5EF4-FFF2-40B4-BE49-F238E27FC236}">
                    <a16:creationId xmlns:a16="http://schemas.microsoft.com/office/drawing/2014/main" id="{A23CBECE-1FCB-420B-981D-9F3E6D59624F}"/>
                  </a:ext>
                </a:extLst>
              </p:cNvPr>
              <p:cNvSpPr>
                <a:spLocks noChangeArrowheads="1"/>
              </p:cNvSpPr>
              <p:nvPr/>
            </p:nvSpPr>
            <p:spPr bwMode="auto">
              <a:xfrm>
                <a:off x="1990" y="1497"/>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Oval 141">
                <a:extLst>
                  <a:ext uri="{FF2B5EF4-FFF2-40B4-BE49-F238E27FC236}">
                    <a16:creationId xmlns:a16="http://schemas.microsoft.com/office/drawing/2014/main" id="{A676741F-C9EA-4296-AC80-76F1EC863461}"/>
                  </a:ext>
                </a:extLst>
              </p:cNvPr>
              <p:cNvSpPr>
                <a:spLocks noChangeArrowheads="1"/>
              </p:cNvSpPr>
              <p:nvPr/>
            </p:nvSpPr>
            <p:spPr bwMode="auto">
              <a:xfrm>
                <a:off x="2039" y="147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42">
                <a:extLst>
                  <a:ext uri="{FF2B5EF4-FFF2-40B4-BE49-F238E27FC236}">
                    <a16:creationId xmlns:a16="http://schemas.microsoft.com/office/drawing/2014/main" id="{8347D2CD-7C92-4E66-9003-B8D1F78B906A}"/>
                  </a:ext>
                </a:extLst>
              </p:cNvPr>
              <p:cNvSpPr>
                <a:spLocks noChangeArrowheads="1"/>
              </p:cNvSpPr>
              <p:nvPr/>
            </p:nvSpPr>
            <p:spPr bwMode="auto">
              <a:xfrm>
                <a:off x="2088" y="14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43">
                <a:extLst>
                  <a:ext uri="{FF2B5EF4-FFF2-40B4-BE49-F238E27FC236}">
                    <a16:creationId xmlns:a16="http://schemas.microsoft.com/office/drawing/2014/main" id="{2D531768-628D-46B3-B566-1731CDEE6AC4}"/>
                  </a:ext>
                </a:extLst>
              </p:cNvPr>
              <p:cNvSpPr>
                <a:spLocks noChangeArrowheads="1"/>
              </p:cNvSpPr>
              <p:nvPr/>
            </p:nvSpPr>
            <p:spPr bwMode="auto">
              <a:xfrm>
                <a:off x="2140" y="14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Oval 144">
                <a:extLst>
                  <a:ext uri="{FF2B5EF4-FFF2-40B4-BE49-F238E27FC236}">
                    <a16:creationId xmlns:a16="http://schemas.microsoft.com/office/drawing/2014/main" id="{84462D7C-5069-4CB2-BE35-2FABBED1461F}"/>
                  </a:ext>
                </a:extLst>
              </p:cNvPr>
              <p:cNvSpPr>
                <a:spLocks noChangeArrowheads="1"/>
              </p:cNvSpPr>
              <p:nvPr/>
            </p:nvSpPr>
            <p:spPr bwMode="auto">
              <a:xfrm>
                <a:off x="2189" y="145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45">
                <a:extLst>
                  <a:ext uri="{FF2B5EF4-FFF2-40B4-BE49-F238E27FC236}">
                    <a16:creationId xmlns:a16="http://schemas.microsoft.com/office/drawing/2014/main" id="{9FAE7649-AF49-48B8-9F78-86F5A7C03BF9}"/>
                  </a:ext>
                </a:extLst>
              </p:cNvPr>
              <p:cNvSpPr>
                <a:spLocks noChangeArrowheads="1"/>
              </p:cNvSpPr>
              <p:nvPr/>
            </p:nvSpPr>
            <p:spPr bwMode="auto">
              <a:xfrm>
                <a:off x="2238" y="143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46">
                <a:extLst>
                  <a:ext uri="{FF2B5EF4-FFF2-40B4-BE49-F238E27FC236}">
                    <a16:creationId xmlns:a16="http://schemas.microsoft.com/office/drawing/2014/main" id="{8FD3B83B-6081-4068-8BDC-8EE087466EBB}"/>
                  </a:ext>
                </a:extLst>
              </p:cNvPr>
              <p:cNvSpPr>
                <a:spLocks noChangeArrowheads="1"/>
              </p:cNvSpPr>
              <p:nvPr/>
            </p:nvSpPr>
            <p:spPr bwMode="auto">
              <a:xfrm>
                <a:off x="2287" y="1416"/>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47">
                <a:extLst>
                  <a:ext uri="{FF2B5EF4-FFF2-40B4-BE49-F238E27FC236}">
                    <a16:creationId xmlns:a16="http://schemas.microsoft.com/office/drawing/2014/main" id="{167CADF2-9453-4A33-9826-455729C24868}"/>
                  </a:ext>
                </a:extLst>
              </p:cNvPr>
              <p:cNvSpPr>
                <a:spLocks noChangeArrowheads="1"/>
              </p:cNvSpPr>
              <p:nvPr/>
            </p:nvSpPr>
            <p:spPr bwMode="auto">
              <a:xfrm>
                <a:off x="2335" y="141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48">
                <a:extLst>
                  <a:ext uri="{FF2B5EF4-FFF2-40B4-BE49-F238E27FC236}">
                    <a16:creationId xmlns:a16="http://schemas.microsoft.com/office/drawing/2014/main" id="{D277D412-9513-49C1-8D84-E35DBE16E2E3}"/>
                  </a:ext>
                </a:extLst>
              </p:cNvPr>
              <p:cNvSpPr>
                <a:spLocks noChangeArrowheads="1"/>
              </p:cNvSpPr>
              <p:nvPr/>
            </p:nvSpPr>
            <p:spPr bwMode="auto">
              <a:xfrm>
                <a:off x="2384" y="140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49">
                <a:extLst>
                  <a:ext uri="{FF2B5EF4-FFF2-40B4-BE49-F238E27FC236}">
                    <a16:creationId xmlns:a16="http://schemas.microsoft.com/office/drawing/2014/main" id="{3724D51A-A1B4-40B2-BD53-2976B61DFE38}"/>
                  </a:ext>
                </a:extLst>
              </p:cNvPr>
              <p:cNvSpPr>
                <a:spLocks noChangeArrowheads="1"/>
              </p:cNvSpPr>
              <p:nvPr/>
            </p:nvSpPr>
            <p:spPr bwMode="auto">
              <a:xfrm>
                <a:off x="2433"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50">
                <a:extLst>
                  <a:ext uri="{FF2B5EF4-FFF2-40B4-BE49-F238E27FC236}">
                    <a16:creationId xmlns:a16="http://schemas.microsoft.com/office/drawing/2014/main" id="{CF1B9771-10B7-47A2-97B3-D6104FD9DB48}"/>
                  </a:ext>
                </a:extLst>
              </p:cNvPr>
              <p:cNvSpPr>
                <a:spLocks noChangeArrowheads="1"/>
              </p:cNvSpPr>
              <p:nvPr/>
            </p:nvSpPr>
            <p:spPr bwMode="auto">
              <a:xfrm>
                <a:off x="2482"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151">
                <a:extLst>
                  <a:ext uri="{FF2B5EF4-FFF2-40B4-BE49-F238E27FC236}">
                    <a16:creationId xmlns:a16="http://schemas.microsoft.com/office/drawing/2014/main" id="{48351207-440B-43A0-A360-9377EC592F88}"/>
                  </a:ext>
                </a:extLst>
              </p:cNvPr>
              <p:cNvSpPr>
                <a:spLocks noChangeArrowheads="1"/>
              </p:cNvSpPr>
              <p:nvPr/>
            </p:nvSpPr>
            <p:spPr bwMode="auto">
              <a:xfrm>
                <a:off x="2531"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52">
                <a:extLst>
                  <a:ext uri="{FF2B5EF4-FFF2-40B4-BE49-F238E27FC236}">
                    <a16:creationId xmlns:a16="http://schemas.microsoft.com/office/drawing/2014/main" id="{ED0F1822-53A5-4C02-9078-E0175EE6B765}"/>
                  </a:ext>
                </a:extLst>
              </p:cNvPr>
              <p:cNvSpPr>
                <a:spLocks noChangeArrowheads="1"/>
              </p:cNvSpPr>
              <p:nvPr/>
            </p:nvSpPr>
            <p:spPr bwMode="auto">
              <a:xfrm>
                <a:off x="2580" y="13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Oval 153">
                <a:extLst>
                  <a:ext uri="{FF2B5EF4-FFF2-40B4-BE49-F238E27FC236}">
                    <a16:creationId xmlns:a16="http://schemas.microsoft.com/office/drawing/2014/main" id="{A46BC30A-0FD1-4206-B437-6882EC896F77}"/>
                  </a:ext>
                </a:extLst>
              </p:cNvPr>
              <p:cNvSpPr>
                <a:spLocks noChangeArrowheads="1"/>
              </p:cNvSpPr>
              <p:nvPr/>
            </p:nvSpPr>
            <p:spPr bwMode="auto">
              <a:xfrm>
                <a:off x="2629" y="135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54">
                <a:extLst>
                  <a:ext uri="{FF2B5EF4-FFF2-40B4-BE49-F238E27FC236}">
                    <a16:creationId xmlns:a16="http://schemas.microsoft.com/office/drawing/2014/main" id="{467417AC-6929-4A46-A431-A70EE838CC93}"/>
                  </a:ext>
                </a:extLst>
              </p:cNvPr>
              <p:cNvSpPr>
                <a:spLocks noChangeArrowheads="1"/>
              </p:cNvSpPr>
              <p:nvPr/>
            </p:nvSpPr>
            <p:spPr bwMode="auto">
              <a:xfrm>
                <a:off x="2678" y="1357"/>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Oval 155">
                <a:extLst>
                  <a:ext uri="{FF2B5EF4-FFF2-40B4-BE49-F238E27FC236}">
                    <a16:creationId xmlns:a16="http://schemas.microsoft.com/office/drawing/2014/main" id="{A4C719C9-E970-4F4A-AED1-CC780263C16F}"/>
                  </a:ext>
                </a:extLst>
              </p:cNvPr>
              <p:cNvSpPr>
                <a:spLocks noChangeArrowheads="1"/>
              </p:cNvSpPr>
              <p:nvPr/>
            </p:nvSpPr>
            <p:spPr bwMode="auto">
              <a:xfrm>
                <a:off x="2726" y="13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Oval 156">
                <a:extLst>
                  <a:ext uri="{FF2B5EF4-FFF2-40B4-BE49-F238E27FC236}">
                    <a16:creationId xmlns:a16="http://schemas.microsoft.com/office/drawing/2014/main" id="{E7BA81B0-CD74-490C-A40F-F84B802A7E97}"/>
                  </a:ext>
                </a:extLst>
              </p:cNvPr>
              <p:cNvSpPr>
                <a:spLocks noChangeArrowheads="1"/>
              </p:cNvSpPr>
              <p:nvPr/>
            </p:nvSpPr>
            <p:spPr bwMode="auto">
              <a:xfrm>
                <a:off x="2775" y="130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Oval 157">
                <a:extLst>
                  <a:ext uri="{FF2B5EF4-FFF2-40B4-BE49-F238E27FC236}">
                    <a16:creationId xmlns:a16="http://schemas.microsoft.com/office/drawing/2014/main" id="{5A9E0766-AB9F-4B85-92A0-F8AE6626C5BF}"/>
                  </a:ext>
                </a:extLst>
              </p:cNvPr>
              <p:cNvSpPr>
                <a:spLocks noChangeArrowheads="1"/>
              </p:cNvSpPr>
              <p:nvPr/>
            </p:nvSpPr>
            <p:spPr bwMode="auto">
              <a:xfrm>
                <a:off x="2824" y="1319"/>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Oval 158">
                <a:extLst>
                  <a:ext uri="{FF2B5EF4-FFF2-40B4-BE49-F238E27FC236}">
                    <a16:creationId xmlns:a16="http://schemas.microsoft.com/office/drawing/2014/main" id="{D5F74809-FE6D-4DB7-95BC-EF066F3D43CE}"/>
                  </a:ext>
                </a:extLst>
              </p:cNvPr>
              <p:cNvSpPr>
                <a:spLocks noChangeArrowheads="1"/>
              </p:cNvSpPr>
              <p:nvPr/>
            </p:nvSpPr>
            <p:spPr bwMode="auto">
              <a:xfrm>
                <a:off x="2873" y="1312"/>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Oval 159">
                <a:extLst>
                  <a:ext uri="{FF2B5EF4-FFF2-40B4-BE49-F238E27FC236}">
                    <a16:creationId xmlns:a16="http://schemas.microsoft.com/office/drawing/2014/main" id="{1CC7F309-EE1D-451D-96AD-1E706A9C2BA5}"/>
                  </a:ext>
                </a:extLst>
              </p:cNvPr>
              <p:cNvSpPr>
                <a:spLocks noChangeArrowheads="1"/>
              </p:cNvSpPr>
              <p:nvPr/>
            </p:nvSpPr>
            <p:spPr bwMode="auto">
              <a:xfrm>
                <a:off x="2922" y="12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160">
                <a:extLst>
                  <a:ext uri="{FF2B5EF4-FFF2-40B4-BE49-F238E27FC236}">
                    <a16:creationId xmlns:a16="http://schemas.microsoft.com/office/drawing/2014/main" id="{A5F66BA2-9CB9-49AF-AD0E-FCA089586F59}"/>
                  </a:ext>
                </a:extLst>
              </p:cNvPr>
              <p:cNvSpPr>
                <a:spLocks noChangeArrowheads="1"/>
              </p:cNvSpPr>
              <p:nvPr/>
            </p:nvSpPr>
            <p:spPr bwMode="auto">
              <a:xfrm>
                <a:off x="2971"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61">
                <a:extLst>
                  <a:ext uri="{FF2B5EF4-FFF2-40B4-BE49-F238E27FC236}">
                    <a16:creationId xmlns:a16="http://schemas.microsoft.com/office/drawing/2014/main" id="{48ECE5CD-A9D3-4CE6-9A50-7563844F38B5}"/>
                  </a:ext>
                </a:extLst>
              </p:cNvPr>
              <p:cNvSpPr>
                <a:spLocks noChangeArrowheads="1"/>
              </p:cNvSpPr>
              <p:nvPr/>
            </p:nvSpPr>
            <p:spPr bwMode="auto">
              <a:xfrm>
                <a:off x="3020"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162">
                <a:extLst>
                  <a:ext uri="{FF2B5EF4-FFF2-40B4-BE49-F238E27FC236}">
                    <a16:creationId xmlns:a16="http://schemas.microsoft.com/office/drawing/2014/main" id="{0588E971-F5E1-45F0-BE58-3D1D5AA6B8D8}"/>
                  </a:ext>
                </a:extLst>
              </p:cNvPr>
              <p:cNvSpPr>
                <a:spLocks noChangeArrowheads="1"/>
              </p:cNvSpPr>
              <p:nvPr/>
            </p:nvSpPr>
            <p:spPr bwMode="auto">
              <a:xfrm>
                <a:off x="3069" y="1273"/>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163">
                <a:extLst>
                  <a:ext uri="{FF2B5EF4-FFF2-40B4-BE49-F238E27FC236}">
                    <a16:creationId xmlns:a16="http://schemas.microsoft.com/office/drawing/2014/main" id="{77E15FC2-342C-42B6-B669-96A744C54D25}"/>
                  </a:ext>
                </a:extLst>
              </p:cNvPr>
              <p:cNvSpPr>
                <a:spLocks noChangeArrowheads="1"/>
              </p:cNvSpPr>
              <p:nvPr/>
            </p:nvSpPr>
            <p:spPr bwMode="auto">
              <a:xfrm>
                <a:off x="3117"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164">
                <a:extLst>
                  <a:ext uri="{FF2B5EF4-FFF2-40B4-BE49-F238E27FC236}">
                    <a16:creationId xmlns:a16="http://schemas.microsoft.com/office/drawing/2014/main" id="{284D9B41-170F-4145-BF22-92D78B36621F}"/>
                  </a:ext>
                </a:extLst>
              </p:cNvPr>
              <p:cNvSpPr>
                <a:spLocks noChangeArrowheads="1"/>
              </p:cNvSpPr>
              <p:nvPr/>
            </p:nvSpPr>
            <p:spPr bwMode="auto">
              <a:xfrm>
                <a:off x="3166" y="124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165">
                <a:extLst>
                  <a:ext uri="{FF2B5EF4-FFF2-40B4-BE49-F238E27FC236}">
                    <a16:creationId xmlns:a16="http://schemas.microsoft.com/office/drawing/2014/main" id="{03A5AB48-0A9B-453B-8CD5-848CF68EC6D0}"/>
                  </a:ext>
                </a:extLst>
              </p:cNvPr>
              <p:cNvSpPr>
                <a:spLocks noChangeArrowheads="1"/>
              </p:cNvSpPr>
              <p:nvPr/>
            </p:nvSpPr>
            <p:spPr bwMode="auto">
              <a:xfrm>
                <a:off x="3215" y="125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166">
                <a:extLst>
                  <a:ext uri="{FF2B5EF4-FFF2-40B4-BE49-F238E27FC236}">
                    <a16:creationId xmlns:a16="http://schemas.microsoft.com/office/drawing/2014/main" id="{1D2938AA-0A1A-4A2C-A569-D977C657A070}"/>
                  </a:ext>
                </a:extLst>
              </p:cNvPr>
              <p:cNvSpPr>
                <a:spLocks noChangeArrowheads="1"/>
              </p:cNvSpPr>
              <p:nvPr/>
            </p:nvSpPr>
            <p:spPr bwMode="auto">
              <a:xfrm>
                <a:off x="3264"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167">
                <a:extLst>
                  <a:ext uri="{FF2B5EF4-FFF2-40B4-BE49-F238E27FC236}">
                    <a16:creationId xmlns:a16="http://schemas.microsoft.com/office/drawing/2014/main" id="{6F38FECB-4FB2-4C5D-8BDB-57F1696A5EDE}"/>
                  </a:ext>
                </a:extLst>
              </p:cNvPr>
              <p:cNvSpPr>
                <a:spLocks noChangeArrowheads="1"/>
              </p:cNvSpPr>
              <p:nvPr/>
            </p:nvSpPr>
            <p:spPr bwMode="auto">
              <a:xfrm>
                <a:off x="3313" y="12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168">
                <a:extLst>
                  <a:ext uri="{FF2B5EF4-FFF2-40B4-BE49-F238E27FC236}">
                    <a16:creationId xmlns:a16="http://schemas.microsoft.com/office/drawing/2014/main" id="{31BAC062-9ECF-47DD-8277-2FC8544559D6}"/>
                  </a:ext>
                </a:extLst>
              </p:cNvPr>
              <p:cNvSpPr>
                <a:spLocks noChangeArrowheads="1"/>
              </p:cNvSpPr>
              <p:nvPr/>
            </p:nvSpPr>
            <p:spPr bwMode="auto">
              <a:xfrm>
                <a:off x="3362"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Oval 169">
                <a:extLst>
                  <a:ext uri="{FF2B5EF4-FFF2-40B4-BE49-F238E27FC236}">
                    <a16:creationId xmlns:a16="http://schemas.microsoft.com/office/drawing/2014/main" id="{74B4634A-59C4-4952-84B0-F0A7DA1E17B6}"/>
                  </a:ext>
                </a:extLst>
              </p:cNvPr>
              <p:cNvSpPr>
                <a:spLocks noChangeArrowheads="1"/>
              </p:cNvSpPr>
              <p:nvPr/>
            </p:nvSpPr>
            <p:spPr bwMode="auto">
              <a:xfrm>
                <a:off x="3411" y="11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Oval 170">
                <a:extLst>
                  <a:ext uri="{FF2B5EF4-FFF2-40B4-BE49-F238E27FC236}">
                    <a16:creationId xmlns:a16="http://schemas.microsoft.com/office/drawing/2014/main" id="{8762D757-0323-4DC6-8832-82F01942CC97}"/>
                  </a:ext>
                </a:extLst>
              </p:cNvPr>
              <p:cNvSpPr>
                <a:spLocks noChangeArrowheads="1"/>
              </p:cNvSpPr>
              <p:nvPr/>
            </p:nvSpPr>
            <p:spPr bwMode="auto">
              <a:xfrm>
                <a:off x="3459" y="12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Oval 171">
                <a:extLst>
                  <a:ext uri="{FF2B5EF4-FFF2-40B4-BE49-F238E27FC236}">
                    <a16:creationId xmlns:a16="http://schemas.microsoft.com/office/drawing/2014/main" id="{337A217E-6694-4590-8437-610F0A6CE9EE}"/>
                  </a:ext>
                </a:extLst>
              </p:cNvPr>
              <p:cNvSpPr>
                <a:spLocks noChangeArrowheads="1"/>
              </p:cNvSpPr>
              <p:nvPr/>
            </p:nvSpPr>
            <p:spPr bwMode="auto">
              <a:xfrm>
                <a:off x="3508" y="117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Oval 172">
                <a:extLst>
                  <a:ext uri="{FF2B5EF4-FFF2-40B4-BE49-F238E27FC236}">
                    <a16:creationId xmlns:a16="http://schemas.microsoft.com/office/drawing/2014/main" id="{1895D54F-6217-47B9-866B-ED99EDC5BAB5}"/>
                  </a:ext>
                </a:extLst>
              </p:cNvPr>
              <p:cNvSpPr>
                <a:spLocks noChangeArrowheads="1"/>
              </p:cNvSpPr>
              <p:nvPr/>
            </p:nvSpPr>
            <p:spPr bwMode="auto">
              <a:xfrm>
                <a:off x="3557" y="119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Oval 173">
                <a:extLst>
                  <a:ext uri="{FF2B5EF4-FFF2-40B4-BE49-F238E27FC236}">
                    <a16:creationId xmlns:a16="http://schemas.microsoft.com/office/drawing/2014/main" id="{7E29E627-A45B-4722-AF9B-B79E0F21AF95}"/>
                  </a:ext>
                </a:extLst>
              </p:cNvPr>
              <p:cNvSpPr>
                <a:spLocks noChangeArrowheads="1"/>
              </p:cNvSpPr>
              <p:nvPr/>
            </p:nvSpPr>
            <p:spPr bwMode="auto">
              <a:xfrm>
                <a:off x="3606" y="120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Oval 174">
                <a:extLst>
                  <a:ext uri="{FF2B5EF4-FFF2-40B4-BE49-F238E27FC236}">
                    <a16:creationId xmlns:a16="http://schemas.microsoft.com/office/drawing/2014/main" id="{9A6807D8-8E7B-4C5C-83D1-9669460C0B8C}"/>
                  </a:ext>
                </a:extLst>
              </p:cNvPr>
              <p:cNvSpPr>
                <a:spLocks noChangeArrowheads="1"/>
              </p:cNvSpPr>
              <p:nvPr/>
            </p:nvSpPr>
            <p:spPr bwMode="auto">
              <a:xfrm>
                <a:off x="3655"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Oval 175">
                <a:extLst>
                  <a:ext uri="{FF2B5EF4-FFF2-40B4-BE49-F238E27FC236}">
                    <a16:creationId xmlns:a16="http://schemas.microsoft.com/office/drawing/2014/main" id="{193C21F3-00F6-4AD2-90E2-6950284DE1BC}"/>
                  </a:ext>
                </a:extLst>
              </p:cNvPr>
              <p:cNvSpPr>
                <a:spLocks noChangeArrowheads="1"/>
              </p:cNvSpPr>
              <p:nvPr/>
            </p:nvSpPr>
            <p:spPr bwMode="auto">
              <a:xfrm>
                <a:off x="3704" y="11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Oval 176">
                <a:extLst>
                  <a:ext uri="{FF2B5EF4-FFF2-40B4-BE49-F238E27FC236}">
                    <a16:creationId xmlns:a16="http://schemas.microsoft.com/office/drawing/2014/main" id="{C1967A40-0EEE-4B24-8385-7297105BBE12}"/>
                  </a:ext>
                </a:extLst>
              </p:cNvPr>
              <p:cNvSpPr>
                <a:spLocks noChangeArrowheads="1"/>
              </p:cNvSpPr>
              <p:nvPr/>
            </p:nvSpPr>
            <p:spPr bwMode="auto">
              <a:xfrm>
                <a:off x="3753"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177">
                <a:extLst>
                  <a:ext uri="{FF2B5EF4-FFF2-40B4-BE49-F238E27FC236}">
                    <a16:creationId xmlns:a16="http://schemas.microsoft.com/office/drawing/2014/main" id="{13D4CEA6-0552-4A9D-9FAC-3ED20536A5E6}"/>
                  </a:ext>
                </a:extLst>
              </p:cNvPr>
              <p:cNvSpPr>
                <a:spLocks noChangeArrowheads="1"/>
              </p:cNvSpPr>
              <p:nvPr/>
            </p:nvSpPr>
            <p:spPr bwMode="auto">
              <a:xfrm>
                <a:off x="3805" y="112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Oval 178">
                <a:extLst>
                  <a:ext uri="{FF2B5EF4-FFF2-40B4-BE49-F238E27FC236}">
                    <a16:creationId xmlns:a16="http://schemas.microsoft.com/office/drawing/2014/main" id="{AED80C2A-176C-4294-955C-B630DEE72D09}"/>
                  </a:ext>
                </a:extLst>
              </p:cNvPr>
              <p:cNvSpPr>
                <a:spLocks noChangeArrowheads="1"/>
              </p:cNvSpPr>
              <p:nvPr/>
            </p:nvSpPr>
            <p:spPr bwMode="auto">
              <a:xfrm>
                <a:off x="3854"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179">
                <a:extLst>
                  <a:ext uri="{FF2B5EF4-FFF2-40B4-BE49-F238E27FC236}">
                    <a16:creationId xmlns:a16="http://schemas.microsoft.com/office/drawing/2014/main" id="{7F7A896E-AD78-4893-A215-646AE8052FE8}"/>
                  </a:ext>
                </a:extLst>
              </p:cNvPr>
              <p:cNvSpPr>
                <a:spLocks noChangeArrowheads="1"/>
              </p:cNvSpPr>
              <p:nvPr/>
            </p:nvSpPr>
            <p:spPr bwMode="auto">
              <a:xfrm>
                <a:off x="3903" y="114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Oval 180">
                <a:extLst>
                  <a:ext uri="{FF2B5EF4-FFF2-40B4-BE49-F238E27FC236}">
                    <a16:creationId xmlns:a16="http://schemas.microsoft.com/office/drawing/2014/main" id="{71847523-62F6-4923-B91D-CF310D262564}"/>
                  </a:ext>
                </a:extLst>
              </p:cNvPr>
              <p:cNvSpPr>
                <a:spLocks noChangeArrowheads="1"/>
              </p:cNvSpPr>
              <p:nvPr/>
            </p:nvSpPr>
            <p:spPr bwMode="auto">
              <a:xfrm>
                <a:off x="3952"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81">
                <a:extLst>
                  <a:ext uri="{FF2B5EF4-FFF2-40B4-BE49-F238E27FC236}">
                    <a16:creationId xmlns:a16="http://schemas.microsoft.com/office/drawing/2014/main" id="{7941783A-FD5D-4A08-89D7-F66C202BC8AF}"/>
                  </a:ext>
                </a:extLst>
              </p:cNvPr>
              <p:cNvSpPr>
                <a:spLocks noChangeArrowheads="1"/>
              </p:cNvSpPr>
              <p:nvPr/>
            </p:nvSpPr>
            <p:spPr bwMode="auto">
              <a:xfrm>
                <a:off x="4001" y="1113"/>
                <a:ext cx="41"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182">
                <a:extLst>
                  <a:ext uri="{FF2B5EF4-FFF2-40B4-BE49-F238E27FC236}">
                    <a16:creationId xmlns:a16="http://schemas.microsoft.com/office/drawing/2014/main" id="{89D0459E-BDA7-4128-996D-892A3AE6F925}"/>
                  </a:ext>
                </a:extLst>
              </p:cNvPr>
              <p:cNvSpPr>
                <a:spLocks noChangeArrowheads="1"/>
              </p:cNvSpPr>
              <p:nvPr/>
            </p:nvSpPr>
            <p:spPr bwMode="auto">
              <a:xfrm>
                <a:off x="4049" y="1113"/>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183">
                <a:extLst>
                  <a:ext uri="{FF2B5EF4-FFF2-40B4-BE49-F238E27FC236}">
                    <a16:creationId xmlns:a16="http://schemas.microsoft.com/office/drawing/2014/main" id="{F0075725-AA4D-4ACE-8476-A32BDB76AC90}"/>
                  </a:ext>
                </a:extLst>
              </p:cNvPr>
              <p:cNvSpPr>
                <a:spLocks noChangeArrowheads="1"/>
              </p:cNvSpPr>
              <p:nvPr/>
            </p:nvSpPr>
            <p:spPr bwMode="auto">
              <a:xfrm>
                <a:off x="4098" y="108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184">
                <a:extLst>
                  <a:ext uri="{FF2B5EF4-FFF2-40B4-BE49-F238E27FC236}">
                    <a16:creationId xmlns:a16="http://schemas.microsoft.com/office/drawing/2014/main" id="{B8625CF6-D53C-4282-BC9F-036077F1E1F0}"/>
                  </a:ext>
                </a:extLst>
              </p:cNvPr>
              <p:cNvSpPr>
                <a:spLocks noChangeArrowheads="1"/>
              </p:cNvSpPr>
              <p:nvPr/>
            </p:nvSpPr>
            <p:spPr bwMode="auto">
              <a:xfrm>
                <a:off x="4147" y="108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185">
                <a:extLst>
                  <a:ext uri="{FF2B5EF4-FFF2-40B4-BE49-F238E27FC236}">
                    <a16:creationId xmlns:a16="http://schemas.microsoft.com/office/drawing/2014/main" id="{4388873F-DF4E-455C-9F1B-67D8EA2FCD6C}"/>
                  </a:ext>
                </a:extLst>
              </p:cNvPr>
              <p:cNvSpPr>
                <a:spLocks noChangeArrowheads="1"/>
              </p:cNvSpPr>
              <p:nvPr/>
            </p:nvSpPr>
            <p:spPr bwMode="auto">
              <a:xfrm>
                <a:off x="4196" y="107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186">
                <a:extLst>
                  <a:ext uri="{FF2B5EF4-FFF2-40B4-BE49-F238E27FC236}">
                    <a16:creationId xmlns:a16="http://schemas.microsoft.com/office/drawing/2014/main" id="{7C534807-A85D-4643-97EA-A96E120FB34B}"/>
                  </a:ext>
                </a:extLst>
              </p:cNvPr>
              <p:cNvSpPr>
                <a:spLocks noChangeArrowheads="1"/>
              </p:cNvSpPr>
              <p:nvPr/>
            </p:nvSpPr>
            <p:spPr bwMode="auto">
              <a:xfrm>
                <a:off x="4245"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Oval 187">
                <a:extLst>
                  <a:ext uri="{FF2B5EF4-FFF2-40B4-BE49-F238E27FC236}">
                    <a16:creationId xmlns:a16="http://schemas.microsoft.com/office/drawing/2014/main" id="{796D5374-B505-4AEE-AB64-CBAB66B2C13F}"/>
                  </a:ext>
                </a:extLst>
              </p:cNvPr>
              <p:cNvSpPr>
                <a:spLocks noChangeArrowheads="1"/>
              </p:cNvSpPr>
              <p:nvPr/>
            </p:nvSpPr>
            <p:spPr bwMode="auto">
              <a:xfrm>
                <a:off x="4294" y="107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188">
                <a:extLst>
                  <a:ext uri="{FF2B5EF4-FFF2-40B4-BE49-F238E27FC236}">
                    <a16:creationId xmlns:a16="http://schemas.microsoft.com/office/drawing/2014/main" id="{A84FD52B-4865-4617-A183-2DD984118732}"/>
                  </a:ext>
                </a:extLst>
              </p:cNvPr>
              <p:cNvSpPr>
                <a:spLocks noChangeArrowheads="1"/>
              </p:cNvSpPr>
              <p:nvPr/>
            </p:nvSpPr>
            <p:spPr bwMode="auto">
              <a:xfrm>
                <a:off x="4343"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Oval 189">
                <a:extLst>
                  <a:ext uri="{FF2B5EF4-FFF2-40B4-BE49-F238E27FC236}">
                    <a16:creationId xmlns:a16="http://schemas.microsoft.com/office/drawing/2014/main" id="{DDC65EDB-2844-4A92-8E61-D94315979473}"/>
                  </a:ext>
                </a:extLst>
              </p:cNvPr>
              <p:cNvSpPr>
                <a:spLocks noChangeArrowheads="1"/>
              </p:cNvSpPr>
              <p:nvPr/>
            </p:nvSpPr>
            <p:spPr bwMode="auto">
              <a:xfrm>
                <a:off x="4392" y="103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190">
                <a:extLst>
                  <a:ext uri="{FF2B5EF4-FFF2-40B4-BE49-F238E27FC236}">
                    <a16:creationId xmlns:a16="http://schemas.microsoft.com/office/drawing/2014/main" id="{9CFDAB85-A343-4313-867F-CE2D226DE001}"/>
                  </a:ext>
                </a:extLst>
              </p:cNvPr>
              <p:cNvSpPr>
                <a:spLocks noChangeArrowheads="1"/>
              </p:cNvSpPr>
              <p:nvPr/>
            </p:nvSpPr>
            <p:spPr bwMode="auto">
              <a:xfrm>
                <a:off x="4440" y="103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Oval 191">
                <a:extLst>
                  <a:ext uri="{FF2B5EF4-FFF2-40B4-BE49-F238E27FC236}">
                    <a16:creationId xmlns:a16="http://schemas.microsoft.com/office/drawing/2014/main" id="{908E6C99-795B-461A-9B4C-CB7FC86D30E3}"/>
                  </a:ext>
                </a:extLst>
              </p:cNvPr>
              <p:cNvSpPr>
                <a:spLocks noChangeArrowheads="1"/>
              </p:cNvSpPr>
              <p:nvPr/>
            </p:nvSpPr>
            <p:spPr bwMode="auto">
              <a:xfrm>
                <a:off x="4489" y="102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192">
                <a:extLst>
                  <a:ext uri="{FF2B5EF4-FFF2-40B4-BE49-F238E27FC236}">
                    <a16:creationId xmlns:a16="http://schemas.microsoft.com/office/drawing/2014/main" id="{BB680EBF-6789-438E-BB19-37BDD13BCAB7}"/>
                  </a:ext>
                </a:extLst>
              </p:cNvPr>
              <p:cNvSpPr>
                <a:spLocks noChangeArrowheads="1"/>
              </p:cNvSpPr>
              <p:nvPr/>
            </p:nvSpPr>
            <p:spPr bwMode="auto">
              <a:xfrm>
                <a:off x="4538" y="102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Oval 193">
                <a:extLst>
                  <a:ext uri="{FF2B5EF4-FFF2-40B4-BE49-F238E27FC236}">
                    <a16:creationId xmlns:a16="http://schemas.microsoft.com/office/drawing/2014/main" id="{A764EF10-7493-4B7C-9F62-682AA939C585}"/>
                  </a:ext>
                </a:extLst>
              </p:cNvPr>
              <p:cNvSpPr>
                <a:spLocks noChangeArrowheads="1"/>
              </p:cNvSpPr>
              <p:nvPr/>
            </p:nvSpPr>
            <p:spPr bwMode="auto">
              <a:xfrm>
                <a:off x="4587" y="101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194">
                <a:extLst>
                  <a:ext uri="{FF2B5EF4-FFF2-40B4-BE49-F238E27FC236}">
                    <a16:creationId xmlns:a16="http://schemas.microsoft.com/office/drawing/2014/main" id="{2303840A-1853-4CCD-9EAB-27E248007B7E}"/>
                  </a:ext>
                </a:extLst>
              </p:cNvPr>
              <p:cNvSpPr>
                <a:spLocks noChangeArrowheads="1"/>
              </p:cNvSpPr>
              <p:nvPr/>
            </p:nvSpPr>
            <p:spPr bwMode="auto">
              <a:xfrm>
                <a:off x="4636" y="9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Oval 195">
                <a:extLst>
                  <a:ext uri="{FF2B5EF4-FFF2-40B4-BE49-F238E27FC236}">
                    <a16:creationId xmlns:a16="http://schemas.microsoft.com/office/drawing/2014/main" id="{53764073-3663-4A07-9D11-2A212C205E17}"/>
                  </a:ext>
                </a:extLst>
              </p:cNvPr>
              <p:cNvSpPr>
                <a:spLocks noChangeArrowheads="1"/>
              </p:cNvSpPr>
              <p:nvPr/>
            </p:nvSpPr>
            <p:spPr bwMode="auto">
              <a:xfrm>
                <a:off x="4685" y="9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196">
                <a:extLst>
                  <a:ext uri="{FF2B5EF4-FFF2-40B4-BE49-F238E27FC236}">
                    <a16:creationId xmlns:a16="http://schemas.microsoft.com/office/drawing/2014/main" id="{B68CAB9C-EE09-4524-B5B4-C9D7702F86B0}"/>
                  </a:ext>
                </a:extLst>
              </p:cNvPr>
              <p:cNvSpPr>
                <a:spLocks noChangeArrowheads="1"/>
              </p:cNvSpPr>
              <p:nvPr/>
            </p:nvSpPr>
            <p:spPr bwMode="auto">
              <a:xfrm>
                <a:off x="4734" y="9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Oval 197">
                <a:extLst>
                  <a:ext uri="{FF2B5EF4-FFF2-40B4-BE49-F238E27FC236}">
                    <a16:creationId xmlns:a16="http://schemas.microsoft.com/office/drawing/2014/main" id="{D41C2563-A694-44B1-BC83-CE80C71EF441}"/>
                  </a:ext>
                </a:extLst>
              </p:cNvPr>
              <p:cNvSpPr>
                <a:spLocks noChangeArrowheads="1"/>
              </p:cNvSpPr>
              <p:nvPr/>
            </p:nvSpPr>
            <p:spPr bwMode="auto">
              <a:xfrm>
                <a:off x="4783" y="9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198">
                <a:extLst>
                  <a:ext uri="{FF2B5EF4-FFF2-40B4-BE49-F238E27FC236}">
                    <a16:creationId xmlns:a16="http://schemas.microsoft.com/office/drawing/2014/main" id="{F4F7B61E-CE7B-42BD-8085-1FCA6A28A5BB}"/>
                  </a:ext>
                </a:extLst>
              </p:cNvPr>
              <p:cNvSpPr>
                <a:spLocks noChangeArrowheads="1"/>
              </p:cNvSpPr>
              <p:nvPr/>
            </p:nvSpPr>
            <p:spPr bwMode="auto">
              <a:xfrm>
                <a:off x="4831" y="92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Oval 199">
                <a:extLst>
                  <a:ext uri="{FF2B5EF4-FFF2-40B4-BE49-F238E27FC236}">
                    <a16:creationId xmlns:a16="http://schemas.microsoft.com/office/drawing/2014/main" id="{D8D1E655-E249-4CE9-BE08-37C4FD2D2E9B}"/>
                  </a:ext>
                </a:extLst>
              </p:cNvPr>
              <p:cNvSpPr>
                <a:spLocks noChangeArrowheads="1"/>
              </p:cNvSpPr>
              <p:nvPr/>
            </p:nvSpPr>
            <p:spPr bwMode="auto">
              <a:xfrm>
                <a:off x="4880" y="91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00">
                <a:extLst>
                  <a:ext uri="{FF2B5EF4-FFF2-40B4-BE49-F238E27FC236}">
                    <a16:creationId xmlns:a16="http://schemas.microsoft.com/office/drawing/2014/main" id="{DAD18708-AE50-42FC-9DFB-684AE9972356}"/>
                  </a:ext>
                </a:extLst>
              </p:cNvPr>
              <p:cNvSpPr>
                <a:spLocks noChangeArrowheads="1"/>
              </p:cNvSpPr>
              <p:nvPr/>
            </p:nvSpPr>
            <p:spPr bwMode="auto">
              <a:xfrm>
                <a:off x="4929" y="91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Oval 201">
                <a:extLst>
                  <a:ext uri="{FF2B5EF4-FFF2-40B4-BE49-F238E27FC236}">
                    <a16:creationId xmlns:a16="http://schemas.microsoft.com/office/drawing/2014/main" id="{EE3B86A6-76CB-43D0-A067-70A0FBD1187F}"/>
                  </a:ext>
                </a:extLst>
              </p:cNvPr>
              <p:cNvSpPr>
                <a:spLocks noChangeArrowheads="1"/>
              </p:cNvSpPr>
              <p:nvPr/>
            </p:nvSpPr>
            <p:spPr bwMode="auto">
              <a:xfrm>
                <a:off x="4978" y="8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02">
                <a:extLst>
                  <a:ext uri="{FF2B5EF4-FFF2-40B4-BE49-F238E27FC236}">
                    <a16:creationId xmlns:a16="http://schemas.microsoft.com/office/drawing/2014/main" id="{66D42199-2763-4F30-A3EE-3B53F0E6E371}"/>
                  </a:ext>
                </a:extLst>
              </p:cNvPr>
              <p:cNvSpPr>
                <a:spLocks noChangeArrowheads="1"/>
              </p:cNvSpPr>
              <p:nvPr/>
            </p:nvSpPr>
            <p:spPr bwMode="auto">
              <a:xfrm>
                <a:off x="5027" y="9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Oval 203">
                <a:extLst>
                  <a:ext uri="{FF2B5EF4-FFF2-40B4-BE49-F238E27FC236}">
                    <a16:creationId xmlns:a16="http://schemas.microsoft.com/office/drawing/2014/main" id="{518E4D09-50CA-43D3-B1CD-474F06FD259B}"/>
                  </a:ext>
                </a:extLst>
              </p:cNvPr>
              <p:cNvSpPr>
                <a:spLocks noChangeArrowheads="1"/>
              </p:cNvSpPr>
              <p:nvPr/>
            </p:nvSpPr>
            <p:spPr bwMode="auto">
              <a:xfrm>
                <a:off x="5076" y="85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04">
                <a:extLst>
                  <a:ext uri="{FF2B5EF4-FFF2-40B4-BE49-F238E27FC236}">
                    <a16:creationId xmlns:a16="http://schemas.microsoft.com/office/drawing/2014/main" id="{84599297-A761-46E3-8FC2-1574023F6244}"/>
                  </a:ext>
                </a:extLst>
              </p:cNvPr>
              <p:cNvSpPr>
                <a:spLocks noChangeArrowheads="1"/>
              </p:cNvSpPr>
              <p:nvPr/>
            </p:nvSpPr>
            <p:spPr bwMode="auto">
              <a:xfrm>
                <a:off x="5125" y="8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Oval 206">
              <a:extLst>
                <a:ext uri="{FF2B5EF4-FFF2-40B4-BE49-F238E27FC236}">
                  <a16:creationId xmlns:a16="http://schemas.microsoft.com/office/drawing/2014/main" id="{E940FC3B-A039-4E61-8F48-37E1F701D75C}"/>
                </a:ext>
              </a:extLst>
            </p:cNvPr>
            <p:cNvSpPr>
              <a:spLocks noChangeArrowheads="1"/>
            </p:cNvSpPr>
            <p:nvPr/>
          </p:nvSpPr>
          <p:spPr bwMode="auto">
            <a:xfrm>
              <a:off x="5174" y="819"/>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07">
              <a:extLst>
                <a:ext uri="{FF2B5EF4-FFF2-40B4-BE49-F238E27FC236}">
                  <a16:creationId xmlns:a16="http://schemas.microsoft.com/office/drawing/2014/main" id="{373E18A3-AAE0-431E-9ECA-FBCCE1F648E0}"/>
                </a:ext>
              </a:extLst>
            </p:cNvPr>
            <p:cNvSpPr>
              <a:spLocks noChangeArrowheads="1"/>
            </p:cNvSpPr>
            <p:nvPr/>
          </p:nvSpPr>
          <p:spPr bwMode="auto">
            <a:xfrm>
              <a:off x="5222" y="81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08">
              <a:extLst>
                <a:ext uri="{FF2B5EF4-FFF2-40B4-BE49-F238E27FC236}">
                  <a16:creationId xmlns:a16="http://schemas.microsoft.com/office/drawing/2014/main" id="{30A662ED-A74F-4283-B0DD-C79254EC7C88}"/>
                </a:ext>
              </a:extLst>
            </p:cNvPr>
            <p:cNvSpPr>
              <a:spLocks noChangeArrowheads="1"/>
            </p:cNvSpPr>
            <p:nvPr/>
          </p:nvSpPr>
          <p:spPr bwMode="auto">
            <a:xfrm>
              <a:off x="5271" y="7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09">
              <a:extLst>
                <a:ext uri="{FF2B5EF4-FFF2-40B4-BE49-F238E27FC236}">
                  <a16:creationId xmlns:a16="http://schemas.microsoft.com/office/drawing/2014/main" id="{EA4ADB29-CE57-4E35-9293-3A7B1367F620}"/>
                </a:ext>
              </a:extLst>
            </p:cNvPr>
            <p:cNvSpPr>
              <a:spLocks noChangeArrowheads="1"/>
            </p:cNvSpPr>
            <p:nvPr/>
          </p:nvSpPr>
          <p:spPr bwMode="auto">
            <a:xfrm>
              <a:off x="5320" y="7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210">
              <a:extLst>
                <a:ext uri="{FF2B5EF4-FFF2-40B4-BE49-F238E27FC236}">
                  <a16:creationId xmlns:a16="http://schemas.microsoft.com/office/drawing/2014/main" id="{AE0A58D3-C404-4D8F-996F-589E2D2C0F77}"/>
                </a:ext>
              </a:extLst>
            </p:cNvPr>
            <p:cNvSpPr>
              <a:spLocks noChangeArrowheads="1"/>
            </p:cNvSpPr>
            <p:nvPr/>
          </p:nvSpPr>
          <p:spPr bwMode="auto">
            <a:xfrm>
              <a:off x="5369" y="74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211">
              <a:extLst>
                <a:ext uri="{FF2B5EF4-FFF2-40B4-BE49-F238E27FC236}">
                  <a16:creationId xmlns:a16="http://schemas.microsoft.com/office/drawing/2014/main" id="{8EB60C35-8C67-4E66-91DB-D7B2C9149F7E}"/>
                </a:ext>
              </a:extLst>
            </p:cNvPr>
            <p:cNvSpPr>
              <a:spLocks noChangeArrowheads="1"/>
            </p:cNvSpPr>
            <p:nvPr/>
          </p:nvSpPr>
          <p:spPr bwMode="auto">
            <a:xfrm>
              <a:off x="5421" y="75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212">
              <a:extLst>
                <a:ext uri="{FF2B5EF4-FFF2-40B4-BE49-F238E27FC236}">
                  <a16:creationId xmlns:a16="http://schemas.microsoft.com/office/drawing/2014/main" id="{CFB64965-0EA8-48C2-84BD-191DAA310AEF}"/>
                </a:ext>
              </a:extLst>
            </p:cNvPr>
            <p:cNvSpPr>
              <a:spLocks noChangeArrowheads="1"/>
            </p:cNvSpPr>
            <p:nvPr/>
          </p:nvSpPr>
          <p:spPr bwMode="auto">
            <a:xfrm>
              <a:off x="5470" y="7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213">
              <a:extLst>
                <a:ext uri="{FF2B5EF4-FFF2-40B4-BE49-F238E27FC236}">
                  <a16:creationId xmlns:a16="http://schemas.microsoft.com/office/drawing/2014/main" id="{1AD15208-A46B-4448-8D49-DD0661032717}"/>
                </a:ext>
              </a:extLst>
            </p:cNvPr>
            <p:cNvSpPr>
              <a:spLocks noChangeArrowheads="1"/>
            </p:cNvSpPr>
            <p:nvPr/>
          </p:nvSpPr>
          <p:spPr bwMode="auto">
            <a:xfrm>
              <a:off x="5519" y="6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16">
              <a:extLst>
                <a:ext uri="{FF2B5EF4-FFF2-40B4-BE49-F238E27FC236}">
                  <a16:creationId xmlns:a16="http://schemas.microsoft.com/office/drawing/2014/main" id="{9A9454C3-0D27-4F9A-99F9-DE3DFF0A6D4E}"/>
                </a:ext>
              </a:extLst>
            </p:cNvPr>
            <p:cNvSpPr>
              <a:spLocks noChangeArrowheads="1"/>
            </p:cNvSpPr>
            <p:nvPr/>
          </p:nvSpPr>
          <p:spPr bwMode="auto">
            <a:xfrm>
              <a:off x="5554" y="2782"/>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17">
              <a:extLst>
                <a:ext uri="{FF2B5EF4-FFF2-40B4-BE49-F238E27FC236}">
                  <a16:creationId xmlns:a16="http://schemas.microsoft.com/office/drawing/2014/main" id="{6E3394A2-9A9F-4A7E-BDCB-C4B5A8FE2019}"/>
                </a:ext>
              </a:extLst>
            </p:cNvPr>
            <p:cNvSpPr>
              <a:spLocks noChangeArrowheads="1"/>
            </p:cNvSpPr>
            <p:nvPr/>
          </p:nvSpPr>
          <p:spPr bwMode="auto">
            <a:xfrm>
              <a:off x="4011" y="2850"/>
              <a:ext cx="16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Bottom 1%: 78.8</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Rectangle 218">
              <a:extLst>
                <a:ext uri="{FF2B5EF4-FFF2-40B4-BE49-F238E27FC236}">
                  <a16:creationId xmlns:a16="http://schemas.microsoft.com/office/drawing/2014/main" id="{554114E9-1BBC-4C0B-8BEB-89A14F4FC699}"/>
                </a:ext>
              </a:extLst>
            </p:cNvPr>
            <p:cNvSpPr>
              <a:spLocks noChangeArrowheads="1"/>
            </p:cNvSpPr>
            <p:nvPr/>
          </p:nvSpPr>
          <p:spPr bwMode="auto">
            <a:xfrm>
              <a:off x="4239" y="3024"/>
              <a:ext cx="14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Top 1%: 88.9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8" name="Rectangle 219">
              <a:extLst>
                <a:ext uri="{FF2B5EF4-FFF2-40B4-BE49-F238E27FC236}">
                  <a16:creationId xmlns:a16="http://schemas.microsoft.com/office/drawing/2014/main" id="{D0AF3F43-EE93-49E0-A5A0-49A9D08F9464}"/>
                </a:ext>
              </a:extLst>
            </p:cNvPr>
            <p:cNvSpPr>
              <a:spLocks noChangeArrowheads="1"/>
            </p:cNvSpPr>
            <p:nvPr/>
          </p:nvSpPr>
          <p:spPr bwMode="auto">
            <a:xfrm>
              <a:off x="5554" y="3176"/>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20">
              <a:extLst>
                <a:ext uri="{FF2B5EF4-FFF2-40B4-BE49-F238E27FC236}">
                  <a16:creationId xmlns:a16="http://schemas.microsoft.com/office/drawing/2014/main" id="{EEEF70D3-518A-4B13-A58E-382A7DCE60CF}"/>
                </a:ext>
              </a:extLst>
            </p:cNvPr>
            <p:cNvSpPr>
              <a:spLocks noChangeArrowheads="1"/>
            </p:cNvSpPr>
            <p:nvPr/>
          </p:nvSpPr>
          <p:spPr bwMode="auto">
            <a:xfrm>
              <a:off x="4224" y="3264"/>
              <a:ext cx="14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Bottom 1%: 72.7</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0" name="Rectangle 221">
              <a:extLst>
                <a:ext uri="{FF2B5EF4-FFF2-40B4-BE49-F238E27FC236}">
                  <a16:creationId xmlns:a16="http://schemas.microsoft.com/office/drawing/2014/main" id="{ED023B2C-9B4E-498F-ADDC-A6FBB780FBA7}"/>
                </a:ext>
              </a:extLst>
            </p:cNvPr>
            <p:cNvSpPr>
              <a:spLocks noChangeArrowheads="1"/>
            </p:cNvSpPr>
            <p:nvPr/>
          </p:nvSpPr>
          <p:spPr bwMode="auto">
            <a:xfrm>
              <a:off x="4445" y="3438"/>
              <a:ext cx="12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Top 1%: 87.3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Line 222">
              <a:extLst>
                <a:ext uri="{FF2B5EF4-FFF2-40B4-BE49-F238E27FC236}">
                  <a16:creationId xmlns:a16="http://schemas.microsoft.com/office/drawing/2014/main" id="{793512F4-9D49-4371-935A-25F1FD824C68}"/>
                </a:ext>
              </a:extLst>
            </p:cNvPr>
            <p:cNvSpPr>
              <a:spLocks noChangeShapeType="1"/>
            </p:cNvSpPr>
            <p:nvPr/>
          </p:nvSpPr>
          <p:spPr bwMode="auto">
            <a:xfrm flipV="1">
              <a:off x="548"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23">
              <a:extLst>
                <a:ext uri="{FF2B5EF4-FFF2-40B4-BE49-F238E27FC236}">
                  <a16:creationId xmlns:a16="http://schemas.microsoft.com/office/drawing/2014/main" id="{707B079D-D17F-4C21-9D5B-BD81E325D532}"/>
                </a:ext>
              </a:extLst>
            </p:cNvPr>
            <p:cNvSpPr>
              <a:spLocks noChangeShapeType="1"/>
            </p:cNvSpPr>
            <p:nvPr/>
          </p:nvSpPr>
          <p:spPr bwMode="auto">
            <a:xfrm flipH="1">
              <a:off x="492" y="3571"/>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4">
              <a:extLst>
                <a:ext uri="{FF2B5EF4-FFF2-40B4-BE49-F238E27FC236}">
                  <a16:creationId xmlns:a16="http://schemas.microsoft.com/office/drawing/2014/main" id="{B6E7F955-C324-486F-9DD7-20168E63EEB8}"/>
                </a:ext>
              </a:extLst>
            </p:cNvPr>
            <p:cNvSpPr>
              <a:spLocks noChangeArrowheads="1"/>
            </p:cNvSpPr>
            <p:nvPr/>
          </p:nvSpPr>
          <p:spPr bwMode="auto">
            <a:xfrm rot="16200000">
              <a:off x="278" y="3429"/>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225">
              <a:extLst>
                <a:ext uri="{FF2B5EF4-FFF2-40B4-BE49-F238E27FC236}">
                  <a16:creationId xmlns:a16="http://schemas.microsoft.com/office/drawing/2014/main" id="{B3CD00F6-8B7B-40C3-B7C4-2883D8189C0A}"/>
                </a:ext>
              </a:extLst>
            </p:cNvPr>
            <p:cNvSpPr>
              <a:spLocks noChangeShapeType="1"/>
            </p:cNvSpPr>
            <p:nvPr/>
          </p:nvSpPr>
          <p:spPr bwMode="auto">
            <a:xfrm flipH="1">
              <a:off x="492" y="2813"/>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6">
              <a:extLst>
                <a:ext uri="{FF2B5EF4-FFF2-40B4-BE49-F238E27FC236}">
                  <a16:creationId xmlns:a16="http://schemas.microsoft.com/office/drawing/2014/main" id="{491C6D3B-2FFF-40F0-B69F-5F42ADD22EBA}"/>
                </a:ext>
              </a:extLst>
            </p:cNvPr>
            <p:cNvSpPr>
              <a:spLocks noChangeArrowheads="1"/>
            </p:cNvSpPr>
            <p:nvPr/>
          </p:nvSpPr>
          <p:spPr bwMode="auto">
            <a:xfrm rot="16200000">
              <a:off x="278" y="26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27">
              <a:extLst>
                <a:ext uri="{FF2B5EF4-FFF2-40B4-BE49-F238E27FC236}">
                  <a16:creationId xmlns:a16="http://schemas.microsoft.com/office/drawing/2014/main" id="{EBECB0A5-2232-4411-BF1C-64331F3026D9}"/>
                </a:ext>
              </a:extLst>
            </p:cNvPr>
            <p:cNvSpPr>
              <a:spLocks noChangeShapeType="1"/>
            </p:cNvSpPr>
            <p:nvPr/>
          </p:nvSpPr>
          <p:spPr bwMode="auto">
            <a:xfrm flipH="1">
              <a:off x="492" y="2055"/>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8">
              <a:extLst>
                <a:ext uri="{FF2B5EF4-FFF2-40B4-BE49-F238E27FC236}">
                  <a16:creationId xmlns:a16="http://schemas.microsoft.com/office/drawing/2014/main" id="{CC75CF12-F2F0-43B3-A428-6215BDF58B89}"/>
                </a:ext>
              </a:extLst>
            </p:cNvPr>
            <p:cNvSpPr>
              <a:spLocks noChangeArrowheads="1"/>
            </p:cNvSpPr>
            <p:nvPr/>
          </p:nvSpPr>
          <p:spPr bwMode="auto">
            <a:xfrm rot="16200000">
              <a:off x="278" y="1914"/>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Line 229">
              <a:extLst>
                <a:ext uri="{FF2B5EF4-FFF2-40B4-BE49-F238E27FC236}">
                  <a16:creationId xmlns:a16="http://schemas.microsoft.com/office/drawing/2014/main" id="{83187A37-90D0-47CE-970B-DE8173C6C3EC}"/>
                </a:ext>
              </a:extLst>
            </p:cNvPr>
            <p:cNvSpPr>
              <a:spLocks noChangeShapeType="1"/>
            </p:cNvSpPr>
            <p:nvPr/>
          </p:nvSpPr>
          <p:spPr bwMode="auto">
            <a:xfrm flipH="1">
              <a:off x="492" y="1298"/>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0">
              <a:extLst>
                <a:ext uri="{FF2B5EF4-FFF2-40B4-BE49-F238E27FC236}">
                  <a16:creationId xmlns:a16="http://schemas.microsoft.com/office/drawing/2014/main" id="{708B3F01-7405-40C4-9586-DFE6AE69254C}"/>
                </a:ext>
              </a:extLst>
            </p:cNvPr>
            <p:cNvSpPr>
              <a:spLocks noChangeArrowheads="1"/>
            </p:cNvSpPr>
            <p:nvPr/>
          </p:nvSpPr>
          <p:spPr bwMode="auto">
            <a:xfrm rot="16200000">
              <a:off x="278" y="115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Line 231">
              <a:extLst>
                <a:ext uri="{FF2B5EF4-FFF2-40B4-BE49-F238E27FC236}">
                  <a16:creationId xmlns:a16="http://schemas.microsoft.com/office/drawing/2014/main" id="{DFFC2BD8-72B2-4578-95DF-C4DB4967A85E}"/>
                </a:ext>
              </a:extLst>
            </p:cNvPr>
            <p:cNvSpPr>
              <a:spLocks noChangeShapeType="1"/>
            </p:cNvSpPr>
            <p:nvPr/>
          </p:nvSpPr>
          <p:spPr bwMode="auto">
            <a:xfrm flipH="1">
              <a:off x="492" y="540"/>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32">
              <a:extLst>
                <a:ext uri="{FF2B5EF4-FFF2-40B4-BE49-F238E27FC236}">
                  <a16:creationId xmlns:a16="http://schemas.microsoft.com/office/drawing/2014/main" id="{6BAEAA7A-FB9D-4A9E-826B-B10FB8F4C881}"/>
                </a:ext>
              </a:extLst>
            </p:cNvPr>
            <p:cNvSpPr>
              <a:spLocks noChangeArrowheads="1"/>
            </p:cNvSpPr>
            <p:nvPr/>
          </p:nvSpPr>
          <p:spPr bwMode="auto">
            <a:xfrm rot="16200000">
              <a:off x="278" y="3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33">
              <a:extLst>
                <a:ext uri="{FF2B5EF4-FFF2-40B4-BE49-F238E27FC236}">
                  <a16:creationId xmlns:a16="http://schemas.microsoft.com/office/drawing/2014/main" id="{8600FD4B-0843-4226-ABE5-99C0794585EC}"/>
                </a:ext>
              </a:extLst>
            </p:cNvPr>
            <p:cNvSpPr>
              <a:spLocks noChangeArrowheads="1"/>
            </p:cNvSpPr>
            <p:nvPr/>
          </p:nvSpPr>
          <p:spPr bwMode="auto">
            <a:xfrm rot="16200000">
              <a:off x="-1464" y="1893"/>
              <a:ext cx="3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Expected Age at Death for 40 Year </a:t>
              </a:r>
              <a:r>
                <a:rPr kumimoji="0" lang="en-US" altLang="en-US" sz="1800" b="1" i="0" u="none" strike="noStrike" cap="none" normalizeH="0" baseline="0" dirty="0" err="1">
                  <a:ln>
                    <a:noFill/>
                  </a:ln>
                  <a:solidFill>
                    <a:srgbClr val="000000"/>
                  </a:solidFill>
                  <a:effectLst/>
                  <a:latin typeface="Arial" panose="020B0604020202020204" pitchFamily="34" charset="0"/>
                </a:rPr>
                <a:t>Olds</a:t>
              </a:r>
              <a:r>
                <a:rPr kumimoji="0" lang="en-US" altLang="en-US" sz="1800" b="1" i="0" u="none" strike="noStrike" cap="none" normalizeH="0" baseline="0" dirty="0">
                  <a:ln>
                    <a:noFill/>
                  </a:ln>
                  <a:solidFill>
                    <a:srgbClr val="000000"/>
                  </a:solidFill>
                  <a:effectLst/>
                  <a:latin typeface="Arial" panose="020B0604020202020204" pitchFamily="34" charset="0"/>
                </a:rPr>
                <a:t> in Years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3" name="Line 234">
              <a:extLst>
                <a:ext uri="{FF2B5EF4-FFF2-40B4-BE49-F238E27FC236}">
                  <a16:creationId xmlns:a16="http://schemas.microsoft.com/office/drawing/2014/main" id="{D8DBDB0C-27E6-48B0-87C0-F14AA0B033B4}"/>
                </a:ext>
              </a:extLst>
            </p:cNvPr>
            <p:cNvSpPr>
              <a:spLocks noChangeShapeType="1"/>
            </p:cNvSpPr>
            <p:nvPr/>
          </p:nvSpPr>
          <p:spPr bwMode="auto">
            <a:xfrm>
              <a:off x="548" y="3665"/>
              <a:ext cx="508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35">
              <a:extLst>
                <a:ext uri="{FF2B5EF4-FFF2-40B4-BE49-F238E27FC236}">
                  <a16:creationId xmlns:a16="http://schemas.microsoft.com/office/drawing/2014/main" id="{03E44693-3FEF-4BF4-89BF-759B2FD6C9AD}"/>
                </a:ext>
              </a:extLst>
            </p:cNvPr>
            <p:cNvSpPr>
              <a:spLocks noChangeShapeType="1"/>
            </p:cNvSpPr>
            <p:nvPr/>
          </p:nvSpPr>
          <p:spPr bwMode="auto">
            <a:xfrm>
              <a:off x="64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36">
              <a:extLst>
                <a:ext uri="{FF2B5EF4-FFF2-40B4-BE49-F238E27FC236}">
                  <a16:creationId xmlns:a16="http://schemas.microsoft.com/office/drawing/2014/main" id="{FB8C1C78-2487-46E8-999F-DBE63FBA32E8}"/>
                </a:ext>
              </a:extLst>
            </p:cNvPr>
            <p:cNvSpPr>
              <a:spLocks noChangeArrowheads="1"/>
            </p:cNvSpPr>
            <p:nvPr/>
          </p:nvSpPr>
          <p:spPr bwMode="auto">
            <a:xfrm>
              <a:off x="604" y="3752"/>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Line 237">
              <a:extLst>
                <a:ext uri="{FF2B5EF4-FFF2-40B4-BE49-F238E27FC236}">
                  <a16:creationId xmlns:a16="http://schemas.microsoft.com/office/drawing/2014/main" id="{D59E01FB-B22E-4E80-9F35-2D5022198DC1}"/>
                </a:ext>
              </a:extLst>
            </p:cNvPr>
            <p:cNvSpPr>
              <a:spLocks noChangeShapeType="1"/>
            </p:cNvSpPr>
            <p:nvPr/>
          </p:nvSpPr>
          <p:spPr bwMode="auto">
            <a:xfrm>
              <a:off x="162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238">
              <a:extLst>
                <a:ext uri="{FF2B5EF4-FFF2-40B4-BE49-F238E27FC236}">
                  <a16:creationId xmlns:a16="http://schemas.microsoft.com/office/drawing/2014/main" id="{FA7933D5-B520-43B9-AD74-FD24997BE1D7}"/>
                </a:ext>
              </a:extLst>
            </p:cNvPr>
            <p:cNvSpPr>
              <a:spLocks noChangeArrowheads="1"/>
            </p:cNvSpPr>
            <p:nvPr/>
          </p:nvSpPr>
          <p:spPr bwMode="auto">
            <a:xfrm>
              <a:off x="153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Line 239">
              <a:extLst>
                <a:ext uri="{FF2B5EF4-FFF2-40B4-BE49-F238E27FC236}">
                  <a16:creationId xmlns:a16="http://schemas.microsoft.com/office/drawing/2014/main" id="{3E558B22-1795-4052-B3E5-C6D3AAF95E06}"/>
                </a:ext>
              </a:extLst>
            </p:cNvPr>
            <p:cNvSpPr>
              <a:spLocks noChangeShapeType="1"/>
            </p:cNvSpPr>
            <p:nvPr/>
          </p:nvSpPr>
          <p:spPr bwMode="auto">
            <a:xfrm>
              <a:off x="260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240">
              <a:extLst>
                <a:ext uri="{FF2B5EF4-FFF2-40B4-BE49-F238E27FC236}">
                  <a16:creationId xmlns:a16="http://schemas.microsoft.com/office/drawing/2014/main" id="{3EDF2814-69A6-4C12-ADEA-4A03DC83E7E0}"/>
                </a:ext>
              </a:extLst>
            </p:cNvPr>
            <p:cNvSpPr>
              <a:spLocks noChangeArrowheads="1"/>
            </p:cNvSpPr>
            <p:nvPr/>
          </p:nvSpPr>
          <p:spPr bwMode="auto">
            <a:xfrm>
              <a:off x="2520"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241">
              <a:extLst>
                <a:ext uri="{FF2B5EF4-FFF2-40B4-BE49-F238E27FC236}">
                  <a16:creationId xmlns:a16="http://schemas.microsoft.com/office/drawing/2014/main" id="{81DE9147-AAA6-4916-B7BB-6F22D5775899}"/>
                </a:ext>
              </a:extLst>
            </p:cNvPr>
            <p:cNvSpPr>
              <a:spLocks noChangeShapeType="1"/>
            </p:cNvSpPr>
            <p:nvPr/>
          </p:nvSpPr>
          <p:spPr bwMode="auto">
            <a:xfrm>
              <a:off x="3578"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242">
              <a:extLst>
                <a:ext uri="{FF2B5EF4-FFF2-40B4-BE49-F238E27FC236}">
                  <a16:creationId xmlns:a16="http://schemas.microsoft.com/office/drawing/2014/main" id="{44AD3B72-D7F0-4720-A512-99ACD28C9414}"/>
                </a:ext>
              </a:extLst>
            </p:cNvPr>
            <p:cNvSpPr>
              <a:spLocks noChangeArrowheads="1"/>
            </p:cNvSpPr>
            <p:nvPr/>
          </p:nvSpPr>
          <p:spPr bwMode="auto">
            <a:xfrm>
              <a:off x="3498"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Line 243">
              <a:extLst>
                <a:ext uri="{FF2B5EF4-FFF2-40B4-BE49-F238E27FC236}">
                  <a16:creationId xmlns:a16="http://schemas.microsoft.com/office/drawing/2014/main" id="{086FB7BF-4B7F-4636-A66E-FF7F37716BFD}"/>
                </a:ext>
              </a:extLst>
            </p:cNvPr>
            <p:cNvSpPr>
              <a:spLocks noChangeShapeType="1"/>
            </p:cNvSpPr>
            <p:nvPr/>
          </p:nvSpPr>
          <p:spPr bwMode="auto">
            <a:xfrm>
              <a:off x="455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244">
              <a:extLst>
                <a:ext uri="{FF2B5EF4-FFF2-40B4-BE49-F238E27FC236}">
                  <a16:creationId xmlns:a16="http://schemas.microsoft.com/office/drawing/2014/main" id="{38F7697A-26CE-435A-BFB3-DB34DA181CC0}"/>
                </a:ext>
              </a:extLst>
            </p:cNvPr>
            <p:cNvSpPr>
              <a:spLocks noChangeArrowheads="1"/>
            </p:cNvSpPr>
            <p:nvPr/>
          </p:nvSpPr>
          <p:spPr bwMode="auto">
            <a:xfrm>
              <a:off x="447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245">
              <a:extLst>
                <a:ext uri="{FF2B5EF4-FFF2-40B4-BE49-F238E27FC236}">
                  <a16:creationId xmlns:a16="http://schemas.microsoft.com/office/drawing/2014/main" id="{8A9C75E7-BA09-41D1-B264-D4D111FA2E3F}"/>
                </a:ext>
              </a:extLst>
            </p:cNvPr>
            <p:cNvSpPr>
              <a:spLocks noChangeShapeType="1"/>
            </p:cNvSpPr>
            <p:nvPr/>
          </p:nvSpPr>
          <p:spPr bwMode="auto">
            <a:xfrm>
              <a:off x="554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246">
              <a:extLst>
                <a:ext uri="{FF2B5EF4-FFF2-40B4-BE49-F238E27FC236}">
                  <a16:creationId xmlns:a16="http://schemas.microsoft.com/office/drawing/2014/main" id="{EDD021BA-7AC0-4408-9AEB-61F12FB629DE}"/>
                </a:ext>
              </a:extLst>
            </p:cNvPr>
            <p:cNvSpPr>
              <a:spLocks noChangeArrowheads="1"/>
            </p:cNvSpPr>
            <p:nvPr/>
          </p:nvSpPr>
          <p:spPr bwMode="auto">
            <a:xfrm>
              <a:off x="5421" y="3752"/>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47">
              <a:extLst>
                <a:ext uri="{FF2B5EF4-FFF2-40B4-BE49-F238E27FC236}">
                  <a16:creationId xmlns:a16="http://schemas.microsoft.com/office/drawing/2014/main" id="{14996057-C9B1-4FC7-A5AF-2D90D9F89867}"/>
                </a:ext>
              </a:extLst>
            </p:cNvPr>
            <p:cNvSpPr>
              <a:spLocks noChangeArrowheads="1"/>
            </p:cNvSpPr>
            <p:nvPr/>
          </p:nvSpPr>
          <p:spPr bwMode="auto">
            <a:xfrm>
              <a:off x="2136" y="3937"/>
              <a:ext cx="15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Household Income Percentile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7" name="Rectangle 248">
              <a:extLst>
                <a:ext uri="{FF2B5EF4-FFF2-40B4-BE49-F238E27FC236}">
                  <a16:creationId xmlns:a16="http://schemas.microsoft.com/office/drawing/2014/main" id="{27C6149D-10B0-4F1E-9174-A8E6EF2BDAA0}"/>
                </a:ext>
              </a:extLst>
            </p:cNvPr>
            <p:cNvSpPr>
              <a:spLocks noChangeArrowheads="1"/>
            </p:cNvSpPr>
            <p:nvPr/>
          </p:nvSpPr>
          <p:spPr bwMode="auto">
            <a:xfrm>
              <a:off x="3062"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88" name="TextBox 487">
            <a:extLst>
              <a:ext uri="{FF2B5EF4-FFF2-40B4-BE49-F238E27FC236}">
                <a16:creationId xmlns:a16="http://schemas.microsoft.com/office/drawing/2014/main" id="{527C60C8-B783-4B43-ABF1-2C4EE63D9C39}"/>
              </a:ext>
            </a:extLst>
          </p:cNvPr>
          <p:cNvSpPr txBox="1"/>
          <p:nvPr/>
        </p:nvSpPr>
        <p:spPr>
          <a:xfrm>
            <a:off x="1378504" y="353669"/>
            <a:ext cx="10256754" cy="369332"/>
          </a:xfrm>
          <a:prstGeom prst="rect">
            <a:avLst/>
          </a:prstGeom>
          <a:noFill/>
        </p:spPr>
        <p:txBody>
          <a:bodyPr wrap="square" rtlCol="0">
            <a:spAutoFit/>
          </a:bodyPr>
          <a:lstStyle/>
          <a:p>
            <a:r>
              <a:rPr lang="en-US" b="1" dirty="0"/>
              <a:t>Association Between Income and Life Expectancy for 40 Year Old Americans in 2001-2014</a:t>
            </a:r>
          </a:p>
        </p:txBody>
      </p:sp>
    </p:spTree>
    <p:extLst>
      <p:ext uri="{BB962C8B-B14F-4D97-AF65-F5344CB8AC3E}">
        <p14:creationId xmlns:p14="http://schemas.microsoft.com/office/powerpoint/2010/main" val="271552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5914332" y="517903"/>
            <a:ext cx="5931037" cy="663692"/>
          </a:xfrm>
        </p:spPr>
        <p:txBody>
          <a:bodyPr>
            <a:normAutofit fontScale="90000"/>
          </a:bodyPr>
          <a:lstStyle/>
          <a:p>
            <a:r>
              <a:rPr lang="en-US" b="1" dirty="0"/>
              <a:t>EDA Methods- Correlation Graph</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6168736" y="2092406"/>
            <a:ext cx="4774796"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Correlation Heat Map indicates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cs typeface="Calibri" panose="020F0502020204030204" pitchFamily="34" charset="0"/>
              </a:rPr>
              <a:t>0.61 </a:t>
            </a:r>
            <a:r>
              <a:rPr lang="en-US" altLang="en-US" sz="1600" b="1" dirty="0">
                <a:latin typeface="+mj-lt"/>
                <a:cs typeface="Calibri" panose="020F0502020204030204" pitchFamily="34" charset="0"/>
              </a:rPr>
              <a:t>positive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median income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cs typeface="Calibri" panose="020F0502020204030204" pitchFamily="34" charset="0"/>
              </a:rPr>
              <a:t>0.56 positive </a:t>
            </a:r>
            <a:r>
              <a:rPr kumimoji="0" lang="en-US" altLang="en-US" sz="1600" b="1" i="0" u="none" strike="noStrike" cap="none" normalizeH="0" baseline="0" dirty="0" err="1">
                <a:ln>
                  <a:noFill/>
                </a:ln>
                <a:solidFill>
                  <a:schemeClr val="tx1"/>
                </a:solidFill>
                <a:effectLst/>
                <a:latin typeface="+mj-lt"/>
                <a:cs typeface="Calibri" panose="020F0502020204030204" pitchFamily="34" charset="0"/>
              </a:rPr>
              <a:t>corr</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with fraction of population that have college degrees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0.47 positive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higher rent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0.54 negative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with fraction of population that is poor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cs typeface="Calibri" panose="020F0502020204030204" pitchFamily="34" charset="0"/>
              </a:rPr>
              <a:t>0.51 neg </a:t>
            </a:r>
            <a:r>
              <a:rPr lang="en-US" altLang="en-US" sz="1600" b="1" dirty="0" err="1">
                <a:latin typeface="+mj-lt"/>
                <a:cs typeface="Calibri" panose="020F0502020204030204" pitchFamily="34" charset="0"/>
              </a:rPr>
              <a:t>corr</a:t>
            </a:r>
            <a:r>
              <a:rPr lang="en-US" altLang="en-US" sz="1600" b="1" dirty="0">
                <a:latin typeface="+mj-lt"/>
                <a:cs typeface="Calibri" panose="020F0502020204030204" pitchFamily="34" charset="0"/>
              </a:rPr>
              <a:t> </a:t>
            </a:r>
            <a:r>
              <a:rPr lang="en-US" altLang="en-US" sz="1600" b="1" dirty="0" err="1">
                <a:latin typeface="+mj-lt"/>
                <a:cs typeface="Calibri" panose="020F0502020204030204" pitchFamily="34" charset="0"/>
              </a:rPr>
              <a:t>elationwith</a:t>
            </a:r>
            <a:r>
              <a:rPr lang="en-US" altLang="en-US" sz="1600" b="1" dirty="0">
                <a:latin typeface="+mj-lt"/>
                <a:cs typeface="Calibri" panose="020F0502020204030204" pitchFamily="34" charset="0"/>
              </a:rPr>
              <a:t> single parent households</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pic>
        <p:nvPicPr>
          <p:cNvPr id="10" name="Picture 9">
            <a:extLst>
              <a:ext uri="{FF2B5EF4-FFF2-40B4-BE49-F238E27FC236}">
                <a16:creationId xmlns:a16="http://schemas.microsoft.com/office/drawing/2014/main" id="{6009A7AC-25C8-40AD-A634-41787A513CBC}"/>
              </a:ext>
            </a:extLst>
          </p:cNvPr>
          <p:cNvPicPr>
            <a:picLocks noChangeAspect="1"/>
          </p:cNvPicPr>
          <p:nvPr/>
        </p:nvPicPr>
        <p:blipFill>
          <a:blip r:embed="rId3"/>
          <a:stretch>
            <a:fillRect/>
          </a:stretch>
        </p:blipFill>
        <p:spPr>
          <a:xfrm>
            <a:off x="346631" y="566305"/>
            <a:ext cx="5304848" cy="5953991"/>
          </a:xfrm>
          <a:prstGeom prst="rect">
            <a:avLst/>
          </a:prstGeom>
        </p:spPr>
      </p:pic>
    </p:spTree>
    <p:extLst>
      <p:ext uri="{BB962C8B-B14F-4D97-AF65-F5344CB8AC3E}">
        <p14:creationId xmlns:p14="http://schemas.microsoft.com/office/powerpoint/2010/main" val="17452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533-45A9-49ED-A01F-3E96D8139794}"/>
              </a:ext>
            </a:extLst>
          </p:cNvPr>
          <p:cNvSpPr>
            <a:spLocks noGrp="1"/>
          </p:cNvSpPr>
          <p:nvPr>
            <p:ph type="title"/>
          </p:nvPr>
        </p:nvSpPr>
        <p:spPr>
          <a:xfrm>
            <a:off x="1066800" y="642594"/>
            <a:ext cx="10058400" cy="801742"/>
          </a:xfrm>
        </p:spPr>
        <p:txBody>
          <a:bodyPr/>
          <a:lstStyle/>
          <a:p>
            <a:r>
              <a:rPr lang="en-US" b="1" dirty="0"/>
              <a:t>Models Used and Reasons </a:t>
            </a:r>
          </a:p>
        </p:txBody>
      </p:sp>
      <p:sp>
        <p:nvSpPr>
          <p:cNvPr id="3" name="Content Placeholder 2">
            <a:extLst>
              <a:ext uri="{FF2B5EF4-FFF2-40B4-BE49-F238E27FC236}">
                <a16:creationId xmlns:a16="http://schemas.microsoft.com/office/drawing/2014/main" id="{E0090BB2-01C8-4B7F-9F76-80F7FEF9EE97}"/>
              </a:ext>
            </a:extLst>
          </p:cNvPr>
          <p:cNvSpPr>
            <a:spLocks noGrp="1"/>
          </p:cNvSpPr>
          <p:nvPr>
            <p:ph idx="1"/>
          </p:nvPr>
        </p:nvSpPr>
        <p:spPr>
          <a:xfrm>
            <a:off x="648585" y="1468726"/>
            <a:ext cx="10909005" cy="3849624"/>
          </a:xfrm>
        </p:spPr>
        <p:txBody>
          <a:bodyPr>
            <a:noAutofit/>
          </a:bodyPr>
          <a:lstStyle/>
          <a:p>
            <a:r>
              <a:rPr lang="en-US" sz="1600" dirty="0">
                <a:effectLst/>
                <a:latin typeface="Calibri" panose="020F0502020204030204" pitchFamily="34" charset="0"/>
                <a:cs typeface="Calibri" panose="020F0502020204030204" pitchFamily="34" charset="0"/>
              </a:rPr>
              <a:t>Feature engineering could </a:t>
            </a:r>
            <a:r>
              <a:rPr lang="en-US" sz="1600" dirty="0">
                <a:latin typeface="Calibri" panose="020F0502020204030204" pitchFamily="34" charset="0"/>
                <a:cs typeface="Calibri" panose="020F0502020204030204" pitchFamily="34" charset="0"/>
              </a:rPr>
              <a:t>have considered if there was income </a:t>
            </a:r>
            <a:r>
              <a:rPr lang="en-US" sz="1600" dirty="0">
                <a:effectLst/>
                <a:latin typeface="Calibri" panose="020F0502020204030204" pitchFamily="34" charset="0"/>
                <a:cs typeface="Calibri" panose="020F0502020204030204" pitchFamily="34" charset="0"/>
              </a:rPr>
              <a:t>data for the </a:t>
            </a:r>
            <a:r>
              <a:rPr lang="en-US" sz="1600" dirty="0">
                <a:latin typeface="Calibri" panose="020F0502020204030204" pitchFamily="34" charset="0"/>
                <a:cs typeface="Calibri" panose="020F0502020204030204" pitchFamily="34" charset="0"/>
              </a:rPr>
              <a:t>county/ census tracts that were at granular which present fe</a:t>
            </a:r>
            <a:r>
              <a:rPr lang="en-US" sz="1600" dirty="0">
                <a:effectLst/>
                <a:latin typeface="Calibri" panose="020F0502020204030204" pitchFamily="34" charset="0"/>
                <a:cs typeface="Calibri" panose="020F0502020204030204" pitchFamily="34" charset="0"/>
              </a:rPr>
              <a:t>atures that better represent the underlying problem to the predictive models.</a:t>
            </a:r>
          </a:p>
          <a:p>
            <a:r>
              <a:rPr lang="en-US" sz="1600" dirty="0">
                <a:latin typeface="Calibri" panose="020F0502020204030204" pitchFamily="34" charset="0"/>
                <a:cs typeface="Calibri" panose="020F0502020204030204" pitchFamily="34" charset="0"/>
              </a:rPr>
              <a:t>Advantages of the Decision Tree are that it  allows for  clear visualization and somewhat easy to understand, feature scaling is often required, better handle outliers. However, It generally leads to overfitting of the data which can lead to wrong predictions. In order to fit the data (even noisy data), it keeps generating new nodes and ultimately the tree becomes too complex to interpret. In this way, it loses its generalization capabilities and makes lots mistake on new untested data. There are very high chances of high variance in the output which makes it sensitive to data “noise”. If data size is large, then one single tree may grow complex and lead to overfitting. </a:t>
            </a:r>
          </a:p>
          <a:p>
            <a:r>
              <a:rPr lang="en-US" sz="1600" dirty="0">
                <a:effectLst/>
                <a:latin typeface="Calibri" panose="020F0502020204030204" pitchFamily="34" charset="0"/>
                <a:cs typeface="Calibri" panose="020F0502020204030204" pitchFamily="34" charset="0"/>
              </a:rPr>
              <a:t>Used random forest for decision trees whose results are inputs into a final result which can reduce overfitting without substantially increasing error due to bias.  There is minimal data pre-processing that needs to be done. Random forest handles outliers by essentially separating them and indifferent to non-linear features. Random forest models are not all that interpretable; they are like black boxes. However, more computationally intensive.</a:t>
            </a:r>
          </a:p>
          <a:p>
            <a:pPr fontAlgn="base">
              <a:buFont typeface="Arial" panose="020B0604020202020204" pitchFamily="34" charset="0"/>
              <a:buChar char="•"/>
            </a:pPr>
            <a:r>
              <a:rPr lang="en-US" sz="1600" b="0" i="0" dirty="0">
                <a:solidFill>
                  <a:srgbClr val="313B3F"/>
                </a:solidFill>
                <a:effectLst/>
                <a:latin typeface="Calibri" panose="020F0502020204030204" pitchFamily="34" charset="0"/>
                <a:cs typeface="Calibri" panose="020F0502020204030204" pitchFamily="34" charset="0"/>
              </a:rPr>
              <a:t>Hyper-parameter tuning:  The maximum depth allowed for the  decision tree was 7. The maximum features allowed for the  random forest was 15.</a:t>
            </a:r>
          </a:p>
        </p:txBody>
      </p:sp>
      <p:sp>
        <p:nvSpPr>
          <p:cNvPr id="5" name="Rectangle 1">
            <a:extLst>
              <a:ext uri="{FF2B5EF4-FFF2-40B4-BE49-F238E27FC236}">
                <a16:creationId xmlns:a16="http://schemas.microsoft.com/office/drawing/2014/main" id="{8E18A8D5-52A4-4E7C-AADF-E627E2E4BCD7}"/>
              </a:ext>
            </a:extLst>
          </p:cNvPr>
          <p:cNvSpPr txBox="1">
            <a:spLocks noChangeArrowheads="1"/>
          </p:cNvSpPr>
          <p:nvPr/>
        </p:nvSpPr>
        <p:spPr bwMode="auto">
          <a:xfrm>
            <a:off x="-2445327" y="6196280"/>
            <a:ext cx="12651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182880" indent="-182880" algn="l" defTabSz="914400" rtl="0" eaLnBrk="0" fontAlgn="base" latinLnBrk="0" hangingPunct="0">
              <a:lnSpc>
                <a:spcPct val="110000"/>
              </a:lnSpc>
              <a:spcBef>
                <a:spcPct val="0"/>
              </a:spcBef>
              <a:spcAft>
                <a:spcPct val="0"/>
              </a:spcAft>
              <a:buClr>
                <a:schemeClr val="tx1">
                  <a:lumMod val="85000"/>
                  <a:lumOff val="15000"/>
                </a:schemeClr>
              </a:buClr>
              <a:buFont typeface="Garamond" pitchFamily="18" charset="0"/>
              <a:buChar char="◦"/>
              <a:defRPr sz="1500" kern="1200">
                <a:solidFill>
                  <a:schemeClr val="tx1"/>
                </a:solidFill>
                <a:latin typeface="Arial" panose="020B0604020202020204" pitchFamily="34" charset="0"/>
                <a:ea typeface="+mn-ea"/>
                <a:cs typeface="+mn-cs"/>
              </a:defRPr>
            </a:lvl1pPr>
            <a:lvl2pPr marL="45720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300" kern="1200">
                <a:solidFill>
                  <a:schemeClr val="tx1"/>
                </a:solidFill>
                <a:latin typeface="Arial" panose="020B0604020202020204" pitchFamily="34" charset="0"/>
                <a:ea typeface="+mn-ea"/>
                <a:cs typeface="+mn-cs"/>
              </a:defRPr>
            </a:lvl2pPr>
            <a:lvl3pPr marL="73152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3pPr>
            <a:lvl4pPr marL="100584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4pPr>
            <a:lvl5pPr marL="1280160" indent="-18288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200" kern="1200">
                <a:solidFill>
                  <a:schemeClr val="tx1"/>
                </a:solidFill>
                <a:latin typeface="Arial" panose="020B0604020202020204" pitchFamily="34" charset="0"/>
                <a:ea typeface="+mn-ea"/>
                <a:cs typeface="+mn-cs"/>
              </a:defRPr>
            </a:lvl5pPr>
            <a:lvl6pPr marL="16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6pPr>
            <a:lvl7pPr marL="19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7pPr>
            <a:lvl8pPr marL="22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8pPr>
            <a:lvl9pPr marL="2500000" indent="-228600" algn="l" defTabSz="914400" rtl="0" eaLnBrk="0" fontAlgn="base" latinLnBrk="0" hangingPunct="0">
              <a:lnSpc>
                <a:spcPct val="100000"/>
              </a:lnSpc>
              <a:spcBef>
                <a:spcPct val="0"/>
              </a:spcBef>
              <a:spcAft>
                <a:spcPct val="0"/>
              </a:spcAft>
              <a:buClr>
                <a:schemeClr val="tx1">
                  <a:lumMod val="85000"/>
                  <a:lumOff val="15000"/>
                </a:schemeClr>
              </a:buClr>
              <a:buFont typeface="Garamond" pitchFamily="18" charset="0"/>
              <a:buChar char="◦"/>
              <a:defRPr sz="1400" kern="1200">
                <a:solidFill>
                  <a:schemeClr val="tx1"/>
                </a:solidFill>
                <a:latin typeface="Arial" panose="020B0604020202020204" pitchFamily="34" charset="0"/>
                <a:ea typeface="+mn-ea"/>
                <a:cs typeface="+mn-cs"/>
              </a:defRPr>
            </a:lvl9pPr>
          </a:lstStyle>
          <a:p>
            <a:pPr marL="0" indent="0">
              <a:lnSpc>
                <a:spcPct val="100000"/>
              </a:lnSpc>
              <a:buClrTx/>
              <a:buFontTx/>
              <a:buAutoNum type="arabicPeriod" startAt="3"/>
            </a:pPr>
            <a:r>
              <a:rPr lang="en-US" altLang="en-US" sz="1100" dirty="0">
                <a:solidFill>
                  <a:srgbClr val="1D1C1D"/>
                </a:solidFill>
                <a:latin typeface="Slack-Lato"/>
              </a:rPr>
              <a:t> </a:t>
            </a:r>
            <a:r>
              <a:rPr lang="en-US" altLang="en-US" sz="900" dirty="0">
                <a:solidFill>
                  <a:srgbClr val="E01E5A"/>
                </a:solidFill>
                <a:latin typeface="Monaco"/>
              </a:rPr>
              <a:t>Conclusions &amp; Limitations</a:t>
            </a:r>
            <a:endParaRPr lang="en-US" altLang="en-US" sz="1100" dirty="0">
              <a:solidFill>
                <a:srgbClr val="1D1C1D"/>
              </a:solidFill>
              <a:latin typeface="Slack-Lato"/>
            </a:endParaRPr>
          </a:p>
          <a:p>
            <a:pPr marL="0" indent="0">
              <a:lnSpc>
                <a:spcPct val="100000"/>
              </a:lnSpc>
              <a:buClrTx/>
              <a:buFontTx/>
              <a:buAutoNum type="arabicPeriod" startAt="6"/>
            </a:pPr>
            <a:r>
              <a:rPr lang="en-US" altLang="en-US" sz="900" dirty="0">
                <a:solidFill>
                  <a:srgbClr val="E01E5A"/>
                </a:solidFill>
                <a:latin typeface="Monaco"/>
              </a:rPr>
              <a:t>Next Steps &amp; Recommendations</a:t>
            </a:r>
            <a:endParaRPr lang="en-US" altLang="en-US" sz="1100" dirty="0">
              <a:solidFill>
                <a:srgbClr val="1D1C1D"/>
              </a:solidFill>
              <a:latin typeface="Slack-Lato"/>
            </a:endParaRPr>
          </a:p>
          <a:p>
            <a:pPr marL="0" indent="0">
              <a:lnSpc>
                <a:spcPct val="100000"/>
              </a:lnSpc>
              <a:buClrTx/>
              <a:buFontTx/>
              <a:buNone/>
            </a:pPr>
            <a:r>
              <a:rPr lang="en-US" altLang="en-US" sz="1100" dirty="0">
                <a:solidFill>
                  <a:srgbClr val="1D1C1D"/>
                </a:solidFill>
                <a:latin typeface="Slack-Lato"/>
              </a:rPr>
              <a:t>Be sure you're able to explain:</a:t>
            </a:r>
            <a:br>
              <a:rPr lang="en-US" altLang="en-US" sz="1100" dirty="0">
                <a:solidFill>
                  <a:srgbClr val="1D1C1D"/>
                </a:solidFill>
                <a:latin typeface="Slack-Lato"/>
              </a:rPr>
            </a:br>
            <a:endParaRPr lang="en-US" altLang="en-US" sz="800" dirty="0"/>
          </a:p>
          <a:p>
            <a:pPr marL="0" indent="0">
              <a:lnSpc>
                <a:spcPct val="100000"/>
              </a:lnSpc>
              <a:buClrTx/>
              <a:buFontTx/>
              <a:buNone/>
            </a:pPr>
            <a:endParaRPr lang="en-US" altLang="en-US" sz="1800" dirty="0"/>
          </a:p>
        </p:txBody>
      </p:sp>
    </p:spTree>
    <p:extLst>
      <p:ext uri="{BB962C8B-B14F-4D97-AF65-F5344CB8AC3E}">
        <p14:creationId xmlns:p14="http://schemas.microsoft.com/office/powerpoint/2010/main" val="310310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149927" y="465947"/>
            <a:ext cx="10058400" cy="663692"/>
          </a:xfrm>
        </p:spPr>
        <p:txBody>
          <a:bodyPr>
            <a:normAutofit/>
          </a:bodyPr>
          <a:lstStyle/>
          <a:p>
            <a:r>
              <a:rPr lang="en-US" b="1" dirty="0"/>
              <a:t>Methods- Decision Tree Model</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96524" y="1273534"/>
            <a:ext cx="10998951"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For the Decision Tree model, 7 features based on social</a:t>
            </a:r>
            <a:r>
              <a:rPr lang="en-US" altLang="en-US" sz="1600" b="1" dirty="0">
                <a:solidFill>
                  <a:srgbClr val="000000"/>
                </a:solidFill>
                <a:latin typeface="+mj-lt"/>
                <a:cs typeface="Calibri" panose="020F0502020204030204" pitchFamily="34" charset="0"/>
              </a:rPr>
              <a:t> and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economic </a:t>
            </a:r>
            <a:r>
              <a:rPr lang="en-US" altLang="en-US" sz="1600" b="1" dirty="0">
                <a:solidFill>
                  <a:srgbClr val="000000"/>
                </a:solidFill>
                <a:latin typeface="+mj-lt"/>
                <a:cs typeface="Calibri" panose="020F0502020204030204" pitchFamily="34" charset="0"/>
              </a:rPr>
              <a:t>characteristics of US counties/ census tracts </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were used in determining their correlation to life expectancy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 ['tract',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czname</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'county', 'state','frac_coll_plus2010',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'foreign_share2010', 'med_hhinc2016', 'poor_share2010’, 'singleparent_share2010','traveltime15_2010',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ln_wage_growth_hs_grad</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 'jobs_total_5mi_2015’,  'jobs_highpay_5mi_2015', 'popdensity2010',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       'ann_avg_job_growth_2004_2013', 'job_density_2013']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X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feature_cols</a:t>
            </a:r>
            <a:r>
              <a:rPr kumimoji="0" lang="en-US" altLang="en-US" sz="1600" b="1" i="0" u="none" strike="noStrike" cap="none" normalizeH="0" baseline="0" dirty="0">
                <a:ln>
                  <a:noFill/>
                </a:ln>
                <a:solidFill>
                  <a:srgbClr val="000000"/>
                </a:solidFill>
                <a:effectLst/>
                <a:latin typeface="+mj-l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y = </a:t>
            </a:r>
            <a:r>
              <a:rPr kumimoji="0" lang="en-US" altLang="en-US" sz="1600" b="1" i="0" u="none" strike="noStrike" cap="none" normalizeH="0" baseline="0" dirty="0" err="1">
                <a:ln>
                  <a:noFill/>
                </a:ln>
                <a:solidFill>
                  <a:srgbClr val="000000"/>
                </a:solidFill>
                <a:effectLst/>
                <a:latin typeface="+mj-lt"/>
                <a:cs typeface="Calibri" panose="020F0502020204030204" pitchFamily="34" charset="0"/>
              </a:rPr>
              <a:t>abridged_df.Life_Expectancy</a:t>
            </a:r>
            <a:endParaRPr kumimoji="0" lang="en-US" altLang="en-US" sz="1600" b="1" i="0" u="none" strike="noStrike" cap="none" normalizeH="0" baseline="0" dirty="0">
              <a:ln>
                <a:noFill/>
              </a:ln>
              <a:solidFill>
                <a:srgbClr val="000000"/>
              </a:solidFill>
              <a:effectLst/>
              <a:latin typeface="+mj-l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DecisionTreeRegressor used </a:t>
            </a:r>
            <a:r>
              <a:rPr lang="en-US" sz="1600" b="1" dirty="0" err="1"/>
              <a:t>max_depth</a:t>
            </a:r>
            <a:r>
              <a:rPr lang="en-US" sz="1600" b="1" dirty="0"/>
              <a:t> (number of features used)=7, </a:t>
            </a:r>
            <a:r>
              <a:rPr lang="en-US" sz="1600" b="1" dirty="0" err="1"/>
              <a:t>random_state</a:t>
            </a:r>
            <a:r>
              <a:rPr lang="en-US" sz="1600" b="1" dirty="0"/>
              <a:t>=1</a:t>
            </a:r>
            <a:r>
              <a:rPr lang="en-US" sz="1600" dirty="0"/>
              <a:t>)</a:t>
            </a:r>
            <a:endParaRPr kumimoji="0" lang="en-US" altLang="en-US" sz="1600" b="1" i="0" u="none" strike="noStrike" cap="none" normalizeH="0" baseline="0" dirty="0">
              <a:ln>
                <a:noFill/>
              </a:ln>
              <a:solidFill>
                <a:schemeClr val="tx1"/>
              </a:solidFill>
              <a:effectLst/>
              <a:latin typeface="+mj-lt"/>
              <a:cs typeface="Calibri" panose="020F0502020204030204" pitchFamily="34" charset="0"/>
            </a:endParaRPr>
          </a:p>
        </p:txBody>
      </p:sp>
      <p:pic>
        <p:nvPicPr>
          <p:cNvPr id="11" name="Picture 10">
            <a:extLst>
              <a:ext uri="{FF2B5EF4-FFF2-40B4-BE49-F238E27FC236}">
                <a16:creationId xmlns:a16="http://schemas.microsoft.com/office/drawing/2014/main" id="{285A2844-1A16-4239-A3C9-B3AF9230A552}"/>
              </a:ext>
            </a:extLst>
          </p:cNvPr>
          <p:cNvPicPr>
            <a:picLocks noChangeAspect="1"/>
          </p:cNvPicPr>
          <p:nvPr/>
        </p:nvPicPr>
        <p:blipFill>
          <a:blip r:embed="rId3"/>
          <a:stretch>
            <a:fillRect/>
          </a:stretch>
        </p:blipFill>
        <p:spPr>
          <a:xfrm>
            <a:off x="596524" y="3571072"/>
            <a:ext cx="10998952" cy="2819336"/>
          </a:xfrm>
          <a:prstGeom prst="rect">
            <a:avLst/>
          </a:prstGeom>
        </p:spPr>
      </p:pic>
    </p:spTree>
    <p:extLst>
      <p:ext uri="{BB962C8B-B14F-4D97-AF65-F5344CB8AC3E}">
        <p14:creationId xmlns:p14="http://schemas.microsoft.com/office/powerpoint/2010/main" val="338972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{A55E618D-4966-4CAC-BDFA-44FD899D0CEC}tf78438558_win32</Template>
  <TotalTime>5634</TotalTime>
  <Words>2823</Words>
  <Application>Microsoft Office PowerPoint</Application>
  <PresentationFormat>Widescreen</PresentationFormat>
  <Paragraphs>214</Paragraphs>
  <Slides>21</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Century Gothic</vt:lpstr>
      <vt:lpstr>Courier New</vt:lpstr>
      <vt:lpstr>Garamond</vt:lpstr>
      <vt:lpstr>Lato</vt:lpstr>
      <vt:lpstr>Lora</vt:lpstr>
      <vt:lpstr>Monaco</vt:lpstr>
      <vt:lpstr>Roboto</vt:lpstr>
      <vt:lpstr>Roboto Condensed</vt:lpstr>
      <vt:lpstr>Slack-Lato</vt:lpstr>
      <vt:lpstr>SavonVTI</vt:lpstr>
      <vt:lpstr>DatA RELATED to THE DISCONTENT?</vt:lpstr>
      <vt:lpstr>The Impetus Behind The Inquiry</vt:lpstr>
      <vt:lpstr>Data Sources</vt:lpstr>
      <vt:lpstr>PowerPoint Presentation</vt:lpstr>
      <vt:lpstr>PowerPoint Presentation</vt:lpstr>
      <vt:lpstr>PowerPoint Presentation</vt:lpstr>
      <vt:lpstr>EDA Methods- Correlation Graph</vt:lpstr>
      <vt:lpstr>Models Used and Reasons </vt:lpstr>
      <vt:lpstr>Methods- Decision Tree Model</vt:lpstr>
      <vt:lpstr>Methods- Random Forest</vt:lpstr>
      <vt:lpstr>Social, Economic, and Geographic Factors in Life Expectancy (Decision Tree Analysis)</vt:lpstr>
      <vt:lpstr>Social, Economic, and Geographic Factors in Life Expectancy (Decision Tree Analysis)</vt:lpstr>
      <vt:lpstr>Social, Economic, and Geographic Factors in Life Expectancy (Random Forest Analysis)</vt:lpstr>
      <vt:lpstr>Social, Economic, and Geographic Factors in Life Expectancy (Random Forest Analysis)</vt:lpstr>
      <vt:lpstr> Conclusions &amp; Limitations</vt:lpstr>
      <vt:lpstr> Next Steps &amp; Recommendations </vt:lpstr>
      <vt:lpstr>The Disconnect</vt:lpstr>
      <vt:lpstr>Political Solutions Seem Less Likely…</vt:lpstr>
      <vt:lpstr>Or Dependent on Political Shifts (Right).</vt:lpstr>
      <vt:lpstr>Or Dependent on Political Shifts (Left).</vt:lpstr>
      <vt:lpstr>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BEHIND THE DISCONTENT</dc:title>
  <dc:creator>Sammy Cho</dc:creator>
  <cp:lastModifiedBy>Sammy Cho</cp:lastModifiedBy>
  <cp:revision>68</cp:revision>
  <dcterms:created xsi:type="dcterms:W3CDTF">2021-01-28T01:55:22Z</dcterms:created>
  <dcterms:modified xsi:type="dcterms:W3CDTF">2021-03-21T18:01:24Z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