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slideLayouts/slideLayout12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ppt/revisionInfo.xml" ContentType="application/vnd.ms-powerpoint.revisioninfo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9" r:id="rId2"/>
    <p:sldId id="268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8" r:id="rId16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60E1CE-0F96-7D40-94DB-4E46C4A71341}" v="107" dt="2022-05-29T14:36:54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79"/>
    <p:restoredTop sz="96327"/>
  </p:normalViewPr>
  <p:slideViewPr>
    <p:cSldViewPr snapToGrid="0" snapToObjects="1">
      <p:cViewPr varScale="1">
        <p:scale>
          <a:sx n="81" d="100"/>
          <a:sy n="81" d="100"/>
        </p:scale>
        <p:origin x="208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8BFF7-565C-CC42-B578-DB96CCFF6017}" type="datetimeFigureOut">
              <a:rPr lang="en-BR" smtClean="0"/>
              <a:t>06/06/22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EAC6C-1CC9-034A-8BCB-C897D3C524D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72772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553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485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0625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317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767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493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288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351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716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877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312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454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71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355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E4E1D-E305-5EF9-EBBE-82D1CDCA6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E19FD-4A6F-5338-822C-2B8D83F50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B9771-DA00-BFDA-23D9-DBE2A5B7C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40B-B9B5-2F4B-A97A-5F371495A30D}" type="datetimeFigureOut">
              <a:rPr lang="en-BR" smtClean="0"/>
              <a:t>06/06/22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093B3-F9BF-8EE4-95CE-52F5724D0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18653-0D40-0A3B-F657-20FA42A2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E8AD-6656-4B4C-8117-4FE90E1A466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0740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6415-E52D-43B3-F2DE-77A56FA7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A0D7B-EF76-3B0B-14DF-F98203647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82566-DA79-D783-47C6-E4D75A57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40B-B9B5-2F4B-A97A-5F371495A30D}" type="datetimeFigureOut">
              <a:rPr lang="en-BR" smtClean="0"/>
              <a:t>06/06/22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F42E1-5724-5A86-F986-73DC84C2A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6A131-6DF9-A03D-8EAF-4FAF6323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E8AD-6656-4B4C-8117-4FE90E1A466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7197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1F6BBE-138A-5059-EA32-37A2DD68D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9DC45-3E59-D828-331C-046CB1D9B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F2D61-2915-D6CA-8917-499B4425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40B-B9B5-2F4B-A97A-5F371495A30D}" type="datetimeFigureOut">
              <a:rPr lang="en-BR" smtClean="0"/>
              <a:t>06/06/22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11729-B2F1-09BA-8BA1-EFA55EEE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972A3-25AF-9E8E-E889-FE08BDEA3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E8AD-6656-4B4C-8117-4FE90E1A466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657543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69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0009-AFF8-98CB-AA64-1A6EBB2E9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1940F-E91D-AAC3-8651-4DD58663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0F9A7-36EB-AB13-0FCB-D8209E0E2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40B-B9B5-2F4B-A97A-5F371495A30D}" type="datetimeFigureOut">
              <a:rPr lang="en-BR" smtClean="0"/>
              <a:t>06/06/22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C2CA6-77D6-2F35-D78A-003CF25B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B30FD-F109-5DF4-21CC-8EDB1184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E8AD-6656-4B4C-8117-4FE90E1A466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8744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52378-DA95-D77D-D3D9-0A7BAA485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FBAE7-1924-70FF-AF05-D95B8EBD2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47801-8F50-FE04-F38E-5D233CF4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40B-B9B5-2F4B-A97A-5F371495A30D}" type="datetimeFigureOut">
              <a:rPr lang="en-BR" smtClean="0"/>
              <a:t>06/06/22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939B8-7874-DFC2-8746-6D12BBCDC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D04D-CEAA-9ED2-E7A7-AC37A82E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E8AD-6656-4B4C-8117-4FE90E1A466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5184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488BA-54D4-7149-666C-1248DC40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0DDB9-E5F4-FE1F-3508-42E2CE996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356A7-2DCA-0969-49E2-C80E38452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704CF-547A-F95E-4FA7-E6B7B211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40B-B9B5-2F4B-A97A-5F371495A30D}" type="datetimeFigureOut">
              <a:rPr lang="en-BR" smtClean="0"/>
              <a:t>06/06/22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8AFDF-0A87-80B3-0642-37BAE785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D49BB-5B28-2A7E-D770-31478A09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E8AD-6656-4B4C-8117-4FE90E1A466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70685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43B4-4781-B5F0-5058-A94C9CE32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9598F-5021-9C59-21C8-2D7A44450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743BD-99BE-1610-FC6C-1B3CD40D8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FEA1E2-5350-E998-46E7-520222560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7CD97-0920-3741-A9E9-8870C482B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5AB8D-857A-6393-F198-63F676ED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40B-B9B5-2F4B-A97A-5F371495A30D}" type="datetimeFigureOut">
              <a:rPr lang="en-BR" smtClean="0"/>
              <a:t>06/06/22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2FE9FE-BD93-BD62-41B8-E9C0CB0D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DD5555-B5E8-3D60-9824-33E621CB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E8AD-6656-4B4C-8117-4FE90E1A466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9279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01DF-9BCC-CB69-A1B3-2B24B149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8B742-77AC-03FA-85F5-F29243B1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40B-B9B5-2F4B-A97A-5F371495A30D}" type="datetimeFigureOut">
              <a:rPr lang="en-BR" smtClean="0"/>
              <a:t>06/06/22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4B443-65EF-179B-8F6A-95A6C9E4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208E1-D988-4676-0101-003ED8B6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E8AD-6656-4B4C-8117-4FE90E1A466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587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5ED85-8C98-F0DA-3DF1-B621C7AE4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40B-B9B5-2F4B-A97A-5F371495A30D}" type="datetimeFigureOut">
              <a:rPr lang="en-BR" smtClean="0"/>
              <a:t>06/06/22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0B595-BCB3-CDAF-916E-54AC4077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E804D-ACCF-9FB1-2778-A90E5BCB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E8AD-6656-4B4C-8117-4FE90E1A466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60145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BC342-4FE2-7649-4CFD-356E02C1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8BC4E-BD27-5020-FD8E-8CA1E6476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E1877-C047-E777-F20D-96C2844A5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5B097-8298-135E-B511-B32E51222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40B-B9B5-2F4B-A97A-5F371495A30D}" type="datetimeFigureOut">
              <a:rPr lang="en-BR" smtClean="0"/>
              <a:t>06/06/22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6F4E9-1031-6770-E730-E574C2F21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A8205-61C1-D858-36BC-F063026A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E8AD-6656-4B4C-8117-4FE90E1A466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1745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C754-4D6C-5AA7-3EF9-CCED1B3E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E54FE9-800C-25C0-D9CA-0EAC210900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5B3A5-66F5-931B-D91C-ECF3366C4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7926B-A849-926F-0368-2792E2F08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40B-B9B5-2F4B-A97A-5F371495A30D}" type="datetimeFigureOut">
              <a:rPr lang="en-BR" smtClean="0"/>
              <a:t>06/06/22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0448E-065E-7C05-829B-FC6A6726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0A1D8-2D8B-1075-A18C-C0C9769F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E8AD-6656-4B4C-8117-4FE90E1A466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0095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294847-9108-F888-82A7-963DA5E61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F558A-A3EE-288D-DAC4-D6F62F689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6E29A-050E-C25E-9CE1-8F5B72260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EF40B-B9B5-2F4B-A97A-5F371495A30D}" type="datetimeFigureOut">
              <a:rPr lang="en-BR" smtClean="0"/>
              <a:t>06/06/22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7D5DB-1750-46CE-A422-BFF14A214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A1B34-F8D6-2C4A-37AD-360870249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5E8AD-6656-4B4C-8117-4FE90E1A466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6324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E81C182-3FA4-F7F9-081C-6B29EF8835DB}"/>
              </a:ext>
            </a:extLst>
          </p:cNvPr>
          <p:cNvGrpSpPr/>
          <p:nvPr/>
        </p:nvGrpSpPr>
        <p:grpSpPr>
          <a:xfrm>
            <a:off x="1360580" y="2693200"/>
            <a:ext cx="9470840" cy="1471600"/>
            <a:chOff x="1020435" y="1300216"/>
            <a:chExt cx="7103130" cy="1103700"/>
          </a:xfrm>
        </p:grpSpPr>
        <p:sp>
          <p:nvSpPr>
            <p:cNvPr id="18" name="Google Shape;18;p2"/>
            <p:cNvSpPr txBox="1"/>
            <p:nvPr/>
          </p:nvSpPr>
          <p:spPr>
            <a:xfrm>
              <a:off x="1395326" y="2144716"/>
              <a:ext cx="6006822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2000"/>
              </a:pPr>
              <a:r>
                <a:rPr lang="en-US" sz="2667" dirty="0">
                  <a:solidFill>
                    <a:srgbClr val="181818"/>
                  </a:solidFill>
                  <a:latin typeface="Calibri"/>
                  <a:ea typeface="Calibri"/>
                  <a:cs typeface="Calibri"/>
                  <a:sym typeface="Calibri"/>
                </a:rPr>
                <a:t>O que é Briefing e como definir o seu conteúdo</a:t>
              </a:r>
              <a:endParaRPr sz="20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 txBox="1"/>
            <p:nvPr/>
          </p:nvSpPr>
          <p:spPr>
            <a:xfrm>
              <a:off x="1020435" y="1300216"/>
              <a:ext cx="7103130" cy="8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3200"/>
              </a:pPr>
              <a:r>
                <a:rPr lang="en-US" sz="5333" b="1" dirty="0">
                  <a:solidFill>
                    <a:srgbClr val="EE4C4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Briefing</a:t>
              </a:r>
              <a:endParaRPr sz="5333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/>
        </p:nvSpPr>
        <p:spPr>
          <a:xfrm>
            <a:off x="754033" y="2777655"/>
            <a:ext cx="5731173" cy="323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dirty="0"/>
              <a:t>Enviar o questionário para o cliente responder ou fazer a mesma entrevista só que de forma virtual.</a:t>
            </a:r>
          </a:p>
          <a:p>
            <a:endParaRPr lang="en-GB" sz="2400" dirty="0"/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Formulário online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E-mail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WhatsApp / Telegram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Google Meets / outros</a:t>
            </a:r>
          </a:p>
        </p:txBody>
      </p:sp>
      <p:sp>
        <p:nvSpPr>
          <p:cNvPr id="26" name="Google Shape;26;p16"/>
          <p:cNvSpPr txBox="1"/>
          <p:nvPr/>
        </p:nvSpPr>
        <p:spPr>
          <a:xfrm>
            <a:off x="754033" y="848733"/>
            <a:ext cx="9880400" cy="163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Virtualmente</a:t>
            </a:r>
            <a:endParaRPr lang="en-US" sz="5333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" name="Picture 5" descr="A person writing on a piece of paper&#10;&#10;Description automatically generated with medium confidence">
            <a:extLst>
              <a:ext uri="{FF2B5EF4-FFF2-40B4-BE49-F238E27FC236}">
                <a16:creationId xmlns:a16="http://schemas.microsoft.com/office/drawing/2014/main" id="{2F8B8BB4-F4B9-AAAD-556D-55A9AA242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285" y="0"/>
            <a:ext cx="45777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E81C182-3FA4-F7F9-081C-6B29EF8835DB}"/>
              </a:ext>
            </a:extLst>
          </p:cNvPr>
          <p:cNvGrpSpPr/>
          <p:nvPr/>
        </p:nvGrpSpPr>
        <p:grpSpPr>
          <a:xfrm>
            <a:off x="1018220" y="2693200"/>
            <a:ext cx="10155559" cy="1471600"/>
            <a:chOff x="1020434" y="1300216"/>
            <a:chExt cx="7616669" cy="1103700"/>
          </a:xfrm>
        </p:grpSpPr>
        <p:sp>
          <p:nvSpPr>
            <p:cNvPr id="18" name="Google Shape;18;p2"/>
            <p:cNvSpPr txBox="1"/>
            <p:nvPr/>
          </p:nvSpPr>
          <p:spPr>
            <a:xfrm>
              <a:off x="1395325" y="2144716"/>
              <a:ext cx="7241777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2000"/>
              </a:pPr>
              <a:r>
                <a:rPr lang="en-US" sz="2667" dirty="0">
                  <a:solidFill>
                    <a:srgbClr val="181818"/>
                  </a:solidFill>
                  <a:latin typeface="Calibri"/>
                  <a:ea typeface="Calibri"/>
                  <a:cs typeface="Calibri"/>
                  <a:sym typeface="Calibri"/>
                </a:rPr>
                <a:t>O que eu coloco no briefing? O que eu pergunto?</a:t>
              </a:r>
              <a:endParaRPr sz="20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 txBox="1"/>
            <p:nvPr/>
          </p:nvSpPr>
          <p:spPr>
            <a:xfrm>
              <a:off x="1020434" y="1300216"/>
              <a:ext cx="7616669" cy="8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3200"/>
              </a:pPr>
              <a:r>
                <a:rPr lang="en-US" sz="5333" b="1" dirty="0">
                  <a:solidFill>
                    <a:srgbClr val="EE4C4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Como devo perguntar?</a:t>
              </a:r>
              <a:endParaRPr sz="5333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6875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/>
        </p:nvSpPr>
        <p:spPr>
          <a:xfrm>
            <a:off x="754033" y="2777655"/>
            <a:ext cx="9177758" cy="323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História da empresa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Ramo de atuação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Quantidade de funcionários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Tempo de mercado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Posicionamento commercial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Produtos ou serviços oferecidos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Principais concorrentes diretos e indiretos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Principais problemas que é identificado no produto atual</a:t>
            </a:r>
          </a:p>
        </p:txBody>
      </p:sp>
      <p:sp>
        <p:nvSpPr>
          <p:cNvPr id="26" name="Google Shape;26;p16"/>
          <p:cNvSpPr txBox="1"/>
          <p:nvPr/>
        </p:nvSpPr>
        <p:spPr>
          <a:xfrm>
            <a:off x="754033" y="848733"/>
            <a:ext cx="9880400" cy="163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sobre a Empresa</a:t>
            </a:r>
            <a:endParaRPr lang="en-US" sz="5333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8893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/>
        </p:nvSpPr>
        <p:spPr>
          <a:xfrm>
            <a:off x="754033" y="2329632"/>
            <a:ext cx="9177758" cy="204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Público alvo (gênero, faixa etária, escolaridade, renda e etc)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Diferenças regionais, culturais, </a:t>
            </a:r>
            <a:r>
              <a:rPr lang="en-GB" sz="2400" dirty="0" err="1"/>
              <a:t>consumos</a:t>
            </a:r>
            <a:r>
              <a:rPr lang="en-GB" sz="24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Interesses (hobbies, valores, consumo);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Relações do público com a marca. Como este público te consume</a:t>
            </a:r>
          </a:p>
        </p:txBody>
      </p:sp>
      <p:sp>
        <p:nvSpPr>
          <p:cNvPr id="26" name="Google Shape;26;p16"/>
          <p:cNvSpPr txBox="1"/>
          <p:nvPr/>
        </p:nvSpPr>
        <p:spPr>
          <a:xfrm>
            <a:off x="754033" y="848733"/>
            <a:ext cx="9880400" cy="163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Público alvo</a:t>
            </a:r>
            <a:endParaRPr lang="en-US" sz="5333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1049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/>
        </p:nvSpPr>
        <p:spPr>
          <a:xfrm>
            <a:off x="754033" y="2455033"/>
            <a:ext cx="9177758" cy="323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Tipi de site (Institucional, pessoal, leading, e-commerce, lading page)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Objetivos do website (Divulgação do serviço, produtos, portfolio)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Será responsivo ou não;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Imagem a ser transmitida (Seriedade, divertida, moderna);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Quais as páginas o site terá (Home, sobre, portfolio, contato, etc…)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Será multi-language (Português, inglês, espanhol…);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 empresa possui marca (Brandbook, guideline);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Terá recursos? (Chat online, mapa, formulários, etc…)</a:t>
            </a:r>
          </a:p>
        </p:txBody>
      </p:sp>
      <p:sp>
        <p:nvSpPr>
          <p:cNvPr id="26" name="Google Shape;26;p16"/>
          <p:cNvSpPr txBox="1"/>
          <p:nvPr/>
        </p:nvSpPr>
        <p:spPr>
          <a:xfrm>
            <a:off x="754033" y="848733"/>
            <a:ext cx="9880400" cy="163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projeto</a:t>
            </a:r>
            <a:endParaRPr lang="en-US" sz="5333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6605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4A4F9B4-6A65-A680-6FAC-6AA9FA3F1295}"/>
              </a:ext>
            </a:extLst>
          </p:cNvPr>
          <p:cNvGrpSpPr/>
          <p:nvPr/>
        </p:nvGrpSpPr>
        <p:grpSpPr>
          <a:xfrm>
            <a:off x="1360580" y="2834739"/>
            <a:ext cx="9470840" cy="1188523"/>
            <a:chOff x="1020435" y="2250909"/>
            <a:chExt cx="7103130" cy="891392"/>
          </a:xfrm>
        </p:grpSpPr>
        <p:sp>
          <p:nvSpPr>
            <p:cNvPr id="18" name="Google Shape;18;p2"/>
            <p:cNvSpPr txBox="1"/>
            <p:nvPr/>
          </p:nvSpPr>
          <p:spPr>
            <a:xfrm>
              <a:off x="1020435" y="2883101"/>
              <a:ext cx="710313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2000"/>
              </a:pPr>
              <a:r>
                <a:rPr lang="en-US" sz="5333" dirty="0">
                  <a:solidFill>
                    <a:srgbClr val="181818"/>
                  </a:solidFill>
                  <a:latin typeface="Calibri"/>
                  <a:ea typeface="Calibri"/>
                  <a:cs typeface="Calibri"/>
                  <a:sym typeface="Calibri"/>
                </a:rPr>
                <a:t>Até a próxima aula</a:t>
              </a:r>
              <a:endParaRPr sz="5333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D95AFAF-13F3-25FD-40E9-762D58DC5FE8}"/>
                </a:ext>
              </a:extLst>
            </p:cNvPr>
            <p:cNvSpPr/>
            <p:nvPr/>
          </p:nvSpPr>
          <p:spPr>
            <a:xfrm>
              <a:off x="3486646" y="2250909"/>
              <a:ext cx="2170707" cy="367720"/>
            </a:xfrm>
            <a:prstGeom prst="roundRect">
              <a:avLst>
                <a:gd name="adj" fmla="val 50000"/>
              </a:avLst>
            </a:prstGeom>
            <a:solidFill>
              <a:srgbClr val="EE4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sz="2400" spc="800" dirty="0"/>
                <a:t>OBRIGADO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4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/>
        </p:nvSpPr>
        <p:spPr>
          <a:xfrm>
            <a:off x="1437733" y="2777655"/>
            <a:ext cx="9510800" cy="172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dirty="0"/>
              <a:t>Briefing é uma coleta de informações. É o primeiro contato que você terá com o seu cliente, onde idéias e exigências necessárias para desenvolver o seu projeto.</a:t>
            </a:r>
          </a:p>
        </p:txBody>
      </p:sp>
      <p:sp>
        <p:nvSpPr>
          <p:cNvPr id="26" name="Google Shape;26;p16"/>
          <p:cNvSpPr txBox="1"/>
          <p:nvPr/>
        </p:nvSpPr>
        <p:spPr>
          <a:xfrm>
            <a:off x="754033" y="848733"/>
            <a:ext cx="9880400" cy="163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do Briefing</a:t>
            </a:r>
            <a:endParaRPr sz="5333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529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63F67FF-C4D5-225A-B597-EA0385EE9DCA}"/>
              </a:ext>
            </a:extLst>
          </p:cNvPr>
          <p:cNvGrpSpPr/>
          <p:nvPr/>
        </p:nvGrpSpPr>
        <p:grpSpPr>
          <a:xfrm>
            <a:off x="1155800" y="2681873"/>
            <a:ext cx="9880400" cy="1494253"/>
            <a:chOff x="866850" y="2011405"/>
            <a:chExt cx="7410300" cy="1120690"/>
          </a:xfrm>
        </p:grpSpPr>
        <p:sp>
          <p:nvSpPr>
            <p:cNvPr id="25" name="Google Shape;25;p16"/>
            <p:cNvSpPr txBox="1"/>
            <p:nvPr/>
          </p:nvSpPr>
          <p:spPr>
            <a:xfrm>
              <a:off x="1281252" y="2408526"/>
              <a:ext cx="6581496" cy="7235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2667" dirty="0"/>
                <a:t>É um conjunto de idéias que possibilita a equipe ou o executor da tarefa a compreender e desenvolver o projeto.</a:t>
              </a:r>
            </a:p>
          </p:txBody>
        </p:sp>
        <p:sp>
          <p:nvSpPr>
            <p:cNvPr id="26" name="Google Shape;26;p16"/>
            <p:cNvSpPr txBox="1"/>
            <p:nvPr/>
          </p:nvSpPr>
          <p:spPr>
            <a:xfrm>
              <a:off x="866850" y="2011405"/>
              <a:ext cx="7410300" cy="3971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3200"/>
              </a:pPr>
              <a:r>
                <a:rPr lang="en-US" sz="1333" b="1" spc="800" dirty="0">
                  <a:solidFill>
                    <a:srgbClr val="EE4C4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REFORÇANDO</a:t>
              </a:r>
              <a:endParaRPr sz="1333" spc="800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803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/>
        </p:nvSpPr>
        <p:spPr>
          <a:xfrm>
            <a:off x="754033" y="2777655"/>
            <a:ext cx="6507054" cy="323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dirty="0"/>
              <a:t>Um exemplo excelente para entender o que é um briefing, é quando você vai ao médico. </a:t>
            </a:r>
          </a:p>
          <a:p>
            <a:endParaRPr lang="en-GB" sz="2400" dirty="0"/>
          </a:p>
          <a:p>
            <a:r>
              <a:rPr lang="en-GB" sz="2400" dirty="0"/>
              <a:t>Ele te faz perguntas, o que você sente num geral e você começa a descrever todos os seus sintomas.</a:t>
            </a:r>
          </a:p>
          <a:p>
            <a:endParaRPr lang="en-GB" sz="2400" dirty="0"/>
          </a:p>
          <a:p>
            <a:r>
              <a:rPr lang="en-GB" sz="2400" dirty="0"/>
              <a:t>Ou seja, você passou ao médico um pequeno briefing da situação e com estas informações, ele sabe o que fazer para tratar do seu problema.</a:t>
            </a:r>
          </a:p>
        </p:txBody>
      </p:sp>
      <p:sp>
        <p:nvSpPr>
          <p:cNvPr id="26" name="Google Shape;26;p16"/>
          <p:cNvSpPr txBox="1"/>
          <p:nvPr/>
        </p:nvSpPr>
        <p:spPr>
          <a:xfrm>
            <a:off x="754033" y="848733"/>
            <a:ext cx="9880400" cy="163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 do dia-a-dia</a:t>
            </a:r>
            <a:endParaRPr lang="en-US" sz="5333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 descr="Two people having a discussion&#10;&#10;Description automatically generated with low confidence">
            <a:extLst>
              <a:ext uri="{FF2B5EF4-FFF2-40B4-BE49-F238E27FC236}">
                <a16:creationId xmlns:a16="http://schemas.microsoft.com/office/drawing/2014/main" id="{215A445B-29D5-C0A3-D93C-6383F3DF5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936" y="2777655"/>
            <a:ext cx="4562823" cy="343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4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E81C182-3FA4-F7F9-081C-6B29EF8835DB}"/>
              </a:ext>
            </a:extLst>
          </p:cNvPr>
          <p:cNvGrpSpPr/>
          <p:nvPr/>
        </p:nvGrpSpPr>
        <p:grpSpPr>
          <a:xfrm>
            <a:off x="1018220" y="2693200"/>
            <a:ext cx="10155559" cy="1471600"/>
            <a:chOff x="1020434" y="1300216"/>
            <a:chExt cx="7616669" cy="1103700"/>
          </a:xfrm>
        </p:grpSpPr>
        <p:sp>
          <p:nvSpPr>
            <p:cNvPr id="18" name="Google Shape;18;p2"/>
            <p:cNvSpPr txBox="1"/>
            <p:nvPr/>
          </p:nvSpPr>
          <p:spPr>
            <a:xfrm>
              <a:off x="1395325" y="2144716"/>
              <a:ext cx="7241777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2000"/>
              </a:pPr>
              <a:r>
                <a:rPr lang="en-US" sz="2667" dirty="0">
                  <a:solidFill>
                    <a:srgbClr val="181818"/>
                  </a:solidFill>
                  <a:latin typeface="Calibri"/>
                  <a:ea typeface="Calibri"/>
                  <a:cs typeface="Calibri"/>
                  <a:sym typeface="Calibri"/>
                </a:rPr>
                <a:t>Realização do Briefing</a:t>
              </a:r>
              <a:endParaRPr sz="20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 txBox="1"/>
            <p:nvPr/>
          </p:nvSpPr>
          <p:spPr>
            <a:xfrm>
              <a:off x="1020434" y="1300216"/>
              <a:ext cx="7616669" cy="8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3200"/>
              </a:pPr>
              <a:r>
                <a:rPr lang="en-US" sz="5333" b="1" dirty="0">
                  <a:solidFill>
                    <a:srgbClr val="EE4C4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Entendendo as necessidades</a:t>
              </a:r>
              <a:endParaRPr sz="5333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1525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/>
        </p:nvSpPr>
        <p:spPr>
          <a:xfrm>
            <a:off x="992572" y="2443038"/>
            <a:ext cx="3306545" cy="98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dirty="0"/>
              <a:t>Realizando o Briefing</a:t>
            </a:r>
          </a:p>
        </p:txBody>
      </p:sp>
      <p:sp>
        <p:nvSpPr>
          <p:cNvPr id="26" name="Google Shape;26;p16"/>
          <p:cNvSpPr txBox="1"/>
          <p:nvPr/>
        </p:nvSpPr>
        <p:spPr>
          <a:xfrm>
            <a:off x="992572" y="848733"/>
            <a:ext cx="7475567" cy="163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Entender as necessidades</a:t>
            </a:r>
            <a:endParaRPr sz="5333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" name="Google Shape;25;p16">
            <a:extLst>
              <a:ext uri="{FF2B5EF4-FFF2-40B4-BE49-F238E27FC236}">
                <a16:creationId xmlns:a16="http://schemas.microsoft.com/office/drawing/2014/main" id="{BA7E5F9A-1FDD-E45F-E11C-5A0DBA0FACB1}"/>
              </a:ext>
            </a:extLst>
          </p:cNvPr>
          <p:cNvSpPr txBox="1"/>
          <p:nvPr/>
        </p:nvSpPr>
        <p:spPr>
          <a:xfrm>
            <a:off x="7469572" y="5517543"/>
            <a:ext cx="4334802" cy="98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dirty="0"/>
              <a:t>Desenvolvimento da solução</a:t>
            </a:r>
          </a:p>
        </p:txBody>
      </p:sp>
      <p:sp>
        <p:nvSpPr>
          <p:cNvPr id="5" name="Google Shape;26;p16">
            <a:extLst>
              <a:ext uri="{FF2B5EF4-FFF2-40B4-BE49-F238E27FC236}">
                <a16:creationId xmlns:a16="http://schemas.microsoft.com/office/drawing/2014/main" id="{592F6124-11DE-6B6A-B0A9-4283A6428102}"/>
              </a:ext>
            </a:extLst>
          </p:cNvPr>
          <p:cNvSpPr txBox="1"/>
          <p:nvPr/>
        </p:nvSpPr>
        <p:spPr>
          <a:xfrm>
            <a:off x="7469572" y="3923238"/>
            <a:ext cx="4334802" cy="163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Propor uma solução</a:t>
            </a:r>
            <a:endParaRPr sz="5333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9AE248-4379-D923-6F8B-6E21D359C667}"/>
              </a:ext>
            </a:extLst>
          </p:cNvPr>
          <p:cNvSpPr/>
          <p:nvPr/>
        </p:nvSpPr>
        <p:spPr>
          <a:xfrm>
            <a:off x="654641" y="918307"/>
            <a:ext cx="337931" cy="355090"/>
          </a:xfrm>
          <a:prstGeom prst="rect">
            <a:avLst/>
          </a:prstGeom>
          <a:solidFill>
            <a:srgbClr val="EE4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EF67D0-8D41-4A65-2329-1561FA982F2F}"/>
              </a:ext>
            </a:extLst>
          </p:cNvPr>
          <p:cNvSpPr/>
          <p:nvPr/>
        </p:nvSpPr>
        <p:spPr>
          <a:xfrm>
            <a:off x="7035563" y="4053110"/>
            <a:ext cx="337931" cy="355090"/>
          </a:xfrm>
          <a:prstGeom prst="rect">
            <a:avLst/>
          </a:prstGeom>
          <a:solidFill>
            <a:srgbClr val="EE4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/>
              <a:t>2</a:t>
            </a:r>
            <a:endParaRPr lang="en-BR" dirty="0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CF7DEBD-84E2-BEF2-80E4-8A6187C62807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299117" y="2936019"/>
            <a:ext cx="3074377" cy="3073248"/>
          </a:xfrm>
          <a:prstGeom prst="bentConnector3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41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837827" y="848733"/>
            <a:ext cx="7475567" cy="163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Santo remédio para dores de cabeça</a:t>
            </a:r>
            <a:endParaRPr sz="5333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" name="Google Shape;25;p16">
            <a:extLst>
              <a:ext uri="{FF2B5EF4-FFF2-40B4-BE49-F238E27FC236}">
                <a16:creationId xmlns:a16="http://schemas.microsoft.com/office/drawing/2014/main" id="{6BD820E3-7AB4-D9D3-65C6-1B436A336B5B}"/>
              </a:ext>
            </a:extLst>
          </p:cNvPr>
          <p:cNvSpPr txBox="1"/>
          <p:nvPr/>
        </p:nvSpPr>
        <p:spPr>
          <a:xfrm>
            <a:off x="754032" y="2777655"/>
            <a:ext cx="7475567" cy="34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dirty="0"/>
              <a:t>É importante tratar este documento como uma </a:t>
            </a:r>
            <a:r>
              <a:rPr lang="en-GB" sz="2400" b="1" dirty="0"/>
              <a:t>declaração</a:t>
            </a:r>
            <a:r>
              <a:rPr lang="en-GB" sz="2400" dirty="0"/>
              <a:t>, uma confirmação do que o cliente e a equipe do projeto estão de </a:t>
            </a:r>
            <a:r>
              <a:rPr lang="en-GB" sz="2400" b="1" dirty="0"/>
              <a:t>acordo com o documento.</a:t>
            </a:r>
          </a:p>
          <a:p>
            <a:endParaRPr lang="en-GB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O cliente não solicitar futuramente grandes mudanças;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Não exigir o que não foi contratado</a:t>
            </a:r>
          </a:p>
        </p:txBody>
      </p:sp>
      <p:pic>
        <p:nvPicPr>
          <p:cNvPr id="11" name="Picture 10" descr="A person with her hands on her face&#10;&#10;Description automatically generated with low confidence">
            <a:extLst>
              <a:ext uri="{FF2B5EF4-FFF2-40B4-BE49-F238E27FC236}">
                <a16:creationId xmlns:a16="http://schemas.microsoft.com/office/drawing/2014/main" id="{37F9DCE4-B068-0770-F177-7E6A63CB9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426" y="1080759"/>
            <a:ext cx="4270574" cy="620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1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E81C182-3FA4-F7F9-081C-6B29EF8835DB}"/>
              </a:ext>
            </a:extLst>
          </p:cNvPr>
          <p:cNvGrpSpPr/>
          <p:nvPr/>
        </p:nvGrpSpPr>
        <p:grpSpPr>
          <a:xfrm>
            <a:off x="1018220" y="2693200"/>
            <a:ext cx="10155559" cy="1471600"/>
            <a:chOff x="1020434" y="1300216"/>
            <a:chExt cx="7616669" cy="1103700"/>
          </a:xfrm>
        </p:grpSpPr>
        <p:sp>
          <p:nvSpPr>
            <p:cNvPr id="18" name="Google Shape;18;p2"/>
            <p:cNvSpPr txBox="1"/>
            <p:nvPr/>
          </p:nvSpPr>
          <p:spPr>
            <a:xfrm>
              <a:off x="1395325" y="2144716"/>
              <a:ext cx="7241777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2000"/>
              </a:pPr>
              <a:r>
                <a:rPr lang="en-US" sz="2667" dirty="0">
                  <a:solidFill>
                    <a:srgbClr val="181818"/>
                  </a:solidFill>
                  <a:latin typeface="Calibri"/>
                  <a:ea typeface="Calibri"/>
                  <a:cs typeface="Calibri"/>
                  <a:sym typeface="Calibri"/>
                </a:rPr>
                <a:t>Existem diversas formas de você aplicar o briefing</a:t>
              </a:r>
              <a:endParaRPr sz="20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 txBox="1"/>
            <p:nvPr/>
          </p:nvSpPr>
          <p:spPr>
            <a:xfrm>
              <a:off x="1020434" y="1300216"/>
              <a:ext cx="7616669" cy="8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3200"/>
              </a:pPr>
              <a:r>
                <a:rPr lang="en-US" sz="5333" b="1" dirty="0">
                  <a:solidFill>
                    <a:srgbClr val="EE4C4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Como realizar um briefing?</a:t>
              </a:r>
              <a:endParaRPr sz="5333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8854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/>
        </p:nvSpPr>
        <p:spPr>
          <a:xfrm>
            <a:off x="754033" y="2777655"/>
            <a:ext cx="5731173" cy="323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dirty="0"/>
              <a:t>Ir pessoalmente e conversar com o cliente com um roteiro de perguntas já planejadas.</a:t>
            </a:r>
          </a:p>
          <a:p>
            <a:endParaRPr lang="en-GB" sz="2400" dirty="0"/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Roteiro de perguntas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Anotar ou gravar</a:t>
            </a:r>
          </a:p>
        </p:txBody>
      </p:sp>
      <p:sp>
        <p:nvSpPr>
          <p:cNvPr id="26" name="Google Shape;26;p16"/>
          <p:cNvSpPr txBox="1"/>
          <p:nvPr/>
        </p:nvSpPr>
        <p:spPr>
          <a:xfrm>
            <a:off x="754033" y="848733"/>
            <a:ext cx="9880400" cy="163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Reunião presencial</a:t>
            </a:r>
            <a:endParaRPr lang="en-US" sz="5333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" name="Picture 5" descr="A person writing on a piece of paper&#10;&#10;Description automatically generated with medium confidence">
            <a:extLst>
              <a:ext uri="{FF2B5EF4-FFF2-40B4-BE49-F238E27FC236}">
                <a16:creationId xmlns:a16="http://schemas.microsoft.com/office/drawing/2014/main" id="{2F8B8BB4-F4B9-AAAD-556D-55A9AA242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285" y="0"/>
            <a:ext cx="45777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4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CEC9DA78-2794-47EC-B544-5D9ABA1E204F}"/>
</file>

<file path=customXml/itemProps2.xml><?xml version="1.0" encoding="utf-8"?>
<ds:datastoreItem xmlns:ds="http://schemas.openxmlformats.org/officeDocument/2006/customXml" ds:itemID="{70978605-40A9-400E-8C49-D88CB89C4A96}"/>
</file>

<file path=customXml/itemProps3.xml><?xml version="1.0" encoding="utf-8"?>
<ds:datastoreItem xmlns:ds="http://schemas.openxmlformats.org/officeDocument/2006/customXml" ds:itemID="{B1CE1ED5-651C-43C8-8364-665F42635396}"/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461</Words>
  <Application>Microsoft Macintosh PowerPoint</Application>
  <PresentationFormat>Widescreen</PresentationFormat>
  <Paragraphs>71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Alexandre Carvalho Gomes Da Silva</dc:creator>
  <cp:lastModifiedBy>Rodrigo Alexandre Carvalho Gomes Da Silva</cp:lastModifiedBy>
  <cp:revision>2</cp:revision>
  <dcterms:created xsi:type="dcterms:W3CDTF">2022-05-29T13:59:41Z</dcterms:created>
  <dcterms:modified xsi:type="dcterms:W3CDTF">2022-06-06T23:31:56Z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