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12"/>
  </p:notesMasterIdLst>
  <p:sldIdLst>
    <p:sldId id="269" r:id="rId5"/>
    <p:sldId id="268" r:id="rId6"/>
    <p:sldId id="289" r:id="rId7"/>
    <p:sldId id="270" r:id="rId8"/>
    <p:sldId id="272" r:id="rId9"/>
    <p:sldId id="273" r:id="rId10"/>
    <p:sldId id="288" r:id="rId11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Century Gothic" panose="020B0502020202020204" pitchFamily="3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67" roundtripDataSignature="AMtx7mio0kaofAKhUSEGAz3hFc5S4wbPY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4B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5E897E-FDF6-264E-8F9B-979BF3FC24C8}" v="37" dt="2022-06-19T15:23:43.9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900"/>
    <p:restoredTop sz="94694"/>
  </p:normalViewPr>
  <p:slideViewPr>
    <p:cSldViewPr snapToGrid="0">
      <p:cViewPr varScale="1">
        <p:scale>
          <a:sx n="131" d="100"/>
          <a:sy n="131" d="100"/>
        </p:scale>
        <p:origin x="184" y="6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72" Type="http://schemas.microsoft.com/office/2015/10/relationships/revisionInfo" Target="revisionInfo.xml"/><Relationship Id="rId3" Type="http://schemas.openxmlformats.org/officeDocument/2006/relationships/customXml" Target="../customXml/item3.xml"/><Relationship Id="rId68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67" Type="http://customschemas.google.com/relationships/presentationmetadata" Target="metadata"/><Relationship Id="rId71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7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font" Target="fonts/font3.fntdata"/><Relationship Id="rId10" Type="http://schemas.openxmlformats.org/officeDocument/2006/relationships/slide" Target="slides/slide6.xml"/><Relationship Id="rId19" Type="http://schemas.openxmlformats.org/officeDocument/2006/relationships/font" Target="fonts/font7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2.fntdata"/><Relationship Id="rId6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" name="Google Shape;1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" name="Google Shape;23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82881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" name="Google Shape;23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29769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" name="Google Shape;23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83514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" name="Google Shape;23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01838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" name="Google Shape;23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78824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" name="Google Shape;1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74931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65450" y="95913"/>
            <a:ext cx="845550" cy="379967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E81C182-3FA4-F7F9-081C-6B29EF8835DB}"/>
              </a:ext>
            </a:extLst>
          </p:cNvPr>
          <p:cNvGrpSpPr/>
          <p:nvPr/>
        </p:nvGrpSpPr>
        <p:grpSpPr>
          <a:xfrm>
            <a:off x="1020435" y="2019900"/>
            <a:ext cx="7103130" cy="1103700"/>
            <a:chOff x="1020435" y="1300216"/>
            <a:chExt cx="7103130" cy="1103700"/>
          </a:xfrm>
        </p:grpSpPr>
        <p:sp>
          <p:nvSpPr>
            <p:cNvPr id="18" name="Google Shape;18;p2"/>
            <p:cNvSpPr txBox="1"/>
            <p:nvPr/>
          </p:nvSpPr>
          <p:spPr>
            <a:xfrm>
              <a:off x="1395326" y="2144716"/>
              <a:ext cx="6006822" cy="25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0" i="0" u="none" strike="noStrike" cap="none" dirty="0">
                  <a:solidFill>
                    <a:srgbClr val="181818"/>
                  </a:solidFill>
                  <a:latin typeface="Calibri"/>
                  <a:ea typeface="Calibri"/>
                  <a:cs typeface="Calibri"/>
                  <a:sym typeface="Calibri"/>
                </a:rPr>
                <a:t>Pra que serve?</a:t>
              </a:r>
              <a:endParaRPr sz="1500" b="0" i="0" u="none" strike="noStrike" cap="none" dirty="0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2"/>
            <p:cNvSpPr txBox="1"/>
            <p:nvPr/>
          </p:nvSpPr>
          <p:spPr>
            <a:xfrm>
              <a:off x="1020435" y="1300216"/>
              <a:ext cx="7103130" cy="84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lang="en-US" sz="4000" b="1" i="0" u="none" strike="noStrike" cap="none" dirty="0">
                  <a:solidFill>
                    <a:srgbClr val="EE4C4C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Arquitetura da Informação</a:t>
              </a:r>
              <a:endParaRPr sz="4000" b="0" i="0" u="none" strike="noStrike" cap="none" dirty="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6"/>
          <p:cNvSpPr txBox="1"/>
          <p:nvPr/>
        </p:nvSpPr>
        <p:spPr>
          <a:xfrm>
            <a:off x="1078300" y="2083241"/>
            <a:ext cx="7133100" cy="1296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GB" dirty="0"/>
              <a:t>É a primeira coisa que você tem que se perguntar: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Quem é o seu público alvo?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Pra quem você irá projetar de fato o projeto?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É para criança? Jovens ou adultos?</a:t>
            </a:r>
          </a:p>
        </p:txBody>
      </p:sp>
      <p:sp>
        <p:nvSpPr>
          <p:cNvPr id="26" name="Google Shape;26;p16"/>
          <p:cNvSpPr txBox="1"/>
          <p:nvPr/>
        </p:nvSpPr>
        <p:spPr>
          <a:xfrm>
            <a:off x="565525" y="636549"/>
            <a:ext cx="7410300" cy="1224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dirty="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onde você está projetando?</a:t>
            </a:r>
            <a:endParaRPr sz="4000" b="0" i="0" u="none" strike="noStrike" cap="none" dirty="0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4152954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6"/>
          <p:cNvSpPr txBox="1"/>
          <p:nvPr/>
        </p:nvSpPr>
        <p:spPr>
          <a:xfrm>
            <a:off x="1078300" y="2083241"/>
            <a:ext cx="7133100" cy="1956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GB" dirty="0"/>
              <a:t>Outro ponto importante é entender sobre o seu projeto.</a:t>
            </a:r>
          </a:p>
          <a:p>
            <a:r>
              <a:rPr lang="en-GB" dirty="0"/>
              <a:t>É entender onde você está projetando: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Mobile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Desktop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Tablets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Smart TV</a:t>
            </a:r>
          </a:p>
        </p:txBody>
      </p:sp>
      <p:sp>
        <p:nvSpPr>
          <p:cNvPr id="26" name="Google Shape;26;p16"/>
          <p:cNvSpPr txBox="1"/>
          <p:nvPr/>
        </p:nvSpPr>
        <p:spPr>
          <a:xfrm>
            <a:off x="565525" y="636549"/>
            <a:ext cx="7410300" cy="1224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dirty="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onde você está projetando?</a:t>
            </a:r>
            <a:endParaRPr sz="4000" b="0" i="0" u="none" strike="noStrike" cap="none" dirty="0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040197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E63F67FF-C4D5-225A-B597-EA0385EE9DCA}"/>
              </a:ext>
            </a:extLst>
          </p:cNvPr>
          <p:cNvGrpSpPr/>
          <p:nvPr/>
        </p:nvGrpSpPr>
        <p:grpSpPr>
          <a:xfrm>
            <a:off x="866849" y="1657572"/>
            <a:ext cx="7410301" cy="2011236"/>
            <a:chOff x="866849" y="2011405"/>
            <a:chExt cx="7410301" cy="2011236"/>
          </a:xfrm>
        </p:grpSpPr>
        <p:sp>
          <p:nvSpPr>
            <p:cNvPr id="25" name="Google Shape;25;p16"/>
            <p:cNvSpPr txBox="1"/>
            <p:nvPr/>
          </p:nvSpPr>
          <p:spPr>
            <a:xfrm>
              <a:off x="1591891" y="2408526"/>
              <a:ext cx="5960217" cy="7235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-GB" sz="2000" dirty="0"/>
                <a:t>Richard Saul Wurman, criou o termo</a:t>
              </a:r>
            </a:p>
            <a:p>
              <a:pPr algn="ctr"/>
              <a:r>
                <a:rPr lang="en-GB" sz="2000" dirty="0"/>
                <a:t>Arquitetura de Informação em 1976.</a:t>
              </a:r>
            </a:p>
          </p:txBody>
        </p:sp>
        <p:sp>
          <p:nvSpPr>
            <p:cNvPr id="26" name="Google Shape;26;p16"/>
            <p:cNvSpPr txBox="1"/>
            <p:nvPr/>
          </p:nvSpPr>
          <p:spPr>
            <a:xfrm>
              <a:off x="866850" y="2011405"/>
              <a:ext cx="7410300" cy="3971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lang="en-US" sz="1000" b="1" spc="600" dirty="0">
                  <a:solidFill>
                    <a:srgbClr val="EE4C4C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IMPORTANTE</a:t>
              </a:r>
              <a:endParaRPr sz="1000" b="0" i="0" u="none" strike="noStrike" cap="none" spc="600" dirty="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" name="Google Shape;25;p16">
              <a:extLst>
                <a:ext uri="{FF2B5EF4-FFF2-40B4-BE49-F238E27FC236}">
                  <a16:creationId xmlns:a16="http://schemas.microsoft.com/office/drawing/2014/main" id="{32CABDC6-20BE-05C3-7F3E-43EFECD25497}"/>
                </a:ext>
              </a:extLst>
            </p:cNvPr>
            <p:cNvSpPr txBox="1"/>
            <p:nvPr/>
          </p:nvSpPr>
          <p:spPr>
            <a:xfrm>
              <a:off x="866849" y="3299072"/>
              <a:ext cx="7410299" cy="7235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-GB" sz="1200" dirty="0">
                  <a:solidFill>
                    <a:schemeClr val="bg2"/>
                  </a:solidFill>
                </a:rPr>
                <a:t>Seu objetivo era tornar a informação fácil de se compreender.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78037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6"/>
          <p:cNvSpPr txBox="1"/>
          <p:nvPr/>
        </p:nvSpPr>
        <p:spPr>
          <a:xfrm>
            <a:off x="565525" y="3240735"/>
            <a:ext cx="2541569" cy="1296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GB" dirty="0"/>
              <a:t>Bibliotecários: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Design Estrutural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Taxonomias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Vocabulário Controlado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Encontrabilidade</a:t>
            </a:r>
          </a:p>
        </p:txBody>
      </p:sp>
      <p:sp>
        <p:nvSpPr>
          <p:cNvPr id="26" name="Google Shape;26;p16"/>
          <p:cNvSpPr txBox="1"/>
          <p:nvPr/>
        </p:nvSpPr>
        <p:spPr>
          <a:xfrm>
            <a:off x="565525" y="636549"/>
            <a:ext cx="7410300" cy="1224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dirty="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Como era antes?</a:t>
            </a:r>
            <a:endParaRPr sz="4000" b="0" i="0" u="none" strike="noStrike" cap="none" dirty="0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" name="Google Shape;25;p16">
            <a:extLst>
              <a:ext uri="{FF2B5EF4-FFF2-40B4-BE49-F238E27FC236}">
                <a16:creationId xmlns:a16="http://schemas.microsoft.com/office/drawing/2014/main" id="{FF562F4E-92C5-589B-43C2-227817DCE6D4}"/>
              </a:ext>
            </a:extLst>
          </p:cNvPr>
          <p:cNvSpPr txBox="1"/>
          <p:nvPr/>
        </p:nvSpPr>
        <p:spPr>
          <a:xfrm>
            <a:off x="3019476" y="3144846"/>
            <a:ext cx="1552524" cy="1296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GB" dirty="0"/>
              <a:t>Designers: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Wireframes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Sitemaps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Visual</a:t>
            </a:r>
          </a:p>
        </p:txBody>
      </p:sp>
      <p:pic>
        <p:nvPicPr>
          <p:cNvPr id="5" name="Picture 4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A964577A-72BE-EC87-CDB7-7989B8F0DE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2888" y="2108718"/>
            <a:ext cx="4272814" cy="2677630"/>
          </a:xfrm>
          <a:prstGeom prst="rect">
            <a:avLst/>
          </a:prstGeom>
        </p:spPr>
      </p:pic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BBB0B387-7095-431C-1459-25DF0ACD7A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7975825" y="2314033"/>
            <a:ext cx="486612" cy="662602"/>
          </a:xfrm>
          <a:prstGeom prst="rect">
            <a:avLst/>
          </a:prstGeom>
        </p:spPr>
      </p:pic>
      <p:pic>
        <p:nvPicPr>
          <p:cNvPr id="12" name="Picture 11" descr="Icon&#10;&#10;Description automatically generated">
            <a:extLst>
              <a:ext uri="{FF2B5EF4-FFF2-40B4-BE49-F238E27FC236}">
                <a16:creationId xmlns:a16="http://schemas.microsoft.com/office/drawing/2014/main" id="{7EFB5612-B4CF-0B0C-4CCF-EED81A7229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5151214" y="3205171"/>
            <a:ext cx="486612" cy="662602"/>
          </a:xfrm>
          <a:prstGeom prst="rect">
            <a:avLst/>
          </a:prstGeom>
        </p:spPr>
      </p:pic>
      <p:sp>
        <p:nvSpPr>
          <p:cNvPr id="14" name="Google Shape;25;p16">
            <a:extLst>
              <a:ext uri="{FF2B5EF4-FFF2-40B4-BE49-F238E27FC236}">
                <a16:creationId xmlns:a16="http://schemas.microsoft.com/office/drawing/2014/main" id="{A94F6FB5-1F15-C666-1185-DBEB9376DF93}"/>
              </a:ext>
            </a:extLst>
          </p:cNvPr>
          <p:cNvSpPr txBox="1"/>
          <p:nvPr/>
        </p:nvSpPr>
        <p:spPr>
          <a:xfrm>
            <a:off x="565526" y="1696523"/>
            <a:ext cx="4272814" cy="10560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GB" dirty="0"/>
              <a:t>Juntou-se as habilidades de bibliotecário com designers e criou a Arquitetura de Informação que não é apenas criar difentes wireframes ou criar fluxogramas.</a:t>
            </a:r>
          </a:p>
        </p:txBody>
      </p:sp>
    </p:spTree>
    <p:extLst>
      <p:ext uri="{BB962C8B-B14F-4D97-AF65-F5344CB8AC3E}">
        <p14:creationId xmlns:p14="http://schemas.microsoft.com/office/powerpoint/2010/main" val="3675518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6"/>
          <p:cNvSpPr txBox="1"/>
          <p:nvPr/>
        </p:nvSpPr>
        <p:spPr>
          <a:xfrm>
            <a:off x="565525" y="2130950"/>
            <a:ext cx="4696940" cy="17879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Facilitar a compreensão da Informação;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Estruturar o conteúdo;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Definir a navegação entre as seções do projeto;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Definir a interação com o conteúdo;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Definir seções de conteúdo;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Trabalhar alinhado com a equipe de UX;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Ter noção de Design e UX</a:t>
            </a:r>
          </a:p>
        </p:txBody>
      </p:sp>
      <p:sp>
        <p:nvSpPr>
          <p:cNvPr id="26" name="Google Shape;26;p16"/>
          <p:cNvSpPr txBox="1"/>
          <p:nvPr/>
        </p:nvSpPr>
        <p:spPr>
          <a:xfrm>
            <a:off x="565525" y="636549"/>
            <a:ext cx="7410300" cy="1224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dirty="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As competências</a:t>
            </a:r>
            <a:endParaRPr sz="4000" b="0" i="0" u="none" strike="noStrike" cap="none" dirty="0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147991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94A4F9B4-6A65-A680-6FAC-6AA9FA3F1295}"/>
              </a:ext>
            </a:extLst>
          </p:cNvPr>
          <p:cNvGrpSpPr/>
          <p:nvPr/>
        </p:nvGrpSpPr>
        <p:grpSpPr>
          <a:xfrm>
            <a:off x="1020435" y="2126054"/>
            <a:ext cx="7103130" cy="891392"/>
            <a:chOff x="1020435" y="2250909"/>
            <a:chExt cx="7103130" cy="891392"/>
          </a:xfrm>
        </p:grpSpPr>
        <p:sp>
          <p:nvSpPr>
            <p:cNvPr id="18" name="Google Shape;18;p2"/>
            <p:cNvSpPr txBox="1"/>
            <p:nvPr/>
          </p:nvSpPr>
          <p:spPr>
            <a:xfrm>
              <a:off x="1020435" y="2883101"/>
              <a:ext cx="7103130" cy="25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4000" b="0" i="0" u="none" strike="noStrike" cap="none" dirty="0">
                  <a:solidFill>
                    <a:srgbClr val="181818"/>
                  </a:solidFill>
                  <a:latin typeface="Calibri"/>
                  <a:ea typeface="Calibri"/>
                  <a:cs typeface="Calibri"/>
                  <a:sym typeface="Calibri"/>
                </a:rPr>
                <a:t>Até a próxima aula</a:t>
              </a:r>
              <a:endParaRPr sz="4000" b="0" i="0" u="none" strike="noStrike" cap="none" dirty="0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0D95AFAF-13F3-25FD-40E9-762D58DC5FE8}"/>
                </a:ext>
              </a:extLst>
            </p:cNvPr>
            <p:cNvSpPr/>
            <p:nvPr/>
          </p:nvSpPr>
          <p:spPr>
            <a:xfrm>
              <a:off x="3486646" y="2250909"/>
              <a:ext cx="2170707" cy="367720"/>
            </a:xfrm>
            <a:prstGeom prst="roundRect">
              <a:avLst>
                <a:gd name="adj" fmla="val 50000"/>
              </a:avLst>
            </a:prstGeom>
            <a:solidFill>
              <a:srgbClr val="EE4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BR" spc="600" dirty="0"/>
                <a:t>OBRIGADO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844793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1E48B58A68BE64E9120D347E3E06B3A" ma:contentTypeVersion="15" ma:contentTypeDescription="Create a new document." ma:contentTypeScope="" ma:versionID="d8fe9e3f605ab464b244c43824fd4991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2d78425168359d2cc7120d23fa4ad875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9E7A1DF-45A6-482C-9396-349872592AD3}">
  <ds:schemaRefs>
    <ds:schemaRef ds:uri="http://schemas.microsoft.com/office/2006/metadata/properties"/>
    <ds:schemaRef ds:uri="http://schemas.microsoft.com/office/infopath/2007/PartnerControls"/>
    <ds:schemaRef ds:uri="851b35d3-0456-4d6a-bc2f-da927e91d158"/>
    <ds:schemaRef ds:uri="19483571-f922-4e8e-9c1c-26f0a2252132"/>
  </ds:schemaRefs>
</ds:datastoreItem>
</file>

<file path=customXml/itemProps2.xml><?xml version="1.0" encoding="utf-8"?>
<ds:datastoreItem xmlns:ds="http://schemas.openxmlformats.org/officeDocument/2006/customXml" ds:itemID="{855BF5EE-EDCB-49DE-AEDB-56AE41D79D7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5BCFCC0-DABB-4A87-935D-8D65A948F76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799</TotalTime>
  <Words>195</Words>
  <Application>Microsoft Macintosh PowerPoint</Application>
  <PresentationFormat>On-screen Show (16:9)</PresentationFormat>
  <Paragraphs>41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Century Gothic</vt:lpstr>
      <vt:lpstr>Calibri</vt:lpstr>
      <vt:lpstr>Arial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Larissa Mestieri</dc:creator>
  <cp:lastModifiedBy>Rodrigo Alexandre Carvalho Gomes Da Silva</cp:lastModifiedBy>
  <cp:revision>17</cp:revision>
  <dcterms:modified xsi:type="dcterms:W3CDTF">2022-06-19T16:38:43Z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</Properties>
</file>