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8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6"/>
  </p:notesMasterIdLst>
  <p:sldIdLst>
    <p:sldId id="259" r:id="rId7"/>
    <p:sldId id="262" r:id="rId8"/>
    <p:sldId id="265" r:id="rId9"/>
    <p:sldId id="268" r:id="rId10"/>
    <p:sldId id="271" r:id="rId11"/>
    <p:sldId id="274" r:id="rId12"/>
    <p:sldId id="277" r:id="rId13"/>
    <p:sldId id="280" r:id="rId14"/>
    <p:sldId id="283" r:id="rId15"/>
    <p:sldId id="286" r:id="rId16"/>
    <p:sldId id="289" r:id="rId17"/>
    <p:sldId id="292" r:id="rId18"/>
    <p:sldId id="295" r:id="rId19"/>
    <p:sldId id="298" r:id="rId20"/>
    <p:sldId id="301" r:id="rId21"/>
    <p:sldId id="304" r:id="rId22"/>
    <p:sldId id="307" r:id="rId23"/>
    <p:sldId id="310" r:id="rId24"/>
    <p:sldId id="313" r:id="rId25"/>
    <p:sldId id="316" r:id="rId26"/>
    <p:sldId id="319" r:id="rId27"/>
    <p:sldId id="322" r:id="rId28"/>
    <p:sldId id="325" r:id="rId29"/>
    <p:sldId id="328" r:id="rId30"/>
    <p:sldId id="331" r:id="rId31"/>
    <p:sldId id="334" r:id="rId32"/>
    <p:sldId id="337" r:id="rId33"/>
    <p:sldId id="340" r:id="rId34"/>
    <p:sldId id="343" r:id="rId35"/>
    <p:sldId id="346" r:id="rId36"/>
    <p:sldId id="349" r:id="rId37"/>
    <p:sldId id="352" r:id="rId38"/>
    <p:sldId id="355" r:id="rId39"/>
  </p:sldIdLst>
  <p:sldSz cx="9144000" cy="5143500"/>
  <p:notesSz cx="6858000" cy="9144000"/>
  <p:embeddedFontLst>
    <p:embeddedFont>
      <p:font typeface="Arial Narrow" panose="020B0606020202030204" pitchFamily="2" charset="0"/>
      <p:regular r:id="rId41"/>
      <p:bold r:id="rId42"/>
      <p:italic r:id="rId43"/>
      <p:boldItalic r:id="rId44"/>
    </p:embeddedFont>
    <p:embeddedFont>
      <p:font typeface="Calibri" panose="020F0502020204030204" pitchFamily="2" charset="0"/>
      <p:regular r:id="rId45"/>
      <p:bold r:id="rId46"/>
      <p:italic r:id="rId47"/>
      <p:boldItalic r:id="rId48"/>
    </p:embeddedFont>
    <p:embeddedFont>
      <p:font typeface="Century Gothic" panose="020B0502020202020204" pitchFamily="2" charset="0"/>
      <p:regular r:id="rId49"/>
      <p:bold r:id="rId50"/>
      <p:italic r:id="rId51"/>
      <p:boldItalic r:id="rId52"/>
    </p:embeddedFont>
  </p:embeddedFontLst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4.xml" /><Relationship Id="rId11" Type="http://schemas.openxmlformats.org/officeDocument/2006/relationships/slide" Target="slides/slide5.xml" /><Relationship Id="rId12" Type="http://schemas.openxmlformats.org/officeDocument/2006/relationships/slide" Target="slides/slide6.xml" /><Relationship Id="rId13" Type="http://schemas.openxmlformats.org/officeDocument/2006/relationships/slide" Target="slides/slide7.xml" /><Relationship Id="rId14" Type="http://schemas.openxmlformats.org/officeDocument/2006/relationships/slide" Target="slides/slide8.xml" /><Relationship Id="rId15" Type="http://schemas.openxmlformats.org/officeDocument/2006/relationships/slide" Target="slides/slide9.xml" /><Relationship Id="rId16" Type="http://schemas.openxmlformats.org/officeDocument/2006/relationships/slide" Target="slides/slide10.xml" /><Relationship Id="rId17" Type="http://schemas.openxmlformats.org/officeDocument/2006/relationships/slide" Target="slides/slide11.xml" /><Relationship Id="rId18" Type="http://schemas.openxmlformats.org/officeDocument/2006/relationships/slide" Target="slides/slide12.xml" /><Relationship Id="rId19" Type="http://schemas.openxmlformats.org/officeDocument/2006/relationships/slide" Target="slides/slide13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14.xml" /><Relationship Id="rId21" Type="http://schemas.openxmlformats.org/officeDocument/2006/relationships/slide" Target="slides/slide15.xml" /><Relationship Id="rId22" Type="http://schemas.openxmlformats.org/officeDocument/2006/relationships/slide" Target="slides/slide16.xml" /><Relationship Id="rId23" Type="http://schemas.openxmlformats.org/officeDocument/2006/relationships/slide" Target="slides/slide17.xml" /><Relationship Id="rId24" Type="http://schemas.openxmlformats.org/officeDocument/2006/relationships/slide" Target="slides/slide18.xml" /><Relationship Id="rId25" Type="http://schemas.openxmlformats.org/officeDocument/2006/relationships/slide" Target="slides/slide19.xml" /><Relationship Id="rId26" Type="http://schemas.openxmlformats.org/officeDocument/2006/relationships/slide" Target="slides/slide20.xml" /><Relationship Id="rId27" Type="http://schemas.openxmlformats.org/officeDocument/2006/relationships/slide" Target="slides/slide21.xml" /><Relationship Id="rId28" Type="http://schemas.openxmlformats.org/officeDocument/2006/relationships/slide" Target="slides/slide22.xml" /><Relationship Id="rId29" Type="http://schemas.openxmlformats.org/officeDocument/2006/relationships/slide" Target="slides/slide23.xml" /><Relationship Id="rId3" Type="http://schemas.openxmlformats.org/officeDocument/2006/relationships/slideMaster" Target="slideMasters/slideMaster3.xml" /><Relationship Id="rId30" Type="http://schemas.openxmlformats.org/officeDocument/2006/relationships/slide" Target="slides/slide24.xml" /><Relationship Id="rId31" Type="http://schemas.openxmlformats.org/officeDocument/2006/relationships/slide" Target="slides/slide25.xml" /><Relationship Id="rId32" Type="http://schemas.openxmlformats.org/officeDocument/2006/relationships/slide" Target="slides/slide26.xml" /><Relationship Id="rId33" Type="http://schemas.openxmlformats.org/officeDocument/2006/relationships/slide" Target="slides/slide27.xml" /><Relationship Id="rId34" Type="http://schemas.openxmlformats.org/officeDocument/2006/relationships/slide" Target="slides/slide28.xml" /><Relationship Id="rId35" Type="http://schemas.openxmlformats.org/officeDocument/2006/relationships/slide" Target="slides/slide29.xml" /><Relationship Id="rId36" Type="http://schemas.openxmlformats.org/officeDocument/2006/relationships/slide" Target="slides/slide30.xml" /><Relationship Id="rId37" Type="http://schemas.openxmlformats.org/officeDocument/2006/relationships/slide" Target="slides/slide31.xml" /><Relationship Id="rId38" Type="http://schemas.openxmlformats.org/officeDocument/2006/relationships/slide" Target="slides/slide32.xml" /><Relationship Id="rId39" Type="http://schemas.openxmlformats.org/officeDocument/2006/relationships/slide" Target="slides/slide33.xml" /><Relationship Id="rId4" Type="http://schemas.openxmlformats.org/officeDocument/2006/relationships/slideMaster" Target="slideMasters/slideMaster4.xml" /><Relationship Id="rId40" Type="http://schemas.openxmlformats.org/officeDocument/2006/relationships/tags" Target="tags/tag1.xml" /><Relationship Id="rId41" Type="http://schemas.openxmlformats.org/officeDocument/2006/relationships/font" Target="fonts/font1.fntdata" /><Relationship Id="rId42" Type="http://schemas.openxmlformats.org/officeDocument/2006/relationships/font" Target="fonts/font2.fntdata" /><Relationship Id="rId43" Type="http://schemas.openxmlformats.org/officeDocument/2006/relationships/font" Target="fonts/font3.fntdata" /><Relationship Id="rId44" Type="http://schemas.openxmlformats.org/officeDocument/2006/relationships/font" Target="fonts/font4.fntdata" /><Relationship Id="rId45" Type="http://schemas.openxmlformats.org/officeDocument/2006/relationships/font" Target="fonts/font5.fntdata" /><Relationship Id="rId46" Type="http://schemas.openxmlformats.org/officeDocument/2006/relationships/font" Target="fonts/font6.fntdata" /><Relationship Id="rId47" Type="http://schemas.openxmlformats.org/officeDocument/2006/relationships/font" Target="fonts/font7.fntdata" /><Relationship Id="rId48" Type="http://schemas.openxmlformats.org/officeDocument/2006/relationships/font" Target="fonts/font8.fntdata" /><Relationship Id="rId49" Type="http://schemas.openxmlformats.org/officeDocument/2006/relationships/font" Target="fonts/font9.fntdata" /><Relationship Id="rId5" Type="http://schemas.openxmlformats.org/officeDocument/2006/relationships/slideMaster" Target="slideMasters/slideMaster5.xml" /><Relationship Id="rId50" Type="http://schemas.openxmlformats.org/officeDocument/2006/relationships/font" Target="fonts/font10.fntdata" /><Relationship Id="rId51" Type="http://schemas.openxmlformats.org/officeDocument/2006/relationships/font" Target="fonts/font11.fntdata" /><Relationship Id="rId52" Type="http://schemas.openxmlformats.org/officeDocument/2006/relationships/font" Target="fonts/font12.fntdata" /><Relationship Id="rId53" Type="http://schemas.openxmlformats.org/officeDocument/2006/relationships/presProps" Target="presProps.xml" /><Relationship Id="rId54" Type="http://schemas.openxmlformats.org/officeDocument/2006/relationships/viewProps" Target="viewProps.xml" /><Relationship Id="rId55" Type="http://schemas.openxmlformats.org/officeDocument/2006/relationships/theme" Target="theme/theme1.xml" /><Relationship Id="rId56" Type="http://schemas.openxmlformats.org/officeDocument/2006/relationships/tableStyles" Target="tableStyles.xml" /><Relationship Id="rId6" Type="http://schemas.openxmlformats.org/officeDocument/2006/relationships/notesMaster" Target="notesMasters/notesMaster1.xml" /><Relationship Id="rId7" Type="http://schemas.openxmlformats.org/officeDocument/2006/relationships/slide" Target="slides/slide1.xml" /><Relationship Id="rId8" Type="http://schemas.openxmlformats.org/officeDocument/2006/relationships/slide" Target="slides/slide2.xml" /><Relationship Id="rId9" Type="http://schemas.openxmlformats.org/officeDocument/2006/relationships/slide" Target="slides/slide3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6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notesMaster" Target="../notesMasters/notesMaster1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notesMaster" Target="../notesMasters/notesMaster1.xml" /></Relationships>
</file>

<file path=ppt/notesSlides/_rels/notesSlide1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7.xml" /><Relationship Id="rId2" Type="http://schemas.openxmlformats.org/officeDocument/2006/relationships/notesMaster" Target="../notesMasters/notesMaster1.xml" /></Relationships>
</file>

<file path=ppt/notesSlides/_rels/notesSlide1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8.xml" /><Relationship Id="rId2" Type="http://schemas.openxmlformats.org/officeDocument/2006/relationships/notesMaster" Target="../notesMasters/notesMaster1.xml" /></Relationships>
</file>

<file path=ppt/notesSlides/_rels/notesSlide1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9.xml" /><Relationship Id="rId2" Type="http://schemas.openxmlformats.org/officeDocument/2006/relationships/notesMaster" Target="../notesMasters/notesMaster1.xml" /></Relationships>
</file>

<file path=ppt/notesSlides/_rels/notesSlide1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0.xml" /><Relationship Id="rId2" Type="http://schemas.openxmlformats.org/officeDocument/2006/relationships/notesMaster" Target="../notesMasters/notesMaster1.xml" /></Relationships>
</file>

<file path=ppt/notesSlides/_rels/notesSlide1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2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2.xml" /><Relationship Id="rId2" Type="http://schemas.openxmlformats.org/officeDocument/2006/relationships/notesMaster" Target="../notesMasters/notesMaster1.xml" /></Relationships>
</file>

<file path=ppt/notesSlides/_rels/notesSlide2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3.xml" /><Relationship Id="rId2" Type="http://schemas.openxmlformats.org/officeDocument/2006/relationships/notesMaster" Target="../notesMasters/notesMaster1.xml" /></Relationships>
</file>

<file path=ppt/notesSlides/_rels/notesSlide2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4.xml" /><Relationship Id="rId2" Type="http://schemas.openxmlformats.org/officeDocument/2006/relationships/notesMaster" Target="../notesMasters/notesMaster1.xml" /></Relationships>
</file>

<file path=ppt/notesSlides/_rels/notesSlide2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5.xml" /><Relationship Id="rId2" Type="http://schemas.openxmlformats.org/officeDocument/2006/relationships/notesMaster" Target="../notesMasters/notesMaster1.xml" /></Relationships>
</file>

<file path=ppt/notesSlides/_rels/notesSlide2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6.xml" /><Relationship Id="rId2" Type="http://schemas.openxmlformats.org/officeDocument/2006/relationships/notesMaster" Target="../notesMasters/notesMaster1.xml" /></Relationships>
</file>

<file path=ppt/notesSlides/_rels/notesSlide2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7.xml" /><Relationship Id="rId2" Type="http://schemas.openxmlformats.org/officeDocument/2006/relationships/notesMaster" Target="../notesMasters/notesMaster1.xml" /></Relationships>
</file>

<file path=ppt/notesSlides/_rels/notesSlide2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8.xml" /><Relationship Id="rId2" Type="http://schemas.openxmlformats.org/officeDocument/2006/relationships/notesMaster" Target="../notesMasters/notesMaster1.xml" /></Relationships>
</file>

<file path=ppt/notesSlides/_rels/notesSlide2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9.xml" /><Relationship Id="rId2" Type="http://schemas.openxmlformats.org/officeDocument/2006/relationships/notesMaster" Target="../notesMasters/notesMaster1.xml" /></Relationships>
</file>

<file path=ppt/notesSlides/_rels/notesSlide2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0.xml" /><Relationship Id="rId2" Type="http://schemas.openxmlformats.org/officeDocument/2006/relationships/notesMaster" Target="../notesMasters/notesMaster1.xml" /></Relationships>
</file>

<file path=ppt/notesSlides/_rels/notesSlide2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1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3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2.xml" /><Relationship Id="rId2" Type="http://schemas.openxmlformats.org/officeDocument/2006/relationships/notesMaster" Target="../notesMasters/notesMaster1.xml" /></Relationships>
</file>

<file path=ppt/notesSlides/_rels/notesSlide3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3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53"/>
        <p:cNvGrpSpPr/>
        <p:nvPr/>
      </p:nvGrpSpPr>
      <p:grpSpPr>
        <a:xfrm>
          <a:off x="0" y="0"/>
          <a: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303"/>
        <p:cNvGrpSpPr/>
        <p:nvPr/>
      </p:nvGrpSpPr>
      <p:grpSpPr>
        <a:xfrm>
          <a:off x="0" y="0"/>
          <a: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53"/>
        <p:cNvGrpSpPr/>
        <p:nvPr/>
      </p:nvGrpSpPr>
      <p:grpSpPr>
        <a:xfrm>
          <a:off x="0" y="0"/>
          <a: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49"/>
        <p:cNvGrpSpPr/>
        <p:nvPr/>
      </p:nvGrpSpPr>
      <p:grpSpPr>
        <a:xfrm>
          <a:off x="0" y="0"/>
          <a: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90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36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184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848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705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773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49"/>
        <p:cNvGrpSpPr/>
        <p:nvPr/>
      </p:nvGrpSpPr>
      <p:grpSpPr>
        <a:xfrm>
          <a:off x="0" y="0"/>
          <a: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782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9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7773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5016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1066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7700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8571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316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1950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244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6997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303"/>
        <p:cNvGrpSpPr/>
        <p:nvPr/>
      </p:nvGrpSpPr>
      <p:grpSpPr>
        <a:xfrm>
          <a:off x="0" y="0"/>
          <a: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909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36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54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184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848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144802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A6A38B-DA45-4A7C-BF60-A9B665692E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B0C536-F9F8-4B6B-85CD-4476601891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9C8BE9-D8EB-4F91-8716-A6B339BFD2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F5043-E247-479E-A187-2E49C8CDEA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C73D6F-2B27-4521-8B71-14B60A351E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CFAED5C-92CA-43C3-971A-1BCA5625A0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E4AECAA-0A14-474B-B5F3-526A88FCF1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4F8E27B-72D0-461A-BAF7-17CB60B0F6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9E3F6EF-51FF-4AA4-825A-5D79D9B4C0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F80EC10-C399-423E-A083-C8EBD723EA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1FDC0FE-4F03-4E75-83AF-231BD8E4E2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image" Target="../media/image1.png" /><Relationship Id="rId13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32.xml" /><Relationship Id="rId11" Type="http://schemas.openxmlformats.org/officeDocument/2006/relationships/slideLayout" Target="../slideLayouts/slideLayout33.xml" /><Relationship Id="rId12" Type="http://schemas.openxmlformats.org/officeDocument/2006/relationships/image" Target="../media/image1.png" /><Relationship Id="rId13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25.xml" /><Relationship Id="rId4" Type="http://schemas.openxmlformats.org/officeDocument/2006/relationships/slideLayout" Target="../slideLayouts/slideLayout26.xml" /><Relationship Id="rId5" Type="http://schemas.openxmlformats.org/officeDocument/2006/relationships/slideLayout" Target="../slideLayouts/slideLayout27.xml" /><Relationship Id="rId6" Type="http://schemas.openxmlformats.org/officeDocument/2006/relationships/slideLayout" Target="../slideLayouts/slideLayout28.xml" /><Relationship Id="rId7" Type="http://schemas.openxmlformats.org/officeDocument/2006/relationships/slideLayout" Target="../slideLayouts/slideLayout29.xml" /><Relationship Id="rId8" Type="http://schemas.openxmlformats.org/officeDocument/2006/relationships/slideLayout" Target="../slideLayouts/slideLayout30.xml" /><Relationship Id="rId9" Type="http://schemas.openxmlformats.org/officeDocument/2006/relationships/slideLayout" Target="../slideLayouts/slideLayout31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10" Type="http://schemas.openxmlformats.org/officeDocument/2006/relationships/slideLayout" Target="../slideLayouts/slideLayout43.xml" /><Relationship Id="rId11" Type="http://schemas.openxmlformats.org/officeDocument/2006/relationships/slideLayout" Target="../slideLayouts/slideLayout44.xml" /><Relationship Id="rId12" Type="http://schemas.openxmlformats.org/officeDocument/2006/relationships/image" Target="../media/image1.png" /><Relationship Id="rId13" Type="http://schemas.openxmlformats.org/officeDocument/2006/relationships/theme" Target="../theme/theme4.xml" /><Relationship Id="rId2" Type="http://schemas.openxmlformats.org/officeDocument/2006/relationships/slideLayout" Target="../slideLayouts/slideLayout35.xml" /><Relationship Id="rId3" Type="http://schemas.openxmlformats.org/officeDocument/2006/relationships/slideLayout" Target="../slideLayouts/slideLayout36.xml" /><Relationship Id="rId4" Type="http://schemas.openxmlformats.org/officeDocument/2006/relationships/slideLayout" Target="../slideLayouts/slideLayout37.xml" /><Relationship Id="rId5" Type="http://schemas.openxmlformats.org/officeDocument/2006/relationships/slideLayout" Target="../slideLayouts/slideLayout38.xml" /><Relationship Id="rId6" Type="http://schemas.openxmlformats.org/officeDocument/2006/relationships/slideLayout" Target="../slideLayouts/slideLayout39.xml" /><Relationship Id="rId7" Type="http://schemas.openxmlformats.org/officeDocument/2006/relationships/slideLayout" Target="../slideLayouts/slideLayout40.xml" /><Relationship Id="rId8" Type="http://schemas.openxmlformats.org/officeDocument/2006/relationships/slideLayout" Target="../slideLayouts/slideLayout41.xml" /><Relationship Id="rId9" Type="http://schemas.openxmlformats.org/officeDocument/2006/relationships/slideLayout" Target="../slideLayouts/slideLayout42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10" Type="http://schemas.openxmlformats.org/officeDocument/2006/relationships/slideLayout" Target="../slideLayouts/slideLayout54.xml" /><Relationship Id="rId11" Type="http://schemas.openxmlformats.org/officeDocument/2006/relationships/slideLayout" Target="../slideLayouts/slideLayout55.xml" /><Relationship Id="rId12" Type="http://schemas.openxmlformats.org/officeDocument/2006/relationships/image" Target="../media/image1.png" /><Relationship Id="rId13" Type="http://schemas.openxmlformats.org/officeDocument/2006/relationships/theme" Target="../theme/theme5.xml" /><Relationship Id="rId2" Type="http://schemas.openxmlformats.org/officeDocument/2006/relationships/slideLayout" Target="../slideLayouts/slideLayout46.xml" /><Relationship Id="rId3" Type="http://schemas.openxmlformats.org/officeDocument/2006/relationships/slideLayout" Target="../slideLayouts/slideLayout47.xml" /><Relationship Id="rId4" Type="http://schemas.openxmlformats.org/officeDocument/2006/relationships/slideLayout" Target="../slideLayouts/slideLayout48.xml" /><Relationship Id="rId5" Type="http://schemas.openxmlformats.org/officeDocument/2006/relationships/slideLayout" Target="../slideLayouts/slideLayout49.xml" /><Relationship Id="rId6" Type="http://schemas.openxmlformats.org/officeDocument/2006/relationships/slideLayout" Target="../slideLayouts/slideLayout50.xml" /><Relationship Id="rId7" Type="http://schemas.openxmlformats.org/officeDocument/2006/relationships/slideLayout" Target="../slideLayouts/slideLayout51.xml" /><Relationship Id="rId8" Type="http://schemas.openxmlformats.org/officeDocument/2006/relationships/slideLayout" Target="../slideLayouts/slideLayout52.xml" /><Relationship Id="rId9" Type="http://schemas.openxmlformats.org/officeDocument/2006/relationships/slideLayout" Target="../slideLayouts/slideLayout5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iming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iming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iming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png" /><Relationship Id="rId4" Type="http://schemas.openxmlformats.org/officeDocument/2006/relationships/image" Target="../media/image3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2.png" /><Relationship Id="rId4" Type="http://schemas.openxmlformats.org/officeDocument/2006/relationships/image" Target="../media/image3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5.png" /><Relationship Id="rId4" Type="http://schemas.openxmlformats.org/officeDocument/2006/relationships/image" Target="../media/image2.png" /><Relationship Id="rId5" Type="http://schemas.openxmlformats.org/officeDocument/2006/relationships/image" Target="../media/image3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2.png" /><Relationship Id="rId4" Type="http://schemas.openxmlformats.org/officeDocument/2006/relationships/image" Target="../media/image3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4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5.png" /><Relationship Id="rId4" Type="http://schemas.openxmlformats.org/officeDocument/2006/relationships/image" Target="../media/image2.png" /><Relationship Id="rId5" Type="http://schemas.openxmlformats.org/officeDocument/2006/relationships/image" Target="../media/image3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4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notesSlide" Target="../notesSlides/notesSlide15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notesSlide" Target="../notesSlides/notesSlide16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notesSlide" Target="../notesSlides/notesSlide1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4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6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6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6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notesSlide" Target="../notesSlides/notesSlide21.xml" /><Relationship Id="rId3" Type="http://schemas.openxmlformats.org/officeDocument/2006/relationships/hyperlink" Target="https://www.sqlalchemy.org/" TargetMode="External" /><Relationship Id="rId4" Type="http://schemas.openxmlformats.org/officeDocument/2006/relationships/image" Target="../media/image6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notesSlide" Target="../notesSlides/notesSlide22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notesSlide" Target="../notesSlides/notesSlide23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notesSlide" Target="../notesSlides/notesSlide24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notesSlide" Target="../notesSlides/notesSlide25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notesSlide" Target="../notesSlides/notesSlide26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notesSlide" Target="../notesSlides/notesSlide2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5.png" /><Relationship Id="rId4" Type="http://schemas.openxmlformats.org/officeDocument/2006/relationships/image" Target="../media/image2.png" /><Relationship Id="rId5" Type="http://schemas.openxmlformats.org/officeDocument/2006/relationships/image" Target="../media/image3.pn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notesSlide" Target="../notesSlides/notesSlide28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notesSlide" Target="../notesSlides/notesSlide29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notesSlide" Target="../notesSlides/notesSlide30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5.png" /><Relationship Id="rId4" Type="http://schemas.openxmlformats.org/officeDocument/2006/relationships/image" Target="../media/image2.png" /><Relationship Id="rId5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4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notesSlide" Target="../notesSlides/notesSlide5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notesSlide" Target="../notesSlides/notesSlide6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notesSlide" Target="../notesSlides/notesSlide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56"/>
        <p:cNvGrpSpPr/>
        <p:nvPr/>
      </p:nvGrpSpPr>
      <p:grpSpPr>
        <a:xfrm>
          <a:off x="0" y="0"/>
          <a: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476315" y="510169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 Passos com o </a:t>
            </a:r>
          </a:p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 </a:t>
            </a:r>
            <a:r>
              <a:rPr lang="pt-BR" sz="4000" b="1" i="1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Flask</a:t>
            </a:r>
            <a:endParaRPr sz="4000" b="1" i="1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2" descr="Segurança para banco de dados NoSQL Database | Thales">
            <a:extLst>
              <a:ext uri="{FF2B5EF4-FFF2-40B4-BE49-F238E27FC236}">
                <a16:creationId xmlns:a16="http://schemas.microsoft.com/office/drawing/2014/main" id="{73D7F63C-4CE3-E1AA-8302-A70AB0C2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881" y="3465312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3AC03472-7011-4D8A-A45C-7C67C0B6B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8428" y="1960456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425529" y="841852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E simplesmente dessa forma, o seu aplicativo agora tem uma conexão com um banco de dados.</a:t>
            </a:r>
          </a:p>
          <a:p>
            <a:br>
              <a:rPr lang="pt-BR" sz="2400"/>
            </a:b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.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Simplicidade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BAF1F5A-DAFB-5A89-2996-1DC860459909}"/>
              </a:ext>
            </a:extLst>
          </p:cNvPr>
          <p:cNvSpPr txBox="1"/>
          <p:nvPr/>
        </p:nvSpPr>
        <p:spPr>
          <a:xfrm>
            <a:off x="539884" y="3151163"/>
            <a:ext cx="7902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pt-BR"/>
            </a:br>
            <a:endParaRPr lang="pt-BR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417F16E3-DBE6-7CFF-52AE-60E5F72CF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653782"/>
              </p:ext>
            </p:extLst>
          </p:nvPr>
        </p:nvGraphicFramePr>
        <p:xfrm>
          <a:off x="476579" y="2099452"/>
          <a:ext cx="5977006" cy="731520"/>
        </p:xfrm>
        <a:graphic>
          <a:graphicData uri="http://schemas.openxmlformats.org/drawingml/2006/table">
            <a:tbl>
              <a:tblPr/>
              <a:tblGrid>
                <a:gridCol w="301668">
                  <a:extLst>
                    <a:ext uri="{9D8B030D-6E8A-4147-A177-3AD203B41FA5}">
                      <a16:colId xmlns:a16="http://schemas.microsoft.com/office/drawing/2014/main" val="1474414657"/>
                    </a:ext>
                  </a:extLst>
                </a:gridCol>
                <a:gridCol w="5675338">
                  <a:extLst>
                    <a:ext uri="{9D8B030D-6E8A-4147-A177-3AD203B41FA5}">
                      <a16:colId xmlns:a16="http://schemas.microsoft.com/office/drawing/2014/main" val="2587738806"/>
                    </a:ext>
                  </a:extLst>
                </a:gridCol>
              </a:tblGrid>
              <a:tr h="0">
                <a:tc>
                  <a:txBody>
                    <a:bodyPr vert="horz" wrap="square"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config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'SQLALCHEMY_DATABASE_URI'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environ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get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'DATABASE_URL'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36296"/>
                  </a:ext>
                </a:extLst>
              </a:tr>
            </a:tbl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" name="Picture 2" descr="Segurança para banco de dados NoSQL Database | Thales">
            <a:extLst>
              <a:ext uri="{FF2B5EF4-FFF2-40B4-BE49-F238E27FC236}">
                <a16:creationId xmlns:a16="http://schemas.microsoft.com/office/drawing/2014/main" id="{35CB8034-0529-AD7F-86E3-45A12BBA0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881" y="3465312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6A88ECA0-9159-8830-B3A8-EF2455B5C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8428" y="1960456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510009"/>
      </p:ext>
    </p:ext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086272" y="1983038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5" name="Google Shape;154;g10a4cd88d6f_0_57">
            <a:extLst>
              <a:ext uri="{FF2B5EF4-FFF2-40B4-BE49-F238E27FC236}">
                <a16:creationId xmlns:a16="http://schemas.microsoft.com/office/drawing/2014/main" id="{C56CFAF6-932C-7857-674E-6B5FBFD854DA}"/>
              </a:ext>
            </a:extLst>
          </p:cNvPr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Picture 2" descr="Segurança para banco de dados NoSQL Database | Thales">
            <a:extLst>
              <a:ext uri="{FF2B5EF4-FFF2-40B4-BE49-F238E27FC236}">
                <a16:creationId xmlns:a16="http://schemas.microsoft.com/office/drawing/2014/main" id="{DF7C84EB-BA6E-20E2-5AF1-7B1E47FE4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0AB60130-8BDF-70D1-E0BF-1846D725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56"/>
        <p:cNvGrpSpPr/>
        <p:nvPr/>
      </p:nvGrpSpPr>
      <p:grpSpPr>
        <a:xfrm>
          <a:off x="0" y="0"/>
          <a: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476315" y="510169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Aplicações </a:t>
            </a:r>
          </a:p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 </a:t>
            </a:r>
            <a:r>
              <a:rPr lang="pt-BR" sz="4000" b="1" i="1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Flask</a:t>
            </a:r>
            <a:endParaRPr sz="4000" b="1" i="1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2" descr="Segurança para banco de dados NoSQL Database | Thales">
            <a:extLst>
              <a:ext uri="{FF2B5EF4-FFF2-40B4-BE49-F238E27FC236}">
                <a16:creationId xmlns:a16="http://schemas.microsoft.com/office/drawing/2014/main" id="{73D7F63C-4CE3-E1AA-8302-A70AB0C2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881" y="3465312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3AC03472-7011-4D8A-A45C-7C67C0B6B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8428" y="1960456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7EC75-0263-9A9F-D2DA-37AF918A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b="1">
                <a:solidFill>
                  <a:srgbClr val="002060"/>
                </a:solidFill>
                <a:latin typeface="Arial Narrow" panose="020b0606020202030204" pitchFamily="34" charset="0"/>
              </a:rPr>
              <a:t>Roteiro para nossa aula de hoje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6C94129-FA21-9F7B-0F63-CA01796844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6EFBF9-2B96-5F84-651E-8E973F6AA090}"/>
              </a:ext>
            </a:extLst>
          </p:cNvPr>
          <p:cNvSpPr txBox="1"/>
          <p:nvPr/>
        </p:nvSpPr>
        <p:spPr>
          <a:xfrm>
            <a:off x="431180" y="1234068"/>
            <a:ext cx="72482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Introdução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Objetivos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Base teórica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Motivação</a:t>
            </a:r>
          </a:p>
          <a:p>
            <a:r>
              <a:rPr lang="pt-BR" sz="220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2200">
                <a:latin typeface="Arial Narrow" panose="020b0606020202030204" pitchFamily="34" charset="0"/>
              </a:rPr>
              <a:t>Conclusões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7D97913-AC4F-D7F5-E335-9B8BF774E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663" y="1419005"/>
            <a:ext cx="4636244" cy="242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2176"/>
      </p:ext>
    </p:ext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076525" y="20438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1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Flask</a:t>
            </a:r>
            <a:endParaRPr sz="5500" b="0" i="1" u="none" strike="noStrike" cap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3074" name="Picture 2" descr="Segurança para banco de dados NoSQL Database | Thales">
            <a:extLst>
              <a:ext uri="{FF2B5EF4-FFF2-40B4-BE49-F238E27FC236}">
                <a16:creationId xmlns:a16="http://schemas.microsoft.com/office/drawing/2014/main" id="{789B8DF9-23DC-2708-CB0D-DE2C5A48B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5E38AE93-3C4B-506B-BC8A-A0C35E13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445403" y="636550"/>
            <a:ext cx="8016900" cy="211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 err="1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Flask é um pequeno framework web escrito em Python. É classificado como um microframework porque não requer ferramentas ou bibliotecas particulares, mantendo um núcleo simples, porém, extensível.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31629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Flask?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721862-A99E-04AE-11A3-00D3447CF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5" y="2683300"/>
            <a:ext cx="3481514" cy="182365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424302" y="787776"/>
            <a:ext cx="8016900" cy="178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 u="none" strike="noStrike" cap="none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O </a:t>
            </a:r>
            <a:r>
              <a:rPr lang="pt-BR" sz="1800" b="1" i="1" u="none" strike="noStrike" cap="none" err="1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Flask Python </a:t>
            </a:r>
            <a:r>
              <a:rPr lang="pt-BR" sz="1800" b="0" i="0" u="none" strike="noStrike" cap="none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é basicamente um framework do tipo “faça você mesmo”. Isso significa que não tem nenhuma interação interna com banco de dados, mas o pacote flask-sqlalchemy irá conectar o banco de dados SQL a um aplicativo Flask. O pacote flask-sqlalchemy precisa somente de uma coisa para se conectar o banco de dados SQL: o banco de dados URL.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Flask?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721862-A99E-04AE-11A3-00D3447CF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5" y="2683300"/>
            <a:ext cx="3481514" cy="182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10942"/>
      </p:ext>
    </p:extLst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417268" y="787776"/>
            <a:ext cx="8016900" cy="178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O Flask precisa que o banco de dados URL seja parte da sua configuração central através do atributo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SQLALCHEMY_DATABASE_URI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. Uma solução rápida e suja pra isso é fazer um hardcode do banco de dados dentro do aplicativo.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Flask?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9820D1C-63E1-4D1B-4F56-7C6293E8D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161691"/>
              </p:ext>
            </p:extLst>
          </p:nvPr>
        </p:nvGraphicFramePr>
        <p:xfrm>
          <a:off x="539884" y="2432782"/>
          <a:ext cx="7760054" cy="1922942"/>
        </p:xfrm>
        <a:graphic>
          <a:graphicData uri="http://schemas.openxmlformats.org/drawingml/2006/table">
            <a:tbl>
              <a:tblPr/>
              <a:tblGrid>
                <a:gridCol w="391661">
                  <a:extLst>
                    <a:ext uri="{9D8B030D-6E8A-4147-A177-3AD203B41FA5}">
                      <a16:colId xmlns:a16="http://schemas.microsoft.com/office/drawing/2014/main" val="1636672271"/>
                    </a:ext>
                  </a:extLst>
                </a:gridCol>
                <a:gridCol w="7368393">
                  <a:extLst>
                    <a:ext uri="{9D8B030D-6E8A-4147-A177-3AD203B41FA5}">
                      <a16:colId xmlns:a16="http://schemas.microsoft.com/office/drawing/2014/main" val="574661116"/>
                    </a:ext>
                  </a:extLst>
                </a:gridCol>
              </a:tblGrid>
              <a:tr h="1922942">
                <a:tc>
                  <a:txBody>
                    <a:bodyPr vert="horz" wrap="square"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fontAlgn="base"/>
                      <a:r>
                        <a:rPr lang="pt-BR">
                          <a:solidFill>
                            <a:srgbClr val="A7A8A2"/>
                          </a:solidFill>
                          <a:effectLst/>
                          <a:latin typeface="inherit"/>
                        </a:rPr>
                        <a:t># top of app.py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flask_sqlalchemy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__name__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config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'SQLALCHEMY_DATABASE_URI'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'postgres://localhost:5432/flask_todo'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443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267766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425529" y="475656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No mesmo lugar que você declarou o FLASK_APP, declare um DATABASE_URL apontando para o lugar do seu banco de dados Postgres. O desenvolvimento tende a funcionar localmente, então aponte para o seu banco de dados local.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Simplicidade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3AF37E5-E1FA-2C89-0E1D-809C3D498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34985"/>
              </p:ext>
            </p:extLst>
          </p:nvPr>
        </p:nvGraphicFramePr>
        <p:xfrm>
          <a:off x="539884" y="2205990"/>
          <a:ext cx="7774122" cy="731520"/>
        </p:xfrm>
        <a:graphic>
          <a:graphicData uri="http://schemas.openxmlformats.org/drawingml/2006/table">
            <a:tbl>
              <a:tblPr/>
              <a:tblGrid>
                <a:gridCol w="392371">
                  <a:extLst>
                    <a:ext uri="{9D8B030D-6E8A-4147-A177-3AD203B41FA5}">
                      <a16:colId xmlns:a16="http://schemas.microsoft.com/office/drawing/2014/main" val="3546438500"/>
                    </a:ext>
                  </a:extLst>
                </a:gridCol>
                <a:gridCol w="7381751">
                  <a:extLst>
                    <a:ext uri="{9D8B030D-6E8A-4147-A177-3AD203B41FA5}">
                      <a16:colId xmlns:a16="http://schemas.microsoft.com/office/drawing/2014/main" val="3639314685"/>
                    </a:ext>
                  </a:extLst>
                </a:gridCol>
              </a:tblGrid>
              <a:tr h="0">
                <a:tc>
                  <a:txBody>
                    <a:bodyPr vert="horz" wrap="square"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fontAlgn="base"/>
                      <a:r>
                        <a:rPr lang="pt-BR">
                          <a:solidFill>
                            <a:srgbClr val="A7A8A2"/>
                          </a:solidFill>
                          <a:effectLst/>
                          <a:latin typeface="inherit"/>
                        </a:rPr>
                        <a:t># Também no seu script active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export 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DATABASE_URL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'postgres://localhost:5432/flask_todo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72386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4BAF1F5A-DAFB-5A89-2996-1DC860459909}"/>
              </a:ext>
            </a:extLst>
          </p:cNvPr>
          <p:cNvSpPr txBox="1"/>
          <p:nvPr/>
        </p:nvSpPr>
        <p:spPr>
          <a:xfrm>
            <a:off x="539884" y="3151163"/>
            <a:ext cx="79025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Agora em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app.py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inclua o banco de dados URL no seu aplicativo web.</a:t>
            </a:r>
          </a:p>
          <a:p>
            <a:br>
              <a:rPr lang="pt-BR"/>
            </a:br>
            <a:endParaRPr lang="pt-BR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417F16E3-DBE6-7CFF-52AE-60E5F72CF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329489"/>
              </p:ext>
            </p:extLst>
          </p:nvPr>
        </p:nvGraphicFramePr>
        <p:xfrm>
          <a:off x="539884" y="3866515"/>
          <a:ext cx="5977006" cy="731520"/>
        </p:xfrm>
        <a:graphic>
          <a:graphicData uri="http://schemas.openxmlformats.org/drawingml/2006/table">
            <a:tbl>
              <a:tblPr/>
              <a:tblGrid>
                <a:gridCol w="301668">
                  <a:extLst>
                    <a:ext uri="{9D8B030D-6E8A-4147-A177-3AD203B41FA5}">
                      <a16:colId xmlns:a16="http://schemas.microsoft.com/office/drawing/2014/main" val="1474414657"/>
                    </a:ext>
                  </a:extLst>
                </a:gridCol>
                <a:gridCol w="5675338">
                  <a:extLst>
                    <a:ext uri="{9D8B030D-6E8A-4147-A177-3AD203B41FA5}">
                      <a16:colId xmlns:a16="http://schemas.microsoft.com/office/drawing/2014/main" val="2587738806"/>
                    </a:ext>
                  </a:extLst>
                </a:gridCol>
              </a:tblGrid>
              <a:tr h="0">
                <a:tc>
                  <a:txBody>
                    <a:bodyPr vert="horz" wrap="square"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config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'SQLALCHEMY_DATABASE_URI'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environ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get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'DATABASE_URL'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36296"/>
                  </a:ext>
                </a:extLst>
              </a:tr>
            </a:tbl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4F89FD9-FDE9-174F-4E39-34084D649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3629025" cy="0"/>
          </a:xfrm>
          <a:prstGeom prst="rect">
            <a:avLst/>
          </a:pr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494949"/>
                </a:solidFill>
                <a:effectLst/>
                <a:latin typeface="inherit"/>
              </a:rPr>
              <a:t>Python</a:t>
            </a:r>
            <a:endParaRPr kumimoji="0" lang="pt-BR" altLang="pt-B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266323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425529" y="475656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No mesmo lugar que você declarou o FLASK_APP, declare um DATABASE_URL apontando para o lugar do seu banco de dados Postgres. O desenvolvimento tende a funcionar localmente, então aponte para o seu banco de dados local.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Simplicidade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3AF37E5-E1FA-2C89-0E1D-809C3D498607}"/>
              </a:ext>
            </a:extLst>
          </p:cNvPr>
          <p:cNvGraphicFramePr>
            <a:graphicFrameLocks noGrp="1"/>
          </p:cNvGraphicFramePr>
          <p:nvPr/>
        </p:nvGraphicFramePr>
        <p:xfrm>
          <a:off x="539884" y="2205990"/>
          <a:ext cx="7774122" cy="731520"/>
        </p:xfrm>
        <a:graphic>
          <a:graphicData uri="http://schemas.openxmlformats.org/drawingml/2006/table">
            <a:tbl>
              <a:tblPr/>
              <a:tblGrid>
                <a:gridCol w="392371">
                  <a:extLst>
                    <a:ext uri="{9D8B030D-6E8A-4147-A177-3AD203B41FA5}">
                      <a16:colId xmlns:a16="http://schemas.microsoft.com/office/drawing/2014/main" val="3546438500"/>
                    </a:ext>
                  </a:extLst>
                </a:gridCol>
                <a:gridCol w="7381751">
                  <a:extLst>
                    <a:ext uri="{9D8B030D-6E8A-4147-A177-3AD203B41FA5}">
                      <a16:colId xmlns:a16="http://schemas.microsoft.com/office/drawing/2014/main" val="3639314685"/>
                    </a:ext>
                  </a:extLst>
                </a:gridCol>
              </a:tblGrid>
              <a:tr h="0">
                <a:tc>
                  <a:txBody>
                    <a:bodyPr vert="horz" wrap="square"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fontAlgn="base"/>
                      <a:r>
                        <a:rPr lang="pt-BR">
                          <a:solidFill>
                            <a:srgbClr val="A7A8A2"/>
                          </a:solidFill>
                          <a:effectLst/>
                          <a:latin typeface="inherit"/>
                        </a:rPr>
                        <a:t># Também no seu script active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export 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DATABASE_URL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'postgres://localhost:5432/flask_todo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72386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4BAF1F5A-DAFB-5A89-2996-1DC860459909}"/>
              </a:ext>
            </a:extLst>
          </p:cNvPr>
          <p:cNvSpPr txBox="1"/>
          <p:nvPr/>
        </p:nvSpPr>
        <p:spPr>
          <a:xfrm>
            <a:off x="539884" y="3151163"/>
            <a:ext cx="79025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Agora em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app.py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inclua o banco de dados URL no seu aplicativo web.</a:t>
            </a:r>
          </a:p>
          <a:p>
            <a:br>
              <a:rPr lang="pt-BR"/>
            </a:br>
            <a:endParaRPr lang="pt-BR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417F16E3-DBE6-7CFF-52AE-60E5F72CF5BB}"/>
              </a:ext>
            </a:extLst>
          </p:cNvPr>
          <p:cNvGraphicFramePr>
            <a:graphicFrameLocks noGrp="1"/>
          </p:cNvGraphicFramePr>
          <p:nvPr/>
        </p:nvGraphicFramePr>
        <p:xfrm>
          <a:off x="539884" y="3866515"/>
          <a:ext cx="5977006" cy="731520"/>
        </p:xfrm>
        <a:graphic>
          <a:graphicData uri="http://schemas.openxmlformats.org/drawingml/2006/table">
            <a:tbl>
              <a:tblPr/>
              <a:tblGrid>
                <a:gridCol w="301668">
                  <a:extLst>
                    <a:ext uri="{9D8B030D-6E8A-4147-A177-3AD203B41FA5}">
                      <a16:colId xmlns:a16="http://schemas.microsoft.com/office/drawing/2014/main" val="1474414657"/>
                    </a:ext>
                  </a:extLst>
                </a:gridCol>
                <a:gridCol w="5675338">
                  <a:extLst>
                    <a:ext uri="{9D8B030D-6E8A-4147-A177-3AD203B41FA5}">
                      <a16:colId xmlns:a16="http://schemas.microsoft.com/office/drawing/2014/main" val="2587738806"/>
                    </a:ext>
                  </a:extLst>
                </a:gridCol>
              </a:tblGrid>
              <a:tr h="0">
                <a:tc>
                  <a:txBody>
                    <a:bodyPr vert="horz" wrap="square"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config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'SQLALCHEMY_DATABASE_URI'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environ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get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'DATABASE_URL'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36296"/>
                  </a:ext>
                </a:extLst>
              </a:tr>
            </a:tbl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4F89FD9-FDE9-174F-4E39-34084D649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3629025" cy="0"/>
          </a:xfrm>
          <a:prstGeom prst="rect">
            <a:avLst/>
          </a:pr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494949"/>
                </a:solidFill>
                <a:effectLst/>
                <a:latin typeface="inherit"/>
              </a:rPr>
              <a:t>Python</a:t>
            </a:r>
            <a:endParaRPr kumimoji="0" lang="pt-BR" altLang="pt-B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341608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7EC75-0263-9A9F-D2DA-37AF918A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b="1">
                <a:solidFill>
                  <a:srgbClr val="002060"/>
                </a:solidFill>
                <a:latin typeface="Arial Narrow" panose="020b0606020202030204" pitchFamily="34" charset="0"/>
              </a:rPr>
              <a:t>Roteiro para nossa aula de hoje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6C94129-FA21-9F7B-0F63-CA01796844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6EFBF9-2B96-5F84-651E-8E973F6AA090}"/>
              </a:ext>
            </a:extLst>
          </p:cNvPr>
          <p:cNvSpPr txBox="1"/>
          <p:nvPr/>
        </p:nvSpPr>
        <p:spPr>
          <a:xfrm>
            <a:off x="431180" y="1234068"/>
            <a:ext cx="72482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Introdução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Objetivos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Base teórica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Motivação</a:t>
            </a:r>
          </a:p>
          <a:p>
            <a:r>
              <a:rPr lang="pt-BR" sz="220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2200">
                <a:latin typeface="Arial Narrow" panose="020b0606020202030204" pitchFamily="34" charset="0"/>
              </a:rPr>
              <a:t>Conclusões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7D97913-AC4F-D7F5-E335-9B8BF774E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663" y="1419005"/>
            <a:ext cx="4636244" cy="242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2176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425529" y="475656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Ter um banco de dados para estar conectado é um ótimo primeiro passo. Agora é hora de definir alguns objetos para preencher o banco de dados..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Definindo Objetos em Flask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984E7C-5042-5DEE-DDA0-C1DA38A0C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75" y="2248452"/>
            <a:ext cx="7789004" cy="19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58565"/>
      </p:ext>
    </p:extLst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418495" y="395959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No desenvolvimento de aplicativos, um “model” refere-se a representação real ou conceitual de algum objeto. Por exemplo, caso esteja fazendo um app para uma concessionária de carros, você talvez defina um model chamado </a:t>
            </a:r>
            <a:r>
              <a:rPr lang="pt-BR" sz="1800" b="1" i="0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car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que encapsule todos os atributos e comportamentos de um carro.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Definindo Objetos em Flask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984E7C-5042-5DEE-DDA0-C1DA38A0C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75" y="2571750"/>
            <a:ext cx="7789004" cy="19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40678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418495" y="395959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Nesse caso, você estará fazendo um To-do List com Tasks, e cada Task pertence a um usuário. Antes de você pensar mais a fundo sobre como eles estão relacionados, comece definindo os objetos para Tasks e Users.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Definindo Objetos em Flask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984E7C-5042-5DEE-DDA0-C1DA38A0C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75" y="2571750"/>
            <a:ext cx="7789004" cy="19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71463"/>
      </p:ext>
    </p:extLst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418495" y="395959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O pacote </a:t>
            </a:r>
            <a:r>
              <a:rPr lang="pt-BR" sz="1800" b="1" i="0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flask-sqlalchemy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aproveita o </a:t>
            </a:r>
            <a:r>
              <a:rPr lang="pt-BR" sz="1800" b="0" i="0" u="none" strike="noStrike" err="1">
                <a:solidFill>
                  <a:srgbClr val="FF3421"/>
                </a:solidFill>
                <a:effectLst/>
                <a:latin typeface="Arial Narrow" panose="020b0606020202030204" pitchFamily="34" charset="0"/>
                <a:hlinkClick r:id="rId3"/>
              </a:rPr>
              <a:t>SQLalchemy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para configurar e informar a estrutura do banco de dados. Você irá definir um modelo que irá viver no banco de dados herdando do objeto </a:t>
            </a:r>
            <a:r>
              <a:rPr lang="pt-BR" sz="1800" b="1" i="0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db.Model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e irá definir o atributo desses models como instâncias </a:t>
            </a:r>
            <a:r>
              <a:rPr lang="pt-BR" sz="1800" b="1" i="0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db.Column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. Para cada coluna, você deve especificar um tipo de dado, e então você irá passar esse data type para o comando </a:t>
            </a:r>
            <a:r>
              <a:rPr lang="pt-BR" sz="1800" b="1" i="0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db.Column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como primeiro argumento..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Definindo Objetos em Flask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984E7C-5042-5DEE-DDA0-C1DA38A0C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75" y="2571750"/>
            <a:ext cx="7789004" cy="194725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F36AF62-DF82-926B-5DCC-1BF7B2CD799D}"/>
              </a:ext>
            </a:extLst>
          </p:cNvPr>
          <p:cNvSpPr txBox="1"/>
          <p:nvPr/>
        </p:nvSpPr>
        <p:spPr>
          <a:xfrm>
            <a:off x="539125" y="4583316"/>
            <a:ext cx="5754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Fonte: https://harve.com.br/blog/programacao-python-blog/introducao-e-tutorial-ao-flask-python/</a:t>
            </a:r>
          </a:p>
        </p:txBody>
      </p:sp>
    </p:spTree>
    <p:extLst>
      <p:ext uri="{BB962C8B-B14F-4D97-AF65-F5344CB8AC3E}">
        <p14:creationId xmlns:p14="http://schemas.microsoft.com/office/powerpoint/2010/main" val="255374527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418495" y="395959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Pelo fato da definição do model ocupar um espaço conceitual diferente do que da configuração do aplicativo, faça com que o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models.py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mantenha definições de model de forma separada do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app.py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. O modelo do Task deve ser construído para que tenha os seguintes atributos: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Definindo Objetos em Flask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24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F36AF62-DF82-926B-5DCC-1BF7B2CD799D}"/>
              </a:ext>
            </a:extLst>
          </p:cNvPr>
          <p:cNvSpPr txBox="1"/>
          <p:nvPr/>
        </p:nvSpPr>
        <p:spPr>
          <a:xfrm>
            <a:off x="539125" y="4583316"/>
            <a:ext cx="5754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Fonte: https://harve.com.br/blog/programacao-python-blog/introducao-e-tutorial-ao-flask-python/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527C61-8424-6CB5-E347-D741C5EDCF0C}"/>
              </a:ext>
            </a:extLst>
          </p:cNvPr>
          <p:cNvSpPr txBox="1"/>
          <p:nvPr/>
        </p:nvSpPr>
        <p:spPr>
          <a:xfrm>
            <a:off x="596275" y="2478455"/>
            <a:ext cx="7759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>
              <a:buFont typeface="Arial" pitchFamily="34" charset="0"/>
              <a:buChar char="•"/>
            </a:pP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  id: 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Um valor que é um identificador único para puxar do banco de dados.</a:t>
            </a:r>
          </a:p>
          <a:p>
            <a:pPr algn="l" fontAlgn="base">
              <a:buFont typeface="Arial" pitchFamily="34" charset="0"/>
              <a:buChar char="•"/>
            </a:pP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  name: 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O nome ou o título da task que o usuário irá ver quando task for listada.</a:t>
            </a:r>
          </a:p>
          <a:p>
            <a:pPr algn="l" fontAlgn="base">
              <a:buFont typeface="Arial" pitchFamily="34" charset="0"/>
              <a:buChar char="•"/>
            </a:pP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  note: 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Quaisquer comentários adicionais que uma pessoa queira deixar com sua task.</a:t>
            </a:r>
          </a:p>
          <a:p>
            <a:pPr algn="l" fontAlgn="base">
              <a:buFont typeface="Arial" pitchFamily="34" charset="0"/>
              <a:buChar char="•"/>
            </a:pP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  creation_date: 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 data e o horário que a task foi criada.</a:t>
            </a:r>
          </a:p>
          <a:p>
            <a:pPr algn="l" fontAlgn="base">
              <a:buFont typeface="Arial" pitchFamily="34" charset="0"/>
              <a:buChar char="•"/>
            </a:pP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  due_date: 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 data e o horário que a task deve ser concluída (se houver).</a:t>
            </a:r>
          </a:p>
          <a:p>
            <a:pPr algn="l" fontAlgn="base">
              <a:buFont typeface="Arial" pitchFamily="34" charset="0"/>
              <a:buChar char="•"/>
            </a:pP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  completed: 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Uma forma de indicar se a task foi concluída ou não.</a:t>
            </a:r>
          </a:p>
        </p:txBody>
      </p:sp>
    </p:spTree>
    <p:extLst>
      <p:ext uri="{BB962C8B-B14F-4D97-AF65-F5344CB8AC3E}">
        <p14:creationId xmlns:p14="http://schemas.microsoft.com/office/powerpoint/2010/main" val="2477839793"/>
      </p:ext>
    </p:extLst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467792" y="609750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Dado essa lista de atributos para objetos Task, o objeto </a:t>
            </a:r>
            <a:r>
              <a:rPr lang="pt-BR" sz="1800" b="1" i="0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Task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do aplicativo pode ser definida dessa forma:</a:t>
            </a:r>
          </a:p>
          <a:p>
            <a:br>
              <a:rPr lang="pt-BR" sz="2400"/>
            </a:br>
            <a:endParaRPr lang="pt-BR" sz="1800" b="0" i="0">
              <a:solidFill>
                <a:srgbClr val="30303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Definindo Objetos em Flask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F36AF62-DF82-926B-5DCC-1BF7B2CD799D}"/>
              </a:ext>
            </a:extLst>
          </p:cNvPr>
          <p:cNvSpPr txBox="1"/>
          <p:nvPr/>
        </p:nvSpPr>
        <p:spPr>
          <a:xfrm>
            <a:off x="539125" y="4583316"/>
            <a:ext cx="5754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Fonte: https://harve.com.br/blog/programacao-python-blog/introducao-e-tutorial-ao-flask-python/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87F2E55-FADE-5CBC-D6DB-4E62F268D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140621"/>
              </p:ext>
            </p:extLst>
          </p:nvPr>
        </p:nvGraphicFramePr>
        <p:xfrm>
          <a:off x="316523" y="1948375"/>
          <a:ext cx="8288352" cy="2509618"/>
        </p:xfrm>
        <a:graphic>
          <a:graphicData uri="http://schemas.openxmlformats.org/drawingml/2006/table">
            <a:tbl>
              <a:tblPr/>
              <a:tblGrid>
                <a:gridCol w="425974">
                  <a:extLst>
                    <a:ext uri="{9D8B030D-6E8A-4147-A177-3AD203B41FA5}">
                      <a16:colId xmlns:a16="http://schemas.microsoft.com/office/drawing/2014/main" val="74756259"/>
                    </a:ext>
                  </a:extLst>
                </a:gridCol>
                <a:gridCol w="7862378">
                  <a:extLst>
                    <a:ext uri="{9D8B030D-6E8A-4147-A177-3AD203B41FA5}">
                      <a16:colId xmlns:a16="http://schemas.microsoft.com/office/drawing/2014/main" val="2900208307"/>
                    </a:ext>
                  </a:extLst>
                </a:gridCol>
              </a:tblGrid>
              <a:tr h="2509618">
                <a:tc>
                  <a:txBody>
                    <a:bodyPr vert="horz" wrap="square"/>
                    <a:lstStyle/>
                    <a:p>
                      <a:pPr algn="ctr" fontAlgn="base"/>
                      <a:r>
                        <a:rPr lang="pt-BR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</a:txBody>
                  <a:tcPr marL="62493" marR="62493" marT="31247" marB="31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fontAlgn="base"/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app 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db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datetime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datetime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sz="1000" err="1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Task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Model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0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"""Tasks for the To Do list."""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000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Integer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primary_key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 err="1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True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Unicode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nullable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000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note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Unicode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creation_date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DateTime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nullable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due_date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DateTime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completed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Boolean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default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__init__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args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kwargs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10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"""On construction, set date of creation."""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1000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super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().</a:t>
                      </a:r>
                      <a:r>
                        <a:rPr lang="pt-BR" sz="1000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__init__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args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kwargs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creation_date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datetime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now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62493" marR="62493" marT="31247" marB="31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04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675449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391273" y="1093323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Em certos aplicativos web, você talvez queira expressar relacionamentos entre objetos. No exemplo do To-do list, usuários são donos de várias tasks, e cada tarefa pertence a somente a um usuário.</a:t>
            </a:r>
          </a:p>
          <a:p>
            <a:pPr algn="l" fontAlgn="base"/>
            <a:endParaRPr lang="pt-BR" sz="1800">
              <a:solidFill>
                <a:srgbClr val="303030"/>
              </a:solidFill>
              <a:latin typeface="Arial Narrow" panose="020b0606020202030204" pitchFamily="34" charset="0"/>
            </a:endParaRPr>
          </a:p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Esse é um exemplo de um relacionamento “many-to-one”, também conhecido como foreign key relationship, onde as tasks são os “many” (muitos) e o usuário dono delas é o “one” (um).</a:t>
            </a:r>
            <a:br>
              <a:rPr lang="pt-BR" sz="1800">
                <a:latin typeface="Arial Narrow" panose="020b0606020202030204" pitchFamily="34" charset="0"/>
              </a:rPr>
            </a:br>
            <a:endParaRPr lang="pt-BR" sz="1800" b="0" i="0">
              <a:solidFill>
                <a:srgbClr val="30303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Relacionamento dos models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34738E-2D94-038C-37E9-757AACEA4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92" y="2784077"/>
            <a:ext cx="151054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53247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596275" y="198534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br>
              <a:rPr lang="pt-BR" sz="2400"/>
            </a:b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No Flask Python, um relacionamento many-to-one pode ser especificado utilizando a função </a:t>
            </a:r>
            <a:r>
              <a:rPr lang="pt-BR" sz="1800" b="1" i="0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db.relationship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. Primeiro, construa o objeto User.</a:t>
            </a:r>
            <a:br>
              <a:rPr lang="pt-BR" sz="1800">
                <a:latin typeface="Arial Narrow" panose="020b0606020202030204" pitchFamily="34" charset="0"/>
              </a:rPr>
            </a:br>
            <a:endParaRPr lang="pt-BR" sz="1800" b="0" i="0">
              <a:solidFill>
                <a:srgbClr val="30303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Relacionamento dos models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B9849E9-EFA5-F77F-AA12-BBB783FC2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593581"/>
              </p:ext>
            </p:extLst>
          </p:nvPr>
        </p:nvGraphicFramePr>
        <p:xfrm>
          <a:off x="596275" y="2012627"/>
          <a:ext cx="8066509" cy="2869440"/>
        </p:xfrm>
        <a:graphic>
          <a:graphicData uri="http://schemas.openxmlformats.org/drawingml/2006/table">
            <a:tbl>
              <a:tblPr/>
              <a:tblGrid>
                <a:gridCol w="414573">
                  <a:extLst>
                    <a:ext uri="{9D8B030D-6E8A-4147-A177-3AD203B41FA5}">
                      <a16:colId xmlns:a16="http://schemas.microsoft.com/office/drawing/2014/main" val="1952146445"/>
                    </a:ext>
                  </a:extLst>
                </a:gridCol>
                <a:gridCol w="7651936">
                  <a:extLst>
                    <a:ext uri="{9D8B030D-6E8A-4147-A177-3AD203B41FA5}">
                      <a16:colId xmlns:a16="http://schemas.microsoft.com/office/drawing/2014/main" val="1605158343"/>
                    </a:ext>
                  </a:extLst>
                </a:gridCol>
              </a:tblGrid>
              <a:tr h="2869440">
                <a:tc>
                  <a:txBody>
                    <a:bodyPr vert="horz" wrap="square"/>
                    <a:lstStyle/>
                    <a:p>
                      <a:pPr algn="ctr" fontAlgn="base"/>
                      <a:r>
                        <a:rPr lang="pt-BR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</a:txBody>
                  <a:tcPr marL="75360" marR="75360" marT="37680" marB="376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fontAlgn="base"/>
                      <a:r>
                        <a:rPr lang="pt-BR" sz="1200" err="1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User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Model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2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"""The User object that owns tasks."""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200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Integer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primary_key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 err="1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True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username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Unicode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nullable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email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Unicode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nullable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password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Unicode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nullable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date_joined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DateTime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nullable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200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token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Unicode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nullable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__init__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args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kwargs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12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"""On construction, set date of creation."""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1200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super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().</a:t>
                      </a:r>
                      <a:r>
                        <a:rPr lang="pt-BR" sz="1200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__init__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args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kwargs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date_joined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datetime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now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token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secrets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token_urlsafe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64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5360" marR="75360" marT="37680" marB="376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46597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C34738E-2D94-038C-37E9-757AACEA4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66" y="2109210"/>
            <a:ext cx="151054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246868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438670" y="114900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br>
              <a:rPr lang="pt-BR" sz="2400"/>
            </a:br>
            <a:endParaRPr lang="pt-BR" sz="2400"/>
          </a:p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Agora que os modelos e os relacionamentos de modelos estão configurados, comece configurando o seu banco de dados. O Flask Python não vem com a sua própria utilidade de gerenciamento de banco de dados, então você terá que escrever o seu próprio (até um certo ponto).</a:t>
            </a:r>
            <a:br>
              <a:rPr lang="pt-BR" sz="1800">
                <a:latin typeface="Arial Narrow" panose="020b0606020202030204" pitchFamily="34" charset="0"/>
              </a:rPr>
            </a:br>
            <a:endParaRPr lang="pt-BR" sz="1800" b="0" i="0">
              <a:solidFill>
                <a:srgbClr val="30303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337457" y="261433"/>
            <a:ext cx="821932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Inicializando o banco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28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34738E-2D94-038C-37E9-757AACEA4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66" y="2109210"/>
            <a:ext cx="151054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172865"/>
      </p:ext>
    </p:extLst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438670" y="114900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br>
              <a:rPr lang="pt-BR" sz="2400"/>
            </a:br>
            <a:endParaRPr lang="pt-BR" sz="2400"/>
          </a:p>
          <a:p>
            <a:pPr algn="l" fontAlgn="base"/>
            <a:r>
              <a:rPr lang="pt-BR" sz="1800">
                <a:latin typeface="Arial Narrow" panose="020b0606020202030204" pitchFamily="34" charset="0"/>
              </a:rPr>
              <a:t>Crie um script chamado initializedb.py próximo do setup.py para gerenciar o banco de dados. (Claro, não precisa ser chamado assim, mas porque não dar nomes que são apropriados a função do arquivo?) Dentro de initializedb.py, importe o objeto db de app.py e use-o para criar e eliminar tabelas. initializedb.py deve parecer dessa forma:</a:t>
            </a:r>
            <a:br>
              <a:rPr lang="pt-BR" sz="1800">
                <a:latin typeface="Arial Narrow" panose="020b0606020202030204" pitchFamily="34" charset="0"/>
              </a:rPr>
            </a:br>
            <a:endParaRPr lang="pt-BR" sz="1800" b="0" i="0">
              <a:solidFill>
                <a:srgbClr val="30303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337457" y="261433"/>
            <a:ext cx="821932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Inicializando o banco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34738E-2D94-038C-37E9-757AACEA4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66" y="2109210"/>
            <a:ext cx="151054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B56CD43-2973-F5A6-4E16-B4ED1AC75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512083"/>
              </p:ext>
            </p:extLst>
          </p:nvPr>
        </p:nvGraphicFramePr>
        <p:xfrm>
          <a:off x="538366" y="2495550"/>
          <a:ext cx="7952208" cy="1371600"/>
        </p:xfrm>
        <a:graphic>
          <a:graphicData uri="http://schemas.openxmlformats.org/drawingml/2006/table">
            <a:tbl>
              <a:tblPr/>
              <a:tblGrid>
                <a:gridCol w="401359">
                  <a:extLst>
                    <a:ext uri="{9D8B030D-6E8A-4147-A177-3AD203B41FA5}">
                      <a16:colId xmlns:a16="http://schemas.microsoft.com/office/drawing/2014/main" val="3699688266"/>
                    </a:ext>
                  </a:extLst>
                </a:gridCol>
                <a:gridCol w="7550849">
                  <a:extLst>
                    <a:ext uri="{9D8B030D-6E8A-4147-A177-3AD203B41FA5}">
                      <a16:colId xmlns:a16="http://schemas.microsoft.com/office/drawing/2014/main" val="1510174435"/>
                    </a:ext>
                  </a:extLst>
                </a:gridCol>
              </a:tblGrid>
              <a:tr h="0">
                <a:tc>
                  <a:txBody>
                    <a:bodyPr vert="horz" wrap="square"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fontAlgn="base"/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todo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app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db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os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bool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environ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get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'DEBUG'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))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drop_all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create_all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943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128516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076525" y="20438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1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Flask</a:t>
            </a:r>
            <a:endParaRPr sz="5500" b="0" i="1" u="none" strike="noStrike" cap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3074" name="Picture 2" descr="Segurança para banco de dados NoSQL Database | Thales">
            <a:extLst>
              <a:ext uri="{FF2B5EF4-FFF2-40B4-BE49-F238E27FC236}">
                <a16:creationId xmlns:a16="http://schemas.microsoft.com/office/drawing/2014/main" id="{789B8DF9-23DC-2708-CB0D-DE2C5A48B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5E38AE93-3C4B-506B-BC8A-A0C35E13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438670" y="1600201"/>
            <a:ext cx="8016900" cy="142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br>
              <a:rPr lang="pt-BR" sz="2400"/>
            </a:br>
            <a:endParaRPr lang="pt-BR" sz="2400"/>
          </a:p>
          <a:p>
            <a:pPr algn="l" fontAlgn="base"/>
            <a:r>
              <a:rPr lang="pt-BR" sz="1800">
                <a:latin typeface="Arial Narrow" panose="020b0606020202030204" pitchFamily="34" charset="0"/>
              </a:rPr>
              <a:t>As últimas partes necessárias para conectar o aplicativo inteiro são os views e routes. Em desenvolvimento web, um “view” (conceito) é uma funcionalidade que roda quando um ponto de acesso específico (“route”) é atingido.</a:t>
            </a:r>
          </a:p>
          <a:p>
            <a:pPr algn="l" fontAlgn="base"/>
            <a:endParaRPr lang="pt-BR" sz="1800">
              <a:latin typeface="Arial Narrow" panose="020b0606020202030204" pitchFamily="34" charset="0"/>
            </a:endParaRPr>
          </a:p>
          <a:p>
            <a:pPr algn="l" fontAlgn="base"/>
            <a:r>
              <a:rPr lang="pt-BR" sz="1800">
                <a:latin typeface="Arial Narrow" panose="020b0606020202030204" pitchFamily="34" charset="0"/>
              </a:rPr>
              <a:t>Em Flask, views aparecem como funções; por exemplo, consegue ver a view “hello world” ali em cima. Pra ser prático, vamos mostrar aqui novamente:</a:t>
            </a:r>
          </a:p>
          <a:p>
            <a:pPr algn="l" fontAlgn="base"/>
            <a:endParaRPr lang="pt-BR" sz="1800">
              <a:latin typeface="Arial Narrow" panose="020b0606020202030204" pitchFamily="34" charset="0"/>
            </a:endParaRPr>
          </a:p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Quando o route do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http://domainname/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é acessado, o cliente recebe a resposta, “Hello, world!”.</a:t>
            </a:r>
          </a:p>
          <a:p>
            <a:br>
              <a:rPr lang="pt-BR" sz="2400"/>
            </a:br>
            <a:br>
              <a:rPr lang="pt-BR" sz="1800">
                <a:latin typeface="Arial Narrow" panose="020b0606020202030204" pitchFamily="34" charset="0"/>
              </a:rPr>
            </a:br>
            <a:endParaRPr lang="pt-BR" sz="1800" b="0" i="0">
              <a:solidFill>
                <a:srgbClr val="30303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38670" y="114900"/>
            <a:ext cx="821932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Views e Configuração da URL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30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34738E-2D94-038C-37E9-757AACEA4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66" y="2109210"/>
            <a:ext cx="151054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C6B6836-33B2-FBF4-086B-8C742F64A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314998"/>
              </p:ext>
            </p:extLst>
          </p:nvPr>
        </p:nvGraphicFramePr>
        <p:xfrm>
          <a:off x="596275" y="3711746"/>
          <a:ext cx="7669463" cy="944880"/>
        </p:xfrm>
        <a:graphic>
          <a:graphicData uri="http://schemas.openxmlformats.org/drawingml/2006/table">
            <a:tbl>
              <a:tblPr/>
              <a:tblGrid>
                <a:gridCol w="387089">
                  <a:extLst>
                    <a:ext uri="{9D8B030D-6E8A-4147-A177-3AD203B41FA5}">
                      <a16:colId xmlns:a16="http://schemas.microsoft.com/office/drawing/2014/main" val="136849847"/>
                    </a:ext>
                  </a:extLst>
                </a:gridCol>
                <a:gridCol w="7282374">
                  <a:extLst>
                    <a:ext uri="{9D8B030D-6E8A-4147-A177-3AD203B41FA5}">
                      <a16:colId xmlns:a16="http://schemas.microsoft.com/office/drawing/2014/main" val="222321091"/>
                    </a:ext>
                  </a:extLst>
                </a:gridCol>
              </a:tblGrid>
              <a:tr h="0">
                <a:tc>
                  <a:txBody>
                    <a:bodyPr vert="horz" wrap="square"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fontAlgn="base"/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@</a:t>
                      </a:r>
                      <a:r>
                        <a:rPr lang="en-US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route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'/'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hello_world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"""Print 'Hello, world!' as the response body."""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'Hello, world!'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3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859038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538366" y="985377"/>
            <a:ext cx="8016900" cy="142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br>
              <a:rPr lang="pt-BR" sz="2400"/>
            </a:br>
            <a:endParaRPr lang="pt-BR" sz="2400"/>
          </a:p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Comece por um view que lida somente com solicitações </a:t>
            </a:r>
            <a:r>
              <a:rPr lang="pt-BR" sz="1800" b="1" i="0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get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, e responda com o JSON representando todas os routes que serão acessíveis e os métodos que podem ser utilizados para acessar elas:</a:t>
            </a:r>
            <a:endParaRPr lang="pt-BR" sz="1800">
              <a:latin typeface="Arial Narrow" panose="020b0606020202030204" pitchFamily="34" charset="0"/>
            </a:endParaRPr>
          </a:p>
          <a:p>
            <a:br>
              <a:rPr lang="pt-BR" sz="2400"/>
            </a:br>
            <a:br>
              <a:rPr lang="pt-BR" sz="1800">
                <a:latin typeface="Arial Narrow" panose="020b0606020202030204" pitchFamily="34" charset="0"/>
              </a:rPr>
            </a:br>
            <a:endParaRPr lang="pt-BR" sz="1800" b="0" i="0">
              <a:solidFill>
                <a:srgbClr val="30303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38670" y="114900"/>
            <a:ext cx="821932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Views e Configuração da URL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31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34738E-2D94-038C-37E9-757AACEA4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66" y="2109210"/>
            <a:ext cx="151054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25FF0F5-2321-46D9-B059-AE0AFA6E9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34387"/>
              </p:ext>
            </p:extLst>
          </p:nvPr>
        </p:nvGraphicFramePr>
        <p:xfrm>
          <a:off x="275384" y="2279781"/>
          <a:ext cx="8563816" cy="2180186"/>
        </p:xfrm>
        <a:graphic>
          <a:graphicData uri="http://schemas.openxmlformats.org/drawingml/2006/table">
            <a:tbl>
              <a:tblPr/>
              <a:tblGrid>
                <a:gridCol w="440132">
                  <a:extLst>
                    <a:ext uri="{9D8B030D-6E8A-4147-A177-3AD203B41FA5}">
                      <a16:colId xmlns:a16="http://schemas.microsoft.com/office/drawing/2014/main" val="1819014461"/>
                    </a:ext>
                  </a:extLst>
                </a:gridCol>
                <a:gridCol w="8123684">
                  <a:extLst>
                    <a:ext uri="{9D8B030D-6E8A-4147-A177-3AD203B41FA5}">
                      <a16:colId xmlns:a16="http://schemas.microsoft.com/office/drawing/2014/main" val="1760226945"/>
                    </a:ext>
                  </a:extLst>
                </a:gridCol>
              </a:tblGrid>
              <a:tr h="1997075">
                <a:tc>
                  <a:txBody>
                    <a:bodyPr vert="horz" wrap="square"/>
                    <a:lstStyle/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</a:txBody>
                  <a:tcPr marL="46586" marR="46586" marT="23293" marB="232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fontAlgn="base"/>
                      <a:r>
                        <a:rPr lang="pt-BR" sz="7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 </a:t>
                      </a:r>
                      <a:r>
                        <a:rPr lang="pt-BR" sz="7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 err="1">
                          <a:solidFill>
                            <a:srgbClr val="C7C7C7"/>
                          </a:solidFill>
                          <a:effectLst/>
                          <a:latin typeface="inherit"/>
                        </a:rPr>
                        <a:t>jsonify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@</a:t>
                      </a:r>
                      <a:r>
                        <a:rPr lang="pt-BR" sz="700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700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route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'/api/v1'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methods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"GET"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])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info_view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"""List of routes for this API."""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700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output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'info'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'GET /api/v1'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'register'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 /api/v1/accounts'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'single profile detail'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'GET /api/v1/accounts/&lt;username&gt;'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'edit profile'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'PUT /api/v1/accounts/&lt;username&gt;'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'delete profile'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'DELETE /api/v1/accounts/&lt;username&gt;'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'login'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 /api/v1/accounts/login'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'logout'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'GET /api/v1/accounts/logout'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"user's tasks"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'GET /api/v1/accounts/&lt;username&gt;/tasks'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"create task"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 /api/v1/accounts/&lt;username&gt;/tasks'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"task detail"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'GET /api/v1/accounts/&lt;username&gt;/tasks/&lt;id&gt;'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"task update"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'PUT /api/v1/accounts/&lt;username&gt;/tasks/&lt;id&gt;'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"delete task"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'DELETE /api/v1/accounts/&lt;username&gt;/tasks/&lt;id&gt;'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7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jsonify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700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output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46586" marR="46586" marT="23293" marB="232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58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663064"/>
      </p:ext>
    </p:extLst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538366" y="985377"/>
            <a:ext cx="8016900" cy="142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br>
              <a:rPr lang="pt-BR" sz="2400"/>
            </a:br>
            <a:endParaRPr lang="pt-BR" sz="2400"/>
          </a:p>
          <a:p>
            <a:r>
              <a:rPr lang="pt-BR" sz="1800">
                <a:latin typeface="Arial Narrow" panose="020b0606020202030204" pitchFamily="34" charset="0"/>
              </a:rPr>
              <a:t>A função view encima pega o que é efetivamente uma lista de todo o route que esse API pretende lidar e envia ao cliente todas vez que o route http://domainname/api/v1 for acessada. Tenha em mente que, por si mesmo, o Flask oferece suporte ao roteamento para URLs exatamente iguais, então acessar essa rota com um trailing / iria criar um erro 404. Se você quisesse lidar com a mesma função view, você precisaria de um stack de decoradores dessa forma:</a:t>
            </a:r>
            <a:br>
              <a:rPr lang="pt-BR" sz="1800">
                <a:latin typeface="Arial Narrow" panose="020b0606020202030204" pitchFamily="34" charset="0"/>
              </a:rPr>
            </a:br>
            <a:br>
              <a:rPr lang="pt-BR" sz="1800">
                <a:latin typeface="Arial Narrow" panose="020b0606020202030204" pitchFamily="34" charset="0"/>
              </a:rPr>
            </a:br>
            <a:endParaRPr lang="pt-BR" sz="1800" b="0" i="0">
              <a:solidFill>
                <a:srgbClr val="30303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38670" y="114900"/>
            <a:ext cx="821932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Views e Configuração da URL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32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34738E-2D94-038C-37E9-757AACEA4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66" y="2109210"/>
            <a:ext cx="151054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A680C6-A852-F9B5-D68D-7F9F8A9DA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39103"/>
              </p:ext>
            </p:extLst>
          </p:nvPr>
        </p:nvGraphicFramePr>
        <p:xfrm>
          <a:off x="596274" y="2958206"/>
          <a:ext cx="7747625" cy="944880"/>
        </p:xfrm>
        <a:graphic>
          <a:graphicData uri="http://schemas.openxmlformats.org/drawingml/2006/table">
            <a:tbl>
              <a:tblPr/>
              <a:tblGrid>
                <a:gridCol w="391034">
                  <a:extLst>
                    <a:ext uri="{9D8B030D-6E8A-4147-A177-3AD203B41FA5}">
                      <a16:colId xmlns:a16="http://schemas.microsoft.com/office/drawing/2014/main" val="2311418391"/>
                    </a:ext>
                  </a:extLst>
                </a:gridCol>
                <a:gridCol w="7356591">
                  <a:extLst>
                    <a:ext uri="{9D8B030D-6E8A-4147-A177-3AD203B41FA5}">
                      <a16:colId xmlns:a16="http://schemas.microsoft.com/office/drawing/2014/main" val="796366517"/>
                    </a:ext>
                  </a:extLst>
                </a:gridCol>
              </a:tblGrid>
              <a:tr h="0">
                <a:tc>
                  <a:txBody>
                    <a:bodyPr vert="horz" wrap="square"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fontAlgn="base"/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@</a:t>
                      </a:r>
                      <a:r>
                        <a:rPr lang="en-US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route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'/api/v1'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methods</a:t>
                      </a:r>
                      <a:r>
                        <a:rPr lang="en-US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"GET"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])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@</a:t>
                      </a:r>
                      <a:r>
                        <a:rPr lang="en-US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route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'/api/v1/'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methods</a:t>
                      </a:r>
                      <a:r>
                        <a:rPr lang="en-US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"GET"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])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info_view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>
                          <a:solidFill>
                            <a:srgbClr val="A7A8A2"/>
                          </a:solidFill>
                          <a:effectLst/>
                          <a:latin typeface="inherit"/>
                        </a:rPr>
                        <a:t># blah blah blah more code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608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49433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086272" y="1983038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5" name="Google Shape;154;g10a4cd88d6f_0_57">
            <a:extLst>
              <a:ext uri="{FF2B5EF4-FFF2-40B4-BE49-F238E27FC236}">
                <a16:creationId xmlns:a16="http://schemas.microsoft.com/office/drawing/2014/main" id="{C56CFAF6-932C-7857-674E-6B5FBFD854DA}"/>
              </a:ext>
            </a:extLst>
          </p:cNvPr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Picture 2" descr="Segurança para banco de dados NoSQL Database | Thales">
            <a:extLst>
              <a:ext uri="{FF2B5EF4-FFF2-40B4-BE49-F238E27FC236}">
                <a16:creationId xmlns:a16="http://schemas.microsoft.com/office/drawing/2014/main" id="{DF7C84EB-BA6E-20E2-5AF1-7B1E47FE4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0AB60130-8BDF-70D1-E0BF-1846D725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445403" y="636550"/>
            <a:ext cx="8016900" cy="211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 err="1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Flask é um pequeno framework web escrito em Python. É classificado como um microframework porque não requer ferramentas ou bibliotecas particulares, mantendo um núcleo simples, porém, extensível.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31629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Flask?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721862-A99E-04AE-11A3-00D3447CF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5" y="2683300"/>
            <a:ext cx="3481514" cy="182365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424302" y="787776"/>
            <a:ext cx="8016900" cy="178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 u="none" strike="noStrike" cap="none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O </a:t>
            </a:r>
            <a:r>
              <a:rPr lang="pt-BR" sz="1800" b="1" i="1" u="none" strike="noStrike" cap="none" err="1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Flask Python </a:t>
            </a:r>
            <a:r>
              <a:rPr lang="pt-BR" sz="1800" b="0" i="0" u="none" strike="noStrike" cap="none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é basicamente um framework do tipo “faça você mesmo”. Isso significa que não tem nenhuma interação interna com banco de dados, mas o pacote flask-sqlalchemy irá conectar o banco de dados SQL a um aplicativo Flask. O pacote flask-sqlalchemy precisa somente de uma coisa para se conectar o banco de dados SQL: o banco de dados URL.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Flask?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721862-A99E-04AE-11A3-00D3447CF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5" y="2683300"/>
            <a:ext cx="3481514" cy="182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10942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417268" y="787776"/>
            <a:ext cx="8016900" cy="178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O Flask precisa que o banco de dados URL seja parte da sua configuração central através do atributo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SQLALCHEMY_DATABASE_URI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. Uma solução rápida e suja pra isso é fazer um hardcode do banco de dados dentro do aplicativo.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Flask?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9820D1C-63E1-4D1B-4F56-7C6293E8D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161691"/>
              </p:ext>
            </p:extLst>
          </p:nvPr>
        </p:nvGraphicFramePr>
        <p:xfrm>
          <a:off x="539884" y="2432782"/>
          <a:ext cx="7760054" cy="1922942"/>
        </p:xfrm>
        <a:graphic>
          <a:graphicData uri="http://schemas.openxmlformats.org/drawingml/2006/table">
            <a:tbl>
              <a:tblPr/>
              <a:tblGrid>
                <a:gridCol w="391661">
                  <a:extLst>
                    <a:ext uri="{9D8B030D-6E8A-4147-A177-3AD203B41FA5}">
                      <a16:colId xmlns:a16="http://schemas.microsoft.com/office/drawing/2014/main" val="1636672271"/>
                    </a:ext>
                  </a:extLst>
                </a:gridCol>
                <a:gridCol w="7368393">
                  <a:extLst>
                    <a:ext uri="{9D8B030D-6E8A-4147-A177-3AD203B41FA5}">
                      <a16:colId xmlns:a16="http://schemas.microsoft.com/office/drawing/2014/main" val="574661116"/>
                    </a:ext>
                  </a:extLst>
                </a:gridCol>
              </a:tblGrid>
              <a:tr h="1922942">
                <a:tc>
                  <a:txBody>
                    <a:bodyPr vert="horz" wrap="square"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fontAlgn="base"/>
                      <a:r>
                        <a:rPr lang="pt-BR">
                          <a:solidFill>
                            <a:srgbClr val="A7A8A2"/>
                          </a:solidFill>
                          <a:effectLst/>
                          <a:latin typeface="inherit"/>
                        </a:rPr>
                        <a:t># top of app.py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flask_sqlalchemy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__name__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config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'SQLALCHEMY_DATABASE_URI'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'postgres://localhost:5432/flask_todo'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443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267766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390359" y="859529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Você pode tornar as coisas mais simples utilizando variáveis de ambiente. Elas irão garantir que independente da máquina que você rode o código, ele irá sempre apontar na coisa certa, se essa coisa estiver configurada no ambiente que está sendo rodado. Ele também garante que, mesmo que você precise da informação para rodar o aplicativo, nunca irá aparecer como um valor </a:t>
            </a:r>
            <a:r>
              <a:rPr lang="pt-BR" sz="1800" b="1" i="1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hardcoded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 no </a:t>
            </a:r>
            <a:r>
              <a:rPr lang="pt-BR" sz="1800" b="1" i="1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source control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.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Simplicidade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9081237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425529" y="475656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No mesmo lugar que você declarou o FLASK_APP, declare um DATABASE_URL apontando para o lugar do seu banco de dados Postgres. O desenvolvimento tende a funcionar localmente, então aponte para o seu banco de dados local.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Simplicidade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3AF37E5-E1FA-2C89-0E1D-809C3D498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34985"/>
              </p:ext>
            </p:extLst>
          </p:nvPr>
        </p:nvGraphicFramePr>
        <p:xfrm>
          <a:off x="539884" y="2205990"/>
          <a:ext cx="7774122" cy="731520"/>
        </p:xfrm>
        <a:graphic>
          <a:graphicData uri="http://schemas.openxmlformats.org/drawingml/2006/table">
            <a:tbl>
              <a:tblPr/>
              <a:tblGrid>
                <a:gridCol w="392371">
                  <a:extLst>
                    <a:ext uri="{9D8B030D-6E8A-4147-A177-3AD203B41FA5}">
                      <a16:colId xmlns:a16="http://schemas.microsoft.com/office/drawing/2014/main" val="3546438500"/>
                    </a:ext>
                  </a:extLst>
                </a:gridCol>
                <a:gridCol w="7381751">
                  <a:extLst>
                    <a:ext uri="{9D8B030D-6E8A-4147-A177-3AD203B41FA5}">
                      <a16:colId xmlns:a16="http://schemas.microsoft.com/office/drawing/2014/main" val="3639314685"/>
                    </a:ext>
                  </a:extLst>
                </a:gridCol>
              </a:tblGrid>
              <a:tr h="0">
                <a:tc>
                  <a:txBody>
                    <a:bodyPr vert="horz" wrap="square"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fontAlgn="base"/>
                      <a:r>
                        <a:rPr lang="pt-BR">
                          <a:solidFill>
                            <a:srgbClr val="A7A8A2"/>
                          </a:solidFill>
                          <a:effectLst/>
                          <a:latin typeface="inherit"/>
                        </a:rPr>
                        <a:t># Também no seu script active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export 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DATABASE_URL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'postgres://localhost:5432/flask_todo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72386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4BAF1F5A-DAFB-5A89-2996-1DC860459909}"/>
              </a:ext>
            </a:extLst>
          </p:cNvPr>
          <p:cNvSpPr txBox="1"/>
          <p:nvPr/>
        </p:nvSpPr>
        <p:spPr>
          <a:xfrm>
            <a:off x="539884" y="3151163"/>
            <a:ext cx="79025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Agora em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app.py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inclua o banco de dados URL no seu aplicativo web.</a:t>
            </a:r>
          </a:p>
          <a:p>
            <a:br>
              <a:rPr lang="pt-BR"/>
            </a:br>
            <a:endParaRPr lang="pt-BR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417F16E3-DBE6-7CFF-52AE-60E5F72CF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329489"/>
              </p:ext>
            </p:extLst>
          </p:nvPr>
        </p:nvGraphicFramePr>
        <p:xfrm>
          <a:off x="539884" y="3866515"/>
          <a:ext cx="5977006" cy="731520"/>
        </p:xfrm>
        <a:graphic>
          <a:graphicData uri="http://schemas.openxmlformats.org/drawingml/2006/table">
            <a:tbl>
              <a:tblPr/>
              <a:tblGrid>
                <a:gridCol w="301668">
                  <a:extLst>
                    <a:ext uri="{9D8B030D-6E8A-4147-A177-3AD203B41FA5}">
                      <a16:colId xmlns:a16="http://schemas.microsoft.com/office/drawing/2014/main" val="1474414657"/>
                    </a:ext>
                  </a:extLst>
                </a:gridCol>
                <a:gridCol w="5675338">
                  <a:extLst>
                    <a:ext uri="{9D8B030D-6E8A-4147-A177-3AD203B41FA5}">
                      <a16:colId xmlns:a16="http://schemas.microsoft.com/office/drawing/2014/main" val="2587738806"/>
                    </a:ext>
                  </a:extLst>
                </a:gridCol>
              </a:tblGrid>
              <a:tr h="0">
                <a:tc>
                  <a:txBody>
                    <a:bodyPr vert="horz" wrap="square"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config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'SQLALCHEMY_DATABASE_URI'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environ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get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'DATABASE_URL'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36296"/>
                  </a:ext>
                </a:extLst>
              </a:tr>
            </a:tbl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4F89FD9-FDE9-174F-4E39-34084D649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3629025" cy="0"/>
          </a:xfrm>
          <a:prstGeom prst="rect">
            <a:avLst/>
          </a:pr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494949"/>
                </a:solidFill>
                <a:effectLst/>
                <a:latin typeface="inherit"/>
              </a:rPr>
              <a:t>Python</a:t>
            </a:r>
            <a:endParaRPr kumimoji="0" lang="pt-BR" altLang="pt-B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266323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425529" y="475656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No mesmo lugar que você declarou o FLASK_APP, declare um DATABASE_URL apontando para o lugar do seu banco de dados Postgres. O desenvolvimento tende a funcionar localmente, então aponte para o seu banco de dados local.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Simplicidade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3AF37E5-E1FA-2C89-0E1D-809C3D498607}"/>
              </a:ext>
            </a:extLst>
          </p:cNvPr>
          <p:cNvGraphicFramePr>
            <a:graphicFrameLocks noGrp="1"/>
          </p:cNvGraphicFramePr>
          <p:nvPr/>
        </p:nvGraphicFramePr>
        <p:xfrm>
          <a:off x="539884" y="2205990"/>
          <a:ext cx="7774122" cy="731520"/>
        </p:xfrm>
        <a:graphic>
          <a:graphicData uri="http://schemas.openxmlformats.org/drawingml/2006/table">
            <a:tbl>
              <a:tblPr/>
              <a:tblGrid>
                <a:gridCol w="392371">
                  <a:extLst>
                    <a:ext uri="{9D8B030D-6E8A-4147-A177-3AD203B41FA5}">
                      <a16:colId xmlns:a16="http://schemas.microsoft.com/office/drawing/2014/main" val="3546438500"/>
                    </a:ext>
                  </a:extLst>
                </a:gridCol>
                <a:gridCol w="7381751">
                  <a:extLst>
                    <a:ext uri="{9D8B030D-6E8A-4147-A177-3AD203B41FA5}">
                      <a16:colId xmlns:a16="http://schemas.microsoft.com/office/drawing/2014/main" val="3639314685"/>
                    </a:ext>
                  </a:extLst>
                </a:gridCol>
              </a:tblGrid>
              <a:tr h="0">
                <a:tc>
                  <a:txBody>
                    <a:bodyPr vert="horz" wrap="square"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fontAlgn="base"/>
                      <a:r>
                        <a:rPr lang="pt-BR">
                          <a:solidFill>
                            <a:srgbClr val="A7A8A2"/>
                          </a:solidFill>
                          <a:effectLst/>
                          <a:latin typeface="inherit"/>
                        </a:rPr>
                        <a:t># Também no seu script active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export 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DATABASE_URL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'postgres://localhost:5432/flask_todo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72386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4BAF1F5A-DAFB-5A89-2996-1DC860459909}"/>
              </a:ext>
            </a:extLst>
          </p:cNvPr>
          <p:cNvSpPr txBox="1"/>
          <p:nvPr/>
        </p:nvSpPr>
        <p:spPr>
          <a:xfrm>
            <a:off x="539884" y="3151163"/>
            <a:ext cx="79025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Agora em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app.py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inclua o banco de dados URL no seu aplicativo web.</a:t>
            </a:r>
          </a:p>
          <a:p>
            <a:br>
              <a:rPr lang="pt-BR"/>
            </a:br>
            <a:endParaRPr lang="pt-BR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417F16E3-DBE6-7CFF-52AE-60E5F72CF5BB}"/>
              </a:ext>
            </a:extLst>
          </p:cNvPr>
          <p:cNvGraphicFramePr>
            <a:graphicFrameLocks noGrp="1"/>
          </p:cNvGraphicFramePr>
          <p:nvPr/>
        </p:nvGraphicFramePr>
        <p:xfrm>
          <a:off x="539884" y="3866515"/>
          <a:ext cx="5977006" cy="731520"/>
        </p:xfrm>
        <a:graphic>
          <a:graphicData uri="http://schemas.openxmlformats.org/drawingml/2006/table">
            <a:tbl>
              <a:tblPr/>
              <a:tblGrid>
                <a:gridCol w="301668">
                  <a:extLst>
                    <a:ext uri="{9D8B030D-6E8A-4147-A177-3AD203B41FA5}">
                      <a16:colId xmlns:a16="http://schemas.microsoft.com/office/drawing/2014/main" val="1474414657"/>
                    </a:ext>
                  </a:extLst>
                </a:gridCol>
                <a:gridCol w="5675338">
                  <a:extLst>
                    <a:ext uri="{9D8B030D-6E8A-4147-A177-3AD203B41FA5}">
                      <a16:colId xmlns:a16="http://schemas.microsoft.com/office/drawing/2014/main" val="2587738806"/>
                    </a:ext>
                  </a:extLst>
                </a:gridCol>
              </a:tblGrid>
              <a:tr h="0">
                <a:tc>
                  <a:txBody>
                    <a:bodyPr vert="horz" wrap="square"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config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'SQLALCHEMY_DATABASE_URI'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environ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get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'DATABASE_URL'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36296"/>
                  </a:ext>
                </a:extLst>
              </a:tr>
            </a:tbl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4F89FD9-FDE9-174F-4E39-34084D649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3629025" cy="0"/>
          </a:xfrm>
          <a:prstGeom prst="rect">
            <a:avLst/>
          </a:pr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494949"/>
                </a:solidFill>
                <a:effectLst/>
                <a:latin typeface="inherit"/>
              </a:rPr>
              <a:t>Python</a:t>
            </a:r>
            <a:endParaRPr kumimoji="0" lang="pt-BR" altLang="pt-B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34160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8"/>
  <p:tag name="AS_OS" val="Unix 5.13.0.1021"/>
  <p:tag name="AS_RELEASE_DATE" val="2022.08.14"/>
  <p:tag name="AS_TITLE" val="Aspose.Slides for .NET5"/>
  <p:tag name="AS_VERSION" val="22.8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.xml><?xml version="1.0" encoding="utf-8"?>
<a:theme xmlns:r="http://schemas.openxmlformats.org/officeDocument/2006/relationships"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5.xml><?xml version="1.0" encoding="utf-8"?>
<a:theme xmlns:r="http://schemas.openxmlformats.org/officeDocument/2006/relationships"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6.xml><?xml version="1.0" encoding="utf-8"?>
<a:theme xmlns:r="http://schemas.openxmlformats.org/officeDocument/2006/relationships" xmlns:a="http://schemas.openxmlformats.org/drawingml/2006/main" name="simple-light-2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170</Paragraphs>
  <Slides>33</Slides>
  <Notes>31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baseType="lpstr" size="40">
      <vt:lpstr>Arial</vt:lpstr>
      <vt:lpstr>Calibri</vt:lpstr>
      <vt:lpstr>Century Gothic</vt:lpstr>
      <vt:lpstr>Arial Narrow</vt:lpstr>
      <vt:lpstr>Wingdings</vt:lpstr>
      <vt:lpstr>inherit</vt:lpstr>
      <vt:lpstr>Office Theme</vt:lpstr>
      <vt:lpstr>PowerPoint Presentation</vt:lpstr>
      <vt:lpstr>Roteiro para nossa aula de hoje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Roteiro para nossa aula de hoje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22.0800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2022-10-06T14:32:01.605</cp:lastPrinted>
  <dcterms:created xsi:type="dcterms:W3CDTF">2022-10-06T14:32:01Z</dcterms:created>
  <dcterms:modified xsi:type="dcterms:W3CDTF">2022-10-06T14:32:05Z</dcterms:modified>
</cp:coreProperties>
</file>