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11"/>
  </p:notesMasterIdLst>
  <p:sldIdLst>
    <p:sldId id="297" r:id="rId2"/>
    <p:sldId id="318" r:id="rId3"/>
    <p:sldId id="319" r:id="rId4"/>
    <p:sldId id="281" r:id="rId5"/>
    <p:sldId id="300" r:id="rId6"/>
    <p:sldId id="308" r:id="rId7"/>
    <p:sldId id="315" r:id="rId8"/>
    <p:sldId id="295" r:id="rId9"/>
    <p:sldId id="296" r:id="rId10"/>
  </p:sldIdLst>
  <p:sldSz cx="10693400" cy="7562850"/>
  <p:notesSz cx="9918700" cy="68199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96620E-2072-49F9-82AF-C195F5F4A81B}" v="15" dt="2023-09-01T15:14:56.77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1500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8202" cy="342141"/>
          </a:xfrm>
          <a:prstGeom prst="rect">
            <a:avLst/>
          </a:prstGeom>
        </p:spPr>
        <p:txBody>
          <a:bodyPr vert="horz" lIns="83832" tIns="41916" rIns="83832" bIns="41916" rtlCol="0"/>
          <a:lstStyle>
            <a:lvl1pPr algn="l">
              <a:defRPr sz="11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619026" y="0"/>
            <a:ext cx="4296729" cy="342141"/>
          </a:xfrm>
          <a:prstGeom prst="rect">
            <a:avLst/>
          </a:prstGeom>
        </p:spPr>
        <p:txBody>
          <a:bodyPr vert="horz" lIns="83832" tIns="41916" rIns="83832" bIns="41916" rtlCol="0"/>
          <a:lstStyle>
            <a:lvl1pPr algn="r">
              <a:defRPr sz="1100"/>
            </a:lvl1pPr>
          </a:lstStyle>
          <a:p>
            <a:fld id="{BB12FB6A-6B08-494F-BAF5-5C412AA6AFA4}" type="datetimeFigureOut">
              <a:rPr lang="pt-BR" smtClean="0"/>
              <a:t>02/10/2023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852488"/>
            <a:ext cx="3254375" cy="2301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3832" tIns="41916" rIns="83832" bIns="41916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92459" y="3282543"/>
            <a:ext cx="7933782" cy="2685586"/>
          </a:xfrm>
          <a:prstGeom prst="rect">
            <a:avLst/>
          </a:prstGeom>
        </p:spPr>
        <p:txBody>
          <a:bodyPr vert="horz" lIns="83832" tIns="41916" rIns="83832" bIns="41916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477760"/>
            <a:ext cx="4298202" cy="342140"/>
          </a:xfrm>
          <a:prstGeom prst="rect">
            <a:avLst/>
          </a:prstGeom>
        </p:spPr>
        <p:txBody>
          <a:bodyPr vert="horz" lIns="83832" tIns="41916" rIns="83832" bIns="41916" rtlCol="0" anchor="b"/>
          <a:lstStyle>
            <a:lvl1pPr algn="l">
              <a:defRPr sz="11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619026" y="6477760"/>
            <a:ext cx="4296729" cy="342140"/>
          </a:xfrm>
          <a:prstGeom prst="rect">
            <a:avLst/>
          </a:prstGeom>
        </p:spPr>
        <p:txBody>
          <a:bodyPr vert="horz" lIns="83832" tIns="41916" rIns="83832" bIns="41916" rtlCol="0" anchor="b"/>
          <a:lstStyle>
            <a:lvl1pPr algn="r">
              <a:defRPr sz="1100"/>
            </a:lvl1pPr>
          </a:lstStyle>
          <a:p>
            <a:fld id="{3F30BEF7-F6D0-493D-9760-903652A48C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0418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654240-0B39-2F4C-A60A-184FDD7373D6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3938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51258" cy="756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8924" y="2166150"/>
            <a:ext cx="6682472" cy="2670337"/>
          </a:xfrm>
        </p:spPr>
        <p:txBody>
          <a:bodyPr anchor="b">
            <a:normAutofit/>
          </a:bodyPr>
          <a:lstStyle>
            <a:lvl1pPr algn="r">
              <a:defRPr sz="4852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924" y="4836489"/>
            <a:ext cx="6682472" cy="1549918"/>
          </a:xfrm>
        </p:spPr>
        <p:txBody>
          <a:bodyPr anchor="t">
            <a:normAutofit/>
          </a:bodyPr>
          <a:lstStyle>
            <a:lvl1pPr marL="0" indent="0" algn="r">
              <a:buNone/>
              <a:defRPr sz="1985" cap="all">
                <a:solidFill>
                  <a:schemeClr val="tx1"/>
                </a:solidFill>
              </a:defRPr>
            </a:lvl1pPr>
            <a:lvl2pPr marL="504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2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6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210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52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94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36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96453" y="6473941"/>
            <a:ext cx="1417569" cy="416657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08924" y="6473941"/>
            <a:ext cx="4598416" cy="416657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03134" y="6473941"/>
            <a:ext cx="488262" cy="416657"/>
          </a:xfrm>
        </p:spPr>
        <p:txBody>
          <a:bodyPr/>
          <a:lstStyle/>
          <a:p>
            <a:pPr marL="254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lang="pt-BR" spc="95" smtClean="0"/>
              <a:t>‹nº›</a:t>
            </a:fld>
            <a:endParaRPr lang="pt-BR" spc="95" dirty="0"/>
          </a:p>
        </p:txBody>
      </p:sp>
    </p:spTree>
    <p:extLst>
      <p:ext uri="{BB962C8B-B14F-4D97-AF65-F5344CB8AC3E}">
        <p14:creationId xmlns:p14="http://schemas.microsoft.com/office/powerpoint/2010/main" val="353390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1" y="0"/>
            <a:ext cx="10663696" cy="756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1" y="5219298"/>
            <a:ext cx="9089390" cy="624986"/>
          </a:xfrm>
        </p:spPr>
        <p:txBody>
          <a:bodyPr anchor="b">
            <a:normAutofit/>
          </a:bodyPr>
          <a:lstStyle>
            <a:lvl1pPr algn="l">
              <a:defRPr sz="2206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69341" y="1027913"/>
            <a:ext cx="8020050" cy="349026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764"/>
            </a:lvl1pPr>
          </a:lstStyle>
          <a:p>
            <a:pPr marL="0" lvl="0" indent="0" algn="ctr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671" y="5844284"/>
            <a:ext cx="9089390" cy="544455"/>
          </a:xfrm>
        </p:spPr>
        <p:txBody>
          <a:bodyPr>
            <a:normAutofit/>
          </a:bodyPr>
          <a:lstStyle>
            <a:lvl1pPr marL="0" indent="0">
              <a:buNone/>
              <a:defRPr sz="1544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lang="pt-BR" spc="95" smtClean="0"/>
              <a:t>‹nº›</a:t>
            </a:fld>
            <a:endParaRPr lang="pt-BR" spc="95" dirty="0"/>
          </a:p>
        </p:txBody>
      </p:sp>
    </p:spTree>
    <p:extLst>
      <p:ext uri="{BB962C8B-B14F-4D97-AF65-F5344CB8AC3E}">
        <p14:creationId xmlns:p14="http://schemas.microsoft.com/office/powerpoint/2010/main" val="1852134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1" y="0"/>
            <a:ext cx="10663696" cy="756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4" y="672256"/>
            <a:ext cx="9089389" cy="3445297"/>
          </a:xfrm>
        </p:spPr>
        <p:txBody>
          <a:bodyPr anchor="ctr">
            <a:normAutofit/>
          </a:bodyPr>
          <a:lstStyle>
            <a:lvl1pPr algn="l">
              <a:defRPr sz="3529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673" y="4789805"/>
            <a:ext cx="9089389" cy="1596602"/>
          </a:xfrm>
        </p:spPr>
        <p:txBody>
          <a:bodyPr anchor="ctr">
            <a:normAutofit/>
          </a:bodyPr>
          <a:lstStyle>
            <a:lvl1pPr marL="0" indent="0" algn="l">
              <a:buNone/>
              <a:defRPr sz="2206">
                <a:solidFill>
                  <a:schemeClr val="tx1"/>
                </a:solidFill>
              </a:defRPr>
            </a:lvl1pPr>
            <a:lvl2pPr marL="50420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840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2600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4pPr>
            <a:lvl5pPr marL="20168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5pPr>
            <a:lvl6pPr marL="25210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6pPr>
            <a:lvl7pPr marL="30252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7pPr>
            <a:lvl8pPr marL="35294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8pPr>
            <a:lvl9pPr marL="40336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lang="pt-BR" spc="95" smtClean="0"/>
              <a:t>‹nº›</a:t>
            </a:fld>
            <a:endParaRPr lang="pt-BR" spc="95" dirty="0"/>
          </a:p>
        </p:txBody>
      </p:sp>
    </p:spTree>
    <p:extLst>
      <p:ext uri="{BB962C8B-B14F-4D97-AF65-F5344CB8AC3E}">
        <p14:creationId xmlns:p14="http://schemas.microsoft.com/office/powerpoint/2010/main" val="4250717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1" y="0"/>
            <a:ext cx="10663696" cy="756285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93268" y="791920"/>
            <a:ext cx="534809" cy="644878"/>
          </a:xfrm>
          <a:prstGeom prst="rect">
            <a:avLst/>
          </a:prstGeom>
        </p:spPr>
        <p:txBody>
          <a:bodyPr vert="horz" lIns="100838" tIns="50419" rIns="100838" bIns="5041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822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046589" y="3034482"/>
            <a:ext cx="534809" cy="644878"/>
          </a:xfrm>
          <a:prstGeom prst="rect">
            <a:avLst/>
          </a:prstGeom>
        </p:spPr>
        <p:txBody>
          <a:bodyPr vert="horz" lIns="100838" tIns="50419" rIns="100838" bIns="5041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822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077" y="672256"/>
            <a:ext cx="8292878" cy="3025139"/>
          </a:xfrm>
        </p:spPr>
        <p:txBody>
          <a:bodyPr anchor="ctr">
            <a:normAutofit/>
          </a:bodyPr>
          <a:lstStyle>
            <a:lvl1pPr algn="l">
              <a:defRPr sz="3529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56196" y="3697394"/>
            <a:ext cx="8041256" cy="420158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764"/>
            </a:lvl1pPr>
            <a:lvl2pPr marL="504200" indent="0">
              <a:buFontTx/>
              <a:buNone/>
              <a:defRPr/>
            </a:lvl2pPr>
            <a:lvl3pPr marL="1008400" indent="0">
              <a:buFontTx/>
              <a:buNone/>
              <a:defRPr/>
            </a:lvl3pPr>
            <a:lvl4pPr marL="1512600" indent="0">
              <a:buFontTx/>
              <a:buNone/>
              <a:defRPr/>
            </a:lvl4pPr>
            <a:lvl5pPr marL="2016801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594" y="4789805"/>
            <a:ext cx="9089390" cy="1596602"/>
          </a:xfrm>
        </p:spPr>
        <p:txBody>
          <a:bodyPr anchor="ctr">
            <a:normAutofit/>
          </a:bodyPr>
          <a:lstStyle>
            <a:lvl1pPr marL="0" indent="0" algn="l">
              <a:buNone/>
              <a:defRPr sz="2206">
                <a:solidFill>
                  <a:schemeClr val="tx1"/>
                </a:solidFill>
              </a:defRPr>
            </a:lvl1pPr>
            <a:lvl2pPr marL="50420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840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2600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4pPr>
            <a:lvl5pPr marL="20168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5pPr>
            <a:lvl6pPr marL="25210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6pPr>
            <a:lvl7pPr marL="30252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7pPr>
            <a:lvl8pPr marL="35294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8pPr>
            <a:lvl9pPr marL="40336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lang="pt-BR" spc="95" smtClean="0"/>
              <a:t>‹nº›</a:t>
            </a:fld>
            <a:endParaRPr lang="pt-BR" spc="95" dirty="0"/>
          </a:p>
        </p:txBody>
      </p:sp>
    </p:spTree>
    <p:extLst>
      <p:ext uri="{BB962C8B-B14F-4D97-AF65-F5344CB8AC3E}">
        <p14:creationId xmlns:p14="http://schemas.microsoft.com/office/powerpoint/2010/main" val="3016515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1" y="0"/>
            <a:ext cx="10663696" cy="756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2" y="3629956"/>
            <a:ext cx="9089391" cy="1619760"/>
          </a:xfrm>
        </p:spPr>
        <p:txBody>
          <a:bodyPr anchor="b">
            <a:normAutofit/>
          </a:bodyPr>
          <a:lstStyle>
            <a:lvl1pPr algn="l">
              <a:defRPr sz="3088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670" y="5249716"/>
            <a:ext cx="9089392" cy="948830"/>
          </a:xfrm>
        </p:spPr>
        <p:txBody>
          <a:bodyPr anchor="t">
            <a:normAutofit/>
          </a:bodyPr>
          <a:lstStyle>
            <a:lvl1pPr marL="0" indent="0" algn="l">
              <a:buNone/>
              <a:defRPr sz="1985">
                <a:solidFill>
                  <a:schemeClr val="tx1"/>
                </a:solidFill>
              </a:defRPr>
            </a:lvl1pPr>
            <a:lvl2pPr marL="50420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840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2600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4pPr>
            <a:lvl5pPr marL="20168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5pPr>
            <a:lvl6pPr marL="25210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6pPr>
            <a:lvl7pPr marL="30252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7pPr>
            <a:lvl8pPr marL="35294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8pPr>
            <a:lvl9pPr marL="40336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lang="pt-BR" spc="95" smtClean="0"/>
              <a:t>‹nº›</a:t>
            </a:fld>
            <a:endParaRPr lang="pt-BR" spc="95" dirty="0"/>
          </a:p>
        </p:txBody>
      </p:sp>
    </p:spTree>
    <p:extLst>
      <p:ext uri="{BB962C8B-B14F-4D97-AF65-F5344CB8AC3E}">
        <p14:creationId xmlns:p14="http://schemas.microsoft.com/office/powerpoint/2010/main" val="4108535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1" y="0"/>
            <a:ext cx="10663696" cy="75628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93268" y="791920"/>
            <a:ext cx="534809" cy="644878"/>
          </a:xfrm>
          <a:prstGeom prst="rect">
            <a:avLst/>
          </a:prstGeom>
        </p:spPr>
        <p:txBody>
          <a:bodyPr vert="horz" lIns="100838" tIns="50419" rIns="100838" bIns="5041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822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046589" y="3034482"/>
            <a:ext cx="534809" cy="644878"/>
          </a:xfrm>
          <a:prstGeom prst="rect">
            <a:avLst/>
          </a:prstGeom>
        </p:spPr>
        <p:txBody>
          <a:bodyPr vert="horz" lIns="100838" tIns="50419" rIns="100838" bIns="5041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822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077" y="672256"/>
            <a:ext cx="8292878" cy="3025139"/>
          </a:xfrm>
        </p:spPr>
        <p:txBody>
          <a:bodyPr anchor="ctr">
            <a:normAutofit/>
          </a:bodyPr>
          <a:lstStyle>
            <a:lvl1pPr algn="l">
              <a:defRPr sz="3529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4671" y="4285615"/>
            <a:ext cx="9089391" cy="980369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206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671" y="5265985"/>
            <a:ext cx="9089391" cy="1120422"/>
          </a:xfrm>
        </p:spPr>
        <p:txBody>
          <a:bodyPr anchor="t">
            <a:normAutofit/>
          </a:bodyPr>
          <a:lstStyle>
            <a:lvl1pPr marL="0" indent="0" algn="l">
              <a:buNone/>
              <a:defRPr sz="1764">
                <a:solidFill>
                  <a:schemeClr val="tx1"/>
                </a:solidFill>
              </a:defRPr>
            </a:lvl1pPr>
            <a:lvl2pPr marL="50420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2pPr>
            <a:lvl3pPr marL="100840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2600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4pPr>
            <a:lvl5pPr marL="20168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5pPr>
            <a:lvl6pPr marL="25210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6pPr>
            <a:lvl7pPr marL="30252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7pPr>
            <a:lvl8pPr marL="35294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8pPr>
            <a:lvl9pPr marL="40336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lang="pt-BR" spc="95" smtClean="0"/>
              <a:t>‹nº›</a:t>
            </a:fld>
            <a:endParaRPr lang="pt-BR" spc="95" dirty="0"/>
          </a:p>
        </p:txBody>
      </p:sp>
    </p:spTree>
    <p:extLst>
      <p:ext uri="{BB962C8B-B14F-4D97-AF65-F5344CB8AC3E}">
        <p14:creationId xmlns:p14="http://schemas.microsoft.com/office/powerpoint/2010/main" val="7453796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1" y="0"/>
            <a:ext cx="10663696" cy="756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137" y="672256"/>
            <a:ext cx="9089391" cy="302513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088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43137" y="3865457"/>
            <a:ext cx="9089391" cy="924348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206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136" y="4789805"/>
            <a:ext cx="9089391" cy="1596602"/>
          </a:xfrm>
        </p:spPr>
        <p:txBody>
          <a:bodyPr anchor="t">
            <a:normAutofit/>
          </a:bodyPr>
          <a:lstStyle>
            <a:lvl1pPr marL="0" indent="0" algn="l">
              <a:buNone/>
              <a:defRPr sz="1764">
                <a:solidFill>
                  <a:schemeClr val="tx1"/>
                </a:solidFill>
              </a:defRPr>
            </a:lvl1pPr>
            <a:lvl2pPr marL="50420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2pPr>
            <a:lvl3pPr marL="100840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2600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4pPr>
            <a:lvl5pPr marL="20168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5pPr>
            <a:lvl6pPr marL="25210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6pPr>
            <a:lvl7pPr marL="30252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7pPr>
            <a:lvl8pPr marL="35294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8pPr>
            <a:lvl9pPr marL="40336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lang="pt-BR" spc="95" smtClean="0"/>
              <a:t>‹nº›</a:t>
            </a:fld>
            <a:endParaRPr lang="pt-BR" spc="95" dirty="0"/>
          </a:p>
        </p:txBody>
      </p:sp>
    </p:spTree>
    <p:extLst>
      <p:ext uri="{BB962C8B-B14F-4D97-AF65-F5344CB8AC3E}">
        <p14:creationId xmlns:p14="http://schemas.microsoft.com/office/powerpoint/2010/main" val="3029261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1" y="0"/>
            <a:ext cx="10663696" cy="756285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34670" y="672255"/>
            <a:ext cx="9089390" cy="1605939"/>
          </a:xfrm>
        </p:spPr>
        <p:txBody>
          <a:bodyPr>
            <a:normAutofit/>
          </a:bodyPr>
          <a:lstStyle>
            <a:lvl1pPr>
              <a:defRPr sz="308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lang="pt-BR" spc="95" smtClean="0"/>
              <a:t>‹nº›</a:t>
            </a:fld>
            <a:endParaRPr lang="pt-BR" spc="95" dirty="0"/>
          </a:p>
        </p:txBody>
      </p:sp>
    </p:spTree>
    <p:extLst>
      <p:ext uri="{BB962C8B-B14F-4D97-AF65-F5344CB8AC3E}">
        <p14:creationId xmlns:p14="http://schemas.microsoft.com/office/powerpoint/2010/main" val="35788237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1" y="0"/>
            <a:ext cx="10663696" cy="756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63344" y="672254"/>
            <a:ext cx="1960715" cy="5714154"/>
          </a:xfrm>
        </p:spPr>
        <p:txBody>
          <a:bodyPr vert="eaVert">
            <a:normAutofit/>
          </a:bodyPr>
          <a:lstStyle>
            <a:lvl1pPr>
              <a:defRPr sz="308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670" y="672254"/>
            <a:ext cx="7005187" cy="5714153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lang="pt-BR" spc="95" smtClean="0"/>
              <a:t>‹nº›</a:t>
            </a:fld>
            <a:endParaRPr lang="pt-BR" spc="95" dirty="0"/>
          </a:p>
        </p:txBody>
      </p:sp>
    </p:spTree>
    <p:extLst>
      <p:ext uri="{BB962C8B-B14F-4D97-AF65-F5344CB8AC3E}">
        <p14:creationId xmlns:p14="http://schemas.microsoft.com/office/powerpoint/2010/main" val="4116571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07899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rgbClr val="2F5497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7E7E7E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95" dirty="0"/>
              <a:t>‹nº›</a:t>
            </a:fld>
            <a:endParaRPr spc="95" dirty="0"/>
          </a:p>
        </p:txBody>
      </p:sp>
    </p:spTree>
    <p:extLst>
      <p:ext uri="{BB962C8B-B14F-4D97-AF65-F5344CB8AC3E}">
        <p14:creationId xmlns:p14="http://schemas.microsoft.com/office/powerpoint/2010/main" val="2014672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1" y="0"/>
            <a:ext cx="10663696" cy="756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8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lang="pt-BR" spc="95" smtClean="0"/>
              <a:t>‹nº›</a:t>
            </a:fld>
            <a:endParaRPr lang="pt-BR" spc="95" dirty="0"/>
          </a:p>
        </p:txBody>
      </p:sp>
    </p:spTree>
    <p:extLst>
      <p:ext uri="{BB962C8B-B14F-4D97-AF65-F5344CB8AC3E}">
        <p14:creationId xmlns:p14="http://schemas.microsoft.com/office/powerpoint/2010/main" val="6282480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0629985"/>
      </p:ext>
    </p:extLst>
  </p:cSld>
  <p:clrMapOvr>
    <a:masterClrMapping/>
  </p:clrMapOvr>
  <p:hf hdr="0" ft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7E7E7E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95" dirty="0"/>
              <a:t>‹nº›</a:t>
            </a:fld>
            <a:endParaRPr spc="95" dirty="0"/>
          </a:p>
        </p:txBody>
      </p:sp>
    </p:spTree>
    <p:extLst>
      <p:ext uri="{BB962C8B-B14F-4D97-AF65-F5344CB8AC3E}">
        <p14:creationId xmlns:p14="http://schemas.microsoft.com/office/powerpoint/2010/main" val="2836679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1" y="0"/>
            <a:ext cx="10663696" cy="756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2" y="3648630"/>
            <a:ext cx="9089390" cy="1619760"/>
          </a:xfrm>
        </p:spPr>
        <p:txBody>
          <a:bodyPr anchor="b">
            <a:normAutofit/>
          </a:bodyPr>
          <a:lstStyle>
            <a:lvl1pPr algn="l">
              <a:defRPr sz="3529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671" y="5268390"/>
            <a:ext cx="9089390" cy="948830"/>
          </a:xfrm>
        </p:spPr>
        <p:txBody>
          <a:bodyPr anchor="t">
            <a:normAutofit/>
          </a:bodyPr>
          <a:lstStyle>
            <a:lvl1pPr marL="0" indent="0" algn="l">
              <a:buNone/>
              <a:defRPr sz="1985" cap="all">
                <a:solidFill>
                  <a:schemeClr val="tx1"/>
                </a:solidFill>
              </a:defRPr>
            </a:lvl1pPr>
            <a:lvl2pPr marL="50420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840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2600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4pPr>
            <a:lvl5pPr marL="20168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5pPr>
            <a:lvl6pPr marL="25210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6pPr>
            <a:lvl7pPr marL="30252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7pPr>
            <a:lvl8pPr marL="35294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8pPr>
            <a:lvl9pPr marL="40336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lang="pt-BR" spc="95" smtClean="0"/>
              <a:t>‹nº›</a:t>
            </a:fld>
            <a:endParaRPr lang="pt-BR" spc="95" dirty="0"/>
          </a:p>
        </p:txBody>
      </p:sp>
    </p:spTree>
    <p:extLst>
      <p:ext uri="{BB962C8B-B14F-4D97-AF65-F5344CB8AC3E}">
        <p14:creationId xmlns:p14="http://schemas.microsoft.com/office/powerpoint/2010/main" val="2554667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1" y="0"/>
            <a:ext cx="10663696" cy="756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671" y="2362225"/>
            <a:ext cx="4459148" cy="402418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64913" y="2362225"/>
            <a:ext cx="4459148" cy="402418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lang="pt-BR" spc="95" smtClean="0"/>
              <a:t>‹nº›</a:t>
            </a:fld>
            <a:endParaRPr lang="pt-BR" spc="95" dirty="0"/>
          </a:p>
        </p:txBody>
      </p:sp>
    </p:spTree>
    <p:extLst>
      <p:ext uri="{BB962C8B-B14F-4D97-AF65-F5344CB8AC3E}">
        <p14:creationId xmlns:p14="http://schemas.microsoft.com/office/powerpoint/2010/main" val="2101820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1" y="0"/>
            <a:ext cx="10663696" cy="756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52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459" y="2446256"/>
            <a:ext cx="4140539" cy="635489"/>
          </a:xfrm>
        </p:spPr>
        <p:txBody>
          <a:bodyPr anchor="b">
            <a:noAutofit/>
          </a:bodyPr>
          <a:lstStyle>
            <a:lvl1pPr marL="0" indent="0">
              <a:buNone/>
              <a:defRPr sz="2647" b="0"/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670" y="3165194"/>
            <a:ext cx="4459148" cy="3221212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9393" y="2446256"/>
            <a:ext cx="4114667" cy="635489"/>
          </a:xfrm>
        </p:spPr>
        <p:txBody>
          <a:bodyPr anchor="b">
            <a:noAutofit/>
          </a:bodyPr>
          <a:lstStyle>
            <a:lvl1pPr marL="0" indent="0">
              <a:buNone/>
              <a:defRPr sz="2647" b="0"/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4912" y="3165194"/>
            <a:ext cx="4459148" cy="3221212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lang="pt-BR" spc="95" smtClean="0"/>
              <a:t>‹nº›</a:t>
            </a:fld>
            <a:endParaRPr lang="pt-BR" spc="95" dirty="0"/>
          </a:p>
        </p:txBody>
      </p:sp>
    </p:spTree>
    <p:extLst>
      <p:ext uri="{BB962C8B-B14F-4D97-AF65-F5344CB8AC3E}">
        <p14:creationId xmlns:p14="http://schemas.microsoft.com/office/powerpoint/2010/main" val="2565072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1" y="0"/>
            <a:ext cx="10663696" cy="756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1" y="672255"/>
            <a:ext cx="9089390" cy="1605939"/>
          </a:xfrm>
        </p:spPr>
        <p:txBody>
          <a:bodyPr>
            <a:normAutofit/>
          </a:bodyPr>
          <a:lstStyle>
            <a:lvl1pPr>
              <a:defRPr sz="352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lang="pt-BR" spc="95" smtClean="0"/>
              <a:t>‹nº›</a:t>
            </a:fld>
            <a:endParaRPr lang="pt-BR" spc="95" dirty="0"/>
          </a:p>
        </p:txBody>
      </p:sp>
    </p:spTree>
    <p:extLst>
      <p:ext uri="{BB962C8B-B14F-4D97-AF65-F5344CB8AC3E}">
        <p14:creationId xmlns:p14="http://schemas.microsoft.com/office/powerpoint/2010/main" val="1333087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1" y="0"/>
            <a:ext cx="10663696" cy="756285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lang="pt-BR" spc="95" smtClean="0"/>
              <a:t>‹nº›</a:t>
            </a:fld>
            <a:endParaRPr lang="pt-BR" spc="95" dirty="0"/>
          </a:p>
        </p:txBody>
      </p:sp>
    </p:spTree>
    <p:extLst>
      <p:ext uri="{BB962C8B-B14F-4D97-AF65-F5344CB8AC3E}">
        <p14:creationId xmlns:p14="http://schemas.microsoft.com/office/powerpoint/2010/main" val="2752579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1" y="0"/>
            <a:ext cx="10663696" cy="756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54" y="1717982"/>
            <a:ext cx="3348014" cy="1587263"/>
          </a:xfrm>
        </p:spPr>
        <p:txBody>
          <a:bodyPr anchor="b">
            <a:normAutofit/>
          </a:bodyPr>
          <a:lstStyle>
            <a:lvl1pPr algn="l">
              <a:defRPr sz="2647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7185" y="672255"/>
            <a:ext cx="5412160" cy="571415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9954" y="3305246"/>
            <a:ext cx="3348014" cy="2035436"/>
          </a:xfrm>
        </p:spPr>
        <p:txBody>
          <a:bodyPr anchor="t">
            <a:normAutofit/>
          </a:bodyPr>
          <a:lstStyle>
            <a:lvl1pPr marL="0" indent="0">
              <a:buNone/>
              <a:defRPr sz="1544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lang="pt-BR" spc="95" smtClean="0"/>
              <a:t>‹nº›</a:t>
            </a:fld>
            <a:endParaRPr lang="pt-BR" spc="95" dirty="0"/>
          </a:p>
        </p:txBody>
      </p:sp>
    </p:spTree>
    <p:extLst>
      <p:ext uri="{BB962C8B-B14F-4D97-AF65-F5344CB8AC3E}">
        <p14:creationId xmlns:p14="http://schemas.microsoft.com/office/powerpoint/2010/main" val="450900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1" y="0"/>
            <a:ext cx="10663696" cy="756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433" y="1914061"/>
            <a:ext cx="4791452" cy="1512570"/>
          </a:xfrm>
        </p:spPr>
        <p:txBody>
          <a:bodyPr anchor="b">
            <a:normAutofit/>
          </a:bodyPr>
          <a:lstStyle>
            <a:lvl1pPr algn="l">
              <a:defRPr sz="2647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81370" y="1008380"/>
            <a:ext cx="3742690" cy="50419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764" dirty="0"/>
            </a:lvl1pPr>
          </a:lstStyle>
          <a:p>
            <a:pPr marL="0" lvl="0" indent="0" algn="ctr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433" y="3426631"/>
            <a:ext cx="4791452" cy="2016760"/>
          </a:xfrm>
        </p:spPr>
        <p:txBody>
          <a:bodyPr anchor="t">
            <a:normAutofit/>
          </a:bodyPr>
          <a:lstStyle>
            <a:lvl1pPr marL="0" indent="0">
              <a:buNone/>
              <a:defRPr sz="1764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lang="pt-BR" spc="95" smtClean="0"/>
              <a:t>‹nº›</a:t>
            </a:fld>
            <a:endParaRPr lang="pt-BR" spc="95" dirty="0"/>
          </a:p>
        </p:txBody>
      </p:sp>
    </p:spTree>
    <p:extLst>
      <p:ext uri="{BB962C8B-B14F-4D97-AF65-F5344CB8AC3E}">
        <p14:creationId xmlns:p14="http://schemas.microsoft.com/office/powerpoint/2010/main" val="1077829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670" y="672255"/>
            <a:ext cx="9089390" cy="160593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670" y="2362225"/>
            <a:ext cx="9089390" cy="4024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9119" y="6473941"/>
            <a:ext cx="1417569" cy="4166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3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4671" y="6473941"/>
            <a:ext cx="7005336" cy="4166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3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35799" y="6473941"/>
            <a:ext cx="488262" cy="4166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3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254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lang="pt-BR" spc="95" smtClean="0"/>
              <a:t>‹nº›</a:t>
            </a:fld>
            <a:endParaRPr lang="pt-BR" spc="95" dirty="0"/>
          </a:p>
        </p:txBody>
      </p:sp>
    </p:spTree>
    <p:extLst>
      <p:ext uri="{BB962C8B-B14F-4D97-AF65-F5344CB8AC3E}">
        <p14:creationId xmlns:p14="http://schemas.microsoft.com/office/powerpoint/2010/main" val="21554442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  <p:sldLayoutId id="2147483688" r:id="rId18"/>
    <p:sldLayoutId id="2147483689" r:id="rId19"/>
    <p:sldLayoutId id="2147483690" r:id="rId20"/>
    <p:sldLayoutId id="2147483691" r:id="rId21"/>
  </p:sldLayoutIdLst>
  <p:txStyles>
    <p:titleStyle>
      <a:lvl1pPr algn="l" defTabSz="504200" rtl="0" eaLnBrk="1" latinLnBrk="0" hangingPunct="1">
        <a:spcBef>
          <a:spcPct val="0"/>
        </a:spcBef>
        <a:buNone/>
        <a:defRPr sz="3529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15125" indent="-315125" algn="l" defTabSz="504200" rtl="0" eaLnBrk="1" latinLnBrk="0" hangingPunct="1">
        <a:spcBef>
          <a:spcPts val="0"/>
        </a:spcBef>
        <a:spcAft>
          <a:spcPts val="1103"/>
        </a:spcAft>
        <a:buClr>
          <a:schemeClr val="tx1"/>
        </a:buClr>
        <a:buSzPct val="100000"/>
        <a:buFont typeface="Arial"/>
        <a:buChar char="•"/>
        <a:defRPr sz="1985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819325" indent="-315125" algn="l" defTabSz="504200" rtl="0" eaLnBrk="1" latinLnBrk="0" hangingPunct="1">
        <a:spcBef>
          <a:spcPts val="0"/>
        </a:spcBef>
        <a:spcAft>
          <a:spcPts val="1103"/>
        </a:spcAft>
        <a:buClr>
          <a:schemeClr val="tx1"/>
        </a:buClr>
        <a:buSzPct val="100000"/>
        <a:buFont typeface="Arial"/>
        <a:buChar char="•"/>
        <a:defRPr sz="1764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323525" indent="-315125" algn="l" defTabSz="504200" rtl="0" eaLnBrk="1" latinLnBrk="0" hangingPunct="1">
        <a:spcBef>
          <a:spcPts val="0"/>
        </a:spcBef>
        <a:spcAft>
          <a:spcPts val="1103"/>
        </a:spcAft>
        <a:buClr>
          <a:schemeClr val="tx1"/>
        </a:buClr>
        <a:buSzPct val="100000"/>
        <a:buFont typeface="Arial"/>
        <a:buChar char="•"/>
        <a:defRPr sz="1544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1676" indent="-189075" algn="l" defTabSz="504200" rtl="0" eaLnBrk="1" latinLnBrk="0" hangingPunct="1">
        <a:spcBef>
          <a:spcPts val="0"/>
        </a:spcBef>
        <a:spcAft>
          <a:spcPts val="1103"/>
        </a:spcAft>
        <a:buClr>
          <a:schemeClr val="tx1"/>
        </a:buClr>
        <a:buSzPct val="100000"/>
        <a:buFont typeface="Arial"/>
        <a:buChar char="•"/>
        <a:defRPr sz="132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205876" indent="-189075" algn="l" defTabSz="504200" rtl="0" eaLnBrk="1" latinLnBrk="0" hangingPunct="1">
        <a:spcBef>
          <a:spcPts val="0"/>
        </a:spcBef>
        <a:spcAft>
          <a:spcPts val="1103"/>
        </a:spcAft>
        <a:buClr>
          <a:schemeClr val="tx1"/>
        </a:buClr>
        <a:buSzPct val="100000"/>
        <a:buFont typeface="Arial"/>
        <a:buChar char="•"/>
        <a:defRPr sz="132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773101" indent="-252100" algn="l" defTabSz="504200" rtl="0" eaLnBrk="1" latinLnBrk="0" hangingPunct="1">
        <a:spcBef>
          <a:spcPts val="0"/>
        </a:spcBef>
        <a:spcAft>
          <a:spcPts val="1103"/>
        </a:spcAft>
        <a:buClr>
          <a:schemeClr val="tx1"/>
        </a:buClr>
        <a:buSzPct val="100000"/>
        <a:buFont typeface="Arial"/>
        <a:buChar char="•"/>
        <a:defRPr sz="132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277301" indent="-252100" algn="l" defTabSz="504200" rtl="0" eaLnBrk="1" latinLnBrk="0" hangingPunct="1">
        <a:spcBef>
          <a:spcPts val="0"/>
        </a:spcBef>
        <a:spcAft>
          <a:spcPts val="1103"/>
        </a:spcAft>
        <a:buClr>
          <a:schemeClr val="tx1"/>
        </a:buClr>
        <a:buSzPct val="100000"/>
        <a:buFont typeface="Arial"/>
        <a:buChar char="•"/>
        <a:defRPr sz="132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781501" indent="-252100" algn="l" defTabSz="504200" rtl="0" eaLnBrk="1" latinLnBrk="0" hangingPunct="1">
        <a:spcBef>
          <a:spcPts val="0"/>
        </a:spcBef>
        <a:spcAft>
          <a:spcPts val="1103"/>
        </a:spcAft>
        <a:buClr>
          <a:schemeClr val="tx1"/>
        </a:buClr>
        <a:buSzPct val="100000"/>
        <a:buFont typeface="Arial"/>
        <a:buChar char="•"/>
        <a:defRPr sz="132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285701" indent="-252100" algn="l" defTabSz="504200" rtl="0" eaLnBrk="1" latinLnBrk="0" hangingPunct="1">
        <a:spcBef>
          <a:spcPts val="0"/>
        </a:spcBef>
        <a:spcAft>
          <a:spcPts val="1103"/>
        </a:spcAft>
        <a:buClr>
          <a:schemeClr val="tx1"/>
        </a:buClr>
        <a:buSzPct val="100000"/>
        <a:buFont typeface="Arial"/>
        <a:buChar char="•"/>
        <a:defRPr sz="132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42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200" algn="l" defTabSz="5042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400" algn="l" defTabSz="5042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600" algn="l" defTabSz="5042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801" algn="l" defTabSz="5042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1001" algn="l" defTabSz="5042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5201" algn="l" defTabSz="5042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9401" algn="l" defTabSz="5042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3601" algn="l" defTabSz="5042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4C55A71-79F8-7644-8E6A-68CF5A74665B}"/>
              </a:ext>
            </a:extLst>
          </p:cNvPr>
          <p:cNvSpPr/>
          <p:nvPr/>
        </p:nvSpPr>
        <p:spPr>
          <a:xfrm>
            <a:off x="0" y="773906"/>
            <a:ext cx="10693400" cy="6015038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105" dirty="0"/>
          </a:p>
        </p:txBody>
      </p:sp>
      <p:pic>
        <p:nvPicPr>
          <p:cNvPr id="14" name="Picture 10">
            <a:extLst>
              <a:ext uri="{FF2B5EF4-FFF2-40B4-BE49-F238E27FC236}">
                <a16:creationId xmlns:a16="http://schemas.microsoft.com/office/drawing/2014/main" id="{D10B5C5D-54C1-6342-A622-DD583752F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606" y="1952602"/>
            <a:ext cx="3490275" cy="2692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E6179996-68E6-1A4F-89BF-BF27B8F2B809}"/>
              </a:ext>
            </a:extLst>
          </p:cNvPr>
          <p:cNvSpPr txBox="1">
            <a:spLocks/>
          </p:cNvSpPr>
          <p:nvPr/>
        </p:nvSpPr>
        <p:spPr>
          <a:xfrm>
            <a:off x="5103965" y="2131948"/>
            <a:ext cx="5018053" cy="907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kumimoji="0" lang="en-US" sz="3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703020202090204" pitchFamily="34" charset="0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69340">
              <a:defRPr/>
            </a:pPr>
            <a:r>
              <a:rPr lang="pt-BR" sz="3275" dirty="0"/>
              <a:t>RI - Reunião </a:t>
            </a:r>
            <a:r>
              <a:rPr lang="pt-BR" sz="3275"/>
              <a:t>de Integração  </a:t>
            </a:r>
            <a:r>
              <a:rPr lang="pt-BR" sz="3275" dirty="0"/>
              <a:t>2023</a:t>
            </a:r>
            <a:endParaRPr lang="en-US" sz="3275" dirty="0"/>
          </a:p>
        </p:txBody>
      </p:sp>
      <p:pic>
        <p:nvPicPr>
          <p:cNvPr id="8" name="Picture 1" descr="LOGO_SENAI_BRANCO.png">
            <a:extLst>
              <a:ext uri="{FF2B5EF4-FFF2-40B4-BE49-F238E27FC236}">
                <a16:creationId xmlns:a16="http://schemas.microsoft.com/office/drawing/2014/main" id="{2BC300C7-18F0-9041-ABFE-96D5DE11C9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987" y="5457450"/>
            <a:ext cx="1861905" cy="8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E6179996-68E6-1A4F-89BF-BF27B8F2B809}"/>
              </a:ext>
            </a:extLst>
          </p:cNvPr>
          <p:cNvSpPr txBox="1">
            <a:spLocks/>
          </p:cNvSpPr>
          <p:nvPr/>
        </p:nvSpPr>
        <p:spPr>
          <a:xfrm>
            <a:off x="1039606" y="5617543"/>
            <a:ext cx="5018053" cy="6116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kumimoji="0" lang="en-US" sz="3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703020202090204" pitchFamily="34" charset="0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69299">
              <a:lnSpc>
                <a:spcPct val="100000"/>
              </a:lnSpc>
              <a:spcBef>
                <a:spcPts val="0"/>
              </a:spcBef>
              <a:defRPr/>
            </a:pPr>
            <a:r>
              <a:rPr lang="pt-BR" sz="1403" b="1" dirty="0"/>
              <a:t>FIRJAN SENAI Maracanã</a:t>
            </a:r>
          </a:p>
          <a:p>
            <a:pPr defTabSz="1069299">
              <a:lnSpc>
                <a:spcPct val="100000"/>
              </a:lnSpc>
              <a:spcBef>
                <a:spcPts val="0"/>
              </a:spcBef>
              <a:defRPr/>
            </a:pPr>
            <a:r>
              <a:rPr lang="pt-BR" sz="1286" dirty="0"/>
              <a:t>Equipe Técnico Pedagógica</a:t>
            </a:r>
          </a:p>
          <a:p>
            <a:pPr defTabSz="1069299">
              <a:lnSpc>
                <a:spcPct val="100000"/>
              </a:lnSpc>
              <a:spcBef>
                <a:spcPts val="0"/>
              </a:spcBef>
              <a:defRPr/>
            </a:pPr>
            <a:endParaRPr lang="pt-BR" sz="1286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5B13346-4218-4CC9-A654-5B632DDD4E84}"/>
              </a:ext>
            </a:extLst>
          </p:cNvPr>
          <p:cNvSpPr txBox="1"/>
          <p:nvPr/>
        </p:nvSpPr>
        <p:spPr>
          <a:xfrm>
            <a:off x="4737100" y="3552825"/>
            <a:ext cx="518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Metodologia SENAI de Educação Profissional</a:t>
            </a:r>
          </a:p>
        </p:txBody>
      </p:sp>
    </p:spTree>
    <p:extLst>
      <p:ext uri="{BB962C8B-B14F-4D97-AF65-F5344CB8AC3E}">
        <p14:creationId xmlns:p14="http://schemas.microsoft.com/office/powerpoint/2010/main" val="3275527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D18A2C9-51A1-0C2B-043F-105C77C50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700" y="504825"/>
            <a:ext cx="1876687" cy="5906324"/>
          </a:xfrm>
          <a:prstGeom prst="rect">
            <a:avLst/>
          </a:prstGeom>
        </p:spPr>
      </p:pic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635A69AA-DD5A-C537-A05F-D7E84E1CFE59}"/>
              </a:ext>
            </a:extLst>
          </p:cNvPr>
          <p:cNvSpPr txBox="1"/>
          <p:nvPr/>
        </p:nvSpPr>
        <p:spPr>
          <a:xfrm>
            <a:off x="927100" y="352425"/>
            <a:ext cx="7344410" cy="1361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kumimoji="0" lang="en-US" sz="3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69340">
              <a:defRPr/>
            </a:pPr>
            <a:r>
              <a:rPr lang="pt-BR" altLang="en-US" sz="3275" dirty="0"/>
              <a:t>Sejam Bem-Vindos ao curso de Qualificação Profissional do SENAI Maracanã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8C08C1ED-E59C-8ADE-84CD-921DB0815B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344215"/>
              </p:ext>
            </p:extLst>
          </p:nvPr>
        </p:nvGraphicFramePr>
        <p:xfrm>
          <a:off x="165100" y="2409825"/>
          <a:ext cx="8106411" cy="1981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3094">
                  <a:extLst>
                    <a:ext uri="{9D8B030D-6E8A-4147-A177-3AD203B41FA5}">
                      <a16:colId xmlns:a16="http://schemas.microsoft.com/office/drawing/2014/main" val="1918975093"/>
                    </a:ext>
                  </a:extLst>
                </a:gridCol>
                <a:gridCol w="1314631">
                  <a:extLst>
                    <a:ext uri="{9D8B030D-6E8A-4147-A177-3AD203B41FA5}">
                      <a16:colId xmlns:a16="http://schemas.microsoft.com/office/drawing/2014/main" val="3335109374"/>
                    </a:ext>
                  </a:extLst>
                </a:gridCol>
                <a:gridCol w="800010">
                  <a:extLst>
                    <a:ext uri="{9D8B030D-6E8A-4147-A177-3AD203B41FA5}">
                      <a16:colId xmlns:a16="http://schemas.microsoft.com/office/drawing/2014/main" val="3742867738"/>
                    </a:ext>
                  </a:extLst>
                </a:gridCol>
                <a:gridCol w="878199">
                  <a:extLst>
                    <a:ext uri="{9D8B030D-6E8A-4147-A177-3AD203B41FA5}">
                      <a16:colId xmlns:a16="http://schemas.microsoft.com/office/drawing/2014/main" val="3117877511"/>
                    </a:ext>
                  </a:extLst>
                </a:gridCol>
                <a:gridCol w="1260380">
                  <a:extLst>
                    <a:ext uri="{9D8B030D-6E8A-4147-A177-3AD203B41FA5}">
                      <a16:colId xmlns:a16="http://schemas.microsoft.com/office/drawing/2014/main" val="3787159664"/>
                    </a:ext>
                  </a:extLst>
                </a:gridCol>
                <a:gridCol w="773313">
                  <a:extLst>
                    <a:ext uri="{9D8B030D-6E8A-4147-A177-3AD203B41FA5}">
                      <a16:colId xmlns:a16="http://schemas.microsoft.com/office/drawing/2014/main" val="1782874013"/>
                    </a:ext>
                  </a:extLst>
                </a:gridCol>
                <a:gridCol w="842879">
                  <a:extLst>
                    <a:ext uri="{9D8B030D-6E8A-4147-A177-3AD203B41FA5}">
                      <a16:colId xmlns:a16="http://schemas.microsoft.com/office/drawing/2014/main" val="3174902239"/>
                    </a:ext>
                  </a:extLst>
                </a:gridCol>
                <a:gridCol w="563905">
                  <a:extLst>
                    <a:ext uri="{9D8B030D-6E8A-4147-A177-3AD203B41FA5}">
                      <a16:colId xmlns:a16="http://schemas.microsoft.com/office/drawing/2014/main" val="2985951878"/>
                    </a:ext>
                  </a:extLst>
                </a:gridCol>
              </a:tblGrid>
              <a:tr h="103274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Cursos</a:t>
                      </a:r>
                      <a:endParaRPr lang="pt-BR" sz="1200" b="1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5" marR="7685" marT="76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Turmas</a:t>
                      </a:r>
                      <a:endParaRPr lang="pt-BR" sz="1200" b="1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5" marR="7685" marT="76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Dias</a:t>
                      </a:r>
                      <a:endParaRPr lang="pt-BR" sz="1200" b="1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5" marR="7685" marT="76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Horário de Aula</a:t>
                      </a:r>
                      <a:endParaRPr lang="pt-BR" sz="1200" b="1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5" marR="7685" marT="76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Horário autoestudo indicado</a:t>
                      </a:r>
                      <a:endParaRPr lang="pt-BR" sz="1200" b="1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5" marR="7685" marT="76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Data de Início</a:t>
                      </a:r>
                      <a:endParaRPr lang="pt-BR" sz="1200" b="1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5" marR="7685" marT="7685" marB="0" anchor="ctr"/>
                </a:tc>
                <a:tc>
                  <a:txBody>
                    <a:bodyPr/>
                    <a:lstStyle/>
                    <a:p>
                      <a:pPr marL="0" algn="ctr" defTabSz="504200" rtl="0" eaLnBrk="1" fontAlgn="ctr" latinLnBrk="0" hangingPunct="1"/>
                      <a:r>
                        <a:rPr lang="pt-BR" sz="1200" u="none" strike="noStrike" kern="1200" dirty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Previsão de Término</a:t>
                      </a:r>
                    </a:p>
                  </a:txBody>
                  <a:tcPr marL="7685" marR="7685" marT="76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solidFill>
                            <a:srgbClr val="00B0F0"/>
                          </a:solidFill>
                          <a:effectLst/>
                        </a:rPr>
                        <a:t>Formato</a:t>
                      </a:r>
                      <a:endParaRPr lang="pt-BR" sz="1200" b="1" i="0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5" marR="7685" marT="7685" marB="0" anchor="ctr"/>
                </a:tc>
                <a:extLst>
                  <a:ext uri="{0D108BD9-81ED-4DB2-BD59-A6C34878D82A}">
                    <a16:rowId xmlns:a16="http://schemas.microsoft.com/office/drawing/2014/main" val="2054672895"/>
                  </a:ext>
                </a:extLst>
              </a:tr>
              <a:tr h="948454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 dirty="0">
                          <a:effectLst/>
                        </a:rPr>
                        <a:t>Programador Front-</a:t>
                      </a:r>
                      <a:r>
                        <a:rPr lang="pt-BR" sz="1100" u="none" strike="noStrike" dirty="0" err="1">
                          <a:effectLst/>
                        </a:rPr>
                        <a:t>End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5" marR="7685" marT="76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QUA02492023O024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5" marR="7685" marT="76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2ª a 6ª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5" marR="7685" marT="76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18 às 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5" marR="7685" marT="76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20 às 22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5" marR="7685" marT="76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02/10/2023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5" marR="7685" marT="76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11/12/2023</a:t>
                      </a:r>
                    </a:p>
                  </a:txBody>
                  <a:tcPr marL="7685" marR="7685" marT="76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50% 50%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85" marR="7685" marT="7685" marB="0" anchor="ctr"/>
                </a:tc>
                <a:extLst>
                  <a:ext uri="{0D108BD9-81ED-4DB2-BD59-A6C34878D82A}">
                    <a16:rowId xmlns:a16="http://schemas.microsoft.com/office/drawing/2014/main" val="2716282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3169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D18A2C9-51A1-0C2B-043F-105C77C50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700" y="504825"/>
            <a:ext cx="1876687" cy="5906324"/>
          </a:xfrm>
          <a:prstGeom prst="rect">
            <a:avLst/>
          </a:prstGeom>
        </p:spPr>
      </p:pic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635A69AA-DD5A-C537-A05F-D7E84E1CFE59}"/>
              </a:ext>
            </a:extLst>
          </p:cNvPr>
          <p:cNvSpPr txBox="1"/>
          <p:nvPr/>
        </p:nvSpPr>
        <p:spPr>
          <a:xfrm>
            <a:off x="927100" y="352425"/>
            <a:ext cx="7344410" cy="907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kumimoji="0" lang="en-US" sz="3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69340">
              <a:defRPr/>
            </a:pPr>
            <a:r>
              <a:rPr lang="pt-BR" altLang="en-US" sz="3275" dirty="0"/>
              <a:t>AVA - Ambiente Virtual de Aprendizagem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30B81B4-F906-4266-C810-E4DDDA75B80E}"/>
              </a:ext>
            </a:extLst>
          </p:cNvPr>
          <p:cNvSpPr txBox="1"/>
          <p:nvPr/>
        </p:nvSpPr>
        <p:spPr>
          <a:xfrm>
            <a:off x="1308100" y="1647825"/>
            <a:ext cx="609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Trebuchet MS" panose="020B0603020202020204" pitchFamily="34" charset="0"/>
                <a:ea typeface="Calibri" panose="020F0502020204030204" pitchFamily="34" charset="0"/>
              </a:rPr>
              <a:t>Para acessar a plataforma, s</a:t>
            </a:r>
            <a:r>
              <a:rPr lang="pt-BR" sz="1800" dirty="0"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erá necessário acessar o https://meusenai.senai.br/ e, dentro da plataforma, acessar o Google </a:t>
            </a:r>
            <a:r>
              <a:rPr lang="pt-BR" sz="1800" dirty="0" err="1"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Classroom</a:t>
            </a:r>
            <a:r>
              <a:rPr lang="pt-BR" sz="1800" dirty="0"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0287A20-E798-63B6-C08D-95F767D8C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198" y="2943225"/>
            <a:ext cx="7082102" cy="362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971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1443" y="1598060"/>
            <a:ext cx="8301414" cy="21814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96129" y="739483"/>
            <a:ext cx="5767070" cy="875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20" dirty="0">
                <a:solidFill>
                  <a:schemeClr val="tx1"/>
                </a:solidFill>
              </a:rPr>
              <a:t>Possibilidades </a:t>
            </a:r>
            <a:r>
              <a:rPr sz="2800" spc="140" dirty="0">
                <a:solidFill>
                  <a:schemeClr val="tx1"/>
                </a:solidFill>
              </a:rPr>
              <a:t>de </a:t>
            </a:r>
            <a:r>
              <a:rPr sz="2800" spc="70" dirty="0">
                <a:solidFill>
                  <a:schemeClr val="tx1"/>
                </a:solidFill>
              </a:rPr>
              <a:t>estratégias </a:t>
            </a:r>
            <a:r>
              <a:rPr sz="2800" spc="140" dirty="0">
                <a:solidFill>
                  <a:schemeClr val="tx1"/>
                </a:solidFill>
              </a:rPr>
              <a:t>de</a:t>
            </a:r>
            <a:r>
              <a:rPr sz="2800" spc="-465" dirty="0">
                <a:solidFill>
                  <a:schemeClr val="tx1"/>
                </a:solidFill>
              </a:rPr>
              <a:t> </a:t>
            </a:r>
            <a:r>
              <a:rPr sz="2800" spc="70" dirty="0">
                <a:solidFill>
                  <a:schemeClr val="tx1"/>
                </a:solidFill>
              </a:rPr>
              <a:t>ensino</a:t>
            </a:r>
            <a:endParaRPr sz="2800" dirty="0">
              <a:solidFill>
                <a:schemeClr val="tx1"/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95" dirty="0"/>
              <a:t>4</a:t>
            </a:fld>
            <a:endParaRPr spc="95" dirty="0"/>
          </a:p>
        </p:txBody>
      </p:sp>
      <p:sp>
        <p:nvSpPr>
          <p:cNvPr id="4" name="object 4"/>
          <p:cNvSpPr/>
          <p:nvPr/>
        </p:nvSpPr>
        <p:spPr>
          <a:xfrm>
            <a:off x="8752332" y="772668"/>
            <a:ext cx="1940560" cy="3007360"/>
          </a:xfrm>
          <a:custGeom>
            <a:avLst/>
            <a:gdLst/>
            <a:ahLst/>
            <a:cxnLst/>
            <a:rect l="l" t="t" r="r" b="b"/>
            <a:pathLst>
              <a:path w="1940559" h="3007360">
                <a:moveTo>
                  <a:pt x="0" y="0"/>
                </a:moveTo>
                <a:lnTo>
                  <a:pt x="1940052" y="0"/>
                </a:lnTo>
                <a:lnTo>
                  <a:pt x="1940052" y="3006852"/>
                </a:lnTo>
                <a:lnTo>
                  <a:pt x="0" y="3006852"/>
                </a:lnTo>
                <a:lnTo>
                  <a:pt x="0" y="0"/>
                </a:lnTo>
                <a:close/>
              </a:path>
            </a:pathLst>
          </a:custGeom>
          <a:solidFill>
            <a:srgbClr val="90C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27547" y="2551176"/>
            <a:ext cx="5164835" cy="12298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3923" y="3779520"/>
            <a:ext cx="8301414" cy="24109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752332" y="3779520"/>
            <a:ext cx="1940560" cy="3007360"/>
          </a:xfrm>
          <a:custGeom>
            <a:avLst/>
            <a:gdLst/>
            <a:ahLst/>
            <a:cxnLst/>
            <a:rect l="l" t="t" r="r" b="b"/>
            <a:pathLst>
              <a:path w="1940559" h="3007359">
                <a:moveTo>
                  <a:pt x="0" y="0"/>
                </a:moveTo>
                <a:lnTo>
                  <a:pt x="1940052" y="0"/>
                </a:lnTo>
                <a:lnTo>
                  <a:pt x="1940052" y="3006852"/>
                </a:lnTo>
                <a:lnTo>
                  <a:pt x="0" y="3006852"/>
                </a:lnTo>
                <a:lnTo>
                  <a:pt x="0" y="0"/>
                </a:lnTo>
                <a:close/>
              </a:path>
            </a:pathLst>
          </a:custGeom>
          <a:solidFill>
            <a:srgbClr val="90C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36380" y="5759196"/>
            <a:ext cx="1164335" cy="5044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27547" y="3776472"/>
            <a:ext cx="5164835" cy="25603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Box 138">
            <a:extLst>
              <a:ext uri="{FF2B5EF4-FFF2-40B4-BE49-F238E27FC236}">
                <a16:creationId xmlns:a16="http://schemas.microsoft.com/office/drawing/2014/main" id="{CE43F4F4-2879-6E41-A838-DE35387BDD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509" y="6265413"/>
            <a:ext cx="421423" cy="144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17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7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7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3497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3497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3497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34975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fld id="{60501F74-506C-3C4F-AAA0-409A7212CA41}" type="slidenum">
              <a:rPr lang="en-US" altLang="en-US" sz="936" b="1">
                <a:solidFill>
                  <a:schemeClr val="bg1">
                    <a:lumMod val="50000"/>
                  </a:schemeClr>
                </a:solidFill>
                <a:latin typeface="Trebuchet MS" panose="020B0703020202090204" pitchFamily="34" charset="0"/>
              </a:rPr>
              <a:t>5</a:t>
            </a:fld>
            <a:endParaRPr lang="en-US" altLang="en-US" sz="936" b="1" dirty="0">
              <a:solidFill>
                <a:schemeClr val="bg1">
                  <a:lumMod val="50000"/>
                </a:schemeClr>
              </a:solidFill>
              <a:latin typeface="Trebuchet MS" panose="020B0703020202090204" pitchFamily="34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B2AE8C8-EA55-244F-9E80-318280DFB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7777" y="5774056"/>
            <a:ext cx="1146505" cy="491358"/>
          </a:xfrm>
          <a:prstGeom prst="rect">
            <a:avLst/>
          </a:prstGeom>
        </p:spPr>
      </p:pic>
      <p:sp>
        <p:nvSpPr>
          <p:cNvPr id="100" name="Subtitle 2">
            <a:extLst>
              <a:ext uri="{FF2B5EF4-FFF2-40B4-BE49-F238E27FC236}">
                <a16:creationId xmlns:a16="http://schemas.microsoft.com/office/drawing/2014/main" id="{C553A0AD-4241-FD48-8FB9-B026D831F554}"/>
              </a:ext>
            </a:extLst>
          </p:cNvPr>
          <p:cNvSpPr txBox="1">
            <a:spLocks/>
          </p:cNvSpPr>
          <p:nvPr/>
        </p:nvSpPr>
        <p:spPr>
          <a:xfrm>
            <a:off x="2625722" y="2151110"/>
            <a:ext cx="1763859" cy="215893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14400" rtl="0" eaLnBrk="1" fontAlgn="t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3" dirty="0">
                <a:solidFill>
                  <a:schemeClr val="bg1"/>
                </a:solidFill>
                <a:latin typeface="Trebuchet MS" panose="020B0703020202090204" pitchFamily="34" charset="0"/>
              </a:rPr>
              <a:t>SENAI</a:t>
            </a:r>
          </a:p>
        </p:txBody>
      </p:sp>
      <p:sp>
        <p:nvSpPr>
          <p:cNvPr id="102" name="Subtitle 2">
            <a:extLst>
              <a:ext uri="{FF2B5EF4-FFF2-40B4-BE49-F238E27FC236}">
                <a16:creationId xmlns:a16="http://schemas.microsoft.com/office/drawing/2014/main" id="{B5D26664-3F71-044A-BCD4-99640A2A568B}"/>
              </a:ext>
            </a:extLst>
          </p:cNvPr>
          <p:cNvSpPr txBox="1">
            <a:spLocks/>
          </p:cNvSpPr>
          <p:nvPr/>
        </p:nvSpPr>
        <p:spPr>
          <a:xfrm>
            <a:off x="6032176" y="2151110"/>
            <a:ext cx="1763859" cy="215893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14400" rtl="0" eaLnBrk="1" fontAlgn="t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3" dirty="0">
                <a:solidFill>
                  <a:schemeClr val="bg1"/>
                </a:solidFill>
                <a:latin typeface="Trebuchet MS" panose="020B0703020202090204" pitchFamily="34" charset="0"/>
              </a:rPr>
              <a:t>MEC</a:t>
            </a:r>
          </a:p>
        </p:txBody>
      </p:sp>
      <p:sp>
        <p:nvSpPr>
          <p:cNvPr id="104" name="Subtitle 2">
            <a:extLst>
              <a:ext uri="{FF2B5EF4-FFF2-40B4-BE49-F238E27FC236}">
                <a16:creationId xmlns:a16="http://schemas.microsoft.com/office/drawing/2014/main" id="{51C1C499-22CF-F741-9932-79E7556B881B}"/>
              </a:ext>
            </a:extLst>
          </p:cNvPr>
          <p:cNvSpPr txBox="1">
            <a:spLocks/>
          </p:cNvSpPr>
          <p:nvPr/>
        </p:nvSpPr>
        <p:spPr>
          <a:xfrm>
            <a:off x="7804524" y="3805561"/>
            <a:ext cx="1763859" cy="215893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14400" rtl="0" eaLnBrk="1" fontAlgn="t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3" dirty="0">
                <a:solidFill>
                  <a:schemeClr val="bg1"/>
                </a:solidFill>
                <a:latin typeface="Trebuchet MS" panose="020B0703020202090204" pitchFamily="34" charset="0"/>
              </a:rPr>
              <a:t>MM/AA</a:t>
            </a: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C553A0AD-4241-FD48-8FB9-B026D831F554}"/>
              </a:ext>
            </a:extLst>
          </p:cNvPr>
          <p:cNvSpPr txBox="1">
            <a:spLocks/>
          </p:cNvSpPr>
          <p:nvPr/>
        </p:nvSpPr>
        <p:spPr>
          <a:xfrm>
            <a:off x="2625722" y="3932388"/>
            <a:ext cx="1763859" cy="215893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14400" rtl="0" eaLnBrk="1" fontAlgn="t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3" dirty="0">
                <a:solidFill>
                  <a:schemeClr val="bg1"/>
                </a:solidFill>
                <a:latin typeface="Trebuchet MS" panose="020B0703020202090204" pitchFamily="34" charset="0"/>
              </a:rPr>
              <a:t>SENAI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B5D26664-3F71-044A-BCD4-99640A2A568B}"/>
              </a:ext>
            </a:extLst>
          </p:cNvPr>
          <p:cNvSpPr txBox="1">
            <a:spLocks/>
          </p:cNvSpPr>
          <p:nvPr/>
        </p:nvSpPr>
        <p:spPr>
          <a:xfrm>
            <a:off x="6032176" y="3932388"/>
            <a:ext cx="1763859" cy="215893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marL="0" marR="0" indent="0" algn="l" defTabSz="914400" rtl="0" eaLnBrk="1" fontAlgn="t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3" dirty="0">
                <a:solidFill>
                  <a:schemeClr val="bg1"/>
                </a:solidFill>
                <a:latin typeface="Trebuchet MS" panose="020B0703020202090204" pitchFamily="34" charset="0"/>
              </a:rPr>
              <a:t>MEC¹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5FFB50B-40A4-43EC-B0D4-7E5292BF22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958" y="1661816"/>
            <a:ext cx="7049484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966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38488" y="772668"/>
            <a:ext cx="1454150" cy="3007360"/>
          </a:xfrm>
          <a:custGeom>
            <a:avLst/>
            <a:gdLst/>
            <a:ahLst/>
            <a:cxnLst/>
            <a:rect l="l" t="t" r="r" b="b"/>
            <a:pathLst>
              <a:path w="1454150" h="3007360">
                <a:moveTo>
                  <a:pt x="0" y="0"/>
                </a:moveTo>
                <a:lnTo>
                  <a:pt x="1453896" y="0"/>
                </a:lnTo>
                <a:lnTo>
                  <a:pt x="1453896" y="3006852"/>
                </a:lnTo>
                <a:lnTo>
                  <a:pt x="0" y="3006852"/>
                </a:lnTo>
                <a:lnTo>
                  <a:pt x="0" y="0"/>
                </a:lnTo>
                <a:close/>
              </a:path>
            </a:pathLst>
          </a:custGeom>
          <a:solidFill>
            <a:srgbClr val="90C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4670" y="1180881"/>
            <a:ext cx="9089390" cy="588687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277620">
              <a:lnSpc>
                <a:spcPct val="100000"/>
              </a:lnSpc>
              <a:spcBef>
                <a:spcPts val="885"/>
              </a:spcBef>
            </a:pPr>
            <a:r>
              <a:rPr spc="135" dirty="0"/>
              <a:t>Modalidade:</a:t>
            </a:r>
            <a:r>
              <a:rPr spc="125" dirty="0"/>
              <a:t> </a:t>
            </a:r>
            <a:r>
              <a:rPr spc="130" dirty="0" err="1"/>
              <a:t>Qualificação</a:t>
            </a:r>
            <a:endParaRPr spc="130" dirty="0"/>
          </a:p>
        </p:txBody>
      </p:sp>
      <p:sp>
        <p:nvSpPr>
          <p:cNvPr id="4" name="object 4"/>
          <p:cNvSpPr txBox="1"/>
          <p:nvPr/>
        </p:nvSpPr>
        <p:spPr>
          <a:xfrm>
            <a:off x="473477" y="1642734"/>
            <a:ext cx="3809365" cy="775335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sz="1600" spc="95" dirty="0">
                <a:solidFill>
                  <a:srgbClr val="BF0000"/>
                </a:solidFill>
                <a:latin typeface="Times New Roman"/>
                <a:cs typeface="Times New Roman"/>
              </a:rPr>
              <a:t>Definições </a:t>
            </a:r>
            <a:r>
              <a:rPr sz="1600" spc="135" dirty="0">
                <a:solidFill>
                  <a:srgbClr val="BF0000"/>
                </a:solidFill>
                <a:latin typeface="Times New Roman"/>
                <a:cs typeface="Times New Roman"/>
              </a:rPr>
              <a:t>para</a:t>
            </a:r>
            <a:r>
              <a:rPr sz="1600" spc="105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1600" spc="130" dirty="0">
                <a:solidFill>
                  <a:srgbClr val="BF0000"/>
                </a:solidFill>
                <a:latin typeface="Times New Roman"/>
                <a:cs typeface="Times New Roman"/>
              </a:rPr>
              <a:t>aprovação: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1600" spc="35" dirty="0">
                <a:latin typeface="Times New Roman"/>
                <a:cs typeface="Times New Roman"/>
              </a:rPr>
              <a:t>Anexo </a:t>
            </a:r>
            <a:r>
              <a:rPr sz="1600" spc="-80" dirty="0">
                <a:latin typeface="Times New Roman"/>
                <a:cs typeface="Times New Roman"/>
              </a:rPr>
              <a:t>III </a:t>
            </a:r>
            <a:r>
              <a:rPr sz="1600" spc="-204" dirty="0">
                <a:latin typeface="Times New Roman"/>
                <a:cs typeface="Times New Roman"/>
              </a:rPr>
              <a:t>– </a:t>
            </a:r>
            <a:r>
              <a:rPr sz="1600" spc="85" dirty="0">
                <a:latin typeface="Times New Roman"/>
                <a:cs typeface="Times New Roman"/>
              </a:rPr>
              <a:t>Regimento </a:t>
            </a:r>
            <a:r>
              <a:rPr sz="1600" spc="60" dirty="0">
                <a:latin typeface="Times New Roman"/>
                <a:cs typeface="Times New Roman"/>
              </a:rPr>
              <a:t>Escolar </a:t>
            </a:r>
            <a:r>
              <a:rPr sz="1600" spc="65" dirty="0">
                <a:latin typeface="Times New Roman"/>
                <a:cs typeface="Times New Roman"/>
              </a:rPr>
              <a:t>- </a:t>
            </a:r>
            <a:r>
              <a:rPr sz="1600" spc="60" dirty="0">
                <a:latin typeface="Times New Roman"/>
                <a:cs typeface="Times New Roman"/>
              </a:rPr>
              <a:t>Artigo</a:t>
            </a:r>
            <a:r>
              <a:rPr sz="1600" spc="-85" dirty="0">
                <a:latin typeface="Times New Roman"/>
                <a:cs typeface="Times New Roman"/>
              </a:rPr>
              <a:t> </a:t>
            </a:r>
            <a:r>
              <a:rPr sz="1600" spc="50" dirty="0">
                <a:latin typeface="Times New Roman"/>
                <a:cs typeface="Times New Roman"/>
              </a:rPr>
              <a:t>66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238488" y="3779520"/>
            <a:ext cx="1454150" cy="3007360"/>
          </a:xfrm>
          <a:custGeom>
            <a:avLst/>
            <a:gdLst/>
            <a:ahLst/>
            <a:cxnLst/>
            <a:rect l="l" t="t" r="r" b="b"/>
            <a:pathLst>
              <a:path w="1454150" h="3007359">
                <a:moveTo>
                  <a:pt x="0" y="0"/>
                </a:moveTo>
                <a:lnTo>
                  <a:pt x="1453896" y="0"/>
                </a:lnTo>
                <a:lnTo>
                  <a:pt x="1453896" y="3006852"/>
                </a:lnTo>
                <a:lnTo>
                  <a:pt x="0" y="3006852"/>
                </a:lnTo>
                <a:lnTo>
                  <a:pt x="0" y="0"/>
                </a:lnTo>
                <a:close/>
              </a:path>
            </a:pathLst>
          </a:custGeom>
          <a:solidFill>
            <a:srgbClr val="90C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479280" y="5838444"/>
            <a:ext cx="970787" cy="554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517288" y="6378903"/>
            <a:ext cx="7747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55" dirty="0">
                <a:solidFill>
                  <a:srgbClr val="7E7E7E"/>
                </a:solidFill>
                <a:latin typeface="Times New Roman"/>
                <a:cs typeface="Times New Roman"/>
              </a:rPr>
              <a:t>5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9088" y="4426585"/>
            <a:ext cx="7662545" cy="1699895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sz="1600" spc="114" dirty="0">
                <a:latin typeface="Times New Roman"/>
                <a:cs typeface="Times New Roman"/>
              </a:rPr>
              <a:t>Haverá </a:t>
            </a:r>
            <a:r>
              <a:rPr sz="1600" spc="135" dirty="0">
                <a:latin typeface="Times New Roman"/>
                <a:cs typeface="Times New Roman"/>
              </a:rPr>
              <a:t>para </a:t>
            </a:r>
            <a:r>
              <a:rPr sz="1600" spc="140" dirty="0">
                <a:latin typeface="Times New Roman"/>
                <a:cs typeface="Times New Roman"/>
              </a:rPr>
              <a:t>cada </a:t>
            </a:r>
            <a:r>
              <a:rPr sz="1600" spc="145" dirty="0">
                <a:latin typeface="Times New Roman"/>
                <a:cs typeface="Times New Roman"/>
              </a:rPr>
              <a:t>unidade </a:t>
            </a:r>
            <a:r>
              <a:rPr sz="1600" spc="125" dirty="0">
                <a:latin typeface="Times New Roman"/>
                <a:cs typeface="Times New Roman"/>
              </a:rPr>
              <a:t>curricular </a:t>
            </a:r>
            <a:r>
              <a:rPr sz="1600" spc="155" dirty="0">
                <a:latin typeface="Times New Roman"/>
                <a:cs typeface="Times New Roman"/>
              </a:rPr>
              <a:t>03 </a:t>
            </a:r>
            <a:r>
              <a:rPr sz="1600" spc="120" dirty="0">
                <a:latin typeface="Times New Roman"/>
                <a:cs typeface="Times New Roman"/>
              </a:rPr>
              <a:t>avaliações, </a:t>
            </a:r>
            <a:r>
              <a:rPr sz="1600" spc="175" dirty="0">
                <a:latin typeface="Times New Roman"/>
                <a:cs typeface="Times New Roman"/>
              </a:rPr>
              <a:t>que </a:t>
            </a:r>
            <a:r>
              <a:rPr sz="1600" spc="135" dirty="0">
                <a:latin typeface="Times New Roman"/>
                <a:cs typeface="Times New Roman"/>
              </a:rPr>
              <a:t>totalizará </a:t>
            </a:r>
            <a:r>
              <a:rPr sz="1600" spc="155" dirty="0">
                <a:latin typeface="Times New Roman"/>
                <a:cs typeface="Times New Roman"/>
              </a:rPr>
              <a:t>100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145" dirty="0">
                <a:latin typeface="Times New Roman"/>
                <a:cs typeface="Times New Roman"/>
              </a:rPr>
              <a:t>pontos.</a:t>
            </a:r>
            <a:endParaRPr sz="1600" dirty="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920"/>
              </a:spcBef>
              <a:buFont typeface="Arial" panose="020B0604020202020204" pitchFamily="34" charset="0"/>
              <a:buChar char="•"/>
              <a:tabLst>
                <a:tab pos="263525" algn="l"/>
                <a:tab pos="264160" algn="l"/>
              </a:tabLst>
            </a:pPr>
            <a:r>
              <a:rPr sz="1400" spc="170" dirty="0">
                <a:latin typeface="Times New Roman"/>
                <a:cs typeface="Times New Roman"/>
              </a:rPr>
              <a:t>1ª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85" dirty="0">
                <a:latin typeface="Times New Roman"/>
                <a:cs typeface="Times New Roman"/>
              </a:rPr>
              <a:t>avaliação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114" dirty="0">
                <a:latin typeface="Times New Roman"/>
                <a:cs typeface="Times New Roman"/>
              </a:rPr>
              <a:t>técnica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b="1" spc="365" dirty="0">
                <a:latin typeface="Times New Roman"/>
                <a:cs typeface="Times New Roman"/>
              </a:rPr>
              <a:t></a:t>
            </a:r>
            <a:r>
              <a:rPr sz="1400" b="1" spc="70" dirty="0">
                <a:latin typeface="Times New Roman"/>
                <a:cs typeface="Times New Roman"/>
              </a:rPr>
              <a:t> </a:t>
            </a:r>
            <a:r>
              <a:rPr sz="1400" spc="100" dirty="0">
                <a:latin typeface="Times New Roman"/>
                <a:cs typeface="Times New Roman"/>
              </a:rPr>
              <a:t>valendo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120" dirty="0">
                <a:latin typeface="Times New Roman"/>
                <a:cs typeface="Times New Roman"/>
              </a:rPr>
              <a:t>30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105" dirty="0">
                <a:latin typeface="Times New Roman"/>
                <a:cs typeface="Times New Roman"/>
              </a:rPr>
              <a:t>pontos;</a:t>
            </a:r>
            <a:endParaRPr sz="1400" dirty="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840"/>
              </a:spcBef>
              <a:buFont typeface="Arial" panose="020B0604020202020204" pitchFamily="34" charset="0"/>
              <a:buChar char="•"/>
              <a:tabLst>
                <a:tab pos="263525" algn="l"/>
                <a:tab pos="264160" algn="l"/>
              </a:tabLst>
            </a:pPr>
            <a:r>
              <a:rPr sz="1400" spc="170" dirty="0">
                <a:latin typeface="Times New Roman"/>
                <a:cs typeface="Times New Roman"/>
              </a:rPr>
              <a:t>2ª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85" dirty="0">
                <a:latin typeface="Times New Roman"/>
                <a:cs typeface="Times New Roman"/>
              </a:rPr>
              <a:t>avaliação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114" dirty="0">
                <a:latin typeface="Times New Roman"/>
                <a:cs typeface="Times New Roman"/>
              </a:rPr>
              <a:t>técnica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b="1" spc="365" dirty="0">
                <a:latin typeface="Times New Roman"/>
                <a:cs typeface="Times New Roman"/>
              </a:rPr>
              <a:t></a:t>
            </a:r>
            <a:r>
              <a:rPr sz="1400" b="1" spc="70" dirty="0">
                <a:latin typeface="Times New Roman"/>
                <a:cs typeface="Times New Roman"/>
              </a:rPr>
              <a:t> </a:t>
            </a:r>
            <a:r>
              <a:rPr sz="1400" spc="100" dirty="0">
                <a:latin typeface="Times New Roman"/>
                <a:cs typeface="Times New Roman"/>
              </a:rPr>
              <a:t>valendo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120" dirty="0">
                <a:latin typeface="Times New Roman"/>
                <a:cs typeface="Times New Roman"/>
              </a:rPr>
              <a:t>60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105" dirty="0">
                <a:latin typeface="Times New Roman"/>
                <a:cs typeface="Times New Roman"/>
              </a:rPr>
              <a:t>pontos;</a:t>
            </a:r>
            <a:endParaRPr sz="1400" dirty="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850"/>
              </a:spcBef>
              <a:buFont typeface="Arial" panose="020B0604020202020204" pitchFamily="34" charset="0"/>
              <a:buChar char="•"/>
              <a:tabLst>
                <a:tab pos="263525" algn="l"/>
                <a:tab pos="264160" algn="l"/>
              </a:tabLst>
            </a:pPr>
            <a:r>
              <a:rPr sz="1400" spc="170" dirty="0">
                <a:latin typeface="Times New Roman"/>
                <a:cs typeface="Times New Roman"/>
              </a:rPr>
              <a:t>3ª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spc="85" dirty="0">
                <a:latin typeface="Times New Roman"/>
                <a:cs typeface="Times New Roman"/>
              </a:rPr>
              <a:t>avaliação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spc="80" dirty="0">
                <a:latin typeface="Times New Roman"/>
                <a:cs typeface="Times New Roman"/>
              </a:rPr>
              <a:t>social,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spc="90" dirty="0">
                <a:latin typeface="Times New Roman"/>
                <a:cs typeface="Times New Roman"/>
              </a:rPr>
              <a:t>organizativa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spc="180" dirty="0">
                <a:latin typeface="Times New Roman"/>
                <a:cs typeface="Times New Roman"/>
              </a:rPr>
              <a:t>e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90" dirty="0">
                <a:latin typeface="Times New Roman"/>
                <a:cs typeface="Times New Roman"/>
              </a:rPr>
              <a:t>metodológica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b="1" spc="365" dirty="0">
                <a:latin typeface="Times New Roman"/>
                <a:cs typeface="Times New Roman"/>
              </a:rPr>
              <a:t></a:t>
            </a:r>
            <a:r>
              <a:rPr sz="1400" b="1" spc="80" dirty="0">
                <a:latin typeface="Times New Roman"/>
                <a:cs typeface="Times New Roman"/>
              </a:rPr>
              <a:t> </a:t>
            </a:r>
            <a:r>
              <a:rPr sz="1400" spc="100" dirty="0">
                <a:latin typeface="Times New Roman"/>
                <a:cs typeface="Times New Roman"/>
              </a:rPr>
              <a:t>valendo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spc="120" dirty="0">
                <a:latin typeface="Times New Roman"/>
                <a:cs typeface="Times New Roman"/>
              </a:rPr>
              <a:t>10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spc="110" dirty="0">
                <a:latin typeface="Times New Roman"/>
                <a:cs typeface="Times New Roman"/>
              </a:rPr>
              <a:t>pontos.</a:t>
            </a: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spc="-95" dirty="0">
                <a:latin typeface="Times New Roman"/>
                <a:cs typeface="Times New Roman"/>
              </a:rPr>
              <a:t>* </a:t>
            </a:r>
            <a:r>
              <a:rPr sz="1400" spc="-75" dirty="0">
                <a:latin typeface="Times New Roman"/>
                <a:cs typeface="Times New Roman"/>
              </a:rPr>
              <a:t>UC </a:t>
            </a:r>
            <a:r>
              <a:rPr sz="1400" spc="90" dirty="0">
                <a:latin typeface="Times New Roman"/>
                <a:cs typeface="Times New Roman"/>
              </a:rPr>
              <a:t>Integração </a:t>
            </a:r>
            <a:r>
              <a:rPr sz="1400" spc="95" dirty="0">
                <a:latin typeface="Times New Roman"/>
                <a:cs typeface="Times New Roman"/>
              </a:rPr>
              <a:t>das </a:t>
            </a:r>
            <a:r>
              <a:rPr sz="1400" spc="100" dirty="0">
                <a:latin typeface="Times New Roman"/>
                <a:cs typeface="Times New Roman"/>
              </a:rPr>
              <a:t>Competências </a:t>
            </a:r>
            <a:r>
              <a:rPr sz="1400" spc="70" dirty="0">
                <a:latin typeface="Times New Roman"/>
                <a:cs typeface="Times New Roman"/>
              </a:rPr>
              <a:t>Profissionais </a:t>
            </a:r>
            <a:r>
              <a:rPr sz="1400" spc="145" dirty="0">
                <a:latin typeface="Times New Roman"/>
                <a:cs typeface="Times New Roman"/>
              </a:rPr>
              <a:t>de </a:t>
            </a:r>
            <a:r>
              <a:rPr sz="1400" spc="100" dirty="0">
                <a:latin typeface="Times New Roman"/>
                <a:cs typeface="Times New Roman"/>
              </a:rPr>
              <a:t>realização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95" dirty="0">
                <a:latin typeface="Times New Roman"/>
                <a:cs typeface="Times New Roman"/>
              </a:rPr>
              <a:t>obrigatória.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72795" y="2657856"/>
            <a:ext cx="7676387" cy="16520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8AE373E-9EE3-43B7-814C-A10874930500}"/>
              </a:ext>
            </a:extLst>
          </p:cNvPr>
          <p:cNvSpPr/>
          <p:nvPr/>
        </p:nvSpPr>
        <p:spPr>
          <a:xfrm>
            <a:off x="1604010" y="2251212"/>
            <a:ext cx="5402395" cy="2629181"/>
          </a:xfrm>
          <a:prstGeom prst="rect">
            <a:avLst/>
          </a:prstGeom>
        </p:spPr>
        <p:txBody>
          <a:bodyPr>
            <a:spAutoFit/>
          </a:bodyPr>
          <a:lstStyle/>
          <a:p>
            <a:pPr marL="788653">
              <a:defRPr/>
            </a:pPr>
            <a:r>
              <a:rPr lang="pt-BR" sz="1403" dirty="0">
                <a:latin typeface="Segoe UI" panose="020B0502040204020203" pitchFamily="34" charset="0"/>
                <a:ea typeface="Calibri" panose="020F0502020204030204" pitchFamily="34" charset="0"/>
              </a:rPr>
              <a:t>Caso o aluno não atinja a </a:t>
            </a:r>
            <a:r>
              <a:rPr lang="pt-BR" sz="1403" u="sng" dirty="0">
                <a:latin typeface="Segoe UI" panose="020B0502040204020203" pitchFamily="34" charset="0"/>
                <a:ea typeface="Calibri" panose="020F0502020204030204" pitchFamily="34" charset="0"/>
              </a:rPr>
              <a:t>pontuação mínima</a:t>
            </a:r>
            <a:r>
              <a:rPr lang="pt-BR" sz="1403" dirty="0">
                <a:latin typeface="Segoe UI" panose="020B0502040204020203" pitchFamily="34" charset="0"/>
                <a:ea typeface="Calibri" panose="020F0502020204030204" pitchFamily="34" charset="0"/>
              </a:rPr>
              <a:t> e/ou o </a:t>
            </a:r>
            <a:r>
              <a:rPr lang="pt-BR" sz="1403" u="sng" dirty="0">
                <a:latin typeface="Segoe UI" panose="020B0502040204020203" pitchFamily="34" charset="0"/>
                <a:ea typeface="Calibri" panose="020F0502020204030204" pitchFamily="34" charset="0"/>
              </a:rPr>
              <a:t>percentual de frequência</a:t>
            </a:r>
            <a:r>
              <a:rPr lang="pt-BR" sz="1403" dirty="0">
                <a:latin typeface="Segoe UI" panose="020B0502040204020203" pitchFamily="34" charset="0"/>
                <a:ea typeface="Calibri" panose="020F0502020204030204" pitchFamily="34" charset="0"/>
              </a:rPr>
              <a:t>, terá direito à:</a:t>
            </a:r>
          </a:p>
          <a:p>
            <a:pPr marL="788653">
              <a:defRPr/>
            </a:pPr>
            <a:endParaRPr lang="pt-BR" sz="1403" dirty="0">
              <a:latin typeface="Segoe UI" panose="020B0502040204020203" pitchFamily="34" charset="0"/>
              <a:ea typeface="Calibri" panose="020F0502020204030204" pitchFamily="34" charset="0"/>
            </a:endParaRPr>
          </a:p>
          <a:p>
            <a:pPr marL="1372903" lvl="3" indent="-300758">
              <a:buSzPts val="1000"/>
              <a:buFont typeface="Symbol" panose="05050102010706020507" pitchFamily="18" charset="2"/>
              <a:buChar char=""/>
              <a:tabLst>
                <a:tab pos="401010" algn="l"/>
              </a:tabLst>
              <a:defRPr/>
            </a:pPr>
            <a:r>
              <a:rPr lang="pt-BR" sz="1403" dirty="0">
                <a:latin typeface="Segoe UI" panose="020B0502040204020203" pitchFamily="34" charset="0"/>
                <a:ea typeface="Calibri" panose="020F0502020204030204" pitchFamily="34" charset="0"/>
              </a:rPr>
              <a:t>Recuperação parcial: ocorrerá através da nota da UC de Integração das Competências Profissionais</a:t>
            </a:r>
          </a:p>
          <a:p>
            <a:pPr lvl="3">
              <a:buSzPts val="1000"/>
              <a:tabLst>
                <a:tab pos="401010" algn="l"/>
              </a:tabLst>
              <a:defRPr/>
            </a:pPr>
            <a:endParaRPr lang="pt-BR" sz="1053" dirty="0">
              <a:ea typeface="Calibri" panose="020F0502020204030204" pitchFamily="34" charset="0"/>
            </a:endParaRPr>
          </a:p>
          <a:p>
            <a:pPr marL="788653">
              <a:defRPr/>
            </a:pPr>
            <a:r>
              <a:rPr lang="pt-BR" sz="1403" dirty="0">
                <a:latin typeface="Segoe UI" panose="020B0502040204020203" pitchFamily="34" charset="0"/>
                <a:ea typeface="Calibri" panose="020F0502020204030204" pitchFamily="34" charset="0"/>
              </a:rPr>
              <a:t>Em ambos os casos de recuperação a avaliação valerá 100 pontos, que em caso de aprovação será registrado no sistema a nota que o estudante tirar na prova, será aprovado o aluno que tirar acima de 60 pontos, que substituirá as notas anteriores. </a:t>
            </a:r>
            <a:endParaRPr lang="pt-BR" sz="1053" dirty="0">
              <a:ea typeface="Calibri" panose="020F050202020403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42DEEB7-55F3-4B78-8DA0-518307FF9BC6}"/>
              </a:ext>
            </a:extLst>
          </p:cNvPr>
          <p:cNvSpPr/>
          <p:nvPr/>
        </p:nvSpPr>
        <p:spPr>
          <a:xfrm>
            <a:off x="1773880" y="1445029"/>
            <a:ext cx="5232526" cy="696986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356947">
              <a:lnSpc>
                <a:spcPct val="80000"/>
              </a:lnSpc>
              <a:defRPr/>
            </a:pPr>
            <a:r>
              <a:rPr lang="pt-BR" sz="2456" dirty="0">
                <a:latin typeface="Trebuchet MS" panose="020B0603020202020204" pitchFamily="34" charset="0"/>
              </a:rPr>
              <a:t>Recuperação – Qualificação Profissional</a:t>
            </a:r>
            <a:endParaRPr lang="pt-BR" sz="1395" dirty="0">
              <a:solidFill>
                <a:srgbClr val="FF0000"/>
              </a:solidFill>
              <a:latin typeface="Trebuchet MS" panose="020B0603020202020204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E14CC4B5-2A5F-425C-B473-5B98AE40A213}"/>
              </a:ext>
            </a:extLst>
          </p:cNvPr>
          <p:cNvSpPr/>
          <p:nvPr/>
        </p:nvSpPr>
        <p:spPr>
          <a:xfrm>
            <a:off x="7389308" y="773906"/>
            <a:ext cx="1967418" cy="6015038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56947">
              <a:defRPr/>
            </a:pPr>
            <a:endParaRPr lang="en-US" sz="1395" dirty="0"/>
          </a:p>
        </p:txBody>
      </p:sp>
      <p:pic>
        <p:nvPicPr>
          <p:cNvPr id="23557" name="Picture 1" descr="LOGO_SENAI_BRANCO.png">
            <a:extLst>
              <a:ext uri="{FF2B5EF4-FFF2-40B4-BE49-F238E27FC236}">
                <a16:creationId xmlns:a16="http://schemas.microsoft.com/office/drawing/2014/main" id="{1FBAA528-FAF5-4881-944C-AFBB6DF739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7272" y="5780868"/>
            <a:ext cx="1118073" cy="48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9">
            <a:extLst>
              <a:ext uri="{FF2B5EF4-FFF2-40B4-BE49-F238E27FC236}">
                <a16:creationId xmlns:a16="http://schemas.microsoft.com/office/drawing/2014/main" id="{F23EC852-284E-457C-9361-7893E2FEC1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9434" y="968839"/>
            <a:ext cx="1867167" cy="74020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356947">
              <a:defRPr/>
            </a:pPr>
            <a:r>
              <a:rPr lang="pt-BR" altLang="pt-BR" sz="210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Como serei avaliado?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32392" y="772668"/>
            <a:ext cx="1454150" cy="3007360"/>
          </a:xfrm>
          <a:custGeom>
            <a:avLst/>
            <a:gdLst/>
            <a:ahLst/>
            <a:cxnLst/>
            <a:rect l="l" t="t" r="r" b="b"/>
            <a:pathLst>
              <a:path w="1454150" h="3007360">
                <a:moveTo>
                  <a:pt x="0" y="0"/>
                </a:moveTo>
                <a:lnTo>
                  <a:pt x="1453896" y="0"/>
                </a:lnTo>
                <a:lnTo>
                  <a:pt x="1453896" y="3006852"/>
                </a:lnTo>
                <a:lnTo>
                  <a:pt x="0" y="3006852"/>
                </a:lnTo>
                <a:lnTo>
                  <a:pt x="0" y="0"/>
                </a:lnTo>
                <a:close/>
              </a:path>
            </a:pathLst>
          </a:custGeom>
          <a:solidFill>
            <a:srgbClr val="90C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32392" y="3779520"/>
            <a:ext cx="1454150" cy="3007360"/>
          </a:xfrm>
          <a:custGeom>
            <a:avLst/>
            <a:gdLst/>
            <a:ahLst/>
            <a:cxnLst/>
            <a:rect l="l" t="t" r="r" b="b"/>
            <a:pathLst>
              <a:path w="1454150" h="3007359">
                <a:moveTo>
                  <a:pt x="0" y="0"/>
                </a:moveTo>
                <a:lnTo>
                  <a:pt x="1453896" y="0"/>
                </a:lnTo>
                <a:lnTo>
                  <a:pt x="1453896" y="3006852"/>
                </a:lnTo>
                <a:lnTo>
                  <a:pt x="0" y="3006852"/>
                </a:lnTo>
                <a:lnTo>
                  <a:pt x="0" y="0"/>
                </a:lnTo>
                <a:close/>
              </a:path>
            </a:pathLst>
          </a:custGeom>
          <a:solidFill>
            <a:srgbClr val="90C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436607" y="5710428"/>
            <a:ext cx="957072" cy="553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2300" y="1495424"/>
            <a:ext cx="8111744" cy="40397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118389" y="5892840"/>
            <a:ext cx="250761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110" dirty="0">
                <a:latin typeface="Times New Roman"/>
                <a:cs typeface="Times New Roman"/>
              </a:rPr>
              <a:t>Autor</a:t>
            </a:r>
            <a:r>
              <a:rPr sz="2100" spc="85" dirty="0">
                <a:latin typeface="Times New Roman"/>
                <a:cs typeface="Times New Roman"/>
              </a:rPr>
              <a:t> </a:t>
            </a:r>
            <a:r>
              <a:rPr sz="2100" spc="160" dirty="0">
                <a:latin typeface="Times New Roman"/>
                <a:cs typeface="Times New Roman"/>
              </a:rPr>
              <a:t>desconhecido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78692" y="6388527"/>
            <a:ext cx="154940" cy="12382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z="700" spc="55" dirty="0">
                <a:solidFill>
                  <a:srgbClr val="7E7E7E"/>
                </a:solidFill>
                <a:latin typeface="Times New Roman"/>
                <a:cs typeface="Times New Roman"/>
              </a:rPr>
              <a:t>8</a:t>
            </a:fld>
            <a:endParaRPr sz="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5" y="647356"/>
            <a:ext cx="10692765" cy="3007360"/>
          </a:xfrm>
          <a:custGeom>
            <a:avLst/>
            <a:gdLst/>
            <a:ahLst/>
            <a:cxnLst/>
            <a:rect l="l" t="t" r="r" b="b"/>
            <a:pathLst>
              <a:path w="10692765" h="3007360">
                <a:moveTo>
                  <a:pt x="0" y="0"/>
                </a:moveTo>
                <a:lnTo>
                  <a:pt x="10692384" y="0"/>
                </a:lnTo>
                <a:lnTo>
                  <a:pt x="10692384" y="3006852"/>
                </a:lnTo>
                <a:lnTo>
                  <a:pt x="0" y="3006852"/>
                </a:lnTo>
                <a:lnTo>
                  <a:pt x="0" y="0"/>
                </a:lnTo>
                <a:close/>
              </a:path>
            </a:pathLst>
          </a:custGeom>
          <a:solidFill>
            <a:srgbClr val="90C6E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7292" y="4086225"/>
            <a:ext cx="10692765" cy="3007360"/>
          </a:xfrm>
          <a:custGeom>
            <a:avLst/>
            <a:gdLst/>
            <a:ahLst/>
            <a:cxnLst/>
            <a:rect l="l" t="t" r="r" b="b"/>
            <a:pathLst>
              <a:path w="10692765" h="3007359">
                <a:moveTo>
                  <a:pt x="0" y="0"/>
                </a:moveTo>
                <a:lnTo>
                  <a:pt x="10692384" y="0"/>
                </a:lnTo>
                <a:lnTo>
                  <a:pt x="10692384" y="3006852"/>
                </a:lnTo>
                <a:lnTo>
                  <a:pt x="0" y="3006852"/>
                </a:lnTo>
                <a:lnTo>
                  <a:pt x="0" y="0"/>
                </a:lnTo>
                <a:close/>
              </a:path>
            </a:pathLst>
          </a:custGeom>
          <a:solidFill>
            <a:srgbClr val="90C6E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7878594" y="5311193"/>
            <a:ext cx="2525268" cy="10957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A72D29D-6878-72FC-1332-94CA9A9B04DB}"/>
              </a:ext>
            </a:extLst>
          </p:cNvPr>
          <p:cNvSpPr txBox="1"/>
          <p:nvPr/>
        </p:nvSpPr>
        <p:spPr>
          <a:xfrm>
            <a:off x="2579606" y="647356"/>
            <a:ext cx="5497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/>
              <a:t>Contato Equipe Técnico pedagógica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9730ADF-41B4-9D1F-3178-AD856C2B87E6}"/>
              </a:ext>
            </a:extLst>
          </p:cNvPr>
          <p:cNvSpPr txBox="1"/>
          <p:nvPr/>
        </p:nvSpPr>
        <p:spPr>
          <a:xfrm>
            <a:off x="2356794" y="1399011"/>
            <a:ext cx="5609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Ângela Siqueira – Pedagoga:</a:t>
            </a:r>
          </a:p>
          <a:p>
            <a:pPr algn="ctr"/>
            <a:r>
              <a:rPr lang="pt-BR" dirty="0"/>
              <a:t>(21) 2476-2342</a:t>
            </a:r>
          </a:p>
          <a:p>
            <a:pPr algn="ctr"/>
            <a:r>
              <a:rPr lang="pt-BR" dirty="0"/>
              <a:t>Email: asalves@firjan.com.br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Fabio Bernardo – Técnico de Educação:</a:t>
            </a:r>
          </a:p>
          <a:p>
            <a:pPr algn="ctr"/>
            <a:r>
              <a:rPr lang="pt-BR" dirty="0"/>
              <a:t> (21) 2476-2344</a:t>
            </a:r>
          </a:p>
          <a:p>
            <a:pPr algn="ctr"/>
            <a:r>
              <a:rPr lang="pt-BR" dirty="0"/>
              <a:t>Email: ffbbsilva@firjan.com.br</a:t>
            </a:r>
          </a:p>
          <a:p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99AA1A1-0BA7-E427-BE29-01DF3ABAB5F3}"/>
              </a:ext>
            </a:extLst>
          </p:cNvPr>
          <p:cNvSpPr txBox="1"/>
          <p:nvPr/>
        </p:nvSpPr>
        <p:spPr>
          <a:xfrm>
            <a:off x="104382" y="6022228"/>
            <a:ext cx="25106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/>
              <a:t>Obrigada!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737</TotalTime>
  <Words>314</Words>
  <Application>Microsoft Office PowerPoint</Application>
  <PresentationFormat>Personalizar</PresentationFormat>
  <Paragraphs>59</Paragraphs>
  <Slides>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Segoe UI</vt:lpstr>
      <vt:lpstr>Symbol</vt:lpstr>
      <vt:lpstr>Times New Roman</vt:lpstr>
      <vt:lpstr>Trebuchet MS</vt:lpstr>
      <vt:lpstr>Celestial</vt:lpstr>
      <vt:lpstr>Apresentação do PowerPoint</vt:lpstr>
      <vt:lpstr>Apresentação do PowerPoint</vt:lpstr>
      <vt:lpstr>Apresentação do PowerPoint</vt:lpstr>
      <vt:lpstr>Possibilidades de estratégias de ensino</vt:lpstr>
      <vt:lpstr>Apresentação do PowerPoint</vt:lpstr>
      <vt:lpstr>Modalidade: Qualificação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Workshop AvaliaÃ§Ã£o Aprendizagem.pptx</dc:title>
  <dc:creator>SIDNEI BARBOSA</dc:creator>
  <cp:lastModifiedBy>Norma Shelda Santos De Lima</cp:lastModifiedBy>
  <cp:revision>28</cp:revision>
  <cp:lastPrinted>2020-02-27T19:00:07Z</cp:lastPrinted>
  <dcterms:created xsi:type="dcterms:W3CDTF">2019-02-27T18:51:12Z</dcterms:created>
  <dcterms:modified xsi:type="dcterms:W3CDTF">2023-10-02T19:40:22Z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2019-02-26T00:00:00Z</vt:filetime>
  </property>
  <property fmtid="{D5CDD505-2E9C-101B-9397-08002B2CF9AE}" pid="3" name="LastSaved">
    <vt:filetime>2019-02-27T00:00:00Z</vt:filetime>
  </property>
  <property fmtid="{D5CDD505-2E9C-101B-9397-08002B2CF9AE}" pid="4" name="MSIP_Label_5c88f678-0b6e-4995-8ab3-bcc8062be905_Enabled">
    <vt:lpwstr>true</vt:lpwstr>
  </property>
  <property fmtid="{D5CDD505-2E9C-101B-9397-08002B2CF9AE}" pid="5" name="MSIP_Label_5c88f678-0b6e-4995-8ab3-bcc8062be905_SetDate">
    <vt:lpwstr>2022-09-09T12:36:00Z</vt:lpwstr>
  </property>
  <property fmtid="{D5CDD505-2E9C-101B-9397-08002B2CF9AE}" pid="6" name="MSIP_Label_5c88f678-0b6e-4995-8ab3-bcc8062be905_Method">
    <vt:lpwstr>Privileged</vt:lpwstr>
  </property>
  <property fmtid="{D5CDD505-2E9C-101B-9397-08002B2CF9AE}" pid="7" name="MSIP_Label_5c88f678-0b6e-4995-8ab3-bcc8062be905_Name">
    <vt:lpwstr>Ostensivo</vt:lpwstr>
  </property>
  <property fmtid="{D5CDD505-2E9C-101B-9397-08002B2CF9AE}" pid="8" name="MSIP_Label_5c88f678-0b6e-4995-8ab3-bcc8062be905_SiteId">
    <vt:lpwstr>d0c698d4-e4ea-4ee9-a79d-f2d7a78399c8</vt:lpwstr>
  </property>
  <property fmtid="{D5CDD505-2E9C-101B-9397-08002B2CF9AE}" pid="9" name="MSIP_Label_5c88f678-0b6e-4995-8ab3-bcc8062be905_ActionId">
    <vt:lpwstr>edd40595-7fb5-4d82-a80a-2f201717dd99</vt:lpwstr>
  </property>
  <property fmtid="{D5CDD505-2E9C-101B-9397-08002B2CF9AE}" pid="10" name="MSIP_Label_5c88f678-0b6e-4995-8ab3-bcc8062be905_ContentBits">
    <vt:lpwstr>0</vt:lpwstr>
  </property>
</Properties>
</file>