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hyperlink" Target="https://gamma.app" TargetMode="External"/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image" Target="../media/image-1-3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4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hyperlink" Target="https://gamma.app" TargetMode="External"/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image" Target="../media/image-5-3.png"/><Relationship Id="rId4" Type="http://schemas.openxmlformats.org/officeDocument/2006/relationships/image" Target="../media/image-5-4.png"/><Relationship Id="rId5" Type="http://schemas.openxmlformats.org/officeDocument/2006/relationships/image" Target="../media/image-5-5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7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8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1196221"/>
            <a:ext cx="7477601" cy="16663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6561"/>
              </a:lnSpc>
              <a:buNone/>
            </a:pPr>
            <a:r>
              <a:rPr lang="en-US" sz="5249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Conceitos básicos de banco de dados</a:t>
            </a:r>
            <a:endParaRPr lang="en-US" sz="5249" dirty="0"/>
          </a:p>
        </p:txBody>
      </p:sp>
      <p:sp>
        <p:nvSpPr>
          <p:cNvPr id="6" name="Text 3"/>
          <p:cNvSpPr/>
          <p:nvPr/>
        </p:nvSpPr>
        <p:spPr>
          <a:xfrm>
            <a:off x="833199" y="3195876"/>
            <a:ext cx="7477601" cy="319861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O banco de dados é composto por linhas (registros) e colunas (atributos), representando informações estruturadas. Além disso, há a ideia de chaves primárias e chaves estrangeiras, que são fundamentais para estabelecer a integridade e as relações dos dados no banco. Também é essencial compreender o conceito de relacionamentos entre tabelas, onde os dados podem estar conectados de maneira significativa. Por fim, o ETL – Extrair, Transformar e Carregar – é um processo crucial para a integração e movimentação eficiente dos dados entre diferentes sistemas.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833199" y="6661071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819" y="6668691"/>
            <a:ext cx="340162" cy="340162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1299686" y="6644402"/>
            <a:ext cx="5108377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3062"/>
              </a:lnSpc>
              <a:buNone/>
            </a:pPr>
            <a:r>
              <a:rPr lang="en-US" sz="2187" b="1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by Anthony Samuel Sobral de Freitas</a:t>
            </a:r>
            <a:endParaRPr lang="en-US" sz="2187" dirty="0"/>
          </a:p>
        </p:txBody>
      </p:sp>
      <p:pic>
        <p:nvPicPr>
          <p:cNvPr id="10" name="Image 2" descr="preencoded.png">
            <a:hlinkClick r:id="rId4" tooltip="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2064782"/>
            <a:ext cx="5945862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Bases de dados no Excel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833199" y="3092410"/>
            <a:ext cx="4542115" cy="3072408"/>
          </a:xfrm>
          <a:prstGeom prst="roundRect">
            <a:avLst>
              <a:gd name="adj" fmla="val 3254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1062990" y="332220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Vantagens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1062990" y="3802618"/>
            <a:ext cx="4082534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O Excel oferece boas práticas para armazenamento e organização de bases de dados, sendo acessível e familiar para muitos usuários.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5597485" y="3092410"/>
            <a:ext cx="4542115" cy="3072408"/>
          </a:xfrm>
          <a:prstGeom prst="roundRect">
            <a:avLst>
              <a:gd name="adj" fmla="val 3254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10" name="Text 7"/>
          <p:cNvSpPr/>
          <p:nvPr/>
        </p:nvSpPr>
        <p:spPr>
          <a:xfrm>
            <a:off x="5827276" y="332220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Limitações</a:t>
            </a:r>
            <a:endParaRPr lang="en-US" sz="2187" dirty="0"/>
          </a:p>
        </p:txBody>
      </p:sp>
      <p:sp>
        <p:nvSpPr>
          <p:cNvPr id="11" name="Text 8"/>
          <p:cNvSpPr/>
          <p:nvPr/>
        </p:nvSpPr>
        <p:spPr>
          <a:xfrm>
            <a:off x="5827276" y="3802618"/>
            <a:ext cx="4082534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Entretanto, é importante compreender os limites do Excel em relação ao tamanho e complexidade das bases de dados, para evitar problemas de desempenho e gerenciamento.</a:t>
            </a:r>
            <a:endParaRPr lang="en-US" sz="1750" dirty="0"/>
          </a:p>
        </p:txBody>
      </p:sp>
      <p:pic>
        <p:nvPicPr>
          <p:cNvPr id="12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2048708"/>
            <a:ext cx="8226504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ETL - Extract, Transform and Load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833199" y="3249930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1032510" y="3291602"/>
            <a:ext cx="101322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5"/>
          <p:cNvSpPr/>
          <p:nvPr/>
        </p:nvSpPr>
        <p:spPr>
          <a:xfrm>
            <a:off x="1555313" y="332624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Extração</a:t>
            </a:r>
            <a:endParaRPr lang="en-US" sz="2187" dirty="0"/>
          </a:p>
        </p:txBody>
      </p:sp>
      <p:sp>
        <p:nvSpPr>
          <p:cNvPr id="9" name="Text 6"/>
          <p:cNvSpPr/>
          <p:nvPr/>
        </p:nvSpPr>
        <p:spPr>
          <a:xfrm>
            <a:off x="1555313" y="3806666"/>
            <a:ext cx="38200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Inicio do processo, consiste em buscar dados de diferentes fontes e sistemas.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5597485" y="3249930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5763101" y="3291602"/>
            <a:ext cx="168712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2</a:t>
            </a:r>
            <a:endParaRPr lang="en-US" sz="2624" dirty="0"/>
          </a:p>
        </p:txBody>
      </p:sp>
      <p:sp>
        <p:nvSpPr>
          <p:cNvPr id="12" name="Text 9"/>
          <p:cNvSpPr/>
          <p:nvPr/>
        </p:nvSpPr>
        <p:spPr>
          <a:xfrm>
            <a:off x="6319599" y="332624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Transformação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6319599" y="3806666"/>
            <a:ext cx="38200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Os dados extraídos são processados e harmonizados, garantindo consistência e qualidade.</a:t>
            </a:r>
            <a:endParaRPr lang="en-US" sz="1750" dirty="0"/>
          </a:p>
        </p:txBody>
      </p:sp>
      <p:sp>
        <p:nvSpPr>
          <p:cNvPr id="14" name="Shape 11"/>
          <p:cNvSpPr/>
          <p:nvPr/>
        </p:nvSpPr>
        <p:spPr>
          <a:xfrm>
            <a:off x="833199" y="526863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15" name="Text 12"/>
          <p:cNvSpPr/>
          <p:nvPr/>
        </p:nvSpPr>
        <p:spPr>
          <a:xfrm>
            <a:off x="997506" y="5310307"/>
            <a:ext cx="171331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3</a:t>
            </a:r>
            <a:endParaRPr lang="en-US" sz="2624" dirty="0"/>
          </a:p>
        </p:txBody>
      </p:sp>
      <p:sp>
        <p:nvSpPr>
          <p:cNvPr id="16" name="Text 13"/>
          <p:cNvSpPr/>
          <p:nvPr/>
        </p:nvSpPr>
        <p:spPr>
          <a:xfrm>
            <a:off x="1555313" y="534495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Carregamento</a:t>
            </a:r>
            <a:endParaRPr lang="en-US" sz="2187" dirty="0"/>
          </a:p>
        </p:txBody>
      </p:sp>
      <p:sp>
        <p:nvSpPr>
          <p:cNvPr id="17" name="Text 14"/>
          <p:cNvSpPr/>
          <p:nvPr/>
        </p:nvSpPr>
        <p:spPr>
          <a:xfrm>
            <a:off x="1555313" y="5825371"/>
            <a:ext cx="8584287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Os dados transformados são carregados no destino final para uso efetivo.</a:t>
            </a:r>
            <a:endParaRPr lang="en-US" sz="1750" dirty="0"/>
          </a:p>
        </p:txBody>
      </p:sp>
      <p:pic>
        <p:nvPicPr>
          <p:cNvPr id="18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394466"/>
            <a:ext cx="7677745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Relacionamentos entre Tabelas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644265"/>
            <a:ext cx="309753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Tipos de Relacionamento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2037993" y="4213622"/>
            <a:ext cx="500622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Existem diferentes formas de relacionar tabelas no contexto de um banco de dados, como o relacionamento um para um, um para muitos e muitos para muitos.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593806" y="364426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Importância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7593806" y="4213622"/>
            <a:ext cx="500622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Compreender esses relacionamentos é crucial para garantir a integridade e coerência dos dados em um banco de dados.</a:t>
            </a:r>
            <a:endParaRPr lang="en-US" sz="1750" dirty="0"/>
          </a:p>
        </p:txBody>
      </p:sp>
      <p:pic>
        <p:nvPicPr>
          <p:cNvPr id="9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261747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2341840" y="3194804"/>
            <a:ext cx="7242334" cy="65436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153"/>
              </a:lnSpc>
              <a:buNone/>
            </a:pPr>
            <a:r>
              <a:rPr lang="en-US" sz="4122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Bases de Dados e Boas Práticas</a:t>
            </a:r>
            <a:endParaRPr lang="en-US" sz="4122" dirty="0"/>
          </a:p>
        </p:txBody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1840" y="4163258"/>
            <a:ext cx="3315533" cy="837605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2551152" y="5314950"/>
            <a:ext cx="2617470" cy="32706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576"/>
              </a:lnSpc>
              <a:buNone/>
            </a:pPr>
            <a:r>
              <a:rPr lang="en-US" sz="2061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Normalização</a:t>
            </a:r>
            <a:endParaRPr lang="en-US" sz="2061" dirty="0"/>
          </a:p>
        </p:txBody>
      </p:sp>
      <p:sp>
        <p:nvSpPr>
          <p:cNvPr id="8" name="Text 4"/>
          <p:cNvSpPr/>
          <p:nvPr/>
        </p:nvSpPr>
        <p:spPr>
          <a:xfrm>
            <a:off x="2551152" y="5767626"/>
            <a:ext cx="2896910" cy="13401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638"/>
              </a:lnSpc>
              <a:buNone/>
            </a:pPr>
            <a:r>
              <a:rPr lang="en-US" sz="1649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Aplicar técnicas de normalização para reduzir a redundância e garantir a integridade dos dados.</a:t>
            </a:r>
            <a:endParaRPr lang="en-US" sz="1649" dirty="0"/>
          </a:p>
        </p:txBody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7374" y="4163258"/>
            <a:ext cx="3315533" cy="837605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5866686" y="5314950"/>
            <a:ext cx="2617470" cy="32706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576"/>
              </a:lnSpc>
              <a:buNone/>
            </a:pPr>
            <a:r>
              <a:rPr lang="en-US" sz="2061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Segurança</a:t>
            </a:r>
            <a:endParaRPr lang="en-US" sz="2061" dirty="0"/>
          </a:p>
        </p:txBody>
      </p:sp>
      <p:sp>
        <p:nvSpPr>
          <p:cNvPr id="11" name="Text 6"/>
          <p:cNvSpPr/>
          <p:nvPr/>
        </p:nvSpPr>
        <p:spPr>
          <a:xfrm>
            <a:off x="5866686" y="5767626"/>
            <a:ext cx="2896910" cy="16752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638"/>
              </a:lnSpc>
              <a:buNone/>
            </a:pPr>
            <a:r>
              <a:rPr lang="en-US" sz="1649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Implementar medidas de segurança para proteger as informações confidenciais armazenadas no banco de dados.</a:t>
            </a:r>
            <a:endParaRPr lang="en-US" sz="1649" dirty="0"/>
          </a:p>
        </p:txBody>
      </p:sp>
      <p:pic>
        <p:nvPicPr>
          <p:cNvPr id="12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2907" y="4163258"/>
            <a:ext cx="3315533" cy="837605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9182219" y="5314950"/>
            <a:ext cx="2617470" cy="32706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576"/>
              </a:lnSpc>
              <a:buNone/>
            </a:pPr>
            <a:r>
              <a:rPr lang="en-US" sz="2061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Backup</a:t>
            </a:r>
            <a:endParaRPr lang="en-US" sz="2061" dirty="0"/>
          </a:p>
        </p:txBody>
      </p:sp>
      <p:sp>
        <p:nvSpPr>
          <p:cNvPr id="14" name="Text 8"/>
          <p:cNvSpPr/>
          <p:nvPr/>
        </p:nvSpPr>
        <p:spPr>
          <a:xfrm>
            <a:off x="9182219" y="5767626"/>
            <a:ext cx="2896910" cy="13401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638"/>
              </a:lnSpc>
              <a:buNone/>
            </a:pPr>
            <a:r>
              <a:rPr lang="en-US" sz="1649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Realizar backups regulares para prevenir perdas de dados e garantir a continuidade do negócio.</a:t>
            </a:r>
            <a:endParaRPr lang="en-US" sz="1649" dirty="0"/>
          </a:p>
        </p:txBody>
      </p:sp>
      <p:pic>
        <p:nvPicPr>
          <p:cNvPr id="15" name="Image 4" descr="preencoded.png">
            <a:hlinkClick r:id="rId6" tooltip="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1854279"/>
            <a:ext cx="775096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Chaves Primárias e Estrangeiras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1144310" y="2881908"/>
            <a:ext cx="44410" cy="3493294"/>
          </a:xfrm>
          <a:prstGeom prst="roundRect">
            <a:avLst>
              <a:gd name="adj" fmla="val 225151"/>
            </a:avLst>
          </a:prstGeom>
          <a:solidFill>
            <a:srgbClr val="C5D2CF"/>
          </a:solidFill>
          <a:ln/>
        </p:spPr>
      </p:sp>
      <p:sp>
        <p:nvSpPr>
          <p:cNvPr id="7" name="Shape 4"/>
          <p:cNvSpPr/>
          <p:nvPr/>
        </p:nvSpPr>
        <p:spPr>
          <a:xfrm>
            <a:off x="1416427" y="3283208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C5D2CF"/>
          </a:solidFill>
          <a:ln/>
        </p:spPr>
      </p:sp>
      <p:sp>
        <p:nvSpPr>
          <p:cNvPr id="8" name="Shape 5"/>
          <p:cNvSpPr/>
          <p:nvPr/>
        </p:nvSpPr>
        <p:spPr>
          <a:xfrm>
            <a:off x="916484" y="3055501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1115794" y="3097173"/>
            <a:ext cx="101322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1</a:t>
            </a:r>
            <a:endParaRPr lang="en-US" sz="2624" dirty="0"/>
          </a:p>
        </p:txBody>
      </p:sp>
      <p:sp>
        <p:nvSpPr>
          <p:cNvPr id="10" name="Text 7"/>
          <p:cNvSpPr/>
          <p:nvPr/>
        </p:nvSpPr>
        <p:spPr>
          <a:xfrm>
            <a:off x="2388513" y="310407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Chave Primária</a:t>
            </a:r>
            <a:endParaRPr lang="en-US" sz="2187" dirty="0"/>
          </a:p>
        </p:txBody>
      </p:sp>
      <p:sp>
        <p:nvSpPr>
          <p:cNvPr id="11" name="Text 8"/>
          <p:cNvSpPr/>
          <p:nvPr/>
        </p:nvSpPr>
        <p:spPr>
          <a:xfrm>
            <a:off x="2388513" y="3584496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A chave primária é um atributo único que identifica cada registro de uma tabela, garantindo a unicidade dos dados.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1416427" y="5140940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C5D2CF"/>
          </a:solidFill>
          <a:ln/>
        </p:spPr>
      </p:sp>
      <p:sp>
        <p:nvSpPr>
          <p:cNvPr id="13" name="Shape 10"/>
          <p:cNvSpPr/>
          <p:nvPr/>
        </p:nvSpPr>
        <p:spPr>
          <a:xfrm>
            <a:off x="916484" y="4913233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1082100" y="4954905"/>
            <a:ext cx="168712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2</a:t>
            </a:r>
            <a:endParaRPr lang="en-US" sz="2624" dirty="0"/>
          </a:p>
        </p:txBody>
      </p:sp>
      <p:sp>
        <p:nvSpPr>
          <p:cNvPr id="15" name="Text 12"/>
          <p:cNvSpPr/>
          <p:nvPr/>
        </p:nvSpPr>
        <p:spPr>
          <a:xfrm>
            <a:off x="2388513" y="496181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Chave Estrangeira</a:t>
            </a:r>
            <a:endParaRPr lang="en-US" sz="2187" dirty="0"/>
          </a:p>
        </p:txBody>
      </p:sp>
      <p:sp>
        <p:nvSpPr>
          <p:cNvPr id="16" name="Text 13"/>
          <p:cNvSpPr/>
          <p:nvPr/>
        </p:nvSpPr>
        <p:spPr>
          <a:xfrm>
            <a:off x="2388513" y="5442228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Uma chave estrangeira estabelece uma relação entre duas tabelas, referenciando a chave primária de outra tabela.</a:t>
            </a:r>
            <a:endParaRPr lang="en-US" sz="1750" dirty="0"/>
          </a:p>
        </p:txBody>
      </p:sp>
      <p:pic>
        <p:nvPicPr>
          <p:cNvPr id="17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244447"/>
            <a:ext cx="911232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Limites do Excel para Bases de Dados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494246"/>
            <a:ext cx="5110520" cy="6665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5249"/>
              </a:lnSpc>
              <a:buNone/>
            </a:pPr>
            <a:r>
              <a:rPr lang="en-US" sz="5249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100K+</a:t>
            </a:r>
            <a:endParaRPr lang="en-US" sz="5249" dirty="0"/>
          </a:p>
        </p:txBody>
      </p:sp>
      <p:sp>
        <p:nvSpPr>
          <p:cNvPr id="6" name="Text 4"/>
          <p:cNvSpPr/>
          <p:nvPr/>
        </p:nvSpPr>
        <p:spPr>
          <a:xfrm>
            <a:off x="3204448" y="443841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Registros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037993" y="4918829"/>
            <a:ext cx="511052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O Excel pode lidar com centenas de milhares de registros, mas pode enfrentar problemas com grandes conjuntos de dados.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481768" y="3494246"/>
            <a:ext cx="5110639" cy="6665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5249"/>
              </a:lnSpc>
              <a:buNone/>
            </a:pPr>
            <a:r>
              <a:rPr lang="en-US" sz="5249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16K</a:t>
            </a:r>
            <a:endParaRPr lang="en-US" sz="5249" dirty="0"/>
          </a:p>
        </p:txBody>
      </p:sp>
      <p:sp>
        <p:nvSpPr>
          <p:cNvPr id="9" name="Text 7"/>
          <p:cNvSpPr/>
          <p:nvPr/>
        </p:nvSpPr>
        <p:spPr>
          <a:xfrm>
            <a:off x="8648343" y="443841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Colunas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7481768" y="4918829"/>
            <a:ext cx="5110639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O Excel suporta cerca de 16 mil colunas em uma planilha, o que pode limitar a complexidade das bases de dados.</a:t>
            </a:r>
            <a:endParaRPr lang="en-US" sz="1750" dirty="0"/>
          </a:p>
        </p:txBody>
      </p:sp>
      <p:pic>
        <p:nvPicPr>
          <p:cNvPr id="11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693664"/>
            <a:ext cx="6876217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Boas Práticas em Databases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2832378"/>
            <a:ext cx="10554414" cy="3703558"/>
          </a:xfrm>
          <a:prstGeom prst="roundRect">
            <a:avLst>
              <a:gd name="adj" fmla="val 2700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2045613" y="2839998"/>
            <a:ext cx="10539174" cy="992505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7" name="Text 5"/>
          <p:cNvSpPr/>
          <p:nvPr/>
        </p:nvSpPr>
        <p:spPr>
          <a:xfrm>
            <a:off x="2267783" y="2980849"/>
            <a:ext cx="482143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Manutenção Regular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541181" y="2980849"/>
            <a:ext cx="4821436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Realizar manutenções consistentes para garantir a integridade e segurança dos dados.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2045613" y="3832503"/>
            <a:ext cx="10539174" cy="1347907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0" name="Text 8"/>
          <p:cNvSpPr/>
          <p:nvPr/>
        </p:nvSpPr>
        <p:spPr>
          <a:xfrm>
            <a:off x="2267783" y="3973354"/>
            <a:ext cx="482143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Documentação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7541181" y="3973354"/>
            <a:ext cx="4821436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Manter uma documentação detalhada da estrutura e relacionamentos das bases de dados.</a:t>
            </a:r>
            <a:endParaRPr lang="en-US" sz="1750" dirty="0"/>
          </a:p>
        </p:txBody>
      </p:sp>
      <p:sp>
        <p:nvSpPr>
          <p:cNvPr id="12" name="Shape 10"/>
          <p:cNvSpPr/>
          <p:nvPr/>
        </p:nvSpPr>
        <p:spPr>
          <a:xfrm>
            <a:off x="2045613" y="5180409"/>
            <a:ext cx="10539174" cy="1347907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3" name="Text 11"/>
          <p:cNvSpPr/>
          <p:nvPr/>
        </p:nvSpPr>
        <p:spPr>
          <a:xfrm>
            <a:off x="2267783" y="5321260"/>
            <a:ext cx="482143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Testes</a:t>
            </a:r>
            <a:endParaRPr lang="en-US" sz="1750" dirty="0"/>
          </a:p>
        </p:txBody>
      </p:sp>
      <p:sp>
        <p:nvSpPr>
          <p:cNvPr id="14" name="Text 12"/>
          <p:cNvSpPr/>
          <p:nvPr/>
        </p:nvSpPr>
        <p:spPr>
          <a:xfrm>
            <a:off x="7541181" y="5321260"/>
            <a:ext cx="4821436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Realizar testes de integridade e desempenho para assegurar a qualidade dos dados e das consultas realizadas.</a:t>
            </a:r>
            <a:endParaRPr lang="en-US" sz="1750" dirty="0"/>
          </a:p>
        </p:txBody>
      </p:sp>
      <p:pic>
        <p:nvPicPr>
          <p:cNvPr id="15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2024-03-13T23:52:06Z</dcterms:created>
  <dcterms:modified xsi:type="dcterms:W3CDTF">2024-03-13T23:52:06Z</dcterms:modified>
</cp:coreProperties>
</file>