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73" r:id="rId3"/>
    <p:sldId id="274" r:id="rId4"/>
    <p:sldId id="284" r:id="rId5"/>
    <p:sldId id="307" r:id="rId6"/>
    <p:sldId id="285" r:id="rId7"/>
    <p:sldId id="308" r:id="rId8"/>
    <p:sldId id="309" r:id="rId9"/>
    <p:sldId id="310" r:id="rId10"/>
    <p:sldId id="311" r:id="rId11"/>
    <p:sldId id="312" r:id="rId12"/>
    <p:sldId id="313" r:id="rId13"/>
    <p:sldId id="314" r:id="rId14"/>
    <p:sldId id="315" r:id="rId15"/>
    <p:sldId id="319" r:id="rId16"/>
    <p:sldId id="316" r:id="rId17"/>
    <p:sldId id="320" r:id="rId18"/>
    <p:sldId id="323" r:id="rId19"/>
    <p:sldId id="332" r:id="rId20"/>
    <p:sldId id="321" r:id="rId21"/>
    <p:sldId id="324" r:id="rId22"/>
    <p:sldId id="322" r:id="rId23"/>
    <p:sldId id="325" r:id="rId24"/>
    <p:sldId id="326" r:id="rId25"/>
    <p:sldId id="327" r:id="rId26"/>
    <p:sldId id="328" r:id="rId27"/>
    <p:sldId id="330" r:id="rId28"/>
    <p:sldId id="303" r:id="rId29"/>
    <p:sldId id="329" r:id="rId30"/>
    <p:sldId id="301" r:id="rId31"/>
    <p:sldId id="272" r:id="rId32"/>
    <p:sldId id="33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84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656C5-8B10-4C9C-B4F7-9047025D038A}" type="datetimeFigureOut">
              <a:rPr lang="pt-BR" smtClean="0"/>
              <a:t>12/01/2024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64260-648A-45CE-B369-FCB4F2BC5974}" type="slidenum">
              <a:rPr lang="pt-BR" smtClean="0"/>
              <a:t>‹nº›</a:t>
            </a:fld>
            <a:endParaRPr lang="pt-BR"/>
          </a:p>
        </p:txBody>
      </p:sp>
    </p:spTree>
    <p:extLst>
      <p:ext uri="{BB962C8B-B14F-4D97-AF65-F5344CB8AC3E}">
        <p14:creationId xmlns:p14="http://schemas.microsoft.com/office/powerpoint/2010/main" val="3044009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95754C-BC06-472B-A9EC-EDB9DEF68D09}" type="datetime1">
              <a:rPr lang="pt-BR" smtClean="0"/>
              <a:t>12/01/2024</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AEF20852-0295-4CFD-BCB6-F16E6D9D8DF9}" type="slidenum">
              <a:rPr lang="pt-BR" smtClean="0"/>
              <a:t>‹nº›</a:t>
            </a:fld>
            <a:endParaRPr lang="pt-BR" dirty="0"/>
          </a:p>
        </p:txBody>
      </p:sp>
    </p:spTree>
    <p:extLst>
      <p:ext uri="{BB962C8B-B14F-4D97-AF65-F5344CB8AC3E}">
        <p14:creationId xmlns:p14="http://schemas.microsoft.com/office/powerpoint/2010/main" val="73183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B30ADD8-BAD5-4A09-9ED2-311D3969915A}" type="datetime1">
              <a:rPr lang="pt-BR" smtClean="0"/>
              <a:t>12/01/2024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F20852-0295-4CFD-BCB6-F16E6D9D8DF9}" type="slidenum">
              <a:rPr lang="pt-BR" smtClean="0"/>
              <a:t>‹nº›</a:t>
            </a:fld>
            <a:endParaRPr lang="pt-BR"/>
          </a:p>
        </p:txBody>
      </p:sp>
    </p:spTree>
    <p:extLst>
      <p:ext uri="{BB962C8B-B14F-4D97-AF65-F5344CB8AC3E}">
        <p14:creationId xmlns:p14="http://schemas.microsoft.com/office/powerpoint/2010/main" val="182973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A4D0653-315A-49F3-997F-6497137D177B}" type="datetime1">
              <a:rPr lang="pt-BR" smtClean="0"/>
              <a:t>12/01/2024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F20852-0295-4CFD-BCB6-F16E6D9D8DF9}" type="slidenum">
              <a:rPr lang="pt-BR" smtClean="0"/>
              <a:t>‹nº›</a:t>
            </a:fld>
            <a:endParaRPr lang="pt-BR"/>
          </a:p>
        </p:txBody>
      </p:sp>
    </p:spTree>
    <p:extLst>
      <p:ext uri="{BB962C8B-B14F-4D97-AF65-F5344CB8AC3E}">
        <p14:creationId xmlns:p14="http://schemas.microsoft.com/office/powerpoint/2010/main" val="299267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28A237A-926A-43FC-AF80-0DCB362AC4F7}" type="datetime1">
              <a:rPr lang="pt-BR" smtClean="0"/>
              <a:t>12/01/2024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F20852-0295-4CFD-BCB6-F16E6D9D8DF9}" type="slidenum">
              <a:rPr lang="pt-BR" smtClean="0"/>
              <a:t>‹nº›</a:t>
            </a:fld>
            <a:endParaRPr lang="pt-BR"/>
          </a:p>
        </p:txBody>
      </p:sp>
    </p:spTree>
    <p:extLst>
      <p:ext uri="{BB962C8B-B14F-4D97-AF65-F5344CB8AC3E}">
        <p14:creationId xmlns:p14="http://schemas.microsoft.com/office/powerpoint/2010/main" val="235303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FE11CE0-C032-4E76-A8F6-471C6AEC4648}" type="datetime1">
              <a:rPr lang="pt-BR" smtClean="0"/>
              <a:t>12/01/2024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F20852-0295-4CFD-BCB6-F16E6D9D8DF9}" type="slidenum">
              <a:rPr lang="pt-BR" smtClean="0"/>
              <a:t>‹nº›</a:t>
            </a:fld>
            <a:endParaRPr lang="pt-BR"/>
          </a:p>
        </p:txBody>
      </p:sp>
    </p:spTree>
    <p:extLst>
      <p:ext uri="{BB962C8B-B14F-4D97-AF65-F5344CB8AC3E}">
        <p14:creationId xmlns:p14="http://schemas.microsoft.com/office/powerpoint/2010/main" val="283957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BB41CDA-4A9C-4D1E-A665-4DBC4EFB6324}" type="datetime1">
              <a:rPr lang="pt-BR" smtClean="0"/>
              <a:t>12/01/2024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F20852-0295-4CFD-BCB6-F16E6D9D8DF9}" type="slidenum">
              <a:rPr lang="pt-BR" smtClean="0"/>
              <a:t>‹nº›</a:t>
            </a:fld>
            <a:endParaRPr lang="pt-BR"/>
          </a:p>
        </p:txBody>
      </p:sp>
    </p:spTree>
    <p:extLst>
      <p:ext uri="{BB962C8B-B14F-4D97-AF65-F5344CB8AC3E}">
        <p14:creationId xmlns:p14="http://schemas.microsoft.com/office/powerpoint/2010/main" val="2878588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07E4780-B3D8-4FC7-9713-4A3261343FB9}" type="datetime1">
              <a:rPr lang="pt-BR" smtClean="0"/>
              <a:t>12/01/2024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EF20852-0295-4CFD-BCB6-F16E6D9D8DF9}" type="slidenum">
              <a:rPr lang="pt-BR" smtClean="0"/>
              <a:t>‹nº›</a:t>
            </a:fld>
            <a:endParaRPr lang="pt-BR"/>
          </a:p>
        </p:txBody>
      </p:sp>
    </p:spTree>
    <p:extLst>
      <p:ext uri="{BB962C8B-B14F-4D97-AF65-F5344CB8AC3E}">
        <p14:creationId xmlns:p14="http://schemas.microsoft.com/office/powerpoint/2010/main" val="328255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4985B63-1268-4B9D-8E5E-B5DA1FE0A658}" type="datetime1">
              <a:rPr lang="pt-BR" smtClean="0"/>
              <a:t>12/01/2024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EF20852-0295-4CFD-BCB6-F16E6D9D8DF9}" type="slidenum">
              <a:rPr lang="pt-BR" smtClean="0"/>
              <a:t>‹nº›</a:t>
            </a:fld>
            <a:endParaRPr lang="pt-BR"/>
          </a:p>
        </p:txBody>
      </p:sp>
    </p:spTree>
    <p:extLst>
      <p:ext uri="{BB962C8B-B14F-4D97-AF65-F5344CB8AC3E}">
        <p14:creationId xmlns:p14="http://schemas.microsoft.com/office/powerpoint/2010/main" val="334148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D2F2-56B9-48A9-96AA-6FD562162A4E}" type="datetime1">
              <a:rPr lang="pt-BR" smtClean="0"/>
              <a:t>12/01/2024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EF20852-0295-4CFD-BCB6-F16E6D9D8DF9}" type="slidenum">
              <a:rPr lang="pt-BR" smtClean="0"/>
              <a:t>‹nº›</a:t>
            </a:fld>
            <a:endParaRPr lang="pt-BR"/>
          </a:p>
        </p:txBody>
      </p:sp>
    </p:spTree>
    <p:extLst>
      <p:ext uri="{BB962C8B-B14F-4D97-AF65-F5344CB8AC3E}">
        <p14:creationId xmlns:p14="http://schemas.microsoft.com/office/powerpoint/2010/main" val="2830074725"/>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A1DB833-5AA4-4D28-81C8-7F370618B3C5}" type="datetime1">
              <a:rPr lang="pt-BR" smtClean="0"/>
              <a:t>12/01/2024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F20852-0295-4CFD-BCB6-F16E6D9D8DF9}" type="slidenum">
              <a:rPr lang="pt-BR" smtClean="0"/>
              <a:t>‹nº›</a:t>
            </a:fld>
            <a:endParaRPr lang="pt-BR"/>
          </a:p>
        </p:txBody>
      </p:sp>
    </p:spTree>
    <p:extLst>
      <p:ext uri="{BB962C8B-B14F-4D97-AF65-F5344CB8AC3E}">
        <p14:creationId xmlns:p14="http://schemas.microsoft.com/office/powerpoint/2010/main" val="34390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9AFFCB59-4BD3-46CD-B7E3-5025DF5EDDCD}" type="datetime1">
              <a:rPr lang="pt-BR" smtClean="0"/>
              <a:t>12/01/2024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F20852-0295-4CFD-BCB6-F16E6D9D8DF9}" type="slidenum">
              <a:rPr lang="pt-BR" smtClean="0"/>
              <a:t>‹nº›</a:t>
            </a:fld>
            <a:endParaRPr lang="pt-BR"/>
          </a:p>
        </p:txBody>
      </p:sp>
    </p:spTree>
    <p:extLst>
      <p:ext uri="{BB962C8B-B14F-4D97-AF65-F5344CB8AC3E}">
        <p14:creationId xmlns:p14="http://schemas.microsoft.com/office/powerpoint/2010/main" val="15115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DD2F2-56B9-48A9-96AA-6FD562162A4E}" type="datetime1">
              <a:rPr lang="pt-BR" smtClean="0"/>
              <a:t>12/01/2024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20852-0295-4CFD-BCB6-F16E6D9D8DF9}" type="slidenum">
              <a:rPr lang="pt-BR" smtClean="0"/>
              <a:t>‹nº›</a:t>
            </a:fld>
            <a:endParaRPr lang="pt-BR"/>
          </a:p>
        </p:txBody>
      </p:sp>
    </p:spTree>
    <p:extLst>
      <p:ext uri="{BB962C8B-B14F-4D97-AF65-F5344CB8AC3E}">
        <p14:creationId xmlns:p14="http://schemas.microsoft.com/office/powerpoint/2010/main" val="31808602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mmyfreitas.github.io/portfolioSite/"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sammyfreitas.github.io/portfolioSite/curriculo.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b2bstack.com.br/categoria/destaque/desig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keosm3oqqXk"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qfepHZyYhTc" TargetMode="External"/><Relationship Id="rId4" Type="http://schemas.openxmlformats.org/officeDocument/2006/relationships/hyperlink" Target="https://youtube.com/shorts/bZdadH0Lfg0?si=zMfZMYAPUDLxy9KN"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3CA758-DBAC-4693-8841-764A6970A791}"/>
              </a:ext>
            </a:extLst>
          </p:cNvPr>
          <p:cNvSpPr>
            <a:spLocks noGrp="1"/>
          </p:cNvSpPr>
          <p:nvPr>
            <p:ph type="ctrTitle"/>
          </p:nvPr>
        </p:nvSpPr>
        <p:spPr>
          <a:xfrm>
            <a:off x="3994211" y="1748591"/>
            <a:ext cx="7772400" cy="1746434"/>
          </a:xfrm>
        </p:spPr>
        <p:txBody>
          <a:bodyPr>
            <a:normAutofit/>
          </a:bodyPr>
          <a:lstStyle/>
          <a:p>
            <a:r>
              <a:rPr lang="pt-BR" dirty="0">
                <a:solidFill>
                  <a:schemeClr val="bg1"/>
                </a:solidFill>
                <a:effectLst>
                  <a:outerShdw blurRad="38100" dist="38100" dir="2700000" algn="tl">
                    <a:srgbClr val="000000">
                      <a:alpha val="43137"/>
                    </a:srgbClr>
                  </a:outerShdw>
                </a:effectLst>
              </a:rPr>
              <a:t>Desenvolvimento de Front-</a:t>
            </a:r>
            <a:r>
              <a:rPr lang="pt-BR" dirty="0" err="1">
                <a:solidFill>
                  <a:schemeClr val="bg1"/>
                </a:solidFill>
                <a:effectLst>
                  <a:outerShdw blurRad="38100" dist="38100" dir="2700000" algn="tl">
                    <a:srgbClr val="000000">
                      <a:alpha val="43137"/>
                    </a:srgbClr>
                  </a:outerShdw>
                </a:effectLst>
              </a:rPr>
              <a:t>End</a:t>
            </a:r>
            <a:endParaRPr lang="pt-BR" dirty="0">
              <a:solidFill>
                <a:schemeClr val="bg1"/>
              </a:solidFill>
              <a:effectLst>
                <a:outerShdw blurRad="38100" dist="38100" dir="2700000" algn="tl">
                  <a:srgbClr val="000000">
                    <a:alpha val="43137"/>
                  </a:srgbClr>
                </a:outerShdw>
              </a:effectLst>
            </a:endParaRPr>
          </a:p>
        </p:txBody>
      </p:sp>
      <p:sp>
        <p:nvSpPr>
          <p:cNvPr id="4" name="Espaço Reservado para Data 3">
            <a:extLst>
              <a:ext uri="{FF2B5EF4-FFF2-40B4-BE49-F238E27FC236}">
                <a16:creationId xmlns:a16="http://schemas.microsoft.com/office/drawing/2014/main" id="{1BAF3F48-DBDF-4540-BA40-A88F3C3BCC7E}"/>
              </a:ext>
            </a:extLst>
          </p:cNvPr>
          <p:cNvSpPr>
            <a:spLocks noGrp="1"/>
          </p:cNvSpPr>
          <p:nvPr>
            <p:ph type="dt" sz="half" idx="10"/>
          </p:nvPr>
        </p:nvSpPr>
        <p:spPr/>
        <p:txBody>
          <a:bodyPr/>
          <a:lstStyle/>
          <a:p>
            <a:fld id="{9DF2F644-0581-4E1A-8AF1-D8C701A8C6A1}" type="datetime1">
              <a:rPr lang="pt-BR" smtClean="0">
                <a:solidFill>
                  <a:schemeClr val="bg1"/>
                </a:solidFill>
              </a:rPr>
              <a:t>12/01/2024</a:t>
            </a:fld>
            <a:endParaRPr lang="pt-BR" dirty="0">
              <a:solidFill>
                <a:schemeClr val="bg1"/>
              </a:solidFill>
            </a:endParaRPr>
          </a:p>
        </p:txBody>
      </p:sp>
      <p:sp>
        <p:nvSpPr>
          <p:cNvPr id="3" name="CaixaDeTexto 2">
            <a:extLst>
              <a:ext uri="{FF2B5EF4-FFF2-40B4-BE49-F238E27FC236}">
                <a16:creationId xmlns:a16="http://schemas.microsoft.com/office/drawing/2014/main" id="{3483033C-9319-4876-90EC-E420AB0901A3}"/>
              </a:ext>
            </a:extLst>
          </p:cNvPr>
          <p:cNvSpPr txBox="1"/>
          <p:nvPr/>
        </p:nvSpPr>
        <p:spPr>
          <a:xfrm>
            <a:off x="9139328" y="3741939"/>
            <a:ext cx="2082048" cy="369332"/>
          </a:xfrm>
          <a:prstGeom prst="rect">
            <a:avLst/>
          </a:prstGeom>
          <a:noFill/>
        </p:spPr>
        <p:txBody>
          <a:bodyPr wrap="square" rtlCol="0">
            <a:spAutoFit/>
          </a:bodyPr>
          <a:lstStyle/>
          <a:p>
            <a:r>
              <a:rPr lang="pt-BR" b="1" dirty="0">
                <a:solidFill>
                  <a:schemeClr val="bg1"/>
                </a:solidFill>
                <a:effectLst>
                  <a:outerShdw blurRad="38100" dist="38100" dir="2700000" algn="tl">
                    <a:srgbClr val="000000">
                      <a:alpha val="43137"/>
                    </a:srgbClr>
                  </a:outerShdw>
                </a:effectLst>
              </a:rPr>
              <a:t> Anthony Freitas</a:t>
            </a:r>
          </a:p>
        </p:txBody>
      </p:sp>
      <p:pic>
        <p:nvPicPr>
          <p:cNvPr id="5" name="Picture 10">
            <a:extLst>
              <a:ext uri="{FF2B5EF4-FFF2-40B4-BE49-F238E27FC236}">
                <a16:creationId xmlns:a16="http://schemas.microsoft.com/office/drawing/2014/main" id="{87A442DD-789D-4DCF-A624-CCA996670D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192577"/>
            <a:ext cx="2984558" cy="230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descr="LOGO_SENAI_BRANCO.png">
            <a:extLst>
              <a:ext uri="{FF2B5EF4-FFF2-40B4-BE49-F238E27FC236}">
                <a16:creationId xmlns:a16="http://schemas.microsoft.com/office/drawing/2014/main" id="{2B35EAD0-FBC3-487A-8E73-DA0EB43EDE5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1936" y="5594033"/>
            <a:ext cx="1592128" cy="69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70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lstStyle/>
          <a:p>
            <a:pPr algn="l"/>
            <a:r>
              <a:rPr lang="pt-BR" b="1" dirty="0">
                <a:solidFill>
                  <a:srgbClr val="093366"/>
                </a:solidFill>
                <a:latin typeface="Inter"/>
              </a:rPr>
              <a:t>Tipos de Site</a:t>
            </a:r>
            <a:endParaRPr lang="pt-BR" b="1" i="0" dirty="0">
              <a:solidFill>
                <a:srgbClr val="093366"/>
              </a:solidFill>
              <a:effectLst/>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777431"/>
          </a:xfrm>
        </p:spPr>
        <p:txBody>
          <a:bodyPr vert="horz" lIns="91440" tIns="45720" rIns="91440" bIns="45720" rtlCol="0">
            <a:normAutofit lnSpcReduction="10000"/>
          </a:bodyPr>
          <a:lstStyle/>
          <a:p>
            <a:r>
              <a:rPr lang="pt-BR" b="1" dirty="0"/>
              <a:t>Blog</a:t>
            </a:r>
            <a:r>
              <a:rPr lang="pt-BR" dirty="0"/>
              <a:t>: site utilizado como uma espécie de coletânea de postagens, apropriado para inserção de conteúdos sobre determinado tema ou assunto.</a:t>
            </a:r>
          </a:p>
          <a:p>
            <a:r>
              <a:rPr lang="pt-BR" dirty="0"/>
              <a:t>Além desses, ainda existem também páginas que disponibilizam, por exemplo, ferramentas para serem utilizadas on-line — sem que o usuário precise baixar </a:t>
            </a:r>
            <a:r>
              <a:rPr lang="pt-BR" dirty="0" err="1"/>
              <a:t>apps</a:t>
            </a:r>
            <a:r>
              <a:rPr lang="pt-BR" dirty="0"/>
              <a:t> ou arquivos no seu computador: Alguns exemplos são:</a:t>
            </a:r>
          </a:p>
          <a:p>
            <a:r>
              <a:rPr lang="pt-BR" dirty="0"/>
              <a:t>Gerador de senhas, </a:t>
            </a:r>
          </a:p>
          <a:p>
            <a:r>
              <a:rPr lang="pt-BR" dirty="0"/>
              <a:t>Dicionário on-line, </a:t>
            </a:r>
          </a:p>
          <a:p>
            <a:r>
              <a:rPr lang="pt-BR" dirty="0"/>
              <a:t>Contador de palavras, </a:t>
            </a:r>
          </a:p>
          <a:p>
            <a:r>
              <a:rPr lang="pt-BR" dirty="0"/>
              <a:t>Criador de </a:t>
            </a:r>
            <a:r>
              <a:rPr lang="pt-BR" dirty="0" err="1"/>
              <a:t>hashtags</a:t>
            </a:r>
            <a:r>
              <a:rPr lang="pt-BR" dirty="0"/>
              <a:t>, entre outros.</a:t>
            </a:r>
          </a:p>
          <a:p>
            <a:endParaRPr lang="pt-BR" dirty="0"/>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10</a:t>
            </a:fld>
            <a:endParaRPr lang="pt-BR" dirty="0">
              <a:solidFill>
                <a:schemeClr val="bg1"/>
              </a:solidFill>
            </a:endParaRPr>
          </a:p>
        </p:txBody>
      </p:sp>
    </p:spTree>
    <p:extLst>
      <p:ext uri="{BB962C8B-B14F-4D97-AF65-F5344CB8AC3E}">
        <p14:creationId xmlns:p14="http://schemas.microsoft.com/office/powerpoint/2010/main" val="277528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lstStyle/>
          <a:p>
            <a:pPr algn="l"/>
            <a:r>
              <a:rPr lang="pt-BR" b="1" dirty="0">
                <a:solidFill>
                  <a:srgbClr val="093366"/>
                </a:solidFill>
                <a:latin typeface="Inter"/>
              </a:rPr>
              <a:t>Por que ter um Site?</a:t>
            </a:r>
            <a:endParaRPr lang="pt-BR" b="1" i="0" dirty="0">
              <a:solidFill>
                <a:srgbClr val="093366"/>
              </a:solidFill>
              <a:effectLst/>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777431"/>
          </a:xfrm>
        </p:spPr>
        <p:txBody>
          <a:bodyPr vert="horz" lIns="91440" tIns="45720" rIns="91440" bIns="45720" rtlCol="0">
            <a:normAutofit lnSpcReduction="10000"/>
          </a:bodyPr>
          <a:lstStyle/>
          <a:p>
            <a:pPr marL="0" indent="0">
              <a:buNone/>
            </a:pPr>
            <a:r>
              <a:rPr lang="pt-BR" dirty="0"/>
              <a:t>Como você já deve ter entendido, um site é uma “mão na roda” na hora de gerar novas possibilidades institucionais e comerciais para a sua empresa. Reforçando, por meio dele, você poderá:</a:t>
            </a:r>
          </a:p>
          <a:p>
            <a:r>
              <a:rPr lang="pt-BR" dirty="0"/>
              <a:t>marcar presença digital;</a:t>
            </a:r>
          </a:p>
          <a:p>
            <a:r>
              <a:rPr lang="pt-BR" dirty="0"/>
              <a:t>expor, de forma positiva, o seu negócio;</a:t>
            </a:r>
          </a:p>
          <a:p>
            <a:r>
              <a:rPr lang="pt-BR" dirty="0"/>
              <a:t>informar sobre novidades da sua empresa;</a:t>
            </a:r>
          </a:p>
          <a:p>
            <a:r>
              <a:rPr lang="pt-BR" dirty="0"/>
              <a:t>gerar credibilidade ao seu público;</a:t>
            </a:r>
          </a:p>
          <a:p>
            <a:r>
              <a:rPr lang="pt-BR" dirty="0"/>
              <a:t>divulgar e mostrar a importância dos seus produtos ou serviços;</a:t>
            </a:r>
          </a:p>
          <a:p>
            <a:r>
              <a:rPr lang="pt-BR" dirty="0"/>
              <a:t>atrair e despertar interesse em possíveis clientes;</a:t>
            </a:r>
          </a:p>
          <a:p>
            <a:r>
              <a:rPr lang="pt-BR" dirty="0"/>
              <a:t>fechar novos negócios, etc...</a:t>
            </a:r>
          </a:p>
          <a:p>
            <a:endParaRPr lang="pt-BR" dirty="0"/>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11</a:t>
            </a:fld>
            <a:endParaRPr lang="pt-BR" dirty="0">
              <a:solidFill>
                <a:schemeClr val="bg1"/>
              </a:solidFill>
            </a:endParaRPr>
          </a:p>
        </p:txBody>
      </p:sp>
    </p:spTree>
    <p:extLst>
      <p:ext uri="{BB962C8B-B14F-4D97-AF65-F5344CB8AC3E}">
        <p14:creationId xmlns:p14="http://schemas.microsoft.com/office/powerpoint/2010/main" val="47783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50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lstStyle/>
          <a:p>
            <a:pPr algn="l"/>
            <a:r>
              <a:rPr lang="pt-BR" b="1" dirty="0">
                <a:solidFill>
                  <a:srgbClr val="093366"/>
                </a:solidFill>
                <a:latin typeface="Inter"/>
              </a:rPr>
              <a:t>Relevância Profissional</a:t>
            </a:r>
            <a:endParaRPr lang="pt-BR" b="1" i="0" dirty="0">
              <a:solidFill>
                <a:srgbClr val="093366"/>
              </a:solidFill>
              <a:effectLst/>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777431"/>
          </a:xfrm>
        </p:spPr>
        <p:txBody>
          <a:bodyPr vert="horz" lIns="91440" tIns="45720" rIns="91440" bIns="45720" rtlCol="0">
            <a:normAutofit/>
          </a:bodyPr>
          <a:lstStyle/>
          <a:p>
            <a:pPr marL="0" indent="0">
              <a:buNone/>
            </a:pPr>
            <a:r>
              <a:rPr lang="pt-BR" dirty="0"/>
              <a:t>Hoje, ter um site se tornou algo primordial para qualquer profissional ou empresa que deseja se estabelecer no mercado e alcançar resultados cada vez mais expressivos. </a:t>
            </a:r>
          </a:p>
          <a:p>
            <a:pPr marL="0" indent="0">
              <a:buNone/>
            </a:pPr>
            <a:endParaRPr lang="pt-BR" dirty="0"/>
          </a:p>
          <a:p>
            <a:pPr marL="0" indent="0">
              <a:buNone/>
            </a:pPr>
            <a:r>
              <a:rPr lang="pt-BR" dirty="0"/>
              <a:t>Sendo assim, com os avanços tecnológicos e o acesso crescente da população à internet, contar com a criação de sites passa a ser um fator decisivo para a sobrevivência do seu negócio.</a:t>
            </a:r>
          </a:p>
          <a:p>
            <a:endParaRPr lang="pt-BR" dirty="0"/>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12</a:t>
            </a:fld>
            <a:endParaRPr lang="pt-BR" dirty="0">
              <a:solidFill>
                <a:schemeClr val="bg1"/>
              </a:solidFill>
            </a:endParaRPr>
          </a:p>
        </p:txBody>
      </p:sp>
    </p:spTree>
    <p:extLst>
      <p:ext uri="{BB962C8B-B14F-4D97-AF65-F5344CB8AC3E}">
        <p14:creationId xmlns:p14="http://schemas.microsoft.com/office/powerpoint/2010/main" val="12002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lstStyle/>
          <a:p>
            <a:pPr algn="l"/>
            <a:r>
              <a:rPr lang="pt-BR" b="1" dirty="0">
                <a:solidFill>
                  <a:srgbClr val="093366"/>
                </a:solidFill>
                <a:latin typeface="Inter"/>
              </a:rPr>
              <a:t>Front-</a:t>
            </a:r>
            <a:r>
              <a:rPr lang="pt-BR" b="1" dirty="0" err="1">
                <a:solidFill>
                  <a:srgbClr val="093366"/>
                </a:solidFill>
                <a:latin typeface="Inter"/>
              </a:rPr>
              <a:t>End</a:t>
            </a:r>
            <a:r>
              <a:rPr lang="pt-BR" b="1" dirty="0">
                <a:solidFill>
                  <a:srgbClr val="093366"/>
                </a:solidFill>
                <a:latin typeface="Inter"/>
              </a:rPr>
              <a:t> x Back-</a:t>
            </a:r>
            <a:r>
              <a:rPr lang="pt-BR" b="1" dirty="0" err="1">
                <a:solidFill>
                  <a:srgbClr val="093366"/>
                </a:solidFill>
                <a:latin typeface="Inter"/>
              </a:rPr>
              <a:t>End</a:t>
            </a:r>
            <a:endParaRPr lang="pt-BR" b="1" i="0" dirty="0">
              <a:solidFill>
                <a:srgbClr val="093366"/>
              </a:solidFill>
              <a:effectLst/>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777431"/>
          </a:xfrm>
        </p:spPr>
        <p:txBody>
          <a:bodyPr vert="horz" lIns="91440" tIns="45720" rIns="91440" bIns="45720" rtlCol="0">
            <a:normAutofit/>
          </a:bodyPr>
          <a:lstStyle/>
          <a:p>
            <a:r>
              <a:rPr lang="pt-BR" b="1" dirty="0"/>
              <a:t>Front </a:t>
            </a:r>
            <a:r>
              <a:rPr lang="pt-BR" b="1" dirty="0" err="1"/>
              <a:t>End</a:t>
            </a:r>
            <a:r>
              <a:rPr lang="pt-BR" dirty="0"/>
              <a:t>: Refere-se à parte visual e interativa de um site ou aplicação, o que o usuário vê e interage diretamente.</a:t>
            </a:r>
          </a:p>
          <a:p>
            <a:endParaRPr lang="pt-BR" dirty="0"/>
          </a:p>
          <a:p>
            <a:r>
              <a:rPr lang="pt-BR" b="1" dirty="0"/>
              <a:t>Back </a:t>
            </a:r>
            <a:r>
              <a:rPr lang="pt-BR" b="1" dirty="0" err="1"/>
              <a:t>End</a:t>
            </a:r>
            <a:r>
              <a:rPr lang="pt-BR" dirty="0"/>
              <a:t>: É a parte que lida com a lógica, processamento de dados e interações com o banco de dados, geralmente invisível para o usuário.</a:t>
            </a:r>
          </a:p>
          <a:p>
            <a:pPr marL="0" indent="0">
              <a:buNone/>
            </a:pPr>
            <a:endParaRPr lang="pt-BR" dirty="0"/>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13</a:t>
            </a:fld>
            <a:endParaRPr lang="pt-BR" dirty="0">
              <a:solidFill>
                <a:schemeClr val="bg1"/>
              </a:solidFill>
            </a:endParaRPr>
          </a:p>
        </p:txBody>
      </p:sp>
      <p:pic>
        <p:nvPicPr>
          <p:cNvPr id="5122" name="Picture 2" descr="https://www.mxcursos.com/blog/wp-content/uploads/2017/0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350" y="4089716"/>
            <a:ext cx="6672735" cy="276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10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normAutofit/>
          </a:bodyPr>
          <a:lstStyle/>
          <a:p>
            <a:r>
              <a:rPr lang="pt-BR" b="1" dirty="0">
                <a:solidFill>
                  <a:srgbClr val="093366"/>
                </a:solidFill>
                <a:latin typeface="Inter"/>
              </a:rPr>
              <a:t>Importância de Estudar Front-</a:t>
            </a:r>
            <a:r>
              <a:rPr lang="pt-BR" b="1" dirty="0" err="1">
                <a:solidFill>
                  <a:srgbClr val="093366"/>
                </a:solidFill>
                <a:latin typeface="Inter"/>
              </a:rPr>
              <a:t>End</a:t>
            </a:r>
            <a:endParaRPr lang="pt-BR" b="1" dirty="0">
              <a:solidFill>
                <a:srgbClr val="093366"/>
              </a:solidFill>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777431"/>
          </a:xfrm>
        </p:spPr>
        <p:txBody>
          <a:bodyPr vert="horz" lIns="91440" tIns="45720" rIns="91440" bIns="45720" rtlCol="0">
            <a:normAutofit lnSpcReduction="10000"/>
          </a:bodyPr>
          <a:lstStyle/>
          <a:p>
            <a:r>
              <a:rPr lang="pt-BR" dirty="0"/>
              <a:t>O Front </a:t>
            </a:r>
            <a:r>
              <a:rPr lang="pt-BR" dirty="0" err="1"/>
              <a:t>End</a:t>
            </a:r>
            <a:r>
              <a:rPr lang="pt-BR" dirty="0"/>
              <a:t> é crucial para proporcionar uma experiência de usuário agradável e intuitiva.</a:t>
            </a:r>
          </a:p>
          <a:p>
            <a:endParaRPr lang="pt-BR" dirty="0"/>
          </a:p>
          <a:p>
            <a:r>
              <a:rPr lang="pt-BR" dirty="0"/>
              <a:t>Profissionais qualificados em Front </a:t>
            </a:r>
            <a:r>
              <a:rPr lang="pt-BR" dirty="0" err="1"/>
              <a:t>End</a:t>
            </a:r>
            <a:r>
              <a:rPr lang="pt-BR" dirty="0"/>
              <a:t> são essenciais para o desenvolvimento de sites e aplicações bem-sucedidas.</a:t>
            </a:r>
          </a:p>
          <a:p>
            <a:endParaRPr lang="pt-BR" dirty="0"/>
          </a:p>
          <a:p>
            <a:r>
              <a:rPr lang="pt-BR" dirty="0"/>
              <a:t>A demanda por desenvolvedores Front </a:t>
            </a:r>
            <a:r>
              <a:rPr lang="pt-BR" dirty="0" err="1"/>
              <a:t>End</a:t>
            </a:r>
            <a:r>
              <a:rPr lang="pt-BR" dirty="0"/>
              <a:t> está em constante crescimento devido à expansão da presença online.</a:t>
            </a:r>
          </a:p>
          <a:p>
            <a:endParaRPr lang="pt-BR" dirty="0"/>
          </a:p>
          <a:p>
            <a:r>
              <a:rPr lang="pt-BR" dirty="0"/>
              <a:t>Empresas buscam profissionais capazes de criar interfaces atraentes e funcionais.</a:t>
            </a:r>
          </a:p>
          <a:p>
            <a:pPr marL="0" indent="0">
              <a:buNone/>
            </a:pPr>
            <a:endParaRPr lang="pt-BR" dirty="0"/>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14</a:t>
            </a:fld>
            <a:endParaRPr lang="pt-BR" dirty="0">
              <a:solidFill>
                <a:schemeClr val="bg1"/>
              </a:solidFill>
            </a:endParaRPr>
          </a:p>
        </p:txBody>
      </p:sp>
    </p:spTree>
    <p:extLst>
      <p:ext uri="{BB962C8B-B14F-4D97-AF65-F5344CB8AC3E}">
        <p14:creationId xmlns:p14="http://schemas.microsoft.com/office/powerpoint/2010/main" val="423334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normAutofit/>
          </a:bodyPr>
          <a:lstStyle/>
          <a:p>
            <a:r>
              <a:rPr lang="pt-BR" b="1" dirty="0">
                <a:solidFill>
                  <a:srgbClr val="093366"/>
                </a:solidFill>
                <a:latin typeface="Inter"/>
              </a:rPr>
              <a:t>Front-</a:t>
            </a:r>
            <a:r>
              <a:rPr lang="pt-BR" b="1" dirty="0" err="1">
                <a:solidFill>
                  <a:srgbClr val="093366"/>
                </a:solidFill>
                <a:latin typeface="Inter"/>
              </a:rPr>
              <a:t>End</a:t>
            </a:r>
            <a:r>
              <a:rPr lang="pt-BR" b="1" dirty="0">
                <a:solidFill>
                  <a:srgbClr val="093366"/>
                </a:solidFill>
                <a:latin typeface="Inter"/>
              </a:rPr>
              <a:t> – A parte visual de uma plataforma web!</a:t>
            </a: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975141"/>
          </a:xfrm>
        </p:spPr>
        <p:txBody>
          <a:bodyPr vert="horz" lIns="91440" tIns="45720" rIns="91440" bIns="45720" rtlCol="0">
            <a:normAutofit fontScale="92500" lnSpcReduction="20000"/>
          </a:bodyPr>
          <a:lstStyle/>
          <a:p>
            <a:pPr marL="0" indent="0">
              <a:buNone/>
            </a:pPr>
            <a:endParaRPr lang="pt-BR" dirty="0"/>
          </a:p>
          <a:p>
            <a:pPr algn="just" fontAlgn="base"/>
            <a:r>
              <a:rPr lang="pt-BR" dirty="0"/>
              <a:t>O </a:t>
            </a:r>
            <a:r>
              <a:rPr lang="pt-BR" b="1" dirty="0"/>
              <a:t>desenvolvedor Front-</a:t>
            </a:r>
            <a:r>
              <a:rPr lang="pt-BR" b="1" dirty="0" err="1"/>
              <a:t>end</a:t>
            </a:r>
            <a:r>
              <a:rPr lang="pt-BR" dirty="0"/>
              <a:t>, portanto, é responsável por criar essa interface gráfica de navegação com o uso de linguagens de programação.</a:t>
            </a:r>
          </a:p>
          <a:p>
            <a:pPr algn="just" fontAlgn="base"/>
            <a:r>
              <a:rPr lang="pt-BR" dirty="0"/>
              <a:t>Isto é, através de símbolos, códigos, regras semânticas e sintáticas e palavras-chave padronizadas, para que todos os dispositivos que rodarão essa interface a entendam da mesma forma e executem as mesmas ações propostas pelo desenvolvedor.</a:t>
            </a:r>
          </a:p>
          <a:p>
            <a:pPr algn="just" fontAlgn="base"/>
            <a:r>
              <a:rPr lang="pt-BR" dirty="0"/>
              <a:t>O desenvolvedor Front-</a:t>
            </a:r>
            <a:r>
              <a:rPr lang="pt-BR" dirty="0" err="1"/>
              <a:t>end</a:t>
            </a:r>
            <a:r>
              <a:rPr lang="pt-BR" dirty="0"/>
              <a:t> também é responsável por corrigir falhas nessa interface que afetam negativamente a experiência de navegação do usuário.</a:t>
            </a:r>
          </a:p>
          <a:p>
            <a:pPr algn="just" fontAlgn="base"/>
            <a:r>
              <a:rPr lang="pt-BR" dirty="0"/>
              <a:t>Como vimos acima, Front-</a:t>
            </a:r>
            <a:r>
              <a:rPr lang="pt-BR" dirty="0" err="1"/>
              <a:t>end</a:t>
            </a:r>
            <a:r>
              <a:rPr lang="pt-BR" dirty="0"/>
              <a:t> é o profissional que cuida do layout de uma </a:t>
            </a:r>
            <a:r>
              <a:rPr lang="pt-BR" dirty="0" err="1"/>
              <a:t>paǵina</a:t>
            </a:r>
            <a:r>
              <a:rPr lang="pt-BR" dirty="0"/>
              <a:t>, ou seja, a parte que se vê, tanto na semântica quanto no estilo.</a:t>
            </a:r>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15</a:t>
            </a:fld>
            <a:endParaRPr lang="pt-BR" dirty="0">
              <a:solidFill>
                <a:schemeClr val="bg1"/>
              </a:solidFill>
            </a:endParaRPr>
          </a:p>
        </p:txBody>
      </p:sp>
    </p:spTree>
    <p:extLst>
      <p:ext uri="{BB962C8B-B14F-4D97-AF65-F5344CB8AC3E}">
        <p14:creationId xmlns:p14="http://schemas.microsoft.com/office/powerpoint/2010/main" val="54271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normAutofit/>
          </a:bodyPr>
          <a:lstStyle/>
          <a:p>
            <a:r>
              <a:rPr lang="pt-BR" b="1" dirty="0">
                <a:solidFill>
                  <a:srgbClr val="093366"/>
                </a:solidFill>
                <a:latin typeface="Inter"/>
              </a:rPr>
              <a:t>Importância de Estudar Front-</a:t>
            </a:r>
            <a:r>
              <a:rPr lang="pt-BR" b="1" dirty="0" err="1">
                <a:solidFill>
                  <a:srgbClr val="093366"/>
                </a:solidFill>
                <a:latin typeface="Inter"/>
              </a:rPr>
              <a:t>End</a:t>
            </a:r>
            <a:endParaRPr lang="pt-BR" b="1" dirty="0">
              <a:solidFill>
                <a:srgbClr val="093366"/>
              </a:solidFill>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3442903"/>
          </a:xfrm>
        </p:spPr>
        <p:txBody>
          <a:bodyPr vert="horz" lIns="91440" tIns="45720" rIns="91440" bIns="45720" rtlCol="0">
            <a:normAutofit/>
          </a:bodyPr>
          <a:lstStyle/>
          <a:p>
            <a:pPr marL="0" indent="0">
              <a:buNone/>
            </a:pPr>
            <a:r>
              <a:rPr lang="pt-BR" dirty="0"/>
              <a:t>Principais Tecnologias de Front </a:t>
            </a:r>
            <a:r>
              <a:rPr lang="pt-BR" dirty="0" err="1"/>
              <a:t>End</a:t>
            </a:r>
            <a:r>
              <a:rPr lang="pt-BR" dirty="0"/>
              <a:t>:</a:t>
            </a:r>
          </a:p>
          <a:p>
            <a:r>
              <a:rPr lang="pt-BR" b="1" dirty="0"/>
              <a:t>HTML</a:t>
            </a:r>
            <a:r>
              <a:rPr lang="pt-BR" dirty="0"/>
              <a:t>: Linguagem de marcação para criar a estrutura de uma página web.</a:t>
            </a:r>
          </a:p>
          <a:p>
            <a:r>
              <a:rPr lang="pt-BR" b="1" dirty="0"/>
              <a:t>CSS</a:t>
            </a:r>
            <a:r>
              <a:rPr lang="pt-BR" dirty="0"/>
              <a:t>: Responsável pela apresentação e estilização, determinando o layout e a aparência.</a:t>
            </a:r>
          </a:p>
          <a:p>
            <a:r>
              <a:rPr lang="pt-BR" b="1" dirty="0" err="1"/>
              <a:t>JavaScript</a:t>
            </a:r>
            <a:r>
              <a:rPr lang="pt-BR" dirty="0"/>
              <a:t>: Linguagem de programação para tornar a página dinâmica e interativa.</a:t>
            </a:r>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16</a:t>
            </a:fld>
            <a:endParaRPr lang="pt-BR" dirty="0">
              <a:solidFill>
                <a:schemeClr val="bg1"/>
              </a:solidFill>
            </a:endParaRPr>
          </a:p>
        </p:txBody>
      </p:sp>
      <p:pic>
        <p:nvPicPr>
          <p:cNvPr id="12290" name="Picture 2" descr="Front-end: Saiba o que é e 3 dicas de desenvolvimento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243" y="4643351"/>
            <a:ext cx="3620530" cy="2093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866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normAutofit/>
          </a:bodyPr>
          <a:lstStyle/>
          <a:p>
            <a:r>
              <a:rPr lang="pt-BR" b="1" dirty="0">
                <a:solidFill>
                  <a:srgbClr val="093366"/>
                </a:solidFill>
                <a:latin typeface="Inter"/>
              </a:rPr>
              <a:t>Importância de Estudar Front-</a:t>
            </a:r>
            <a:r>
              <a:rPr lang="pt-BR" b="1" dirty="0" err="1">
                <a:solidFill>
                  <a:srgbClr val="093366"/>
                </a:solidFill>
                <a:latin typeface="Inter"/>
              </a:rPr>
              <a:t>End</a:t>
            </a:r>
            <a:endParaRPr lang="pt-BR" b="1" dirty="0">
              <a:solidFill>
                <a:srgbClr val="093366"/>
              </a:solidFill>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1" y="1499800"/>
            <a:ext cx="10124008" cy="4938070"/>
          </a:xfrm>
        </p:spPr>
        <p:txBody>
          <a:bodyPr vert="horz" lIns="91440" tIns="45720" rIns="91440" bIns="45720" rtlCol="0">
            <a:normAutofit/>
          </a:bodyPr>
          <a:lstStyle/>
          <a:p>
            <a:pPr marL="0" indent="0">
              <a:buNone/>
            </a:pPr>
            <a:r>
              <a:rPr lang="pt-BR" dirty="0"/>
              <a:t>Principais Tecnologias de Front </a:t>
            </a:r>
            <a:r>
              <a:rPr lang="pt-BR" dirty="0" err="1"/>
              <a:t>End</a:t>
            </a:r>
            <a:r>
              <a:rPr lang="pt-BR" dirty="0"/>
              <a:t>:</a:t>
            </a:r>
          </a:p>
          <a:p>
            <a:pPr fontAlgn="base"/>
            <a:r>
              <a:rPr lang="pt-BR" dirty="0"/>
              <a:t>O HTML (Linguagem de Marcação de Hipertexto) é a principal linguagem de marcação utilizada no Front-</a:t>
            </a:r>
            <a:r>
              <a:rPr lang="pt-BR" dirty="0" err="1"/>
              <a:t>end</a:t>
            </a:r>
            <a:r>
              <a:rPr lang="pt-BR" dirty="0"/>
              <a:t>, sendo a base para construção de toda página da Web.</a:t>
            </a:r>
          </a:p>
          <a:p>
            <a:pPr fontAlgn="base"/>
            <a:r>
              <a:rPr lang="pt-BR" dirty="0"/>
              <a:t>A estrutura básica do HTML deve se apresentar na seguinte ordem: </a:t>
            </a:r>
            <a:r>
              <a:rPr lang="pt-BR" i="1" dirty="0" err="1"/>
              <a:t>html</a:t>
            </a:r>
            <a:r>
              <a:rPr lang="pt-BR" i="1" dirty="0"/>
              <a:t>, </a:t>
            </a:r>
            <a:r>
              <a:rPr lang="pt-BR" i="1" dirty="0" err="1"/>
              <a:t>head</a:t>
            </a:r>
            <a:r>
              <a:rPr lang="pt-BR" i="1" dirty="0"/>
              <a:t> e </a:t>
            </a:r>
            <a:r>
              <a:rPr lang="pt-BR" i="1" dirty="0" err="1"/>
              <a:t>body</a:t>
            </a:r>
            <a:r>
              <a:rPr lang="pt-BR" dirty="0"/>
              <a:t>.</a:t>
            </a:r>
          </a:p>
          <a:p>
            <a:pPr fontAlgn="base"/>
            <a:r>
              <a:rPr lang="pt-BR" dirty="0"/>
              <a:t>Ou seja, é com o HTML que os profissionais Front-</a:t>
            </a:r>
            <a:r>
              <a:rPr lang="pt-BR" dirty="0" err="1"/>
              <a:t>end</a:t>
            </a:r>
            <a:r>
              <a:rPr lang="pt-BR" dirty="0"/>
              <a:t> criam o que é chamado de cabeça e corpo das páginas, que também podem incluir um rodapé quando necessário.</a:t>
            </a:r>
          </a:p>
          <a:p>
            <a:pPr fontAlgn="base"/>
            <a:r>
              <a:rPr lang="pt-BR" dirty="0"/>
              <a:t>Um HTML vai dizer ao servidor, </a:t>
            </a:r>
            <a:r>
              <a:rPr lang="pt-BR" b="1" dirty="0"/>
              <a:t>por meio de &lt;</a:t>
            </a:r>
            <a:r>
              <a:rPr lang="pt-BR" b="1" dirty="0" err="1"/>
              <a:t>tags</a:t>
            </a:r>
            <a:r>
              <a:rPr lang="pt-BR" b="1" dirty="0"/>
              <a:t>&gt; e atributos</a:t>
            </a:r>
            <a:r>
              <a:rPr lang="pt-BR" dirty="0"/>
              <a:t>, como a estrutura da página hospedada deve aparecer ao usuário.</a:t>
            </a:r>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17</a:t>
            </a:fld>
            <a:endParaRPr lang="pt-BR" dirty="0">
              <a:solidFill>
                <a:schemeClr val="bg1"/>
              </a:solidFill>
            </a:endParaRPr>
          </a:p>
        </p:txBody>
      </p:sp>
    </p:spTree>
    <p:extLst>
      <p:ext uri="{BB962C8B-B14F-4D97-AF65-F5344CB8AC3E}">
        <p14:creationId xmlns:p14="http://schemas.microsoft.com/office/powerpoint/2010/main" val="232334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normAutofit/>
          </a:bodyPr>
          <a:lstStyle/>
          <a:p>
            <a:r>
              <a:rPr lang="pt-BR" b="1" dirty="0">
                <a:solidFill>
                  <a:srgbClr val="093366"/>
                </a:solidFill>
                <a:latin typeface="Inter"/>
              </a:rPr>
              <a:t>HTML</a:t>
            </a: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1" y="1499800"/>
            <a:ext cx="10062224" cy="4938070"/>
          </a:xfrm>
        </p:spPr>
        <p:txBody>
          <a:bodyPr vert="horz" lIns="91440" tIns="45720" rIns="91440" bIns="45720" rtlCol="0">
            <a:normAutofit/>
          </a:bodyPr>
          <a:lstStyle/>
          <a:p>
            <a:pPr fontAlgn="base"/>
            <a:r>
              <a:rPr lang="pt-BR" dirty="0"/>
              <a:t>O HTML (Linguagem de Marcação de Hipertexto) é a principal linguagem de marcação utilizada no Front-</a:t>
            </a:r>
            <a:r>
              <a:rPr lang="pt-BR" dirty="0" err="1"/>
              <a:t>end</a:t>
            </a:r>
            <a:r>
              <a:rPr lang="pt-BR" dirty="0"/>
              <a:t>, sendo a base para construção de toda página da Web.</a:t>
            </a:r>
          </a:p>
          <a:p>
            <a:pPr fontAlgn="base"/>
            <a:r>
              <a:rPr lang="pt-BR" dirty="0"/>
              <a:t>A estrutura básica do HTML deve se apresentar na seguinte ordem: </a:t>
            </a:r>
            <a:r>
              <a:rPr lang="pt-BR" i="1" dirty="0" err="1"/>
              <a:t>html</a:t>
            </a:r>
            <a:r>
              <a:rPr lang="pt-BR" i="1" dirty="0"/>
              <a:t>, </a:t>
            </a:r>
            <a:r>
              <a:rPr lang="pt-BR" i="1" dirty="0" err="1"/>
              <a:t>head</a:t>
            </a:r>
            <a:r>
              <a:rPr lang="pt-BR" i="1" dirty="0"/>
              <a:t> e </a:t>
            </a:r>
            <a:r>
              <a:rPr lang="pt-BR" i="1" dirty="0" err="1"/>
              <a:t>body</a:t>
            </a:r>
            <a:r>
              <a:rPr lang="pt-BR" dirty="0"/>
              <a:t>.</a:t>
            </a:r>
          </a:p>
          <a:p>
            <a:pPr fontAlgn="base"/>
            <a:r>
              <a:rPr lang="pt-BR" dirty="0"/>
              <a:t>Ou seja, é com o HTML que os profissionais Front-</a:t>
            </a:r>
            <a:r>
              <a:rPr lang="pt-BR" dirty="0" err="1"/>
              <a:t>end</a:t>
            </a:r>
            <a:r>
              <a:rPr lang="pt-BR" dirty="0"/>
              <a:t> criam o que é chamado de cabeça e corpo das páginas, que também podem incluir um rodapé quando necessário.</a:t>
            </a:r>
          </a:p>
          <a:p>
            <a:pPr fontAlgn="base"/>
            <a:r>
              <a:rPr lang="pt-BR" dirty="0"/>
              <a:t>Um HTML vai dizer ao servidor, </a:t>
            </a:r>
            <a:r>
              <a:rPr lang="pt-BR" b="1" dirty="0"/>
              <a:t>por meio de &lt;</a:t>
            </a:r>
            <a:r>
              <a:rPr lang="pt-BR" b="1" dirty="0" err="1"/>
              <a:t>tags</a:t>
            </a:r>
            <a:r>
              <a:rPr lang="pt-BR" b="1" dirty="0"/>
              <a:t>&gt; e atributos</a:t>
            </a:r>
            <a:r>
              <a:rPr lang="pt-BR" dirty="0"/>
              <a:t>, como a estrutura da página hospedada deve aparecer ao usuário.</a:t>
            </a:r>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18</a:t>
            </a:fld>
            <a:endParaRPr lang="pt-BR" dirty="0">
              <a:solidFill>
                <a:schemeClr val="bg1"/>
              </a:solidFill>
            </a:endParaRPr>
          </a:p>
        </p:txBody>
      </p:sp>
    </p:spTree>
    <p:extLst>
      <p:ext uri="{BB962C8B-B14F-4D97-AF65-F5344CB8AC3E}">
        <p14:creationId xmlns:p14="http://schemas.microsoft.com/office/powerpoint/2010/main" val="252742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728A237A-926A-43FC-AF80-0DCB362AC4F7}" type="datetime1">
              <a:rPr lang="pt-BR" smtClean="0"/>
              <a:t>12/01/2024</a:t>
            </a:fld>
            <a:endParaRPr lang="pt-BR"/>
          </a:p>
        </p:txBody>
      </p:sp>
      <p:sp>
        <p:nvSpPr>
          <p:cNvPr id="5" name="Espaço Reservado para Número de Slide 4"/>
          <p:cNvSpPr>
            <a:spLocks noGrp="1"/>
          </p:cNvSpPr>
          <p:nvPr>
            <p:ph type="sldNum" sz="quarter" idx="12"/>
          </p:nvPr>
        </p:nvSpPr>
        <p:spPr/>
        <p:txBody>
          <a:bodyPr/>
          <a:lstStyle/>
          <a:p>
            <a:fld id="{AEF20852-0295-4CFD-BCB6-F16E6D9D8DF9}" type="slidenum">
              <a:rPr lang="pt-BR" smtClean="0"/>
              <a:t>19</a:t>
            </a:fld>
            <a:endParaRPr lang="pt-BR"/>
          </a:p>
        </p:txBody>
      </p:sp>
      <p:pic>
        <p:nvPicPr>
          <p:cNvPr id="6" name="Picture 2" descr="Imagem de uma estrutura HTML. Front-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12"/>
            <a:ext cx="12192001" cy="6869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37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p:txBody>
          <a:bodyPr/>
          <a:lstStyle/>
          <a:p>
            <a:r>
              <a:rPr lang="pt-BR" dirty="0">
                <a:effectLst>
                  <a:outerShdw blurRad="38100" dist="38100" dir="2700000" algn="tl">
                    <a:srgbClr val="000000">
                      <a:alpha val="43137"/>
                    </a:srgbClr>
                  </a:outerShdw>
                </a:effectLst>
              </a:rPr>
              <a:t>Front-</a:t>
            </a:r>
            <a:r>
              <a:rPr lang="pt-BR" dirty="0" err="1">
                <a:effectLst>
                  <a:outerShdw blurRad="38100" dist="38100" dir="2700000" algn="tl">
                    <a:srgbClr val="000000">
                      <a:alpha val="43137"/>
                    </a:srgbClr>
                  </a:outerShdw>
                </a:effectLst>
              </a:rPr>
              <a:t>End</a:t>
            </a:r>
            <a:endParaRPr lang="pt-BR" dirty="0">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57175" y="1825625"/>
            <a:ext cx="10074491" cy="4351338"/>
          </a:xfrm>
        </p:spPr>
        <p:txBody>
          <a:bodyPr>
            <a:normAutofit fontScale="92500" lnSpcReduction="20000"/>
          </a:bodyPr>
          <a:lstStyle/>
          <a:p>
            <a:pPr marL="0" indent="0">
              <a:buNone/>
            </a:pPr>
            <a:r>
              <a:rPr lang="pt-BR" dirty="0"/>
              <a:t>Instrutor: Anthony Samuel Freitas</a:t>
            </a:r>
          </a:p>
          <a:p>
            <a:pPr marL="0" indent="0">
              <a:buNone/>
            </a:pPr>
            <a:endParaRPr lang="pt-BR" dirty="0"/>
          </a:p>
          <a:p>
            <a:pPr marL="0" indent="0">
              <a:buNone/>
            </a:pPr>
            <a:r>
              <a:rPr lang="pt-BR" dirty="0">
                <a:ln w="0"/>
                <a:effectLst>
                  <a:outerShdw blurRad="38100" dist="25400" dir="5400000" algn="ctr" rotWithShape="0">
                    <a:srgbClr val="6E747A">
                      <a:alpha val="43000"/>
                    </a:srgbClr>
                  </a:outerShdw>
                </a:effectLst>
              </a:rPr>
              <a:t>anthony.freitas@docente.senai.br </a:t>
            </a:r>
          </a:p>
          <a:p>
            <a:pPr marL="0" indent="0">
              <a:buNone/>
            </a:pPr>
            <a:endParaRPr lang="pt-BR" dirty="0">
              <a:ln w="0"/>
              <a:effectLst>
                <a:outerShdw blurRad="38100" dist="25400" dir="5400000" algn="ctr" rotWithShape="0">
                  <a:srgbClr val="6E747A">
                    <a:alpha val="43000"/>
                  </a:srgbClr>
                </a:outerShdw>
              </a:effectLst>
            </a:endParaRPr>
          </a:p>
          <a:p>
            <a:pPr marL="0" indent="0">
              <a:buNone/>
            </a:pPr>
            <a:r>
              <a:rPr lang="pt-BR" dirty="0">
                <a:ln w="0"/>
                <a:effectLst>
                  <a:outerShdw blurRad="38100" dist="25400" dir="5400000" algn="ctr" rotWithShape="0">
                    <a:srgbClr val="6E747A">
                      <a:alpha val="43000"/>
                    </a:srgbClr>
                  </a:outerShdw>
                </a:effectLst>
              </a:rPr>
              <a:t>Analista de Testes </a:t>
            </a:r>
            <a:r>
              <a:rPr lang="pt-BR" dirty="0" err="1">
                <a:ln w="0"/>
                <a:effectLst>
                  <a:outerShdw blurRad="38100" dist="25400" dir="5400000" algn="ctr" rotWithShape="0">
                    <a:srgbClr val="6E747A">
                      <a:alpha val="43000"/>
                    </a:srgbClr>
                  </a:outerShdw>
                </a:effectLst>
              </a:rPr>
              <a:t>Pl</a:t>
            </a:r>
            <a:endParaRPr lang="pt-BR" dirty="0">
              <a:ln w="0"/>
              <a:effectLst>
                <a:outerShdw blurRad="38100" dist="25400" dir="5400000" algn="ctr" rotWithShape="0">
                  <a:srgbClr val="6E747A">
                    <a:alpha val="43000"/>
                  </a:srgbClr>
                </a:outerShdw>
              </a:effectLst>
            </a:endParaRPr>
          </a:p>
          <a:p>
            <a:pPr marL="0" indent="0">
              <a:buNone/>
            </a:pPr>
            <a:r>
              <a:rPr lang="pt-BR" dirty="0">
                <a:ln w="0"/>
                <a:effectLst>
                  <a:outerShdw blurRad="38100" dist="25400" dir="5400000" algn="ctr" rotWithShape="0">
                    <a:srgbClr val="6E747A">
                      <a:alpha val="43000"/>
                    </a:srgbClr>
                  </a:outerShdw>
                </a:effectLst>
              </a:rPr>
              <a:t>DEV </a:t>
            </a:r>
            <a:r>
              <a:rPr lang="pt-BR" dirty="0" err="1">
                <a:ln w="0"/>
                <a:effectLst>
                  <a:outerShdw blurRad="38100" dist="25400" dir="5400000" algn="ctr" rotWithShape="0">
                    <a:srgbClr val="6E747A">
                      <a:alpha val="43000"/>
                    </a:srgbClr>
                  </a:outerShdw>
                </a:effectLst>
              </a:rPr>
              <a:t>Full</a:t>
            </a:r>
            <a:r>
              <a:rPr lang="pt-BR" dirty="0">
                <a:ln w="0"/>
                <a:effectLst>
                  <a:outerShdw blurRad="38100" dist="25400" dir="5400000" algn="ctr" rotWithShape="0">
                    <a:srgbClr val="6E747A">
                      <a:alpha val="43000"/>
                    </a:srgbClr>
                  </a:outerShdw>
                </a:effectLst>
              </a:rPr>
              <a:t> </a:t>
            </a:r>
            <a:r>
              <a:rPr lang="pt-BR" dirty="0" err="1">
                <a:ln w="0"/>
                <a:effectLst>
                  <a:outerShdw blurRad="38100" dist="25400" dir="5400000" algn="ctr" rotWithShape="0">
                    <a:srgbClr val="6E747A">
                      <a:alpha val="43000"/>
                    </a:srgbClr>
                  </a:outerShdw>
                </a:effectLst>
              </a:rPr>
              <a:t>Stack</a:t>
            </a:r>
            <a:endParaRPr lang="pt-BR" dirty="0">
              <a:ln w="0"/>
              <a:effectLst>
                <a:outerShdw blurRad="38100" dist="25400" dir="5400000" algn="ctr" rotWithShape="0">
                  <a:srgbClr val="6E747A">
                    <a:alpha val="43000"/>
                  </a:srgbClr>
                </a:outerShdw>
              </a:effectLst>
            </a:endParaRPr>
          </a:p>
          <a:p>
            <a:pPr marL="0" indent="0">
              <a:buNone/>
            </a:pPr>
            <a:r>
              <a:rPr lang="pt-BR" dirty="0">
                <a:ln w="0"/>
                <a:effectLst>
                  <a:outerShdw blurRad="38100" dist="25400" dir="5400000" algn="ctr" rotWithShape="0">
                    <a:srgbClr val="6E747A">
                      <a:alpha val="43000"/>
                    </a:srgbClr>
                  </a:outerShdw>
                </a:effectLst>
              </a:rPr>
              <a:t>Engenheiro de Software</a:t>
            </a:r>
          </a:p>
          <a:p>
            <a:pPr marL="0" indent="0">
              <a:buNone/>
            </a:pPr>
            <a:endParaRPr lang="pt-BR" dirty="0"/>
          </a:p>
          <a:p>
            <a:pPr marL="0" indent="0">
              <a:buNone/>
            </a:pPr>
            <a:r>
              <a:rPr lang="pt-BR" dirty="0">
                <a:hlinkClick r:id="rId3"/>
              </a:rPr>
              <a:t>https://sammyfreitas.github.io/portfolioSite/</a:t>
            </a:r>
            <a:endParaRPr lang="pt-BR" dirty="0"/>
          </a:p>
          <a:p>
            <a:pPr marL="0" indent="0">
              <a:buNone/>
            </a:pPr>
            <a:r>
              <a:rPr lang="pt-BR" dirty="0">
                <a:hlinkClick r:id="rId4"/>
              </a:rPr>
              <a:t>https://sammyfreitas.github.io/portfolioSite/curriculo.html</a:t>
            </a:r>
            <a:endParaRPr lang="pt-BR" dirty="0"/>
          </a:p>
          <a:p>
            <a:pPr marL="0" indent="0">
              <a:buNone/>
            </a:pPr>
            <a:endParaRPr lang="pt-BR" dirty="0"/>
          </a:p>
          <a:p>
            <a:pPr marL="0" indent="0">
              <a:buNone/>
            </a:pPr>
            <a:endParaRPr lang="pt-BR" dirty="0"/>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2</a:t>
            </a:fld>
            <a:endParaRPr lang="pt-BR" dirty="0">
              <a:solidFill>
                <a:schemeClr val="bg1"/>
              </a:solidFill>
            </a:endParaRPr>
          </a:p>
        </p:txBody>
      </p:sp>
    </p:spTree>
    <p:extLst>
      <p:ext uri="{BB962C8B-B14F-4D97-AF65-F5344CB8AC3E}">
        <p14:creationId xmlns:p14="http://schemas.microsoft.com/office/powerpoint/2010/main" val="420048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3">
                                            <p:txEl>
                                              <p:pRg st="8" end="8"/>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50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20</a:t>
            </a:fld>
            <a:endParaRPr lang="pt-BR" dirty="0">
              <a:solidFill>
                <a:schemeClr val="bg1"/>
              </a:solidFill>
            </a:endParaRPr>
          </a:p>
        </p:txBody>
      </p:sp>
      <p:pic>
        <p:nvPicPr>
          <p:cNvPr id="8" name="Picture 2" descr="Imagem de uma estrutura HTML. Front-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97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49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normAutofit/>
          </a:bodyPr>
          <a:lstStyle/>
          <a:p>
            <a:r>
              <a:rPr lang="pt-BR" b="1" dirty="0">
                <a:solidFill>
                  <a:srgbClr val="093366"/>
                </a:solidFill>
                <a:latin typeface="Inter"/>
              </a:rPr>
              <a:t>CSS</a:t>
            </a: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169170" y="2157695"/>
            <a:ext cx="10062225" cy="3442903"/>
          </a:xfrm>
        </p:spPr>
        <p:txBody>
          <a:bodyPr vert="horz" lIns="91440" tIns="45720" rIns="91440" bIns="45720" rtlCol="0">
            <a:normAutofit lnSpcReduction="10000"/>
          </a:bodyPr>
          <a:lstStyle/>
          <a:p>
            <a:pPr fontAlgn="base"/>
            <a:r>
              <a:rPr lang="pt-BR" dirty="0"/>
              <a:t>CSS é a abreviação de “</a:t>
            </a:r>
            <a:r>
              <a:rPr lang="pt-BR" i="1" dirty="0" err="1"/>
              <a:t>Cascading</a:t>
            </a:r>
            <a:r>
              <a:rPr lang="pt-BR" i="1" dirty="0"/>
              <a:t> </a:t>
            </a:r>
            <a:r>
              <a:rPr lang="pt-BR" i="1" dirty="0" err="1"/>
              <a:t>Style</a:t>
            </a:r>
            <a:r>
              <a:rPr lang="pt-BR" i="1" dirty="0"/>
              <a:t> </a:t>
            </a:r>
            <a:r>
              <a:rPr lang="pt-BR" i="1" dirty="0" err="1"/>
              <a:t>Sheets</a:t>
            </a:r>
            <a:r>
              <a:rPr lang="pt-BR" dirty="0"/>
              <a:t>”, ou folhas de estilo em cascata, no português.</a:t>
            </a:r>
          </a:p>
          <a:p>
            <a:pPr fontAlgn="base"/>
            <a:r>
              <a:rPr lang="pt-BR" dirty="0"/>
              <a:t>É uma linguagem de estilização utilizada para dar vida ao HTML. Com o CSS o usuário pode posicionar conteúdos, colorir seções, animar carrosséis de imagens, inserir efeitos em fotos e muito mais.</a:t>
            </a:r>
          </a:p>
          <a:p>
            <a:pPr fontAlgn="base"/>
            <a:r>
              <a:rPr lang="pt-BR" dirty="0"/>
              <a:t>Os arquivos de CSS possuem a extensão </a:t>
            </a:r>
            <a:r>
              <a:rPr lang="pt-BR" b="1" dirty="0"/>
              <a:t>.</a:t>
            </a:r>
            <a:r>
              <a:rPr lang="pt-BR" b="1" dirty="0" err="1"/>
              <a:t>css</a:t>
            </a:r>
            <a:r>
              <a:rPr lang="pt-BR" dirty="0"/>
              <a:t> e são utilizados no HTML através da </a:t>
            </a:r>
            <a:r>
              <a:rPr lang="pt-BR" dirty="0" err="1"/>
              <a:t>tag</a:t>
            </a:r>
            <a:r>
              <a:rPr lang="pt-BR" dirty="0"/>
              <a:t> </a:t>
            </a:r>
            <a:r>
              <a:rPr lang="pt-BR" i="1" dirty="0"/>
              <a:t>&lt;link&gt;</a:t>
            </a:r>
            <a:r>
              <a:rPr lang="pt-BR" dirty="0"/>
              <a:t> adicionada na </a:t>
            </a:r>
            <a:r>
              <a:rPr lang="pt-BR" dirty="0" err="1"/>
              <a:t>tag</a:t>
            </a:r>
            <a:r>
              <a:rPr lang="pt-BR" dirty="0"/>
              <a:t> </a:t>
            </a:r>
            <a:r>
              <a:rPr lang="pt-BR" i="1" dirty="0"/>
              <a:t>&lt;</a:t>
            </a:r>
            <a:r>
              <a:rPr lang="pt-BR" i="1" dirty="0" err="1"/>
              <a:t>head</a:t>
            </a:r>
            <a:r>
              <a:rPr lang="pt-BR" i="1" dirty="0"/>
              <a:t>&gt;</a:t>
            </a:r>
            <a:r>
              <a:rPr lang="pt-BR" dirty="0"/>
              <a:t> do documento.</a:t>
            </a:r>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21</a:t>
            </a:fld>
            <a:endParaRPr lang="pt-BR" dirty="0">
              <a:solidFill>
                <a:schemeClr val="bg1"/>
              </a:solidFill>
            </a:endParaRPr>
          </a:p>
        </p:txBody>
      </p:sp>
    </p:spTree>
    <p:extLst>
      <p:ext uri="{BB962C8B-B14F-4D97-AF65-F5344CB8AC3E}">
        <p14:creationId xmlns:p14="http://schemas.microsoft.com/office/powerpoint/2010/main" val="2058623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22</a:t>
            </a:fld>
            <a:endParaRPr lang="pt-BR" dirty="0">
              <a:solidFill>
                <a:schemeClr val="bg1"/>
              </a:solidFill>
            </a:endParaRPr>
          </a:p>
        </p:txBody>
      </p:sp>
      <p:pic>
        <p:nvPicPr>
          <p:cNvPr id="14338" name="Picture 2" descr="Imagem de uma folha de CSS para Front-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49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normAutofit/>
          </a:bodyPr>
          <a:lstStyle/>
          <a:p>
            <a:r>
              <a:rPr lang="pt-BR" b="1" dirty="0" err="1">
                <a:solidFill>
                  <a:srgbClr val="093366"/>
                </a:solidFill>
                <a:latin typeface="Inter"/>
              </a:rPr>
              <a:t>Javascript</a:t>
            </a:r>
            <a:r>
              <a:rPr lang="pt-BR" b="1" dirty="0">
                <a:solidFill>
                  <a:srgbClr val="093366"/>
                </a:solidFill>
                <a:latin typeface="Inter"/>
              </a:rPr>
              <a:t> (JS)</a:t>
            </a:r>
            <a:br>
              <a:rPr lang="pt-BR" b="1" dirty="0"/>
            </a:br>
            <a:endParaRPr lang="pt-BR" b="1" dirty="0">
              <a:solidFill>
                <a:srgbClr val="093366"/>
              </a:solidFill>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999854"/>
          </a:xfrm>
        </p:spPr>
        <p:txBody>
          <a:bodyPr vert="horz" lIns="91440" tIns="45720" rIns="91440" bIns="45720" rtlCol="0">
            <a:normAutofit lnSpcReduction="10000"/>
          </a:bodyPr>
          <a:lstStyle/>
          <a:p>
            <a:pPr fontAlgn="base"/>
            <a:r>
              <a:rPr lang="pt-BR" dirty="0" err="1"/>
              <a:t>Javascript</a:t>
            </a:r>
            <a:r>
              <a:rPr lang="pt-BR" dirty="0"/>
              <a:t> (ou </a:t>
            </a:r>
            <a:r>
              <a:rPr lang="pt-BR" dirty="0" err="1"/>
              <a:t>Ecmascript</a:t>
            </a:r>
            <a:r>
              <a:rPr lang="pt-BR" dirty="0"/>
              <a:t>) é uma linguagem de programação baseada em scripts de alto nível.</a:t>
            </a:r>
          </a:p>
          <a:p>
            <a:pPr fontAlgn="base"/>
            <a:r>
              <a:rPr lang="pt-BR" dirty="0"/>
              <a:t>Possui </a:t>
            </a:r>
            <a:r>
              <a:rPr lang="pt-BR" dirty="0" err="1"/>
              <a:t>tipagem</a:t>
            </a:r>
            <a:r>
              <a:rPr lang="pt-BR" dirty="0"/>
              <a:t> dinâmica fraca e é utilizada de diversos modos, que vão desde a linguagem para web, como estamos abordando, até orientação a objetos.</a:t>
            </a:r>
          </a:p>
          <a:p>
            <a:pPr fontAlgn="base"/>
            <a:r>
              <a:rPr lang="pt-BR" dirty="0"/>
              <a:t>Mais recentemente ela também é utilizada no server-</a:t>
            </a:r>
            <a:r>
              <a:rPr lang="pt-BR" dirty="0" err="1"/>
              <a:t>side</a:t>
            </a:r>
            <a:r>
              <a:rPr lang="pt-BR" dirty="0"/>
              <a:t> (</a:t>
            </a:r>
            <a:r>
              <a:rPr lang="pt-BR" dirty="0" err="1"/>
              <a:t>back-end</a:t>
            </a:r>
            <a:r>
              <a:rPr lang="pt-BR" dirty="0"/>
              <a:t>).</a:t>
            </a:r>
          </a:p>
          <a:p>
            <a:pPr fontAlgn="base"/>
            <a:r>
              <a:rPr lang="pt-BR" dirty="0"/>
              <a:t>Para Web o </a:t>
            </a:r>
            <a:r>
              <a:rPr lang="pt-BR" dirty="0" err="1"/>
              <a:t>Javascript</a:t>
            </a:r>
            <a:r>
              <a:rPr lang="pt-BR" dirty="0"/>
              <a:t> funciona como um caminho de interação entre o usuário e o computador, dando interatividade com efeitos em </a:t>
            </a:r>
            <a:r>
              <a:rPr lang="pt-BR" dirty="0" err="1"/>
              <a:t>tags</a:t>
            </a:r>
            <a:r>
              <a:rPr lang="pt-BR" dirty="0"/>
              <a:t>, estilos e até mesmo auxiliando na criação de jogos, enquetes, formulários, ações em botões, efeitos em background (fundo da página), e muito mais.</a:t>
            </a:r>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23</a:t>
            </a:fld>
            <a:endParaRPr lang="pt-BR" dirty="0">
              <a:solidFill>
                <a:schemeClr val="bg1"/>
              </a:solidFill>
            </a:endParaRPr>
          </a:p>
        </p:txBody>
      </p:sp>
    </p:spTree>
    <p:extLst>
      <p:ext uri="{BB962C8B-B14F-4D97-AF65-F5344CB8AC3E}">
        <p14:creationId xmlns:p14="http://schemas.microsoft.com/office/powerpoint/2010/main" val="3827410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24</a:t>
            </a:fld>
            <a:endParaRPr lang="pt-BR" dirty="0">
              <a:solidFill>
                <a:schemeClr val="bg1"/>
              </a:solidFill>
            </a:endParaRPr>
          </a:p>
        </p:txBody>
      </p:sp>
      <p:pic>
        <p:nvPicPr>
          <p:cNvPr id="20482" name="Picture 2" descr="Imagem de um código de Javascript feito para Front-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097265" cy="686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410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normAutofit/>
          </a:bodyPr>
          <a:lstStyle/>
          <a:p>
            <a:r>
              <a:rPr lang="pt-BR" b="1" dirty="0">
                <a:solidFill>
                  <a:srgbClr val="093366"/>
                </a:solidFill>
                <a:latin typeface="Inter"/>
              </a:rPr>
              <a:t>Front-</a:t>
            </a:r>
            <a:r>
              <a:rPr lang="pt-BR" b="1" dirty="0" err="1">
                <a:solidFill>
                  <a:srgbClr val="093366"/>
                </a:solidFill>
                <a:latin typeface="Inter"/>
              </a:rPr>
              <a:t>end</a:t>
            </a:r>
            <a:r>
              <a:rPr lang="pt-BR" b="1" dirty="0">
                <a:solidFill>
                  <a:srgbClr val="093366"/>
                </a:solidFill>
                <a:latin typeface="Inter"/>
              </a:rPr>
              <a:t> X Web Design</a:t>
            </a: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999854"/>
          </a:xfrm>
        </p:spPr>
        <p:txBody>
          <a:bodyPr vert="horz" lIns="91440" tIns="45720" rIns="91440" bIns="45720" rtlCol="0">
            <a:normAutofit lnSpcReduction="10000"/>
          </a:bodyPr>
          <a:lstStyle/>
          <a:p>
            <a:pPr fontAlgn="base"/>
            <a:r>
              <a:rPr lang="pt-BR" dirty="0"/>
              <a:t>Agora, chegamos às perguntas que não querem calar: qual é a diferença entre Front-</a:t>
            </a:r>
            <a:r>
              <a:rPr lang="pt-BR" dirty="0" err="1"/>
              <a:t>end</a:t>
            </a:r>
            <a:r>
              <a:rPr lang="pt-BR" dirty="0"/>
              <a:t> e Web Design?</a:t>
            </a:r>
          </a:p>
          <a:p>
            <a:pPr fontAlgn="base"/>
            <a:r>
              <a:rPr lang="pt-BR" dirty="0"/>
              <a:t>Como você viu, o desenvolvedor Front-</a:t>
            </a:r>
            <a:r>
              <a:rPr lang="pt-BR" dirty="0" err="1"/>
              <a:t>end</a:t>
            </a:r>
            <a:r>
              <a:rPr lang="pt-BR" dirty="0"/>
              <a:t> é responsável por criar a interface de navegação de uma plataforma Web com códigos de programação específicos.</a:t>
            </a:r>
          </a:p>
          <a:p>
            <a:pPr fontAlgn="base"/>
            <a:r>
              <a:rPr lang="pt-BR" dirty="0"/>
              <a:t>Entretanto, </a:t>
            </a:r>
            <a:r>
              <a:rPr lang="pt-BR" b="1" dirty="0"/>
              <a:t>o desenvolvedor Front-</a:t>
            </a:r>
            <a:r>
              <a:rPr lang="pt-BR" b="1" dirty="0" err="1"/>
              <a:t>end</a:t>
            </a:r>
            <a:r>
              <a:rPr lang="pt-BR" b="1" dirty="0"/>
              <a:t> não é responsável por criar o </a:t>
            </a:r>
            <a:r>
              <a:rPr lang="pt-BR" b="1" dirty="0">
                <a:hlinkClick r:id="rId3"/>
              </a:rPr>
              <a:t>design</a:t>
            </a:r>
            <a:r>
              <a:rPr lang="pt-BR" b="1" dirty="0"/>
              <a:t> dessa página</a:t>
            </a:r>
            <a:r>
              <a:rPr lang="pt-BR" dirty="0"/>
              <a:t>, assim como não é ele quem define em que lugar cada botão, elemento ou objeto deve aparecer, por exemplo, para fornecer uma boa experiência de navegação ao usuário (UX).</a:t>
            </a:r>
          </a:p>
          <a:p>
            <a:pPr fontAlgn="base"/>
            <a:r>
              <a:rPr lang="pt-BR" dirty="0"/>
              <a:t>Para isso, o desenvolvedor Front-</a:t>
            </a:r>
            <a:r>
              <a:rPr lang="pt-BR" dirty="0" err="1"/>
              <a:t>end</a:t>
            </a:r>
            <a:r>
              <a:rPr lang="pt-BR" dirty="0"/>
              <a:t> anda de mãos dadas com o Web Designer.</a:t>
            </a:r>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25</a:t>
            </a:fld>
            <a:endParaRPr lang="pt-BR" dirty="0">
              <a:solidFill>
                <a:schemeClr val="bg1"/>
              </a:solidFill>
            </a:endParaRPr>
          </a:p>
        </p:txBody>
      </p:sp>
    </p:spTree>
    <p:extLst>
      <p:ext uri="{BB962C8B-B14F-4D97-AF65-F5344CB8AC3E}">
        <p14:creationId xmlns:p14="http://schemas.microsoft.com/office/powerpoint/2010/main" val="578703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normAutofit/>
          </a:bodyPr>
          <a:lstStyle/>
          <a:p>
            <a:r>
              <a:rPr lang="pt-BR" b="1" dirty="0">
                <a:solidFill>
                  <a:srgbClr val="093366"/>
                </a:solidFill>
                <a:latin typeface="Inter"/>
              </a:rPr>
              <a:t>Ferramentas mais utilizadas</a:t>
            </a: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1" y="1499800"/>
            <a:ext cx="8820684" cy="4999854"/>
          </a:xfrm>
        </p:spPr>
        <p:txBody>
          <a:bodyPr vert="horz" lIns="91440" tIns="45720" rIns="91440" bIns="45720" rtlCol="0">
            <a:normAutofit fontScale="92500"/>
          </a:bodyPr>
          <a:lstStyle/>
          <a:p>
            <a:pPr fontAlgn="base"/>
            <a:r>
              <a:rPr lang="pt-BR" dirty="0"/>
              <a:t>Visual Studio </a:t>
            </a:r>
            <a:r>
              <a:rPr lang="pt-BR" dirty="0" err="1"/>
              <a:t>Code</a:t>
            </a:r>
            <a:r>
              <a:rPr lang="pt-BR" dirty="0"/>
              <a:t> é um software da Microsoft que funciona como um editor de código-fonte, e para usá-lo, é necessário realizar o download da ferramenta no seu dispositivo.</a:t>
            </a:r>
          </a:p>
          <a:p>
            <a:pPr fontAlgn="base"/>
            <a:endParaRPr lang="pt-BR" dirty="0"/>
          </a:p>
          <a:p>
            <a:pPr fontAlgn="base"/>
            <a:r>
              <a:rPr lang="pt-BR" dirty="0" err="1"/>
              <a:t>Notepad</a:t>
            </a:r>
            <a:r>
              <a:rPr lang="pt-BR" dirty="0"/>
              <a:t>++ é  </a:t>
            </a:r>
            <a:r>
              <a:rPr lang="pt-BR" dirty="0" err="1"/>
              <a:t>é</a:t>
            </a:r>
            <a:r>
              <a:rPr lang="pt-BR" dirty="0"/>
              <a:t> um editor de texto gratuito, de código aberto e de fácil utilização, </a:t>
            </a:r>
            <a:r>
              <a:rPr lang="pt-BR" dirty="0" err="1"/>
              <a:t>customizável</a:t>
            </a:r>
            <a:r>
              <a:rPr lang="pt-BR" dirty="0"/>
              <a:t>, ideal para programadores e entusiastas da tecnologia pois permite a edição de textos e códigos-fonte com diversas linguagens de programação. </a:t>
            </a:r>
          </a:p>
          <a:p>
            <a:pPr fontAlgn="base"/>
            <a:endParaRPr lang="pt-BR" dirty="0"/>
          </a:p>
          <a:p>
            <a:pPr fontAlgn="base"/>
            <a:r>
              <a:rPr lang="pt-BR" dirty="0"/>
              <a:t>Figma é uma plataforma de design baseada na nuvem, que oferece recursos para que toda a equipe de Web Designers consiga se comunicar e criar artes de forma colaborativa.</a:t>
            </a:r>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3927" y="3064092"/>
            <a:ext cx="1699240" cy="16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727" y="1066157"/>
            <a:ext cx="29241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0513" y="5156501"/>
            <a:ext cx="2346068" cy="1234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896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normAutofit/>
          </a:bodyPr>
          <a:lstStyle/>
          <a:p>
            <a:r>
              <a:rPr lang="pt-BR" b="1" dirty="0">
                <a:solidFill>
                  <a:srgbClr val="093366"/>
                </a:solidFill>
                <a:latin typeface="Inter"/>
              </a:rPr>
              <a:t>O que é um Framework?</a:t>
            </a: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9728591" cy="4999854"/>
          </a:xfrm>
        </p:spPr>
        <p:txBody>
          <a:bodyPr vert="horz" lIns="91440" tIns="45720" rIns="91440" bIns="45720" rtlCol="0">
            <a:normAutofit lnSpcReduction="10000"/>
          </a:bodyPr>
          <a:lstStyle/>
          <a:p>
            <a:r>
              <a:rPr lang="pt-BR" dirty="0"/>
              <a:t>Um </a:t>
            </a:r>
            <a:r>
              <a:rPr lang="pt-BR" b="1" dirty="0"/>
              <a:t>framework</a:t>
            </a:r>
            <a:r>
              <a:rPr lang="pt-BR" dirty="0"/>
              <a:t> é um conjunto de ferramentas e bibliotecas </a:t>
            </a:r>
            <a:r>
              <a:rPr lang="pt-BR" dirty="0" err="1"/>
              <a:t>pré</a:t>
            </a:r>
            <a:r>
              <a:rPr lang="pt-BR" dirty="0"/>
              <a:t>-desenvolvidas que facilitam a criação e manutenção de aplicações.</a:t>
            </a:r>
          </a:p>
          <a:p>
            <a:r>
              <a:rPr lang="pt-BR" dirty="0"/>
              <a:t>Agiliza o processo de desenvolvimento e garante boas práticas de programação.</a:t>
            </a:r>
          </a:p>
          <a:p>
            <a:pPr fontAlgn="base"/>
            <a:r>
              <a:rPr lang="pt-BR" dirty="0"/>
              <a:t>Frameworks são especialmente valiosos em projetos complexos, pois fornecem estruturas testadas e prontas para uso, permitindo que os desenvolvedores se concentrem mais na lógica da aplicação do que em detalhes técnicos.</a:t>
            </a:r>
          </a:p>
          <a:p>
            <a:pPr fontAlgn="base"/>
            <a:r>
              <a:rPr lang="pt-BR" dirty="0"/>
              <a:t>Existem frameworks para diferentes finalidades, como web </a:t>
            </a:r>
            <a:r>
              <a:rPr lang="pt-BR" dirty="0" err="1"/>
              <a:t>development</a:t>
            </a:r>
            <a:r>
              <a:rPr lang="pt-BR" dirty="0"/>
              <a:t> (como o </a:t>
            </a:r>
            <a:r>
              <a:rPr lang="pt-BR" dirty="0" err="1"/>
              <a:t>Django</a:t>
            </a:r>
            <a:r>
              <a:rPr lang="pt-BR" dirty="0"/>
              <a:t> para Python, ou o </a:t>
            </a:r>
            <a:r>
              <a:rPr lang="pt-BR" dirty="0" err="1"/>
              <a:t>Bootstrap</a:t>
            </a:r>
            <a:r>
              <a:rPr lang="pt-BR" dirty="0"/>
              <a:t> e </a:t>
            </a:r>
            <a:r>
              <a:rPr lang="pt-BR" dirty="0" err="1"/>
              <a:t>React</a:t>
            </a:r>
            <a:r>
              <a:rPr lang="pt-BR" dirty="0"/>
              <a:t> para </a:t>
            </a:r>
            <a:r>
              <a:rPr lang="pt-BR" dirty="0" err="1"/>
              <a:t>JavaScript</a:t>
            </a:r>
            <a:r>
              <a:rPr lang="pt-BR" dirty="0"/>
              <a:t>), mobile </a:t>
            </a:r>
            <a:r>
              <a:rPr lang="pt-BR" dirty="0" err="1"/>
              <a:t>app</a:t>
            </a:r>
            <a:r>
              <a:rPr lang="pt-BR" dirty="0"/>
              <a:t> </a:t>
            </a:r>
            <a:r>
              <a:rPr lang="pt-BR" dirty="0" err="1"/>
              <a:t>development</a:t>
            </a:r>
            <a:r>
              <a:rPr lang="pt-BR" dirty="0"/>
              <a:t> (como o </a:t>
            </a:r>
            <a:r>
              <a:rPr lang="pt-BR" dirty="0" err="1"/>
              <a:t>Flutter</a:t>
            </a:r>
            <a:r>
              <a:rPr lang="pt-BR" dirty="0"/>
              <a:t> para </a:t>
            </a:r>
            <a:r>
              <a:rPr lang="pt-BR" dirty="0" err="1"/>
              <a:t>Dart</a:t>
            </a:r>
            <a:r>
              <a:rPr lang="pt-BR" dirty="0"/>
              <a:t>), entre muitos outros.</a:t>
            </a:r>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Tree>
    <p:extLst>
      <p:ext uri="{BB962C8B-B14F-4D97-AF65-F5344CB8AC3E}">
        <p14:creationId xmlns:p14="http://schemas.microsoft.com/office/powerpoint/2010/main" val="3727442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24460"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838200" y="320675"/>
            <a:ext cx="10515600" cy="1325563"/>
          </a:xfrm>
        </p:spPr>
        <p:txBody>
          <a:bodyPr>
            <a:normAutofit/>
          </a:bodyPr>
          <a:lstStyle/>
          <a:p>
            <a:r>
              <a:rPr lang="pt-BR" sz="6600" dirty="0">
                <a:effectLst>
                  <a:outerShdw blurRad="38100" dist="38100" dir="2700000" algn="tl">
                    <a:srgbClr val="000000">
                      <a:alpha val="43137"/>
                    </a:srgbClr>
                  </a:outerShdw>
                </a:effectLst>
              </a:rPr>
              <a:t>Atividades para hoje:</a:t>
            </a: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92766" y="1618735"/>
            <a:ext cx="10601738" cy="4843849"/>
          </a:xfrm>
        </p:spPr>
        <p:txBody>
          <a:bodyPr>
            <a:normAutofit/>
          </a:bodyPr>
          <a:lstStyle/>
          <a:p>
            <a:pPr marL="0" indent="0">
              <a:buNone/>
            </a:pPr>
            <a:r>
              <a:rPr lang="pt-BR" dirty="0"/>
              <a:t>Responda:</a:t>
            </a:r>
          </a:p>
          <a:p>
            <a:pPr marL="514350" indent="-514350">
              <a:buFont typeface="+mj-lt"/>
              <a:buAutoNum type="arabicPeriod"/>
            </a:pPr>
            <a:r>
              <a:rPr lang="pt-BR" dirty="0"/>
              <a:t>O que é um website?</a:t>
            </a:r>
          </a:p>
          <a:p>
            <a:pPr marL="514350" indent="-514350">
              <a:buFont typeface="+mj-lt"/>
              <a:buAutoNum type="arabicPeriod"/>
            </a:pPr>
            <a:r>
              <a:rPr lang="pt-BR" dirty="0"/>
              <a:t>Qual a importância de ter um site?</a:t>
            </a:r>
          </a:p>
          <a:p>
            <a:pPr marL="514350" indent="-514350">
              <a:buFont typeface="+mj-lt"/>
              <a:buAutoNum type="arabicPeriod"/>
            </a:pPr>
            <a:r>
              <a:rPr lang="pt-BR" dirty="0"/>
              <a:t>Cite 3 tipos de sites.</a:t>
            </a:r>
          </a:p>
          <a:p>
            <a:pPr marL="514350" indent="-514350">
              <a:buFont typeface="+mj-lt"/>
              <a:buAutoNum type="arabicPeriod"/>
            </a:pPr>
            <a:r>
              <a:rPr lang="pt-BR" dirty="0"/>
              <a:t>Porque os profissionais de Front-</a:t>
            </a:r>
            <a:r>
              <a:rPr lang="pt-BR" dirty="0" err="1"/>
              <a:t>End</a:t>
            </a:r>
            <a:r>
              <a:rPr lang="pt-BR" dirty="0"/>
              <a:t> estão cada vez mais importantes?</a:t>
            </a:r>
          </a:p>
          <a:p>
            <a:pPr marL="514350" indent="-514350">
              <a:buFont typeface="+mj-lt"/>
              <a:buAutoNum type="arabicPeriod"/>
            </a:pPr>
            <a:r>
              <a:rPr lang="pt-BR" dirty="0"/>
              <a:t>O que diferencia o Web Designer do desenvolvedor Front-</a:t>
            </a:r>
            <a:r>
              <a:rPr lang="pt-BR" dirty="0" err="1"/>
              <a:t>end</a:t>
            </a:r>
            <a:r>
              <a:rPr lang="pt-BR" dirty="0"/>
              <a:t>?</a:t>
            </a:r>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28</a:t>
            </a:fld>
            <a:endParaRPr lang="pt-BR" dirty="0">
              <a:solidFill>
                <a:schemeClr val="bg1"/>
              </a:solidFill>
            </a:endParaRPr>
          </a:p>
        </p:txBody>
      </p:sp>
    </p:spTree>
    <p:extLst>
      <p:ext uri="{BB962C8B-B14F-4D97-AF65-F5344CB8AC3E}">
        <p14:creationId xmlns:p14="http://schemas.microsoft.com/office/powerpoint/2010/main" val="3740318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24460"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259492" y="320675"/>
            <a:ext cx="11094308" cy="1325563"/>
          </a:xfrm>
        </p:spPr>
        <p:txBody>
          <a:bodyPr>
            <a:normAutofit/>
          </a:bodyPr>
          <a:lstStyle/>
          <a:p>
            <a:r>
              <a:rPr lang="pt-BR" sz="6600" dirty="0">
                <a:effectLst>
                  <a:outerShdw blurRad="38100" dist="38100" dir="2700000" algn="tl">
                    <a:srgbClr val="000000">
                      <a:alpha val="43137"/>
                    </a:srgbClr>
                  </a:outerShdw>
                </a:effectLst>
              </a:rPr>
              <a:t>Atividades para </a:t>
            </a:r>
            <a:r>
              <a:rPr lang="pt-BR" sz="6600" dirty="0" err="1">
                <a:effectLst>
                  <a:outerShdw blurRad="38100" dist="38100" dir="2700000" algn="tl">
                    <a:srgbClr val="000000">
                      <a:alpha val="43137"/>
                    </a:srgbClr>
                  </a:outerShdw>
                </a:effectLst>
              </a:rPr>
              <a:t>AutoEstudo</a:t>
            </a:r>
            <a:endParaRPr lang="pt-BR" sz="6600" dirty="0">
              <a:effectLst>
                <a:outerShdw blurRad="38100" dist="38100" dir="2700000" algn="tl">
                  <a:srgbClr val="000000">
                    <a:alpha val="43137"/>
                  </a:srgbClr>
                </a:outerShdw>
              </a:effectLst>
            </a:endParaRPr>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29</a:t>
            </a:fld>
            <a:endParaRPr lang="pt-BR" dirty="0">
              <a:solidFill>
                <a:schemeClr val="bg1"/>
              </a:solidFill>
            </a:endParaRPr>
          </a:p>
        </p:txBody>
      </p:sp>
      <p:sp>
        <p:nvSpPr>
          <p:cNvPr id="9" name="Espaço Reservado para Conteúdo 2">
            <a:extLst>
              <a:ext uri="{FF2B5EF4-FFF2-40B4-BE49-F238E27FC236}">
                <a16:creationId xmlns:a16="http://schemas.microsoft.com/office/drawing/2014/main" id="{E2E21670-9282-4087-A144-389C1B9D75F6}"/>
              </a:ext>
            </a:extLst>
          </p:cNvPr>
          <p:cNvSpPr txBox="1">
            <a:spLocks/>
          </p:cNvSpPr>
          <p:nvPr/>
        </p:nvSpPr>
        <p:spPr>
          <a:xfrm>
            <a:off x="92766" y="1470454"/>
            <a:ext cx="10601738" cy="48438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Responda:</a:t>
            </a:r>
          </a:p>
          <a:p>
            <a:pPr marL="514350" indent="-514350">
              <a:buFont typeface="+mj-lt"/>
              <a:buAutoNum type="arabicPeriod"/>
            </a:pPr>
            <a:r>
              <a:rPr lang="pt-BR" dirty="0"/>
              <a:t>Quais são as três linguagens mais comumente utilizadas no Front-</a:t>
            </a:r>
            <a:r>
              <a:rPr lang="pt-BR" dirty="0" err="1"/>
              <a:t>end</a:t>
            </a:r>
            <a:r>
              <a:rPr lang="pt-BR" dirty="0"/>
              <a:t>? </a:t>
            </a:r>
          </a:p>
          <a:p>
            <a:pPr marL="514350" indent="-514350">
              <a:buFont typeface="+mj-lt"/>
              <a:buAutoNum type="arabicPeriod"/>
            </a:pPr>
            <a:r>
              <a:rPr lang="pt-BR" dirty="0"/>
              <a:t>Qual é a função do desenvolvedor Front-</a:t>
            </a:r>
            <a:r>
              <a:rPr lang="pt-BR" dirty="0" err="1"/>
              <a:t>end</a:t>
            </a:r>
            <a:r>
              <a:rPr lang="pt-BR" dirty="0"/>
              <a:t> em relação à interface de um site?</a:t>
            </a:r>
          </a:p>
          <a:p>
            <a:pPr marL="514350" indent="-514350">
              <a:buFont typeface="+mj-lt"/>
              <a:buAutoNum type="arabicPeriod"/>
            </a:pPr>
            <a:r>
              <a:rPr lang="pt-BR" dirty="0"/>
              <a:t>Quais são as principais competências dos profissionais Front-</a:t>
            </a:r>
            <a:r>
              <a:rPr lang="pt-BR" dirty="0" err="1"/>
              <a:t>end</a:t>
            </a:r>
            <a:r>
              <a:rPr lang="pt-BR" dirty="0"/>
              <a:t> em relação à otimização de conteúdos?</a:t>
            </a:r>
          </a:p>
          <a:p>
            <a:pPr marL="514350" indent="-514350">
              <a:buFont typeface="+mj-lt"/>
              <a:buAutoNum type="arabicPeriod"/>
            </a:pPr>
            <a:r>
              <a:rPr lang="pt-BR" dirty="0"/>
              <a:t>HTML é uma linguagem de programação?</a:t>
            </a:r>
          </a:p>
          <a:p>
            <a:pPr marL="514350" indent="-514350">
              <a:buFont typeface="+mj-lt"/>
              <a:buAutoNum type="arabicPeriod"/>
            </a:pPr>
            <a:r>
              <a:rPr lang="pt-BR" dirty="0"/>
              <a:t>O que é CSS e qual é sua função no desenvolvimento Front-</a:t>
            </a:r>
            <a:r>
              <a:rPr lang="pt-BR" dirty="0" err="1"/>
              <a:t>end</a:t>
            </a:r>
            <a:r>
              <a:rPr lang="pt-BR" dirty="0"/>
              <a:t>?</a:t>
            </a:r>
          </a:p>
          <a:p>
            <a:pPr marL="514350" indent="-514350">
              <a:buFont typeface="+mj-lt"/>
              <a:buAutoNum type="arabicPeriod"/>
            </a:pPr>
            <a:r>
              <a:rPr lang="pt-BR" dirty="0"/>
              <a:t>O que diferencia o Web Designer do desenvolvedor Front-</a:t>
            </a:r>
            <a:r>
              <a:rPr lang="pt-BR" dirty="0" err="1"/>
              <a:t>end</a:t>
            </a:r>
            <a:r>
              <a:rPr lang="pt-BR" dirty="0"/>
              <a:t>?</a:t>
            </a:r>
          </a:p>
          <a:p>
            <a:pPr marL="514350" indent="-514350">
              <a:buFont typeface="+mj-lt"/>
              <a:buAutoNum type="arabicPeriod"/>
            </a:pPr>
            <a:r>
              <a:rPr lang="pt-BR" dirty="0"/>
              <a:t>Quais são as três ferramentas recomendadas para desenvolvedores Front-</a:t>
            </a:r>
            <a:r>
              <a:rPr lang="pt-BR" dirty="0" err="1"/>
              <a:t>end</a:t>
            </a:r>
            <a:r>
              <a:rPr lang="pt-BR" dirty="0"/>
              <a:t>?</a:t>
            </a:r>
          </a:p>
        </p:txBody>
      </p:sp>
    </p:spTree>
    <p:extLst>
      <p:ext uri="{BB962C8B-B14F-4D97-AF65-F5344CB8AC3E}">
        <p14:creationId xmlns:p14="http://schemas.microsoft.com/office/powerpoint/2010/main" val="210138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312738"/>
            <a:ext cx="10515600" cy="1325563"/>
          </a:xfrm>
        </p:spPr>
        <p:txBody>
          <a:bodyPr>
            <a:normAutofit/>
          </a:bodyPr>
          <a:lstStyle/>
          <a:p>
            <a:r>
              <a:rPr lang="pt-BR" b="1" i="0" dirty="0">
                <a:solidFill>
                  <a:srgbClr val="093366"/>
                </a:solidFill>
                <a:effectLst/>
                <a:latin typeface="Inter"/>
              </a:rPr>
              <a:t>Introdução a Tecnologia da Informação:</a:t>
            </a:r>
            <a:br>
              <a:rPr lang="pt-BR" b="1" i="0" dirty="0">
                <a:solidFill>
                  <a:srgbClr val="093366"/>
                </a:solidFill>
                <a:effectLst/>
                <a:latin typeface="Inter"/>
              </a:rPr>
            </a:br>
            <a:r>
              <a:rPr lang="pt-BR" dirty="0"/>
              <a:t>Bits e Bytes</a:t>
            </a:r>
            <a:endParaRPr lang="pt-BR" b="1" i="0" dirty="0">
              <a:solidFill>
                <a:srgbClr val="093366"/>
              </a:solidFill>
              <a:effectLst/>
              <a:latin typeface="Inter"/>
            </a:endParaRPr>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3</a:t>
            </a:fld>
            <a:endParaRPr lang="pt-BR" dirty="0">
              <a:solidFill>
                <a:schemeClr val="bg1"/>
              </a:solidFill>
            </a:endParaRPr>
          </a:p>
        </p:txBody>
      </p:sp>
      <p:sp>
        <p:nvSpPr>
          <p:cNvPr id="9" name="Espaço Reservado para Conteúdo 8"/>
          <p:cNvSpPr>
            <a:spLocks noGrp="1"/>
          </p:cNvSpPr>
          <p:nvPr>
            <p:ph idx="1"/>
          </p:nvPr>
        </p:nvSpPr>
        <p:spPr>
          <a:xfrm>
            <a:off x="405714" y="1655805"/>
            <a:ext cx="9924535" cy="4669439"/>
          </a:xfrm>
        </p:spPr>
        <p:txBody>
          <a:bodyPr/>
          <a:lstStyle/>
          <a:p>
            <a:r>
              <a:rPr lang="pt-BR" b="1" dirty="0"/>
              <a:t>Bits</a:t>
            </a:r>
            <a:r>
              <a:rPr lang="pt-BR" dirty="0"/>
              <a:t>: São os menores elementos de informação em um computador, representando valores binários 0 ou 1.</a:t>
            </a:r>
          </a:p>
          <a:p>
            <a:endParaRPr lang="pt-BR" dirty="0"/>
          </a:p>
          <a:p>
            <a:endParaRPr lang="pt-BR" dirty="0"/>
          </a:p>
          <a:p>
            <a:endParaRPr lang="pt-BR" dirty="0"/>
          </a:p>
          <a:p>
            <a:r>
              <a:rPr lang="pt-BR" b="1" dirty="0"/>
              <a:t>Bytes</a:t>
            </a:r>
            <a:r>
              <a:rPr lang="pt-BR" dirty="0"/>
              <a:t>: Conjunto de 8 bits, formando uma unidade de informação básica.</a:t>
            </a:r>
          </a:p>
          <a:p>
            <a:endParaRPr lang="pt-BR" dirty="0"/>
          </a:p>
        </p:txBody>
      </p:sp>
      <p:sp>
        <p:nvSpPr>
          <p:cNvPr id="3" name="AutoShape 4" descr="TCNET - Já se perguntou o que é um bite ou byte? Os computadores não se  comunicam como as pessoas, eles conversam entre si através dos números.  Mais especificamente com os númer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6" descr="TCNET - Já se perguntou o que é um bite ou byte? Os computadores não se  comunicam como as pessoas, eles conversam entre si através dos números.  Mais especificamente com os número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0" name="AutoShape 8" descr="data:image/jpeg;base64,/9j/4AAQSkZJRgABAQAAAQABAAD/2wCEAAkGBxAQEhIQEBAVFRUQFQ8QFRUVEBUVEBUVFRUWFhUVFRUYHSggGBolGxUWITEhJSkrLi4uFx8zODMvNygtLi0BCgoKDg0OGxAQGi0lHx8tLS0tLS0tLS0tLS0tLS0tLS0tLS0tLS0tLS0tLS0tLS0tLS0tLS0tLS0tLS0tLS0tLf/AABEIANgA6gMBIgACEQEDEQH/xAAbAAACAgMBAAAAAAAAAAAAAAAAAQIDBAUGB//EAEAQAAIBAwIEAwMKBQIGAwEAAAECAwAEERIhBQYTMRRBUSJhkgcWIzJSY3Gj0eJCU4GR8BUzJENyoaLBNLHhJf/EABoBAAMBAQEBAAAAAAAAAAAAAAABAgMEBQb/xAA1EQACAgECAwUHAwQCAwAAAAAAAQIRIQMxBBJRExRBYaEFInGBkdHwUrHhMnLB8SOCFUJi/9oADAMBAAIRAxEAPwDyrrP9pviNHWf7TfEaror3zgss6z/ab4jR1n+03xGq6KAss6z/AGm+I0dZ/tN8RquigLLOs/2m+I0dZ/tN8RquigLLOs/2m+I0dZ/tN8RquigLLOs/2m+I0dZ/tN8RquigLLOs/wBpviNHWf7TfEarpUwLeu/22+I0dd/tt8RqqikO2Wdd/tt8Rp9d/tt8RqqigLZb4h/tt8RpG4f7bfEarzQDQGS3xD/bb4jR4h/5jfEaqHvopBZZ4mT7bfGf1o8TJ/Mb4z+tV0CkOy3xMn8x/jP60eJk/mP8bfrVRWo0hWX+Kk/mP8bfrR4qT+Y/xt+tUUUDsv8AFSfzH+Nv1rIS6kwPpH7D+Nv1rBrJj7D8BSGUUUUVoZhRRRQAUUUUAFFFFABRRRQAUqdKgAp0qlQAqVSqJoAKM0UUrKCpaajTFFiYEUqkTSDeWKQZFU4186WBRrpg7ewnao0qNVSNIKYFFSFAMjprKQbD8BWPWQnYfgKTBGPRRRWhIUUUUAFFFFABSLD1p12lgZf9Pi6Qufq3evoSxrHnW2OqpBJ2x/SonPkSKjGzitQ9aAwPnXpBJYo02pIA/DfZeSOXhjKJrcHw2QNHs6mOx9kSA9ya10Ed2CkvEpEVbeSWdPEFmm1BQqBAoZjAZmhyFBHmBsazWva29f2wW9M4iiux4jw1rhJnttMxuHsLg9JSAG0XUdxhXCsB1lJwQNnX3Ur21iW0Nn1ourBEl2Y8OJfEZZplL6NBxA4XAcnNuu3en26/PDz+TwLkOPLAdzTLDtkf3rpuEeO8JH4IuD4i616GAH+3bdPqZOCv1/rbfWrd8ab6F/CCfof/ANHHh5Y1tNHi7nTrTTkjp6ex+rjFKWvTqvGt/wCBqGLPPmYDuRUSw9f+9et/JG6C0fOM+Oh1+1bBuj0016uv/wAv10e16VKK/jgl4X0XgCycQ4rBIUSMxmB7xNgGzpQqBg+Q7GplxNScUtr8f4GtPFnkmR6j+9DYHc17dyzxJria+B0ezxBoRLEbNZVt0LKiyRyqA9uBvqUlyS2O2/KfJ+sa8WvQHRlEXEBGyiJUYiRemYhJ9GM/wg+z/SkuIw3W3n/Adntk861CmJB6j+9dxxzV/rFoZi3+7YZ6htSdPWGdRtgI8d/fjvXdc2cUjtpLSQiJ9V/LAyP4Uu9pMpU6Oj2hGQfb9rITJofEVWN/P+AWmneTw0Oo7kf3qJceo/vXsPC+NrFxZ7GHppaWtu9ugZYmDGCFmWQuw+sXY7g74Gau5cvZZ+GLKGJnklu2lMX+nxsc/V1rcLgL/wBABpPXaVtdPHrbXh5D7NHjery2/wDdC4869e4/pk4MctHEiWlkUCtayW8kildo8ATpKfPOw9++fIVYY7Vpp6naZ2rBEo8pEbmpsoqFMk1oSRpg0hRSGTrJj7D8BWHmslDsPwFDYJFNFFFaEBRRRQAUU6KAI0FR6UUUDGFHfFIKB2FFFFgBwe4pYp4ooKAgelDAd8UzSpNsSAqD3FMD3UqamhMRMoD5D+1JlB7inqFMmqskrwO2KWjHl391SAzS99QUiIqZb1H/AGpdvKmwz2ot9Q8SKBc5I/7UbfhUpOwqCrSH5kl9T502O1QwM+730Zz3pBRGgDNM0A0hgavTsPwFYxrITsPwFJsaIUUUVuZhSoopDJUCo1MUCCoVKjFMAxURVlJqQWBqFSBoegCNAFMUUkNjxUc4pmo5pMCQA9ajmimlFDeBZxRmkTSqbGWiSpRmq42AO9SJydqaZLQiKiGIrLxWPId6bVCjLmBF93aq3q0PgbVXUspEKKtZBiq8UmqGnYKKvU7CsaslDsPwFSMrooorcgKKdKgBipUhXQ8scpT8QWWSN40SENlpHwXcIX6aKMknSpPpgVMpKKt7Ak5PBz9Otxy1y5PxDrC3wWhjWTSc6n1MECrgd8sO+1bCPkmR7jwsdxG5FwbMuqTdDqLC0zfSaNO2krjOrIzjG9KWrCLpsahJnLVEjNbzg3K13cyWyGGSJLo6YpZYpFgb2GkGHxg5VSRjvVD8CvVIVrO4DFlQKbeQMXZSwQDTnUVBOO+AafPG6tfUTi0dH8kk0HjUgltI5WuNaiST2hGqxSOwWMjSWYqvtHcAEedV/JBbrLdyhoxIRZXLKpiSQ6wY9JVHwrNnsCR37itPecq8RheNGs59UyhowsTtqyurAKg+0FySO43ziqOFcCuJruOy0mKaR+mRKGQptqOsYyPZGe3pWEoxkpU90vPY1jaq0eocb5PtLq6YyKYDbwWVzOsYjjzCYrgys8aghJtcag4JGCvfO2pj5ItJvBOlrNHFNZx3DOLnUJpvDvKYETps+slclkUjAwFBIrT8N5Zu4rSa7iuoUtriC7E0zISTHFN0umCVLBpT2C4JAwfIVVf8gzwQC5a7hxEtrM6gy64kuGUK4GnB3OSAc7HzwDisOuf4b/AvfNGr5g4RBBxBrVWcQiS3UmQhJEWRUZwxdVA06juwGwBNHM3CrSBUNtP1SzEMPEQS4AGQcRbj+tYPHeEy2tzLaOdckcmg6MsHLYIKjGSTqHv3rEuLOaIZkikQHYF42QH3DUN66Erp838mfXB6Vytw+J+E6jAja4eKMzmGMpqTaMzTEa4nGDpC5BHfG1aj5OuDRXcFzFLGzap7FdUekSxg9TU+oqcKO5HnitDYcs3M1pNdqUWGIM5DSEPL0yNZRADr0kqMnAyRvWbNyRdRpr61uWzaiSJZn6sXiSFiMgKgAZbfc43718/OGjB60FxKUtSaaaX9MlJSrDrxSu1WE1apdNyfK+XZfXFHSLy1BLGV6Dzyiz4ZJH05I4SBJJKrkEJpIwASz6jjz860PMXLMMNnDcxCTLG3VzIWXUZIS50IYwCARsVdhjvVN3yldK0KxyxT+IkktVMEjsodP9xWLKuFG5JGRhTWDxLl6a3uEtHkjdpOjoZHZocTEaSCVBxuCcD+9a8LH34OHE2syqmrjH3ZKuakk72ist4lVLObw7j5b+LNNJH6VXW7v+BXMDyRvDJ9GxUsIpOm3t6AysVGVZtgfPIqF7y7eRKjvazASnSp6TZLatIUjGVYnYKcE+Vez2+i0pKcaltlZ+GehglK6aeDUiQ+tRzWevArwsyC0uNaAMyeHl1qDnBZdOQDg7n0Na8inHUjP+lp7bO99vr4D5aJZqQU96rqxZiBirtCdiNA/wAzUNVTNJABP+eVXoowO3YVQD/nlV8Y2H4CkNFVKilW5I6KKKQDzW45W40LGczmPXmKeLTq0/7iFM5we2c4recbe2l4PbywWaQMl4bYsDrmkxbB2aSUgFsuxOOwAA8q6jlTgNnc8N4f1Io1kR57+STQvUkt7a6ZJkdsZZdLoMH0Fc89aPI+ZeNGig7wzheTean4YZ3iTVJLEsaNqwqMrqwZhj2htgjI7963Nrz7BDKJIbEovjTxAx9cEBmt3hdFOjYFn1e7tXRcc5Ls7me6nIeFVe3iWO2iOiPNik+sxxwvkFzjcoPrHVnAOvl+Te3DW6o1yTJKkTMzRrHIhsmumkgIjJxkaezfVYbmspamjN3JO2UlJYRhcO+UVYltQLRi0HgxITcDQ4toHhTpro+jJ15OSe2PfWbwjn2FRcMUMYhs7eG0R5GllM8KTIj6lQLnE7aidOwXGfLY8O5BtSJrUrMdc1k6yhEM8AktZJCJHaMHpBu/sqT7OQDWHwjkaw1WckrTSpxDBgj6iqSosmmkLFVBJWUBRjHlnO+Veg08P8z9/kFahp4+doFMLmzYutr4GVjOGDRdHojpxvGyDcBjrVs9u1axeaiOJpxPpE6HRumzrqKrEIsF1UDOkeSgDat9NyNbpaz3Enio3Rbp1jYdQxdKGORFnMUJUateSS0eARsSGxhcl2Mb2ruYUdjxDhMLs0YcrC8m4yR7KswUH1zitL0qbS8vr8yPfuiMHO8Yshw17Vmtwl2hBmHU1STmaCVW0YDx5I7Ybvt2rJ4v8okc9r4V7NyHjtIWLXZaNVgKkvFEUwkhAPte8ZzjFd1Ny9YCS9uFtoStxHcQRR9JNMUloLlJ3RcYUkxRbjzJrC5i4NEvDzJFZQ647fhksTeCVT1GdNemUZ6zNsOnpGc4yc4rFamm5Kl49fF7/nkaVLqeV8a461zfvfrGFZ5UnVCxKjRp0gsME/VGSMe7FLj3Mc14qpKiKIyWGgyk5Ixv1JGH9sVn862UKcWuIEAji8RGmE0KqBgmvTqZUXBZu5VR5kCsXj3C7a3VDDMZCxIOZbN8bZzi3nkI/qAPfXRFwfL1rBEuZWUcE4l4eO7QoW8VA9uMNgIWZTqI8/q10dzzxbOCWtG6k7cO8TqkVoXS0dW0ounbUFIOfWquWnt3s76PwyGWK2mm6ze0+zIqBAR9HjLZI3O3pXU8U4KhjKrYwaFbgotJDEEMzTSosyvKN3Bzg+4k714HH8RwkdeS1dN83Mk3z8tqtKniVfoaV2lHmdUzfRjNxw19Pjj/AB8zmeKc/wCqRZreJshJ4OncuHt1jl05EccQTQfZxnPatXxvmlbi6guRAIxAtspVe7dIgnf02wPQY712fG+D2nXt1uoooRCbqVn8OLK0mCaelaqzfX3/AIyN1Bx3rnuceHxpxK0VUgVZl4ezRwhejlmUP7I2wd/xBrL2dxHAucey02pck3fM3hNqrvN1d4pee1akJ07fijccL53tpLlDIrLAq3kknWlLszy3CXChQqb6WjAUHyJ39dTHz0g8NLJA7z28ry565ERV5nlf2QN3w+kZyB3Fba+5YghurkKuVZBPvHEYMtfiMwxAplAi+ycHOfQd67nk62Z57jEoxcX8gARPBqsN+IFtyNOdTKcgZ8u21cujr+yrSUGlKksvesp7PK1GpW3ajHGEinHVzb2/PSsGBZ87RJIWaKZ4tFtGqN4XB6LSsNQWEBd5Tgpgjfc5GOImYMzMBgMWOM5xk5xk969N4tyPby3LJGZYnnN86RkRrGOhPEp0KFH0ZjkYr/0efasVuTrOVLcQLcYe4nt3uOohiCrdLApcFcamDAKFxuckECu3g/aPs3Qjz6Sa565vKk923T2krVuTT3ozno6ssM84C+Y8qiTk716NByPavM0Ia5/27ZgCrphpJZY21SNbdsRgrlVBJYats159cx6HeMjdHdO4P1SR5beVetwntHQ4puOldxSbtVv8zKelKGWUUyKYFM12mZHJrIRth+A8hWOatXsKQCpU6K3JCiiikBMOxATJIzkLk41HbIX18q33MfLd7w5Lc3EijxCzBY0mZmj0lepHIANIOWGQCRkHNc8a3HFONCa0srXQQ1mb0s5bIfryiQY8xjHnUSu1W3j9ClVM2R5Wu/D+Je9t0M9uLnw73jLdS24B0nQRhgQDgFvd7qnxmTijKLbpsyWZjkL2tm8a6zApV5HWNW1iI4ywG2TuMGs+DnyBbTpm1c3Ashw3XrU25RA4jkKldQcB2Ox3J/turHne1mS6llfoktLIkRlfqOW4dHaAaFjKyAvGCPaXGcntvzOWqsuP56mvuvxOH4dwPiM8sUOJozcrI0bTCeOOQRwtIcNpOr2FIGM9/Q0r5uIyLb27W8y+E1xQots8bq5AlfOFyZCoVz54APvrqz8o1sDbmOzkQQyPKVWSMbtZNa4RguTuwbU2T5egFltz3C0N8SChjht0shI+u5M/hpLRpCVXBOhssdsYHfO1c+osuP5t+wsdTkLngXFI26UltdZnxJpCSP1fZDZ9nIcgEZ7keeKhwThVxPcrZxkxSOWDCQvGF6StITIAMjToJ7ZyK6ePn+2DiRraYvJamzmYzI4UdOFAYY3Uod4tR1DfV5jatJZ82BeKHiTo7qzS6kLp1SjwtD9ZVC6sHOwA2x76uM9SncfD1JcY3dmXHyxdG3W4N7bp1Y5biKGS7ZLiWPJ1OikY9rBO5GfPFW8S5Nvo4OtJewFIltJmQXMxkhSZgsUjIUAUDPkf4TjOKzeF8+QR2yIbV2nhtXsEYyJ0GjySjOpXOpc+Xcj+13GOf7e4tDaPbzENHaQtqmQxoISuqSJNO0hAO5Pp/Wf+ZvbF9FsL/jRw/HeEy2txJbTYaWNyrlWLBmODlSRk5yDuM71jPbsu7Iy57alI/wDutrxrjhub6S/RNGqVJkQu22jTpBZCrZ9kbqQRnY+dT41zDNeKiyqAEYsMTXT7kY7TzOB/QCto82MfEiTjnJZw3l26ktZrtSqRRq5bVIVeRUxrCKAdQBK5zgZIrY3PKd4kak3MRMbWuYxcN1IDcMFhZ1I0puw3B2rU8H4oII7qMqW8TA8AwcBSzKdR9fq10N1zjbSBibVy1weH+JDOrQslq6sVRdP8QBBz615nET9ox1H2cbjzYpR2qOHck8Jzzu5JVSZpDsXH3nn4/H+DV8T5Wu2aBBPHcdaWSBDHM7qsiYDg61GMDckZGAa1fH+CT204hkkWSTTEytE7uCHGU0MQCfLGB+FdFxXnzMqy28b5CTwmO5YNbrHLpysKRaNJwuM5zitXxzmZLi6t7kQrGIBaoVX+LpEE757bYHoMd6jhNT2i5RWvD3eWV/03zXhYeMUsYeW6WE5rTr3Xm154NTPY3yAl4rlVyMlo5guXbbuO7MP6ketSbht7kxGG61n6Yx9KbUd/9wpjPf8Aix3866iX5QxuOlI2JGmGqXK//PF2o/oq6P8A8rP4XznbzzOrO0MZEb5klWNgy3YnZUMMJGO+Q27b7gmueXG+0YQcpcOsXs76eCz1+O+Kd7dnpvaRyPBzxGGVLiOOQMHNss00LtFE7t0z7bAhGDMR6gk7Zqm/4VeW7SQSRzAROSSqS9FiH6ayKSBkFgAGxvtXVHnO3RZVWBmLy3TdQaAGV7zxCk5XUDpAXGceeKzOH87Wz3SGUMkAW9eTrSl2ZpZ0uFVAib6WjUKPQnf1T4r2hpyer3fFZWLajlVm28ySVbvNWLk037vMcXccK4lGFnaK5Xqkxh8SayQ+jQ38QOrYK2M+Waw/9FvC7J4ScuoDMgt5NaqexK6cgHB39xrqLPnpFFvJJBI81vPNPkT4hIln6z5XG7YJUZyBnNW2nPUKTMzRzvF07aNY28Lg9F5X3CxAKPpTgqQRvucjFy4n2lBNLQTavZ0sOlXvZx/bd+FZOTTb/qOEBoIpyyZZmAxqLMBknAJzjJ3OPWlqr2jnaEamKrJqQpDRPNFFFbEBSpU6QBXaRpZycFneO0VZreWzV52IeZ2kZtek49iPCqAo9+c9zyNlayTSJDEhd5GCIq92Y9gK2fM3Brnhr+GndfpI47grFKWiYEsFJ2AJGk+X9aiVNpXnf6FxtZOl5GmiaxvddlZyPbNZdOWe26j/APE3HSbqHUMhQdsYx76zeIcgWEErh7i5EcMN3LIekNf/AA81vHlGZArAiZiQMkaRuc1oOM8kX1nFMTLC4Q26TxQXDPKvVI6AliwCckjTnPfatcbDikolZo7t+iqJJq6pdUkPsqVb2ipK5wARtmsKtuUZ1f2/2/maeTR2HD+Q7YRwXeuRwbixYK6p0pree9EKZTGV1JhiCSdyCorJu/k2gmuCkLzRtKzyrC8aJojS+8POwH2BGwdPcPPO3EcH4fxC4a3tkadFnP0JkeaO2JUGUFTjT/DqBA74NWcMv+JW03VRJjMyPaq0sUski611aY9XZ9OSB6EnFDhO21PIrjtR13zEsrg2K2viRHcY6lwem0OnXOAd/wDmN0hgLsAQSPXm7/gNvBxGytkLvFM1i7CVGRgJZQroSVXUuAfaAGQawJuG8RhEMJiuVB0ywoOqVyRqDRquQHwSdtxk5qmwsbq8uktyWNxK4jzM7BwwB+uzZYYAPv2q1GX67VP/AGTa8Ed14iKOHjhPDLIvw+eJYddoM6Zrp4sNuNggGnGP61uuY+BW68OaSKxhMkUHDJkbwRRi7OmvM/1Zy3YxgA775yK4e25Ov7iIzpcwv4oXDBDeN1rkWzsrMEYfSgFSQSexB2qd/wAp8TSASvfRska2kxTx0heFJWUQyNGR7CgkHI7aTjtWDhG1Ulv9v82aW+n7FPOHDYk4pPbRKI4+vGgChQqBwmdIZlUAFjsWUe8DesPmHg6WqoyymTWxXBFqMYGc/Q3Mp/uAPfWBxmzmtria3uDmWNyrsHL6mO+rUd2znOTvvvWCRnyrsjdRp4o5nVu0djy2ts9nfKbYGaO3mn6zkMV0sioI1x7H1mye52/AdNxLg0eiRFsYgkZ4MIJOmUadp5EWVHuN9YOcEgHGc+lcNwvgF29tNdIdEMatrLOVMirjWEUfXAOM52yRWzueW+ILHHm4VtLWmIVuWMkDTsFgLJ2j3IwQdq8Di9PSeu5R4lRfPs3J1KoWsSVbOPgkp1iVHTpyahmF43xtny/k3/FOCWrTQxzQRQmNrqaUpbtaWsoTT07ZJJdIkYk419tOTXN87cGQcQt4o0hhW5SxBEGnpoZCFdgF8skkeowaq45y5fFoI3nW56srwR9O4aZVlUgOragNJGdz6A+la/ivB7q2uUglYSykQaNL9VWDY6YBYe0O22MVPs/QUZQceJUvcnS/7ZllvaW9rwrwdVqTdP3PFf6x5HUzclwQiYJ1PajlUG4hTWhS8S31pgDSCCWyO4I9ab/J/AswUG50DxurWI0f/h5oolZfZOUYuSDg7Y7d60HHbvic0uiSB1MKupiit2VNJkLMzKuQyl17nK+ztVPEONcQuOk5jdAA6RmCF4lbq4ZsFfrFtA2G3s7Dap0uG49Ri+8LN8z33ilHKq9t1t5jc9PPu9P3Oov+UrdbaQMJNVoeLuZUiTEi27RaUmc9mKk6ffq/CoPyLaRPJHKZ5maC9uYli06unE0YhcDHtOwdtu23auR8BxCSGeQmbTHIscsRaXq6pFL5MeNxhMkn3GrXk4leSx9OOUSQxpboIkeLQiqXVc7acrqbc70Ph+LppcUuVczb2q6a+Cbdumkltd0NOC/9Ohu5eR4FhR3kuEd3QFej1NCtdm3KERqfpAAT9bdhgDcVpOdeX0sZIhEzskqOwZypJKuVONIBHYbFRg+ta50vQjAi5CRNqcES9NH+tqYdlbcNk775qriSXJKvcibLD2WmEmWUfZZ+438vWuzh9HiY6ylPXUlb93HS0l4433dJY3ZEpRrETCoooJr1DKgqQqFTFJgSp0qK2MwooooAkjkEEEggggg4II3BBHY1teZ+Lrd+F0Ky+HsrSybVj2nhUhmGP4TnbzrUGgVLim0+hSdHo998p7NeCaK2RLcy2ksiiJFu5hAqgCWUE6tLZK+mAPWpP8oFszTo63hilhtIl0SRQzAwSyyFfo8BUbqac5LYB9wHnC0hWXd4eC/PuPtJHpNr8olpGlkq20w8JJbSsNSEfRWssBVGLZO8gIJxtt5Csuz59t3juXLOPCWtstp15Fa5kuliuIDIQo9skT7nO2gHzryvGTTGPOk+GgV2rPRrX5QrYGF3iui4tfBykyq8S/QrHrijY4Ziy5JbBwcVo4+al/1ccTKSMiyhyrGMTMoj6W+gBNWN9hj3+dcpnFIPVLRhG/PBLnI7hOemgtLe1s4lVrcXydeaFHnVJ5WZei4PsHQ2G2wSK2XF+f7S5szaGG5IeKzgYM0PRj6JUtJFgatZAONRx27b15soGKn5UdjBu/mHaNG55h491+ISX6IV1SpMil2VgE0hQXjIZT7HdSCM7Hzp8d5nkvFVXUjQSwzdXc3cY7TyuB+IANaKPc03X0quRYfTYTl4M2/BON9CK8jcM3iLeSBMEaUZmUljk9vZHb3V01xzlaSqzG2mL3J4aLlWaMwGO1dWZYx3OoAj2tt/KuBMZxUYnxXHq+z9HV1Oed296k1ty1t/bF/FJlrVklUfz8tnoXEucoxIktskjBUnhEM4iS2iSXTnorbhGVsDTqJJwe9anj/MUc91BdRQ9PoLarpBILGLHnk4G2B7sZ3rnOsCKRajQ9l8LoNS045Say28PdPNP5+pm9bUlh9T0CLnm2jlnkVLr6doptTPE8quksr6FD5VIwJABjONOcb1roOdtMtqXEvQghVJYgy+1KvXxImMDbqr9nOnB2xXGZoY1hH2NwcdovastvaLiq80nh+DyjXvE2ei23yiWyy6xFcDBsyArRrq6EToVk33Ulht7vdimvOEUEXDDnW6DXciKT6T6OA20QbOBq0uW0n7Nebrt/m9KSsv/BcHd8r6PLylHlS+WH8Un4Fd4nsdyecYBbT20aXHti4VHd4pHcTQpGxnd8kbq2y+RABGKwec+Z4r5IlRJNaO7u8hUatSquNCHSTkZ1YXyGK5EGlmt9L2Xw2lqLVgnzJt3fX9+tdfLAnqzapjao1I0q72QhVMVE1IVIEqdFBrcgKM0qKACmDUaKAJEYopA0ZosBrmikrUyKQApqJG9HapBqQbEDU+9DUlPrTATbVINVdTZMCkBMvUAuxNRyT+FScY/CkwqiIOB/7pg9qR3NRxSGZAYUs1ST6VPX7qfMLlJ5qJXNAoJoArYUqtqBX0pFETSNMCipYESasFQqYpFE6WaKDW5mFKiigAoop5pAFAFRNFFjJZpA4pgVCkIkajUi1GKQCJpUGgCgYwKC1BqNICQNN2oUUwd/xpiK8VNGFLI7VAUihtQTRTUUBdAGpg1A0s1NjLf8/z/MUVENTpiA1HFSooAhUhQVqeTUjQqK9B4Jyza3RaJdCTYLRh0xG4VSzgv/AwAJ3GD7qxZeWgsvh2t1WQkAKWUA5GRhidOCCMHODmurs8uN5X7dTk7yqT5XT+H03OIpV6GeSpQCfCDA1g4kjONBYNnDeRR/gb0NJuS3B0m2QNpeTSZoQ2lPrEgvkYwf7H0NLlj+qP1H3j/wCJfQ8/xURW143YCMh0GFbbHof0NamolFxdM1hNTjzIdFKgmpLJjeoikKdACozRSoAdMUqYpADUgKRqQoAYNNhmo0UwEDjNLFNjmompsoYopg7YqNIBUU6KQEakGpAUGgZPNOoZpg0WKif+f5+hqYf3/wDk36VXn9P8/Q1YH9//AJGgD0Lgt74e4hmPaORGYeZTOHH9VJFX3/Ek0tDbKywv0j9IVklLKWw4bHsbNjC/ZG/eiivUemnLmf5uzw1qNLl/Oj+qNjHzUofq+H+kDzOjCYgKJ8mRSunDe0zkZ2Gs7bU7zmoSvHI1uQYzNkCUaGWXX1Fxo1DPUYD2sAY2ooqFw2m816vz8/j9WaPX1F4+i+3kjlZ4Q6lG3BGD+taX5vfe/l/uooq5wjJ5Ihqz08Rf7B83T/O/L/fR83fvvy/30UVPYw6GnedXr6L7B83vvfy/3U15fI/5v5f7qKKFow6C7zq9fRfYXze++/L/AH0fN3778v8AfRRS7GHQfedXr6L7B83fvvy/30fN7738v91FFHYw6B3nV6+i+wfN3778v99Hze+9/L/dRRR2MOgd51evovsP5u/e/l/upHl7738v99FFHYQ6B3nV6+i+wvm599+X+6g8ufffl/vooo7DT6B3rV/V6L7B83Pvvy/3UfNz778r91FFHYafQO9av6vRfYPm599+X+6j5t/ffl/uoopdhp9A71q/q9F9gHLn335f7qPm399+X+6iijsNPoPvWr+r0X2F82/vvy/3UfNz778v99FFPu+n0DvWt+r0X2JDl3778v8AdVn+hfen4f3UUUdhp9Bd61f1ei+x/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10" descr="data:image/jpeg;base64,/9j/4AAQSkZJRgABAQAAAQABAAD/2wCEAAkGBxAQEhIQEBAVFRUQFQ8QFRUVEBUVEBUVFRUWFhUVFRUYHSggGBolGxUWITEhJSkrLi4uFx8zODMvNygtLi0BCgoKDg0OGxAQGi0lHx8tLS0tLS0tLS0tLS0tLS0tLS0tLS0tLS0tLS0tLS0tLS0tLS0tLS0tLS0tLS0tLS0tLf/AABEIANgA6gMBIgACEQEDEQH/xAAbAAACAgMBAAAAAAAAAAAAAAAAAQIDBAUGB//EAEAQAAIBAwIEAwMKBQIGAwEAAAECAwAEERIhBQYTMRRBUSJhkgcWIzJSY3Gj0eJCU4GR8BUzJENyoaLBNLHhJf/EABoBAAMBAQEBAAAAAAAAAAAAAAABAgMEBQb/xAA1EQACAgECAwUHAwQCAwAAAAAAAQIRIQMxBBJRExRBYaEFInGBkdHwUrHhMnLB8SOCFUJi/9oADAMBAAIRAxEAPwDyrrP9pviNHWf7TfEaror3zgss6z/ab4jR1n+03xGq6KAss6z/AGm+I0dZ/tN8RquigLLOs/2m+I0dZ/tN8RquigLLOs/2m+I0dZ/tN8RquigLLOs/2m+I0dZ/tN8RquigLLOs/wBpviNHWf7TfEarpUwLeu/22+I0dd/tt8RqqikO2Wdd/tt8Rp9d/tt8RqqigLZb4h/tt8RpG4f7bfEarzQDQGS3xD/bb4jR4h/5jfEaqHvopBZZ4mT7bfGf1o8TJ/Mb4z+tV0CkOy3xMn8x/jP60eJk/mP8bfrVRWo0hWX+Kk/mP8bfrR4qT+Y/xt+tUUUDsv8AFSfzH+Nv1rIS6kwPpH7D+Nv1rBrJj7D8BSGUUUUVoZhRRRQAUUUUAFFFFABRRRQAUqdKgAp0qlQAqVSqJoAKM0UUrKCpaajTFFiYEUqkTSDeWKQZFU4186WBRrpg7ewnao0qNVSNIKYFFSFAMjprKQbD8BWPWQnYfgKTBGPRRRWhIUUUUAFFFFABSLD1p12lgZf9Pi6Qufq3evoSxrHnW2OqpBJ2x/SonPkSKjGzitQ9aAwPnXpBJYo02pIA/DfZeSOXhjKJrcHw2QNHs6mOx9kSA9ya10Ed2CkvEpEVbeSWdPEFmm1BQqBAoZjAZmhyFBHmBsazWva29f2wW9M4iiux4jw1rhJnttMxuHsLg9JSAG0XUdxhXCsB1lJwQNnX3Ur21iW0Nn1ourBEl2Y8OJfEZZplL6NBxA4XAcnNuu3en26/PDz+TwLkOPLAdzTLDtkf3rpuEeO8JH4IuD4i616GAH+3bdPqZOCv1/rbfWrd8ab6F/CCfof/ANHHh5Y1tNHi7nTrTTkjp6ex+rjFKWvTqvGt/wCBqGLPPmYDuRUSw9f+9et/JG6C0fOM+Oh1+1bBuj0016uv/wAv10e16VKK/jgl4X0XgCycQ4rBIUSMxmB7xNgGzpQqBg+Q7GplxNScUtr8f4GtPFnkmR6j+9DYHc17dyzxJria+B0ezxBoRLEbNZVt0LKiyRyqA9uBvqUlyS2O2/KfJ+sa8WvQHRlEXEBGyiJUYiRemYhJ9GM/wg+z/SkuIw3W3n/Adntk861CmJB6j+9dxxzV/rFoZi3+7YZ6htSdPWGdRtgI8d/fjvXdc2cUjtpLSQiJ9V/LAyP4Uu9pMpU6Oj2hGQfb9rITJofEVWN/P+AWmneTw0Oo7kf3qJceo/vXsPC+NrFxZ7GHppaWtu9ugZYmDGCFmWQuw+sXY7g74Gau5cvZZ+GLKGJnklu2lMX+nxsc/V1rcLgL/wBABpPXaVtdPHrbXh5D7NHjery2/wDdC4869e4/pk4MctHEiWlkUCtayW8kildo8ATpKfPOw9++fIVYY7Vpp6naZ2rBEo8pEbmpsoqFMk1oSRpg0hRSGTrJj7D8BWHmslDsPwFDYJFNFFFaEBRRRQAUU6KAI0FR6UUUDGFHfFIKB2FFFFgBwe4pYp4ooKAgelDAd8UzSpNsSAqD3FMD3UqamhMRMoD5D+1JlB7inqFMmqskrwO2KWjHl391SAzS99QUiIqZb1H/AGpdvKmwz2ot9Q8SKBc5I/7UbfhUpOwqCrSH5kl9T502O1QwM+730Zz3pBRGgDNM0A0hgavTsPwFYxrITsPwFJsaIUUUVuZhSoopDJUCo1MUCCoVKjFMAxURVlJqQWBqFSBoegCNAFMUUkNjxUc4pmo5pMCQA9ajmimlFDeBZxRmkTSqbGWiSpRmq42AO9SJydqaZLQiKiGIrLxWPId6bVCjLmBF93aq3q0PgbVXUspEKKtZBiq8UmqGnYKKvU7CsaslDsPwFSMrooorcgKKdKgBipUhXQ8scpT8QWWSN40SENlpHwXcIX6aKMknSpPpgVMpKKt7Ak5PBz9Otxy1y5PxDrC3wWhjWTSc6n1MECrgd8sO+1bCPkmR7jwsdxG5FwbMuqTdDqLC0zfSaNO2krjOrIzjG9KWrCLpsahJnLVEjNbzg3K13cyWyGGSJLo6YpZYpFgb2GkGHxg5VSRjvVD8CvVIVrO4DFlQKbeQMXZSwQDTnUVBOO+AafPG6tfUTi0dH8kk0HjUgltI5WuNaiST2hGqxSOwWMjSWYqvtHcAEedV/JBbrLdyhoxIRZXLKpiSQ6wY9JVHwrNnsCR37itPecq8RheNGs59UyhowsTtqyurAKg+0FySO43ziqOFcCuJruOy0mKaR+mRKGQptqOsYyPZGe3pWEoxkpU90vPY1jaq0eocb5PtLq6YyKYDbwWVzOsYjjzCYrgys8aghJtcag4JGCvfO2pj5ItJvBOlrNHFNZx3DOLnUJpvDvKYETps+slclkUjAwFBIrT8N5Zu4rSa7iuoUtriC7E0zISTHFN0umCVLBpT2C4JAwfIVVf8gzwQC5a7hxEtrM6gy64kuGUK4GnB3OSAc7HzwDisOuf4b/AvfNGr5g4RBBxBrVWcQiS3UmQhJEWRUZwxdVA06juwGwBNHM3CrSBUNtP1SzEMPEQS4AGQcRbj+tYPHeEy2tzLaOdckcmg6MsHLYIKjGSTqHv3rEuLOaIZkikQHYF42QH3DUN66Erp838mfXB6Vytw+J+E6jAja4eKMzmGMpqTaMzTEa4nGDpC5BHfG1aj5OuDRXcFzFLGzap7FdUekSxg9TU+oqcKO5HnitDYcs3M1pNdqUWGIM5DSEPL0yNZRADr0kqMnAyRvWbNyRdRpr61uWzaiSJZn6sXiSFiMgKgAZbfc43718/OGjB60FxKUtSaaaX9MlJSrDrxSu1WE1apdNyfK+XZfXFHSLy1BLGV6Dzyiz4ZJH05I4SBJJKrkEJpIwASz6jjz860PMXLMMNnDcxCTLG3VzIWXUZIS50IYwCARsVdhjvVN3yldK0KxyxT+IkktVMEjsodP9xWLKuFG5JGRhTWDxLl6a3uEtHkjdpOjoZHZocTEaSCVBxuCcD+9a8LH34OHE2syqmrjH3ZKuakk72ist4lVLObw7j5b+LNNJH6VXW7v+BXMDyRvDJ9GxUsIpOm3t6AysVGVZtgfPIqF7y7eRKjvazASnSp6TZLatIUjGVYnYKcE+Vez2+i0pKcaltlZ+GehglK6aeDUiQ+tRzWevArwsyC0uNaAMyeHl1qDnBZdOQDg7n0Na8inHUjP+lp7bO99vr4D5aJZqQU96rqxZiBirtCdiNA/wAzUNVTNJABP+eVXoowO3YVQD/nlV8Y2H4CkNFVKilW5I6KKKQDzW45W40LGczmPXmKeLTq0/7iFM5we2c4recbe2l4PbywWaQMl4bYsDrmkxbB2aSUgFsuxOOwAA8q6jlTgNnc8N4f1Io1kR57+STQvUkt7a6ZJkdsZZdLoMH0Fc89aPI+ZeNGig7wzheTean4YZ3iTVJLEsaNqwqMrqwZhj2htgjI7963Nrz7BDKJIbEovjTxAx9cEBmt3hdFOjYFn1e7tXRcc5Ls7me6nIeFVe3iWO2iOiPNik+sxxwvkFzjcoPrHVnAOvl+Te3DW6o1yTJKkTMzRrHIhsmumkgIjJxkaezfVYbmspamjN3JO2UlJYRhcO+UVYltQLRi0HgxITcDQ4toHhTpro+jJ15OSe2PfWbwjn2FRcMUMYhs7eG0R5GllM8KTIj6lQLnE7aidOwXGfLY8O5BtSJrUrMdc1k6yhEM8AktZJCJHaMHpBu/sqT7OQDWHwjkaw1WckrTSpxDBgj6iqSosmmkLFVBJWUBRjHlnO+Veg08P8z9/kFahp4+doFMLmzYutr4GVjOGDRdHojpxvGyDcBjrVs9u1axeaiOJpxPpE6HRumzrqKrEIsF1UDOkeSgDat9NyNbpaz3Enio3Rbp1jYdQxdKGORFnMUJUateSS0eARsSGxhcl2Mb2ruYUdjxDhMLs0YcrC8m4yR7KswUH1zitL0qbS8vr8yPfuiMHO8Yshw17Vmtwl2hBmHU1STmaCVW0YDx5I7Ybvt2rJ4v8okc9r4V7NyHjtIWLXZaNVgKkvFEUwkhAPte8ZzjFd1Ny9YCS9uFtoStxHcQRR9JNMUloLlJ3RcYUkxRbjzJrC5i4NEvDzJFZQ647fhksTeCVT1GdNemUZ6zNsOnpGc4yc4rFamm5Kl49fF7/nkaVLqeV8a461zfvfrGFZ5UnVCxKjRp0gsME/VGSMe7FLj3Mc14qpKiKIyWGgyk5Ixv1JGH9sVn862UKcWuIEAji8RGmE0KqBgmvTqZUXBZu5VR5kCsXj3C7a3VDDMZCxIOZbN8bZzi3nkI/qAPfXRFwfL1rBEuZWUcE4l4eO7QoW8VA9uMNgIWZTqI8/q10dzzxbOCWtG6k7cO8TqkVoXS0dW0ounbUFIOfWquWnt3s76PwyGWK2mm6ze0+zIqBAR9HjLZI3O3pXU8U4KhjKrYwaFbgotJDEEMzTSosyvKN3Bzg+4k714HH8RwkdeS1dN83Mk3z8tqtKniVfoaV2lHmdUzfRjNxw19Pjj/AB8zmeKc/wCqRZreJshJ4OncuHt1jl05EccQTQfZxnPatXxvmlbi6guRAIxAtspVe7dIgnf02wPQY712fG+D2nXt1uoooRCbqVn8OLK0mCaelaqzfX3/AIyN1Bx3rnuceHxpxK0VUgVZl4ezRwhejlmUP7I2wd/xBrL2dxHAucey02pck3fM3hNqrvN1d4pee1akJ07fijccL53tpLlDIrLAq3kknWlLszy3CXChQqb6WjAUHyJ39dTHz0g8NLJA7z28ry565ERV5nlf2QN3w+kZyB3Fba+5YghurkKuVZBPvHEYMtfiMwxAplAi+ycHOfQd67nk62Z57jEoxcX8gARPBqsN+IFtyNOdTKcgZ8u21cujr+yrSUGlKksvesp7PK1GpW3ajHGEinHVzb2/PSsGBZ87RJIWaKZ4tFtGqN4XB6LSsNQWEBd5Tgpgjfc5GOImYMzMBgMWOM5xk5xk969N4tyPby3LJGZYnnN86RkRrGOhPEp0KFH0ZjkYr/0efasVuTrOVLcQLcYe4nt3uOohiCrdLApcFcamDAKFxuckECu3g/aPs3Qjz6Sa565vKk923T2krVuTT3ozno6ssM84C+Y8qiTk716NByPavM0Ia5/27ZgCrphpJZY21SNbdsRgrlVBJYats159cx6HeMjdHdO4P1SR5beVetwntHQ4puOldxSbtVv8zKelKGWUUyKYFM12mZHJrIRth+A8hWOatXsKQCpU6K3JCiiikBMOxATJIzkLk41HbIX18q33MfLd7w5Lc3EijxCzBY0mZmj0lepHIANIOWGQCRkHNc8a3HFONCa0srXQQ1mb0s5bIfryiQY8xjHnUSu1W3j9ClVM2R5Wu/D+Je9t0M9uLnw73jLdS24B0nQRhgQDgFvd7qnxmTijKLbpsyWZjkL2tm8a6zApV5HWNW1iI4ywG2TuMGs+DnyBbTpm1c3Ashw3XrU25RA4jkKldQcB2Ox3J/turHne1mS6llfoktLIkRlfqOW4dHaAaFjKyAvGCPaXGcntvzOWqsuP56mvuvxOH4dwPiM8sUOJozcrI0bTCeOOQRwtIcNpOr2FIGM9/Q0r5uIyLb27W8y+E1xQots8bq5AlfOFyZCoVz54APvrqz8o1sDbmOzkQQyPKVWSMbtZNa4RguTuwbU2T5egFltz3C0N8SChjht0shI+u5M/hpLRpCVXBOhssdsYHfO1c+osuP5t+wsdTkLngXFI26UltdZnxJpCSP1fZDZ9nIcgEZ7keeKhwThVxPcrZxkxSOWDCQvGF6StITIAMjToJ7ZyK6ePn+2DiRraYvJamzmYzI4UdOFAYY3Uod4tR1DfV5jatJZ82BeKHiTo7qzS6kLp1SjwtD9ZVC6sHOwA2x76uM9SncfD1JcY3dmXHyxdG3W4N7bp1Y5biKGS7ZLiWPJ1OikY9rBO5GfPFW8S5Nvo4OtJewFIltJmQXMxkhSZgsUjIUAUDPkf4TjOKzeF8+QR2yIbV2nhtXsEYyJ0GjySjOpXOpc+Xcj+13GOf7e4tDaPbzENHaQtqmQxoISuqSJNO0hAO5Pp/Wf+ZvbF9FsL/jRw/HeEy2txJbTYaWNyrlWLBmODlSRk5yDuM71jPbsu7Iy57alI/wDutrxrjhub6S/RNGqVJkQu22jTpBZCrZ9kbqQRnY+dT41zDNeKiyqAEYsMTXT7kY7TzOB/QCto82MfEiTjnJZw3l26ktZrtSqRRq5bVIVeRUxrCKAdQBK5zgZIrY3PKd4kak3MRMbWuYxcN1IDcMFhZ1I0puw3B2rU8H4oII7qMqW8TA8AwcBSzKdR9fq10N1zjbSBibVy1weH+JDOrQslq6sVRdP8QBBz615nET9ox1H2cbjzYpR2qOHck8Jzzu5JVSZpDsXH3nn4/H+DV8T5Wu2aBBPHcdaWSBDHM7qsiYDg61GMDckZGAa1fH+CT204hkkWSTTEytE7uCHGU0MQCfLGB+FdFxXnzMqy28b5CTwmO5YNbrHLpysKRaNJwuM5zitXxzmZLi6t7kQrGIBaoVX+LpEE757bYHoMd6jhNT2i5RWvD3eWV/03zXhYeMUsYeW6WE5rTr3Xm154NTPY3yAl4rlVyMlo5guXbbuO7MP6ketSbht7kxGG61n6Yx9KbUd/9wpjPf8Aix3866iX5QxuOlI2JGmGqXK//PF2o/oq6P8A8rP4XznbzzOrO0MZEb5klWNgy3YnZUMMJGO+Q27b7gmueXG+0YQcpcOsXs76eCz1+O+Kd7dnpvaRyPBzxGGVLiOOQMHNss00LtFE7t0z7bAhGDMR6gk7Zqm/4VeW7SQSRzAROSSqS9FiH6ayKSBkFgAGxvtXVHnO3RZVWBmLy3TdQaAGV7zxCk5XUDpAXGceeKzOH87Wz3SGUMkAW9eTrSl2ZpZ0uFVAib6WjUKPQnf1T4r2hpyer3fFZWLajlVm28ySVbvNWLk037vMcXccK4lGFnaK5Xqkxh8SayQ+jQ38QOrYK2M+Waw/9FvC7J4ScuoDMgt5NaqexK6cgHB39xrqLPnpFFvJJBI81vPNPkT4hIln6z5XG7YJUZyBnNW2nPUKTMzRzvF07aNY28Lg9F5X3CxAKPpTgqQRvucjFy4n2lBNLQTavZ0sOlXvZx/bd+FZOTTb/qOEBoIpyyZZmAxqLMBknAJzjJ3OPWlqr2jnaEamKrJqQpDRPNFFFbEBSpU6QBXaRpZycFneO0VZreWzV52IeZ2kZtek49iPCqAo9+c9zyNlayTSJDEhd5GCIq92Y9gK2fM3Brnhr+GndfpI47grFKWiYEsFJ2AJGk+X9aiVNpXnf6FxtZOl5GmiaxvddlZyPbNZdOWe26j/APE3HSbqHUMhQdsYx76zeIcgWEErh7i5EcMN3LIekNf/AA81vHlGZArAiZiQMkaRuc1oOM8kX1nFMTLC4Q26TxQXDPKvVI6AliwCckjTnPfatcbDikolZo7t+iqJJq6pdUkPsqVb2ipK5wARtmsKtuUZ1f2/2/maeTR2HD+Q7YRwXeuRwbixYK6p0pree9EKZTGV1JhiCSdyCorJu/k2gmuCkLzRtKzyrC8aJojS+8POwH2BGwdPcPPO3EcH4fxC4a3tkadFnP0JkeaO2JUGUFTjT/DqBA74NWcMv+JW03VRJjMyPaq0sUski611aY9XZ9OSB6EnFDhO21PIrjtR13zEsrg2K2viRHcY6lwem0OnXOAd/wDmN0hgLsAQSPXm7/gNvBxGytkLvFM1i7CVGRgJZQroSVXUuAfaAGQawJuG8RhEMJiuVB0ywoOqVyRqDRquQHwSdtxk5qmwsbq8uktyWNxK4jzM7BwwB+uzZYYAPv2q1GX67VP/AGTa8Ed14iKOHjhPDLIvw+eJYddoM6Zrp4sNuNggGnGP61uuY+BW68OaSKxhMkUHDJkbwRRi7OmvM/1Zy3YxgA775yK4e25Ov7iIzpcwv4oXDBDeN1rkWzsrMEYfSgFSQSexB2qd/wAp8TSASvfRska2kxTx0heFJWUQyNGR7CgkHI7aTjtWDhG1Ulv9v82aW+n7FPOHDYk4pPbRKI4+vGgChQqBwmdIZlUAFjsWUe8DesPmHg6WqoyymTWxXBFqMYGc/Q3Mp/uAPfWBxmzmtria3uDmWNyrsHL6mO+rUd2znOTvvvWCRnyrsjdRp4o5nVu0djy2ts9nfKbYGaO3mn6zkMV0sioI1x7H1mye52/AdNxLg0eiRFsYgkZ4MIJOmUadp5EWVHuN9YOcEgHGc+lcNwvgF29tNdIdEMatrLOVMirjWEUfXAOM52yRWzueW+ILHHm4VtLWmIVuWMkDTsFgLJ2j3IwQdq8Di9PSeu5R4lRfPs3J1KoWsSVbOPgkp1iVHTpyahmF43xtny/k3/FOCWrTQxzQRQmNrqaUpbtaWsoTT07ZJJdIkYk419tOTXN87cGQcQt4o0hhW5SxBEGnpoZCFdgF8skkeowaq45y5fFoI3nW56srwR9O4aZVlUgOragNJGdz6A+la/ivB7q2uUglYSykQaNL9VWDY6YBYe0O22MVPs/QUZQceJUvcnS/7ZllvaW9rwrwdVqTdP3PFf6x5HUzclwQiYJ1PajlUG4hTWhS8S31pgDSCCWyO4I9ab/J/AswUG50DxurWI0f/h5oolZfZOUYuSDg7Y7d60HHbvic0uiSB1MKupiit2VNJkLMzKuQyl17nK+ztVPEONcQuOk5jdAA6RmCF4lbq4ZsFfrFtA2G3s7Dap0uG49Ri+8LN8z33ilHKq9t1t5jc9PPu9P3Oov+UrdbaQMJNVoeLuZUiTEi27RaUmc9mKk6ffq/CoPyLaRPJHKZ5maC9uYli06unE0YhcDHtOwdtu23auR8BxCSGeQmbTHIscsRaXq6pFL5MeNxhMkn3GrXk4leSx9OOUSQxpboIkeLQiqXVc7acrqbc70Ph+LppcUuVczb2q6a+Cbdumkltd0NOC/9Ohu5eR4FhR3kuEd3QFej1NCtdm3KERqfpAAT9bdhgDcVpOdeX0sZIhEzskqOwZypJKuVONIBHYbFRg+ta50vQjAi5CRNqcES9NH+tqYdlbcNk775qriSXJKvcibLD2WmEmWUfZZ+438vWuzh9HiY6ylPXUlb93HS0l4433dJY3ZEpRrETCoooJr1DKgqQqFTFJgSp0qK2MwooooAkjkEEEggggg4II3BBHY1teZ+Lrd+F0Ky+HsrSybVj2nhUhmGP4TnbzrUGgVLim0+hSdHo998p7NeCaK2RLcy2ksiiJFu5hAqgCWUE6tLZK+mAPWpP8oFszTo63hilhtIl0SRQzAwSyyFfo8BUbqac5LYB9wHnC0hWXd4eC/PuPtJHpNr8olpGlkq20w8JJbSsNSEfRWssBVGLZO8gIJxtt5Csuz59t3juXLOPCWtstp15Fa5kuliuIDIQo9skT7nO2gHzryvGTTGPOk+GgV2rPRrX5QrYGF3iui4tfBykyq8S/QrHrijY4Ziy5JbBwcVo4+al/1ccTKSMiyhyrGMTMoj6W+gBNWN9hj3+dcpnFIPVLRhG/PBLnI7hOemgtLe1s4lVrcXydeaFHnVJ5WZei4PsHQ2G2wSK2XF+f7S5szaGG5IeKzgYM0PRj6JUtJFgatZAONRx27b15soGKn5UdjBu/mHaNG55h491+ISX6IV1SpMil2VgE0hQXjIZT7HdSCM7Hzp8d5nkvFVXUjQSwzdXc3cY7TyuB+IANaKPc03X0quRYfTYTl4M2/BON9CK8jcM3iLeSBMEaUZmUljk9vZHb3V01xzlaSqzG2mL3J4aLlWaMwGO1dWZYx3OoAj2tt/KuBMZxUYnxXHq+z9HV1Oed296k1ty1t/bF/FJlrVklUfz8tnoXEucoxIktskjBUnhEM4iS2iSXTnorbhGVsDTqJJwe9anj/MUc91BdRQ9PoLarpBILGLHnk4G2B7sZ3rnOsCKRajQ9l8LoNS045Say28PdPNP5+pm9bUlh9T0CLnm2jlnkVLr6doptTPE8quksr6FD5VIwJABjONOcb1roOdtMtqXEvQghVJYgy+1KvXxImMDbqr9nOnB2xXGZoY1hH2NwcdovastvaLiq80nh+DyjXvE2ei23yiWyy6xFcDBsyArRrq6EToVk33Ulht7vdimvOEUEXDDnW6DXciKT6T6OA20QbOBq0uW0n7Nebrt/m9KSsv/BcHd8r6PLylHlS+WH8Un4Fd4nsdyecYBbT20aXHti4VHd4pHcTQpGxnd8kbq2y+RABGKwec+Z4r5IlRJNaO7u8hUatSquNCHSTkZ1YXyGK5EGlmt9L2Xw2lqLVgnzJt3fX9+tdfLAnqzapjao1I0q72QhVMVE1IVIEqdFBrcgKM0qKACmDUaKAJEYopA0ZosBrmikrUyKQApqJG9HapBqQbEDU+9DUlPrTATbVINVdTZMCkBMvUAuxNRyT+FScY/CkwqiIOB/7pg9qR3NRxSGZAYUs1ST6VPX7qfMLlJ5qJXNAoJoArYUqtqBX0pFETSNMCipYESasFQqYpFE6WaKDW5mFKiigAoop5pAFAFRNFFjJZpA4pgVCkIkajUi1GKQCJpUGgCgYwKC1BqNICQNN2oUUwd/xpiK8VNGFLI7VAUihtQTRTUUBdAGpg1A0s1NjLf8/z/MUVENTpiA1HFSooAhUhQVqeTUjQqK9B4Jyza3RaJdCTYLRh0xG4VSzgv/AwAJ3GD7qxZeWgsvh2t1WQkAKWUA5GRhidOCCMHODmurs8uN5X7dTk7yqT5XT+H03OIpV6GeSpQCfCDA1g4kjONBYNnDeRR/gb0NJuS3B0m2QNpeTSZoQ2lPrEgvkYwf7H0NLlj+qP1H3j/wCJfQ8/xURW143YCMh0GFbbHof0NamolFxdM1hNTjzIdFKgmpLJjeoikKdACozRSoAdMUqYpADUgKRqQoAYNNhmo0UwEDjNLFNjmompsoYopg7YqNIBUU6KQEakGpAUGgZPNOoZpg0WKif+f5+hqYf3/wDk36VXn9P8/Q1YH9//AJGgD0Lgt74e4hmPaORGYeZTOHH9VJFX3/Ek0tDbKywv0j9IVklLKWw4bHsbNjC/ZG/eiivUemnLmf5uzw1qNLl/Oj+qNjHzUofq+H+kDzOjCYgKJ8mRSunDe0zkZ2Gs7bU7zmoSvHI1uQYzNkCUaGWXX1Fxo1DPUYD2sAY2ooqFw2m816vz8/j9WaPX1F4+i+3kjlZ4Q6lG3BGD+taX5vfe/l/uooq5wjJ5Ihqz08Rf7B83T/O/L/fR83fvvy/30UVPYw6GnedXr6L7B83vvfy/3U15fI/5v5f7qKKFow6C7zq9fRfYXze++/L/AH0fN3778v8AfRRS7GHQfedXr6L7B83fvvy/30fN7738v91FFHYw6B3nV6+i+wfN3778v99Hze+9/L/dRRR2MOgd51evovsP5u/e/l/upHl7738v99FFHYQ6B3nV6+i+wvm599+X+6g8ufffl/vooo7DT6B3rV/V6L7B83Pvvy/3UfNz778r91FFHYafQO9av6vRfYPm599+X+6j5t/ffl/uoopdhp9A71q/q9F9gHLn335f7qPm399+X+6iijsNPoPvWr+r0X2F82/vvy/3UfNz778v99FFPu+n0DvWt+r0X2JDl3778v8AdVn+hfen4f3UUUdhp9Bd61f1ei+x/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040" y="2437500"/>
            <a:ext cx="3903662" cy="129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0933" y="4689673"/>
            <a:ext cx="4623315" cy="20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229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24460"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135835" y="347179"/>
            <a:ext cx="10515600" cy="1325563"/>
          </a:xfrm>
        </p:spPr>
        <p:txBody>
          <a:bodyPr>
            <a:normAutofit/>
          </a:bodyPr>
          <a:lstStyle/>
          <a:p>
            <a:r>
              <a:rPr lang="pt-BR" sz="6600" dirty="0">
                <a:effectLst>
                  <a:outerShdw blurRad="38100" dist="38100" dir="2700000" algn="tl">
                    <a:srgbClr val="000000">
                      <a:alpha val="43137"/>
                    </a:srgbClr>
                  </a:outerShdw>
                </a:effectLst>
              </a:rPr>
              <a:t>Assistir:</a:t>
            </a:r>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30</a:t>
            </a:fld>
            <a:endParaRPr lang="pt-BR" dirty="0">
              <a:solidFill>
                <a:schemeClr val="bg1"/>
              </a:solidFill>
            </a:endParaRPr>
          </a:p>
        </p:txBody>
      </p:sp>
      <p:sp>
        <p:nvSpPr>
          <p:cNvPr id="3" name="Retângulo 2"/>
          <p:cNvSpPr/>
          <p:nvPr/>
        </p:nvSpPr>
        <p:spPr>
          <a:xfrm>
            <a:off x="285749" y="1714499"/>
            <a:ext cx="10101263" cy="5016758"/>
          </a:xfrm>
          <a:prstGeom prst="rect">
            <a:avLst/>
          </a:prstGeom>
        </p:spPr>
        <p:txBody>
          <a:bodyPr wrap="square">
            <a:spAutoFit/>
          </a:bodyPr>
          <a:lstStyle/>
          <a:p>
            <a:pPr marL="457200" indent="-457200">
              <a:buFont typeface="Arial" panose="020B0604020202020204" pitchFamily="34" charset="0"/>
              <a:buChar char="•"/>
            </a:pPr>
            <a:r>
              <a:rPr lang="pt-BR" sz="3200" dirty="0"/>
              <a:t>O que é Front-</a:t>
            </a:r>
            <a:r>
              <a:rPr lang="pt-BR" sz="3200" dirty="0" err="1"/>
              <a:t>End</a:t>
            </a:r>
            <a:r>
              <a:rPr lang="pt-BR" sz="3200" dirty="0"/>
              <a:t>?</a:t>
            </a:r>
            <a:endParaRPr lang="pt-BR" sz="3200" dirty="0">
              <a:hlinkClick r:id="rId3"/>
            </a:endParaRPr>
          </a:p>
          <a:p>
            <a:r>
              <a:rPr lang="pt-BR" sz="3200" dirty="0">
                <a:hlinkClick r:id="rId3"/>
              </a:rPr>
              <a:t>https://www.youtube.com/watch?v=keosm3oqqXk</a:t>
            </a:r>
            <a:endParaRPr lang="pt-BR" sz="3200"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O que faz um profissional Front-</a:t>
            </a:r>
            <a:r>
              <a:rPr lang="pt-BR" sz="3200" dirty="0" err="1"/>
              <a:t>End</a:t>
            </a:r>
            <a:r>
              <a:rPr lang="pt-BR" sz="3200" dirty="0"/>
              <a:t>?</a:t>
            </a:r>
          </a:p>
          <a:p>
            <a:r>
              <a:rPr lang="pt-BR" sz="3200" dirty="0">
                <a:hlinkClick r:id="rId4"/>
              </a:rPr>
              <a:t>https://youtube.com/shorts/bZdadH0Lfg0?si=zMfZMYAPUDLxy9KN</a:t>
            </a:r>
            <a:endParaRPr lang="pt-BR" sz="3200"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Analisando portfolio de Iniciante Front-</a:t>
            </a:r>
            <a:r>
              <a:rPr lang="pt-BR" sz="3200" dirty="0" err="1"/>
              <a:t>End</a:t>
            </a:r>
            <a:endParaRPr lang="pt-BR" sz="3200" dirty="0">
              <a:hlinkClick r:id="rId5"/>
            </a:endParaRPr>
          </a:p>
          <a:p>
            <a:r>
              <a:rPr lang="pt-BR" sz="3200" dirty="0">
                <a:hlinkClick r:id="rId5"/>
              </a:rPr>
              <a:t>https://www.youtube.com/watch?v=qfepHZyYhTc</a:t>
            </a:r>
            <a:endParaRPr lang="pt-BR" sz="3200" dirty="0"/>
          </a:p>
          <a:p>
            <a:pPr marL="457200" indent="-457200">
              <a:buFont typeface="Arial" panose="020B0604020202020204" pitchFamily="34" charset="0"/>
              <a:buChar char="•"/>
            </a:pPr>
            <a:endParaRPr lang="pt-BR" sz="3200" dirty="0"/>
          </a:p>
        </p:txBody>
      </p:sp>
    </p:spTree>
    <p:extLst>
      <p:ext uri="{BB962C8B-B14F-4D97-AF65-F5344CB8AC3E}">
        <p14:creationId xmlns:p14="http://schemas.microsoft.com/office/powerpoint/2010/main" val="1546966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F02806-180F-4715-BED4-260EDF29E9A3}"/>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 descr="LOGO_SENAI_BRANCO.png">
            <a:extLst>
              <a:ext uri="{FF2B5EF4-FFF2-40B4-BE49-F238E27FC236}">
                <a16:creationId xmlns:a16="http://schemas.microsoft.com/office/drawing/2014/main" id="{0F2AB8F5-43FB-4862-8EFE-92000C3740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1C3684B-3998-49AB-B7E4-11FC681E7DFD}"/>
              </a:ext>
            </a:extLst>
          </p:cNvPr>
          <p:cNvSpPr>
            <a:spLocks noGrp="1"/>
          </p:cNvSpPr>
          <p:nvPr>
            <p:ph type="title"/>
          </p:nvPr>
        </p:nvSpPr>
        <p:spPr/>
        <p:txBody>
          <a:bodyPr/>
          <a:lstStyle/>
          <a:p>
            <a:r>
              <a:rPr lang="pt-BR" dirty="0">
                <a:effectLst>
                  <a:outerShdw blurRad="38100" dist="38100" dir="2700000" algn="tl">
                    <a:srgbClr val="000000">
                      <a:alpha val="43137"/>
                    </a:srgbClr>
                  </a:outerShdw>
                </a:effectLst>
              </a:rPr>
              <a:t>Próximas Aulas:</a:t>
            </a:r>
          </a:p>
        </p:txBody>
      </p:sp>
      <p:sp>
        <p:nvSpPr>
          <p:cNvPr id="5" name="Espaço Reservado para Data 4">
            <a:extLst>
              <a:ext uri="{FF2B5EF4-FFF2-40B4-BE49-F238E27FC236}">
                <a16:creationId xmlns:a16="http://schemas.microsoft.com/office/drawing/2014/main" id="{7F80AABB-8BA2-4BB4-9978-C51BA0900763}"/>
              </a:ext>
            </a:extLst>
          </p:cNvPr>
          <p:cNvSpPr>
            <a:spLocks noGrp="1"/>
          </p:cNvSpPr>
          <p:nvPr>
            <p:ph type="dt" sz="half" idx="10"/>
          </p:nvPr>
        </p:nvSpPr>
        <p:spPr/>
        <p:txBody>
          <a:bodyPr/>
          <a:lstStyle/>
          <a:p>
            <a:fld id="{6F4640B1-9A24-41CA-A711-89DE95822086}" type="datetime1">
              <a:rPr lang="pt-BR" smtClean="0">
                <a:solidFill>
                  <a:schemeClr val="tx1"/>
                </a:solidFill>
              </a:rPr>
              <a:t>12/01/2024</a:t>
            </a:fld>
            <a:endParaRPr lang="pt-BR" dirty="0">
              <a:solidFill>
                <a:schemeClr val="tx1"/>
              </a:solidFill>
            </a:endParaRPr>
          </a:p>
        </p:txBody>
      </p:sp>
      <p:sp>
        <p:nvSpPr>
          <p:cNvPr id="6" name="Espaço Reservado para Número de Slide 5">
            <a:extLst>
              <a:ext uri="{FF2B5EF4-FFF2-40B4-BE49-F238E27FC236}">
                <a16:creationId xmlns:a16="http://schemas.microsoft.com/office/drawing/2014/main" id="{CD641633-4392-422E-B3EF-ADF9353C000F}"/>
              </a:ext>
            </a:extLst>
          </p:cNvPr>
          <p:cNvSpPr>
            <a:spLocks noGrp="1"/>
          </p:cNvSpPr>
          <p:nvPr>
            <p:ph type="sldNum" sz="quarter" idx="12"/>
          </p:nvPr>
        </p:nvSpPr>
        <p:spPr/>
        <p:txBody>
          <a:bodyPr/>
          <a:lstStyle/>
          <a:p>
            <a:fld id="{AEF20852-0295-4CFD-BCB6-F16E6D9D8DF9}" type="slidenum">
              <a:rPr lang="pt-BR" smtClean="0">
                <a:solidFill>
                  <a:schemeClr val="bg1"/>
                </a:solidFill>
              </a:rPr>
              <a:t>31</a:t>
            </a:fld>
            <a:endParaRPr lang="pt-BR" dirty="0">
              <a:solidFill>
                <a:schemeClr val="bg1"/>
              </a:solidFill>
            </a:endParaRPr>
          </a:p>
        </p:txBody>
      </p:sp>
      <p:sp>
        <p:nvSpPr>
          <p:cNvPr id="4" name="Retângulo 3">
            <a:extLst>
              <a:ext uri="{FF2B5EF4-FFF2-40B4-BE49-F238E27FC236}">
                <a16:creationId xmlns:a16="http://schemas.microsoft.com/office/drawing/2014/main" id="{DF5D1323-6C22-45EF-A560-0A343DC33950}"/>
              </a:ext>
            </a:extLst>
          </p:cNvPr>
          <p:cNvSpPr/>
          <p:nvPr/>
        </p:nvSpPr>
        <p:spPr>
          <a:xfrm>
            <a:off x="1039427" y="2253804"/>
            <a:ext cx="8942773" cy="3539430"/>
          </a:xfrm>
          <a:prstGeom prst="rect">
            <a:avLst/>
          </a:prstGeom>
          <a:noFill/>
        </p:spPr>
        <p:txBody>
          <a:bodyPr wrap="square" lIns="91440" tIns="45720" rIns="91440" bIns="45720">
            <a:spAutoFit/>
          </a:bodyPr>
          <a:lstStyle/>
          <a:p>
            <a:pPr algn="ctr"/>
            <a:r>
              <a:rPr lang="pt-BR" sz="3200" dirty="0">
                <a:ln w="0"/>
                <a:effectLst>
                  <a:outerShdw blurRad="38100" dist="25400" dir="5400000" algn="ctr" rotWithShape="0">
                    <a:srgbClr val="6E747A">
                      <a:alpha val="43000"/>
                    </a:srgbClr>
                  </a:outerShdw>
                </a:effectLst>
              </a:rPr>
              <a:t>Manipulação de Pastas e Arquivos</a:t>
            </a:r>
          </a:p>
          <a:p>
            <a:pPr algn="ctr"/>
            <a:r>
              <a:rPr lang="pt-BR" sz="3200" dirty="0">
                <a:ln w="0"/>
                <a:effectLst>
                  <a:outerShdw blurRad="38100" dist="25400" dir="5400000" algn="ctr" rotWithShape="0">
                    <a:srgbClr val="6E747A">
                      <a:alpha val="43000"/>
                    </a:srgbClr>
                  </a:outerShdw>
                </a:effectLst>
              </a:rPr>
              <a:t>Aspectos Éticos e Legais da Comunicação em Sites</a:t>
            </a:r>
          </a:p>
          <a:p>
            <a:pPr algn="ctr"/>
            <a:r>
              <a:rPr lang="pt-BR" sz="3200" dirty="0">
                <a:ln w="0"/>
                <a:effectLst>
                  <a:outerShdw blurRad="38100" dist="25400" dir="5400000" algn="ctr" rotWithShape="0">
                    <a:srgbClr val="6E747A">
                      <a:alpha val="43000"/>
                    </a:srgbClr>
                  </a:outerShdw>
                </a:effectLst>
              </a:rPr>
              <a:t>Introdução à Gestão de Projetos</a:t>
            </a:r>
          </a:p>
          <a:p>
            <a:pPr algn="ctr"/>
            <a:r>
              <a:rPr lang="pt-BR" sz="3200" dirty="0">
                <a:ln w="0"/>
                <a:effectLst>
                  <a:outerShdw blurRad="38100" dist="25400" dir="5400000" algn="ctr" rotWithShape="0">
                    <a:srgbClr val="6E747A">
                      <a:alpha val="43000"/>
                    </a:srgbClr>
                  </a:outerShdw>
                </a:effectLst>
              </a:rPr>
              <a:t>Introdução ao </a:t>
            </a:r>
            <a:r>
              <a:rPr lang="pt-BR" sz="3200" dirty="0" err="1">
                <a:ln w="0"/>
                <a:effectLst>
                  <a:outerShdw blurRad="38100" dist="25400" dir="5400000" algn="ctr" rotWithShape="0">
                    <a:srgbClr val="6E747A">
                      <a:alpha val="43000"/>
                    </a:srgbClr>
                  </a:outerShdw>
                </a:effectLst>
              </a:rPr>
              <a:t>Git</a:t>
            </a:r>
            <a:endParaRPr lang="pt-BR" sz="3200" dirty="0">
              <a:ln w="0"/>
              <a:effectLst>
                <a:outerShdw blurRad="38100" dist="25400" dir="5400000" algn="ctr" rotWithShape="0">
                  <a:srgbClr val="6E747A">
                    <a:alpha val="43000"/>
                  </a:srgbClr>
                </a:outerShdw>
              </a:effectLst>
            </a:endParaRPr>
          </a:p>
          <a:p>
            <a:pPr algn="ctr"/>
            <a:r>
              <a:rPr lang="pt-BR" sz="3200" dirty="0" err="1">
                <a:ln w="0"/>
                <a:effectLst>
                  <a:outerShdw blurRad="38100" dist="25400" dir="5400000" algn="ctr" rotWithShape="0">
                    <a:srgbClr val="6E747A">
                      <a:alpha val="43000"/>
                    </a:srgbClr>
                  </a:outerShdw>
                </a:effectLst>
              </a:rPr>
              <a:t>Github</a:t>
            </a:r>
            <a:r>
              <a:rPr lang="pt-BR" sz="3200" dirty="0">
                <a:ln w="0"/>
                <a:effectLst>
                  <a:outerShdw blurRad="38100" dist="25400" dir="5400000" algn="ctr" rotWithShape="0">
                    <a:srgbClr val="6E747A">
                      <a:alpha val="43000"/>
                    </a:srgbClr>
                  </a:outerShdw>
                </a:effectLst>
              </a:rPr>
              <a:t> + </a:t>
            </a:r>
            <a:r>
              <a:rPr lang="pt-BR" sz="3200" dirty="0" err="1">
                <a:ln w="0"/>
                <a:effectLst>
                  <a:outerShdw blurRad="38100" dist="25400" dir="5400000" algn="ctr" rotWithShape="0">
                    <a:srgbClr val="6E747A">
                      <a:alpha val="43000"/>
                    </a:srgbClr>
                  </a:outerShdw>
                </a:effectLst>
              </a:rPr>
              <a:t>Gitub</a:t>
            </a:r>
            <a:r>
              <a:rPr lang="pt-BR" sz="3200" dirty="0">
                <a:ln w="0"/>
                <a:effectLst>
                  <a:outerShdw blurRad="38100" dist="25400" dir="5400000" algn="ctr" rotWithShape="0">
                    <a:srgbClr val="6E747A">
                      <a:alpha val="43000"/>
                    </a:srgbClr>
                  </a:outerShdw>
                </a:effectLst>
              </a:rPr>
              <a:t> Pages</a:t>
            </a:r>
          </a:p>
          <a:p>
            <a:pPr algn="ctr"/>
            <a:r>
              <a:rPr lang="pt-BR" sz="3200" dirty="0">
                <a:ln w="0"/>
                <a:effectLst>
                  <a:outerShdw blurRad="38100" dist="25400" dir="5400000" algn="ctr" rotWithShape="0">
                    <a:srgbClr val="6E747A">
                      <a:alpha val="43000"/>
                    </a:srgbClr>
                  </a:outerShdw>
                </a:effectLst>
              </a:rPr>
              <a:t>(Hospedagem de Código Fonte)</a:t>
            </a:r>
          </a:p>
          <a:p>
            <a:pPr algn="ctr"/>
            <a:endParaRPr lang="pt-BR" sz="320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1213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F02806-180F-4715-BED4-260EDF29E9A3}"/>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 descr="LOGO_SENAI_BRANCO.png">
            <a:extLst>
              <a:ext uri="{FF2B5EF4-FFF2-40B4-BE49-F238E27FC236}">
                <a16:creationId xmlns:a16="http://schemas.microsoft.com/office/drawing/2014/main" id="{0F2AB8F5-43FB-4862-8EFE-92000C3740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1C3684B-3998-49AB-B7E4-11FC681E7DFD}"/>
              </a:ext>
            </a:extLst>
          </p:cNvPr>
          <p:cNvSpPr>
            <a:spLocks noGrp="1"/>
          </p:cNvSpPr>
          <p:nvPr>
            <p:ph type="title"/>
          </p:nvPr>
        </p:nvSpPr>
        <p:spPr/>
        <p:txBody>
          <a:bodyPr/>
          <a:lstStyle/>
          <a:p>
            <a:r>
              <a:rPr lang="pt-BR" dirty="0">
                <a:effectLst>
                  <a:outerShdw blurRad="38100" dist="38100" dir="2700000" algn="tl">
                    <a:srgbClr val="000000">
                      <a:alpha val="43137"/>
                    </a:srgbClr>
                  </a:outerShdw>
                </a:effectLst>
              </a:rPr>
              <a:t>Perguntas</a:t>
            </a:r>
          </a:p>
        </p:txBody>
      </p:sp>
      <p:sp>
        <p:nvSpPr>
          <p:cNvPr id="5" name="Espaço Reservado para Data 4">
            <a:extLst>
              <a:ext uri="{FF2B5EF4-FFF2-40B4-BE49-F238E27FC236}">
                <a16:creationId xmlns:a16="http://schemas.microsoft.com/office/drawing/2014/main" id="{7F80AABB-8BA2-4BB4-9978-C51BA0900763}"/>
              </a:ext>
            </a:extLst>
          </p:cNvPr>
          <p:cNvSpPr>
            <a:spLocks noGrp="1"/>
          </p:cNvSpPr>
          <p:nvPr>
            <p:ph type="dt" sz="half" idx="10"/>
          </p:nvPr>
        </p:nvSpPr>
        <p:spPr/>
        <p:txBody>
          <a:bodyPr/>
          <a:lstStyle/>
          <a:p>
            <a:fld id="{6F4640B1-9A24-41CA-A711-89DE95822086}" type="datetime1">
              <a:rPr lang="pt-BR" smtClean="0">
                <a:solidFill>
                  <a:schemeClr val="tx1"/>
                </a:solidFill>
              </a:rPr>
              <a:t>12/01/2024</a:t>
            </a:fld>
            <a:endParaRPr lang="pt-BR" dirty="0">
              <a:solidFill>
                <a:schemeClr val="tx1"/>
              </a:solidFill>
            </a:endParaRPr>
          </a:p>
        </p:txBody>
      </p:sp>
      <p:sp>
        <p:nvSpPr>
          <p:cNvPr id="6" name="Espaço Reservado para Número de Slide 5">
            <a:extLst>
              <a:ext uri="{FF2B5EF4-FFF2-40B4-BE49-F238E27FC236}">
                <a16:creationId xmlns:a16="http://schemas.microsoft.com/office/drawing/2014/main" id="{CD641633-4392-422E-B3EF-ADF9353C000F}"/>
              </a:ext>
            </a:extLst>
          </p:cNvPr>
          <p:cNvSpPr>
            <a:spLocks noGrp="1"/>
          </p:cNvSpPr>
          <p:nvPr>
            <p:ph type="sldNum" sz="quarter" idx="12"/>
          </p:nvPr>
        </p:nvSpPr>
        <p:spPr/>
        <p:txBody>
          <a:bodyPr/>
          <a:lstStyle/>
          <a:p>
            <a:fld id="{AEF20852-0295-4CFD-BCB6-F16E6D9D8DF9}" type="slidenum">
              <a:rPr lang="pt-BR" smtClean="0">
                <a:solidFill>
                  <a:schemeClr val="bg1"/>
                </a:solidFill>
              </a:rPr>
              <a:t>32</a:t>
            </a:fld>
            <a:endParaRPr lang="pt-BR" dirty="0">
              <a:solidFill>
                <a:schemeClr val="bg1"/>
              </a:solidFill>
            </a:endParaRPr>
          </a:p>
        </p:txBody>
      </p:sp>
      <p:sp>
        <p:nvSpPr>
          <p:cNvPr id="4" name="Retângulo 3">
            <a:extLst>
              <a:ext uri="{FF2B5EF4-FFF2-40B4-BE49-F238E27FC236}">
                <a16:creationId xmlns:a16="http://schemas.microsoft.com/office/drawing/2014/main" id="{DF5D1323-6C22-45EF-A560-0A343DC33950}"/>
              </a:ext>
            </a:extLst>
          </p:cNvPr>
          <p:cNvSpPr/>
          <p:nvPr/>
        </p:nvSpPr>
        <p:spPr>
          <a:xfrm>
            <a:off x="1390835" y="1942257"/>
            <a:ext cx="7625918" cy="3600986"/>
          </a:xfrm>
          <a:prstGeom prst="rect">
            <a:avLst/>
          </a:prstGeom>
          <a:noFill/>
        </p:spPr>
        <p:txBody>
          <a:bodyPr wrap="square" lIns="91440" tIns="45720" rIns="91440" bIns="45720">
            <a:spAutoFit/>
          </a:bodyPr>
          <a:lstStyle/>
          <a:p>
            <a:pPr algn="ctr"/>
            <a:r>
              <a:rPr lang="pt-BR" sz="18000" dirty="0">
                <a:ln w="0"/>
                <a:effectLst>
                  <a:outerShdw blurRad="38100" dist="25400" dir="5400000" algn="ctr" rotWithShape="0">
                    <a:srgbClr val="6E747A">
                      <a:alpha val="43000"/>
                    </a:srgbClr>
                  </a:outerShdw>
                </a:effectLst>
              </a:rPr>
              <a:t>?</a:t>
            </a:r>
          </a:p>
          <a:p>
            <a:pPr algn="ctr"/>
            <a:r>
              <a:rPr lang="pt-BR" sz="2400" dirty="0">
                <a:ln w="0"/>
                <a:effectLst>
                  <a:outerShdw blurRad="38100" dist="25400" dir="5400000" algn="ctr" rotWithShape="0">
                    <a:srgbClr val="6E747A">
                      <a:alpha val="43000"/>
                    </a:srgbClr>
                  </a:outerShdw>
                </a:effectLst>
              </a:rPr>
              <a:t>anthony.freitas@docente.senai.br </a:t>
            </a:r>
          </a:p>
          <a:p>
            <a:pPr algn="ctr"/>
            <a:endParaRPr lang="pt-BR" sz="240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9637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403836" y="1604191"/>
            <a:ext cx="9883963" cy="4717774"/>
          </a:xfrm>
        </p:spPr>
        <p:txBody>
          <a:bodyPr>
            <a:normAutofit/>
          </a:bodyPr>
          <a:lstStyle/>
          <a:p>
            <a:pPr algn="just"/>
            <a:r>
              <a:rPr lang="pt-BR" dirty="0"/>
              <a:t>A tecnologia é algo muito comum e essencial no nosso dia a dia. é por meio dela e dos nossos dispositivos que nos conectamos com o mundo e com as pessoas, </a:t>
            </a:r>
            <a:r>
              <a:rPr lang="pt-BR" dirty="0" err="1"/>
              <a:t>alem</a:t>
            </a:r>
            <a:r>
              <a:rPr lang="pt-BR" dirty="0"/>
              <a:t> de nos permitir fazer as coisas com mais agilidade e acessar qualquer informação de qualquer lugar e a qualquer momento. </a:t>
            </a:r>
          </a:p>
          <a:p>
            <a:pPr algn="just"/>
            <a:r>
              <a:rPr lang="pt-BR" dirty="0"/>
              <a:t>Se trata de uma grande rede que se conecta como uma grande teia de aranha é o que chamamos de Internet.</a:t>
            </a:r>
            <a:endParaRPr lang="pt-BR" b="1" u="sng"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4</a:t>
            </a:fld>
            <a:endParaRPr lang="pt-BR" dirty="0">
              <a:solidFill>
                <a:schemeClr val="bg1"/>
              </a:solidFill>
            </a:endParaRPr>
          </a:p>
        </p:txBody>
      </p:sp>
      <p:sp>
        <p:nvSpPr>
          <p:cNvPr id="11" name="Título 1">
            <a:extLst>
              <a:ext uri="{FF2B5EF4-FFF2-40B4-BE49-F238E27FC236}">
                <a16:creationId xmlns:a16="http://schemas.microsoft.com/office/drawing/2014/main" id="{B84859AD-894C-4DA3-A10F-46FBFF76EAA4}"/>
              </a:ext>
            </a:extLst>
          </p:cNvPr>
          <p:cNvSpPr txBox="1">
            <a:spLocks/>
          </p:cNvSpPr>
          <p:nvPr/>
        </p:nvSpPr>
        <p:spPr>
          <a:xfrm>
            <a:off x="340125" y="200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rgbClr val="093366"/>
                </a:solidFill>
                <a:latin typeface="Inter"/>
              </a:rPr>
              <a:t>Cont.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812" y="4486173"/>
            <a:ext cx="6040437"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18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442784" y="216844"/>
            <a:ext cx="10515600" cy="1325563"/>
          </a:xfrm>
        </p:spPr>
        <p:txBody>
          <a:bodyPr>
            <a:normAutofit/>
          </a:bodyPr>
          <a:lstStyle/>
          <a:p>
            <a:r>
              <a:rPr lang="pt-BR" b="1" dirty="0">
                <a:solidFill>
                  <a:srgbClr val="093366"/>
                </a:solidFill>
                <a:latin typeface="Inter"/>
              </a:rPr>
              <a:t>Tamanho dos Arquivos:</a:t>
            </a:r>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9" name="Espaço Reservado para Conteúdo 8"/>
          <p:cNvSpPr>
            <a:spLocks noGrp="1"/>
          </p:cNvSpPr>
          <p:nvPr>
            <p:ph idx="1"/>
          </p:nvPr>
        </p:nvSpPr>
        <p:spPr>
          <a:xfrm>
            <a:off x="232720" y="1760741"/>
            <a:ext cx="5204254" cy="3942684"/>
          </a:xfrm>
        </p:spPr>
        <p:txBody>
          <a:bodyPr>
            <a:normAutofit/>
          </a:bodyPr>
          <a:lstStyle/>
          <a:p>
            <a:r>
              <a:rPr lang="pt-BR" dirty="0"/>
              <a:t>A quantidade de bits e bytes em um arquivo influencia diretamente em seu tamanho.</a:t>
            </a:r>
          </a:p>
          <a:p>
            <a:endParaRPr lang="pt-BR" dirty="0"/>
          </a:p>
          <a:p>
            <a:r>
              <a:rPr lang="pt-BR" dirty="0"/>
              <a:t>Arquivos maiores demandam mais espaço de armazenamento e podem levar mais tempo para serem processados.</a:t>
            </a:r>
          </a:p>
        </p:txBody>
      </p:sp>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751" y="1712441"/>
            <a:ext cx="48387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69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lstStyle/>
          <a:p>
            <a:pPr algn="l"/>
            <a:r>
              <a:rPr lang="pt-BR" b="1" dirty="0">
                <a:solidFill>
                  <a:srgbClr val="093366"/>
                </a:solidFill>
                <a:latin typeface="Inter"/>
              </a:rPr>
              <a:t>O que é Website?</a:t>
            </a:r>
            <a:endParaRPr lang="pt-BR" b="1" i="0" dirty="0">
              <a:solidFill>
                <a:srgbClr val="093366"/>
              </a:solidFill>
              <a:effectLst/>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1"/>
            <a:ext cx="5996851" cy="4585738"/>
          </a:xfrm>
        </p:spPr>
        <p:txBody>
          <a:bodyPr>
            <a:normAutofit fontScale="92500" lnSpcReduction="20000"/>
          </a:bodyPr>
          <a:lstStyle/>
          <a:p>
            <a:r>
              <a:rPr lang="pt-BR" dirty="0"/>
              <a:t>Um </a:t>
            </a:r>
            <a:r>
              <a:rPr lang="pt-BR" b="1" dirty="0"/>
              <a:t>site</a:t>
            </a:r>
            <a:r>
              <a:rPr lang="pt-BR" dirty="0"/>
              <a:t> é um conjunto de páginas web interligadas por hiperlinks, acessíveis através da internet.</a:t>
            </a:r>
          </a:p>
          <a:p>
            <a:r>
              <a:rPr lang="pt-BR" dirty="0"/>
              <a:t>Contém informações, mídia e recursos diversos, apresentados de forma organizada.</a:t>
            </a:r>
          </a:p>
          <a:p>
            <a:r>
              <a:rPr lang="pt-BR" dirty="0"/>
              <a:t>Os sites são acessados por meio do seu endereço eletrônico, que é um local específico reservado para ele dentro da web, chamado domínio.</a:t>
            </a:r>
          </a:p>
          <a:p>
            <a:r>
              <a:rPr lang="pt-BR" dirty="0"/>
              <a:t>Para encontrar um site que deseja visitar, o usuário deve digitar o URL.</a:t>
            </a:r>
          </a:p>
          <a:p>
            <a:pPr marL="0" indent="0" algn="just">
              <a:buNone/>
            </a:pPr>
            <a:br>
              <a:rPr lang="pt-BR" dirty="0"/>
            </a:br>
            <a:endParaRPr lang="pt-BR" b="1" u="sng"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6</a:t>
            </a:fld>
            <a:endParaRPr lang="pt-BR" dirty="0">
              <a:solidFill>
                <a:schemeClr val="bg1"/>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011" y="1499801"/>
            <a:ext cx="3920064" cy="341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80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lstStyle/>
          <a:p>
            <a:pPr algn="l"/>
            <a:r>
              <a:rPr lang="pt-BR" b="1" dirty="0">
                <a:solidFill>
                  <a:srgbClr val="093366"/>
                </a:solidFill>
                <a:latin typeface="Inter"/>
              </a:rPr>
              <a:t>Para que serve um Site?</a:t>
            </a:r>
            <a:endParaRPr lang="pt-BR" b="1" i="0" dirty="0">
              <a:solidFill>
                <a:srgbClr val="093366"/>
              </a:solidFill>
              <a:effectLst/>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777431"/>
          </a:xfrm>
        </p:spPr>
        <p:txBody>
          <a:bodyPr vert="horz" lIns="91440" tIns="45720" rIns="91440" bIns="45720" rtlCol="0">
            <a:normAutofit/>
          </a:bodyPr>
          <a:lstStyle/>
          <a:p>
            <a:r>
              <a:rPr lang="pt-BR" dirty="0"/>
              <a:t>Um site tem como principal objetivo fazer com que pessoas e empresas possam divulgar seus conteúdos e arquivos na internet. </a:t>
            </a:r>
          </a:p>
          <a:p>
            <a:r>
              <a:rPr lang="pt-BR" dirty="0"/>
              <a:t>Alguns exemplos são os trabalhos realizados, produtos, serviços, fotos, textos, vídeos e qualquer outro material que você tenha interesse de expor. </a:t>
            </a:r>
          </a:p>
          <a:p>
            <a:r>
              <a:rPr lang="pt-BR" dirty="0"/>
              <a:t>Além dessas possibilidades, ele também pode ser utilizado para oferecer recursos aos usuários ou, até mesmo, para que sejam realizadas transações comerciais por meio dele, possibilitando que você turbine as suas vendas. </a:t>
            </a:r>
          </a:p>
          <a:p>
            <a:r>
              <a:rPr lang="pt-BR" dirty="0"/>
              <a:t>Dessa forma, é importante lembrar que existem tipos ideais de website para cada necessidade.</a:t>
            </a:r>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7</a:t>
            </a:fld>
            <a:endParaRPr lang="pt-BR" dirty="0">
              <a:solidFill>
                <a:schemeClr val="bg1"/>
              </a:solidFill>
            </a:endParaRPr>
          </a:p>
        </p:txBody>
      </p:sp>
    </p:spTree>
    <p:extLst>
      <p:ext uri="{BB962C8B-B14F-4D97-AF65-F5344CB8AC3E}">
        <p14:creationId xmlns:p14="http://schemas.microsoft.com/office/powerpoint/2010/main" val="117432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lstStyle/>
          <a:p>
            <a:pPr algn="l"/>
            <a:r>
              <a:rPr lang="pt-BR" b="1" dirty="0">
                <a:solidFill>
                  <a:srgbClr val="093366"/>
                </a:solidFill>
                <a:latin typeface="Inter"/>
              </a:rPr>
              <a:t>Tipos de Site</a:t>
            </a:r>
            <a:endParaRPr lang="pt-BR" b="1" i="0" dirty="0">
              <a:solidFill>
                <a:srgbClr val="093366"/>
              </a:solidFill>
              <a:effectLst/>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987497"/>
          </a:xfrm>
        </p:spPr>
        <p:txBody>
          <a:bodyPr vert="horz" lIns="91440" tIns="45720" rIns="91440" bIns="45720" rtlCol="0">
            <a:normAutofit fontScale="92500" lnSpcReduction="10000"/>
          </a:bodyPr>
          <a:lstStyle/>
          <a:p>
            <a:r>
              <a:rPr lang="pt-BR" b="1" dirty="0"/>
              <a:t>Site institucional</a:t>
            </a:r>
            <a:r>
              <a:rPr lang="pt-BR" dirty="0"/>
              <a:t>: destinado a empresas, para a divulgação de informações institucionais, como: história da empresa, equipe, produtos, serviços, portfólio, contato, missão, visão e valores da empresa, etc.</a:t>
            </a:r>
          </a:p>
          <a:p>
            <a:r>
              <a:rPr lang="pt-BR" b="1" dirty="0"/>
              <a:t>E-commerce</a:t>
            </a:r>
            <a:r>
              <a:rPr lang="pt-BR" dirty="0"/>
              <a:t>: website em formato de loja virtual, com fins comerciais, como a realização da venda de produtos e serviços pela internet.</a:t>
            </a:r>
          </a:p>
          <a:p>
            <a:r>
              <a:rPr lang="pt-BR" b="1" dirty="0"/>
              <a:t>Site dinâmico</a:t>
            </a:r>
            <a:r>
              <a:rPr lang="pt-BR" dirty="0"/>
              <a:t>: uma junção do site institucional com o e-commerce. Com ele, é possível, tanto divulgar a sua empresa como vender seus produtos ou serviços.</a:t>
            </a:r>
          </a:p>
          <a:p>
            <a:r>
              <a:rPr lang="pt-BR" b="1" dirty="0"/>
              <a:t>Hot site</a:t>
            </a:r>
            <a:r>
              <a:rPr lang="pt-BR" dirty="0"/>
              <a:t>: destinado, principalmente, para os casos em que a exposição do conteúdo na internet será temporária. Alguns exemplos são eventos e cursos, que acontecerão em determinada data ou época. Assim que as atividades desses eventos são finalizadas, o hot site pode ser retirado do ar, já que não será mais necessário fazer a sua divulgação.</a:t>
            </a:r>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8</a:t>
            </a:fld>
            <a:endParaRPr lang="pt-BR" dirty="0">
              <a:solidFill>
                <a:schemeClr val="bg1"/>
              </a:solidFill>
            </a:endParaRPr>
          </a:p>
        </p:txBody>
      </p:sp>
    </p:spTree>
    <p:extLst>
      <p:ext uri="{BB962C8B-B14F-4D97-AF65-F5344CB8AC3E}">
        <p14:creationId xmlns:p14="http://schemas.microsoft.com/office/powerpoint/2010/main" val="233072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58A9E41-A235-46BC-9646-7287FEB1CB18}"/>
              </a:ext>
            </a:extLst>
          </p:cNvPr>
          <p:cNvSpPr/>
          <p:nvPr/>
        </p:nvSpPr>
        <p:spPr>
          <a:xfrm>
            <a:off x="10533321" y="0"/>
            <a:ext cx="1658679" cy="685800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 descr="LOGO_SENAI_BRANCO.png">
            <a:extLst>
              <a:ext uri="{FF2B5EF4-FFF2-40B4-BE49-F238E27FC236}">
                <a16:creationId xmlns:a16="http://schemas.microsoft.com/office/drawing/2014/main" id="{BF818453-6889-4258-9D41-EE0CE9B4DD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5725" y="5600598"/>
            <a:ext cx="996150" cy="57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84859AD-894C-4DA3-A10F-46FBFF76EAA4}"/>
              </a:ext>
            </a:extLst>
          </p:cNvPr>
          <p:cNvSpPr>
            <a:spLocks noGrp="1"/>
          </p:cNvSpPr>
          <p:nvPr>
            <p:ph type="title"/>
          </p:nvPr>
        </p:nvSpPr>
        <p:spPr>
          <a:xfrm>
            <a:off x="340125" y="290985"/>
            <a:ext cx="10515600" cy="1325563"/>
          </a:xfrm>
        </p:spPr>
        <p:txBody>
          <a:bodyPr/>
          <a:lstStyle/>
          <a:p>
            <a:pPr algn="l"/>
            <a:r>
              <a:rPr lang="pt-BR" b="1" dirty="0">
                <a:solidFill>
                  <a:srgbClr val="093366"/>
                </a:solidFill>
                <a:latin typeface="Inter"/>
              </a:rPr>
              <a:t>Tipos de Site</a:t>
            </a:r>
            <a:endParaRPr lang="pt-BR" b="1" i="0" dirty="0">
              <a:solidFill>
                <a:srgbClr val="093366"/>
              </a:solidFill>
              <a:effectLst/>
              <a:latin typeface="Inter"/>
            </a:endParaRPr>
          </a:p>
        </p:txBody>
      </p:sp>
      <p:sp>
        <p:nvSpPr>
          <p:cNvPr id="3" name="Espaço Reservado para Conteúdo 2">
            <a:extLst>
              <a:ext uri="{FF2B5EF4-FFF2-40B4-BE49-F238E27FC236}">
                <a16:creationId xmlns:a16="http://schemas.microsoft.com/office/drawing/2014/main" id="{E2E21670-9282-4087-A144-389C1B9D75F6}"/>
              </a:ext>
            </a:extLst>
          </p:cNvPr>
          <p:cNvSpPr>
            <a:spLocks noGrp="1"/>
          </p:cNvSpPr>
          <p:nvPr>
            <p:ph idx="1"/>
          </p:nvPr>
        </p:nvSpPr>
        <p:spPr>
          <a:xfrm>
            <a:off x="206240" y="1499800"/>
            <a:ext cx="10062225" cy="4777431"/>
          </a:xfrm>
        </p:spPr>
        <p:txBody>
          <a:bodyPr vert="horz" lIns="91440" tIns="45720" rIns="91440" bIns="45720" rtlCol="0">
            <a:normAutofit fontScale="92500"/>
          </a:bodyPr>
          <a:lstStyle/>
          <a:p>
            <a:r>
              <a:rPr lang="pt-BR" b="1" dirty="0"/>
              <a:t>Site </a:t>
            </a:r>
            <a:r>
              <a:rPr lang="pt-BR" b="1" dirty="0" err="1"/>
              <a:t>one</a:t>
            </a:r>
            <a:r>
              <a:rPr lang="pt-BR" b="1" dirty="0"/>
              <a:t> </a:t>
            </a:r>
            <a:r>
              <a:rPr lang="pt-BR" b="1" dirty="0" err="1"/>
              <a:t>page</a:t>
            </a:r>
            <a:r>
              <a:rPr lang="pt-BR" dirty="0"/>
              <a:t>: site enxuto, com apenas uma página. É usado, principalmente, por profissionais autônomos ou outros tipos de negócios que não necessitam de várias páginas para divulgar seu trabalho.</a:t>
            </a:r>
          </a:p>
          <a:p>
            <a:r>
              <a:rPr lang="pt-BR" b="1" dirty="0" err="1"/>
              <a:t>Landing</a:t>
            </a:r>
            <a:r>
              <a:rPr lang="pt-BR" b="1" dirty="0"/>
              <a:t> </a:t>
            </a:r>
            <a:r>
              <a:rPr lang="pt-BR" b="1" dirty="0" err="1"/>
              <a:t>page</a:t>
            </a:r>
            <a:r>
              <a:rPr lang="pt-BR" dirty="0"/>
              <a:t>: também chamada de página de captura. Trata-se de página única, que tem como objetivo captar informações sobre os interessados nos materiais que você oferece pela internet. Geralmente, você disponibiliza esses materiais ao usuário e, em troca, ele deixa seus dados para futuro contato (base de leads).</a:t>
            </a:r>
          </a:p>
          <a:p>
            <a:r>
              <a:rPr lang="pt-BR" b="1" dirty="0"/>
              <a:t>Portal</a:t>
            </a:r>
            <a:r>
              <a:rPr lang="pt-BR" dirty="0"/>
              <a:t>: website que possui estrutura robusta, específica para comportar uma grande quantidade de páginas de conteúdos de naturezas variadas, como notícias, atualidades, dicas, propagandas, vídeos, etc.</a:t>
            </a:r>
          </a:p>
          <a:p>
            <a:endParaRPr lang="pt-BR" dirty="0"/>
          </a:p>
          <a:p>
            <a:pPr marL="0" indent="0">
              <a:buNone/>
            </a:pPr>
            <a:endParaRPr lang="pt-BR" dirty="0"/>
          </a:p>
        </p:txBody>
      </p:sp>
      <p:sp>
        <p:nvSpPr>
          <p:cNvPr id="4" name="Espaço Reservado para Data 3">
            <a:extLst>
              <a:ext uri="{FF2B5EF4-FFF2-40B4-BE49-F238E27FC236}">
                <a16:creationId xmlns:a16="http://schemas.microsoft.com/office/drawing/2014/main" id="{2699A0C5-947B-4961-BA5D-CCDE032E7EB2}"/>
              </a:ext>
            </a:extLst>
          </p:cNvPr>
          <p:cNvSpPr>
            <a:spLocks noGrp="1"/>
          </p:cNvSpPr>
          <p:nvPr>
            <p:ph type="dt" sz="half" idx="10"/>
          </p:nvPr>
        </p:nvSpPr>
        <p:spPr/>
        <p:txBody>
          <a:bodyPr/>
          <a:lstStyle/>
          <a:p>
            <a:fld id="{1615BFCF-3606-41F6-BA90-F95928F7BF06}" type="datetime1">
              <a:rPr lang="pt-BR" smtClean="0">
                <a:solidFill>
                  <a:schemeClr val="tx1"/>
                </a:solidFill>
              </a:rPr>
              <a:t>12/01/2024</a:t>
            </a:fld>
            <a:endParaRPr lang="pt-BR" dirty="0">
              <a:solidFill>
                <a:schemeClr val="tx1"/>
              </a:solidFill>
            </a:endParaRPr>
          </a:p>
        </p:txBody>
      </p:sp>
      <p:sp>
        <p:nvSpPr>
          <p:cNvPr id="5" name="Espaço Reservado para Número de Slide 4">
            <a:extLst>
              <a:ext uri="{FF2B5EF4-FFF2-40B4-BE49-F238E27FC236}">
                <a16:creationId xmlns:a16="http://schemas.microsoft.com/office/drawing/2014/main" id="{7F8EC868-8355-41B4-84D9-9E5F353A3254}"/>
              </a:ext>
            </a:extLst>
          </p:cNvPr>
          <p:cNvSpPr>
            <a:spLocks noGrp="1"/>
          </p:cNvSpPr>
          <p:nvPr>
            <p:ph type="sldNum" sz="quarter" idx="12"/>
          </p:nvPr>
        </p:nvSpPr>
        <p:spPr/>
        <p:txBody>
          <a:bodyPr/>
          <a:lstStyle/>
          <a:p>
            <a:fld id="{AEF20852-0295-4CFD-BCB6-F16E6D9D8DF9}" type="slidenum">
              <a:rPr lang="pt-BR" smtClean="0">
                <a:solidFill>
                  <a:schemeClr val="bg1"/>
                </a:solidFill>
              </a:rPr>
              <a:t>9</a:t>
            </a:fld>
            <a:endParaRPr lang="pt-BR" dirty="0">
              <a:solidFill>
                <a:schemeClr val="bg1"/>
              </a:solidFill>
            </a:endParaRPr>
          </a:p>
        </p:txBody>
      </p:sp>
    </p:spTree>
    <p:extLst>
      <p:ext uri="{BB962C8B-B14F-4D97-AF65-F5344CB8AC3E}">
        <p14:creationId xmlns:p14="http://schemas.microsoft.com/office/powerpoint/2010/main" val="139863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5118</TotalTime>
  <Words>2279</Words>
  <Application>Microsoft Office PowerPoint</Application>
  <PresentationFormat>Widescreen</PresentationFormat>
  <Paragraphs>221</Paragraphs>
  <Slides>32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32</vt:i4>
      </vt:variant>
    </vt:vector>
  </HeadingPairs>
  <TitlesOfParts>
    <vt:vector size="37" baseType="lpstr">
      <vt:lpstr>Arial</vt:lpstr>
      <vt:lpstr>Calibri</vt:lpstr>
      <vt:lpstr>Calibri Light</vt:lpstr>
      <vt:lpstr>Inter</vt:lpstr>
      <vt:lpstr>Tema do Office</vt:lpstr>
      <vt:lpstr>Desenvolvimento de Front-End</vt:lpstr>
      <vt:lpstr>Front-End</vt:lpstr>
      <vt:lpstr>Introdução a Tecnologia da Informação: Bits e Bytes</vt:lpstr>
      <vt:lpstr>Apresentação do PowerPoint</vt:lpstr>
      <vt:lpstr>Tamanho dos Arquivos:</vt:lpstr>
      <vt:lpstr>O que é Website?</vt:lpstr>
      <vt:lpstr>Para que serve um Site?</vt:lpstr>
      <vt:lpstr>Tipos de Site</vt:lpstr>
      <vt:lpstr>Tipos de Site</vt:lpstr>
      <vt:lpstr>Tipos de Site</vt:lpstr>
      <vt:lpstr>Por que ter um Site?</vt:lpstr>
      <vt:lpstr>Relevância Profissional</vt:lpstr>
      <vt:lpstr>Front-End x Back-End</vt:lpstr>
      <vt:lpstr>Importância de Estudar Front-End</vt:lpstr>
      <vt:lpstr>Front-End – A parte visual de uma plataforma web!</vt:lpstr>
      <vt:lpstr>Importância de Estudar Front-End</vt:lpstr>
      <vt:lpstr>Importância de Estudar Front-End</vt:lpstr>
      <vt:lpstr>HTML</vt:lpstr>
      <vt:lpstr>Apresentação do PowerPoint</vt:lpstr>
      <vt:lpstr>Apresentação do PowerPoint</vt:lpstr>
      <vt:lpstr>CSS</vt:lpstr>
      <vt:lpstr>Apresentação do PowerPoint</vt:lpstr>
      <vt:lpstr>Javascript (JS) </vt:lpstr>
      <vt:lpstr>Apresentação do PowerPoint</vt:lpstr>
      <vt:lpstr>Front-end X Web Design</vt:lpstr>
      <vt:lpstr>Ferramentas mais utilizadas</vt:lpstr>
      <vt:lpstr>O que é um Framework?</vt:lpstr>
      <vt:lpstr>Atividades para hoje:</vt:lpstr>
      <vt:lpstr>Atividades para AutoEstudo</vt:lpstr>
      <vt:lpstr>Assistir:</vt:lpstr>
      <vt:lpstr>Próximas Aulas:</vt:lpstr>
      <vt:lpstr>Perguntas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Tendências da Tecnologia da Informação</dc:title>
  <dc:creator>Anthony Freitas</dc:creator>
  <cp:lastModifiedBy>Anthony Samuel Sobral De Freitas</cp:lastModifiedBy>
  <cp:revision>194</cp:revision>
  <dcterms:created xsi:type="dcterms:W3CDTF">2018-05-19T21:17:34Z</dcterms:created>
  <dcterms:modified xsi:type="dcterms:W3CDTF">2024-01-12T20:28:08Z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c88f678-0b6e-4995-8ab3-bcc8062be905_Enabled">
    <vt:lpwstr>true</vt:lpwstr>
  </property>
  <property fmtid="{D5CDD505-2E9C-101B-9397-08002B2CF9AE}" pid="3" name="MSIP_Label_5c88f678-0b6e-4995-8ab3-bcc8062be905_SetDate">
    <vt:lpwstr>2024-01-05T21:24:41Z</vt:lpwstr>
  </property>
  <property fmtid="{D5CDD505-2E9C-101B-9397-08002B2CF9AE}" pid="4" name="MSIP_Label_5c88f678-0b6e-4995-8ab3-bcc8062be905_Method">
    <vt:lpwstr>Standard</vt:lpwstr>
  </property>
  <property fmtid="{D5CDD505-2E9C-101B-9397-08002B2CF9AE}" pid="5" name="MSIP_Label_5c88f678-0b6e-4995-8ab3-bcc8062be905_Name">
    <vt:lpwstr>Ostensivo</vt:lpwstr>
  </property>
  <property fmtid="{D5CDD505-2E9C-101B-9397-08002B2CF9AE}" pid="6" name="MSIP_Label_5c88f678-0b6e-4995-8ab3-bcc8062be905_SiteId">
    <vt:lpwstr>d0c698d4-e4ea-4ee9-a79d-f2d7a78399c8</vt:lpwstr>
  </property>
  <property fmtid="{D5CDD505-2E9C-101B-9397-08002B2CF9AE}" pid="7" name="MSIP_Label_5c88f678-0b6e-4995-8ab3-bcc8062be905_ActionId">
    <vt:lpwstr>1494edc0-6a14-44cf-9a9e-6e951ddeb3e0</vt:lpwstr>
  </property>
  <property fmtid="{D5CDD505-2E9C-101B-9397-08002B2CF9AE}" pid="8" name="MSIP_Label_5c88f678-0b6e-4995-8ab3-bcc8062be905_ContentBits">
    <vt:lpwstr>0</vt:lpwstr>
  </property>
</Properties>
</file>