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3" r:id="rId3"/>
    <p:sldId id="337" r:id="rId4"/>
    <p:sldId id="274" r:id="rId5"/>
    <p:sldId id="341" r:id="rId6"/>
    <p:sldId id="340" r:id="rId7"/>
    <p:sldId id="339" r:id="rId8"/>
    <p:sldId id="342" r:id="rId9"/>
    <p:sldId id="343" r:id="rId10"/>
    <p:sldId id="345" r:id="rId11"/>
    <p:sldId id="346" r:id="rId12"/>
    <p:sldId id="347" r:id="rId13"/>
    <p:sldId id="305" r:id="rId14"/>
    <p:sldId id="344" r:id="rId15"/>
    <p:sldId id="319" r:id="rId16"/>
    <p:sldId id="322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189" autoAdjust="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56C5-8B10-4C9C-B4F7-9047025D038A}" type="datetimeFigureOut">
              <a:rPr lang="pt-BR" smtClean="0"/>
              <a:t>05/01/2024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4260-648A-45CE-B369-FCB4F2BC5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0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54C-BC06-472B-A9EC-EDB9DEF68D09}" type="datetime1">
              <a:rPr lang="pt-BR" smtClean="0"/>
              <a:t>05/01/2024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ADD8-BAD5-4A09-9ED2-311D3969915A}" type="datetime1">
              <a:rPr lang="pt-BR" smtClean="0"/>
              <a:t>05/01/2024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0653-315A-49F3-997F-6497137D177B}" type="datetime1">
              <a:rPr lang="pt-BR" smtClean="0"/>
              <a:t>05/01/2024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37A-926A-43FC-AF80-0DCB362AC4F7}" type="datetime1">
              <a:rPr lang="pt-BR" smtClean="0"/>
              <a:t>05/01/2024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CE0-C032-4E76-A8F6-471C6AEC4648}" type="datetime1">
              <a:rPr lang="pt-BR" smtClean="0"/>
              <a:t>05/01/2024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CDA-4A9C-4D1E-A665-4DBC4EFB6324}" type="datetime1">
              <a:rPr lang="pt-BR" smtClean="0"/>
              <a:t>05/01/2024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4780-B3D8-4FC7-9713-4A3261343FB9}" type="datetime1">
              <a:rPr lang="pt-BR" smtClean="0"/>
              <a:t>05/01/2024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B63-1268-4B9D-8E5E-B5DA1FE0A658}" type="datetime1">
              <a:rPr lang="pt-BR" smtClean="0"/>
              <a:t>05/01/2024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D2F2-56B9-48A9-96AA-6FD562162A4E}" type="datetime1">
              <a:rPr lang="pt-BR" smtClean="0"/>
              <a:t>05/01/2024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7472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33-5AA4-4D28-81C8-7F370618B3C5}" type="datetime1">
              <a:rPr lang="pt-BR" smtClean="0"/>
              <a:t>05/01/2024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B59-4BD3-46CD-B7E3-5025DF5EDDCD}" type="datetime1">
              <a:rPr lang="pt-BR" smtClean="0"/>
              <a:t>05/01/2024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D2F2-56B9-48A9-96AA-6FD562162A4E}" type="datetime1">
              <a:rPr lang="pt-BR" smtClean="0"/>
              <a:t>05/01/2024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nthony.freitas@docente.senai.b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mmyfreitas.github.io/portfolioSite/curricul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CA758-DBAC-4693-8841-764A6970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211" y="1748591"/>
            <a:ext cx="7772400" cy="174643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Desenvolvedor </a:t>
            </a:r>
            <a:b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F3F48-DBDF-4540-BA40-A88F3C3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F644-0581-4E1A-8AF1-D8C701A8C6A1}" type="datetime1">
              <a:rPr lang="pt-BR" smtClean="0">
                <a:solidFill>
                  <a:schemeClr val="bg1"/>
                </a:solidFill>
              </a:rPr>
              <a:t>05/01/2024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83033C-9319-4876-90EC-E420AB0901A3}"/>
              </a:ext>
            </a:extLst>
          </p:cNvPr>
          <p:cNvSpPr txBox="1"/>
          <p:nvPr/>
        </p:nvSpPr>
        <p:spPr>
          <a:xfrm>
            <a:off x="9139328" y="3741939"/>
            <a:ext cx="20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Anthony Freitas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87A442DD-789D-4DCF-A624-CCA99667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2577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LOGO_SENAI_BRANCO.png">
            <a:extLst>
              <a:ext uri="{FF2B5EF4-FFF2-40B4-BE49-F238E27FC236}">
                <a16:creationId xmlns:a16="http://schemas.microsoft.com/office/drawing/2014/main" id="{2B35EAD0-FBC3-487A-8E73-DA0EB43ED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36" y="5594033"/>
            <a:ext cx="1592128" cy="6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9" name="Rectangle 412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0" y="386930"/>
            <a:ext cx="10442534" cy="1298448"/>
          </a:xfrm>
        </p:spPr>
        <p:txBody>
          <a:bodyPr anchor="b">
            <a:normAutofit/>
          </a:bodyPr>
          <a:lstStyle/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Manipulação de Pastas </a:t>
            </a:r>
            <a:br>
              <a:rPr lang="pt-BR" sz="3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2400" i="1" dirty="0">
                <a:latin typeface="Söhne"/>
              </a:rPr>
              <a:t>Organização Eficiente - A Arte de Manipular Pastas</a:t>
            </a:r>
          </a:p>
        </p:txBody>
      </p: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3" name="Rectangle 41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18" y="2410691"/>
            <a:ext cx="5065941" cy="3828268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pt-BR" sz="2000" dirty="0"/>
              <a:t>Links Simbólicos criam pontes flexíveis entre diferentes localizações, melhorando a eficiência na organização de dados.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Links simbólicos, também conhecidos como "</a:t>
            </a:r>
            <a:r>
              <a:rPr lang="pt-BR" sz="2000" dirty="0" err="1"/>
              <a:t>symlinks</a:t>
            </a:r>
            <a:r>
              <a:rPr lang="pt-BR" sz="2000" dirty="0"/>
              <a:t>", são uma espécie de atalho em nível de sistema de arquivos. Eles apontam para um arquivo ou pasta em outro local do sistema. </a:t>
            </a:r>
          </a:p>
          <a:p>
            <a:pPr marL="0" indent="0" algn="just">
              <a:buNone/>
            </a:pPr>
            <a:r>
              <a:rPr lang="pt-BR" sz="2000" dirty="0"/>
              <a:t>Ao contrário de um atalho tradicional, um link simbólico é interpretado pelo sistema operacional como se fosse o arquivo ou pasta real, permitindo que programas e operações do sistema funcionem com o link da mesma maneira que fariam com o alvo real. </a:t>
            </a:r>
          </a:p>
        </p:txBody>
      </p:sp>
      <p:sp>
        <p:nvSpPr>
          <p:cNvPr id="4135" name="Rectangle 413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 smtClean="0"/>
              <a:pPr>
                <a:spcAft>
                  <a:spcPts val="600"/>
                </a:spcAft>
              </a:pPr>
              <a:t>05/01/2024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 smtClean="0"/>
              <a:pPr>
                <a:spcAft>
                  <a:spcPts val="600"/>
                </a:spcAft>
              </a:pPr>
              <a:t>10</a:t>
            </a:fld>
            <a:endParaRPr 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Modern Router and Laptop on Wooden Table, Flat Lay Stock Image - Image ...">
            <a:extLst>
              <a:ext uri="{FF2B5EF4-FFF2-40B4-BE49-F238E27FC236}">
                <a16:creationId xmlns:a16="http://schemas.microsoft.com/office/drawing/2014/main" id="{594E8996-4D96-BB19-8CE9-D642B94B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665" y="2507416"/>
            <a:ext cx="5120656" cy="36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66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9" name="Rectangle 412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0" y="386930"/>
            <a:ext cx="10442534" cy="1298448"/>
          </a:xfrm>
        </p:spPr>
        <p:txBody>
          <a:bodyPr anchor="b">
            <a:normAutofit/>
          </a:bodyPr>
          <a:lstStyle/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Manipulação de Pastas </a:t>
            </a:r>
            <a:br>
              <a:rPr lang="pt-BR" sz="3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2400" i="1" dirty="0">
                <a:latin typeface="Söhne"/>
              </a:rPr>
              <a:t>Organização Eficiente - A Arte de Manipular Pastas</a:t>
            </a:r>
          </a:p>
        </p:txBody>
      </p: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3" name="Rectangle 41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18" y="2410691"/>
            <a:ext cx="5065941" cy="3828268"/>
          </a:xfrm>
        </p:spPr>
        <p:txBody>
          <a:bodyPr anchor="ctr"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000" dirty="0"/>
              <a:t>Um exemplo prático de como um link simbólico pode ser usado em um sistema operacional como o Windows.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Imagine que você tem um programa que sempre salva seus dados em uma pasta específica, digamos C:\ProgramData\MeuPrograma\Dados. </a:t>
            </a:r>
          </a:p>
          <a:p>
            <a:pPr marL="0" indent="0" algn="just">
              <a:buNone/>
            </a:pPr>
            <a:r>
              <a:rPr lang="pt-BR" sz="2000" dirty="0"/>
              <a:t>No entanto, você está ficando sem espaço no drive C: e quer que esses dados sejam salvos em outro drive, por exemplo, no drive D:. </a:t>
            </a:r>
          </a:p>
          <a:p>
            <a:pPr marL="0" indent="0" algn="just">
              <a:buNone/>
            </a:pPr>
            <a:r>
              <a:rPr lang="pt-BR" sz="2000" dirty="0"/>
              <a:t>Você não pode mudar o comportamento do programa, mas pode usar um link simbólico para resolver isso.</a:t>
            </a:r>
          </a:p>
        </p:txBody>
      </p:sp>
      <p:sp>
        <p:nvSpPr>
          <p:cNvPr id="4135" name="Rectangle 413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 smtClean="0"/>
              <a:pPr>
                <a:spcAft>
                  <a:spcPts val="600"/>
                </a:spcAft>
              </a:pPr>
              <a:t>05/01/2024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 smtClean="0"/>
              <a:pPr>
                <a:spcAft>
                  <a:spcPts val="600"/>
                </a:spcAft>
              </a:pPr>
              <a:t>11</a:t>
            </a:fld>
            <a:endParaRPr 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Modern Router and Laptop on Wooden Table, Flat Lay Stock Image - Image ...">
            <a:extLst>
              <a:ext uri="{FF2B5EF4-FFF2-40B4-BE49-F238E27FC236}">
                <a16:creationId xmlns:a16="http://schemas.microsoft.com/office/drawing/2014/main" id="{594E8996-4D96-BB19-8CE9-D642B94B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665" y="2507416"/>
            <a:ext cx="5120656" cy="36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23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0" y="386930"/>
            <a:ext cx="10442534" cy="1298448"/>
          </a:xfrm>
        </p:spPr>
        <p:txBody>
          <a:bodyPr anchor="b">
            <a:normAutofit/>
          </a:bodyPr>
          <a:lstStyle/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Manipulação de Pastas </a:t>
            </a:r>
            <a:br>
              <a:rPr lang="pt-BR" sz="3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2400" i="1" dirty="0">
                <a:latin typeface="Söhne"/>
              </a:rPr>
              <a:t>Organização Eficiente - A Arte de Manipular Pastas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18" y="1864311"/>
            <a:ext cx="5065941" cy="437464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1. Mova a Pasta para o Novo Local:</a:t>
            </a:r>
          </a:p>
          <a:p>
            <a:pPr marL="0" indent="0" algn="just">
              <a:buNone/>
            </a:pPr>
            <a:r>
              <a:rPr lang="pt-BR" sz="2000" dirty="0"/>
              <a:t>Primeiro, você moveria a pasta Dados para o novo local, por exemplo,</a:t>
            </a:r>
            <a:r>
              <a:rPr lang="pt-BR" sz="2000" b="1" dirty="0"/>
              <a:t> D:\Dados..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2. Crie o Link Simbólico:</a:t>
            </a:r>
          </a:p>
          <a:p>
            <a:pPr marL="0" indent="0" algn="just">
              <a:buNone/>
            </a:pPr>
            <a:r>
              <a:rPr lang="pt-BR" sz="2000" dirty="0"/>
              <a:t>Em seguida, você criaria um link simbólico no local original que aponta para o novo local. Para fazer isso, você usaria o Prompt de Comando com privilégios de administrador e executaria o seguinte comando:</a:t>
            </a:r>
          </a:p>
          <a:p>
            <a:pPr marL="0" indent="0" algn="just">
              <a:buNone/>
            </a:pPr>
            <a:r>
              <a:rPr lang="pt-BR" sz="1600" dirty="0" err="1">
                <a:solidFill>
                  <a:srgbClr val="FF0000"/>
                </a:solidFill>
              </a:rPr>
              <a:t>mklink</a:t>
            </a:r>
            <a:r>
              <a:rPr lang="pt-BR" sz="1600" dirty="0">
                <a:solidFill>
                  <a:srgbClr val="FF0000"/>
                </a:solidFill>
              </a:rPr>
              <a:t> /D C:\ProgramData\MeuPrograma\Dados D:\Dados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 smtClean="0"/>
              <a:pPr>
                <a:spcAft>
                  <a:spcPts val="600"/>
                </a:spcAft>
              </a:pPr>
              <a:t>05/01/2024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 smtClean="0"/>
              <a:pPr>
                <a:spcAft>
                  <a:spcPts val="600"/>
                </a:spcAft>
              </a:pPr>
              <a:t>12</a:t>
            </a:fld>
            <a:endParaRPr 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Modern Router and Laptop on Wooden Table, Flat Lay Stock Image - Image ...">
            <a:extLst>
              <a:ext uri="{FF2B5EF4-FFF2-40B4-BE49-F238E27FC236}">
                <a16:creationId xmlns:a16="http://schemas.microsoft.com/office/drawing/2014/main" id="{594E8996-4D96-BB19-8CE9-D642B94B1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8" b="10570"/>
          <a:stretch/>
        </p:blipFill>
        <p:spPr bwMode="auto">
          <a:xfrm>
            <a:off x="5324559" y="1685378"/>
            <a:ext cx="5120656" cy="27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1D37BAA-7EAB-72D8-D0CB-48850F415C22}"/>
              </a:ext>
            </a:extLst>
          </p:cNvPr>
          <p:cNvSpPr txBox="1">
            <a:spLocks/>
          </p:cNvSpPr>
          <p:nvPr/>
        </p:nvSpPr>
        <p:spPr>
          <a:xfrm>
            <a:off x="5718374" y="4216893"/>
            <a:ext cx="4726841" cy="25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dirty="0"/>
              <a:t>Este comando cria um link simbólico chamado Dados no local C:\ProgramData\MeuPrograma\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dirty="0"/>
              <a:t>que aponta para D:\Dados.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dirty="0"/>
              <a:t>Agora, quando o programa tentar salvar dados em C:\ProgramData\MeuPrograma\Dados, o sistema operacional automaticamente redirecionará essas operações para D:\Dados devido ao link simbólico. 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36904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Exercícios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9434970-9529-C73F-350A-DCC6C9EE2F9C}"/>
              </a:ext>
            </a:extLst>
          </p:cNvPr>
          <p:cNvSpPr/>
          <p:nvPr/>
        </p:nvSpPr>
        <p:spPr>
          <a:xfrm>
            <a:off x="407824" y="1160205"/>
            <a:ext cx="9378518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AutoNum type="arabicPeriod"/>
            </a:pP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Como a evolução da tecnologia impacta em nossa sociedade?</a:t>
            </a:r>
          </a:p>
          <a:p>
            <a:pPr marL="514350" indent="-514350">
              <a:buAutoNum type="arabicPeriod"/>
            </a:pPr>
            <a:endParaRPr lang="pt-BR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 que organizar seus arquivos?</a:t>
            </a:r>
          </a:p>
          <a:p>
            <a:pPr marL="514350" indent="-514350">
              <a:buAutoNum type="arabicPeriod"/>
            </a:pPr>
            <a:endParaRPr lang="pt-BR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que são atalhos?</a:t>
            </a:r>
          </a:p>
          <a:p>
            <a:pPr marL="514350" indent="-514350">
              <a:buAutoNum type="arabicPeriod"/>
            </a:pPr>
            <a:endParaRPr lang="pt-BR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que são links simbólicos?</a:t>
            </a:r>
          </a:p>
          <a:p>
            <a:pPr marL="514350" indent="-514350">
              <a:buAutoNum type="arabicPeriod"/>
            </a:pPr>
            <a:endParaRPr lang="pt-BR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Como os links simbólicos podem nos ajudar?</a:t>
            </a:r>
          </a:p>
        </p:txBody>
      </p:sp>
    </p:spTree>
    <p:extLst>
      <p:ext uri="{BB962C8B-B14F-4D97-AF65-F5344CB8AC3E}">
        <p14:creationId xmlns:p14="http://schemas.microsoft.com/office/powerpoint/2010/main" val="161527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Exercícios Práticos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9434970-9529-C73F-350A-DCC6C9EE2F9C}"/>
              </a:ext>
            </a:extLst>
          </p:cNvPr>
          <p:cNvSpPr/>
          <p:nvPr/>
        </p:nvSpPr>
        <p:spPr>
          <a:xfrm>
            <a:off x="603683" y="1615736"/>
            <a:ext cx="9378518" cy="45858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AutoNum type="arabicPeriod"/>
            </a:pP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Criar uma pasta na área de trabalho com o nome: Curso de Desenvolvedor </a:t>
            </a:r>
            <a:r>
              <a:rPr lang="pt-BR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FrontEnd</a:t>
            </a:r>
            <a:endParaRPr lang="pt-BR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Criar pastas das unidades dentro da pasta base: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1.Iniciação à Tecnologia da Informação </a:t>
            </a:r>
            <a:endParaRPr lang="pt-BR" altLang="pt-BR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2. Lógica de Programação </a:t>
            </a:r>
            <a:br>
              <a:rPr lang="pt-BR" alt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BR" alt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pt-BR" altLang="pt-BR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FrontEnd</a:t>
            </a:r>
            <a:r>
              <a:rPr lang="pt-BR" alt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Essencial </a:t>
            </a:r>
            <a:br>
              <a:rPr lang="pt-BR" alt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BR" alt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4. Desenvolvimento Web   </a:t>
            </a:r>
            <a:endParaRPr lang="pt-BR" altLang="pt-BR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5. Integração das Competências Profissionais  </a:t>
            </a:r>
            <a:endParaRPr lang="pt-BR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Criar um arquivo de texto com a data da aula dentro da pasta Iniciação a Tecnologia da Informação. </a:t>
            </a:r>
          </a:p>
          <a:p>
            <a:endParaRPr lang="pt-BR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90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373683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</a:t>
            </a:r>
            <a:r>
              <a:rPr lang="pt-BR" sz="6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AutoEstudo</a:t>
            </a:r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1825625"/>
            <a:ext cx="993805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Acessar o </a:t>
            </a:r>
            <a:r>
              <a:rPr lang="pt-BR" dirty="0" err="1"/>
              <a:t>Classroom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Ler o Material deixado na plataforma.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Todo material de aula será colocado até 18h para que o aluno utilize no momento do </a:t>
            </a:r>
            <a:r>
              <a:rPr lang="pt-BR" dirty="0" err="1"/>
              <a:t>AutoEstudo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Exercícios para auto estudo serão corrigidos em aula e valerão nota.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15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5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373683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Próxima Aula: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16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4F1B247-8A51-CD3E-FF05-BA18DF46E08A}"/>
              </a:ext>
            </a:extLst>
          </p:cNvPr>
          <p:cNvSpPr/>
          <p:nvPr/>
        </p:nvSpPr>
        <p:spPr>
          <a:xfrm>
            <a:off x="1039427" y="2253804"/>
            <a:ext cx="8942773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Aspectos Éticos e Legais da Comunicação em Sites</a:t>
            </a:r>
          </a:p>
          <a:p>
            <a:pPr algn="ctr"/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Introdução à Gestão de Projetos</a:t>
            </a:r>
          </a:p>
          <a:p>
            <a:pPr algn="ctr"/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Introdução ao </a:t>
            </a:r>
            <a:r>
              <a:rPr lang="pt-BR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endParaRPr lang="pt-BR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</a:t>
            </a: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</a:t>
            </a:r>
            <a:r>
              <a:rPr lang="pt-BR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Gitub</a:t>
            </a: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Pages</a:t>
            </a:r>
          </a:p>
          <a:p>
            <a:pPr algn="ctr"/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(Hospedagem de Código Fonte)</a:t>
            </a:r>
          </a:p>
          <a:p>
            <a:pPr algn="ctr"/>
            <a:endParaRPr lang="pt-BR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048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345909"/>
            <a:ext cx="10031896" cy="54476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8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anthony.freitas@docente.senai.br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2400" i="1" dirty="0"/>
              <a:t>"Meu trabalho é criar sites bonitos, eficientes e bem projetados.</a:t>
            </a:r>
            <a:br>
              <a:rPr lang="pt-BR" sz="2400" dirty="0"/>
            </a:br>
            <a:r>
              <a:rPr lang="pt-BR" sz="2400" i="1" dirty="0"/>
              <a:t>"Não é sobre fazer projetos, é sobre realizar sonhos."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1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89" y="1644909"/>
            <a:ext cx="9522041" cy="42438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Instrutor: Anthony Samuel Freitas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</a:p>
          <a:p>
            <a:pPr marL="0" indent="0">
              <a:buNone/>
            </a:pP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Engenheiro de Software</a:t>
            </a:r>
          </a:p>
          <a:p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Quality</a:t>
            </a: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Assurance</a:t>
            </a: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</a:t>
            </a: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Designer de UI/UX</a:t>
            </a:r>
          </a:p>
          <a:p>
            <a:pPr marL="0" indent="0">
              <a:buNone/>
            </a:pP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hlinkClick r:id="rId3"/>
              </a:rPr>
              <a:t>bit.ly/</a:t>
            </a:r>
            <a:r>
              <a:rPr lang="pt-BR" dirty="0" err="1">
                <a:hlinkClick r:id="rId3"/>
              </a:rPr>
              <a:t>curriculo_anthony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055" y="1582737"/>
            <a:ext cx="20478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 de Aulas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938057"/>
            <a:ext cx="10031896" cy="36625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1258888" algn="l"/>
              </a:tabLst>
            </a:pP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curso de Desenvolvedor Front-</a:t>
            </a:r>
            <a:r>
              <a:rPr lang="pt-BR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é dividido em 4 Unidades Curriculares e um Projeto Final:</a:t>
            </a:r>
          </a:p>
          <a:p>
            <a:pPr algn="ctr">
              <a:tabLst>
                <a:tab pos="1258888" algn="l"/>
              </a:tabLst>
            </a:pP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Iniciação à Tecnologia da Informação (orientações básicas de TI)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Lógica de Programação (Algoritmos, Fluxogramas, Operadores)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</a:t>
            </a:r>
            <a:r>
              <a:rPr lang="pt-BR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Essencial (HTML, CSS)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Desenvolvimento Web (</a:t>
            </a:r>
            <a:r>
              <a:rPr lang="pt-BR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JavaScript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 Frameworks)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Integração das Unidades Curriculares (Projeto Final)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81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QUIZ] Teste de Lógica de Programação e Algoritm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r="16695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57" name="Freeform: Shape 2056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8" y="1011197"/>
            <a:ext cx="4239220" cy="1275819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Iniciação à Tecnologia da Informação</a:t>
            </a:r>
            <a:br>
              <a:rPr lang="pt-BR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2400" b="0" i="1" dirty="0">
                <a:effectLst/>
                <a:latin typeface="Söhne"/>
              </a:rPr>
              <a:t>Fundamentos Básicos</a:t>
            </a:r>
            <a:endParaRPr lang="pt-BR" sz="2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8" y="2718054"/>
            <a:ext cx="4307889" cy="3128749"/>
          </a:xfrm>
        </p:spPr>
        <p:txBody>
          <a:bodyPr anchor="t">
            <a:normAutofit/>
          </a:bodyPr>
          <a:lstStyle/>
          <a:p>
            <a:r>
              <a:rPr lang="pt-BR" sz="2400" dirty="0"/>
              <a:t>Nesta apresentação, vamos mergulhar no mundo da TI, começando com habilidades essenciais como a manipulação de pastas, salvamento de arquivos, até entender a importância de homepages e o papel do programador front-end.</a:t>
            </a:r>
            <a:endParaRPr lang="pt-BR" sz="17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094" y="6356350"/>
            <a:ext cx="269214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05/01/2024</a:t>
            </a:fld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pt-BR">
              <a:solidFill>
                <a:schemeClr val="bg1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2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6" y="768822"/>
            <a:ext cx="4668556" cy="1348457"/>
          </a:xfrm>
        </p:spPr>
        <p:txBody>
          <a:bodyPr anchor="b">
            <a:normAutofit/>
          </a:bodyPr>
          <a:lstStyle/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Fundamentos Básicos</a:t>
            </a:r>
            <a:br>
              <a:rPr lang="pt-BR" sz="3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2400" i="1" dirty="0">
                <a:latin typeface="Söhne"/>
              </a:rPr>
              <a:t>Relevância da TI em nosso cotidiano e no mundo dos negócios.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26" y="2872899"/>
            <a:ext cx="4543544" cy="33206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/>
              <a:t>A Tecnologia da Informação (TI) é o alicerce da modernidade, moldando nosso cotidiano e impulsionando inovações no mundo dos negócios. 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Desde simplificar tarefas diárias até revolucionar como empresas operam, a TI é indispensável em uma era digitalmente conectada.</a:t>
            </a:r>
            <a:endParaRPr lang="pt-BR" sz="22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 smtClean="0"/>
              <a:pPr>
                <a:spcAft>
                  <a:spcPts val="600"/>
                </a:spcAft>
              </a:pPr>
              <a:t>05/01/2024</a:t>
            </a:fld>
            <a:endParaRPr lang="pt-BR"/>
          </a:p>
        </p:txBody>
      </p:sp>
      <p:pic>
        <p:nvPicPr>
          <p:cNvPr id="3074" name="Picture 2" descr="foco TI">
            <a:extLst>
              <a:ext uri="{FF2B5EF4-FFF2-40B4-BE49-F238E27FC236}">
                <a16:creationId xmlns:a16="http://schemas.microsoft.com/office/drawing/2014/main" id="{478CA3B2-5AA9-FC2E-21F3-6919044CC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7" r="24484" b="-1"/>
          <a:stretch/>
        </p:blipFill>
        <p:spPr bwMode="auto">
          <a:xfrm>
            <a:off x="5008682" y="10"/>
            <a:ext cx="6058039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12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95" y="581450"/>
            <a:ext cx="4609187" cy="1463866"/>
          </a:xfrm>
        </p:spPr>
        <p:txBody>
          <a:bodyPr anchor="b">
            <a:normAutofit/>
          </a:bodyPr>
          <a:lstStyle/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Fundamentos Básicos</a:t>
            </a:r>
            <a:br>
              <a:rPr lang="pt-BR" sz="3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3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400" i="1" dirty="0">
                <a:latin typeface="Söhne"/>
              </a:rPr>
              <a:t>Evolução da tecnologia e seu impacto na sociedade.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" y="2872899"/>
            <a:ext cx="4749553" cy="33206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200" dirty="0"/>
              <a:t>A evolução tecnológica, veloz e constante, redefine nossa sociedade. 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Impacta desde a forma como nos comunicamos até a maneira como empresas prosperam. 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Adaptação torna-se essencial em um mundo onde a inovação é a chave para o progresso.</a:t>
            </a:r>
            <a:endParaRPr lang="pt-BR" sz="22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 smtClean="0"/>
              <a:pPr>
                <a:spcAft>
                  <a:spcPts val="600"/>
                </a:spcAft>
              </a:pPr>
              <a:t>05/01/2024</a:t>
            </a:fld>
            <a:endParaRPr lang="pt-BR"/>
          </a:p>
        </p:txBody>
      </p:sp>
      <p:pic>
        <p:nvPicPr>
          <p:cNvPr id="8" name="Picture 2" descr="Qual é o impacto da tecnologia na sociedade? Veja 8 exemplos">
            <a:extLst>
              <a:ext uri="{FF2B5EF4-FFF2-40B4-BE49-F238E27FC236}">
                <a16:creationId xmlns:a16="http://schemas.microsoft.com/office/drawing/2014/main" id="{679D611C-A378-6FFD-C675-F5596025C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1" r="15697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28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rganização de documentos digitais: 5 dicas indispensáveis!">
            <a:extLst>
              <a:ext uri="{FF2B5EF4-FFF2-40B4-BE49-F238E27FC236}">
                <a16:creationId xmlns:a16="http://schemas.microsoft.com/office/drawing/2014/main" id="{7DC2AE6B-890E-2014-8DCD-10E3A0453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r="23899"/>
          <a:stretch/>
        </p:blipFill>
        <p:spPr bwMode="auto">
          <a:xfrm>
            <a:off x="6103027" y="10"/>
            <a:ext cx="608897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" y="328512"/>
            <a:ext cx="5708341" cy="1628970"/>
          </a:xfrm>
        </p:spPr>
        <p:txBody>
          <a:bodyPr anchor="ctr">
            <a:normAutofit/>
          </a:bodyPr>
          <a:lstStyle/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Manipulação de Pastas </a:t>
            </a:r>
            <a:br>
              <a:rPr lang="pt-BR" sz="3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2400" i="1" dirty="0">
                <a:latin typeface="Söhne"/>
              </a:rPr>
              <a:t>Organização Eficiente - A Arte de Manipular Pastas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2285995"/>
            <a:ext cx="5708341" cy="4102058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/>
              <a:t>Criar pastas: Como e por que organizar seus arquivos?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Renomear e Excluir: Mantendo sua área de trabalho atualizada e limpa.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Dicas de organização: Estratégias para manter seus arquivos facilmente acessíveis.</a:t>
            </a:r>
          </a:p>
          <a:p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80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05/01/2024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356350"/>
            <a:ext cx="14628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2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9" name="Rectangle 412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0" y="386930"/>
            <a:ext cx="10442534" cy="1298448"/>
          </a:xfrm>
        </p:spPr>
        <p:txBody>
          <a:bodyPr anchor="b">
            <a:normAutofit/>
          </a:bodyPr>
          <a:lstStyle/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Manipulação de Pastas </a:t>
            </a:r>
            <a:br>
              <a:rPr lang="pt-BR" sz="3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2400" i="1" dirty="0">
                <a:latin typeface="Söhne"/>
              </a:rPr>
              <a:t>Organização Eficiente - A Arte de Manipular Pastas</a:t>
            </a:r>
          </a:p>
        </p:txBody>
      </p: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3" name="Rectangle 41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18" y="2410691"/>
            <a:ext cx="5065941" cy="38282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pt-BR" sz="2000" dirty="0"/>
            </a:br>
            <a:r>
              <a:rPr lang="pt-BR" sz="2000" dirty="0"/>
              <a:t>Criar hierarquias de pastas permite organizar eficientemente seus dados.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Estruturar diretórios logicamente, como 'Documentos', 'Imagens', e 'Projetos', facilita a localização e gestão de arquivos, aumentando a produtividade.</a:t>
            </a:r>
          </a:p>
          <a:p>
            <a:endParaRPr lang="pt-BR" sz="2000" b="1" dirty="0"/>
          </a:p>
        </p:txBody>
      </p:sp>
      <p:pic>
        <p:nvPicPr>
          <p:cNvPr id="4100" name="Picture 4" descr="File System - NETWORK ENCYCLOPEDIA">
            <a:extLst>
              <a:ext uri="{FF2B5EF4-FFF2-40B4-BE49-F238E27FC236}">
                <a16:creationId xmlns:a16="http://schemas.microsoft.com/office/drawing/2014/main" id="{192F86FB-64D1-3E1F-F7A6-94372F52C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" t="7866" r="8192" b="5475"/>
          <a:stretch/>
        </p:blipFill>
        <p:spPr bwMode="auto">
          <a:xfrm>
            <a:off x="5269142" y="2512291"/>
            <a:ext cx="5297259" cy="363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5" name="Rectangle 413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 smtClean="0"/>
              <a:pPr>
                <a:spcAft>
                  <a:spcPts val="600"/>
                </a:spcAft>
              </a:pPr>
              <a:t>05/01/2024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 smtClean="0"/>
              <a:pPr>
                <a:spcAft>
                  <a:spcPts val="600"/>
                </a:spcAft>
              </a:pPr>
              <a:t>8</a:t>
            </a:fld>
            <a:endParaRPr 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14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9" name="Rectangle 412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0" y="386930"/>
            <a:ext cx="10442534" cy="1298448"/>
          </a:xfrm>
        </p:spPr>
        <p:txBody>
          <a:bodyPr anchor="b">
            <a:normAutofit/>
          </a:bodyPr>
          <a:lstStyle/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Manipulação de Pastas </a:t>
            </a:r>
            <a:br>
              <a:rPr lang="pt-BR" sz="3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2400" i="1" dirty="0">
                <a:latin typeface="Söhne"/>
              </a:rPr>
              <a:t>Organização Eficiente - A Arte de Manipular Pastas</a:t>
            </a:r>
          </a:p>
        </p:txBody>
      </p: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3" name="Rectangle 41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18" y="2410691"/>
            <a:ext cx="5065941" cy="382826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Atalhos e Links Simbólicos são ferramentas avançadas para otimizar o acesso a arquivos. 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Atalhos permitem abrir arquivos e pastas rapidamente.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Links Simbólicos criam pontes flexíveis entre diferentes localizações, melhorando a eficiência na organização de dados.</a:t>
            </a:r>
          </a:p>
        </p:txBody>
      </p:sp>
      <p:sp>
        <p:nvSpPr>
          <p:cNvPr id="4135" name="Rectangle 413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 smtClean="0"/>
              <a:pPr>
                <a:spcAft>
                  <a:spcPts val="600"/>
                </a:spcAft>
              </a:pPr>
              <a:t>05/01/2024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 smtClean="0"/>
              <a:pPr>
                <a:spcAft>
                  <a:spcPts val="600"/>
                </a:spcAft>
              </a:pPr>
              <a:t>9</a:t>
            </a:fld>
            <a:endParaRPr 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Modern Router and Laptop on Wooden Table, Flat Lay Stock Image - Image ...">
            <a:extLst>
              <a:ext uri="{FF2B5EF4-FFF2-40B4-BE49-F238E27FC236}">
                <a16:creationId xmlns:a16="http://schemas.microsoft.com/office/drawing/2014/main" id="{594E8996-4D96-BB19-8CE9-D642B94B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665" y="2507416"/>
            <a:ext cx="5120656" cy="36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30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2623</TotalTime>
  <Words>1031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Inter</vt:lpstr>
      <vt:lpstr>Söhne</vt:lpstr>
      <vt:lpstr>Tema do Office</vt:lpstr>
      <vt:lpstr>Desenvolvedor  Front-End</vt:lpstr>
      <vt:lpstr>Front-End</vt:lpstr>
      <vt:lpstr>Cronograma de Aulas</vt:lpstr>
      <vt:lpstr>Iniciação à Tecnologia da Informação Fundamentos Básicos</vt:lpstr>
      <vt:lpstr>Fundamentos Básicos Relevância da TI em nosso cotidiano e no mundo dos negócios.</vt:lpstr>
      <vt:lpstr>Fundamentos Básicos  Evolução da tecnologia e seu impacto na sociedade.</vt:lpstr>
      <vt:lpstr>Manipulação de Pastas  Organização Eficiente - A Arte de Manipular Pastas</vt:lpstr>
      <vt:lpstr>Manipulação de Pastas  Organização Eficiente - A Arte de Manipular Pastas</vt:lpstr>
      <vt:lpstr>Manipulação de Pastas  Organização Eficiente - A Arte de Manipular Pastas</vt:lpstr>
      <vt:lpstr>Manipulação de Pastas  Organização Eficiente - A Arte de Manipular Pastas</vt:lpstr>
      <vt:lpstr>Manipulação de Pastas  Organização Eficiente - A Arte de Manipular Pastas</vt:lpstr>
      <vt:lpstr>Manipulação de Pastas  Organização Eficiente - A Arte de Manipular Pastas</vt:lpstr>
      <vt:lpstr>Exercícios</vt:lpstr>
      <vt:lpstr>Exercícios Práticos</vt:lpstr>
      <vt:lpstr>Atividade para AutoEstudo:</vt:lpstr>
      <vt:lpstr>Próxima Aula: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da Tecnologia da Informação</dc:title>
  <dc:creator>Anthony Freitas</dc:creator>
  <cp:keywords>Frijan</cp:keywords>
  <cp:lastModifiedBy>Anthony Samuel Sobral De Freitas</cp:lastModifiedBy>
  <cp:revision>177</cp:revision>
  <dcterms:created xsi:type="dcterms:W3CDTF">2018-05-19T21:17:34Z</dcterms:created>
  <dcterms:modified xsi:type="dcterms:W3CDTF">2024-01-05T22:15:57Z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2024-01-03T22:46:33Z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c22b6ad5-1e99-4e4f-9df0-51936e8fb1e6</vt:lpwstr>
  </property>
  <property fmtid="{D5CDD505-2E9C-101B-9397-08002B2CF9AE}" pid="8" name="MSIP_Label_5c88f678-0b6e-4995-8ab3-bcc8062be905_ContentBits">
    <vt:lpwstr>0</vt:lpwstr>
  </property>
</Properties>
</file>